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57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8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C4B01-6F0A-4A07-A9B0-00369A924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413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0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36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27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48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4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26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367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37877-8BA3-42C5-B967-4B7E0ECE6555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9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37877-8BA3-42C5-B967-4B7E0ECE6555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C4A6B-7837-4B76-BAE9-FAF02A071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15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ls.gov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074"/>
          <p:cNvSpPr>
            <a:spLocks noGrp="1" noChangeArrowheads="1"/>
          </p:cNvSpPr>
          <p:nvPr>
            <p:ph type="title"/>
          </p:nvPr>
        </p:nvSpPr>
        <p:spPr>
          <a:xfrm>
            <a:off x="1447800" y="1657350"/>
            <a:ext cx="5943600" cy="2325688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60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Business Cycles and Unemployment</a:t>
            </a:r>
          </a:p>
        </p:txBody>
      </p:sp>
    </p:spTree>
    <p:extLst>
      <p:ext uri="{BB962C8B-B14F-4D97-AF65-F5344CB8AC3E}">
        <p14:creationId xmlns:p14="http://schemas.microsoft.com/office/powerpoint/2010/main" val="163665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33894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Coincident Indicator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96925"/>
            <a:ext cx="7467600" cy="879475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mtClean="0">
                <a:latin typeface="Calibri" pitchFamily="34" charset="0"/>
                <a:cs typeface="Calibri" pitchFamily="34" charset="0"/>
              </a:rPr>
              <a:t>Variables that change at the same time that real GDP changes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62000" y="1752600"/>
            <a:ext cx="4419600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8600" indent="-2286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Nonagricultural payrolls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Personal income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Industrial Production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Manufacturing and trade sales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28600" y="3118382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Lagging </a:t>
            </a: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Indicator</a:t>
            </a:r>
            <a:endParaRPr lang="en-US" sz="36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3681413"/>
            <a:ext cx="82296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Variables that change after real GDP changes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2000" y="4267200"/>
            <a:ext cx="47244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8600" indent="-2286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Unemployment rate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Duration of unemployment rate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Labor cost per unit of output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Inventories to sales ratio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Outstanding commercial loans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Commercial credit to personal income ratio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Prime interest rate</a:t>
            </a:r>
          </a:p>
        </p:txBody>
      </p:sp>
    </p:spTree>
    <p:extLst>
      <p:ext uri="{BB962C8B-B14F-4D97-AF65-F5344CB8AC3E}">
        <p14:creationId xmlns:p14="http://schemas.microsoft.com/office/powerpoint/2010/main" val="56952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67" grpId="0" build="p" autoUpdateAnimBg="0"/>
      <p:bldP spid="6" grpId="0"/>
      <p:bldP spid="7" grpId="0"/>
      <p:bldP spid="8" grpId="0" build="p" autoUpdateAnimBg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84163"/>
            <a:ext cx="8610600" cy="547687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Civilian Labor Force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58838"/>
            <a:ext cx="8763000" cy="1274762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mtClean="0">
                <a:latin typeface="Calibri" pitchFamily="34" charset="0"/>
                <a:cs typeface="Calibri" pitchFamily="34" charset="0"/>
              </a:rPr>
              <a:t>People 16 years or older who are either employed or unemployed, excluding members of the armed forces and people in institutions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2265363"/>
            <a:ext cx="7543800" cy="547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Who is considered employed?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2827338"/>
            <a:ext cx="7848600" cy="127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Anyone who works at least one hour a week for pay or at least 15 hours per week as an unpaid worker in a family business</a:t>
            </a:r>
          </a:p>
        </p:txBody>
      </p:sp>
    </p:spTree>
    <p:extLst>
      <p:ext uri="{BB962C8B-B14F-4D97-AF65-F5344CB8AC3E}">
        <p14:creationId xmlns:p14="http://schemas.microsoft.com/office/powerpoint/2010/main" val="431049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1" grpId="0" build="p" autoUpdateAnimBg="0"/>
      <p:bldP spid="6" grpId="0"/>
      <p:bldP spid="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86868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Primary Cause of Unemployment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382000" cy="1295400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mtClean="0">
                <a:latin typeface="Calibri" pitchFamily="34" charset="0"/>
                <a:cs typeface="Calibri" pitchFamily="34" charset="0"/>
              </a:rPr>
              <a:t>When total spending falls, businesses will find it profitable to produce a lower volume of goods and avoid unsold inventory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2202394"/>
            <a:ext cx="76200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Who is considered unemployed?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2763838"/>
            <a:ext cx="7086600" cy="87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Anyone who is 16 years of age and above who is actively seeking employment</a:t>
            </a:r>
          </a:p>
        </p:txBody>
      </p:sp>
    </p:spTree>
    <p:extLst>
      <p:ext uri="{BB962C8B-B14F-4D97-AF65-F5344CB8AC3E}">
        <p14:creationId xmlns:p14="http://schemas.microsoft.com/office/powerpoint/2010/main" val="413834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5" grpId="0" build="p" autoUpdateAnimBg="0"/>
      <p:bldP spid="6" grpId="0"/>
      <p:bldP spid="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ChangeArrowheads="1"/>
          </p:cNvSpPr>
          <p:nvPr/>
        </p:nvSpPr>
        <p:spPr bwMode="auto">
          <a:xfrm>
            <a:off x="228600" y="201613"/>
            <a:ext cx="754380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Total Population age 16 and over</a:t>
            </a:r>
          </a:p>
        </p:txBody>
      </p:sp>
      <p:sp>
        <p:nvSpPr>
          <p:cNvPr id="492552" name="Rectangle 8"/>
          <p:cNvSpPr>
            <a:spLocks noChangeArrowheads="1"/>
          </p:cNvSpPr>
          <p:nvPr/>
        </p:nvSpPr>
        <p:spPr bwMode="auto">
          <a:xfrm>
            <a:off x="457200" y="1633538"/>
            <a:ext cx="4267200" cy="2862262"/>
          </a:xfrm>
          <a:prstGeom prst="rect">
            <a:avLst/>
          </a:prstGeom>
          <a:solidFill>
            <a:srgbClr val="00B0F0">
              <a:alpha val="25098"/>
            </a:srgbClr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l">
              <a:buFont typeface="Arial" charset="0"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Armed forces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Household workers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Students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Retirees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Persons with disabilities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Institutionalized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>
                <a:latin typeface="Calibri" pitchFamily="34" charset="0"/>
                <a:cs typeface="Calibri" pitchFamily="34" charset="0"/>
              </a:rPr>
              <a:t>Discourage workers</a:t>
            </a:r>
          </a:p>
        </p:txBody>
      </p:sp>
      <p:sp>
        <p:nvSpPr>
          <p:cNvPr id="492553" name="Rectangle 9"/>
          <p:cNvSpPr>
            <a:spLocks noChangeArrowheads="1"/>
          </p:cNvSpPr>
          <p:nvPr/>
        </p:nvSpPr>
        <p:spPr bwMode="auto">
          <a:xfrm>
            <a:off x="4876800" y="1066800"/>
            <a:ext cx="3886200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3200" b="1">
                <a:latin typeface="Calibri" pitchFamily="34" charset="0"/>
                <a:cs typeface="Calibri" pitchFamily="34" charset="0"/>
              </a:rPr>
              <a:t>Civilian labor force</a:t>
            </a:r>
          </a:p>
        </p:txBody>
      </p:sp>
      <p:sp>
        <p:nvSpPr>
          <p:cNvPr id="492554" name="Rectangle 10"/>
          <p:cNvSpPr>
            <a:spLocks noChangeArrowheads="1"/>
          </p:cNvSpPr>
          <p:nvPr/>
        </p:nvSpPr>
        <p:spPr bwMode="auto">
          <a:xfrm>
            <a:off x="4876800" y="1633538"/>
            <a:ext cx="3886200" cy="1236662"/>
          </a:xfrm>
          <a:prstGeom prst="rect">
            <a:avLst/>
          </a:prstGeom>
          <a:solidFill>
            <a:srgbClr val="00B0F0">
              <a:alpha val="25000"/>
            </a:srgbClr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defRPr/>
            </a:pPr>
            <a:r>
              <a:rPr lang="en-US" sz="2400" b="1" dirty="0">
                <a:latin typeface="Calibri" pitchFamily="34" charset="0"/>
                <a:cs typeface="Calibri" pitchFamily="34" charset="0"/>
              </a:rPr>
              <a:t>Employed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Employees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Self-employed</a:t>
            </a:r>
          </a:p>
        </p:txBody>
      </p:sp>
      <p:sp>
        <p:nvSpPr>
          <p:cNvPr id="492555" name="Rectangle 11"/>
          <p:cNvSpPr>
            <a:spLocks noChangeArrowheads="1"/>
          </p:cNvSpPr>
          <p:nvPr/>
        </p:nvSpPr>
        <p:spPr bwMode="auto">
          <a:xfrm>
            <a:off x="4876800" y="3022600"/>
            <a:ext cx="3886200" cy="2455863"/>
          </a:xfrm>
          <a:prstGeom prst="rect">
            <a:avLst/>
          </a:prstGeom>
          <a:solidFill>
            <a:srgbClr val="00B0F0">
              <a:alpha val="25000"/>
            </a:srgbClr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defRPr/>
            </a:pPr>
            <a:r>
              <a:rPr lang="en-US" sz="2400" b="1" dirty="0">
                <a:latin typeface="Calibri" pitchFamily="34" charset="0"/>
                <a:cs typeface="Calibri" pitchFamily="34" charset="0"/>
              </a:rPr>
              <a:t>Unemployed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New entrants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Re-entrants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Lost last job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Quit last job</a:t>
            </a:r>
          </a:p>
          <a:p>
            <a:pPr marL="342900" indent="-342900" algn="l">
              <a:buFont typeface="Arial" pitchFamily="34" charset="0"/>
              <a:buChar char="•"/>
              <a:defRPr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Laid off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57200" y="1066800"/>
            <a:ext cx="4267200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latin typeface="Calibri" pitchFamily="34" charset="0"/>
                <a:cs typeface="Calibri" pitchFamily="34" charset="0"/>
              </a:rPr>
              <a:t>Not in Labor Force</a:t>
            </a:r>
            <a:endParaRPr lang="en-US" sz="320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8454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552" grpId="0" animBg="1"/>
      <p:bldP spid="492553" grpId="0"/>
      <p:bldP spid="492554" grpId="0" animBg="1"/>
      <p:bldP spid="49255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Unemployment rate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82638"/>
            <a:ext cx="7772400" cy="1274762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mtClean="0">
                <a:latin typeface="Calibri" pitchFamily="34" charset="0"/>
                <a:cs typeface="Calibri" pitchFamily="34" charset="0"/>
              </a:rPr>
              <a:t>The percentage of people in the labor force who are without jobs and are actively seeking jobs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04800" y="2286000"/>
            <a:ext cx="8656638" cy="1303338"/>
            <a:chOff x="304800" y="2286000"/>
            <a:chExt cx="8656638" cy="1303338"/>
          </a:xfrm>
        </p:grpSpPr>
        <p:sp>
          <p:nvSpPr>
            <p:cNvPr id="15369" name="Rectangle 3"/>
            <p:cNvSpPr txBox="1">
              <a:spLocks noChangeArrowheads="1"/>
            </p:cNvSpPr>
            <p:nvPr/>
          </p:nvSpPr>
          <p:spPr bwMode="auto">
            <a:xfrm>
              <a:off x="304800" y="2438400"/>
              <a:ext cx="3325813" cy="873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3200" b="1" dirty="0">
                  <a:latin typeface="Calibri" pitchFamily="34" charset="0"/>
                  <a:cs typeface="Calibri" pitchFamily="34" charset="0"/>
                </a:rPr>
                <a:t>Unemployment rate </a:t>
              </a:r>
            </a:p>
          </p:txBody>
        </p:sp>
        <p:sp>
          <p:nvSpPr>
            <p:cNvPr id="15370" name="Rectangle 5"/>
            <p:cNvSpPr>
              <a:spLocks noChangeArrowheads="1"/>
            </p:cNvSpPr>
            <p:nvPr/>
          </p:nvSpPr>
          <p:spPr bwMode="auto">
            <a:xfrm>
              <a:off x="4191000" y="2286000"/>
              <a:ext cx="3886200" cy="1077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/>
              <a:r>
                <a:rPr lang="en-US" sz="3200" b="1" dirty="0">
                  <a:latin typeface="Calibri" pitchFamily="34" charset="0"/>
                  <a:cs typeface="Calibri" pitchFamily="34" charset="0"/>
                </a:rPr>
                <a:t>unemployed</a:t>
              </a:r>
            </a:p>
            <a:p>
              <a:pPr marL="342900" indent="-342900"/>
              <a:r>
                <a:rPr lang="en-US" sz="3200" b="1" dirty="0">
                  <a:latin typeface="Calibri" pitchFamily="34" charset="0"/>
                  <a:cs typeface="Calibri" pitchFamily="34" charset="0"/>
                </a:rPr>
                <a:t>civilian labor force</a:t>
              </a:r>
            </a:p>
          </p:txBody>
        </p:sp>
        <p:sp>
          <p:nvSpPr>
            <p:cNvPr id="15371" name="Rectangle 6"/>
            <p:cNvSpPr>
              <a:spLocks noChangeArrowheads="1"/>
            </p:cNvSpPr>
            <p:nvPr/>
          </p:nvSpPr>
          <p:spPr bwMode="auto">
            <a:xfrm>
              <a:off x="7696200" y="2590800"/>
              <a:ext cx="1265238" cy="482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>
                <a:lnSpc>
                  <a:spcPct val="80000"/>
                </a:lnSpc>
              </a:pPr>
              <a:r>
                <a:rPr lang="en-US" sz="3200" b="1">
                  <a:latin typeface="Calibri" pitchFamily="34" charset="0"/>
                  <a:cs typeface="Calibri" pitchFamily="34" charset="0"/>
                </a:rPr>
                <a:t>X 100</a:t>
              </a:r>
            </a:p>
          </p:txBody>
        </p:sp>
        <p:sp>
          <p:nvSpPr>
            <p:cNvPr id="15372" name="Line 7"/>
            <p:cNvSpPr>
              <a:spLocks noChangeShapeType="1"/>
            </p:cNvSpPr>
            <p:nvPr/>
          </p:nvSpPr>
          <p:spPr bwMode="auto">
            <a:xfrm>
              <a:off x="4083050" y="2819400"/>
              <a:ext cx="3429000" cy="0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3" name="Rectangle 8"/>
            <p:cNvSpPr>
              <a:spLocks noChangeArrowheads="1"/>
            </p:cNvSpPr>
            <p:nvPr/>
          </p:nvSpPr>
          <p:spPr bwMode="auto">
            <a:xfrm>
              <a:off x="3581400" y="2617788"/>
              <a:ext cx="381000" cy="971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>
                <a:lnSpc>
                  <a:spcPct val="80000"/>
                </a:lnSpc>
              </a:pPr>
              <a:r>
                <a:rPr lang="en-US" sz="3600" b="1">
                  <a:latin typeface="Calibri" pitchFamily="34" charset="0"/>
                  <a:cs typeface="Calibri" pitchFamily="34" charset="0"/>
                </a:rPr>
                <a:t>= </a:t>
              </a:r>
            </a:p>
          </p:txBody>
        </p:sp>
      </p:grp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304800" y="3575582"/>
            <a:ext cx="85344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Calculated</a:t>
            </a:r>
            <a:endParaRPr lang="en-US" sz="36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609600" y="4121150"/>
            <a:ext cx="76200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60,000 households are surveyed each month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304800" y="4792663"/>
            <a:ext cx="853440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Where to find current unemployment rate?</a:t>
            </a:r>
          </a:p>
        </p:txBody>
      </p:sp>
      <p:sp>
        <p:nvSpPr>
          <p:cNvPr id="14" name="Rectangle 3">
            <a:hlinkClick r:id="rId2"/>
          </p:cNvPr>
          <p:cNvSpPr txBox="1">
            <a:spLocks noChangeArrowheads="1"/>
          </p:cNvSpPr>
          <p:nvPr/>
        </p:nvSpPr>
        <p:spPr bwMode="auto">
          <a:xfrm>
            <a:off x="609600" y="5381625"/>
            <a:ext cx="76200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http://www.bls.gov</a:t>
            </a:r>
          </a:p>
        </p:txBody>
      </p:sp>
    </p:spTree>
    <p:extLst>
      <p:ext uri="{BB962C8B-B14F-4D97-AF65-F5344CB8AC3E}">
        <p14:creationId xmlns:p14="http://schemas.microsoft.com/office/powerpoint/2010/main" val="3693525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3" grpId="0" build="p" autoUpdateAnimBg="0"/>
      <p:bldP spid="11" grpId="0"/>
      <p:bldP spid="12" grpId="0" build="p" autoUpdateAnimBg="0"/>
      <p:bldP spid="13" grpId="0"/>
      <p:bldP spid="14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773984"/>
              </p:ext>
            </p:extLst>
          </p:nvPr>
        </p:nvGraphicFramePr>
        <p:xfrm>
          <a:off x="838200" y="914400"/>
          <a:ext cx="5791200" cy="35052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3400"/>
                <a:gridCol w="1066800"/>
                <a:gridCol w="914400"/>
                <a:gridCol w="1066800"/>
                <a:gridCol w="1295400"/>
                <a:gridCol w="914400"/>
              </a:tblGrid>
              <a:tr h="7383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Year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Civilian </a:t>
                      </a:r>
                      <a:r>
                        <a:rPr lang="en-US" sz="1400" u="none" strike="noStrike" dirty="0" smtClean="0">
                          <a:effectLst/>
                        </a:rPr>
                        <a:t>non-institutional </a:t>
                      </a:r>
                      <a:r>
                        <a:rPr lang="en-US" sz="1400" u="none" strike="noStrike" dirty="0">
                          <a:effectLst/>
                        </a:rPr>
                        <a:t>population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Labor Force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Unemployed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Unemployment Rate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Not in Labor Force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50000"/>
                        <a:lumOff val="50000"/>
                        <a:alpha val="25000"/>
                      </a:schemeClr>
                    </a:solidFill>
                  </a:tcPr>
                </a:tc>
              </a:tr>
              <a:tr h="25153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2000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212,577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142,583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5,692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4.0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69,994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153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2001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215,092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143,734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6,801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4.7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71,359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153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2002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217,570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144,863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8,378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5.8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72,707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153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2003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221,168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146,510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8,774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effectLst/>
                        </a:rPr>
                        <a:t>6.0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74,658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153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2004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223,357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147,401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8,149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75,956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153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2005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226,082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149,320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7,591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5.1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76,762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153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2006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228,815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151,428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7,001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77,387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153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2007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231,867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153,124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7,078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78,743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153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2008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233,788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154,287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8,924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5.8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79,501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153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2009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235,801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154,142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14,265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9.3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81,659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153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2010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237,830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153,889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14,825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9.6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83,941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79" name="Rectangle 7"/>
          <p:cNvSpPr>
            <a:spLocks noChangeArrowheads="1"/>
          </p:cNvSpPr>
          <p:nvPr/>
        </p:nvSpPr>
        <p:spPr bwMode="auto">
          <a:xfrm>
            <a:off x="228600" y="201613"/>
            <a:ext cx="754380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Current Population Estimates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34963" y="4953000"/>
            <a:ext cx="5608637" cy="707886"/>
            <a:chOff x="304801" y="2421983"/>
            <a:chExt cx="5608637" cy="707886"/>
          </a:xfrm>
        </p:grpSpPr>
        <p:sp>
          <p:nvSpPr>
            <p:cNvPr id="6" name="Rectangle 3"/>
            <p:cNvSpPr txBox="1">
              <a:spLocks noChangeArrowheads="1"/>
            </p:cNvSpPr>
            <p:nvPr/>
          </p:nvSpPr>
          <p:spPr bwMode="auto">
            <a:xfrm>
              <a:off x="304801" y="2438400"/>
              <a:ext cx="2057399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2000" b="1" dirty="0">
                  <a:latin typeface="Calibri" pitchFamily="34" charset="0"/>
                  <a:cs typeface="Calibri" pitchFamily="34" charset="0"/>
                </a:rPr>
                <a:t>Unemployment rate </a:t>
              </a: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2560638" y="2421983"/>
              <a:ext cx="251460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342900" indent="-342900"/>
              <a:r>
                <a:rPr lang="en-US" sz="2000" b="1" dirty="0" smtClean="0">
                  <a:latin typeface="Calibri" pitchFamily="34" charset="0"/>
                  <a:cs typeface="Calibri" pitchFamily="34" charset="0"/>
                </a:rPr>
                <a:t>    unemployed</a:t>
              </a:r>
              <a:endParaRPr lang="en-US" sz="2000" b="1" dirty="0">
                <a:latin typeface="Calibri" pitchFamily="34" charset="0"/>
                <a:cs typeface="Calibri" pitchFamily="34" charset="0"/>
              </a:endParaRPr>
            </a:p>
            <a:p>
              <a:pPr marL="342900" indent="-342900"/>
              <a:r>
                <a:rPr lang="en-US" sz="2000" b="1" dirty="0">
                  <a:latin typeface="Calibri" pitchFamily="34" charset="0"/>
                  <a:cs typeface="Calibri" pitchFamily="34" charset="0"/>
                </a:rPr>
                <a:t>civilian labor force</a:t>
              </a: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4648200" y="2590800"/>
              <a:ext cx="1265238" cy="3447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>
                <a:lnSpc>
                  <a:spcPct val="80000"/>
                </a:lnSpc>
              </a:pPr>
              <a:r>
                <a:rPr lang="en-US" sz="2000" b="1" dirty="0">
                  <a:latin typeface="Calibri" pitchFamily="34" charset="0"/>
                  <a:cs typeface="Calibri" pitchFamily="34" charset="0"/>
                </a:rPr>
                <a:t>X 100</a:t>
              </a: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2514600" y="2745148"/>
              <a:ext cx="2133600" cy="1948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171700" y="2438400"/>
              <a:ext cx="381000" cy="5355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>
                <a:lnSpc>
                  <a:spcPct val="80000"/>
                </a:lnSpc>
              </a:pPr>
              <a:r>
                <a:rPr lang="en-US" sz="2000" b="1" dirty="0">
                  <a:latin typeface="Calibri" pitchFamily="34" charset="0"/>
                  <a:cs typeface="Calibri" pitchFamily="34" charset="0"/>
                </a:rPr>
                <a:t>=</a:t>
              </a:r>
              <a:r>
                <a:rPr lang="en-US" sz="3600" b="1" dirty="0">
                  <a:latin typeface="Calibri" pitchFamily="34" charset="0"/>
                  <a:cs typeface="Calibri" pitchFamily="34" charset="0"/>
                </a:rPr>
                <a:t> 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524000" y="5867400"/>
            <a:ext cx="3581400" cy="707886"/>
            <a:chOff x="1493838" y="2421983"/>
            <a:chExt cx="3581400" cy="707886"/>
          </a:xfrm>
        </p:grpSpPr>
        <p:sp>
          <p:nvSpPr>
            <p:cNvPr id="12" name="Rectangle 3"/>
            <p:cNvSpPr txBox="1">
              <a:spLocks noChangeArrowheads="1"/>
            </p:cNvSpPr>
            <p:nvPr/>
          </p:nvSpPr>
          <p:spPr bwMode="auto">
            <a:xfrm>
              <a:off x="1493838" y="2610673"/>
              <a:ext cx="868362" cy="3447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2000" b="1" dirty="0" smtClean="0">
                  <a:latin typeface="Calibri" pitchFamily="34" charset="0"/>
                  <a:cs typeface="Calibri" pitchFamily="34" charset="0"/>
                </a:rPr>
                <a:t>9.6%</a:t>
              </a:r>
              <a:endParaRPr lang="en-US" sz="20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3" name="Rectangle 5"/>
            <p:cNvSpPr>
              <a:spLocks noChangeArrowheads="1"/>
            </p:cNvSpPr>
            <p:nvPr/>
          </p:nvSpPr>
          <p:spPr bwMode="auto">
            <a:xfrm>
              <a:off x="2560638" y="2421983"/>
              <a:ext cx="251460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342900" indent="-342900"/>
              <a:r>
                <a:rPr lang="en-US" sz="2000" b="1" dirty="0" smtClean="0">
                  <a:latin typeface="Calibri" pitchFamily="34" charset="0"/>
                  <a:cs typeface="Calibri" pitchFamily="34" charset="0"/>
                </a:rPr>
                <a:t>14,825</a:t>
              </a:r>
              <a:endParaRPr lang="en-US" sz="2000" b="1" dirty="0">
                <a:latin typeface="Calibri" pitchFamily="34" charset="0"/>
                <a:cs typeface="Calibri" pitchFamily="34" charset="0"/>
              </a:endParaRPr>
            </a:p>
            <a:p>
              <a:pPr marL="342900" indent="-342900"/>
              <a:r>
                <a:rPr lang="en-US" sz="2000" b="1" dirty="0" smtClean="0">
                  <a:latin typeface="Calibri" pitchFamily="34" charset="0"/>
                  <a:cs typeface="Calibri" pitchFamily="34" charset="0"/>
                </a:rPr>
                <a:t>153,889</a:t>
              </a:r>
              <a:endParaRPr lang="en-US" sz="20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4" name="Rectangle 6"/>
            <p:cNvSpPr>
              <a:spLocks noChangeArrowheads="1"/>
            </p:cNvSpPr>
            <p:nvPr/>
          </p:nvSpPr>
          <p:spPr bwMode="auto">
            <a:xfrm>
              <a:off x="3581400" y="2609348"/>
              <a:ext cx="1265238" cy="3447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>
                <a:lnSpc>
                  <a:spcPct val="80000"/>
                </a:lnSpc>
              </a:pPr>
              <a:r>
                <a:rPr lang="en-US" sz="2000" b="1" dirty="0">
                  <a:latin typeface="Calibri" pitchFamily="34" charset="0"/>
                  <a:cs typeface="Calibri" pitchFamily="34" charset="0"/>
                </a:rPr>
                <a:t>X 100</a:t>
              </a:r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 flipV="1">
              <a:off x="2514600" y="2781703"/>
              <a:ext cx="1104900" cy="1325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8"/>
            <p:cNvSpPr>
              <a:spLocks noChangeArrowheads="1"/>
            </p:cNvSpPr>
            <p:nvPr/>
          </p:nvSpPr>
          <p:spPr bwMode="auto">
            <a:xfrm>
              <a:off x="2171700" y="2438400"/>
              <a:ext cx="381000" cy="5355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>
                <a:lnSpc>
                  <a:spcPct val="80000"/>
                </a:lnSpc>
              </a:pPr>
              <a:r>
                <a:rPr lang="en-US" sz="2000" b="1" dirty="0">
                  <a:latin typeface="Calibri" pitchFamily="34" charset="0"/>
                  <a:cs typeface="Calibri" pitchFamily="34" charset="0"/>
                </a:rPr>
                <a:t>=</a:t>
              </a:r>
              <a:r>
                <a:rPr lang="en-US" sz="3600" b="1" dirty="0">
                  <a:latin typeface="Calibri" pitchFamily="34" charset="0"/>
                  <a:cs typeface="Calibri" pitchFamily="34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997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 txBox="1">
            <a:spLocks noChangeArrowheads="1"/>
          </p:cNvSpPr>
          <p:nvPr/>
        </p:nvSpPr>
        <p:spPr bwMode="auto">
          <a:xfrm>
            <a:off x="304800" y="298982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Discouraged Worker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862013"/>
            <a:ext cx="8305800" cy="87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a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person who wants to work, but who has given up searching for work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4800" y="1899182"/>
            <a:ext cx="73152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Underemployment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09600" y="2514600"/>
            <a:ext cx="81534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p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eople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working at jobs below their level of skills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552563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Criticisms of the Unemployment Rate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533400" y="4090988"/>
            <a:ext cx="8686800" cy="147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buFontTx/>
              <a:buChar char="•"/>
            </a:pPr>
            <a:r>
              <a:rPr lang="en-US" sz="3200">
                <a:latin typeface="Calibri" pitchFamily="34" charset="0"/>
                <a:cs typeface="Calibri" pitchFamily="34" charset="0"/>
              </a:rPr>
              <a:t>Does not include discouraged workers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3200">
                <a:latin typeface="Calibri" pitchFamily="34" charset="0"/>
                <a:cs typeface="Calibri" pitchFamily="34" charset="0"/>
              </a:rPr>
              <a:t>Includes part-time workers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3200">
                <a:latin typeface="Calibri" pitchFamily="34" charset="0"/>
                <a:cs typeface="Calibri" pitchFamily="34" charset="0"/>
              </a:rPr>
              <a:t>Does not measure underemployment</a:t>
            </a:r>
          </a:p>
        </p:txBody>
      </p:sp>
    </p:spTree>
    <p:extLst>
      <p:ext uri="{BB962C8B-B14F-4D97-AF65-F5344CB8AC3E}">
        <p14:creationId xmlns:p14="http://schemas.microsoft.com/office/powerpoint/2010/main" val="4288512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  <p:bldP spid="8" grpId="0"/>
      <p:bldP spid="9" grpId="0" build="p" autoUpdateAnimBg="0"/>
      <p:bldP spid="12" grpId="0"/>
      <p:bldP spid="1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70" name="Text Box 38"/>
          <p:cNvSpPr txBox="1">
            <a:spLocks noChangeArrowheads="1"/>
          </p:cNvSpPr>
          <p:nvPr/>
        </p:nvSpPr>
        <p:spPr bwMode="auto">
          <a:xfrm>
            <a:off x="228600" y="76200"/>
            <a:ext cx="8374063" cy="590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U.S. Unemployment Rate </a:t>
            </a: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1929-2009</a:t>
            </a:r>
            <a:endParaRPr lang="en-US" sz="36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Freeform 37"/>
          <p:cNvSpPr>
            <a:spLocks/>
          </p:cNvSpPr>
          <p:nvPr/>
        </p:nvSpPr>
        <p:spPr bwMode="auto">
          <a:xfrm>
            <a:off x="1485900" y="1873250"/>
            <a:ext cx="6962775" cy="3962400"/>
          </a:xfrm>
          <a:custGeom>
            <a:avLst/>
            <a:gdLst>
              <a:gd name="T0" fmla="*/ 0 w 4320"/>
              <a:gd name="T1" fmla="*/ 2147483647 h 2496"/>
              <a:gd name="T2" fmla="*/ 0 w 4320"/>
              <a:gd name="T3" fmla="*/ 2147483647 h 2496"/>
              <a:gd name="T4" fmla="*/ 498768370 w 4320"/>
              <a:gd name="T5" fmla="*/ 2147483647 h 2496"/>
              <a:gd name="T6" fmla="*/ 872843489 w 4320"/>
              <a:gd name="T7" fmla="*/ 0 h 2496"/>
              <a:gd name="T8" fmla="*/ 1122226768 w 4320"/>
              <a:gd name="T9" fmla="*/ 1209674924 h 2496"/>
              <a:gd name="T10" fmla="*/ 1246920019 w 4320"/>
              <a:gd name="T11" fmla="*/ 2147483647 h 2496"/>
              <a:gd name="T12" fmla="*/ 1371611658 w 4320"/>
              <a:gd name="T13" fmla="*/ 2147483647 h 2496"/>
              <a:gd name="T14" fmla="*/ 1620994937 w 4320"/>
              <a:gd name="T15" fmla="*/ 1451609829 h 2496"/>
              <a:gd name="T16" fmla="*/ 1745686979 w 4320"/>
              <a:gd name="T17" fmla="*/ 2147483647 h 2496"/>
              <a:gd name="T18" fmla="*/ 1870378618 w 4320"/>
              <a:gd name="T19" fmla="*/ 2147483647 h 2496"/>
              <a:gd name="T20" fmla="*/ 1995071869 w 4320"/>
              <a:gd name="T21" fmla="*/ 2147483647 h 2496"/>
              <a:gd name="T22" fmla="*/ 2147483647 w 4320"/>
              <a:gd name="T23" fmla="*/ 2147483647 h 2496"/>
              <a:gd name="T24" fmla="*/ 2147483647 w 4320"/>
              <a:gd name="T25" fmla="*/ 2147483647 h 2496"/>
              <a:gd name="T26" fmla="*/ 2147483647 w 4320"/>
              <a:gd name="T27" fmla="*/ 2147483647 h 2496"/>
              <a:gd name="T28" fmla="*/ 2147483647 w 4320"/>
              <a:gd name="T29" fmla="*/ 2147483647 h 2496"/>
              <a:gd name="T30" fmla="*/ 2147483647 w 4320"/>
              <a:gd name="T31" fmla="*/ 2147483647 h 2496"/>
              <a:gd name="T32" fmla="*/ 2147483647 w 4320"/>
              <a:gd name="T33" fmla="*/ 2147483647 h 2496"/>
              <a:gd name="T34" fmla="*/ 2147483647 w 4320"/>
              <a:gd name="T35" fmla="*/ 2147483647 h 2496"/>
              <a:gd name="T36" fmla="*/ 2147483647 w 4320"/>
              <a:gd name="T37" fmla="*/ 2147483647 h 2496"/>
              <a:gd name="T38" fmla="*/ 2147483647 w 4320"/>
              <a:gd name="T39" fmla="*/ 2147483647 h 2496"/>
              <a:gd name="T40" fmla="*/ 2147483647 w 4320"/>
              <a:gd name="T41" fmla="*/ 2147483647 h 2496"/>
              <a:gd name="T42" fmla="*/ 2147483647 w 4320"/>
              <a:gd name="T43" fmla="*/ 2147483647 h 2496"/>
              <a:gd name="T44" fmla="*/ 2147483647 w 4320"/>
              <a:gd name="T45" fmla="*/ 2147483647 h 2496"/>
              <a:gd name="T46" fmla="*/ 2147483647 w 4320"/>
              <a:gd name="T47" fmla="*/ 2147483647 h 2496"/>
              <a:gd name="T48" fmla="*/ 2147483647 w 4320"/>
              <a:gd name="T49" fmla="*/ 2147483647 h 2496"/>
              <a:gd name="T50" fmla="*/ 2147483647 w 4320"/>
              <a:gd name="T51" fmla="*/ 2147483647 h 2496"/>
              <a:gd name="T52" fmla="*/ 2147483647 w 4320"/>
              <a:gd name="T53" fmla="*/ 2147483647 h 2496"/>
              <a:gd name="T54" fmla="*/ 2147483647 w 4320"/>
              <a:gd name="T55" fmla="*/ 2147483647 h 2496"/>
              <a:gd name="T56" fmla="*/ 2147483647 w 4320"/>
              <a:gd name="T57" fmla="*/ 2147483647 h 2496"/>
              <a:gd name="T58" fmla="*/ 2147483647 w 4320"/>
              <a:gd name="T59" fmla="*/ 2147483647 h 2496"/>
              <a:gd name="T60" fmla="*/ 2147483647 w 4320"/>
              <a:gd name="T61" fmla="*/ 2147483647 h 2496"/>
              <a:gd name="T62" fmla="*/ 2147483647 w 4320"/>
              <a:gd name="T63" fmla="*/ 2147483647 h 2496"/>
              <a:gd name="T64" fmla="*/ 2147483647 w 4320"/>
              <a:gd name="T65" fmla="*/ 2147483647 h 2496"/>
              <a:gd name="T66" fmla="*/ 2147483647 w 4320"/>
              <a:gd name="T67" fmla="*/ 2147483647 h 2496"/>
              <a:gd name="T68" fmla="*/ 2147483647 w 4320"/>
              <a:gd name="T69" fmla="*/ 2147483647 h 2496"/>
              <a:gd name="T70" fmla="*/ 2147483647 w 4320"/>
              <a:gd name="T71" fmla="*/ 2147483647 h 2496"/>
              <a:gd name="T72" fmla="*/ 2147483647 w 4320"/>
              <a:gd name="T73" fmla="*/ 2147483647 h 2496"/>
              <a:gd name="T74" fmla="*/ 2147483647 w 4320"/>
              <a:gd name="T75" fmla="*/ 2147483647 h 2496"/>
              <a:gd name="T76" fmla="*/ 2147483647 w 4320"/>
              <a:gd name="T77" fmla="*/ 2147483647 h 2496"/>
              <a:gd name="T78" fmla="*/ 2147483647 w 4320"/>
              <a:gd name="T79" fmla="*/ 2147483647 h 2496"/>
              <a:gd name="T80" fmla="*/ 2147483647 w 4320"/>
              <a:gd name="T81" fmla="*/ 2147483647 h 2496"/>
              <a:gd name="T82" fmla="*/ 2147483647 w 4320"/>
              <a:gd name="T83" fmla="*/ 2147483647 h 2496"/>
              <a:gd name="T84" fmla="*/ 2147483647 w 4320"/>
              <a:gd name="T85" fmla="*/ 2147483647 h 2496"/>
              <a:gd name="T86" fmla="*/ 2147483647 w 4320"/>
              <a:gd name="T87" fmla="*/ 2147483647 h 2496"/>
              <a:gd name="T88" fmla="*/ 2147483647 w 4320"/>
              <a:gd name="T89" fmla="*/ 2147483647 h 2496"/>
              <a:gd name="T90" fmla="*/ 2147483647 w 4320"/>
              <a:gd name="T91" fmla="*/ 2147483647 h 2496"/>
              <a:gd name="T92" fmla="*/ 2147483647 w 4320"/>
              <a:gd name="T93" fmla="*/ 2147483647 h 2496"/>
              <a:gd name="T94" fmla="*/ 2147483647 w 4320"/>
              <a:gd name="T95" fmla="*/ 2147483647 h 2496"/>
              <a:gd name="T96" fmla="*/ 2147483647 w 4320"/>
              <a:gd name="T97" fmla="*/ 2147483647 h 2496"/>
              <a:gd name="T98" fmla="*/ 0 w 4320"/>
              <a:gd name="T99" fmla="*/ 2147483647 h 249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4320"/>
              <a:gd name="T151" fmla="*/ 0 h 2496"/>
              <a:gd name="T152" fmla="*/ 4320 w 4320"/>
              <a:gd name="T153" fmla="*/ 2496 h 249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4320" h="2496">
                <a:moveTo>
                  <a:pt x="0" y="2496"/>
                </a:moveTo>
                <a:lnTo>
                  <a:pt x="0" y="2304"/>
                </a:lnTo>
                <a:lnTo>
                  <a:pt x="192" y="1632"/>
                </a:lnTo>
                <a:lnTo>
                  <a:pt x="336" y="0"/>
                </a:lnTo>
                <a:lnTo>
                  <a:pt x="432" y="480"/>
                </a:lnTo>
                <a:lnTo>
                  <a:pt x="480" y="912"/>
                </a:lnTo>
                <a:lnTo>
                  <a:pt x="528" y="1104"/>
                </a:lnTo>
                <a:lnTo>
                  <a:pt x="624" y="576"/>
                </a:lnTo>
                <a:lnTo>
                  <a:pt x="672" y="1008"/>
                </a:lnTo>
                <a:lnTo>
                  <a:pt x="720" y="1056"/>
                </a:lnTo>
                <a:lnTo>
                  <a:pt x="768" y="2256"/>
                </a:lnTo>
                <a:lnTo>
                  <a:pt x="864" y="2352"/>
                </a:lnTo>
                <a:lnTo>
                  <a:pt x="960" y="2256"/>
                </a:lnTo>
                <a:lnTo>
                  <a:pt x="960" y="2064"/>
                </a:lnTo>
                <a:lnTo>
                  <a:pt x="1104" y="2112"/>
                </a:lnTo>
                <a:lnTo>
                  <a:pt x="1152" y="1920"/>
                </a:lnTo>
                <a:lnTo>
                  <a:pt x="1248" y="1920"/>
                </a:lnTo>
                <a:lnTo>
                  <a:pt x="1248" y="2160"/>
                </a:lnTo>
                <a:lnTo>
                  <a:pt x="1344" y="2208"/>
                </a:lnTo>
                <a:lnTo>
                  <a:pt x="1392" y="1920"/>
                </a:lnTo>
                <a:lnTo>
                  <a:pt x="1488" y="2160"/>
                </a:lnTo>
                <a:lnTo>
                  <a:pt x="1584" y="2112"/>
                </a:lnTo>
                <a:lnTo>
                  <a:pt x="1632" y="1920"/>
                </a:lnTo>
                <a:lnTo>
                  <a:pt x="1680" y="1968"/>
                </a:lnTo>
                <a:lnTo>
                  <a:pt x="1728" y="1872"/>
                </a:lnTo>
                <a:lnTo>
                  <a:pt x="1824" y="1920"/>
                </a:lnTo>
                <a:lnTo>
                  <a:pt x="1920" y="1968"/>
                </a:lnTo>
                <a:lnTo>
                  <a:pt x="2112" y="2160"/>
                </a:lnTo>
                <a:lnTo>
                  <a:pt x="2112" y="2064"/>
                </a:lnTo>
                <a:lnTo>
                  <a:pt x="2160" y="2208"/>
                </a:lnTo>
                <a:lnTo>
                  <a:pt x="2352" y="1920"/>
                </a:lnTo>
                <a:lnTo>
                  <a:pt x="2448" y="2064"/>
                </a:lnTo>
                <a:lnTo>
                  <a:pt x="2592" y="1680"/>
                </a:lnTo>
                <a:lnTo>
                  <a:pt x="2736" y="1968"/>
                </a:lnTo>
                <a:lnTo>
                  <a:pt x="2928" y="1584"/>
                </a:lnTo>
                <a:lnTo>
                  <a:pt x="3024" y="1728"/>
                </a:lnTo>
                <a:lnTo>
                  <a:pt x="3168" y="1824"/>
                </a:lnTo>
                <a:lnTo>
                  <a:pt x="3264" y="1920"/>
                </a:lnTo>
                <a:lnTo>
                  <a:pt x="3360" y="1920"/>
                </a:lnTo>
                <a:lnTo>
                  <a:pt x="3456" y="1776"/>
                </a:lnTo>
                <a:lnTo>
                  <a:pt x="3552" y="1920"/>
                </a:lnTo>
                <a:lnTo>
                  <a:pt x="3648" y="1968"/>
                </a:lnTo>
                <a:lnTo>
                  <a:pt x="3696" y="2112"/>
                </a:lnTo>
                <a:lnTo>
                  <a:pt x="3792" y="2064"/>
                </a:lnTo>
                <a:lnTo>
                  <a:pt x="3888" y="2160"/>
                </a:lnTo>
                <a:lnTo>
                  <a:pt x="4032" y="1872"/>
                </a:lnTo>
                <a:lnTo>
                  <a:pt x="4224" y="2016"/>
                </a:lnTo>
                <a:lnTo>
                  <a:pt x="4320" y="1920"/>
                </a:lnTo>
                <a:lnTo>
                  <a:pt x="4320" y="2496"/>
                </a:lnTo>
                <a:lnTo>
                  <a:pt x="0" y="2496"/>
                </a:lnTo>
                <a:close/>
              </a:path>
            </a:pathLst>
          </a:custGeom>
          <a:solidFill>
            <a:srgbClr val="969696"/>
          </a:solidFill>
          <a:ln w="12700" cap="flat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2" name="Text Box 38"/>
          <p:cNvSpPr txBox="1">
            <a:spLocks noChangeArrowheads="1"/>
          </p:cNvSpPr>
          <p:nvPr/>
        </p:nvSpPr>
        <p:spPr bwMode="auto">
          <a:xfrm>
            <a:off x="4267200" y="63246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Year</a:t>
            </a:r>
          </a:p>
        </p:txBody>
      </p: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1143000" y="5879068"/>
            <a:ext cx="7772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/>
              <a:t>1930   </a:t>
            </a:r>
            <a:r>
              <a:rPr lang="en-US" sz="2000" b="1" dirty="0" smtClean="0"/>
              <a:t> 1940   1950    1960    1970   1980    </a:t>
            </a:r>
            <a:r>
              <a:rPr lang="en-US" sz="2000" b="1" dirty="0"/>
              <a:t>1990 </a:t>
            </a:r>
            <a:r>
              <a:rPr lang="en-US" sz="2000" b="1" dirty="0" smtClean="0"/>
              <a:t>  2000  2009</a:t>
            </a:r>
            <a:endParaRPr lang="en-US" sz="2000" b="1" dirty="0"/>
          </a:p>
        </p:txBody>
      </p:sp>
      <p:sp>
        <p:nvSpPr>
          <p:cNvPr id="44" name="Text Box 40"/>
          <p:cNvSpPr txBox="1">
            <a:spLocks noChangeArrowheads="1"/>
          </p:cNvSpPr>
          <p:nvPr/>
        </p:nvSpPr>
        <p:spPr bwMode="auto">
          <a:xfrm>
            <a:off x="990600" y="1614488"/>
            <a:ext cx="533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25</a:t>
            </a:r>
          </a:p>
        </p:txBody>
      </p:sp>
      <p:sp>
        <p:nvSpPr>
          <p:cNvPr id="45" name="Text Box 41"/>
          <p:cNvSpPr txBox="1">
            <a:spLocks noChangeArrowheads="1"/>
          </p:cNvSpPr>
          <p:nvPr/>
        </p:nvSpPr>
        <p:spPr bwMode="auto">
          <a:xfrm>
            <a:off x="990600" y="24526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20</a:t>
            </a:r>
          </a:p>
        </p:txBody>
      </p:sp>
      <p:sp>
        <p:nvSpPr>
          <p:cNvPr id="46" name="Text Box 42"/>
          <p:cNvSpPr txBox="1">
            <a:spLocks noChangeArrowheads="1"/>
          </p:cNvSpPr>
          <p:nvPr/>
        </p:nvSpPr>
        <p:spPr bwMode="auto">
          <a:xfrm>
            <a:off x="914400" y="3213100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15</a:t>
            </a:r>
          </a:p>
        </p:txBody>
      </p:sp>
      <p:sp>
        <p:nvSpPr>
          <p:cNvPr id="47" name="Text Box 43"/>
          <p:cNvSpPr txBox="1">
            <a:spLocks noChangeArrowheads="1"/>
          </p:cNvSpPr>
          <p:nvPr/>
        </p:nvSpPr>
        <p:spPr bwMode="auto">
          <a:xfrm>
            <a:off x="990600" y="3990975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10</a:t>
            </a:r>
          </a:p>
        </p:txBody>
      </p:sp>
      <p:sp>
        <p:nvSpPr>
          <p:cNvPr id="48" name="Text Box 44"/>
          <p:cNvSpPr txBox="1">
            <a:spLocks noChangeArrowheads="1"/>
          </p:cNvSpPr>
          <p:nvPr/>
        </p:nvSpPr>
        <p:spPr bwMode="auto">
          <a:xfrm>
            <a:off x="1143000" y="4783138"/>
            <a:ext cx="381000" cy="42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/>
              <a:t>5</a:t>
            </a:r>
          </a:p>
        </p:txBody>
      </p:sp>
      <p:sp>
        <p:nvSpPr>
          <p:cNvPr id="49" name="Text Box 45"/>
          <p:cNvSpPr txBox="1">
            <a:spLocks noChangeArrowheads="1"/>
          </p:cNvSpPr>
          <p:nvPr/>
        </p:nvSpPr>
        <p:spPr bwMode="auto">
          <a:xfrm>
            <a:off x="1143000" y="5653087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/>
              <a:t>0</a:t>
            </a:r>
          </a:p>
        </p:txBody>
      </p:sp>
      <p:sp>
        <p:nvSpPr>
          <p:cNvPr id="50" name="Text Box 46"/>
          <p:cNvSpPr txBox="1">
            <a:spLocks noChangeArrowheads="1"/>
          </p:cNvSpPr>
          <p:nvPr/>
        </p:nvSpPr>
        <p:spPr bwMode="auto">
          <a:xfrm rot="16200000">
            <a:off x="-1071563" y="2890837"/>
            <a:ext cx="34226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/>
              <a:t>U.S. Unemployment  Rate (percent)</a:t>
            </a:r>
          </a:p>
        </p:txBody>
      </p:sp>
      <p:sp>
        <p:nvSpPr>
          <p:cNvPr id="51" name="Freeform 50"/>
          <p:cNvSpPr>
            <a:spLocks/>
          </p:cNvSpPr>
          <p:nvPr/>
        </p:nvSpPr>
        <p:spPr bwMode="auto">
          <a:xfrm flipH="1">
            <a:off x="1597025" y="5702300"/>
            <a:ext cx="76200" cy="76200"/>
          </a:xfrm>
          <a:custGeom>
            <a:avLst/>
            <a:gdLst>
              <a:gd name="T0" fmla="*/ 0 w 1"/>
              <a:gd name="T1" fmla="*/ 60483756 h 96"/>
              <a:gd name="T2" fmla="*/ 0 w 1"/>
              <a:gd name="T3" fmla="*/ 0 h 96"/>
              <a:gd name="T4" fmla="*/ 0 60000 65536"/>
              <a:gd name="T5" fmla="*/ 0 60000 65536"/>
              <a:gd name="T6" fmla="*/ 0 w 1"/>
              <a:gd name="T7" fmla="*/ 0 h 96"/>
              <a:gd name="T8" fmla="*/ 1 w 1"/>
              <a:gd name="T9" fmla="*/ 96 h 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96">
                <a:moveTo>
                  <a:pt x="0" y="96"/>
                </a:moveTo>
                <a:cubicBezTo>
                  <a:pt x="0" y="52"/>
                  <a:pt x="0" y="8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2" name="Freeform 51"/>
          <p:cNvSpPr>
            <a:spLocks/>
          </p:cNvSpPr>
          <p:nvPr/>
        </p:nvSpPr>
        <p:spPr bwMode="auto">
          <a:xfrm flipH="1">
            <a:off x="2063750" y="5708650"/>
            <a:ext cx="76200" cy="76200"/>
          </a:xfrm>
          <a:custGeom>
            <a:avLst/>
            <a:gdLst>
              <a:gd name="T0" fmla="*/ 0 w 1"/>
              <a:gd name="T1" fmla="*/ 60483756 h 96"/>
              <a:gd name="T2" fmla="*/ 0 w 1"/>
              <a:gd name="T3" fmla="*/ 0 h 96"/>
              <a:gd name="T4" fmla="*/ 0 60000 65536"/>
              <a:gd name="T5" fmla="*/ 0 60000 65536"/>
              <a:gd name="T6" fmla="*/ 0 w 1"/>
              <a:gd name="T7" fmla="*/ 0 h 96"/>
              <a:gd name="T8" fmla="*/ 1 w 1"/>
              <a:gd name="T9" fmla="*/ 96 h 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96">
                <a:moveTo>
                  <a:pt x="0" y="96"/>
                </a:moveTo>
                <a:cubicBezTo>
                  <a:pt x="0" y="52"/>
                  <a:pt x="0" y="8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3" name="Freeform 52"/>
          <p:cNvSpPr>
            <a:spLocks/>
          </p:cNvSpPr>
          <p:nvPr/>
        </p:nvSpPr>
        <p:spPr bwMode="auto">
          <a:xfrm flipH="1">
            <a:off x="2466975" y="5702300"/>
            <a:ext cx="76200" cy="76200"/>
          </a:xfrm>
          <a:custGeom>
            <a:avLst/>
            <a:gdLst>
              <a:gd name="T0" fmla="*/ 0 w 1"/>
              <a:gd name="T1" fmla="*/ 60483756 h 96"/>
              <a:gd name="T2" fmla="*/ 0 w 1"/>
              <a:gd name="T3" fmla="*/ 0 h 96"/>
              <a:gd name="T4" fmla="*/ 0 60000 65536"/>
              <a:gd name="T5" fmla="*/ 0 60000 65536"/>
              <a:gd name="T6" fmla="*/ 0 w 1"/>
              <a:gd name="T7" fmla="*/ 0 h 96"/>
              <a:gd name="T8" fmla="*/ 1 w 1"/>
              <a:gd name="T9" fmla="*/ 96 h 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96">
                <a:moveTo>
                  <a:pt x="0" y="96"/>
                </a:moveTo>
                <a:cubicBezTo>
                  <a:pt x="0" y="52"/>
                  <a:pt x="0" y="8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4" name="Freeform 53"/>
          <p:cNvSpPr>
            <a:spLocks/>
          </p:cNvSpPr>
          <p:nvPr/>
        </p:nvSpPr>
        <p:spPr bwMode="auto">
          <a:xfrm flipH="1">
            <a:off x="2901950" y="5718175"/>
            <a:ext cx="76200" cy="76200"/>
          </a:xfrm>
          <a:custGeom>
            <a:avLst/>
            <a:gdLst>
              <a:gd name="T0" fmla="*/ 0 w 1"/>
              <a:gd name="T1" fmla="*/ 60483756 h 96"/>
              <a:gd name="T2" fmla="*/ 0 w 1"/>
              <a:gd name="T3" fmla="*/ 0 h 96"/>
              <a:gd name="T4" fmla="*/ 0 60000 65536"/>
              <a:gd name="T5" fmla="*/ 0 60000 65536"/>
              <a:gd name="T6" fmla="*/ 0 w 1"/>
              <a:gd name="T7" fmla="*/ 0 h 96"/>
              <a:gd name="T8" fmla="*/ 1 w 1"/>
              <a:gd name="T9" fmla="*/ 96 h 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96">
                <a:moveTo>
                  <a:pt x="0" y="96"/>
                </a:moveTo>
                <a:cubicBezTo>
                  <a:pt x="0" y="52"/>
                  <a:pt x="0" y="8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" name="Freeform 54"/>
          <p:cNvSpPr>
            <a:spLocks/>
          </p:cNvSpPr>
          <p:nvPr/>
        </p:nvSpPr>
        <p:spPr bwMode="auto">
          <a:xfrm flipH="1">
            <a:off x="3336925" y="5711825"/>
            <a:ext cx="76200" cy="76200"/>
          </a:xfrm>
          <a:custGeom>
            <a:avLst/>
            <a:gdLst>
              <a:gd name="T0" fmla="*/ 0 w 1"/>
              <a:gd name="T1" fmla="*/ 60483756 h 96"/>
              <a:gd name="T2" fmla="*/ 0 w 1"/>
              <a:gd name="T3" fmla="*/ 0 h 96"/>
              <a:gd name="T4" fmla="*/ 0 60000 65536"/>
              <a:gd name="T5" fmla="*/ 0 60000 65536"/>
              <a:gd name="T6" fmla="*/ 0 w 1"/>
              <a:gd name="T7" fmla="*/ 0 h 96"/>
              <a:gd name="T8" fmla="*/ 1 w 1"/>
              <a:gd name="T9" fmla="*/ 96 h 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96">
                <a:moveTo>
                  <a:pt x="0" y="96"/>
                </a:moveTo>
                <a:cubicBezTo>
                  <a:pt x="0" y="52"/>
                  <a:pt x="0" y="8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6" name="Freeform 55"/>
          <p:cNvSpPr>
            <a:spLocks/>
          </p:cNvSpPr>
          <p:nvPr/>
        </p:nvSpPr>
        <p:spPr bwMode="auto">
          <a:xfrm flipH="1">
            <a:off x="3771900" y="5711825"/>
            <a:ext cx="76200" cy="76200"/>
          </a:xfrm>
          <a:custGeom>
            <a:avLst/>
            <a:gdLst>
              <a:gd name="T0" fmla="*/ 0 w 1"/>
              <a:gd name="T1" fmla="*/ 60483756 h 96"/>
              <a:gd name="T2" fmla="*/ 0 w 1"/>
              <a:gd name="T3" fmla="*/ 0 h 96"/>
              <a:gd name="T4" fmla="*/ 0 60000 65536"/>
              <a:gd name="T5" fmla="*/ 0 60000 65536"/>
              <a:gd name="T6" fmla="*/ 0 w 1"/>
              <a:gd name="T7" fmla="*/ 0 h 96"/>
              <a:gd name="T8" fmla="*/ 1 w 1"/>
              <a:gd name="T9" fmla="*/ 96 h 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96">
                <a:moveTo>
                  <a:pt x="0" y="96"/>
                </a:moveTo>
                <a:cubicBezTo>
                  <a:pt x="0" y="52"/>
                  <a:pt x="0" y="8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7" name="Freeform 56"/>
          <p:cNvSpPr>
            <a:spLocks/>
          </p:cNvSpPr>
          <p:nvPr/>
        </p:nvSpPr>
        <p:spPr bwMode="auto">
          <a:xfrm flipH="1">
            <a:off x="4206875" y="5702300"/>
            <a:ext cx="76200" cy="76200"/>
          </a:xfrm>
          <a:custGeom>
            <a:avLst/>
            <a:gdLst>
              <a:gd name="T0" fmla="*/ 0 w 1"/>
              <a:gd name="T1" fmla="*/ 60483756 h 96"/>
              <a:gd name="T2" fmla="*/ 0 w 1"/>
              <a:gd name="T3" fmla="*/ 0 h 96"/>
              <a:gd name="T4" fmla="*/ 0 60000 65536"/>
              <a:gd name="T5" fmla="*/ 0 60000 65536"/>
              <a:gd name="T6" fmla="*/ 0 w 1"/>
              <a:gd name="T7" fmla="*/ 0 h 96"/>
              <a:gd name="T8" fmla="*/ 1 w 1"/>
              <a:gd name="T9" fmla="*/ 96 h 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96">
                <a:moveTo>
                  <a:pt x="0" y="96"/>
                </a:moveTo>
                <a:cubicBezTo>
                  <a:pt x="0" y="52"/>
                  <a:pt x="0" y="8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" name="Freeform 57"/>
          <p:cNvSpPr>
            <a:spLocks/>
          </p:cNvSpPr>
          <p:nvPr/>
        </p:nvSpPr>
        <p:spPr bwMode="auto">
          <a:xfrm flipH="1">
            <a:off x="4641850" y="5708650"/>
            <a:ext cx="76200" cy="76200"/>
          </a:xfrm>
          <a:custGeom>
            <a:avLst/>
            <a:gdLst>
              <a:gd name="T0" fmla="*/ 0 w 1"/>
              <a:gd name="T1" fmla="*/ 60483756 h 96"/>
              <a:gd name="T2" fmla="*/ 0 w 1"/>
              <a:gd name="T3" fmla="*/ 0 h 96"/>
              <a:gd name="T4" fmla="*/ 0 60000 65536"/>
              <a:gd name="T5" fmla="*/ 0 60000 65536"/>
              <a:gd name="T6" fmla="*/ 0 w 1"/>
              <a:gd name="T7" fmla="*/ 0 h 96"/>
              <a:gd name="T8" fmla="*/ 1 w 1"/>
              <a:gd name="T9" fmla="*/ 96 h 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96">
                <a:moveTo>
                  <a:pt x="0" y="96"/>
                </a:moveTo>
                <a:cubicBezTo>
                  <a:pt x="0" y="52"/>
                  <a:pt x="0" y="8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9" name="Freeform 58"/>
          <p:cNvSpPr>
            <a:spLocks/>
          </p:cNvSpPr>
          <p:nvPr/>
        </p:nvSpPr>
        <p:spPr bwMode="auto">
          <a:xfrm flipH="1">
            <a:off x="5076825" y="5705475"/>
            <a:ext cx="76200" cy="76200"/>
          </a:xfrm>
          <a:custGeom>
            <a:avLst/>
            <a:gdLst>
              <a:gd name="T0" fmla="*/ 0 w 1"/>
              <a:gd name="T1" fmla="*/ 60483756 h 96"/>
              <a:gd name="T2" fmla="*/ 0 w 1"/>
              <a:gd name="T3" fmla="*/ 0 h 96"/>
              <a:gd name="T4" fmla="*/ 0 60000 65536"/>
              <a:gd name="T5" fmla="*/ 0 60000 65536"/>
              <a:gd name="T6" fmla="*/ 0 w 1"/>
              <a:gd name="T7" fmla="*/ 0 h 96"/>
              <a:gd name="T8" fmla="*/ 1 w 1"/>
              <a:gd name="T9" fmla="*/ 96 h 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96">
                <a:moveTo>
                  <a:pt x="0" y="96"/>
                </a:moveTo>
                <a:cubicBezTo>
                  <a:pt x="0" y="52"/>
                  <a:pt x="0" y="8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0" name="Freeform 59"/>
          <p:cNvSpPr>
            <a:spLocks/>
          </p:cNvSpPr>
          <p:nvPr/>
        </p:nvSpPr>
        <p:spPr bwMode="auto">
          <a:xfrm flipH="1">
            <a:off x="5480050" y="5708650"/>
            <a:ext cx="76200" cy="76200"/>
          </a:xfrm>
          <a:custGeom>
            <a:avLst/>
            <a:gdLst>
              <a:gd name="T0" fmla="*/ 0 w 1"/>
              <a:gd name="T1" fmla="*/ 60483756 h 96"/>
              <a:gd name="T2" fmla="*/ 0 w 1"/>
              <a:gd name="T3" fmla="*/ 0 h 96"/>
              <a:gd name="T4" fmla="*/ 0 60000 65536"/>
              <a:gd name="T5" fmla="*/ 0 60000 65536"/>
              <a:gd name="T6" fmla="*/ 0 w 1"/>
              <a:gd name="T7" fmla="*/ 0 h 96"/>
              <a:gd name="T8" fmla="*/ 1 w 1"/>
              <a:gd name="T9" fmla="*/ 96 h 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96">
                <a:moveTo>
                  <a:pt x="0" y="96"/>
                </a:moveTo>
                <a:cubicBezTo>
                  <a:pt x="0" y="52"/>
                  <a:pt x="0" y="8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" name="Freeform 60"/>
          <p:cNvSpPr>
            <a:spLocks/>
          </p:cNvSpPr>
          <p:nvPr/>
        </p:nvSpPr>
        <p:spPr bwMode="auto">
          <a:xfrm flipH="1">
            <a:off x="5915025" y="5721350"/>
            <a:ext cx="76200" cy="76200"/>
          </a:xfrm>
          <a:custGeom>
            <a:avLst/>
            <a:gdLst>
              <a:gd name="T0" fmla="*/ 0 w 1"/>
              <a:gd name="T1" fmla="*/ 60483756 h 96"/>
              <a:gd name="T2" fmla="*/ 0 w 1"/>
              <a:gd name="T3" fmla="*/ 0 h 96"/>
              <a:gd name="T4" fmla="*/ 0 60000 65536"/>
              <a:gd name="T5" fmla="*/ 0 60000 65536"/>
              <a:gd name="T6" fmla="*/ 0 w 1"/>
              <a:gd name="T7" fmla="*/ 0 h 96"/>
              <a:gd name="T8" fmla="*/ 1 w 1"/>
              <a:gd name="T9" fmla="*/ 96 h 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96">
                <a:moveTo>
                  <a:pt x="0" y="96"/>
                </a:moveTo>
                <a:cubicBezTo>
                  <a:pt x="0" y="52"/>
                  <a:pt x="0" y="8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" name="Freeform 61"/>
          <p:cNvSpPr>
            <a:spLocks/>
          </p:cNvSpPr>
          <p:nvPr/>
        </p:nvSpPr>
        <p:spPr bwMode="auto">
          <a:xfrm flipH="1">
            <a:off x="6327775" y="5715000"/>
            <a:ext cx="76200" cy="76200"/>
          </a:xfrm>
          <a:custGeom>
            <a:avLst/>
            <a:gdLst>
              <a:gd name="T0" fmla="*/ 0 w 1"/>
              <a:gd name="T1" fmla="*/ 60483756 h 96"/>
              <a:gd name="T2" fmla="*/ 0 w 1"/>
              <a:gd name="T3" fmla="*/ 0 h 96"/>
              <a:gd name="T4" fmla="*/ 0 60000 65536"/>
              <a:gd name="T5" fmla="*/ 0 60000 65536"/>
              <a:gd name="T6" fmla="*/ 0 w 1"/>
              <a:gd name="T7" fmla="*/ 0 h 96"/>
              <a:gd name="T8" fmla="*/ 1 w 1"/>
              <a:gd name="T9" fmla="*/ 96 h 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96">
                <a:moveTo>
                  <a:pt x="0" y="96"/>
                </a:moveTo>
                <a:cubicBezTo>
                  <a:pt x="0" y="52"/>
                  <a:pt x="0" y="8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" name="Freeform 62"/>
          <p:cNvSpPr>
            <a:spLocks/>
          </p:cNvSpPr>
          <p:nvPr/>
        </p:nvSpPr>
        <p:spPr bwMode="auto">
          <a:xfrm flipH="1">
            <a:off x="6781800" y="5708650"/>
            <a:ext cx="76200" cy="76200"/>
          </a:xfrm>
          <a:custGeom>
            <a:avLst/>
            <a:gdLst>
              <a:gd name="T0" fmla="*/ 0 w 1"/>
              <a:gd name="T1" fmla="*/ 60483756 h 96"/>
              <a:gd name="T2" fmla="*/ 0 w 1"/>
              <a:gd name="T3" fmla="*/ 0 h 96"/>
              <a:gd name="T4" fmla="*/ 0 60000 65536"/>
              <a:gd name="T5" fmla="*/ 0 60000 65536"/>
              <a:gd name="T6" fmla="*/ 0 w 1"/>
              <a:gd name="T7" fmla="*/ 0 h 96"/>
              <a:gd name="T8" fmla="*/ 1 w 1"/>
              <a:gd name="T9" fmla="*/ 96 h 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96">
                <a:moveTo>
                  <a:pt x="0" y="96"/>
                </a:moveTo>
                <a:cubicBezTo>
                  <a:pt x="0" y="52"/>
                  <a:pt x="0" y="8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" name="Freeform 63"/>
          <p:cNvSpPr>
            <a:spLocks/>
          </p:cNvSpPr>
          <p:nvPr/>
        </p:nvSpPr>
        <p:spPr bwMode="auto">
          <a:xfrm flipH="1">
            <a:off x="7207250" y="5715000"/>
            <a:ext cx="76200" cy="76200"/>
          </a:xfrm>
          <a:custGeom>
            <a:avLst/>
            <a:gdLst>
              <a:gd name="T0" fmla="*/ 0 w 1"/>
              <a:gd name="T1" fmla="*/ 60483756 h 96"/>
              <a:gd name="T2" fmla="*/ 0 w 1"/>
              <a:gd name="T3" fmla="*/ 0 h 96"/>
              <a:gd name="T4" fmla="*/ 0 60000 65536"/>
              <a:gd name="T5" fmla="*/ 0 60000 65536"/>
              <a:gd name="T6" fmla="*/ 0 w 1"/>
              <a:gd name="T7" fmla="*/ 0 h 96"/>
              <a:gd name="T8" fmla="*/ 1 w 1"/>
              <a:gd name="T9" fmla="*/ 96 h 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96">
                <a:moveTo>
                  <a:pt x="0" y="96"/>
                </a:moveTo>
                <a:cubicBezTo>
                  <a:pt x="0" y="52"/>
                  <a:pt x="0" y="8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5" name="Freeform 64"/>
          <p:cNvSpPr>
            <a:spLocks/>
          </p:cNvSpPr>
          <p:nvPr/>
        </p:nvSpPr>
        <p:spPr bwMode="auto">
          <a:xfrm flipH="1">
            <a:off x="7632700" y="5730875"/>
            <a:ext cx="76200" cy="76200"/>
          </a:xfrm>
          <a:custGeom>
            <a:avLst/>
            <a:gdLst>
              <a:gd name="T0" fmla="*/ 0 w 1"/>
              <a:gd name="T1" fmla="*/ 60483756 h 96"/>
              <a:gd name="T2" fmla="*/ 0 w 1"/>
              <a:gd name="T3" fmla="*/ 0 h 96"/>
              <a:gd name="T4" fmla="*/ 0 60000 65536"/>
              <a:gd name="T5" fmla="*/ 0 60000 65536"/>
              <a:gd name="T6" fmla="*/ 0 w 1"/>
              <a:gd name="T7" fmla="*/ 0 h 96"/>
              <a:gd name="T8" fmla="*/ 1 w 1"/>
              <a:gd name="T9" fmla="*/ 96 h 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96">
                <a:moveTo>
                  <a:pt x="0" y="96"/>
                </a:moveTo>
                <a:cubicBezTo>
                  <a:pt x="0" y="52"/>
                  <a:pt x="0" y="8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6" name="Freeform 65"/>
          <p:cNvSpPr>
            <a:spLocks/>
          </p:cNvSpPr>
          <p:nvPr/>
        </p:nvSpPr>
        <p:spPr bwMode="auto">
          <a:xfrm flipH="1">
            <a:off x="8058150" y="5737225"/>
            <a:ext cx="76200" cy="76200"/>
          </a:xfrm>
          <a:custGeom>
            <a:avLst/>
            <a:gdLst>
              <a:gd name="T0" fmla="*/ 0 w 1"/>
              <a:gd name="T1" fmla="*/ 60483756 h 96"/>
              <a:gd name="T2" fmla="*/ 0 w 1"/>
              <a:gd name="T3" fmla="*/ 0 h 96"/>
              <a:gd name="T4" fmla="*/ 0 60000 65536"/>
              <a:gd name="T5" fmla="*/ 0 60000 65536"/>
              <a:gd name="T6" fmla="*/ 0 w 1"/>
              <a:gd name="T7" fmla="*/ 0 h 96"/>
              <a:gd name="T8" fmla="*/ 1 w 1"/>
              <a:gd name="T9" fmla="*/ 96 h 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96">
                <a:moveTo>
                  <a:pt x="0" y="96"/>
                </a:moveTo>
                <a:cubicBezTo>
                  <a:pt x="0" y="52"/>
                  <a:pt x="0" y="8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7" name="Freeform 68"/>
          <p:cNvSpPr>
            <a:spLocks/>
          </p:cNvSpPr>
          <p:nvPr/>
        </p:nvSpPr>
        <p:spPr bwMode="auto">
          <a:xfrm>
            <a:off x="1495425" y="990600"/>
            <a:ext cx="1588" cy="4876800"/>
          </a:xfrm>
          <a:custGeom>
            <a:avLst/>
            <a:gdLst>
              <a:gd name="T0" fmla="*/ 0 w 1"/>
              <a:gd name="T1" fmla="*/ 0 h 3072"/>
              <a:gd name="T2" fmla="*/ 0 w 1"/>
              <a:gd name="T3" fmla="*/ 2147483647 h 3072"/>
              <a:gd name="T4" fmla="*/ 0 60000 65536"/>
              <a:gd name="T5" fmla="*/ 0 60000 65536"/>
              <a:gd name="T6" fmla="*/ 0 w 1"/>
              <a:gd name="T7" fmla="*/ 0 h 3072"/>
              <a:gd name="T8" fmla="*/ 1 w 1"/>
              <a:gd name="T9" fmla="*/ 3072 h 30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072">
                <a:moveTo>
                  <a:pt x="0" y="0"/>
                </a:moveTo>
                <a:cubicBezTo>
                  <a:pt x="0" y="0"/>
                  <a:pt x="0" y="1536"/>
                  <a:pt x="0" y="3072"/>
                </a:cubicBezTo>
              </a:path>
            </a:pathLst>
          </a:cu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8" name="Freeform 69"/>
          <p:cNvSpPr>
            <a:spLocks/>
          </p:cNvSpPr>
          <p:nvPr/>
        </p:nvSpPr>
        <p:spPr bwMode="auto">
          <a:xfrm>
            <a:off x="8382000" y="4267200"/>
            <a:ext cx="152400" cy="1600200"/>
          </a:xfrm>
          <a:custGeom>
            <a:avLst/>
            <a:gdLst>
              <a:gd name="T0" fmla="*/ 0 w 96"/>
              <a:gd name="T1" fmla="*/ 1209675104 h 1008"/>
              <a:gd name="T2" fmla="*/ 241935022 w 96"/>
              <a:gd name="T3" fmla="*/ 0 h 1008"/>
              <a:gd name="T4" fmla="*/ 241935022 w 96"/>
              <a:gd name="T5" fmla="*/ 2147483647 h 1008"/>
              <a:gd name="T6" fmla="*/ 0 60000 65536"/>
              <a:gd name="T7" fmla="*/ 0 60000 65536"/>
              <a:gd name="T8" fmla="*/ 0 60000 65536"/>
              <a:gd name="T9" fmla="*/ 0 w 96"/>
              <a:gd name="T10" fmla="*/ 0 h 1008"/>
              <a:gd name="T11" fmla="*/ 96 w 96"/>
              <a:gd name="T12" fmla="*/ 1008 h 10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" h="1008">
                <a:moveTo>
                  <a:pt x="0" y="480"/>
                </a:moveTo>
                <a:lnTo>
                  <a:pt x="96" y="0"/>
                </a:lnTo>
                <a:lnTo>
                  <a:pt x="96" y="1008"/>
                </a:lnTo>
              </a:path>
            </a:pathLst>
          </a:custGeom>
          <a:solidFill>
            <a:srgbClr val="969696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9" name="Freeform 7"/>
          <p:cNvSpPr>
            <a:spLocks/>
          </p:cNvSpPr>
          <p:nvPr/>
        </p:nvSpPr>
        <p:spPr bwMode="auto">
          <a:xfrm>
            <a:off x="1504950" y="990600"/>
            <a:ext cx="7010400" cy="1588"/>
          </a:xfrm>
          <a:custGeom>
            <a:avLst/>
            <a:gdLst>
              <a:gd name="T0" fmla="*/ 0 w 4416"/>
              <a:gd name="T1" fmla="*/ 0 h 1"/>
              <a:gd name="T2" fmla="*/ 2147483647 w 4416"/>
              <a:gd name="T3" fmla="*/ 0 h 1"/>
              <a:gd name="T4" fmla="*/ 0 60000 65536"/>
              <a:gd name="T5" fmla="*/ 0 60000 65536"/>
              <a:gd name="T6" fmla="*/ 0 w 4416"/>
              <a:gd name="T7" fmla="*/ 0 h 1"/>
              <a:gd name="T8" fmla="*/ 4416 w 441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416" h="1">
                <a:moveTo>
                  <a:pt x="0" y="0"/>
                </a:moveTo>
                <a:cubicBezTo>
                  <a:pt x="0" y="0"/>
                  <a:pt x="2208" y="0"/>
                  <a:pt x="4416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0" name="Text Box 58"/>
          <p:cNvSpPr txBox="1">
            <a:spLocks noChangeArrowheads="1"/>
          </p:cNvSpPr>
          <p:nvPr/>
        </p:nvSpPr>
        <p:spPr bwMode="auto">
          <a:xfrm>
            <a:off x="8323263" y="5424488"/>
            <a:ext cx="184150" cy="366712"/>
          </a:xfrm>
          <a:prstGeom prst="rect">
            <a:avLst/>
          </a:prstGeom>
          <a:solidFill>
            <a:srgbClr val="969696"/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" name="Freeform 68"/>
          <p:cNvSpPr>
            <a:spLocks/>
          </p:cNvSpPr>
          <p:nvPr/>
        </p:nvSpPr>
        <p:spPr bwMode="auto">
          <a:xfrm>
            <a:off x="8532812" y="990600"/>
            <a:ext cx="1588" cy="4876800"/>
          </a:xfrm>
          <a:custGeom>
            <a:avLst/>
            <a:gdLst>
              <a:gd name="T0" fmla="*/ 0 w 1"/>
              <a:gd name="T1" fmla="*/ 0 h 3072"/>
              <a:gd name="T2" fmla="*/ 0 w 1"/>
              <a:gd name="T3" fmla="*/ 2147483647 h 3072"/>
              <a:gd name="T4" fmla="*/ 0 60000 65536"/>
              <a:gd name="T5" fmla="*/ 0 60000 65536"/>
              <a:gd name="T6" fmla="*/ 0 w 1"/>
              <a:gd name="T7" fmla="*/ 0 h 3072"/>
              <a:gd name="T8" fmla="*/ 1 w 1"/>
              <a:gd name="T9" fmla="*/ 3072 h 30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072">
                <a:moveTo>
                  <a:pt x="0" y="0"/>
                </a:moveTo>
                <a:cubicBezTo>
                  <a:pt x="0" y="0"/>
                  <a:pt x="0" y="1536"/>
                  <a:pt x="0" y="3072"/>
                </a:cubicBezTo>
              </a:path>
            </a:pathLst>
          </a:custGeom>
          <a:noFill/>
          <a:ln w="57150" cap="flat" cmpd="sng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2" name="Freeform 7"/>
          <p:cNvSpPr>
            <a:spLocks/>
          </p:cNvSpPr>
          <p:nvPr/>
        </p:nvSpPr>
        <p:spPr bwMode="auto">
          <a:xfrm>
            <a:off x="1524000" y="5836443"/>
            <a:ext cx="7010400" cy="1588"/>
          </a:xfrm>
          <a:custGeom>
            <a:avLst/>
            <a:gdLst>
              <a:gd name="T0" fmla="*/ 0 w 4416"/>
              <a:gd name="T1" fmla="*/ 0 h 1"/>
              <a:gd name="T2" fmla="*/ 2147483647 w 4416"/>
              <a:gd name="T3" fmla="*/ 0 h 1"/>
              <a:gd name="T4" fmla="*/ 0 60000 65536"/>
              <a:gd name="T5" fmla="*/ 0 60000 65536"/>
              <a:gd name="T6" fmla="*/ 0 w 4416"/>
              <a:gd name="T7" fmla="*/ 0 h 1"/>
              <a:gd name="T8" fmla="*/ 4416 w 441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416" h="1">
                <a:moveTo>
                  <a:pt x="0" y="0"/>
                </a:moveTo>
                <a:cubicBezTo>
                  <a:pt x="0" y="0"/>
                  <a:pt x="2208" y="0"/>
                  <a:pt x="4416" y="0"/>
                </a:cubicBezTo>
              </a:path>
            </a:pathLst>
          </a:custGeom>
          <a:noFill/>
          <a:ln w="63500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6236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8982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Types of Unemployment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3581400" cy="1963738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mtClean="0">
                <a:latin typeface="Calibri" pitchFamily="34" charset="0"/>
                <a:cs typeface="Calibri" pitchFamily="34" charset="0"/>
              </a:rPr>
              <a:t>Seasonal</a:t>
            </a:r>
          </a:p>
          <a:p>
            <a:pPr>
              <a:lnSpc>
                <a:spcPct val="80000"/>
              </a:lnSpc>
            </a:pPr>
            <a:r>
              <a:rPr lang="en-US" smtClean="0">
                <a:latin typeface="Calibri" pitchFamily="34" charset="0"/>
                <a:cs typeface="Calibri" pitchFamily="34" charset="0"/>
              </a:rPr>
              <a:t>Frictional</a:t>
            </a:r>
          </a:p>
          <a:p>
            <a:pPr>
              <a:lnSpc>
                <a:spcPct val="80000"/>
              </a:lnSpc>
            </a:pPr>
            <a:r>
              <a:rPr lang="en-US" smtClean="0">
                <a:latin typeface="Calibri" pitchFamily="34" charset="0"/>
                <a:cs typeface="Calibri" pitchFamily="34" charset="0"/>
              </a:rPr>
              <a:t>Structural</a:t>
            </a:r>
          </a:p>
          <a:p>
            <a:pPr>
              <a:lnSpc>
                <a:spcPct val="80000"/>
              </a:lnSpc>
            </a:pPr>
            <a:r>
              <a:rPr lang="en-US" smtClean="0">
                <a:latin typeface="Calibri" pitchFamily="34" charset="0"/>
                <a:cs typeface="Calibri" pitchFamily="34" charset="0"/>
              </a:rPr>
              <a:t>Cyclical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3063613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Seasonal Unemployment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3602038"/>
            <a:ext cx="7391400" cy="127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Unemployment caused by recurring changes in hiring due to changes in weather conditions</a:t>
            </a:r>
          </a:p>
        </p:txBody>
      </p:sp>
    </p:spTree>
    <p:extLst>
      <p:ext uri="{BB962C8B-B14F-4D97-AF65-F5344CB8AC3E}">
        <p14:creationId xmlns:p14="http://schemas.microsoft.com/office/powerpoint/2010/main" val="699292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03" grpId="0" build="p" autoUpdateAnimBg="0"/>
      <p:bldP spid="6" grpId="0"/>
      <p:bldP spid="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 txBox="1">
            <a:spLocks noChangeArrowheads="1"/>
          </p:cNvSpPr>
          <p:nvPr/>
        </p:nvSpPr>
        <p:spPr bwMode="auto">
          <a:xfrm>
            <a:off x="304800" y="297394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Frictional Unemployment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858838"/>
            <a:ext cx="8458200" cy="127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Normal search time required by workers with marketable skills who are changing jobs, entering, or re-entering the labor force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4800" y="2333363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Structural Unemployment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2916238"/>
            <a:ext cx="8229600" cy="127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A mismatch of the skills of workers out of work and the skills required for existing job opportunities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337582"/>
            <a:ext cx="76200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Cyclical Unemployment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533400" y="4900613"/>
            <a:ext cx="7543800" cy="87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Unemployment caused by the lack of jobs during a recession</a:t>
            </a:r>
          </a:p>
        </p:txBody>
      </p:sp>
    </p:spTree>
    <p:extLst>
      <p:ext uri="{BB962C8B-B14F-4D97-AF65-F5344CB8AC3E}">
        <p14:creationId xmlns:p14="http://schemas.microsoft.com/office/powerpoint/2010/main" val="145114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  <p:bldP spid="8" grpId="0"/>
      <p:bldP spid="9" grpId="0" build="p" autoUpdateAnimBg="0"/>
      <p:bldP spid="12" grpId="0"/>
      <p:bldP spid="1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" y="222782"/>
            <a:ext cx="6705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Business Cycle</a:t>
            </a:r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7467600" cy="1274763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mtClean="0">
                <a:latin typeface="Calibri" pitchFamily="34" charset="0"/>
                <a:cs typeface="Calibri" pitchFamily="34" charset="0"/>
              </a:rPr>
              <a:t>Alternating periods of economic growth and contraction, which can be measured by changes in real GDP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2349375"/>
            <a:ext cx="8305800" cy="50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7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our </a:t>
            </a: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phases of a business cycle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2963863"/>
            <a:ext cx="4953000" cy="196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buFontTx/>
              <a:buChar char="•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Peak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Recession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Trough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Recovery</a:t>
            </a:r>
          </a:p>
        </p:txBody>
      </p:sp>
    </p:spTree>
    <p:extLst>
      <p:ext uri="{BB962C8B-B14F-4D97-AF65-F5344CB8AC3E}">
        <p14:creationId xmlns:p14="http://schemas.microsoft.com/office/powerpoint/2010/main" val="2908737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5" grpId="0" build="p" autoUpdateAnimBg="0"/>
      <p:bldP spid="6" grpId="0"/>
      <p:bldP spid="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73152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</a:rPr>
              <a:t>Full Employment</a:t>
            </a:r>
          </a:p>
        </p:txBody>
      </p:sp>
      <p:sp>
        <p:nvSpPr>
          <p:cNvPr id="43008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76263" y="785813"/>
            <a:ext cx="8305800" cy="879475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mtClean="0"/>
              <a:t>Unemployment equals the sum of seasonal, frictional, and structural unemployment</a:t>
            </a:r>
          </a:p>
        </p:txBody>
      </p:sp>
      <p:sp>
        <p:nvSpPr>
          <p:cNvPr id="6" name="Rectangle 1026"/>
          <p:cNvSpPr txBox="1">
            <a:spLocks noChangeArrowheads="1"/>
          </p:cNvSpPr>
          <p:nvPr/>
        </p:nvSpPr>
        <p:spPr bwMode="auto">
          <a:xfrm>
            <a:off x="304800" y="1828800"/>
            <a:ext cx="84582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</a:rPr>
              <a:t>What is considered full employment?</a:t>
            </a:r>
          </a:p>
        </p:txBody>
      </p:sp>
      <p:sp>
        <p:nvSpPr>
          <p:cNvPr id="7" name="Rectangle 1027"/>
          <p:cNvSpPr txBox="1">
            <a:spLocks noChangeArrowheads="1"/>
          </p:cNvSpPr>
          <p:nvPr/>
        </p:nvSpPr>
        <p:spPr bwMode="auto">
          <a:xfrm>
            <a:off x="533400" y="2413000"/>
            <a:ext cx="8229600" cy="127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/>
              <a:t>The natural rate of unemployment changes over time, but today it is considered to be about 3% - 5%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4800" y="3878263"/>
            <a:ext cx="8610600" cy="53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</a:rPr>
              <a:t>GDP Gap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33400" y="4454525"/>
            <a:ext cx="8534400" cy="87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/>
              <a:t>The difference between full-employment real GDP and actual real GDP</a:t>
            </a:r>
          </a:p>
        </p:txBody>
      </p:sp>
    </p:spTree>
    <p:extLst>
      <p:ext uri="{BB962C8B-B14F-4D97-AF65-F5344CB8AC3E}">
        <p14:creationId xmlns:p14="http://schemas.microsoft.com/office/powerpoint/2010/main" val="3482098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083" grpId="0" build="p" autoUpdateAnimBg="0"/>
      <p:bldP spid="6" grpId="0"/>
      <p:bldP spid="7" grpId="0" build="p" autoUpdateAnimBg="0"/>
      <p:bldP spid="8" grpId="0"/>
      <p:bldP spid="9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</a:t>
            </a: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ost of Unemployment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46138"/>
            <a:ext cx="8458200" cy="1453924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GDP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Gap -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gap between actual and potential real GDP measures the monetary losses of real goods and services when at less than full employment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dirty="0" smtClean="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257300" y="2209800"/>
            <a:ext cx="6438900" cy="4025900"/>
            <a:chOff x="1346200" y="1501775"/>
            <a:chExt cx="6959600" cy="4937125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2209800" y="1676400"/>
              <a:ext cx="1588" cy="4267200"/>
            </a:xfrm>
            <a:custGeom>
              <a:avLst/>
              <a:gdLst>
                <a:gd name="T0" fmla="*/ 0 w 1"/>
                <a:gd name="T1" fmla="*/ 0 h 2688"/>
                <a:gd name="T2" fmla="*/ 0 w 1"/>
                <a:gd name="T3" fmla="*/ 2147483647 h 2688"/>
                <a:gd name="T4" fmla="*/ 0 60000 65536"/>
                <a:gd name="T5" fmla="*/ 0 60000 65536"/>
                <a:gd name="T6" fmla="*/ 0 w 1"/>
                <a:gd name="T7" fmla="*/ 0 h 2688"/>
                <a:gd name="T8" fmla="*/ 1 w 1"/>
                <a:gd name="T9" fmla="*/ 2688 h 268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688">
                  <a:moveTo>
                    <a:pt x="0" y="0"/>
                  </a:moveTo>
                  <a:cubicBezTo>
                    <a:pt x="0" y="0"/>
                    <a:pt x="0" y="1344"/>
                    <a:pt x="0" y="26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56"/>
            <p:cNvSpPr>
              <a:spLocks/>
            </p:cNvSpPr>
            <p:nvPr/>
          </p:nvSpPr>
          <p:spPr bwMode="auto">
            <a:xfrm flipV="1">
              <a:off x="2206625" y="5846763"/>
              <a:ext cx="5641975" cy="96837"/>
            </a:xfrm>
            <a:custGeom>
              <a:avLst/>
              <a:gdLst>
                <a:gd name="T0" fmla="*/ 0 w 4368"/>
                <a:gd name="T1" fmla="*/ 0 h 1"/>
                <a:gd name="T2" fmla="*/ 2147483647 w 4368"/>
                <a:gd name="T3" fmla="*/ 0 h 1"/>
                <a:gd name="T4" fmla="*/ 0 60000 65536"/>
                <a:gd name="T5" fmla="*/ 0 60000 65536"/>
                <a:gd name="T6" fmla="*/ 0 w 4368"/>
                <a:gd name="T7" fmla="*/ 0 h 1"/>
                <a:gd name="T8" fmla="*/ 4368 w 436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368" h="1">
                  <a:moveTo>
                    <a:pt x="0" y="0"/>
                  </a:moveTo>
                  <a:cubicBezTo>
                    <a:pt x="0" y="0"/>
                    <a:pt x="2184" y="0"/>
                    <a:pt x="4368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 Box 59"/>
            <p:cNvSpPr txBox="1">
              <a:spLocks noChangeArrowheads="1"/>
            </p:cNvSpPr>
            <p:nvPr/>
          </p:nvSpPr>
          <p:spPr bwMode="auto">
            <a:xfrm>
              <a:off x="1905000" y="6042025"/>
              <a:ext cx="64008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`97 `98 `99 `00 `01 `02 `03 `04 `05 `06 `07 `08 `09 `10 </a:t>
              </a:r>
              <a:endParaRPr lang="en-US" sz="1400" b="1"/>
            </a:p>
          </p:txBody>
        </p:sp>
        <p:sp>
          <p:nvSpPr>
            <p:cNvPr id="37" name="Text Box 66"/>
            <p:cNvSpPr txBox="1">
              <a:spLocks noChangeArrowheads="1"/>
            </p:cNvSpPr>
            <p:nvPr/>
          </p:nvSpPr>
          <p:spPr bwMode="auto">
            <a:xfrm>
              <a:off x="1371600" y="1501775"/>
              <a:ext cx="10223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/>
                <a:t>14,000</a:t>
              </a:r>
            </a:p>
          </p:txBody>
        </p:sp>
        <p:sp>
          <p:nvSpPr>
            <p:cNvPr id="38" name="Text Box 67"/>
            <p:cNvSpPr txBox="1">
              <a:spLocks noChangeArrowheads="1"/>
            </p:cNvSpPr>
            <p:nvPr/>
          </p:nvSpPr>
          <p:spPr bwMode="auto">
            <a:xfrm>
              <a:off x="1358900" y="1914525"/>
              <a:ext cx="9461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/>
                <a:t>13,500</a:t>
              </a:r>
            </a:p>
          </p:txBody>
        </p:sp>
        <p:sp>
          <p:nvSpPr>
            <p:cNvPr id="39" name="Text Box 68"/>
            <p:cNvSpPr txBox="1">
              <a:spLocks noChangeArrowheads="1"/>
            </p:cNvSpPr>
            <p:nvPr/>
          </p:nvSpPr>
          <p:spPr bwMode="auto">
            <a:xfrm>
              <a:off x="1371600" y="2352675"/>
              <a:ext cx="9906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/>
                <a:t>13,000</a:t>
              </a:r>
            </a:p>
          </p:txBody>
        </p:sp>
        <p:sp>
          <p:nvSpPr>
            <p:cNvPr id="40" name="Text Box 69"/>
            <p:cNvSpPr txBox="1">
              <a:spLocks noChangeArrowheads="1"/>
            </p:cNvSpPr>
            <p:nvPr/>
          </p:nvSpPr>
          <p:spPr bwMode="auto">
            <a:xfrm>
              <a:off x="1371600" y="2790825"/>
              <a:ext cx="9906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/>
                <a:t>12,500</a:t>
              </a:r>
            </a:p>
          </p:txBody>
        </p:sp>
        <p:sp>
          <p:nvSpPr>
            <p:cNvPr id="41" name="Text Box 70"/>
            <p:cNvSpPr txBox="1">
              <a:spLocks noChangeArrowheads="1"/>
            </p:cNvSpPr>
            <p:nvPr/>
          </p:nvSpPr>
          <p:spPr bwMode="auto">
            <a:xfrm>
              <a:off x="1371600" y="3216275"/>
              <a:ext cx="990600" cy="452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 dirty="0" smtClean="0"/>
                <a:t>12,000</a:t>
              </a:r>
              <a:endParaRPr lang="en-US" sz="1800" b="1" dirty="0"/>
            </a:p>
          </p:txBody>
        </p:sp>
        <p:sp>
          <p:nvSpPr>
            <p:cNvPr id="42" name="Text Box 71"/>
            <p:cNvSpPr txBox="1">
              <a:spLocks noChangeArrowheads="1"/>
            </p:cNvSpPr>
            <p:nvPr/>
          </p:nvSpPr>
          <p:spPr bwMode="auto">
            <a:xfrm>
              <a:off x="1368425" y="3676650"/>
              <a:ext cx="917575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/>
                <a:t>11,500</a:t>
              </a:r>
            </a:p>
          </p:txBody>
        </p:sp>
        <p:sp>
          <p:nvSpPr>
            <p:cNvPr id="43" name="Text Box 72"/>
            <p:cNvSpPr txBox="1">
              <a:spLocks noChangeArrowheads="1"/>
            </p:cNvSpPr>
            <p:nvPr/>
          </p:nvSpPr>
          <p:spPr bwMode="auto">
            <a:xfrm>
              <a:off x="1371600" y="4076700"/>
              <a:ext cx="9398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/>
                <a:t>11,000</a:t>
              </a:r>
            </a:p>
          </p:txBody>
        </p:sp>
        <p:sp>
          <p:nvSpPr>
            <p:cNvPr id="44" name="Text Box 73"/>
            <p:cNvSpPr txBox="1">
              <a:spLocks noChangeArrowheads="1"/>
            </p:cNvSpPr>
            <p:nvPr/>
          </p:nvSpPr>
          <p:spPr bwMode="auto">
            <a:xfrm>
              <a:off x="1371600" y="4505325"/>
              <a:ext cx="923925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/>
                <a:t>10,500</a:t>
              </a:r>
            </a:p>
          </p:txBody>
        </p:sp>
        <p:sp>
          <p:nvSpPr>
            <p:cNvPr id="45" name="Text Box 74"/>
            <p:cNvSpPr txBox="1">
              <a:spLocks noChangeArrowheads="1"/>
            </p:cNvSpPr>
            <p:nvPr/>
          </p:nvSpPr>
          <p:spPr bwMode="auto">
            <a:xfrm>
              <a:off x="1346200" y="4918075"/>
              <a:ext cx="10160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/>
                <a:t>10,000</a:t>
              </a:r>
            </a:p>
          </p:txBody>
        </p:sp>
        <p:sp>
          <p:nvSpPr>
            <p:cNvPr id="46" name="Text Box 75"/>
            <p:cNvSpPr txBox="1">
              <a:spLocks noChangeArrowheads="1"/>
            </p:cNvSpPr>
            <p:nvPr/>
          </p:nvSpPr>
          <p:spPr bwMode="auto">
            <a:xfrm>
              <a:off x="1371600" y="5372100"/>
              <a:ext cx="889000" cy="452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1" dirty="0"/>
                <a:t>9,500</a:t>
              </a:r>
            </a:p>
          </p:txBody>
        </p:sp>
        <p:sp>
          <p:nvSpPr>
            <p:cNvPr id="48" name="Text Box 85"/>
            <p:cNvSpPr txBox="1">
              <a:spLocks noChangeArrowheads="1"/>
            </p:cNvSpPr>
            <p:nvPr/>
          </p:nvSpPr>
          <p:spPr bwMode="auto">
            <a:xfrm>
              <a:off x="4724400" y="1816100"/>
              <a:ext cx="14478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solidFill>
                    <a:srgbClr val="000000"/>
                  </a:solidFill>
                </a:rPr>
                <a:t>GDP GAP (positive)</a:t>
              </a:r>
            </a:p>
          </p:txBody>
        </p:sp>
        <p:sp>
          <p:nvSpPr>
            <p:cNvPr id="49" name="Line 86"/>
            <p:cNvSpPr>
              <a:spLocks noChangeShapeType="1"/>
            </p:cNvSpPr>
            <p:nvPr/>
          </p:nvSpPr>
          <p:spPr bwMode="auto">
            <a:xfrm>
              <a:off x="3124200" y="3581400"/>
              <a:ext cx="304800" cy="3048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0" name="Text Box 87"/>
            <p:cNvSpPr txBox="1">
              <a:spLocks noChangeArrowheads="1"/>
            </p:cNvSpPr>
            <p:nvPr/>
          </p:nvSpPr>
          <p:spPr bwMode="auto">
            <a:xfrm>
              <a:off x="2438400" y="2962275"/>
              <a:ext cx="1295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 dirty="0">
                  <a:solidFill>
                    <a:srgbClr val="000000"/>
                  </a:solidFill>
                </a:rPr>
                <a:t>Actual</a:t>
              </a:r>
              <a:r>
                <a:rPr lang="en-US" sz="1400" b="1" dirty="0">
                  <a:solidFill>
                    <a:srgbClr val="000000"/>
                  </a:solidFill>
                </a:rPr>
                <a:t> </a:t>
              </a:r>
              <a:r>
                <a:rPr lang="en-US" sz="1800" b="1" dirty="0">
                  <a:solidFill>
                    <a:srgbClr val="000000"/>
                  </a:solidFill>
                </a:rPr>
                <a:t>real GDP</a:t>
              </a:r>
            </a:p>
          </p:txBody>
        </p:sp>
        <p:sp>
          <p:nvSpPr>
            <p:cNvPr id="51" name="Text Box 90"/>
            <p:cNvSpPr txBox="1">
              <a:spLocks noChangeArrowheads="1"/>
            </p:cNvSpPr>
            <p:nvPr/>
          </p:nvSpPr>
          <p:spPr bwMode="auto">
            <a:xfrm>
              <a:off x="3810000" y="4625975"/>
              <a:ext cx="12954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solidFill>
                    <a:srgbClr val="000000"/>
                  </a:solidFill>
                </a:rPr>
                <a:t>Potential real GDP</a:t>
              </a:r>
            </a:p>
          </p:txBody>
        </p:sp>
        <p:sp>
          <p:nvSpPr>
            <p:cNvPr id="52" name="Line 91"/>
            <p:cNvSpPr>
              <a:spLocks noChangeShapeType="1"/>
            </p:cNvSpPr>
            <p:nvPr/>
          </p:nvSpPr>
          <p:spPr bwMode="auto">
            <a:xfrm>
              <a:off x="3505200" y="4064000"/>
              <a:ext cx="457200" cy="6096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3" name="Text Box 92"/>
            <p:cNvSpPr txBox="1">
              <a:spLocks noChangeArrowheads="1"/>
            </p:cNvSpPr>
            <p:nvPr/>
          </p:nvSpPr>
          <p:spPr bwMode="auto">
            <a:xfrm>
              <a:off x="6337300" y="2819400"/>
              <a:ext cx="1447800" cy="641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solidFill>
                    <a:srgbClr val="000000"/>
                  </a:solidFill>
                </a:rPr>
                <a:t>GDP GAP (negative)</a:t>
              </a:r>
            </a:p>
          </p:txBody>
        </p:sp>
        <p:sp>
          <p:nvSpPr>
            <p:cNvPr id="54" name="Freeform 68"/>
            <p:cNvSpPr>
              <a:spLocks/>
            </p:cNvSpPr>
            <p:nvPr/>
          </p:nvSpPr>
          <p:spPr bwMode="auto">
            <a:xfrm rot="17242943" flipH="1">
              <a:off x="2076450" y="5734050"/>
              <a:ext cx="228600" cy="114300"/>
            </a:xfrm>
            <a:custGeom>
              <a:avLst/>
              <a:gdLst>
                <a:gd name="T0" fmla="*/ 0 w 144"/>
                <a:gd name="T1" fmla="*/ 2147483647 h 144"/>
                <a:gd name="T2" fmla="*/ 2147483647 w 144"/>
                <a:gd name="T3" fmla="*/ 0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"/>
                <a:gd name="T13" fmla="*/ 0 h 144"/>
                <a:gd name="T14" fmla="*/ 144 w 144"/>
                <a:gd name="T15" fmla="*/ 144 h 1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" h="144">
                  <a:moveTo>
                    <a:pt x="0" y="96"/>
                  </a:moveTo>
                  <a:lnTo>
                    <a:pt x="96" y="0"/>
                  </a:lnTo>
                  <a:lnTo>
                    <a:pt x="96" y="144"/>
                  </a:lnTo>
                  <a:lnTo>
                    <a:pt x="144" y="96"/>
                  </a:ln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5" name="Line 76"/>
            <p:cNvSpPr>
              <a:spLocks noChangeShapeType="1"/>
            </p:cNvSpPr>
            <p:nvPr/>
          </p:nvSpPr>
          <p:spPr bwMode="auto">
            <a:xfrm flipV="1">
              <a:off x="2209800" y="5105400"/>
              <a:ext cx="1524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6" name="Line 80"/>
            <p:cNvSpPr>
              <a:spLocks noChangeShapeType="1"/>
            </p:cNvSpPr>
            <p:nvPr/>
          </p:nvSpPr>
          <p:spPr bwMode="auto">
            <a:xfrm flipV="1">
              <a:off x="7010400" y="1905000"/>
              <a:ext cx="381000" cy="30480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7" name="Freeform 81"/>
            <p:cNvSpPr>
              <a:spLocks/>
            </p:cNvSpPr>
            <p:nvPr/>
          </p:nvSpPr>
          <p:spPr bwMode="auto">
            <a:xfrm>
              <a:off x="3810000" y="3340100"/>
              <a:ext cx="1143000" cy="533400"/>
            </a:xfrm>
            <a:custGeom>
              <a:avLst/>
              <a:gdLst>
                <a:gd name="T0" fmla="*/ 0 w 720"/>
                <a:gd name="T1" fmla="*/ 2147483647 h 288"/>
                <a:gd name="T2" fmla="*/ 2147483647 w 720"/>
                <a:gd name="T3" fmla="*/ 2147483647 h 288"/>
                <a:gd name="T4" fmla="*/ 2147483647 w 720"/>
                <a:gd name="T5" fmla="*/ 0 h 288"/>
                <a:gd name="T6" fmla="*/ 0 60000 65536"/>
                <a:gd name="T7" fmla="*/ 0 60000 65536"/>
                <a:gd name="T8" fmla="*/ 0 60000 65536"/>
                <a:gd name="T9" fmla="*/ 0 w 720"/>
                <a:gd name="T10" fmla="*/ 0 h 288"/>
                <a:gd name="T11" fmla="*/ 720 w 720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288">
                  <a:moveTo>
                    <a:pt x="0" y="288"/>
                  </a:moveTo>
                  <a:lnTo>
                    <a:pt x="384" y="240"/>
                  </a:lnTo>
                  <a:lnTo>
                    <a:pt x="720" y="0"/>
                  </a:lnTo>
                </a:path>
              </a:pathLst>
            </a:cu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8" name="Freeform 82"/>
            <p:cNvSpPr>
              <a:spLocks/>
            </p:cNvSpPr>
            <p:nvPr/>
          </p:nvSpPr>
          <p:spPr bwMode="auto">
            <a:xfrm>
              <a:off x="7010400" y="1930400"/>
              <a:ext cx="381000" cy="685800"/>
            </a:xfrm>
            <a:custGeom>
              <a:avLst/>
              <a:gdLst>
                <a:gd name="T0" fmla="*/ 0 w 240"/>
                <a:gd name="T1" fmla="*/ 2147483647 h 432"/>
                <a:gd name="T2" fmla="*/ 2147483647 w 240"/>
                <a:gd name="T3" fmla="*/ 0 h 432"/>
                <a:gd name="T4" fmla="*/ 2147483647 w 240"/>
                <a:gd name="T5" fmla="*/ 2147483647 h 432"/>
                <a:gd name="T6" fmla="*/ 0 60000 65536"/>
                <a:gd name="T7" fmla="*/ 0 60000 65536"/>
                <a:gd name="T8" fmla="*/ 0 60000 65536"/>
                <a:gd name="T9" fmla="*/ 0 w 240"/>
                <a:gd name="T10" fmla="*/ 0 h 432"/>
                <a:gd name="T11" fmla="*/ 240 w 240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432">
                  <a:moveTo>
                    <a:pt x="0" y="192"/>
                  </a:moveTo>
                  <a:lnTo>
                    <a:pt x="240" y="0"/>
                  </a:lnTo>
                  <a:lnTo>
                    <a:pt x="240" y="432"/>
                  </a:lnTo>
                </a:path>
              </a:pathLst>
            </a:custGeom>
            <a:solidFill>
              <a:srgbClr val="FF0000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9" name="Line 94"/>
            <p:cNvSpPr>
              <a:spLocks noChangeShapeType="1"/>
            </p:cNvSpPr>
            <p:nvPr/>
          </p:nvSpPr>
          <p:spPr bwMode="auto">
            <a:xfrm flipH="1">
              <a:off x="7086600" y="2286000"/>
              <a:ext cx="152400" cy="5334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0" name="Freeform 86"/>
            <p:cNvSpPr>
              <a:spLocks/>
            </p:cNvSpPr>
            <p:nvPr/>
          </p:nvSpPr>
          <p:spPr bwMode="auto">
            <a:xfrm>
              <a:off x="5257800" y="2324100"/>
              <a:ext cx="1600200" cy="914400"/>
            </a:xfrm>
            <a:custGeom>
              <a:avLst/>
              <a:gdLst>
                <a:gd name="T0" fmla="*/ 0 w 1008"/>
                <a:gd name="T1" fmla="*/ 2147483647 h 576"/>
                <a:gd name="T2" fmla="*/ 2147483647 w 1008"/>
                <a:gd name="T3" fmla="*/ 2147483647 h 576"/>
                <a:gd name="T4" fmla="*/ 2147483647 w 1008"/>
                <a:gd name="T5" fmla="*/ 2147483647 h 576"/>
                <a:gd name="T6" fmla="*/ 2147483647 w 1008"/>
                <a:gd name="T7" fmla="*/ 0 h 576"/>
                <a:gd name="T8" fmla="*/ 2147483647 w 1008"/>
                <a:gd name="T9" fmla="*/ 0 h 576"/>
                <a:gd name="T10" fmla="*/ 2147483647 w 1008"/>
                <a:gd name="T11" fmla="*/ 2147483647 h 576"/>
                <a:gd name="T12" fmla="*/ 0 w 1008"/>
                <a:gd name="T13" fmla="*/ 2147483647 h 5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08"/>
                <a:gd name="T22" fmla="*/ 0 h 576"/>
                <a:gd name="T23" fmla="*/ 1008 w 1008"/>
                <a:gd name="T24" fmla="*/ 576 h 57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08" h="576">
                  <a:moveTo>
                    <a:pt x="0" y="576"/>
                  </a:moveTo>
                  <a:lnTo>
                    <a:pt x="240" y="336"/>
                  </a:lnTo>
                  <a:lnTo>
                    <a:pt x="528" y="192"/>
                  </a:lnTo>
                  <a:lnTo>
                    <a:pt x="816" y="0"/>
                  </a:lnTo>
                  <a:lnTo>
                    <a:pt x="1008" y="0"/>
                  </a:lnTo>
                  <a:lnTo>
                    <a:pt x="432" y="33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1" name="Freeform 87"/>
            <p:cNvSpPr>
              <a:spLocks/>
            </p:cNvSpPr>
            <p:nvPr/>
          </p:nvSpPr>
          <p:spPr bwMode="auto">
            <a:xfrm>
              <a:off x="2286000" y="3962400"/>
              <a:ext cx="1447800" cy="1219200"/>
            </a:xfrm>
            <a:custGeom>
              <a:avLst/>
              <a:gdLst>
                <a:gd name="T0" fmla="*/ 0 w 912"/>
                <a:gd name="T1" fmla="*/ 2147483647 h 768"/>
                <a:gd name="T2" fmla="*/ 2147483647 w 912"/>
                <a:gd name="T3" fmla="*/ 2147483647 h 768"/>
                <a:gd name="T4" fmla="*/ 2147483647 w 912"/>
                <a:gd name="T5" fmla="*/ 0 h 768"/>
                <a:gd name="T6" fmla="*/ 2147483647 w 912"/>
                <a:gd name="T7" fmla="*/ 0 h 768"/>
                <a:gd name="T8" fmla="*/ 2147483647 w 912"/>
                <a:gd name="T9" fmla="*/ 2147483647 h 768"/>
                <a:gd name="T10" fmla="*/ 2147483647 w 912"/>
                <a:gd name="T11" fmla="*/ 2147483647 h 768"/>
                <a:gd name="T12" fmla="*/ 2147483647 w 912"/>
                <a:gd name="T13" fmla="*/ 2147483647 h 768"/>
                <a:gd name="T14" fmla="*/ 2147483647 w 912"/>
                <a:gd name="T15" fmla="*/ 2147483647 h 768"/>
                <a:gd name="T16" fmla="*/ 0 w 912"/>
                <a:gd name="T17" fmla="*/ 2147483647 h 7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12"/>
                <a:gd name="T28" fmla="*/ 0 h 768"/>
                <a:gd name="T29" fmla="*/ 912 w 912"/>
                <a:gd name="T30" fmla="*/ 768 h 76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12" h="768">
                  <a:moveTo>
                    <a:pt x="0" y="768"/>
                  </a:moveTo>
                  <a:lnTo>
                    <a:pt x="240" y="576"/>
                  </a:lnTo>
                  <a:lnTo>
                    <a:pt x="768" y="0"/>
                  </a:lnTo>
                  <a:lnTo>
                    <a:pt x="912" y="0"/>
                  </a:lnTo>
                  <a:lnTo>
                    <a:pt x="528" y="336"/>
                  </a:lnTo>
                  <a:lnTo>
                    <a:pt x="336" y="528"/>
                  </a:lnTo>
                  <a:lnTo>
                    <a:pt x="240" y="672"/>
                  </a:lnTo>
                  <a:lnTo>
                    <a:pt x="96" y="720"/>
                  </a:lnTo>
                  <a:lnTo>
                    <a:pt x="0" y="768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2" name="Freeform 88"/>
            <p:cNvSpPr>
              <a:spLocks/>
            </p:cNvSpPr>
            <p:nvPr/>
          </p:nvSpPr>
          <p:spPr bwMode="auto">
            <a:xfrm>
              <a:off x="2209800" y="2286000"/>
              <a:ext cx="5181600" cy="2895600"/>
            </a:xfrm>
            <a:custGeom>
              <a:avLst/>
              <a:gdLst>
                <a:gd name="T0" fmla="*/ 0 w 3264"/>
                <a:gd name="T1" fmla="*/ 2147483647 h 1824"/>
                <a:gd name="T2" fmla="*/ 2147483647 w 3264"/>
                <a:gd name="T3" fmla="*/ 2147483647 h 1824"/>
                <a:gd name="T4" fmla="*/ 2147483647 w 3264"/>
                <a:gd name="T5" fmla="*/ 2147483647 h 1824"/>
                <a:gd name="T6" fmla="*/ 2147483647 w 3264"/>
                <a:gd name="T7" fmla="*/ 2147483647 h 1824"/>
                <a:gd name="T8" fmla="*/ 2147483647 w 3264"/>
                <a:gd name="T9" fmla="*/ 2147483647 h 1824"/>
                <a:gd name="T10" fmla="*/ 2147483647 w 3264"/>
                <a:gd name="T11" fmla="*/ 2147483647 h 1824"/>
                <a:gd name="T12" fmla="*/ 2147483647 w 3264"/>
                <a:gd name="T13" fmla="*/ 2147483647 h 1824"/>
                <a:gd name="T14" fmla="*/ 2147483647 w 3264"/>
                <a:gd name="T15" fmla="*/ 2147483647 h 1824"/>
                <a:gd name="T16" fmla="*/ 2147483647 w 3264"/>
                <a:gd name="T17" fmla="*/ 2147483647 h 1824"/>
                <a:gd name="T18" fmla="*/ 2147483647 w 3264"/>
                <a:gd name="T19" fmla="*/ 2147483647 h 1824"/>
                <a:gd name="T20" fmla="*/ 2147483647 w 3264"/>
                <a:gd name="T21" fmla="*/ 0 h 1824"/>
                <a:gd name="T22" fmla="*/ 2147483647 w 3264"/>
                <a:gd name="T23" fmla="*/ 0 h 1824"/>
                <a:gd name="T24" fmla="*/ 2147483647 w 3264"/>
                <a:gd name="T25" fmla="*/ 2147483647 h 182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264"/>
                <a:gd name="T40" fmla="*/ 0 h 1824"/>
                <a:gd name="T41" fmla="*/ 3264 w 3264"/>
                <a:gd name="T42" fmla="*/ 1824 h 182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264" h="1824">
                  <a:moveTo>
                    <a:pt x="0" y="1824"/>
                  </a:moveTo>
                  <a:lnTo>
                    <a:pt x="288" y="1632"/>
                  </a:lnTo>
                  <a:lnTo>
                    <a:pt x="576" y="1296"/>
                  </a:lnTo>
                  <a:lnTo>
                    <a:pt x="816" y="1056"/>
                  </a:lnTo>
                  <a:lnTo>
                    <a:pt x="1104" y="1008"/>
                  </a:lnTo>
                  <a:lnTo>
                    <a:pt x="1392" y="960"/>
                  </a:lnTo>
                  <a:lnTo>
                    <a:pt x="1632" y="768"/>
                  </a:lnTo>
                  <a:lnTo>
                    <a:pt x="1920" y="576"/>
                  </a:lnTo>
                  <a:lnTo>
                    <a:pt x="2160" y="336"/>
                  </a:lnTo>
                  <a:lnTo>
                    <a:pt x="2448" y="192"/>
                  </a:lnTo>
                  <a:lnTo>
                    <a:pt x="2736" y="0"/>
                  </a:lnTo>
                  <a:lnTo>
                    <a:pt x="3024" y="0"/>
                  </a:lnTo>
                  <a:lnTo>
                    <a:pt x="3264" y="240"/>
                  </a:lnTo>
                </a:path>
              </a:pathLst>
            </a:custGeom>
            <a:noFill/>
            <a:ln w="76200" cap="flat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3" name="Freeform 89"/>
            <p:cNvSpPr>
              <a:spLocks/>
            </p:cNvSpPr>
            <p:nvPr/>
          </p:nvSpPr>
          <p:spPr bwMode="auto">
            <a:xfrm>
              <a:off x="2209800" y="2222500"/>
              <a:ext cx="4800600" cy="3048000"/>
            </a:xfrm>
            <a:custGeom>
              <a:avLst/>
              <a:gdLst>
                <a:gd name="T0" fmla="*/ 0 w 3024"/>
                <a:gd name="T1" fmla="*/ 2147483647 h 1920"/>
                <a:gd name="T2" fmla="*/ 2147483647 w 3024"/>
                <a:gd name="T3" fmla="*/ 2147483647 h 1920"/>
                <a:gd name="T4" fmla="*/ 2147483647 w 3024"/>
                <a:gd name="T5" fmla="*/ 2147483647 h 1920"/>
                <a:gd name="T6" fmla="*/ 2147483647 w 3024"/>
                <a:gd name="T7" fmla="*/ 2147483647 h 1920"/>
                <a:gd name="T8" fmla="*/ 2147483647 w 3024"/>
                <a:gd name="T9" fmla="*/ 2147483647 h 1920"/>
                <a:gd name="T10" fmla="*/ 2147483647 w 3024"/>
                <a:gd name="T11" fmla="*/ 2147483647 h 1920"/>
                <a:gd name="T12" fmla="*/ 2147483647 w 3024"/>
                <a:gd name="T13" fmla="*/ 2147483647 h 1920"/>
                <a:gd name="T14" fmla="*/ 2147483647 w 3024"/>
                <a:gd name="T15" fmla="*/ 2147483647 h 1920"/>
                <a:gd name="T16" fmla="*/ 2147483647 w 3024"/>
                <a:gd name="T17" fmla="*/ 2147483647 h 1920"/>
                <a:gd name="T18" fmla="*/ 2147483647 w 3024"/>
                <a:gd name="T19" fmla="*/ 2147483647 h 1920"/>
                <a:gd name="T20" fmla="*/ 2147483647 w 3024"/>
                <a:gd name="T21" fmla="*/ 2147483647 h 1920"/>
                <a:gd name="T22" fmla="*/ 2147483647 w 3024"/>
                <a:gd name="T23" fmla="*/ 2147483647 h 1920"/>
                <a:gd name="T24" fmla="*/ 2147483647 w 3024"/>
                <a:gd name="T25" fmla="*/ 0 h 192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024"/>
                <a:gd name="T40" fmla="*/ 0 h 1920"/>
                <a:gd name="T41" fmla="*/ 3024 w 3024"/>
                <a:gd name="T42" fmla="*/ 1920 h 192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024" h="1920">
                  <a:moveTo>
                    <a:pt x="0" y="1920"/>
                  </a:moveTo>
                  <a:lnTo>
                    <a:pt x="288" y="1776"/>
                  </a:lnTo>
                  <a:lnTo>
                    <a:pt x="576" y="1440"/>
                  </a:lnTo>
                  <a:lnTo>
                    <a:pt x="816" y="1200"/>
                  </a:lnTo>
                  <a:lnTo>
                    <a:pt x="1104" y="1008"/>
                  </a:lnTo>
                  <a:lnTo>
                    <a:pt x="1392" y="864"/>
                  </a:lnTo>
                  <a:lnTo>
                    <a:pt x="1632" y="768"/>
                  </a:lnTo>
                  <a:lnTo>
                    <a:pt x="1920" y="672"/>
                  </a:lnTo>
                  <a:lnTo>
                    <a:pt x="2160" y="528"/>
                  </a:lnTo>
                  <a:lnTo>
                    <a:pt x="2448" y="336"/>
                  </a:lnTo>
                  <a:lnTo>
                    <a:pt x="2736" y="144"/>
                  </a:lnTo>
                  <a:lnTo>
                    <a:pt x="2976" y="48"/>
                  </a:lnTo>
                  <a:lnTo>
                    <a:pt x="3024" y="0"/>
                  </a:lnTo>
                </a:path>
              </a:pathLst>
            </a:custGeom>
            <a:noFill/>
            <a:ln w="57150" cap="flat" cmpd="sng">
              <a:solidFill>
                <a:srgbClr val="0033CC"/>
              </a:solidFill>
              <a:prstDash val="dash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4" name="Line 89"/>
            <p:cNvSpPr>
              <a:spLocks noChangeShapeType="1"/>
            </p:cNvSpPr>
            <p:nvPr/>
          </p:nvSpPr>
          <p:spPr bwMode="auto">
            <a:xfrm flipH="1" flipV="1">
              <a:off x="5638800" y="2413000"/>
              <a:ext cx="228600" cy="3810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5" name="Freeform 70"/>
            <p:cNvSpPr>
              <a:spLocks/>
            </p:cNvSpPr>
            <p:nvPr/>
          </p:nvSpPr>
          <p:spPr bwMode="auto">
            <a:xfrm>
              <a:off x="7370763" y="1884363"/>
              <a:ext cx="14287" cy="41275"/>
            </a:xfrm>
            <a:custGeom>
              <a:avLst/>
              <a:gdLst>
                <a:gd name="T0" fmla="*/ 0 w 9"/>
                <a:gd name="T1" fmla="*/ 2147483647 h 26"/>
                <a:gd name="T2" fmla="*/ 2147483647 w 9"/>
                <a:gd name="T3" fmla="*/ 0 h 26"/>
                <a:gd name="T4" fmla="*/ 0 w 9"/>
                <a:gd name="T5" fmla="*/ 2147483647 h 26"/>
                <a:gd name="T6" fmla="*/ 0 60000 65536"/>
                <a:gd name="T7" fmla="*/ 0 60000 65536"/>
                <a:gd name="T8" fmla="*/ 0 60000 65536"/>
                <a:gd name="T9" fmla="*/ 0 w 9"/>
                <a:gd name="T10" fmla="*/ 0 h 26"/>
                <a:gd name="T11" fmla="*/ 9 w 9"/>
                <a:gd name="T12" fmla="*/ 26 h 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" h="26">
                  <a:moveTo>
                    <a:pt x="0" y="26"/>
                  </a:moveTo>
                  <a:cubicBezTo>
                    <a:pt x="3" y="17"/>
                    <a:pt x="9" y="0"/>
                    <a:pt x="9" y="0"/>
                  </a:cubicBezTo>
                  <a:cubicBezTo>
                    <a:pt x="9" y="0"/>
                    <a:pt x="3" y="17"/>
                    <a:pt x="0" y="26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6" name="Freeform 71"/>
            <p:cNvSpPr>
              <a:spLocks/>
            </p:cNvSpPr>
            <p:nvPr/>
          </p:nvSpPr>
          <p:spPr bwMode="auto">
            <a:xfrm>
              <a:off x="7377113" y="1752600"/>
              <a:ext cx="457200" cy="838200"/>
            </a:xfrm>
            <a:custGeom>
              <a:avLst/>
              <a:gdLst>
                <a:gd name="T0" fmla="*/ 0 w 288"/>
                <a:gd name="T1" fmla="*/ 2147483647 h 528"/>
                <a:gd name="T2" fmla="*/ 2147483647 w 288"/>
                <a:gd name="T3" fmla="*/ 0 h 528"/>
                <a:gd name="T4" fmla="*/ 2147483647 w 288"/>
                <a:gd name="T5" fmla="*/ 2147483647 h 528"/>
                <a:gd name="T6" fmla="*/ 0 w 288"/>
                <a:gd name="T7" fmla="*/ 2147483647 h 528"/>
                <a:gd name="T8" fmla="*/ 0 w 288"/>
                <a:gd name="T9" fmla="*/ 2147483647 h 5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8"/>
                <a:gd name="T16" fmla="*/ 0 h 528"/>
                <a:gd name="T17" fmla="*/ 288 w 288"/>
                <a:gd name="T18" fmla="*/ 528 h 5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8" h="528">
                  <a:moveTo>
                    <a:pt x="0" y="96"/>
                  </a:moveTo>
                  <a:lnTo>
                    <a:pt x="288" y="0"/>
                  </a:lnTo>
                  <a:lnTo>
                    <a:pt x="288" y="336"/>
                  </a:lnTo>
                  <a:lnTo>
                    <a:pt x="0" y="528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7" name="Line 72"/>
            <p:cNvSpPr>
              <a:spLocks noChangeShapeType="1"/>
            </p:cNvSpPr>
            <p:nvPr/>
          </p:nvSpPr>
          <p:spPr bwMode="auto">
            <a:xfrm flipV="1">
              <a:off x="7372350" y="1762125"/>
              <a:ext cx="457200" cy="15240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68" name="Line 73"/>
            <p:cNvSpPr>
              <a:spLocks noChangeShapeType="1"/>
            </p:cNvSpPr>
            <p:nvPr/>
          </p:nvSpPr>
          <p:spPr bwMode="auto">
            <a:xfrm flipV="1">
              <a:off x="7400925" y="2224088"/>
              <a:ext cx="457200" cy="381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99427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8982"/>
            <a:ext cx="70104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Peak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924800" cy="1274763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 phase of the business cycle during which real GDP reaches its maximum after rising during a recovery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2356382"/>
            <a:ext cx="73152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Economic growth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2895600"/>
            <a:ext cx="8229600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a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n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expansion in national output measured by the annual percentage increase in a nation’s real GDP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57200" y="4559175"/>
            <a:ext cx="8001000" cy="50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7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Why is growth an economic goal?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5800" y="5124450"/>
            <a:ext cx="7772400" cy="890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It increases our </a:t>
            </a:r>
            <a:r>
              <a:rPr lang="en-US" sz="3200" b="1" dirty="0">
                <a:latin typeface="Calibri" pitchFamily="34" charset="0"/>
                <a:cs typeface="Calibri" pitchFamily="34" charset="0"/>
              </a:rPr>
              <a:t>standard of living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- it creates a bigger “economic pie”</a:t>
            </a:r>
          </a:p>
        </p:txBody>
      </p:sp>
    </p:spTree>
    <p:extLst>
      <p:ext uri="{BB962C8B-B14F-4D97-AF65-F5344CB8AC3E}">
        <p14:creationId xmlns:p14="http://schemas.microsoft.com/office/powerpoint/2010/main" val="1635573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3" grpId="0" build="p" autoUpdateAnimBg="0"/>
      <p:bldP spid="7" grpId="0" build="p" autoUpdateAnimBg="0"/>
      <p:bldP spid="8" grpId="0"/>
      <p:bldP spid="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299253"/>
            <a:ext cx="1600200" cy="546625"/>
          </a:xfrm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Trough</a:t>
            </a:r>
          </a:p>
        </p:txBody>
      </p:sp>
      <p:sp>
        <p:nvSpPr>
          <p:cNvPr id="36045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858837"/>
            <a:ext cx="7772400" cy="1274763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 phase of the business cycle in which real GDP reaches its minimum after falling during a recession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2382575"/>
            <a:ext cx="23622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Recession</a:t>
            </a:r>
            <a:endParaRPr lang="en-US" sz="36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2930525"/>
            <a:ext cx="8610600" cy="87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a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downturn in the business cycle during which real GDP declines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4800" y="4148013"/>
            <a:ext cx="7543800" cy="50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70000"/>
              </a:lnSpc>
              <a:spcBef>
                <a:spcPct val="0"/>
              </a:spcBef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Government Recession Definition</a:t>
            </a:r>
            <a:endParaRPr lang="en-US" sz="36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33400" y="4672485"/>
            <a:ext cx="7696200" cy="890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a</a:t>
            </a:r>
            <a:r>
              <a:rPr lang="en-US" sz="3200" dirty="0" smtClean="0">
                <a:latin typeface="Calibri" pitchFamily="34" charset="0"/>
                <a:cs typeface="Calibri" pitchFamily="34" charset="0"/>
              </a:rPr>
              <a:t>t 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least two consecutive quarters in which GDP declines</a:t>
            </a:r>
          </a:p>
        </p:txBody>
      </p:sp>
    </p:spTree>
    <p:extLst>
      <p:ext uri="{BB962C8B-B14F-4D97-AF65-F5344CB8AC3E}">
        <p14:creationId xmlns:p14="http://schemas.microsoft.com/office/powerpoint/2010/main" val="874841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1" grpId="0" build="p" autoUpdateAnimBg="0"/>
      <p:bldP spid="6" grpId="0"/>
      <p:bldP spid="7" grpId="0" build="p" autoUpdateAnimBg="0"/>
      <p:bldP spid="8" grpId="0"/>
      <p:bldP spid="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96738"/>
            <a:ext cx="7696200" cy="505075"/>
          </a:xfrm>
        </p:spPr>
        <p:txBody>
          <a:bodyPr>
            <a:spAutoFit/>
          </a:bodyPr>
          <a:lstStyle/>
          <a:p>
            <a:pPr algn="l">
              <a:lnSpc>
                <a:spcPct val="7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The Depression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17563"/>
            <a:ext cx="8305800" cy="1274762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mtClean="0">
                <a:latin typeface="Calibri" pitchFamily="34" charset="0"/>
                <a:cs typeface="Calibri" pitchFamily="34" charset="0"/>
              </a:rPr>
              <a:t>The term </a:t>
            </a:r>
            <a:r>
              <a:rPr lang="en-US" i="1" smtClean="0">
                <a:latin typeface="Calibri" pitchFamily="34" charset="0"/>
                <a:cs typeface="Calibri" pitchFamily="34" charset="0"/>
              </a:rPr>
              <a:t>depression</a:t>
            </a:r>
            <a:r>
              <a:rPr lang="en-US" smtClean="0">
                <a:latin typeface="Calibri" pitchFamily="34" charset="0"/>
                <a:cs typeface="Calibri" pitchFamily="34" charset="0"/>
              </a:rPr>
              <a:t> is primarily an historical reference to the extreme deep and long recession of the early 1930’s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2356382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Recovery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2903538"/>
            <a:ext cx="7239000" cy="881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An upturn in the business cycle during which real GDP rises</a:t>
            </a:r>
          </a:p>
        </p:txBody>
      </p:sp>
    </p:spTree>
    <p:extLst>
      <p:ext uri="{BB962C8B-B14F-4D97-AF65-F5344CB8AC3E}">
        <p14:creationId xmlns:p14="http://schemas.microsoft.com/office/powerpoint/2010/main" val="343463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7" grpId="0" build="p" autoUpdateAnimBg="0"/>
      <p:bldP spid="6" grpId="0"/>
      <p:bldP spid="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ChangeArrowheads="1"/>
          </p:cNvSpPr>
          <p:nvPr/>
        </p:nvSpPr>
        <p:spPr bwMode="auto">
          <a:xfrm>
            <a:off x="1752600" y="1905000"/>
            <a:ext cx="5943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381000" y="609600"/>
            <a:ext cx="7924800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Text Box 12"/>
          <p:cNvSpPr txBox="1">
            <a:spLocks noChangeArrowheads="1"/>
          </p:cNvSpPr>
          <p:nvPr/>
        </p:nvSpPr>
        <p:spPr bwMode="auto">
          <a:xfrm>
            <a:off x="228600" y="228600"/>
            <a:ext cx="65532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Hypothetical</a:t>
            </a:r>
            <a:r>
              <a:rPr lang="en-US" sz="3600" b="1" dirty="0">
                <a:solidFill>
                  <a:srgbClr val="0070C0"/>
                </a:solidFill>
              </a:rPr>
              <a:t> Business Cycle </a:t>
            </a:r>
          </a:p>
        </p:txBody>
      </p:sp>
      <p:sp>
        <p:nvSpPr>
          <p:cNvPr id="7174" name="Text Box 13"/>
          <p:cNvSpPr txBox="1">
            <a:spLocks noChangeArrowheads="1"/>
          </p:cNvSpPr>
          <p:nvPr/>
        </p:nvSpPr>
        <p:spPr bwMode="auto">
          <a:xfrm>
            <a:off x="1066800" y="3657600"/>
            <a:ext cx="19050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Calibri" pitchFamily="34" charset="0"/>
                <a:cs typeface="Calibri" pitchFamily="34" charset="0"/>
              </a:rPr>
              <a:t>Peak</a:t>
            </a:r>
          </a:p>
        </p:txBody>
      </p:sp>
      <p:sp>
        <p:nvSpPr>
          <p:cNvPr id="7175" name="Text Box 14"/>
          <p:cNvSpPr txBox="1">
            <a:spLocks noChangeArrowheads="1"/>
          </p:cNvSpPr>
          <p:nvPr/>
        </p:nvSpPr>
        <p:spPr bwMode="auto">
          <a:xfrm>
            <a:off x="6400800" y="1069975"/>
            <a:ext cx="13716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Calibri" pitchFamily="34" charset="0"/>
                <a:cs typeface="Calibri" pitchFamily="34" charset="0"/>
              </a:rPr>
              <a:t>Peak</a:t>
            </a:r>
          </a:p>
        </p:txBody>
      </p:sp>
      <p:sp>
        <p:nvSpPr>
          <p:cNvPr id="7176" name="Line 16"/>
          <p:cNvSpPr>
            <a:spLocks noChangeShapeType="1"/>
          </p:cNvSpPr>
          <p:nvPr/>
        </p:nvSpPr>
        <p:spPr bwMode="auto">
          <a:xfrm>
            <a:off x="1981200" y="4343400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Line 17"/>
          <p:cNvSpPr>
            <a:spLocks noChangeShapeType="1"/>
          </p:cNvSpPr>
          <p:nvPr/>
        </p:nvSpPr>
        <p:spPr bwMode="auto">
          <a:xfrm>
            <a:off x="4495800" y="46482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AutoShape 19"/>
          <p:cNvSpPr>
            <a:spLocks/>
          </p:cNvSpPr>
          <p:nvPr/>
        </p:nvSpPr>
        <p:spPr bwMode="auto">
          <a:xfrm rot="5400000">
            <a:off x="3048000" y="5105400"/>
            <a:ext cx="381000" cy="2209800"/>
          </a:xfrm>
          <a:prstGeom prst="leftBrace">
            <a:avLst>
              <a:gd name="adj1" fmla="val 48333"/>
              <a:gd name="adj2" fmla="val 5000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Text Box 20"/>
          <p:cNvSpPr txBox="1">
            <a:spLocks noChangeArrowheads="1"/>
          </p:cNvSpPr>
          <p:nvPr/>
        </p:nvSpPr>
        <p:spPr bwMode="auto">
          <a:xfrm>
            <a:off x="2133600" y="5410200"/>
            <a:ext cx="23622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Calibri" pitchFamily="34" charset="0"/>
                <a:cs typeface="Calibri" pitchFamily="34" charset="0"/>
              </a:rPr>
              <a:t>Recession</a:t>
            </a:r>
          </a:p>
        </p:txBody>
      </p:sp>
      <p:sp>
        <p:nvSpPr>
          <p:cNvPr id="7180" name="Line 21"/>
          <p:cNvSpPr>
            <a:spLocks noChangeShapeType="1"/>
          </p:cNvSpPr>
          <p:nvPr/>
        </p:nvSpPr>
        <p:spPr bwMode="auto">
          <a:xfrm>
            <a:off x="7086600" y="1676400"/>
            <a:ext cx="0" cy="4724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AutoShape 22"/>
          <p:cNvSpPr>
            <a:spLocks/>
          </p:cNvSpPr>
          <p:nvPr/>
        </p:nvSpPr>
        <p:spPr bwMode="auto">
          <a:xfrm rot="5400000">
            <a:off x="5638800" y="5029200"/>
            <a:ext cx="457200" cy="2286000"/>
          </a:xfrm>
          <a:prstGeom prst="leftBrace">
            <a:avLst>
              <a:gd name="adj1" fmla="val 41667"/>
              <a:gd name="adj2" fmla="val 5000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Text Box 23"/>
          <p:cNvSpPr txBox="1">
            <a:spLocks noChangeArrowheads="1"/>
          </p:cNvSpPr>
          <p:nvPr/>
        </p:nvSpPr>
        <p:spPr bwMode="auto">
          <a:xfrm>
            <a:off x="4724400" y="5410200"/>
            <a:ext cx="21336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Calibri" pitchFamily="34" charset="0"/>
                <a:cs typeface="Calibri" pitchFamily="34" charset="0"/>
              </a:rPr>
              <a:t>Recovery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981200" y="2279650"/>
            <a:ext cx="3200400" cy="1758950"/>
            <a:chOff x="1981200" y="2279322"/>
            <a:chExt cx="3200400" cy="1759278"/>
          </a:xfrm>
        </p:grpSpPr>
        <p:sp>
          <p:nvSpPr>
            <p:cNvPr id="7188" name="Text Box 25"/>
            <p:cNvSpPr txBox="1">
              <a:spLocks noChangeArrowheads="1"/>
            </p:cNvSpPr>
            <p:nvPr/>
          </p:nvSpPr>
          <p:spPr bwMode="auto">
            <a:xfrm>
              <a:off x="1981200" y="2279322"/>
              <a:ext cx="2133600" cy="5355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1">
                  <a:latin typeface="Calibri" pitchFamily="34" charset="0"/>
                  <a:cs typeface="Calibri" pitchFamily="34" charset="0"/>
                </a:rPr>
                <a:t>Real GDP</a:t>
              </a:r>
            </a:p>
          </p:txBody>
        </p:sp>
        <p:sp>
          <p:nvSpPr>
            <p:cNvPr id="7189" name="Line 26"/>
            <p:cNvSpPr>
              <a:spLocks noChangeShapeType="1"/>
            </p:cNvSpPr>
            <p:nvPr/>
          </p:nvSpPr>
          <p:spPr bwMode="auto">
            <a:xfrm>
              <a:off x="3352800" y="2819400"/>
              <a:ext cx="1828800" cy="1219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62000" y="1384300"/>
            <a:ext cx="7239000" cy="4559300"/>
            <a:chOff x="762000" y="1384300"/>
            <a:chExt cx="7239000" cy="4559300"/>
          </a:xfrm>
        </p:grpSpPr>
        <p:sp>
          <p:nvSpPr>
            <p:cNvPr id="4" name="Line 8"/>
            <p:cNvSpPr>
              <a:spLocks noChangeShapeType="1"/>
            </p:cNvSpPr>
            <p:nvPr/>
          </p:nvSpPr>
          <p:spPr bwMode="auto">
            <a:xfrm flipV="1">
              <a:off x="762000" y="1752600"/>
              <a:ext cx="7010400" cy="4038600"/>
            </a:xfrm>
            <a:prstGeom prst="line">
              <a:avLst/>
            </a:prstGeom>
            <a:noFill/>
            <a:ln w="1270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8"/>
            <p:cNvSpPr>
              <a:spLocks/>
            </p:cNvSpPr>
            <p:nvPr/>
          </p:nvSpPr>
          <p:spPr bwMode="auto">
            <a:xfrm>
              <a:off x="914400" y="1384300"/>
              <a:ext cx="7086600" cy="4559300"/>
            </a:xfrm>
            <a:custGeom>
              <a:avLst/>
              <a:gdLst>
                <a:gd name="T0" fmla="*/ 0 w 4464"/>
                <a:gd name="T1" fmla="*/ 2147483647 h 2872"/>
                <a:gd name="T2" fmla="*/ 2147483647 w 4464"/>
                <a:gd name="T3" fmla="*/ 2147483647 h 2872"/>
                <a:gd name="T4" fmla="*/ 2147483647 w 4464"/>
                <a:gd name="T5" fmla="*/ 2147483647 h 2872"/>
                <a:gd name="T6" fmla="*/ 2147483647 w 4464"/>
                <a:gd name="T7" fmla="*/ 2147483647 h 2872"/>
                <a:gd name="T8" fmla="*/ 2147483647 w 4464"/>
                <a:gd name="T9" fmla="*/ 2147483647 h 28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464" h="2872">
                  <a:moveTo>
                    <a:pt x="0" y="2872"/>
                  </a:moveTo>
                  <a:cubicBezTo>
                    <a:pt x="80" y="2440"/>
                    <a:pt x="160" y="2008"/>
                    <a:pt x="576" y="1864"/>
                  </a:cubicBezTo>
                  <a:cubicBezTo>
                    <a:pt x="992" y="1720"/>
                    <a:pt x="2000" y="2272"/>
                    <a:pt x="2496" y="2008"/>
                  </a:cubicBezTo>
                  <a:cubicBezTo>
                    <a:pt x="2992" y="1744"/>
                    <a:pt x="3224" y="560"/>
                    <a:pt x="3552" y="280"/>
                  </a:cubicBezTo>
                  <a:cubicBezTo>
                    <a:pt x="3880" y="0"/>
                    <a:pt x="4312" y="320"/>
                    <a:pt x="4464" y="328"/>
                  </a:cubicBezTo>
                </a:path>
              </a:pathLst>
            </a:custGeom>
            <a:noFill/>
            <a:ln w="127000" cap="flat" cmpd="sng">
              <a:solidFill>
                <a:schemeClr val="accent3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6" name="Text Box 24"/>
          <p:cNvSpPr txBox="1">
            <a:spLocks noChangeArrowheads="1"/>
          </p:cNvSpPr>
          <p:nvPr/>
        </p:nvSpPr>
        <p:spPr bwMode="auto">
          <a:xfrm rot="-1802743">
            <a:off x="2603500" y="3044825"/>
            <a:ext cx="3413125" cy="4794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Calibri" pitchFamily="34" charset="0"/>
                <a:cs typeface="Calibri" pitchFamily="34" charset="0"/>
              </a:rPr>
              <a:t>Growth trend line</a:t>
            </a:r>
          </a:p>
        </p:txBody>
      </p:sp>
      <p:sp>
        <p:nvSpPr>
          <p:cNvPr id="7187" name="Text Box 15"/>
          <p:cNvSpPr txBox="1">
            <a:spLocks noChangeArrowheads="1"/>
          </p:cNvSpPr>
          <p:nvPr/>
        </p:nvSpPr>
        <p:spPr bwMode="auto">
          <a:xfrm>
            <a:off x="3505200" y="4800600"/>
            <a:ext cx="1905000" cy="534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>
                <a:latin typeface="Calibri" pitchFamily="34" charset="0"/>
                <a:cs typeface="Calibri" pitchFamily="34" charset="0"/>
              </a:rPr>
              <a:t>Trough</a:t>
            </a:r>
          </a:p>
        </p:txBody>
      </p:sp>
    </p:spTree>
    <p:extLst>
      <p:ext uri="{BB962C8B-B14F-4D97-AF65-F5344CB8AC3E}">
        <p14:creationId xmlns:p14="http://schemas.microsoft.com/office/powerpoint/2010/main" val="13854841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5" grpId="0"/>
      <p:bldP spid="7176" grpId="0" animBg="1"/>
      <p:bldP spid="7177" grpId="0" animBg="1"/>
      <p:bldP spid="7178" grpId="0" animBg="1"/>
      <p:bldP spid="7179" grpId="0"/>
      <p:bldP spid="7180" grpId="0" animBg="1"/>
      <p:bldP spid="7181" grpId="0" animBg="1"/>
      <p:bldP spid="7186" grpId="0" animBg="1"/>
      <p:bldP spid="718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2250"/>
            <a:ext cx="8686800" cy="5476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Post-World War II Recessions</a:t>
            </a:r>
          </a:p>
        </p:txBody>
      </p:sp>
      <p:graphicFrame>
        <p:nvGraphicFramePr>
          <p:cNvPr id="533602" name="Group 9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7671145"/>
              </p:ext>
            </p:extLst>
          </p:nvPr>
        </p:nvGraphicFramePr>
        <p:xfrm>
          <a:off x="381000" y="1066800"/>
          <a:ext cx="8534400" cy="4787125"/>
        </p:xfrm>
        <a:graphic>
          <a:graphicData uri="http://schemas.openxmlformats.org/drawingml/2006/table">
            <a:tbl>
              <a:tblPr/>
              <a:tblGrid>
                <a:gridCol w="2438400"/>
                <a:gridCol w="1066800"/>
                <a:gridCol w="2057400"/>
                <a:gridCol w="2971800"/>
              </a:tblGrid>
              <a:tr h="365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Recession Dates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Duration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 Decline in GNP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Peak Unemployment Rate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Nov 1948-Oct 1949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-1.7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7.9%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July 1953 – May 1954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-2.7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5.9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Aug 1957 – Apr 1958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-1.2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7.4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3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Apr 1960 – Feb 1961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-1.6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6.9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 1969 – Nov 1970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-0.6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5.9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Nov 1973 – Mar 1975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-3.1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Jan 1980 – July 1980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-2.2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7.8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July 1981 – Nov 1982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-2.9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10.8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July 1990 – Mar 1991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-1.3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6.8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 2001 – Nov 2001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-0.5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b="0" dirty="0" smtClean="0">
                          <a:solidFill>
                            <a:srgbClr val="000000"/>
                          </a:solidFill>
                        </a:rPr>
                        <a:t>Mar. 2001 - Nov. 2001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-3.5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9.5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Average</a:t>
                      </a: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-1.9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7.6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53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304800" y="152400"/>
            <a:ext cx="8572500" cy="590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Business Cycles in the U.S. </a:t>
            </a: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1929-2010</a:t>
            </a:r>
            <a:endParaRPr lang="en-US" sz="36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5" name="Freeform 27"/>
          <p:cNvSpPr>
            <a:spLocks/>
          </p:cNvSpPr>
          <p:nvPr/>
        </p:nvSpPr>
        <p:spPr bwMode="auto">
          <a:xfrm>
            <a:off x="1320800" y="3816350"/>
            <a:ext cx="7467600" cy="1588"/>
          </a:xfrm>
          <a:custGeom>
            <a:avLst/>
            <a:gdLst>
              <a:gd name="T0" fmla="*/ 0 w 4704"/>
              <a:gd name="T1" fmla="*/ 0 h 1"/>
              <a:gd name="T2" fmla="*/ 2147483647 w 4704"/>
              <a:gd name="T3" fmla="*/ 0 h 1"/>
              <a:gd name="T4" fmla="*/ 0 60000 65536"/>
              <a:gd name="T5" fmla="*/ 0 60000 65536"/>
              <a:gd name="T6" fmla="*/ 0 w 4704"/>
              <a:gd name="T7" fmla="*/ 0 h 1"/>
              <a:gd name="T8" fmla="*/ 4704 w 470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704" h="1">
                <a:moveTo>
                  <a:pt x="0" y="0"/>
                </a:moveTo>
                <a:cubicBezTo>
                  <a:pt x="0" y="0"/>
                  <a:pt x="2352" y="0"/>
                  <a:pt x="4704" y="0"/>
                </a:cubicBez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9" name="Freeform 31"/>
          <p:cNvSpPr>
            <a:spLocks/>
          </p:cNvSpPr>
          <p:nvPr/>
        </p:nvSpPr>
        <p:spPr bwMode="auto">
          <a:xfrm>
            <a:off x="1250950" y="3429000"/>
            <a:ext cx="7467600" cy="1588"/>
          </a:xfrm>
          <a:custGeom>
            <a:avLst/>
            <a:gdLst>
              <a:gd name="T0" fmla="*/ 0 w 4704"/>
              <a:gd name="T1" fmla="*/ 0 h 1"/>
              <a:gd name="T2" fmla="*/ 2147483647 w 4704"/>
              <a:gd name="T3" fmla="*/ 0 h 1"/>
              <a:gd name="T4" fmla="*/ 0 60000 65536"/>
              <a:gd name="T5" fmla="*/ 0 60000 65536"/>
              <a:gd name="T6" fmla="*/ 0 w 4704"/>
              <a:gd name="T7" fmla="*/ 0 h 1"/>
              <a:gd name="T8" fmla="*/ 4704 w 470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704" h="1">
                <a:moveTo>
                  <a:pt x="0" y="0"/>
                </a:moveTo>
                <a:cubicBezTo>
                  <a:pt x="0" y="0"/>
                  <a:pt x="2352" y="0"/>
                  <a:pt x="4704" y="0"/>
                </a:cubicBezTo>
              </a:path>
            </a:pathLst>
          </a:custGeom>
          <a:noFill/>
          <a:ln w="38100" cap="flat" cmpd="sng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" name="Text Box 35"/>
          <p:cNvSpPr txBox="1">
            <a:spLocks noChangeArrowheads="1"/>
          </p:cNvSpPr>
          <p:nvPr/>
        </p:nvSpPr>
        <p:spPr bwMode="auto">
          <a:xfrm>
            <a:off x="866775" y="5830568"/>
            <a:ext cx="8201025" cy="327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700" b="1" dirty="0"/>
              <a:t>`29 `30  `35  `40  `45  `50  `55  `60  `65  `70  `75  `80  `85  `90  `95  `00  `05  `10</a:t>
            </a:r>
          </a:p>
        </p:txBody>
      </p:sp>
      <p:sp>
        <p:nvSpPr>
          <p:cNvPr id="63" name="Text Box 36"/>
          <p:cNvSpPr txBox="1">
            <a:spLocks noChangeArrowheads="1"/>
          </p:cNvSpPr>
          <p:nvPr/>
        </p:nvSpPr>
        <p:spPr bwMode="auto">
          <a:xfrm>
            <a:off x="762000" y="1622299"/>
            <a:ext cx="533400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/>
              <a:t>20</a:t>
            </a:r>
          </a:p>
        </p:txBody>
      </p:sp>
      <p:sp>
        <p:nvSpPr>
          <p:cNvPr id="64" name="Text Box 37"/>
          <p:cNvSpPr txBox="1">
            <a:spLocks noChangeArrowheads="1"/>
          </p:cNvSpPr>
          <p:nvPr/>
        </p:nvSpPr>
        <p:spPr bwMode="auto">
          <a:xfrm>
            <a:off x="733425" y="2101724"/>
            <a:ext cx="5619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/>
              <a:t>15</a:t>
            </a:r>
          </a:p>
        </p:txBody>
      </p:sp>
      <p:sp>
        <p:nvSpPr>
          <p:cNvPr id="65" name="Text Box 38"/>
          <p:cNvSpPr txBox="1">
            <a:spLocks noChangeArrowheads="1"/>
          </p:cNvSpPr>
          <p:nvPr/>
        </p:nvSpPr>
        <p:spPr bwMode="auto">
          <a:xfrm>
            <a:off x="733425" y="2680842"/>
            <a:ext cx="533400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/>
              <a:t>10</a:t>
            </a:r>
          </a:p>
        </p:txBody>
      </p:sp>
      <p:sp>
        <p:nvSpPr>
          <p:cNvPr id="66" name="Text Box 39"/>
          <p:cNvSpPr txBox="1">
            <a:spLocks noChangeArrowheads="1"/>
          </p:cNvSpPr>
          <p:nvPr/>
        </p:nvSpPr>
        <p:spPr bwMode="auto">
          <a:xfrm>
            <a:off x="838200" y="3022474"/>
            <a:ext cx="381000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/>
              <a:t>5</a:t>
            </a:r>
          </a:p>
        </p:txBody>
      </p:sp>
      <p:sp>
        <p:nvSpPr>
          <p:cNvPr id="67" name="Text Box 40"/>
          <p:cNvSpPr txBox="1">
            <a:spLocks noChangeArrowheads="1"/>
          </p:cNvSpPr>
          <p:nvPr/>
        </p:nvSpPr>
        <p:spPr bwMode="auto">
          <a:xfrm>
            <a:off x="684213" y="3298699"/>
            <a:ext cx="533400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/>
              <a:t>3.5</a:t>
            </a:r>
          </a:p>
        </p:txBody>
      </p:sp>
      <p:sp>
        <p:nvSpPr>
          <p:cNvPr id="68" name="Text Box 41"/>
          <p:cNvSpPr txBox="1">
            <a:spLocks noChangeArrowheads="1"/>
          </p:cNvSpPr>
          <p:nvPr/>
        </p:nvSpPr>
        <p:spPr bwMode="auto">
          <a:xfrm>
            <a:off x="838200" y="3696968"/>
            <a:ext cx="381000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/>
              <a:t>0</a:t>
            </a:r>
          </a:p>
        </p:txBody>
      </p:sp>
      <p:sp>
        <p:nvSpPr>
          <p:cNvPr id="69" name="Text Box 42"/>
          <p:cNvSpPr txBox="1">
            <a:spLocks noChangeArrowheads="1"/>
          </p:cNvSpPr>
          <p:nvPr/>
        </p:nvSpPr>
        <p:spPr bwMode="auto">
          <a:xfrm>
            <a:off x="762000" y="4184524"/>
            <a:ext cx="533400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/>
              <a:t>-5</a:t>
            </a:r>
          </a:p>
        </p:txBody>
      </p:sp>
      <p:sp>
        <p:nvSpPr>
          <p:cNvPr id="70" name="Text Box 43"/>
          <p:cNvSpPr txBox="1">
            <a:spLocks noChangeArrowheads="1"/>
          </p:cNvSpPr>
          <p:nvPr/>
        </p:nvSpPr>
        <p:spPr bwMode="auto">
          <a:xfrm>
            <a:off x="685800" y="4670299"/>
            <a:ext cx="609600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/>
              <a:t>-10</a:t>
            </a:r>
          </a:p>
        </p:txBody>
      </p:sp>
      <p:sp>
        <p:nvSpPr>
          <p:cNvPr id="71" name="Text Box 44"/>
          <p:cNvSpPr txBox="1">
            <a:spLocks noChangeArrowheads="1"/>
          </p:cNvSpPr>
          <p:nvPr/>
        </p:nvSpPr>
        <p:spPr bwMode="auto">
          <a:xfrm>
            <a:off x="685800" y="5235449"/>
            <a:ext cx="533400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/>
              <a:t>-15</a:t>
            </a:r>
          </a:p>
        </p:txBody>
      </p:sp>
      <p:sp>
        <p:nvSpPr>
          <p:cNvPr id="72" name="Text Box 45"/>
          <p:cNvSpPr txBox="1">
            <a:spLocks noChangeArrowheads="1"/>
          </p:cNvSpPr>
          <p:nvPr/>
        </p:nvSpPr>
        <p:spPr bwMode="auto">
          <a:xfrm>
            <a:off x="4800600" y="6153150"/>
            <a:ext cx="685800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/>
              <a:t>Year</a:t>
            </a:r>
          </a:p>
        </p:txBody>
      </p:sp>
      <p:sp>
        <p:nvSpPr>
          <p:cNvPr id="73" name="Text Box 46"/>
          <p:cNvSpPr txBox="1">
            <a:spLocks noChangeArrowheads="1"/>
          </p:cNvSpPr>
          <p:nvPr/>
        </p:nvSpPr>
        <p:spPr bwMode="auto">
          <a:xfrm rot="16200000">
            <a:off x="-3181983" y="3334384"/>
            <a:ext cx="5181600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/>
              <a:t>Annual  Real GDP Growth Rate (percent)</a:t>
            </a:r>
          </a:p>
        </p:txBody>
      </p:sp>
      <p:sp>
        <p:nvSpPr>
          <p:cNvPr id="74" name="Line 49"/>
          <p:cNvSpPr>
            <a:spLocks noChangeShapeType="1"/>
          </p:cNvSpPr>
          <p:nvPr/>
        </p:nvSpPr>
        <p:spPr bwMode="auto">
          <a:xfrm>
            <a:off x="8534400" y="3657600"/>
            <a:ext cx="7620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5" name="Text Box 49"/>
          <p:cNvSpPr txBox="1">
            <a:spLocks noChangeArrowheads="1"/>
          </p:cNvSpPr>
          <p:nvPr/>
        </p:nvSpPr>
        <p:spPr bwMode="auto">
          <a:xfrm>
            <a:off x="2895600" y="1600200"/>
            <a:ext cx="1981200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>
                <a:solidFill>
                  <a:srgbClr val="000000"/>
                </a:solidFill>
              </a:rPr>
              <a:t>Annual real GDP growth</a:t>
            </a:r>
          </a:p>
        </p:txBody>
      </p:sp>
      <p:sp>
        <p:nvSpPr>
          <p:cNvPr id="76" name="Line 50"/>
          <p:cNvSpPr>
            <a:spLocks noChangeShapeType="1"/>
          </p:cNvSpPr>
          <p:nvPr/>
        </p:nvSpPr>
        <p:spPr bwMode="auto">
          <a:xfrm flipH="1">
            <a:off x="2590800" y="1752600"/>
            <a:ext cx="381000" cy="152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7" name="Text Box 51"/>
          <p:cNvSpPr txBox="1">
            <a:spLocks noChangeArrowheads="1"/>
          </p:cNvSpPr>
          <p:nvPr/>
        </p:nvSpPr>
        <p:spPr bwMode="auto">
          <a:xfrm>
            <a:off x="6235700" y="2514600"/>
            <a:ext cx="1905000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>
                <a:solidFill>
                  <a:srgbClr val="000000"/>
                </a:solidFill>
              </a:rPr>
              <a:t>Long-term average growth</a:t>
            </a:r>
          </a:p>
        </p:txBody>
      </p:sp>
      <p:sp>
        <p:nvSpPr>
          <p:cNvPr id="78" name="Line 52"/>
          <p:cNvSpPr>
            <a:spLocks noChangeShapeType="1"/>
          </p:cNvSpPr>
          <p:nvPr/>
        </p:nvSpPr>
        <p:spPr bwMode="auto">
          <a:xfrm flipH="1">
            <a:off x="6019800" y="2819400"/>
            <a:ext cx="228600" cy="60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9" name="Text Box 53"/>
          <p:cNvSpPr txBox="1">
            <a:spLocks noChangeArrowheads="1"/>
          </p:cNvSpPr>
          <p:nvPr/>
        </p:nvSpPr>
        <p:spPr bwMode="auto">
          <a:xfrm>
            <a:off x="6515100" y="3962400"/>
            <a:ext cx="990600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>
                <a:solidFill>
                  <a:srgbClr val="000000"/>
                </a:solidFill>
              </a:rPr>
              <a:t>Zero growth</a:t>
            </a:r>
          </a:p>
        </p:txBody>
      </p:sp>
      <p:sp>
        <p:nvSpPr>
          <p:cNvPr id="80" name="Line 54"/>
          <p:cNvSpPr>
            <a:spLocks noChangeShapeType="1"/>
          </p:cNvSpPr>
          <p:nvPr/>
        </p:nvSpPr>
        <p:spPr bwMode="auto">
          <a:xfrm flipH="1" flipV="1">
            <a:off x="6477000" y="3810000"/>
            <a:ext cx="7620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1" name="Freeform 55"/>
          <p:cNvSpPr>
            <a:spLocks/>
          </p:cNvSpPr>
          <p:nvPr/>
        </p:nvSpPr>
        <p:spPr bwMode="auto">
          <a:xfrm>
            <a:off x="1295400" y="1704975"/>
            <a:ext cx="7315200" cy="3429000"/>
          </a:xfrm>
          <a:custGeom>
            <a:avLst/>
            <a:gdLst>
              <a:gd name="T0" fmla="*/ 0 w 4608"/>
              <a:gd name="T1" fmla="*/ 816 h 2160"/>
              <a:gd name="T2" fmla="*/ 0 w 4608"/>
              <a:gd name="T3" fmla="*/ 1968 h 2160"/>
              <a:gd name="T4" fmla="*/ 96 w 4608"/>
              <a:gd name="T5" fmla="*/ 1776 h 2160"/>
              <a:gd name="T6" fmla="*/ 96 w 4608"/>
              <a:gd name="T7" fmla="*/ 2160 h 2160"/>
              <a:gd name="T8" fmla="*/ 336 w 4608"/>
              <a:gd name="T9" fmla="*/ 720 h 2160"/>
              <a:gd name="T10" fmla="*/ 384 w 4608"/>
              <a:gd name="T11" fmla="*/ 768 h 2160"/>
              <a:gd name="T12" fmla="*/ 432 w 4608"/>
              <a:gd name="T13" fmla="*/ 432 h 2160"/>
              <a:gd name="T14" fmla="*/ 528 w 4608"/>
              <a:gd name="T15" fmla="*/ 1584 h 2160"/>
              <a:gd name="T16" fmla="*/ 576 w 4608"/>
              <a:gd name="T17" fmla="*/ 864 h 2160"/>
              <a:gd name="T18" fmla="*/ 672 w 4608"/>
              <a:gd name="T19" fmla="*/ 960 h 2160"/>
              <a:gd name="T20" fmla="*/ 672 w 4608"/>
              <a:gd name="T21" fmla="*/ 48 h 2160"/>
              <a:gd name="T22" fmla="*/ 720 w 4608"/>
              <a:gd name="T23" fmla="*/ 0 h 2160"/>
              <a:gd name="T24" fmla="*/ 816 w 4608"/>
              <a:gd name="T25" fmla="*/ 96 h 2160"/>
              <a:gd name="T26" fmla="*/ 960 w 4608"/>
              <a:gd name="T27" fmla="*/ 2016 h 2160"/>
              <a:gd name="T28" fmla="*/ 1104 w 4608"/>
              <a:gd name="T29" fmla="*/ 1008 h 2160"/>
              <a:gd name="T30" fmla="*/ 1200 w 4608"/>
              <a:gd name="T31" fmla="*/ 1248 h 2160"/>
              <a:gd name="T32" fmla="*/ 1200 w 4608"/>
              <a:gd name="T33" fmla="*/ 624 h 2160"/>
              <a:gd name="T34" fmla="*/ 1296 w 4608"/>
              <a:gd name="T35" fmla="*/ 576 h 2160"/>
              <a:gd name="T36" fmla="*/ 1344 w 4608"/>
              <a:gd name="T37" fmla="*/ 1008 h 2160"/>
              <a:gd name="T38" fmla="*/ 1440 w 4608"/>
              <a:gd name="T39" fmla="*/ 1008 h 2160"/>
              <a:gd name="T40" fmla="*/ 1488 w 4608"/>
              <a:gd name="T41" fmla="*/ 1344 h 2160"/>
              <a:gd name="T42" fmla="*/ 1488 w 4608"/>
              <a:gd name="T43" fmla="*/ 864 h 2160"/>
              <a:gd name="T44" fmla="*/ 1680 w 4608"/>
              <a:gd name="T45" fmla="*/ 1392 h 2160"/>
              <a:gd name="T46" fmla="*/ 1728 w 4608"/>
              <a:gd name="T47" fmla="*/ 912 h 2160"/>
              <a:gd name="T48" fmla="*/ 1824 w 4608"/>
              <a:gd name="T49" fmla="*/ 1104 h 2160"/>
              <a:gd name="T50" fmla="*/ 1872 w 4608"/>
              <a:gd name="T51" fmla="*/ 912 h 2160"/>
              <a:gd name="T52" fmla="*/ 1920 w 4608"/>
              <a:gd name="T53" fmla="*/ 1008 h 2160"/>
              <a:gd name="T54" fmla="*/ 1968 w 4608"/>
              <a:gd name="T55" fmla="*/ 912 h 2160"/>
              <a:gd name="T56" fmla="*/ 2160 w 4608"/>
              <a:gd name="T57" fmla="*/ 864 h 2160"/>
              <a:gd name="T58" fmla="*/ 2160 w 4608"/>
              <a:gd name="T59" fmla="*/ 1152 h 2160"/>
              <a:gd name="T60" fmla="*/ 2256 w 4608"/>
              <a:gd name="T61" fmla="*/ 1008 h 2160"/>
              <a:gd name="T62" fmla="*/ 2400 w 4608"/>
              <a:gd name="T63" fmla="*/ 1248 h 2160"/>
              <a:gd name="T64" fmla="*/ 2448 w 4608"/>
              <a:gd name="T65" fmla="*/ 960 h 2160"/>
              <a:gd name="T66" fmla="*/ 2544 w 4608"/>
              <a:gd name="T67" fmla="*/ 864 h 2160"/>
              <a:gd name="T68" fmla="*/ 2688 w 4608"/>
              <a:gd name="T69" fmla="*/ 1392 h 2160"/>
              <a:gd name="T70" fmla="*/ 2688 w 4608"/>
              <a:gd name="T71" fmla="*/ 1008 h 2160"/>
              <a:gd name="T72" fmla="*/ 2832 w 4608"/>
              <a:gd name="T73" fmla="*/ 960 h 2160"/>
              <a:gd name="T74" fmla="*/ 2976 w 4608"/>
              <a:gd name="T75" fmla="*/ 1296 h 2160"/>
              <a:gd name="T76" fmla="*/ 3120 w 4608"/>
              <a:gd name="T77" fmla="*/ 1392 h 2160"/>
              <a:gd name="T78" fmla="*/ 3120 w 4608"/>
              <a:gd name="T79" fmla="*/ 1056 h 2160"/>
              <a:gd name="T80" fmla="*/ 3168 w 4608"/>
              <a:gd name="T81" fmla="*/ 912 h 2160"/>
              <a:gd name="T82" fmla="*/ 3264 w 4608"/>
              <a:gd name="T83" fmla="*/ 1056 h 2160"/>
              <a:gd name="T84" fmla="*/ 3408 w 4608"/>
              <a:gd name="T85" fmla="*/ 960 h 2160"/>
              <a:gd name="T86" fmla="*/ 3552 w 4608"/>
              <a:gd name="T87" fmla="*/ 1152 h 2160"/>
              <a:gd name="T88" fmla="*/ 3600 w 4608"/>
              <a:gd name="T89" fmla="*/ 1392 h 2160"/>
              <a:gd name="T90" fmla="*/ 3648 w 4608"/>
              <a:gd name="T91" fmla="*/ 1152 h 2160"/>
              <a:gd name="T92" fmla="*/ 3744 w 4608"/>
              <a:gd name="T93" fmla="*/ 1200 h 2160"/>
              <a:gd name="T94" fmla="*/ 3744 w 4608"/>
              <a:gd name="T95" fmla="*/ 960 h 2160"/>
              <a:gd name="T96" fmla="*/ 3840 w 4608"/>
              <a:gd name="T97" fmla="*/ 1152 h 2160"/>
              <a:gd name="T98" fmla="*/ 3888 w 4608"/>
              <a:gd name="T99" fmla="*/ 1008 h 2160"/>
              <a:gd name="T100" fmla="*/ 4128 w 4608"/>
              <a:gd name="T101" fmla="*/ 1008 h 2160"/>
              <a:gd name="T102" fmla="*/ 4176 w 4608"/>
              <a:gd name="T103" fmla="*/ 1248 h 2160"/>
              <a:gd name="T104" fmla="*/ 4224 w 4608"/>
              <a:gd name="T105" fmla="*/ 1104 h 2160"/>
              <a:gd name="T106" fmla="*/ 4368 w 4608"/>
              <a:gd name="T107" fmla="*/ 1008 h 2160"/>
              <a:gd name="T108" fmla="*/ 4560 w 4608"/>
              <a:gd name="T109" fmla="*/ 1200 h 2160"/>
              <a:gd name="T110" fmla="*/ 4608 w 4608"/>
              <a:gd name="T111" fmla="*/ 1440 h 2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608" h="2160">
                <a:moveTo>
                  <a:pt x="0" y="816"/>
                </a:moveTo>
                <a:lnTo>
                  <a:pt x="0" y="1968"/>
                </a:lnTo>
                <a:lnTo>
                  <a:pt x="96" y="1776"/>
                </a:lnTo>
                <a:lnTo>
                  <a:pt x="96" y="2160"/>
                </a:lnTo>
                <a:lnTo>
                  <a:pt x="336" y="720"/>
                </a:lnTo>
                <a:lnTo>
                  <a:pt x="384" y="768"/>
                </a:lnTo>
                <a:lnTo>
                  <a:pt x="432" y="432"/>
                </a:lnTo>
                <a:lnTo>
                  <a:pt x="528" y="1584"/>
                </a:lnTo>
                <a:lnTo>
                  <a:pt x="576" y="864"/>
                </a:lnTo>
                <a:lnTo>
                  <a:pt x="672" y="960"/>
                </a:lnTo>
                <a:lnTo>
                  <a:pt x="672" y="48"/>
                </a:lnTo>
                <a:lnTo>
                  <a:pt x="720" y="0"/>
                </a:lnTo>
                <a:lnTo>
                  <a:pt x="816" y="96"/>
                </a:lnTo>
                <a:lnTo>
                  <a:pt x="960" y="2016"/>
                </a:lnTo>
                <a:lnTo>
                  <a:pt x="1104" y="1008"/>
                </a:lnTo>
                <a:lnTo>
                  <a:pt x="1200" y="1248"/>
                </a:lnTo>
                <a:lnTo>
                  <a:pt x="1200" y="624"/>
                </a:lnTo>
                <a:lnTo>
                  <a:pt x="1296" y="576"/>
                </a:lnTo>
                <a:lnTo>
                  <a:pt x="1344" y="1008"/>
                </a:lnTo>
                <a:lnTo>
                  <a:pt x="1440" y="1008"/>
                </a:lnTo>
                <a:lnTo>
                  <a:pt x="1488" y="1344"/>
                </a:lnTo>
                <a:lnTo>
                  <a:pt x="1488" y="864"/>
                </a:lnTo>
                <a:lnTo>
                  <a:pt x="1680" y="1392"/>
                </a:lnTo>
                <a:lnTo>
                  <a:pt x="1728" y="912"/>
                </a:lnTo>
                <a:lnTo>
                  <a:pt x="1824" y="1104"/>
                </a:lnTo>
                <a:lnTo>
                  <a:pt x="1872" y="912"/>
                </a:lnTo>
                <a:lnTo>
                  <a:pt x="1920" y="1008"/>
                </a:lnTo>
                <a:lnTo>
                  <a:pt x="1968" y="912"/>
                </a:lnTo>
                <a:lnTo>
                  <a:pt x="2160" y="864"/>
                </a:lnTo>
                <a:lnTo>
                  <a:pt x="2160" y="1152"/>
                </a:lnTo>
                <a:lnTo>
                  <a:pt x="2256" y="1008"/>
                </a:lnTo>
                <a:lnTo>
                  <a:pt x="2400" y="1248"/>
                </a:lnTo>
                <a:lnTo>
                  <a:pt x="2448" y="960"/>
                </a:lnTo>
                <a:lnTo>
                  <a:pt x="2544" y="864"/>
                </a:lnTo>
                <a:lnTo>
                  <a:pt x="2688" y="1392"/>
                </a:lnTo>
                <a:lnTo>
                  <a:pt x="2688" y="1008"/>
                </a:lnTo>
                <a:lnTo>
                  <a:pt x="2832" y="960"/>
                </a:lnTo>
                <a:lnTo>
                  <a:pt x="2976" y="1296"/>
                </a:lnTo>
                <a:lnTo>
                  <a:pt x="3120" y="1392"/>
                </a:lnTo>
                <a:lnTo>
                  <a:pt x="3120" y="1056"/>
                </a:lnTo>
                <a:lnTo>
                  <a:pt x="3168" y="912"/>
                </a:lnTo>
                <a:lnTo>
                  <a:pt x="3264" y="1056"/>
                </a:lnTo>
                <a:lnTo>
                  <a:pt x="3408" y="960"/>
                </a:lnTo>
                <a:lnTo>
                  <a:pt x="3552" y="1152"/>
                </a:lnTo>
                <a:lnTo>
                  <a:pt x="3600" y="1392"/>
                </a:lnTo>
                <a:lnTo>
                  <a:pt x="3648" y="1152"/>
                </a:lnTo>
                <a:lnTo>
                  <a:pt x="3744" y="1200"/>
                </a:lnTo>
                <a:lnTo>
                  <a:pt x="3744" y="960"/>
                </a:lnTo>
                <a:lnTo>
                  <a:pt x="3840" y="1152"/>
                </a:lnTo>
                <a:lnTo>
                  <a:pt x="3888" y="1008"/>
                </a:lnTo>
                <a:lnTo>
                  <a:pt x="4128" y="1008"/>
                </a:lnTo>
                <a:lnTo>
                  <a:pt x="4176" y="1248"/>
                </a:lnTo>
                <a:lnTo>
                  <a:pt x="4224" y="1104"/>
                </a:lnTo>
                <a:lnTo>
                  <a:pt x="4368" y="1008"/>
                </a:lnTo>
                <a:lnTo>
                  <a:pt x="4560" y="1200"/>
                </a:lnTo>
                <a:lnTo>
                  <a:pt x="4608" y="1440"/>
                </a:lnTo>
              </a:path>
            </a:pathLst>
          </a:custGeom>
          <a:noFill/>
          <a:ln w="76200" cap="flat" cmpd="sng">
            <a:solidFill>
              <a:srgbClr val="0000FF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" name="Freeform 23"/>
          <p:cNvSpPr>
            <a:spLocks/>
          </p:cNvSpPr>
          <p:nvPr/>
        </p:nvSpPr>
        <p:spPr bwMode="auto">
          <a:xfrm flipV="1">
            <a:off x="1224931" y="1111375"/>
            <a:ext cx="7563470" cy="174499"/>
          </a:xfrm>
          <a:custGeom>
            <a:avLst/>
            <a:gdLst>
              <a:gd name="T0" fmla="*/ 0 w 4704"/>
              <a:gd name="T1" fmla="*/ 0 h 1"/>
              <a:gd name="T2" fmla="*/ 2147483647 w 4704"/>
              <a:gd name="T3" fmla="*/ 0 h 1"/>
              <a:gd name="T4" fmla="*/ 0 60000 65536"/>
              <a:gd name="T5" fmla="*/ 0 60000 65536"/>
              <a:gd name="T6" fmla="*/ 0 w 4704"/>
              <a:gd name="T7" fmla="*/ 0 h 1"/>
              <a:gd name="T8" fmla="*/ 4704 w 470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704" h="1">
                <a:moveTo>
                  <a:pt x="0" y="0"/>
                </a:moveTo>
                <a:cubicBezTo>
                  <a:pt x="0" y="0"/>
                  <a:pt x="2352" y="0"/>
                  <a:pt x="4704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83" name="Freeform 23"/>
          <p:cNvSpPr>
            <a:spLocks/>
          </p:cNvSpPr>
          <p:nvPr/>
        </p:nvSpPr>
        <p:spPr bwMode="auto">
          <a:xfrm flipV="1">
            <a:off x="1217613" y="5607175"/>
            <a:ext cx="7570787" cy="174499"/>
          </a:xfrm>
          <a:custGeom>
            <a:avLst/>
            <a:gdLst>
              <a:gd name="T0" fmla="*/ 0 w 4704"/>
              <a:gd name="T1" fmla="*/ 0 h 1"/>
              <a:gd name="T2" fmla="*/ 2147483647 w 4704"/>
              <a:gd name="T3" fmla="*/ 0 h 1"/>
              <a:gd name="T4" fmla="*/ 0 60000 65536"/>
              <a:gd name="T5" fmla="*/ 0 60000 65536"/>
              <a:gd name="T6" fmla="*/ 0 w 4704"/>
              <a:gd name="T7" fmla="*/ 0 h 1"/>
              <a:gd name="T8" fmla="*/ 4704 w 470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704" h="1">
                <a:moveTo>
                  <a:pt x="0" y="0"/>
                </a:moveTo>
                <a:cubicBezTo>
                  <a:pt x="0" y="0"/>
                  <a:pt x="2352" y="0"/>
                  <a:pt x="4704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84" name="Freeform 7"/>
          <p:cNvSpPr>
            <a:spLocks/>
          </p:cNvSpPr>
          <p:nvPr/>
        </p:nvSpPr>
        <p:spPr bwMode="auto">
          <a:xfrm>
            <a:off x="1217613" y="1257300"/>
            <a:ext cx="1587" cy="4495800"/>
          </a:xfrm>
          <a:custGeom>
            <a:avLst/>
            <a:gdLst>
              <a:gd name="T0" fmla="*/ 0 w 1"/>
              <a:gd name="T1" fmla="*/ 0 h 2832"/>
              <a:gd name="T2" fmla="*/ 0 w 1"/>
              <a:gd name="T3" fmla="*/ 2147483647 h 2832"/>
              <a:gd name="T4" fmla="*/ 0 60000 65536"/>
              <a:gd name="T5" fmla="*/ 0 60000 65536"/>
              <a:gd name="T6" fmla="*/ 0 w 1"/>
              <a:gd name="T7" fmla="*/ 0 h 2832"/>
              <a:gd name="T8" fmla="*/ 1 w 1"/>
              <a:gd name="T9" fmla="*/ 2832 h 28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832">
                <a:moveTo>
                  <a:pt x="0" y="0"/>
                </a:moveTo>
                <a:cubicBezTo>
                  <a:pt x="0" y="1180"/>
                  <a:pt x="0" y="2360"/>
                  <a:pt x="0" y="2832"/>
                </a:cubicBezTo>
              </a:path>
            </a:pathLst>
          </a:custGeom>
          <a:solidFill>
            <a:srgbClr val="FF9900"/>
          </a:solidFill>
          <a:ln w="38100" cap="flat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5" name="Freeform 7"/>
          <p:cNvSpPr>
            <a:spLocks/>
          </p:cNvSpPr>
          <p:nvPr/>
        </p:nvSpPr>
        <p:spPr bwMode="auto">
          <a:xfrm>
            <a:off x="8761413" y="1285875"/>
            <a:ext cx="1587" cy="4495800"/>
          </a:xfrm>
          <a:custGeom>
            <a:avLst/>
            <a:gdLst>
              <a:gd name="T0" fmla="*/ 0 w 1"/>
              <a:gd name="T1" fmla="*/ 0 h 2832"/>
              <a:gd name="T2" fmla="*/ 0 w 1"/>
              <a:gd name="T3" fmla="*/ 2147483647 h 2832"/>
              <a:gd name="T4" fmla="*/ 0 60000 65536"/>
              <a:gd name="T5" fmla="*/ 0 60000 65536"/>
              <a:gd name="T6" fmla="*/ 0 w 1"/>
              <a:gd name="T7" fmla="*/ 0 h 2832"/>
              <a:gd name="T8" fmla="*/ 1 w 1"/>
              <a:gd name="T9" fmla="*/ 2832 h 28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832">
                <a:moveTo>
                  <a:pt x="0" y="0"/>
                </a:moveTo>
                <a:cubicBezTo>
                  <a:pt x="0" y="1180"/>
                  <a:pt x="0" y="2360"/>
                  <a:pt x="0" y="2832"/>
                </a:cubicBezTo>
              </a:path>
            </a:pathLst>
          </a:custGeom>
          <a:solidFill>
            <a:srgbClr val="FF9900"/>
          </a:solidFill>
          <a:ln w="38100" cap="flat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689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6125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Three types of economic indicators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966788"/>
            <a:ext cx="3886200" cy="1471612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mtClean="0">
                <a:latin typeface="Calibri" pitchFamily="34" charset="0"/>
                <a:cs typeface="Calibri" pitchFamily="34" charset="0"/>
              </a:rPr>
              <a:t>Leading</a:t>
            </a:r>
          </a:p>
          <a:p>
            <a:pPr>
              <a:lnSpc>
                <a:spcPct val="80000"/>
              </a:lnSpc>
            </a:pPr>
            <a:r>
              <a:rPr lang="en-US" smtClean="0">
                <a:latin typeface="Calibri" pitchFamily="34" charset="0"/>
                <a:cs typeface="Calibri" pitchFamily="34" charset="0"/>
              </a:rPr>
              <a:t>Coincident</a:t>
            </a:r>
          </a:p>
          <a:p>
            <a:pPr>
              <a:lnSpc>
                <a:spcPct val="80000"/>
              </a:lnSpc>
            </a:pPr>
            <a:r>
              <a:rPr lang="en-US" smtClean="0">
                <a:latin typeface="Calibri" pitchFamily="34" charset="0"/>
                <a:cs typeface="Calibri" pitchFamily="34" charset="0"/>
              </a:rPr>
              <a:t>Lagging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2661182"/>
            <a:ext cx="8610600" cy="54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Leading Indicator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3224213"/>
            <a:ext cx="8686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3200">
                <a:latin typeface="Calibri" pitchFamily="34" charset="0"/>
                <a:cs typeface="Calibri" pitchFamily="34" charset="0"/>
              </a:rPr>
              <a:t>Variables that change before real GDP changes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381000" y="3892550"/>
            <a:ext cx="4724400" cy="159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8600" indent="-2286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Changes in business and consumer credit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New orders for plant and equipment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New consumer goods orders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Unemployment claims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Delayed deliveries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New business formed</a:t>
            </a: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5105400" y="3886200"/>
            <a:ext cx="3429000" cy="159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8600" indent="-2286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Average workweek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New building permits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Changes in inventories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Material prices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Stock prices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1600">
                <a:latin typeface="Calibri" pitchFamily="34" charset="0"/>
                <a:cs typeface="Calibri" pitchFamily="34" charset="0"/>
              </a:rPr>
              <a:t>Money supply</a:t>
            </a:r>
          </a:p>
        </p:txBody>
      </p:sp>
    </p:spTree>
    <p:extLst>
      <p:ext uri="{BB962C8B-B14F-4D97-AF65-F5344CB8AC3E}">
        <p14:creationId xmlns:p14="http://schemas.microsoft.com/office/powerpoint/2010/main" val="120455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19" grpId="0" build="p" autoUpdateAnimBg="0"/>
      <p:bldP spid="6" grpId="0"/>
      <p:bldP spid="7" grpId="0" build="p" autoUpdateAnimBg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1057</Words>
  <Application>Microsoft Office PowerPoint</Application>
  <PresentationFormat>On-screen Show (4:3)</PresentationFormat>
  <Paragraphs>309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Business Cycles and Unemployment</vt:lpstr>
      <vt:lpstr>Business Cycle</vt:lpstr>
      <vt:lpstr>Peak</vt:lpstr>
      <vt:lpstr>Trough</vt:lpstr>
      <vt:lpstr>The Depression</vt:lpstr>
      <vt:lpstr>PowerPoint Presentation</vt:lpstr>
      <vt:lpstr>Post-World War II Recessions</vt:lpstr>
      <vt:lpstr>PowerPoint Presentation</vt:lpstr>
      <vt:lpstr>Three types of economic indicators</vt:lpstr>
      <vt:lpstr>Coincident Indicator</vt:lpstr>
      <vt:lpstr>Civilian Labor Force</vt:lpstr>
      <vt:lpstr>Primary Cause of Unemployment</vt:lpstr>
      <vt:lpstr>PowerPoint Presentation</vt:lpstr>
      <vt:lpstr>Unemployment rate</vt:lpstr>
      <vt:lpstr>PowerPoint Presentation</vt:lpstr>
      <vt:lpstr>Criticisms of the Unemployment Rate</vt:lpstr>
      <vt:lpstr>PowerPoint Presentation</vt:lpstr>
      <vt:lpstr>Types of Unemployment</vt:lpstr>
      <vt:lpstr>Cyclical Unemployment</vt:lpstr>
      <vt:lpstr>Full Employment</vt:lpstr>
      <vt:lpstr>Cost of Unemployment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</cp:lastModifiedBy>
  <cp:revision>9</cp:revision>
  <dcterms:created xsi:type="dcterms:W3CDTF">2013-05-05T01:28:39Z</dcterms:created>
  <dcterms:modified xsi:type="dcterms:W3CDTF">2013-08-24T16:11:48Z</dcterms:modified>
</cp:coreProperties>
</file>