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2CAF-7760-43CF-9DC0-4D21274F3463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829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2CAF-7760-43CF-9DC0-4D21274F3463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184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2CAF-7760-43CF-9DC0-4D21274F3463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917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2CAF-7760-43CF-9DC0-4D21274F3463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646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2CAF-7760-43CF-9DC0-4D21274F3463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897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2CAF-7760-43CF-9DC0-4D21274F3463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89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2CAF-7760-43CF-9DC0-4D21274F3463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085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2CAF-7760-43CF-9DC0-4D21274F3463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778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2CAF-7760-43CF-9DC0-4D21274F3463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538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2CAF-7760-43CF-9DC0-4D21274F3463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80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2CAF-7760-43CF-9DC0-4D21274F3463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26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A2CAF-7760-43CF-9DC0-4D21274F3463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320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Microsoft_Excel_97-2003_Worksheet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png"/><Relationship Id="rId4" Type="http://schemas.openxmlformats.org/officeDocument/2006/relationships/oleObject" Target="../embeddings/Microsoft_Excel_97-2003_Worksheet1.xls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Microsoft_Excel_97-2003_Worksheet4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3.png"/><Relationship Id="rId4" Type="http://schemas.openxmlformats.org/officeDocument/2006/relationships/oleObject" Target="../embeddings/Microsoft_Excel_97-2003_Worksheet3.xls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png"/><Relationship Id="rId4" Type="http://schemas.openxmlformats.org/officeDocument/2006/relationships/oleObject" Target="../embeddings/Microsoft_Excel_97-2003_Worksheet5.xls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png"/><Relationship Id="rId4" Type="http://schemas.openxmlformats.org/officeDocument/2006/relationships/oleObject" Target="../embeddings/Microsoft_Excel_97-2003_Worksheet6.xls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414212"/>
            <a:ext cx="7772400" cy="780214"/>
          </a:xfrm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6000" b="1" dirty="0" smtClean="0">
                <a:solidFill>
                  <a:srgbClr val="0070C0"/>
                </a:solidFill>
              </a:rPr>
              <a:t>The Public Sector</a:t>
            </a:r>
            <a:endParaRPr lang="en-US" sz="80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86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8600" y="298981"/>
            <a:ext cx="8610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</a:rPr>
              <a:t>Average Tax Rate</a:t>
            </a:r>
          </a:p>
        </p:txBody>
      </p:sp>
      <p:sp>
        <p:nvSpPr>
          <p:cNvPr id="3696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7924800" cy="523220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800" dirty="0" smtClean="0"/>
              <a:t>Total tax due divided by total taxable income</a:t>
            </a:r>
          </a:p>
        </p:txBody>
      </p:sp>
      <p:sp>
        <p:nvSpPr>
          <p:cNvPr id="11268" name="Rectangle 2"/>
          <p:cNvSpPr txBox="1">
            <a:spLocks noChangeArrowheads="1"/>
          </p:cNvSpPr>
          <p:nvPr/>
        </p:nvSpPr>
        <p:spPr bwMode="auto">
          <a:xfrm>
            <a:off x="304800" y="1522412"/>
            <a:ext cx="72390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+mj-lt"/>
              </a:rPr>
              <a:t>Marginal Tax Rate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2133600"/>
            <a:ext cx="80772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/>
              <a:t>The change in taxes due divided by the change in taxable income</a:t>
            </a:r>
          </a:p>
        </p:txBody>
      </p:sp>
      <p:sp>
        <p:nvSpPr>
          <p:cNvPr id="11270" name="Rectangle 2"/>
          <p:cNvSpPr txBox="1">
            <a:spLocks noChangeArrowheads="1"/>
          </p:cNvSpPr>
          <p:nvPr/>
        </p:nvSpPr>
        <p:spPr bwMode="auto">
          <a:xfrm>
            <a:off x="304800" y="3251978"/>
            <a:ext cx="86106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+mj-lt"/>
              </a:rPr>
              <a:t>Regressive Tax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33400" y="3861850"/>
            <a:ext cx="8001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/>
              <a:t>A tax that charges a lower percentage of income as income rises</a:t>
            </a:r>
          </a:p>
        </p:txBody>
      </p:sp>
    </p:spTree>
    <p:extLst>
      <p:ext uri="{BB962C8B-B14F-4D97-AF65-F5344CB8AC3E}">
        <p14:creationId xmlns:p14="http://schemas.microsoft.com/office/powerpoint/2010/main" val="601786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667" grpId="0" build="p" autoUpdateAnimBg="0"/>
      <p:bldP spid="11268" grpId="0"/>
      <p:bldP spid="7" grpId="0" build="p" autoUpdateAnimBg="0"/>
      <p:bldP spid="11270" grpId="0"/>
      <p:bldP spid="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6294"/>
            <a:ext cx="86868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</a:rPr>
              <a:t>Progressive Tax</a:t>
            </a:r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001000" cy="95410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800" dirty="0" smtClean="0"/>
              <a:t>A tax that charges a higher percentage of income as income rises</a:t>
            </a:r>
          </a:p>
        </p:txBody>
      </p:sp>
      <p:sp>
        <p:nvSpPr>
          <p:cNvPr id="12292" name="Rectangle 2"/>
          <p:cNvSpPr txBox="1">
            <a:spLocks noChangeArrowheads="1"/>
          </p:cNvSpPr>
          <p:nvPr/>
        </p:nvSpPr>
        <p:spPr bwMode="auto">
          <a:xfrm>
            <a:off x="381000" y="2144441"/>
            <a:ext cx="70104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+mj-lt"/>
              </a:rPr>
              <a:t>Proportional Tax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2667000"/>
            <a:ext cx="8001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/>
              <a:t>A tax that charges the same percentage of income, regardless of the size of income</a:t>
            </a:r>
          </a:p>
        </p:txBody>
      </p:sp>
      <p:sp>
        <p:nvSpPr>
          <p:cNvPr id="12294" name="Rectangle 2"/>
          <p:cNvSpPr txBox="1">
            <a:spLocks noChangeArrowheads="1"/>
          </p:cNvSpPr>
          <p:nvPr/>
        </p:nvSpPr>
        <p:spPr bwMode="auto">
          <a:xfrm>
            <a:off x="381000" y="3885928"/>
            <a:ext cx="60198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+mj-lt"/>
              </a:rPr>
              <a:t>Flat Rate Tax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09600" y="4427538"/>
            <a:ext cx="59436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dirty="0"/>
              <a:t>Same as a proportional tax</a:t>
            </a:r>
          </a:p>
        </p:txBody>
      </p:sp>
    </p:spTree>
    <p:extLst>
      <p:ext uri="{BB962C8B-B14F-4D97-AF65-F5344CB8AC3E}">
        <p14:creationId xmlns:p14="http://schemas.microsoft.com/office/powerpoint/2010/main" val="1498149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43" grpId="0" build="p" autoUpdateAnimBg="0"/>
      <p:bldP spid="12292" grpId="0"/>
      <p:bldP spid="7" grpId="0" build="p" autoUpdateAnimBg="0"/>
      <p:bldP spid="12294" grpId="0"/>
      <p:bldP spid="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7" name="Line 16"/>
          <p:cNvSpPr>
            <a:spLocks noChangeShapeType="1"/>
          </p:cNvSpPr>
          <p:nvPr/>
        </p:nvSpPr>
        <p:spPr bwMode="auto">
          <a:xfrm>
            <a:off x="1128713" y="5703889"/>
            <a:ext cx="73914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8"/>
          <p:cNvSpPr>
            <a:spLocks noChangeShapeType="1"/>
          </p:cNvSpPr>
          <p:nvPr/>
        </p:nvSpPr>
        <p:spPr bwMode="auto">
          <a:xfrm>
            <a:off x="685800" y="2246314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9"/>
          <p:cNvSpPr>
            <a:spLocks noChangeShapeType="1"/>
          </p:cNvSpPr>
          <p:nvPr/>
        </p:nvSpPr>
        <p:spPr bwMode="auto">
          <a:xfrm>
            <a:off x="685800" y="4837114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7" name="Text Box 31"/>
          <p:cNvSpPr txBox="1">
            <a:spLocks noChangeArrowheads="1"/>
          </p:cNvSpPr>
          <p:nvPr/>
        </p:nvSpPr>
        <p:spPr bwMode="auto">
          <a:xfrm>
            <a:off x="6477000" y="5827714"/>
            <a:ext cx="1370013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319,100</a:t>
            </a:r>
          </a:p>
        </p:txBody>
      </p:sp>
      <p:sp>
        <p:nvSpPr>
          <p:cNvPr id="13341" name="Text Box 43"/>
          <p:cNvSpPr txBox="1">
            <a:spLocks noChangeArrowheads="1"/>
          </p:cNvSpPr>
          <p:nvPr/>
        </p:nvSpPr>
        <p:spPr bwMode="auto">
          <a:xfrm>
            <a:off x="496888" y="5108576"/>
            <a:ext cx="865187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5%</a:t>
            </a:r>
          </a:p>
        </p:txBody>
      </p:sp>
      <p:sp>
        <p:nvSpPr>
          <p:cNvPr id="13342" name="Text Box 44"/>
          <p:cNvSpPr txBox="1">
            <a:spLocks noChangeArrowheads="1"/>
          </p:cNvSpPr>
          <p:nvPr/>
        </p:nvSpPr>
        <p:spPr bwMode="auto">
          <a:xfrm>
            <a:off x="384175" y="4618039"/>
            <a:ext cx="1038225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10%</a:t>
            </a:r>
          </a:p>
        </p:txBody>
      </p:sp>
      <p:sp>
        <p:nvSpPr>
          <p:cNvPr id="13343" name="Text Box 45"/>
          <p:cNvSpPr txBox="1">
            <a:spLocks noChangeArrowheads="1"/>
          </p:cNvSpPr>
          <p:nvPr/>
        </p:nvSpPr>
        <p:spPr bwMode="auto">
          <a:xfrm>
            <a:off x="350838" y="4067176"/>
            <a:ext cx="1001712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15%</a:t>
            </a:r>
          </a:p>
        </p:txBody>
      </p:sp>
      <p:sp>
        <p:nvSpPr>
          <p:cNvPr id="13344" name="Text Box 46"/>
          <p:cNvSpPr txBox="1">
            <a:spLocks noChangeArrowheads="1"/>
          </p:cNvSpPr>
          <p:nvPr/>
        </p:nvSpPr>
        <p:spPr bwMode="auto">
          <a:xfrm>
            <a:off x="349250" y="3567114"/>
            <a:ext cx="10668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20%</a:t>
            </a:r>
          </a:p>
        </p:txBody>
      </p:sp>
      <p:sp>
        <p:nvSpPr>
          <p:cNvPr id="13345" name="Text Box 47"/>
          <p:cNvSpPr txBox="1">
            <a:spLocks noChangeArrowheads="1"/>
          </p:cNvSpPr>
          <p:nvPr/>
        </p:nvSpPr>
        <p:spPr bwMode="auto">
          <a:xfrm>
            <a:off x="350838" y="3033714"/>
            <a:ext cx="1049337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25%</a:t>
            </a:r>
          </a:p>
        </p:txBody>
      </p:sp>
      <p:sp>
        <p:nvSpPr>
          <p:cNvPr id="13346" name="Text Box 48"/>
          <p:cNvSpPr txBox="1">
            <a:spLocks noChangeArrowheads="1"/>
          </p:cNvSpPr>
          <p:nvPr/>
        </p:nvSpPr>
        <p:spPr bwMode="auto">
          <a:xfrm>
            <a:off x="317500" y="2543176"/>
            <a:ext cx="10668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30%</a:t>
            </a:r>
          </a:p>
        </p:txBody>
      </p:sp>
      <p:sp>
        <p:nvSpPr>
          <p:cNvPr id="13347" name="Text Box 49"/>
          <p:cNvSpPr txBox="1">
            <a:spLocks noChangeArrowheads="1"/>
          </p:cNvSpPr>
          <p:nvPr/>
        </p:nvSpPr>
        <p:spPr bwMode="auto">
          <a:xfrm>
            <a:off x="333375" y="2019301"/>
            <a:ext cx="10668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35%</a:t>
            </a:r>
          </a:p>
        </p:txBody>
      </p:sp>
      <p:sp>
        <p:nvSpPr>
          <p:cNvPr id="13348" name="Text Box 54"/>
          <p:cNvSpPr txBox="1">
            <a:spLocks noChangeArrowheads="1"/>
          </p:cNvSpPr>
          <p:nvPr/>
        </p:nvSpPr>
        <p:spPr bwMode="auto">
          <a:xfrm>
            <a:off x="4519613" y="6248401"/>
            <a:ext cx="4267200" cy="4206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/>
              <a:t>Federal  government taxes</a:t>
            </a:r>
          </a:p>
        </p:txBody>
      </p:sp>
      <p:sp>
        <p:nvSpPr>
          <p:cNvPr id="13351" name="Text Box 64"/>
          <p:cNvSpPr txBox="1">
            <a:spLocks noChangeArrowheads="1"/>
          </p:cNvSpPr>
          <p:nvPr/>
        </p:nvSpPr>
        <p:spPr bwMode="auto">
          <a:xfrm>
            <a:off x="5086350" y="5827714"/>
            <a:ext cx="1370013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145,760</a:t>
            </a:r>
          </a:p>
        </p:txBody>
      </p:sp>
      <p:sp>
        <p:nvSpPr>
          <p:cNvPr id="13352" name="Text Box 65"/>
          <p:cNvSpPr txBox="1">
            <a:spLocks noChangeArrowheads="1"/>
          </p:cNvSpPr>
          <p:nvPr/>
        </p:nvSpPr>
        <p:spPr bwMode="auto">
          <a:xfrm>
            <a:off x="3695700" y="5827714"/>
            <a:ext cx="1370013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70,360</a:t>
            </a:r>
          </a:p>
        </p:txBody>
      </p:sp>
      <p:sp>
        <p:nvSpPr>
          <p:cNvPr id="13353" name="Text Box 66"/>
          <p:cNvSpPr txBox="1">
            <a:spLocks noChangeArrowheads="1"/>
          </p:cNvSpPr>
          <p:nvPr/>
        </p:nvSpPr>
        <p:spPr bwMode="auto">
          <a:xfrm>
            <a:off x="2305050" y="5827714"/>
            <a:ext cx="1370013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29,050</a:t>
            </a:r>
          </a:p>
        </p:txBody>
      </p:sp>
      <p:sp>
        <p:nvSpPr>
          <p:cNvPr id="13354" name="Text Box 67"/>
          <p:cNvSpPr txBox="1">
            <a:spLocks noChangeArrowheads="1"/>
          </p:cNvSpPr>
          <p:nvPr/>
        </p:nvSpPr>
        <p:spPr bwMode="auto">
          <a:xfrm>
            <a:off x="914400" y="5827714"/>
            <a:ext cx="1370013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7,150</a:t>
            </a:r>
          </a:p>
        </p:txBody>
      </p:sp>
      <p:sp>
        <p:nvSpPr>
          <p:cNvPr id="13355" name="Freeform 68"/>
          <p:cNvSpPr>
            <a:spLocks/>
          </p:cNvSpPr>
          <p:nvPr/>
        </p:nvSpPr>
        <p:spPr bwMode="auto">
          <a:xfrm>
            <a:off x="1181100" y="2170114"/>
            <a:ext cx="7048500" cy="2552700"/>
          </a:xfrm>
          <a:custGeom>
            <a:avLst/>
            <a:gdLst>
              <a:gd name="T0" fmla="*/ 0 w 4440"/>
              <a:gd name="T1" fmla="*/ 2147483647 h 1608"/>
              <a:gd name="T2" fmla="*/ 965220638 w 4440"/>
              <a:gd name="T3" fmla="*/ 2147483647 h 1608"/>
              <a:gd name="T4" fmla="*/ 965220638 w 4440"/>
              <a:gd name="T5" fmla="*/ 2147483647 h 1608"/>
              <a:gd name="T6" fmla="*/ 2147483647 w 4440"/>
              <a:gd name="T7" fmla="*/ 2147483647 h 1608"/>
              <a:gd name="T8" fmla="*/ 2147483647 w 4440"/>
              <a:gd name="T9" fmla="*/ 1547375938 h 1608"/>
              <a:gd name="T10" fmla="*/ 2147483647 w 4440"/>
              <a:gd name="T11" fmla="*/ 1547375938 h 1608"/>
              <a:gd name="T12" fmla="*/ 2147483647 w 4440"/>
              <a:gd name="T13" fmla="*/ 917336875 h 1608"/>
              <a:gd name="T14" fmla="*/ 2147483647 w 4440"/>
              <a:gd name="T15" fmla="*/ 937498125 h 1608"/>
              <a:gd name="T16" fmla="*/ 2147483647 w 4440"/>
              <a:gd name="T17" fmla="*/ 365423450 h 1608"/>
              <a:gd name="T18" fmla="*/ 2147483647 w 4440"/>
              <a:gd name="T19" fmla="*/ 365423450 h 1608"/>
              <a:gd name="T20" fmla="*/ 2147483647 w 4440"/>
              <a:gd name="T21" fmla="*/ 0 h 1608"/>
              <a:gd name="T22" fmla="*/ 2147483647 w 4440"/>
              <a:gd name="T23" fmla="*/ 0 h 160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440" h="1608">
                <a:moveTo>
                  <a:pt x="0" y="1608"/>
                </a:moveTo>
                <a:lnTo>
                  <a:pt x="383" y="1608"/>
                </a:lnTo>
                <a:lnTo>
                  <a:pt x="383" y="1285"/>
                </a:lnTo>
                <a:lnTo>
                  <a:pt x="1113" y="1285"/>
                </a:lnTo>
                <a:lnTo>
                  <a:pt x="1106" y="614"/>
                </a:lnTo>
                <a:lnTo>
                  <a:pt x="2114" y="614"/>
                </a:lnTo>
                <a:lnTo>
                  <a:pt x="2122" y="364"/>
                </a:lnTo>
                <a:lnTo>
                  <a:pt x="2844" y="372"/>
                </a:lnTo>
                <a:lnTo>
                  <a:pt x="2844" y="145"/>
                </a:lnTo>
                <a:lnTo>
                  <a:pt x="3424" y="145"/>
                </a:lnTo>
                <a:lnTo>
                  <a:pt x="3424" y="0"/>
                </a:lnTo>
                <a:lnTo>
                  <a:pt x="4440" y="0"/>
                </a:lnTo>
              </a:path>
            </a:pathLst>
          </a:custGeom>
          <a:noFill/>
          <a:ln w="11430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6" name="Text Box 50"/>
          <p:cNvSpPr txBox="1">
            <a:spLocks noChangeArrowheads="1"/>
          </p:cNvSpPr>
          <p:nvPr/>
        </p:nvSpPr>
        <p:spPr bwMode="auto">
          <a:xfrm>
            <a:off x="1219200" y="4811714"/>
            <a:ext cx="762000" cy="3667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/>
              <a:t>10%</a:t>
            </a:r>
          </a:p>
        </p:txBody>
      </p:sp>
      <p:sp>
        <p:nvSpPr>
          <p:cNvPr id="13357" name="Text Box 69"/>
          <p:cNvSpPr txBox="1">
            <a:spLocks noChangeArrowheads="1"/>
          </p:cNvSpPr>
          <p:nvPr/>
        </p:nvSpPr>
        <p:spPr bwMode="auto">
          <a:xfrm>
            <a:off x="2133600" y="4303714"/>
            <a:ext cx="762000" cy="3667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/>
              <a:t>15%</a:t>
            </a:r>
          </a:p>
        </p:txBody>
      </p:sp>
      <p:sp>
        <p:nvSpPr>
          <p:cNvPr id="13358" name="Text Box 70"/>
          <p:cNvSpPr txBox="1">
            <a:spLocks noChangeArrowheads="1"/>
          </p:cNvSpPr>
          <p:nvPr/>
        </p:nvSpPr>
        <p:spPr bwMode="auto">
          <a:xfrm>
            <a:off x="3429000" y="2703514"/>
            <a:ext cx="762000" cy="3667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dirty="0"/>
              <a:t>25%</a:t>
            </a:r>
          </a:p>
        </p:txBody>
      </p:sp>
      <p:sp>
        <p:nvSpPr>
          <p:cNvPr id="13359" name="Text Box 71"/>
          <p:cNvSpPr txBox="1">
            <a:spLocks noChangeArrowheads="1"/>
          </p:cNvSpPr>
          <p:nvPr/>
        </p:nvSpPr>
        <p:spPr bwMode="auto">
          <a:xfrm>
            <a:off x="5029200" y="2246314"/>
            <a:ext cx="762000" cy="3667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dirty="0"/>
              <a:t>28%</a:t>
            </a:r>
          </a:p>
        </p:txBody>
      </p:sp>
      <p:sp>
        <p:nvSpPr>
          <p:cNvPr id="13360" name="Text Box 72"/>
          <p:cNvSpPr txBox="1">
            <a:spLocks noChangeArrowheads="1"/>
          </p:cNvSpPr>
          <p:nvPr/>
        </p:nvSpPr>
        <p:spPr bwMode="auto">
          <a:xfrm>
            <a:off x="6934200" y="1712914"/>
            <a:ext cx="762000" cy="3667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dirty="0"/>
              <a:t>35%</a:t>
            </a:r>
          </a:p>
        </p:txBody>
      </p:sp>
      <p:sp>
        <p:nvSpPr>
          <p:cNvPr id="13361" name="Text Box 73"/>
          <p:cNvSpPr txBox="1">
            <a:spLocks noChangeArrowheads="1"/>
          </p:cNvSpPr>
          <p:nvPr/>
        </p:nvSpPr>
        <p:spPr bwMode="auto">
          <a:xfrm>
            <a:off x="5943600" y="1865314"/>
            <a:ext cx="762000" cy="3667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dirty="0"/>
              <a:t>33%</a:t>
            </a:r>
          </a:p>
        </p:txBody>
      </p:sp>
      <p:sp>
        <p:nvSpPr>
          <p:cNvPr id="13362" name="Line 74"/>
          <p:cNvSpPr>
            <a:spLocks noChangeShapeType="1"/>
          </p:cNvSpPr>
          <p:nvPr/>
        </p:nvSpPr>
        <p:spPr bwMode="auto">
          <a:xfrm>
            <a:off x="1143000" y="3846514"/>
            <a:ext cx="6172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63" name="Text Box 53"/>
          <p:cNvSpPr txBox="1">
            <a:spLocks noChangeArrowheads="1"/>
          </p:cNvSpPr>
          <p:nvPr/>
        </p:nvSpPr>
        <p:spPr bwMode="auto">
          <a:xfrm>
            <a:off x="3962400" y="3313114"/>
            <a:ext cx="2667000" cy="4206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/>
              <a:t>17% Flat-rate tax</a:t>
            </a:r>
          </a:p>
        </p:txBody>
      </p:sp>
      <p:sp>
        <p:nvSpPr>
          <p:cNvPr id="13364" name="Line 55"/>
          <p:cNvSpPr>
            <a:spLocks noChangeShapeType="1"/>
          </p:cNvSpPr>
          <p:nvPr/>
        </p:nvSpPr>
        <p:spPr bwMode="auto">
          <a:xfrm>
            <a:off x="1128713" y="914400"/>
            <a:ext cx="14287" cy="4837113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65" name="Text Box 56"/>
          <p:cNvSpPr txBox="1">
            <a:spLocks noChangeArrowheads="1"/>
          </p:cNvSpPr>
          <p:nvPr/>
        </p:nvSpPr>
        <p:spPr bwMode="auto">
          <a:xfrm>
            <a:off x="228600" y="209550"/>
            <a:ext cx="8534400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+mj-lt"/>
              </a:rPr>
              <a:t>Progressive Income Tax versus a Flat Tax</a:t>
            </a:r>
          </a:p>
        </p:txBody>
      </p:sp>
    </p:spTree>
    <p:extLst>
      <p:ext uri="{BB962C8B-B14F-4D97-AF65-F5344CB8AC3E}">
        <p14:creationId xmlns:p14="http://schemas.microsoft.com/office/powerpoint/2010/main" val="75399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75181"/>
            <a:ext cx="81534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</a:rPr>
              <a:t>Public Choice Theory</a:t>
            </a: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8001000" cy="95410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800" dirty="0" smtClean="0"/>
              <a:t>The analysis of the government decision-making process to allocate resources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04800" y="2032778"/>
            <a:ext cx="86106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+mj-lt"/>
              </a:rPr>
              <a:t>Benefit - Cost Analysis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33400" y="2524481"/>
            <a:ext cx="77724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/>
              <a:t>The comparison of the additional rewards and costs of an economic alternative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4800" y="3608356"/>
            <a:ext cx="8001000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+mj-lt"/>
              </a:rPr>
              <a:t>What is the basic rule of benefit-cost analysis?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4523587"/>
            <a:ext cx="79248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/>
              <a:t>A firm will produce additional units as long as marginal benefit exceeds the marginal cost</a:t>
            </a:r>
          </a:p>
        </p:txBody>
      </p:sp>
    </p:spTree>
    <p:extLst>
      <p:ext uri="{BB962C8B-B14F-4D97-AF65-F5344CB8AC3E}">
        <p14:creationId xmlns:p14="http://schemas.microsoft.com/office/powerpoint/2010/main" val="2730440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 autoUpdateAnimBg="0"/>
      <p:bldP spid="6" grpId="0"/>
      <p:bldP spid="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6945"/>
            <a:ext cx="8610600" cy="989823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</a:rPr>
              <a:t>Government maybe inefficient in solving society’s problems</a:t>
            </a:r>
          </a:p>
        </p:txBody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5334000" cy="2348976"/>
          </a:xfrm>
        </p:spPr>
        <p:txBody>
          <a:bodyPr>
            <a:spAutoFit/>
          </a:bodyPr>
          <a:lstStyle/>
          <a:p>
            <a:pPr>
              <a:lnSpc>
                <a:spcPct val="75000"/>
              </a:lnSpc>
            </a:pPr>
            <a:r>
              <a:rPr lang="en-US" dirty="0" smtClean="0"/>
              <a:t>Majority rule problem</a:t>
            </a:r>
          </a:p>
          <a:p>
            <a:pPr>
              <a:lnSpc>
                <a:spcPct val="75000"/>
              </a:lnSpc>
            </a:pPr>
            <a:r>
              <a:rPr lang="en-US" dirty="0" smtClean="0"/>
              <a:t>Special interest effect</a:t>
            </a:r>
          </a:p>
          <a:p>
            <a:pPr>
              <a:lnSpc>
                <a:spcPct val="75000"/>
              </a:lnSpc>
            </a:pPr>
            <a:r>
              <a:rPr lang="en-US" dirty="0" smtClean="0"/>
              <a:t>Rationale ignorance</a:t>
            </a:r>
          </a:p>
          <a:p>
            <a:pPr>
              <a:lnSpc>
                <a:spcPct val="75000"/>
              </a:lnSpc>
            </a:pPr>
            <a:r>
              <a:rPr lang="en-US" dirty="0" smtClean="0"/>
              <a:t>Bureaucratic inefficiency</a:t>
            </a:r>
          </a:p>
          <a:p>
            <a:pPr>
              <a:lnSpc>
                <a:spcPct val="75000"/>
              </a:lnSpc>
            </a:pPr>
            <a:r>
              <a:rPr lang="en-US" dirty="0" smtClean="0"/>
              <a:t>Shortsightedness effect</a:t>
            </a:r>
          </a:p>
        </p:txBody>
      </p:sp>
    </p:spTree>
    <p:extLst>
      <p:ext uri="{BB962C8B-B14F-4D97-AF65-F5344CB8AC3E}">
        <p14:creationId xmlns:p14="http://schemas.microsoft.com/office/powerpoint/2010/main" val="828277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905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597801"/>
            <a:ext cx="8305800" cy="880241"/>
          </a:xfrm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dirty="0" smtClean="0">
                <a:solidFill>
                  <a:srgbClr val="0070C0"/>
                </a:solidFill>
              </a:rPr>
              <a:t>Can majority rule lead to inefficient solutions?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3491805"/>
            <a:ext cx="7391400" cy="1384995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800" dirty="0" smtClean="0"/>
              <a:t>Yes, “one person one vote” cannot measure the intensity of voters’ preferences as well as the market</a:t>
            </a:r>
          </a:p>
        </p:txBody>
      </p:sp>
      <p:sp>
        <p:nvSpPr>
          <p:cNvPr id="16388" name="Rectangle 2"/>
          <p:cNvSpPr txBox="1">
            <a:spLocks noChangeArrowheads="1"/>
          </p:cNvSpPr>
          <p:nvPr/>
        </p:nvSpPr>
        <p:spPr bwMode="auto">
          <a:xfrm>
            <a:off x="304800" y="479963"/>
            <a:ext cx="8610600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</a:rPr>
              <a:t>Majority Rule Problem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3400" y="1011238"/>
            <a:ext cx="74676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/>
              <a:t>Voting can lead to a rejection of projects with marginal total benefits exceeding the marginal cost</a:t>
            </a:r>
          </a:p>
        </p:txBody>
      </p:sp>
    </p:spTree>
    <p:extLst>
      <p:ext uri="{BB962C8B-B14F-4D97-AF65-F5344CB8AC3E}">
        <p14:creationId xmlns:p14="http://schemas.microsoft.com/office/powerpoint/2010/main" val="2490589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  <p:bldP spid="37990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05350"/>
            <a:ext cx="8610600" cy="486287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dirty="0" smtClean="0">
                <a:solidFill>
                  <a:srgbClr val="0070C0"/>
                </a:solidFill>
              </a:rPr>
              <a:t>Special-Interest Group Effect</a:t>
            </a:r>
          </a:p>
        </p:txBody>
      </p:sp>
      <p:sp>
        <p:nvSpPr>
          <p:cNvPr id="380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8229600" cy="1384995"/>
          </a:xfrm>
        </p:spPr>
        <p:txBody>
          <a:bodyPr wrap="square">
            <a:spAutoFit/>
          </a:bodyPr>
          <a:lstStyle/>
          <a:p>
            <a:pPr marL="0" indent="0">
              <a:buFontTx/>
              <a:buNone/>
            </a:pPr>
            <a:r>
              <a:rPr lang="en-US" sz="2800" dirty="0" smtClean="0"/>
              <a:t>Special-interest groups can create government support for programs with costs out-weighing their benefits 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4800" y="2583984"/>
            <a:ext cx="86106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</a:rPr>
              <a:t>Why can special-interest voting be inefficient?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09600" y="3617893"/>
            <a:ext cx="80772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/>
              <a:t>A small group within the society can benefit while the whole society pays the costs</a:t>
            </a:r>
          </a:p>
        </p:txBody>
      </p:sp>
    </p:spTree>
    <p:extLst>
      <p:ext uri="{BB962C8B-B14F-4D97-AF65-F5344CB8AC3E}">
        <p14:creationId xmlns:p14="http://schemas.microsoft.com/office/powerpoint/2010/main" val="1776967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29150"/>
            <a:ext cx="8610600" cy="486287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dirty="0" smtClean="0">
                <a:solidFill>
                  <a:srgbClr val="0070C0"/>
                </a:solidFill>
              </a:rPr>
              <a:t>Rational Ignorance</a:t>
            </a:r>
          </a:p>
        </p:txBody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8001000" cy="1815882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800" dirty="0" smtClean="0"/>
              <a:t>The voters choose to remain uninformed because the marginal cost of obtaining information is higher than the marginal benefit from knowing it</a:t>
            </a:r>
            <a:endParaRPr lang="en-US" dirty="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28600" y="2971800"/>
            <a:ext cx="8305800" cy="444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7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</a:rPr>
              <a:t>Bureaucratic Inefficiency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3400" y="3429000"/>
            <a:ext cx="7620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/>
              <a:t>The bureaucracy may become more powerful than elected officials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28600" y="4572000"/>
            <a:ext cx="8763000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</a:rPr>
              <a:t>Shortsightedness Effect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33400" y="5157250"/>
            <a:ext cx="80772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/>
              <a:t>Democracy has a bias toward programs offering clear benefits and hidden costs</a:t>
            </a:r>
          </a:p>
        </p:txBody>
      </p:sp>
    </p:spTree>
    <p:extLst>
      <p:ext uri="{BB962C8B-B14F-4D97-AF65-F5344CB8AC3E}">
        <p14:creationId xmlns:p14="http://schemas.microsoft.com/office/powerpoint/2010/main" val="3760503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 autoUpdateAnimBg="0"/>
      <p:bldP spid="7" grpId="0"/>
      <p:bldP spid="8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074"/>
          <p:cNvSpPr>
            <a:spLocks noGrp="1" noChangeArrowheads="1"/>
          </p:cNvSpPr>
          <p:nvPr>
            <p:ph type="title"/>
          </p:nvPr>
        </p:nvSpPr>
        <p:spPr>
          <a:xfrm>
            <a:off x="228600" y="324213"/>
            <a:ext cx="8001000" cy="496161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b="1" dirty="0" smtClean="0">
                <a:solidFill>
                  <a:srgbClr val="0070C0"/>
                </a:solidFill>
              </a:rPr>
              <a:t>Size of Government</a:t>
            </a:r>
          </a:p>
        </p:txBody>
      </p:sp>
      <p:sp>
        <p:nvSpPr>
          <p:cNvPr id="357379" name="Rectangle 3075"/>
          <p:cNvSpPr>
            <a:spLocks noGrp="1" noChangeArrowheads="1"/>
          </p:cNvSpPr>
          <p:nvPr>
            <p:ph type="body" idx="1"/>
          </p:nvPr>
        </p:nvSpPr>
        <p:spPr>
          <a:xfrm>
            <a:off x="609600" y="838200"/>
            <a:ext cx="8382000" cy="1384995"/>
          </a:xfrm>
        </p:spPr>
        <p:txBody>
          <a:bodyPr>
            <a:spAutoFit/>
          </a:bodyPr>
          <a:lstStyle/>
          <a:p>
            <a:pPr marL="0" indent="0">
              <a:spcBef>
                <a:spcPts val="0"/>
              </a:spcBef>
              <a:buFontTx/>
              <a:buNone/>
            </a:pPr>
            <a:r>
              <a:rPr lang="en-US" sz="2800" dirty="0" smtClean="0"/>
              <a:t>Since the 1950’s, government expenditures have grown from about one-quarter to over one third of GDP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41363" y="2727325"/>
            <a:ext cx="8345209" cy="3968750"/>
            <a:chOff x="741363" y="2479675"/>
            <a:chExt cx="8345209" cy="3968750"/>
          </a:xfrm>
        </p:grpSpPr>
        <p:sp>
          <p:nvSpPr>
            <p:cNvPr id="3091" name="Line 3113"/>
            <p:cNvSpPr>
              <a:spLocks noChangeShapeType="1"/>
            </p:cNvSpPr>
            <p:nvPr/>
          </p:nvSpPr>
          <p:spPr bwMode="auto">
            <a:xfrm flipV="1">
              <a:off x="1522413" y="6053138"/>
              <a:ext cx="6254750" cy="11112"/>
            </a:xfrm>
            <a:prstGeom prst="line">
              <a:avLst/>
            </a:prstGeom>
            <a:noFill/>
            <a:ln w="1143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" name="Line 3136"/>
            <p:cNvSpPr>
              <a:spLocks noChangeShapeType="1"/>
            </p:cNvSpPr>
            <p:nvPr/>
          </p:nvSpPr>
          <p:spPr bwMode="auto">
            <a:xfrm>
              <a:off x="1163638" y="2990850"/>
              <a:ext cx="6551612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" name="Line 3137"/>
            <p:cNvSpPr>
              <a:spLocks noChangeShapeType="1"/>
            </p:cNvSpPr>
            <p:nvPr/>
          </p:nvSpPr>
          <p:spPr bwMode="auto">
            <a:xfrm>
              <a:off x="1163638" y="3717925"/>
              <a:ext cx="6551612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5" name="Line 3139"/>
            <p:cNvSpPr>
              <a:spLocks noChangeShapeType="1"/>
            </p:cNvSpPr>
            <p:nvPr/>
          </p:nvSpPr>
          <p:spPr bwMode="auto">
            <a:xfrm>
              <a:off x="1163638" y="5483225"/>
              <a:ext cx="6551612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2" name="Text Box 3088"/>
            <p:cNvSpPr txBox="1">
              <a:spLocks noChangeArrowheads="1"/>
            </p:cNvSpPr>
            <p:nvPr/>
          </p:nvSpPr>
          <p:spPr bwMode="auto">
            <a:xfrm>
              <a:off x="7334250" y="6097588"/>
              <a:ext cx="557213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10</a:t>
              </a:r>
            </a:p>
          </p:txBody>
        </p:sp>
        <p:sp>
          <p:nvSpPr>
            <p:cNvPr id="3106" name="Text Box 3086"/>
            <p:cNvSpPr txBox="1">
              <a:spLocks noChangeArrowheads="1"/>
            </p:cNvSpPr>
            <p:nvPr/>
          </p:nvSpPr>
          <p:spPr bwMode="auto">
            <a:xfrm>
              <a:off x="885825" y="5599113"/>
              <a:ext cx="701675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5%</a:t>
              </a:r>
            </a:p>
          </p:txBody>
        </p:sp>
        <p:sp>
          <p:nvSpPr>
            <p:cNvPr id="3107" name="Text Box 3085"/>
            <p:cNvSpPr txBox="1">
              <a:spLocks noChangeArrowheads="1"/>
            </p:cNvSpPr>
            <p:nvPr/>
          </p:nvSpPr>
          <p:spPr bwMode="auto">
            <a:xfrm>
              <a:off x="795338" y="5264150"/>
              <a:ext cx="841375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10%</a:t>
              </a:r>
            </a:p>
          </p:txBody>
        </p:sp>
        <p:sp>
          <p:nvSpPr>
            <p:cNvPr id="3108" name="Text Box 3084"/>
            <p:cNvSpPr txBox="1">
              <a:spLocks noChangeArrowheads="1"/>
            </p:cNvSpPr>
            <p:nvPr/>
          </p:nvSpPr>
          <p:spPr bwMode="auto">
            <a:xfrm>
              <a:off x="768350" y="4889500"/>
              <a:ext cx="8128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15%</a:t>
              </a:r>
            </a:p>
          </p:txBody>
        </p:sp>
        <p:sp>
          <p:nvSpPr>
            <p:cNvPr id="3109" name="Text Box 3083"/>
            <p:cNvSpPr txBox="1">
              <a:spLocks noChangeArrowheads="1"/>
            </p:cNvSpPr>
            <p:nvPr/>
          </p:nvSpPr>
          <p:spPr bwMode="auto">
            <a:xfrm>
              <a:off x="766763" y="4548188"/>
              <a:ext cx="865187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20%</a:t>
              </a:r>
            </a:p>
          </p:txBody>
        </p:sp>
        <p:sp>
          <p:nvSpPr>
            <p:cNvPr id="3110" name="Text Box 3129"/>
            <p:cNvSpPr txBox="1">
              <a:spLocks noChangeArrowheads="1"/>
            </p:cNvSpPr>
            <p:nvPr/>
          </p:nvSpPr>
          <p:spPr bwMode="auto">
            <a:xfrm>
              <a:off x="768350" y="4184650"/>
              <a:ext cx="8509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25%</a:t>
              </a:r>
            </a:p>
          </p:txBody>
        </p:sp>
        <p:sp>
          <p:nvSpPr>
            <p:cNvPr id="3111" name="Text Box 3130"/>
            <p:cNvSpPr txBox="1">
              <a:spLocks noChangeArrowheads="1"/>
            </p:cNvSpPr>
            <p:nvPr/>
          </p:nvSpPr>
          <p:spPr bwMode="auto">
            <a:xfrm>
              <a:off x="741363" y="3849688"/>
              <a:ext cx="865187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30%</a:t>
              </a:r>
            </a:p>
          </p:txBody>
        </p:sp>
        <p:sp>
          <p:nvSpPr>
            <p:cNvPr id="3112" name="Text Box 3131"/>
            <p:cNvSpPr txBox="1">
              <a:spLocks noChangeArrowheads="1"/>
            </p:cNvSpPr>
            <p:nvPr/>
          </p:nvSpPr>
          <p:spPr bwMode="auto">
            <a:xfrm>
              <a:off x="754063" y="3494088"/>
              <a:ext cx="865187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35%</a:t>
              </a:r>
            </a:p>
          </p:txBody>
        </p:sp>
        <p:sp>
          <p:nvSpPr>
            <p:cNvPr id="3113" name="Text Box 3132"/>
            <p:cNvSpPr txBox="1">
              <a:spLocks noChangeArrowheads="1"/>
            </p:cNvSpPr>
            <p:nvPr/>
          </p:nvSpPr>
          <p:spPr bwMode="auto">
            <a:xfrm>
              <a:off x="754063" y="3152775"/>
              <a:ext cx="8382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40%</a:t>
              </a:r>
            </a:p>
          </p:txBody>
        </p:sp>
        <p:sp>
          <p:nvSpPr>
            <p:cNvPr id="3114" name="Text Box 3133"/>
            <p:cNvSpPr txBox="1">
              <a:spLocks noChangeArrowheads="1"/>
            </p:cNvSpPr>
            <p:nvPr/>
          </p:nvSpPr>
          <p:spPr bwMode="auto">
            <a:xfrm>
              <a:off x="766763" y="2811463"/>
              <a:ext cx="828675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45%</a:t>
              </a:r>
            </a:p>
          </p:txBody>
        </p:sp>
        <p:sp>
          <p:nvSpPr>
            <p:cNvPr id="3115" name="Text Box 3134"/>
            <p:cNvSpPr txBox="1">
              <a:spLocks noChangeArrowheads="1"/>
            </p:cNvSpPr>
            <p:nvPr/>
          </p:nvSpPr>
          <p:spPr bwMode="auto">
            <a:xfrm>
              <a:off x="787400" y="2479675"/>
              <a:ext cx="860425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50%</a:t>
              </a:r>
            </a:p>
          </p:txBody>
        </p:sp>
        <p:sp>
          <p:nvSpPr>
            <p:cNvPr id="3116" name="Text Box 3164"/>
            <p:cNvSpPr txBox="1">
              <a:spLocks noChangeArrowheads="1"/>
            </p:cNvSpPr>
            <p:nvPr/>
          </p:nvSpPr>
          <p:spPr bwMode="auto">
            <a:xfrm>
              <a:off x="6801675" y="3181350"/>
              <a:ext cx="2266126" cy="5909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 dirty="0"/>
                <a:t>Total government expenditures</a:t>
              </a:r>
            </a:p>
          </p:txBody>
        </p:sp>
        <p:sp>
          <p:nvSpPr>
            <p:cNvPr id="3118" name="Freeform 3157"/>
            <p:cNvSpPr>
              <a:spLocks/>
            </p:cNvSpPr>
            <p:nvPr/>
          </p:nvSpPr>
          <p:spPr bwMode="auto">
            <a:xfrm>
              <a:off x="1563688" y="3000375"/>
              <a:ext cx="5719762" cy="2370138"/>
            </a:xfrm>
            <a:custGeom>
              <a:avLst/>
              <a:gdLst>
                <a:gd name="T0" fmla="*/ 0 w 4441"/>
                <a:gd name="T1" fmla="*/ 0 h 2191"/>
                <a:gd name="T2" fmla="*/ 658491303 w 4441"/>
                <a:gd name="T3" fmla="*/ 2147483647 h 2191"/>
                <a:gd name="T4" fmla="*/ 1275517230 w 4441"/>
                <a:gd name="T5" fmla="*/ 2062941720 h 2191"/>
                <a:gd name="T6" fmla="*/ 2147483647 w 4441"/>
                <a:gd name="T7" fmla="*/ 2099215325 h 2191"/>
                <a:gd name="T8" fmla="*/ 2147483647 w 4441"/>
                <a:gd name="T9" fmla="*/ 1929546546 h 2191"/>
                <a:gd name="T10" fmla="*/ 2147483647 w 4441"/>
                <a:gd name="T11" fmla="*/ 1832426058 h 2191"/>
                <a:gd name="T12" fmla="*/ 2147483647 w 4441"/>
                <a:gd name="T13" fmla="*/ 1627653058 h 2191"/>
                <a:gd name="T14" fmla="*/ 2147483647 w 4441"/>
                <a:gd name="T15" fmla="*/ 1869870127 h 2191"/>
                <a:gd name="T16" fmla="*/ 2147483647 w 4441"/>
                <a:gd name="T17" fmla="*/ 2098045941 h 2191"/>
                <a:gd name="T18" fmla="*/ 2147483647 w 4441"/>
                <a:gd name="T19" fmla="*/ 1871040593 h 219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441" h="2191">
                  <a:moveTo>
                    <a:pt x="0" y="0"/>
                  </a:moveTo>
                  <a:cubicBezTo>
                    <a:pt x="66" y="316"/>
                    <a:pt x="269" y="1603"/>
                    <a:pt x="397" y="1897"/>
                  </a:cubicBezTo>
                  <a:cubicBezTo>
                    <a:pt x="525" y="2191"/>
                    <a:pt x="619" y="1780"/>
                    <a:pt x="769" y="1763"/>
                  </a:cubicBezTo>
                  <a:cubicBezTo>
                    <a:pt x="919" y="1746"/>
                    <a:pt x="1123" y="1813"/>
                    <a:pt x="1297" y="1794"/>
                  </a:cubicBezTo>
                  <a:cubicBezTo>
                    <a:pt x="1471" y="1775"/>
                    <a:pt x="1616" y="1687"/>
                    <a:pt x="1814" y="1649"/>
                  </a:cubicBezTo>
                  <a:cubicBezTo>
                    <a:pt x="2012" y="1611"/>
                    <a:pt x="2314" y="1609"/>
                    <a:pt x="2486" y="1566"/>
                  </a:cubicBezTo>
                  <a:cubicBezTo>
                    <a:pt x="2658" y="1523"/>
                    <a:pt x="2664" y="1386"/>
                    <a:pt x="2848" y="1391"/>
                  </a:cubicBezTo>
                  <a:cubicBezTo>
                    <a:pt x="3032" y="1396"/>
                    <a:pt x="3410" y="1531"/>
                    <a:pt x="3593" y="1598"/>
                  </a:cubicBezTo>
                  <a:lnTo>
                    <a:pt x="3945" y="1793"/>
                  </a:lnTo>
                  <a:lnTo>
                    <a:pt x="4441" y="1599"/>
                  </a:lnTo>
                </a:path>
              </a:pathLst>
            </a:custGeom>
            <a:noFill/>
            <a:ln w="7620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9" name="Freeform 3163"/>
            <p:cNvSpPr>
              <a:spLocks/>
            </p:cNvSpPr>
            <p:nvPr/>
          </p:nvSpPr>
          <p:spPr bwMode="auto">
            <a:xfrm>
              <a:off x="1574800" y="2687638"/>
              <a:ext cx="5756275" cy="1838325"/>
            </a:xfrm>
            <a:custGeom>
              <a:avLst/>
              <a:gdLst>
                <a:gd name="T0" fmla="*/ 0 w 4469"/>
                <a:gd name="T1" fmla="*/ 0 h 1700"/>
                <a:gd name="T2" fmla="*/ 116116007 w 4469"/>
                <a:gd name="T3" fmla="*/ 459694794 h 1700"/>
                <a:gd name="T4" fmla="*/ 154267912 w 4469"/>
                <a:gd name="T5" fmla="*/ 494786255 h 1700"/>
                <a:gd name="T6" fmla="*/ 190762103 w 4469"/>
                <a:gd name="T7" fmla="*/ 567308176 h 1700"/>
                <a:gd name="T8" fmla="*/ 280336646 w 4469"/>
                <a:gd name="T9" fmla="*/ 652696210 h 1700"/>
                <a:gd name="T10" fmla="*/ 316830837 w 4469"/>
                <a:gd name="T11" fmla="*/ 784872859 h 1700"/>
                <a:gd name="T12" fmla="*/ 351666026 w 4469"/>
                <a:gd name="T13" fmla="*/ 832831514 h 1700"/>
                <a:gd name="T14" fmla="*/ 461146023 w 4469"/>
                <a:gd name="T15" fmla="*/ 1110050924 h 1700"/>
                <a:gd name="T16" fmla="*/ 698355044 w 4469"/>
                <a:gd name="T17" fmla="*/ 1988501013 h 1700"/>
                <a:gd name="T18" fmla="*/ 824423778 w 4469"/>
                <a:gd name="T19" fmla="*/ 1976803860 h 1700"/>
                <a:gd name="T20" fmla="*/ 933903775 w 4469"/>
                <a:gd name="T21" fmla="*/ 1927676246 h 1700"/>
                <a:gd name="T22" fmla="*/ 1169453794 w 4469"/>
                <a:gd name="T23" fmla="*/ 1843457171 h 1700"/>
                <a:gd name="T24" fmla="*/ 1713539637 w 4469"/>
                <a:gd name="T25" fmla="*/ 1855154325 h 1700"/>
                <a:gd name="T26" fmla="*/ 1896008016 w 4469"/>
                <a:gd name="T27" fmla="*/ 1879718672 h 1700"/>
                <a:gd name="T28" fmla="*/ 1985582559 w 4469"/>
                <a:gd name="T29" fmla="*/ 1891415826 h 1700"/>
                <a:gd name="T30" fmla="*/ 2147483647 w 4469"/>
                <a:gd name="T31" fmla="*/ 1879718672 h 1700"/>
                <a:gd name="T32" fmla="*/ 2147483647 w 4469"/>
                <a:gd name="T33" fmla="*/ 1807196751 h 1700"/>
                <a:gd name="T34" fmla="*/ 2147483647 w 4469"/>
                <a:gd name="T35" fmla="*/ 1675020102 h 1700"/>
                <a:gd name="T36" fmla="*/ 2147483647 w 4469"/>
                <a:gd name="T37" fmla="*/ 1614195335 h 1700"/>
                <a:gd name="T38" fmla="*/ 2147483647 w 4469"/>
                <a:gd name="T39" fmla="*/ 1506581952 h 1700"/>
                <a:gd name="T40" fmla="*/ 2147483647 w 4469"/>
                <a:gd name="T41" fmla="*/ 1359199111 h 1700"/>
                <a:gd name="T42" fmla="*/ 2147483647 w 4469"/>
                <a:gd name="T43" fmla="*/ 1301883382 h 1700"/>
                <a:gd name="T44" fmla="*/ 2147483647 w 4469"/>
                <a:gd name="T45" fmla="*/ 1278489074 h 1700"/>
                <a:gd name="T46" fmla="*/ 2147483647 w 4469"/>
                <a:gd name="T47" fmla="*/ 1230531500 h 1700"/>
                <a:gd name="T48" fmla="*/ 2147483647 w 4469"/>
                <a:gd name="T49" fmla="*/ 1459793337 h 1700"/>
                <a:gd name="T50" fmla="*/ 2147483647 w 4469"/>
                <a:gd name="T51" fmla="*/ 1384932417 h 1700"/>
                <a:gd name="T52" fmla="*/ 2147483647 w 4469"/>
                <a:gd name="T53" fmla="*/ 1300713342 h 1700"/>
                <a:gd name="T54" fmla="*/ 2147483647 w 4469"/>
                <a:gd name="T55" fmla="*/ 1188421963 h 1700"/>
                <a:gd name="T56" fmla="*/ 2147483647 w 4469"/>
                <a:gd name="T57" fmla="*/ 1253925808 h 170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4469" h="1700">
                  <a:moveTo>
                    <a:pt x="0" y="0"/>
                  </a:moveTo>
                  <a:cubicBezTo>
                    <a:pt x="5" y="133"/>
                    <a:pt x="59" y="259"/>
                    <a:pt x="70" y="393"/>
                  </a:cubicBezTo>
                  <a:cubicBezTo>
                    <a:pt x="71" y="405"/>
                    <a:pt x="88" y="413"/>
                    <a:pt x="93" y="423"/>
                  </a:cubicBezTo>
                  <a:cubicBezTo>
                    <a:pt x="102" y="444"/>
                    <a:pt x="103" y="466"/>
                    <a:pt x="115" y="485"/>
                  </a:cubicBezTo>
                  <a:cubicBezTo>
                    <a:pt x="129" y="511"/>
                    <a:pt x="169" y="558"/>
                    <a:pt x="169" y="558"/>
                  </a:cubicBezTo>
                  <a:cubicBezTo>
                    <a:pt x="178" y="595"/>
                    <a:pt x="181" y="634"/>
                    <a:pt x="191" y="671"/>
                  </a:cubicBezTo>
                  <a:cubicBezTo>
                    <a:pt x="195" y="687"/>
                    <a:pt x="207" y="698"/>
                    <a:pt x="212" y="712"/>
                  </a:cubicBezTo>
                  <a:cubicBezTo>
                    <a:pt x="242" y="787"/>
                    <a:pt x="258" y="871"/>
                    <a:pt x="278" y="949"/>
                  </a:cubicBezTo>
                  <a:cubicBezTo>
                    <a:pt x="306" y="1202"/>
                    <a:pt x="391" y="1445"/>
                    <a:pt x="421" y="1700"/>
                  </a:cubicBezTo>
                  <a:cubicBezTo>
                    <a:pt x="447" y="1697"/>
                    <a:pt x="473" y="1699"/>
                    <a:pt x="497" y="1690"/>
                  </a:cubicBezTo>
                  <a:cubicBezTo>
                    <a:pt x="521" y="1680"/>
                    <a:pt x="563" y="1648"/>
                    <a:pt x="563" y="1648"/>
                  </a:cubicBezTo>
                  <a:cubicBezTo>
                    <a:pt x="601" y="1594"/>
                    <a:pt x="643" y="1595"/>
                    <a:pt x="705" y="1576"/>
                  </a:cubicBezTo>
                  <a:cubicBezTo>
                    <a:pt x="786" y="1525"/>
                    <a:pt x="936" y="1569"/>
                    <a:pt x="1033" y="1586"/>
                  </a:cubicBezTo>
                  <a:cubicBezTo>
                    <a:pt x="1070" y="1592"/>
                    <a:pt x="1107" y="1601"/>
                    <a:pt x="1143" y="1607"/>
                  </a:cubicBezTo>
                  <a:cubicBezTo>
                    <a:pt x="1162" y="1610"/>
                    <a:pt x="1197" y="1617"/>
                    <a:pt x="1197" y="1617"/>
                  </a:cubicBezTo>
                  <a:cubicBezTo>
                    <a:pt x="1285" y="1614"/>
                    <a:pt x="1375" y="1626"/>
                    <a:pt x="1461" y="1607"/>
                  </a:cubicBezTo>
                  <a:cubicBezTo>
                    <a:pt x="1491" y="1601"/>
                    <a:pt x="1526" y="1545"/>
                    <a:pt x="1526" y="1545"/>
                  </a:cubicBezTo>
                  <a:cubicBezTo>
                    <a:pt x="1546" y="1488"/>
                    <a:pt x="1550" y="1465"/>
                    <a:pt x="1603" y="1432"/>
                  </a:cubicBezTo>
                  <a:cubicBezTo>
                    <a:pt x="1645" y="1371"/>
                    <a:pt x="1597" y="1428"/>
                    <a:pt x="1667" y="1380"/>
                  </a:cubicBezTo>
                  <a:cubicBezTo>
                    <a:pt x="1707" y="1354"/>
                    <a:pt x="1725" y="1314"/>
                    <a:pt x="1766" y="1288"/>
                  </a:cubicBezTo>
                  <a:cubicBezTo>
                    <a:pt x="1881" y="1128"/>
                    <a:pt x="2021" y="1179"/>
                    <a:pt x="2219" y="1162"/>
                  </a:cubicBezTo>
                  <a:cubicBezTo>
                    <a:pt x="2622" y="1175"/>
                    <a:pt x="2970" y="1125"/>
                    <a:pt x="3375" y="1113"/>
                  </a:cubicBezTo>
                  <a:cubicBezTo>
                    <a:pt x="3394" y="1110"/>
                    <a:pt x="3443" y="1103"/>
                    <a:pt x="3464" y="1093"/>
                  </a:cubicBezTo>
                  <a:cubicBezTo>
                    <a:pt x="3476" y="1087"/>
                    <a:pt x="3571" y="1056"/>
                    <a:pt x="3583" y="1052"/>
                  </a:cubicBezTo>
                  <a:cubicBezTo>
                    <a:pt x="3653" y="1079"/>
                    <a:pt x="3865" y="1226"/>
                    <a:pt x="3949" y="1248"/>
                  </a:cubicBezTo>
                  <a:cubicBezTo>
                    <a:pt x="4033" y="1270"/>
                    <a:pt x="4030" y="1207"/>
                    <a:pt x="4085" y="1184"/>
                  </a:cubicBezTo>
                  <a:cubicBezTo>
                    <a:pt x="4140" y="1161"/>
                    <a:pt x="4228" y="1140"/>
                    <a:pt x="4277" y="1112"/>
                  </a:cubicBezTo>
                  <a:cubicBezTo>
                    <a:pt x="4326" y="1084"/>
                    <a:pt x="4349" y="1023"/>
                    <a:pt x="4381" y="1016"/>
                  </a:cubicBezTo>
                  <a:cubicBezTo>
                    <a:pt x="4413" y="1009"/>
                    <a:pt x="4437" y="1032"/>
                    <a:pt x="4469" y="1072"/>
                  </a:cubicBezTo>
                </a:path>
              </a:pathLst>
            </a:custGeom>
            <a:noFill/>
            <a:ln w="7620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0" name="Line 3102"/>
            <p:cNvSpPr>
              <a:spLocks noChangeShapeType="1"/>
            </p:cNvSpPr>
            <p:nvPr/>
          </p:nvSpPr>
          <p:spPr bwMode="auto">
            <a:xfrm>
              <a:off x="1533525" y="2574925"/>
              <a:ext cx="0" cy="3530600"/>
            </a:xfrm>
            <a:prstGeom prst="line">
              <a:avLst/>
            </a:prstGeom>
            <a:noFill/>
            <a:ln w="1143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121" name="Group 3171"/>
            <p:cNvGrpSpPr>
              <a:grpSpLocks/>
            </p:cNvGrpSpPr>
            <p:nvPr/>
          </p:nvGrpSpPr>
          <p:grpSpPr bwMode="auto">
            <a:xfrm>
              <a:off x="1255713" y="6105525"/>
              <a:ext cx="6119812" cy="342900"/>
              <a:chOff x="1008" y="3648"/>
              <a:chExt cx="4752" cy="317"/>
            </a:xfrm>
          </p:grpSpPr>
          <p:sp>
            <p:nvSpPr>
              <p:cNvPr id="3125" name="Text Box 3089"/>
              <p:cNvSpPr txBox="1">
                <a:spLocks noChangeArrowheads="1"/>
              </p:cNvSpPr>
              <p:nvPr/>
            </p:nvSpPr>
            <p:spPr bwMode="auto">
              <a:xfrm>
                <a:off x="1008" y="3648"/>
                <a:ext cx="415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45</a:t>
                </a:r>
              </a:p>
            </p:txBody>
          </p:sp>
          <p:sp>
            <p:nvSpPr>
              <p:cNvPr id="3126" name="Text Box 3090"/>
              <p:cNvSpPr txBox="1">
                <a:spLocks noChangeArrowheads="1"/>
              </p:cNvSpPr>
              <p:nvPr/>
            </p:nvSpPr>
            <p:spPr bwMode="auto">
              <a:xfrm>
                <a:off x="1382" y="3648"/>
                <a:ext cx="447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50</a:t>
                </a:r>
              </a:p>
            </p:txBody>
          </p:sp>
          <p:sp>
            <p:nvSpPr>
              <p:cNvPr id="3127" name="Text Box 3108"/>
              <p:cNvSpPr txBox="1">
                <a:spLocks noChangeArrowheads="1"/>
              </p:cNvSpPr>
              <p:nvPr/>
            </p:nvSpPr>
            <p:spPr bwMode="auto">
              <a:xfrm>
                <a:off x="1738" y="3648"/>
                <a:ext cx="491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99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55</a:t>
                </a:r>
              </a:p>
            </p:txBody>
          </p:sp>
          <p:sp>
            <p:nvSpPr>
              <p:cNvPr id="3128" name="Text Box 3109"/>
              <p:cNvSpPr txBox="1">
                <a:spLocks noChangeArrowheads="1"/>
              </p:cNvSpPr>
              <p:nvPr/>
            </p:nvSpPr>
            <p:spPr bwMode="auto">
              <a:xfrm>
                <a:off x="2077" y="3649"/>
                <a:ext cx="528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60</a:t>
                </a:r>
              </a:p>
            </p:txBody>
          </p:sp>
          <p:sp>
            <p:nvSpPr>
              <p:cNvPr id="3129" name="Text Box 3110"/>
              <p:cNvSpPr txBox="1">
                <a:spLocks noChangeArrowheads="1"/>
              </p:cNvSpPr>
              <p:nvPr/>
            </p:nvSpPr>
            <p:spPr bwMode="auto">
              <a:xfrm>
                <a:off x="2434" y="3649"/>
                <a:ext cx="511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65</a:t>
                </a:r>
              </a:p>
            </p:txBody>
          </p:sp>
          <p:sp>
            <p:nvSpPr>
              <p:cNvPr id="3130" name="Text Box 3111"/>
              <p:cNvSpPr txBox="1">
                <a:spLocks noChangeArrowheads="1"/>
              </p:cNvSpPr>
              <p:nvPr/>
            </p:nvSpPr>
            <p:spPr bwMode="auto">
              <a:xfrm>
                <a:off x="2770" y="3649"/>
                <a:ext cx="528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70</a:t>
                </a:r>
              </a:p>
            </p:txBody>
          </p:sp>
          <p:sp>
            <p:nvSpPr>
              <p:cNvPr id="3131" name="Text Box 3128"/>
              <p:cNvSpPr txBox="1">
                <a:spLocks noChangeArrowheads="1"/>
              </p:cNvSpPr>
              <p:nvPr/>
            </p:nvSpPr>
            <p:spPr bwMode="auto">
              <a:xfrm>
                <a:off x="3154" y="3649"/>
                <a:ext cx="432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75</a:t>
                </a:r>
              </a:p>
            </p:txBody>
          </p:sp>
          <p:sp>
            <p:nvSpPr>
              <p:cNvPr id="3132" name="Text Box 3135"/>
              <p:cNvSpPr txBox="1">
                <a:spLocks noChangeArrowheads="1"/>
              </p:cNvSpPr>
              <p:nvPr/>
            </p:nvSpPr>
            <p:spPr bwMode="auto">
              <a:xfrm>
                <a:off x="3490" y="3649"/>
                <a:ext cx="432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80</a:t>
                </a:r>
              </a:p>
            </p:txBody>
          </p:sp>
          <p:sp>
            <p:nvSpPr>
              <p:cNvPr id="3133" name="Text Box 3144"/>
              <p:cNvSpPr txBox="1">
                <a:spLocks noChangeArrowheads="1"/>
              </p:cNvSpPr>
              <p:nvPr/>
            </p:nvSpPr>
            <p:spPr bwMode="auto">
              <a:xfrm>
                <a:off x="3854" y="3649"/>
                <a:ext cx="432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85</a:t>
                </a:r>
              </a:p>
            </p:txBody>
          </p:sp>
          <p:sp>
            <p:nvSpPr>
              <p:cNvPr id="3134" name="Text Box 3145"/>
              <p:cNvSpPr txBox="1">
                <a:spLocks noChangeArrowheads="1"/>
              </p:cNvSpPr>
              <p:nvPr/>
            </p:nvSpPr>
            <p:spPr bwMode="auto">
              <a:xfrm>
                <a:off x="4200" y="3649"/>
                <a:ext cx="432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90</a:t>
                </a:r>
              </a:p>
            </p:txBody>
          </p:sp>
          <p:sp>
            <p:nvSpPr>
              <p:cNvPr id="3135" name="Text Box 3146"/>
              <p:cNvSpPr txBox="1">
                <a:spLocks noChangeArrowheads="1"/>
              </p:cNvSpPr>
              <p:nvPr/>
            </p:nvSpPr>
            <p:spPr bwMode="auto">
              <a:xfrm>
                <a:off x="4546" y="3649"/>
                <a:ext cx="432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95</a:t>
                </a:r>
              </a:p>
            </p:txBody>
          </p:sp>
          <p:sp>
            <p:nvSpPr>
              <p:cNvPr id="3136" name="Text Box 3150"/>
              <p:cNvSpPr txBox="1">
                <a:spLocks noChangeArrowheads="1"/>
              </p:cNvSpPr>
              <p:nvPr/>
            </p:nvSpPr>
            <p:spPr bwMode="auto">
              <a:xfrm>
                <a:off x="4927" y="3649"/>
                <a:ext cx="432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00</a:t>
                </a:r>
              </a:p>
            </p:txBody>
          </p:sp>
          <p:sp>
            <p:nvSpPr>
              <p:cNvPr id="3137" name="Text Box 3170"/>
              <p:cNvSpPr txBox="1">
                <a:spLocks noChangeArrowheads="1"/>
              </p:cNvSpPr>
              <p:nvPr/>
            </p:nvSpPr>
            <p:spPr bwMode="auto">
              <a:xfrm>
                <a:off x="5328" y="3648"/>
                <a:ext cx="432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05</a:t>
                </a:r>
              </a:p>
            </p:txBody>
          </p:sp>
        </p:grpSp>
        <p:sp>
          <p:nvSpPr>
            <p:cNvPr id="3122" name="Text Box 3168"/>
            <p:cNvSpPr txBox="1">
              <a:spLocks noChangeArrowheads="1"/>
            </p:cNvSpPr>
            <p:nvPr/>
          </p:nvSpPr>
          <p:spPr bwMode="auto">
            <a:xfrm>
              <a:off x="3810000" y="4171950"/>
              <a:ext cx="3746500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 dirty="0"/>
                <a:t>State &amp; Local Gov. Expenditures</a:t>
              </a:r>
            </a:p>
          </p:txBody>
        </p:sp>
        <p:sp>
          <p:nvSpPr>
            <p:cNvPr id="3123" name="Text Box 3166"/>
            <p:cNvSpPr txBox="1">
              <a:spLocks noChangeArrowheads="1"/>
            </p:cNvSpPr>
            <p:nvPr/>
          </p:nvSpPr>
          <p:spPr bwMode="auto">
            <a:xfrm>
              <a:off x="6580928" y="5060156"/>
              <a:ext cx="2505644" cy="5909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 dirty="0"/>
                <a:t>Federal  government expenditures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0346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7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17488" y="228600"/>
            <a:ext cx="8799512" cy="601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-25400" y="2438400"/>
            <a:ext cx="9169400" cy="3692525"/>
            <a:chOff x="-25400" y="2438400"/>
            <a:chExt cx="9169400" cy="3692525"/>
          </a:xfrm>
        </p:grpSpPr>
        <p:sp>
          <p:nvSpPr>
            <p:cNvPr id="4102" name="Rectangle 3"/>
            <p:cNvSpPr>
              <a:spLocks noChangeArrowheads="1"/>
            </p:cNvSpPr>
            <p:nvPr/>
          </p:nvSpPr>
          <p:spPr bwMode="auto">
            <a:xfrm>
              <a:off x="1981200" y="2438400"/>
              <a:ext cx="1295400" cy="1371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" name="Rectangle 4"/>
            <p:cNvSpPr>
              <a:spLocks noChangeArrowheads="1"/>
            </p:cNvSpPr>
            <p:nvPr/>
          </p:nvSpPr>
          <p:spPr bwMode="auto">
            <a:xfrm>
              <a:off x="2514600" y="3581400"/>
              <a:ext cx="533400" cy="1143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" name="Line 5"/>
            <p:cNvSpPr>
              <a:spLocks noChangeShapeType="1"/>
            </p:cNvSpPr>
            <p:nvPr/>
          </p:nvSpPr>
          <p:spPr bwMode="auto">
            <a:xfrm>
              <a:off x="457200" y="5791200"/>
              <a:ext cx="8077200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" name="Rectangle 6"/>
            <p:cNvSpPr>
              <a:spLocks noChangeArrowheads="1"/>
            </p:cNvSpPr>
            <p:nvPr/>
          </p:nvSpPr>
          <p:spPr bwMode="auto">
            <a:xfrm>
              <a:off x="6999288" y="4495800"/>
              <a:ext cx="533400" cy="1277938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" name="Rectangle 7"/>
            <p:cNvSpPr>
              <a:spLocks noChangeArrowheads="1"/>
            </p:cNvSpPr>
            <p:nvPr/>
          </p:nvSpPr>
          <p:spPr bwMode="auto">
            <a:xfrm>
              <a:off x="4821238" y="4191000"/>
              <a:ext cx="533400" cy="1582738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7" name="Rectangle 8"/>
            <p:cNvSpPr>
              <a:spLocks noChangeArrowheads="1"/>
            </p:cNvSpPr>
            <p:nvPr/>
          </p:nvSpPr>
          <p:spPr bwMode="auto">
            <a:xfrm>
              <a:off x="3733800" y="3886200"/>
              <a:ext cx="533400" cy="1900238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8" name="Rectangle 9"/>
            <p:cNvSpPr>
              <a:spLocks noChangeArrowheads="1"/>
            </p:cNvSpPr>
            <p:nvPr/>
          </p:nvSpPr>
          <p:spPr bwMode="auto">
            <a:xfrm>
              <a:off x="5910263" y="4343400"/>
              <a:ext cx="533400" cy="1433513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9" name="Text Box 11"/>
            <p:cNvSpPr txBox="1">
              <a:spLocks noChangeArrowheads="1"/>
            </p:cNvSpPr>
            <p:nvPr/>
          </p:nvSpPr>
          <p:spPr bwMode="auto">
            <a:xfrm>
              <a:off x="3505200" y="5791200"/>
              <a:ext cx="1219200" cy="339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Germany</a:t>
              </a:r>
            </a:p>
          </p:txBody>
        </p:sp>
        <p:sp>
          <p:nvSpPr>
            <p:cNvPr id="4110" name="Text Box 12"/>
            <p:cNvSpPr txBox="1">
              <a:spLocks noChangeArrowheads="1"/>
            </p:cNvSpPr>
            <p:nvPr/>
          </p:nvSpPr>
          <p:spPr bwMode="auto">
            <a:xfrm>
              <a:off x="2590800" y="5791200"/>
              <a:ext cx="923925" cy="339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Italy</a:t>
              </a:r>
            </a:p>
          </p:txBody>
        </p:sp>
        <p:sp>
          <p:nvSpPr>
            <p:cNvPr id="4111" name="Text Box 13"/>
            <p:cNvSpPr txBox="1">
              <a:spLocks noChangeArrowheads="1"/>
            </p:cNvSpPr>
            <p:nvPr/>
          </p:nvSpPr>
          <p:spPr bwMode="auto">
            <a:xfrm>
              <a:off x="4724400" y="5791200"/>
              <a:ext cx="838200" cy="339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U.K.</a:t>
              </a:r>
            </a:p>
          </p:txBody>
        </p:sp>
        <p:sp>
          <p:nvSpPr>
            <p:cNvPr id="4112" name="Text Box 15"/>
            <p:cNvSpPr txBox="1">
              <a:spLocks noChangeArrowheads="1"/>
            </p:cNvSpPr>
            <p:nvPr/>
          </p:nvSpPr>
          <p:spPr bwMode="auto">
            <a:xfrm>
              <a:off x="7848600" y="5791200"/>
              <a:ext cx="1295400" cy="339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U.S.</a:t>
              </a:r>
            </a:p>
          </p:txBody>
        </p:sp>
        <p:sp>
          <p:nvSpPr>
            <p:cNvPr id="4113" name="Text Box 16"/>
            <p:cNvSpPr txBox="1">
              <a:spLocks noChangeArrowheads="1"/>
            </p:cNvSpPr>
            <p:nvPr/>
          </p:nvSpPr>
          <p:spPr bwMode="auto">
            <a:xfrm>
              <a:off x="5715000" y="5791200"/>
              <a:ext cx="1143000" cy="339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Canada</a:t>
              </a:r>
            </a:p>
          </p:txBody>
        </p:sp>
        <p:sp>
          <p:nvSpPr>
            <p:cNvPr id="4114" name="Text Box 17"/>
            <p:cNvSpPr txBox="1">
              <a:spLocks noChangeArrowheads="1"/>
            </p:cNvSpPr>
            <p:nvPr/>
          </p:nvSpPr>
          <p:spPr bwMode="auto">
            <a:xfrm>
              <a:off x="6826250" y="5791200"/>
              <a:ext cx="1066800" cy="339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Japan</a:t>
              </a:r>
            </a:p>
          </p:txBody>
        </p:sp>
        <p:sp>
          <p:nvSpPr>
            <p:cNvPr id="4115" name="Rectangle 19"/>
            <p:cNvSpPr>
              <a:spLocks noChangeArrowheads="1"/>
            </p:cNvSpPr>
            <p:nvPr/>
          </p:nvSpPr>
          <p:spPr bwMode="auto">
            <a:xfrm>
              <a:off x="468313" y="3200400"/>
              <a:ext cx="533400" cy="257175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" name="Rectangle 20"/>
            <p:cNvSpPr>
              <a:spLocks noChangeArrowheads="1"/>
            </p:cNvSpPr>
            <p:nvPr/>
          </p:nvSpPr>
          <p:spPr bwMode="auto">
            <a:xfrm>
              <a:off x="1555750" y="3429000"/>
              <a:ext cx="533400" cy="2339975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7" name="Text Box 21"/>
            <p:cNvSpPr txBox="1">
              <a:spLocks noChangeArrowheads="1"/>
            </p:cNvSpPr>
            <p:nvPr/>
          </p:nvSpPr>
          <p:spPr bwMode="auto">
            <a:xfrm>
              <a:off x="228600" y="5791200"/>
              <a:ext cx="1219200" cy="339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Sweden</a:t>
              </a:r>
            </a:p>
          </p:txBody>
        </p:sp>
        <p:sp>
          <p:nvSpPr>
            <p:cNvPr id="4118" name="Rectangle 22"/>
            <p:cNvSpPr>
              <a:spLocks noChangeArrowheads="1"/>
            </p:cNvSpPr>
            <p:nvPr/>
          </p:nvSpPr>
          <p:spPr bwMode="auto">
            <a:xfrm>
              <a:off x="2644775" y="3733800"/>
              <a:ext cx="533400" cy="2035175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9" name="Text Box 24"/>
            <p:cNvSpPr txBox="1">
              <a:spLocks noChangeArrowheads="1"/>
            </p:cNvSpPr>
            <p:nvPr/>
          </p:nvSpPr>
          <p:spPr bwMode="auto">
            <a:xfrm>
              <a:off x="0" y="4724400"/>
              <a:ext cx="466725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20</a:t>
              </a:r>
            </a:p>
          </p:txBody>
        </p:sp>
        <p:sp>
          <p:nvSpPr>
            <p:cNvPr id="4120" name="Text Box 25"/>
            <p:cNvSpPr txBox="1">
              <a:spLocks noChangeArrowheads="1"/>
            </p:cNvSpPr>
            <p:nvPr/>
          </p:nvSpPr>
          <p:spPr bwMode="auto">
            <a:xfrm>
              <a:off x="0" y="3784600"/>
              <a:ext cx="5524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40</a:t>
              </a:r>
            </a:p>
          </p:txBody>
        </p:sp>
        <p:sp>
          <p:nvSpPr>
            <p:cNvPr id="4121" name="Text Box 26"/>
            <p:cNvSpPr txBox="1">
              <a:spLocks noChangeArrowheads="1"/>
            </p:cNvSpPr>
            <p:nvPr/>
          </p:nvSpPr>
          <p:spPr bwMode="auto">
            <a:xfrm>
              <a:off x="-25400" y="2895600"/>
              <a:ext cx="5334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60</a:t>
              </a:r>
            </a:p>
          </p:txBody>
        </p:sp>
        <p:sp>
          <p:nvSpPr>
            <p:cNvPr id="4122" name="Text Box 33"/>
            <p:cNvSpPr txBox="1">
              <a:spLocks noChangeArrowheads="1"/>
            </p:cNvSpPr>
            <p:nvPr/>
          </p:nvSpPr>
          <p:spPr bwMode="auto">
            <a:xfrm>
              <a:off x="1404938" y="5791200"/>
              <a:ext cx="1295400" cy="339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France</a:t>
              </a:r>
            </a:p>
          </p:txBody>
        </p:sp>
        <p:sp>
          <p:nvSpPr>
            <p:cNvPr id="4123" name="Rectangle 34"/>
            <p:cNvSpPr>
              <a:spLocks noChangeArrowheads="1"/>
            </p:cNvSpPr>
            <p:nvPr/>
          </p:nvSpPr>
          <p:spPr bwMode="auto">
            <a:xfrm>
              <a:off x="8088313" y="4648200"/>
              <a:ext cx="533400" cy="1125538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4" name="Text Box 35"/>
            <p:cNvSpPr txBox="1">
              <a:spLocks noChangeArrowheads="1"/>
            </p:cNvSpPr>
            <p:nvPr/>
          </p:nvSpPr>
          <p:spPr bwMode="auto">
            <a:xfrm>
              <a:off x="457200" y="2857500"/>
              <a:ext cx="7620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56%</a:t>
              </a:r>
            </a:p>
          </p:txBody>
        </p:sp>
        <p:sp>
          <p:nvSpPr>
            <p:cNvPr id="4125" name="Text Box 36"/>
            <p:cNvSpPr txBox="1">
              <a:spLocks noChangeArrowheads="1"/>
            </p:cNvSpPr>
            <p:nvPr/>
          </p:nvSpPr>
          <p:spPr bwMode="auto">
            <a:xfrm>
              <a:off x="1468438" y="3078163"/>
              <a:ext cx="762000" cy="3683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54%</a:t>
              </a:r>
            </a:p>
          </p:txBody>
        </p:sp>
        <p:sp>
          <p:nvSpPr>
            <p:cNvPr id="4126" name="Text Box 37"/>
            <p:cNvSpPr txBox="1">
              <a:spLocks noChangeArrowheads="1"/>
            </p:cNvSpPr>
            <p:nvPr/>
          </p:nvSpPr>
          <p:spPr bwMode="auto">
            <a:xfrm>
              <a:off x="2552700" y="3367088"/>
              <a:ext cx="76200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50%</a:t>
              </a:r>
            </a:p>
          </p:txBody>
        </p:sp>
        <p:sp>
          <p:nvSpPr>
            <p:cNvPr id="4127" name="Text Box 38"/>
            <p:cNvSpPr txBox="1">
              <a:spLocks noChangeArrowheads="1"/>
            </p:cNvSpPr>
            <p:nvPr/>
          </p:nvSpPr>
          <p:spPr bwMode="auto">
            <a:xfrm>
              <a:off x="4724400" y="3810000"/>
              <a:ext cx="7620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45%</a:t>
              </a:r>
            </a:p>
          </p:txBody>
        </p:sp>
        <p:sp>
          <p:nvSpPr>
            <p:cNvPr id="4128" name="Text Box 41"/>
            <p:cNvSpPr txBox="1">
              <a:spLocks noChangeArrowheads="1"/>
            </p:cNvSpPr>
            <p:nvPr/>
          </p:nvSpPr>
          <p:spPr bwMode="auto">
            <a:xfrm>
              <a:off x="5791200" y="3952875"/>
              <a:ext cx="7620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40%</a:t>
              </a:r>
            </a:p>
          </p:txBody>
        </p:sp>
        <p:sp>
          <p:nvSpPr>
            <p:cNvPr id="4129" name="Text Box 42"/>
            <p:cNvSpPr txBox="1">
              <a:spLocks noChangeArrowheads="1"/>
            </p:cNvSpPr>
            <p:nvPr/>
          </p:nvSpPr>
          <p:spPr bwMode="auto">
            <a:xfrm>
              <a:off x="3695700" y="3517900"/>
              <a:ext cx="7620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46%</a:t>
              </a:r>
            </a:p>
          </p:txBody>
        </p:sp>
        <p:sp>
          <p:nvSpPr>
            <p:cNvPr id="4130" name="Text Box 43"/>
            <p:cNvSpPr txBox="1">
              <a:spLocks noChangeArrowheads="1"/>
            </p:cNvSpPr>
            <p:nvPr/>
          </p:nvSpPr>
          <p:spPr bwMode="auto">
            <a:xfrm>
              <a:off x="6884988" y="4117975"/>
              <a:ext cx="7620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36%</a:t>
              </a:r>
            </a:p>
          </p:txBody>
        </p:sp>
        <p:sp>
          <p:nvSpPr>
            <p:cNvPr id="4131" name="Text Box 46"/>
            <p:cNvSpPr txBox="1">
              <a:spLocks noChangeArrowheads="1"/>
            </p:cNvSpPr>
            <p:nvPr/>
          </p:nvSpPr>
          <p:spPr bwMode="auto">
            <a:xfrm>
              <a:off x="8088313" y="4240213"/>
              <a:ext cx="73660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34%</a:t>
              </a:r>
            </a:p>
          </p:txBody>
        </p:sp>
      </p:grp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516301"/>
            <a:ext cx="8534400" cy="496161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b="1" dirty="0" smtClean="0">
                <a:solidFill>
                  <a:srgbClr val="0070C0"/>
                </a:solidFill>
              </a:rPr>
              <a:t>U.S.A. taxes compared to other countries (2006)</a:t>
            </a:r>
          </a:p>
        </p:txBody>
      </p:sp>
      <p:sp>
        <p:nvSpPr>
          <p:cNvPr id="39" name="Rectangle 3"/>
          <p:cNvSpPr txBox="1">
            <a:spLocks noChangeArrowheads="1"/>
          </p:cNvSpPr>
          <p:nvPr/>
        </p:nvSpPr>
        <p:spPr bwMode="auto">
          <a:xfrm>
            <a:off x="590550" y="1296988"/>
            <a:ext cx="8001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/>
              <a:t>U.S. citizens are among the most lightly taxed people in the industrialized world</a:t>
            </a:r>
          </a:p>
        </p:txBody>
      </p:sp>
    </p:spTree>
    <p:extLst>
      <p:ext uri="{BB962C8B-B14F-4D97-AF65-F5344CB8AC3E}">
        <p14:creationId xmlns:p14="http://schemas.microsoft.com/office/powerpoint/2010/main" val="1619086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228600"/>
            <a:ext cx="2823722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Federal Outlays</a:t>
            </a:r>
          </a:p>
        </p:txBody>
      </p:sp>
      <p:grpSp>
        <p:nvGrpSpPr>
          <p:cNvPr id="5123" name="Group 1"/>
          <p:cNvGrpSpPr>
            <a:grpSpLocks/>
          </p:cNvGrpSpPr>
          <p:nvPr/>
        </p:nvGrpSpPr>
        <p:grpSpPr bwMode="auto">
          <a:xfrm>
            <a:off x="25400" y="914400"/>
            <a:ext cx="9118600" cy="5094288"/>
            <a:chOff x="25400" y="914400"/>
            <a:chExt cx="9195442" cy="5094224"/>
          </a:xfrm>
        </p:grpSpPr>
        <p:graphicFrame>
          <p:nvGraphicFramePr>
            <p:cNvPr id="5124" name="Object 3074"/>
            <p:cNvGraphicFramePr>
              <a:graphicFrameLocks noChangeAspect="1"/>
            </p:cNvGraphicFramePr>
            <p:nvPr/>
          </p:nvGraphicFramePr>
          <p:xfrm>
            <a:off x="3403846" y="863600"/>
            <a:ext cx="5868224" cy="51958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6" r:id="rId4" imgW="5816088" imgH="5194242" progId="Excel.Chart.8">
                    <p:embed/>
                  </p:oleObj>
                </mc:Choice>
                <mc:Fallback>
                  <p:oleObj r:id="rId4" imgW="5816088" imgH="5194242" progId="Excel.Chart.8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3846" y="863600"/>
                          <a:ext cx="5868224" cy="519582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5" name="Object 7"/>
            <p:cNvGraphicFramePr>
              <a:graphicFrameLocks noChangeAspect="1"/>
            </p:cNvGraphicFramePr>
            <p:nvPr/>
          </p:nvGraphicFramePr>
          <p:xfrm>
            <a:off x="25400" y="939800"/>
            <a:ext cx="3759200" cy="4695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7" r:id="rId7" imgW="3761558" imgH="4700423" progId="Excel.Chart.8">
                    <p:embed/>
                  </p:oleObj>
                </mc:Choice>
                <mc:Fallback>
                  <p:oleObj r:id="rId7" imgW="3761558" imgH="4700423" progId="Excel.Chart.8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400" y="939800"/>
                          <a:ext cx="3759200" cy="46958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26" name="Rectangle 5"/>
            <p:cNvSpPr>
              <a:spLocks noChangeArrowheads="1"/>
            </p:cNvSpPr>
            <p:nvPr/>
          </p:nvSpPr>
          <p:spPr bwMode="auto">
            <a:xfrm>
              <a:off x="1371600" y="1073150"/>
              <a:ext cx="1225550" cy="590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>
                  <a:latin typeface="Calibri" pitchFamily="34" charset="0"/>
                  <a:cs typeface="Calibri" pitchFamily="34" charset="0"/>
                </a:rPr>
                <a:t>1970 </a:t>
              </a:r>
            </a:p>
          </p:txBody>
        </p:sp>
        <p:sp>
          <p:nvSpPr>
            <p:cNvPr id="5127" name="Rectangle 6"/>
            <p:cNvSpPr>
              <a:spLocks noChangeArrowheads="1"/>
            </p:cNvSpPr>
            <p:nvPr/>
          </p:nvSpPr>
          <p:spPr bwMode="auto">
            <a:xfrm>
              <a:off x="4687156" y="1066800"/>
              <a:ext cx="1120775" cy="590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>
                  <a:latin typeface="Calibri" pitchFamily="34" charset="0"/>
                  <a:cs typeface="Calibri" pitchFamily="34" charset="0"/>
                </a:rPr>
                <a:t>2006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2649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-50800" y="1552575"/>
          <a:ext cx="3830638" cy="3948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r:id="rId4" imgW="3828620" imgH="3944454" progId="Excel.Chart.8">
                  <p:embed/>
                </p:oleObj>
              </mc:Choice>
              <mc:Fallback>
                <p:oleObj r:id="rId4" imgW="3828620" imgH="3944454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50800" y="1552575"/>
                        <a:ext cx="3830638" cy="3948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228600" y="152400"/>
            <a:ext cx="4237037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State &amp; Local Outlays</a:t>
            </a: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1295400" y="1193800"/>
            <a:ext cx="12255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latin typeface="Calibri" pitchFamily="34" charset="0"/>
                <a:cs typeface="Calibri" pitchFamily="34" charset="0"/>
              </a:rPr>
              <a:t>1970 </a:t>
            </a:r>
          </a:p>
        </p:txBody>
      </p:sp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4783138" y="1190625"/>
            <a:ext cx="112077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latin typeface="Calibri" pitchFamily="34" charset="0"/>
                <a:cs typeface="Calibri" pitchFamily="34" charset="0"/>
              </a:rPr>
              <a:t>2006</a:t>
            </a:r>
          </a:p>
        </p:txBody>
      </p:sp>
      <p:graphicFrame>
        <p:nvGraphicFramePr>
          <p:cNvPr id="6150" name="Object 2"/>
          <p:cNvGraphicFramePr>
            <a:graphicFrameLocks noChangeAspect="1"/>
          </p:cNvGraphicFramePr>
          <p:nvPr/>
        </p:nvGraphicFramePr>
        <p:xfrm>
          <a:off x="3302000" y="987425"/>
          <a:ext cx="5892800" cy="498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r:id="rId7" imgW="5889246" imgH="4986960" progId="Excel.Chart.8">
                  <p:embed/>
                </p:oleObj>
              </mc:Choice>
              <mc:Fallback>
                <p:oleObj r:id="rId7" imgW="5889246" imgH="4986960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987425"/>
                        <a:ext cx="5892800" cy="4986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753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174002"/>
              </p:ext>
            </p:extLst>
          </p:nvPr>
        </p:nvGraphicFramePr>
        <p:xfrm>
          <a:off x="276225" y="152400"/>
          <a:ext cx="8867775" cy="6481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r:id="rId4" imgW="8870449" imgH="6480610" progId="Excel.Chart.8">
                  <p:embed/>
                </p:oleObj>
              </mc:Choice>
              <mc:Fallback>
                <p:oleObj r:id="rId4" imgW="8870449" imgH="6480610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" y="152400"/>
                        <a:ext cx="8867775" cy="6481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762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3DB41EE-8912-47C3-BEC9-7881CB929B95}" type="slidenum">
              <a:rPr lang="en-US" sz="1400" smtClean="0"/>
              <a:pPr/>
              <a:t>7</a:t>
            </a:fld>
            <a:endParaRPr lang="en-US" sz="1400" smtClean="0"/>
          </a:p>
        </p:txBody>
      </p:sp>
      <p:graphicFrame>
        <p:nvGraphicFramePr>
          <p:cNvPr id="8195" name="Object 2"/>
          <p:cNvGraphicFramePr>
            <a:graphicFrameLocks noChangeAspect="1"/>
          </p:cNvGraphicFramePr>
          <p:nvPr/>
        </p:nvGraphicFramePr>
        <p:xfrm>
          <a:off x="276225" y="0"/>
          <a:ext cx="8867775" cy="6481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r:id="rId4" imgW="8870449" imgH="6480610" progId="Excel.Chart.8">
                  <p:embed/>
                </p:oleObj>
              </mc:Choice>
              <mc:Fallback>
                <p:oleObj r:id="rId4" imgW="8870449" imgH="6480610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" y="0"/>
                        <a:ext cx="8867775" cy="6481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914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1" name="Line 1048"/>
          <p:cNvSpPr>
            <a:spLocks noChangeShapeType="1"/>
          </p:cNvSpPr>
          <p:nvPr/>
        </p:nvSpPr>
        <p:spPr bwMode="auto">
          <a:xfrm>
            <a:off x="1204913" y="6238875"/>
            <a:ext cx="7634287" cy="47625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051"/>
          <p:cNvSpPr>
            <a:spLocks noChangeShapeType="1"/>
          </p:cNvSpPr>
          <p:nvPr/>
        </p:nvSpPr>
        <p:spPr bwMode="auto">
          <a:xfrm>
            <a:off x="762000" y="1714500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052"/>
          <p:cNvSpPr>
            <a:spLocks noChangeShapeType="1"/>
          </p:cNvSpPr>
          <p:nvPr/>
        </p:nvSpPr>
        <p:spPr bwMode="auto">
          <a:xfrm>
            <a:off x="762000" y="2781300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054"/>
          <p:cNvSpPr>
            <a:spLocks noChangeShapeType="1"/>
          </p:cNvSpPr>
          <p:nvPr/>
        </p:nvSpPr>
        <p:spPr bwMode="auto">
          <a:xfrm>
            <a:off x="762000" y="5372100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241" name="Group 1105"/>
          <p:cNvGrpSpPr>
            <a:grpSpLocks/>
          </p:cNvGrpSpPr>
          <p:nvPr/>
        </p:nvGrpSpPr>
        <p:grpSpPr bwMode="auto">
          <a:xfrm>
            <a:off x="984250" y="6267450"/>
            <a:ext cx="8031163" cy="457200"/>
            <a:chOff x="620" y="3636"/>
            <a:chExt cx="5059" cy="288"/>
          </a:xfrm>
        </p:grpSpPr>
        <p:sp>
          <p:nvSpPr>
            <p:cNvPr id="9266" name="Text Box 1034"/>
            <p:cNvSpPr txBox="1">
              <a:spLocks noChangeArrowheads="1"/>
            </p:cNvSpPr>
            <p:nvPr/>
          </p:nvSpPr>
          <p:spPr bwMode="auto">
            <a:xfrm>
              <a:off x="4926" y="3659"/>
              <a:ext cx="421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05</a:t>
              </a:r>
            </a:p>
          </p:txBody>
        </p:sp>
        <p:sp>
          <p:nvSpPr>
            <p:cNvPr id="9267" name="Text Box 1035"/>
            <p:cNvSpPr txBox="1">
              <a:spLocks noChangeArrowheads="1"/>
            </p:cNvSpPr>
            <p:nvPr/>
          </p:nvSpPr>
          <p:spPr bwMode="auto">
            <a:xfrm>
              <a:off x="5248" y="3640"/>
              <a:ext cx="431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10</a:t>
              </a:r>
            </a:p>
          </p:txBody>
        </p:sp>
        <p:sp>
          <p:nvSpPr>
            <p:cNvPr id="9268" name="Text Box 1036"/>
            <p:cNvSpPr txBox="1">
              <a:spLocks noChangeArrowheads="1"/>
            </p:cNvSpPr>
            <p:nvPr/>
          </p:nvSpPr>
          <p:spPr bwMode="auto">
            <a:xfrm>
              <a:off x="620" y="3636"/>
              <a:ext cx="415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45</a:t>
              </a:r>
            </a:p>
          </p:txBody>
        </p:sp>
        <p:sp>
          <p:nvSpPr>
            <p:cNvPr id="9269" name="Text Box 1037"/>
            <p:cNvSpPr txBox="1">
              <a:spLocks noChangeArrowheads="1"/>
            </p:cNvSpPr>
            <p:nvPr/>
          </p:nvSpPr>
          <p:spPr bwMode="auto">
            <a:xfrm>
              <a:off x="1013" y="3640"/>
              <a:ext cx="446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50</a:t>
              </a:r>
            </a:p>
          </p:txBody>
        </p:sp>
        <p:sp>
          <p:nvSpPr>
            <p:cNvPr id="9270" name="Text Box 1044"/>
            <p:cNvSpPr txBox="1">
              <a:spLocks noChangeArrowheads="1"/>
            </p:cNvSpPr>
            <p:nvPr/>
          </p:nvSpPr>
          <p:spPr bwMode="auto">
            <a:xfrm>
              <a:off x="1401" y="3648"/>
              <a:ext cx="490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99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55</a:t>
              </a:r>
            </a:p>
          </p:txBody>
        </p:sp>
        <p:sp>
          <p:nvSpPr>
            <p:cNvPr id="9271" name="Text Box 1045"/>
            <p:cNvSpPr txBox="1">
              <a:spLocks noChangeArrowheads="1"/>
            </p:cNvSpPr>
            <p:nvPr/>
          </p:nvSpPr>
          <p:spPr bwMode="auto">
            <a:xfrm>
              <a:off x="1739" y="3649"/>
              <a:ext cx="527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60</a:t>
              </a:r>
            </a:p>
          </p:txBody>
        </p:sp>
        <p:sp>
          <p:nvSpPr>
            <p:cNvPr id="9272" name="Text Box 1046"/>
            <p:cNvSpPr txBox="1">
              <a:spLocks noChangeArrowheads="1"/>
            </p:cNvSpPr>
            <p:nvPr/>
          </p:nvSpPr>
          <p:spPr bwMode="auto">
            <a:xfrm>
              <a:off x="2096" y="3649"/>
              <a:ext cx="510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65</a:t>
              </a:r>
            </a:p>
          </p:txBody>
        </p:sp>
        <p:sp>
          <p:nvSpPr>
            <p:cNvPr id="9273" name="Text Box 1047"/>
            <p:cNvSpPr txBox="1">
              <a:spLocks noChangeArrowheads="1"/>
            </p:cNvSpPr>
            <p:nvPr/>
          </p:nvSpPr>
          <p:spPr bwMode="auto">
            <a:xfrm>
              <a:off x="2431" y="3649"/>
              <a:ext cx="528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70</a:t>
              </a:r>
            </a:p>
          </p:txBody>
        </p:sp>
        <p:sp>
          <p:nvSpPr>
            <p:cNvPr id="9274" name="Text Box 1049"/>
            <p:cNvSpPr txBox="1">
              <a:spLocks noChangeArrowheads="1"/>
            </p:cNvSpPr>
            <p:nvPr/>
          </p:nvSpPr>
          <p:spPr bwMode="auto">
            <a:xfrm>
              <a:off x="2815" y="3649"/>
              <a:ext cx="431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75</a:t>
              </a:r>
            </a:p>
          </p:txBody>
        </p:sp>
        <p:sp>
          <p:nvSpPr>
            <p:cNvPr id="9275" name="Text Box 1050"/>
            <p:cNvSpPr txBox="1">
              <a:spLocks noChangeArrowheads="1"/>
            </p:cNvSpPr>
            <p:nvPr/>
          </p:nvSpPr>
          <p:spPr bwMode="auto">
            <a:xfrm>
              <a:off x="3150" y="3649"/>
              <a:ext cx="432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80</a:t>
              </a:r>
            </a:p>
          </p:txBody>
        </p:sp>
        <p:sp>
          <p:nvSpPr>
            <p:cNvPr id="9276" name="Text Box 1059"/>
            <p:cNvSpPr txBox="1">
              <a:spLocks noChangeArrowheads="1"/>
            </p:cNvSpPr>
            <p:nvPr/>
          </p:nvSpPr>
          <p:spPr bwMode="auto">
            <a:xfrm>
              <a:off x="3514" y="3649"/>
              <a:ext cx="431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85</a:t>
              </a:r>
            </a:p>
          </p:txBody>
        </p:sp>
        <p:sp>
          <p:nvSpPr>
            <p:cNvPr id="9277" name="Text Box 1060"/>
            <p:cNvSpPr txBox="1">
              <a:spLocks noChangeArrowheads="1"/>
            </p:cNvSpPr>
            <p:nvPr/>
          </p:nvSpPr>
          <p:spPr bwMode="auto">
            <a:xfrm>
              <a:off x="3859" y="3649"/>
              <a:ext cx="432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90</a:t>
              </a:r>
            </a:p>
          </p:txBody>
        </p:sp>
        <p:sp>
          <p:nvSpPr>
            <p:cNvPr id="9278" name="Text Box 1061"/>
            <p:cNvSpPr txBox="1">
              <a:spLocks noChangeArrowheads="1"/>
            </p:cNvSpPr>
            <p:nvPr/>
          </p:nvSpPr>
          <p:spPr bwMode="auto">
            <a:xfrm>
              <a:off x="4205" y="3649"/>
              <a:ext cx="431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95</a:t>
              </a:r>
            </a:p>
          </p:txBody>
        </p:sp>
        <p:sp>
          <p:nvSpPr>
            <p:cNvPr id="9279" name="Text Box 1064"/>
            <p:cNvSpPr txBox="1">
              <a:spLocks noChangeArrowheads="1"/>
            </p:cNvSpPr>
            <p:nvPr/>
          </p:nvSpPr>
          <p:spPr bwMode="auto">
            <a:xfrm>
              <a:off x="4586" y="3649"/>
              <a:ext cx="431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00</a:t>
              </a:r>
            </a:p>
          </p:txBody>
        </p:sp>
      </p:grpSp>
      <p:sp>
        <p:nvSpPr>
          <p:cNvPr id="9245" name="Text Box 1069"/>
          <p:cNvSpPr txBox="1">
            <a:spLocks noChangeArrowheads="1"/>
          </p:cNvSpPr>
          <p:nvPr/>
        </p:nvSpPr>
        <p:spPr bwMode="auto">
          <a:xfrm>
            <a:off x="573088" y="5643563"/>
            <a:ext cx="865187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5%</a:t>
            </a:r>
          </a:p>
        </p:txBody>
      </p:sp>
      <p:sp>
        <p:nvSpPr>
          <p:cNvPr id="9246" name="Text Box 1070"/>
          <p:cNvSpPr txBox="1">
            <a:spLocks noChangeArrowheads="1"/>
          </p:cNvSpPr>
          <p:nvPr/>
        </p:nvSpPr>
        <p:spPr bwMode="auto">
          <a:xfrm>
            <a:off x="460375" y="5153025"/>
            <a:ext cx="1038225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10%</a:t>
            </a:r>
          </a:p>
        </p:txBody>
      </p:sp>
      <p:sp>
        <p:nvSpPr>
          <p:cNvPr id="9247" name="Text Box 1071"/>
          <p:cNvSpPr txBox="1">
            <a:spLocks noChangeArrowheads="1"/>
          </p:cNvSpPr>
          <p:nvPr/>
        </p:nvSpPr>
        <p:spPr bwMode="auto">
          <a:xfrm>
            <a:off x="427038" y="4602163"/>
            <a:ext cx="1001712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15%</a:t>
            </a:r>
          </a:p>
        </p:txBody>
      </p:sp>
      <p:sp>
        <p:nvSpPr>
          <p:cNvPr id="9248" name="Text Box 1072"/>
          <p:cNvSpPr txBox="1">
            <a:spLocks noChangeArrowheads="1"/>
          </p:cNvSpPr>
          <p:nvPr/>
        </p:nvSpPr>
        <p:spPr bwMode="auto">
          <a:xfrm>
            <a:off x="425450" y="4102100"/>
            <a:ext cx="10668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20%</a:t>
            </a:r>
          </a:p>
        </p:txBody>
      </p:sp>
      <p:sp>
        <p:nvSpPr>
          <p:cNvPr id="9249" name="Text Box 1073"/>
          <p:cNvSpPr txBox="1">
            <a:spLocks noChangeArrowheads="1"/>
          </p:cNvSpPr>
          <p:nvPr/>
        </p:nvSpPr>
        <p:spPr bwMode="auto">
          <a:xfrm>
            <a:off x="427038" y="3568700"/>
            <a:ext cx="1049337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25%</a:t>
            </a:r>
          </a:p>
        </p:txBody>
      </p:sp>
      <p:sp>
        <p:nvSpPr>
          <p:cNvPr id="9250" name="Text Box 1074"/>
          <p:cNvSpPr txBox="1">
            <a:spLocks noChangeArrowheads="1"/>
          </p:cNvSpPr>
          <p:nvPr/>
        </p:nvSpPr>
        <p:spPr bwMode="auto">
          <a:xfrm>
            <a:off x="393700" y="3078163"/>
            <a:ext cx="10668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30%</a:t>
            </a:r>
          </a:p>
        </p:txBody>
      </p:sp>
      <p:sp>
        <p:nvSpPr>
          <p:cNvPr id="9251" name="Text Box 1075"/>
          <p:cNvSpPr txBox="1">
            <a:spLocks noChangeArrowheads="1"/>
          </p:cNvSpPr>
          <p:nvPr/>
        </p:nvSpPr>
        <p:spPr bwMode="auto">
          <a:xfrm>
            <a:off x="409575" y="2554288"/>
            <a:ext cx="10668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35%</a:t>
            </a:r>
          </a:p>
        </p:txBody>
      </p:sp>
      <p:sp>
        <p:nvSpPr>
          <p:cNvPr id="9252" name="Text Box 1076"/>
          <p:cNvSpPr txBox="1">
            <a:spLocks noChangeArrowheads="1"/>
          </p:cNvSpPr>
          <p:nvPr/>
        </p:nvSpPr>
        <p:spPr bwMode="auto">
          <a:xfrm>
            <a:off x="409575" y="2054225"/>
            <a:ext cx="1033463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40%</a:t>
            </a:r>
          </a:p>
        </p:txBody>
      </p:sp>
      <p:sp>
        <p:nvSpPr>
          <p:cNvPr id="9253" name="Text Box 1077"/>
          <p:cNvSpPr txBox="1">
            <a:spLocks noChangeArrowheads="1"/>
          </p:cNvSpPr>
          <p:nvPr/>
        </p:nvSpPr>
        <p:spPr bwMode="auto">
          <a:xfrm>
            <a:off x="425450" y="1554163"/>
            <a:ext cx="102235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45%</a:t>
            </a:r>
          </a:p>
        </p:txBody>
      </p:sp>
      <p:sp>
        <p:nvSpPr>
          <p:cNvPr id="9254" name="Text Box 1078"/>
          <p:cNvSpPr txBox="1">
            <a:spLocks noChangeArrowheads="1"/>
          </p:cNvSpPr>
          <p:nvPr/>
        </p:nvSpPr>
        <p:spPr bwMode="auto">
          <a:xfrm>
            <a:off x="450850" y="1066800"/>
            <a:ext cx="106045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50%</a:t>
            </a:r>
          </a:p>
        </p:txBody>
      </p:sp>
      <p:sp>
        <p:nvSpPr>
          <p:cNvPr id="9255" name="Text Box 1081"/>
          <p:cNvSpPr txBox="1">
            <a:spLocks noChangeArrowheads="1"/>
          </p:cNvSpPr>
          <p:nvPr/>
        </p:nvSpPr>
        <p:spPr bwMode="auto">
          <a:xfrm>
            <a:off x="6200776" y="2024170"/>
            <a:ext cx="2857500" cy="75713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/>
              <a:t>Total government taxes</a:t>
            </a:r>
          </a:p>
        </p:txBody>
      </p:sp>
      <p:sp>
        <p:nvSpPr>
          <p:cNvPr id="9256" name="Text Box 1083"/>
          <p:cNvSpPr txBox="1">
            <a:spLocks noChangeArrowheads="1"/>
          </p:cNvSpPr>
          <p:nvPr/>
        </p:nvSpPr>
        <p:spPr bwMode="auto">
          <a:xfrm>
            <a:off x="5708650" y="4768850"/>
            <a:ext cx="3306763" cy="768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/>
              <a:t>Federal  government taxes</a:t>
            </a:r>
          </a:p>
        </p:txBody>
      </p:sp>
      <p:sp>
        <p:nvSpPr>
          <p:cNvPr id="9257" name="Line 1085"/>
          <p:cNvSpPr>
            <a:spLocks noChangeShapeType="1"/>
          </p:cNvSpPr>
          <p:nvPr/>
        </p:nvSpPr>
        <p:spPr bwMode="auto">
          <a:xfrm>
            <a:off x="1219200" y="1104900"/>
            <a:ext cx="0" cy="51816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8" name="Text Box 1086"/>
          <p:cNvSpPr txBox="1">
            <a:spLocks noChangeArrowheads="1"/>
          </p:cNvSpPr>
          <p:nvPr/>
        </p:nvSpPr>
        <p:spPr bwMode="auto">
          <a:xfrm>
            <a:off x="180975" y="228600"/>
            <a:ext cx="8582025" cy="590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Growth in Taxes in the U.S., 1935  - 2006</a:t>
            </a:r>
          </a:p>
        </p:txBody>
      </p:sp>
      <p:sp>
        <p:nvSpPr>
          <p:cNvPr id="9259" name="Freeform 1094"/>
          <p:cNvSpPr>
            <a:spLocks/>
          </p:cNvSpPr>
          <p:nvPr/>
        </p:nvSpPr>
        <p:spPr bwMode="auto">
          <a:xfrm>
            <a:off x="1219200" y="4056063"/>
            <a:ext cx="7086600" cy="874712"/>
          </a:xfrm>
          <a:custGeom>
            <a:avLst/>
            <a:gdLst>
              <a:gd name="T0" fmla="*/ 0 w 4464"/>
              <a:gd name="T1" fmla="*/ 284776700 h 551"/>
              <a:gd name="T2" fmla="*/ 1129030000 w 4464"/>
              <a:gd name="T3" fmla="*/ 1323080481 h 551"/>
              <a:gd name="T4" fmla="*/ 2076608750 w 4464"/>
              <a:gd name="T5" fmla="*/ 677920850 h 551"/>
              <a:gd name="T6" fmla="*/ 2147483647 w 4464"/>
              <a:gd name="T7" fmla="*/ 435985988 h 551"/>
              <a:gd name="T8" fmla="*/ 2147483647 w 4464"/>
              <a:gd name="T9" fmla="*/ 577114658 h 551"/>
              <a:gd name="T10" fmla="*/ 2147483647 w 4464"/>
              <a:gd name="T11" fmla="*/ 496469704 h 551"/>
              <a:gd name="T12" fmla="*/ 2147483647 w 4464"/>
              <a:gd name="T13" fmla="*/ 496469704 h 551"/>
              <a:gd name="T14" fmla="*/ 2147483647 w 4464"/>
              <a:gd name="T15" fmla="*/ 476308465 h 551"/>
              <a:gd name="T16" fmla="*/ 2147483647 w 4464"/>
              <a:gd name="T17" fmla="*/ 738404565 h 551"/>
              <a:gd name="T18" fmla="*/ 2147483647 w 4464"/>
              <a:gd name="T19" fmla="*/ 698082088 h 551"/>
              <a:gd name="T20" fmla="*/ 2147483647 w 4464"/>
              <a:gd name="T21" fmla="*/ 556953419 h 551"/>
              <a:gd name="T22" fmla="*/ 2147483647 w 4464"/>
              <a:gd name="T23" fmla="*/ 12599980 h 551"/>
              <a:gd name="T24" fmla="*/ 2147483647 w 4464"/>
              <a:gd name="T25" fmla="*/ 637598373 h 551"/>
              <a:gd name="T26" fmla="*/ 2147483647 w 4464"/>
              <a:gd name="T27" fmla="*/ 395663511 h 55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4464" h="551">
                <a:moveTo>
                  <a:pt x="0" y="113"/>
                </a:moveTo>
                <a:cubicBezTo>
                  <a:pt x="75" y="182"/>
                  <a:pt x="311" y="499"/>
                  <a:pt x="448" y="525"/>
                </a:cubicBezTo>
                <a:cubicBezTo>
                  <a:pt x="585" y="551"/>
                  <a:pt x="697" y="328"/>
                  <a:pt x="824" y="269"/>
                </a:cubicBezTo>
                <a:cubicBezTo>
                  <a:pt x="951" y="210"/>
                  <a:pt x="1081" y="180"/>
                  <a:pt x="1208" y="173"/>
                </a:cubicBezTo>
                <a:cubicBezTo>
                  <a:pt x="1335" y="166"/>
                  <a:pt x="1464" y="225"/>
                  <a:pt x="1584" y="229"/>
                </a:cubicBezTo>
                <a:cubicBezTo>
                  <a:pt x="1704" y="233"/>
                  <a:pt x="1819" y="202"/>
                  <a:pt x="1928" y="197"/>
                </a:cubicBezTo>
                <a:cubicBezTo>
                  <a:pt x="2037" y="192"/>
                  <a:pt x="2128" y="198"/>
                  <a:pt x="2240" y="197"/>
                </a:cubicBezTo>
                <a:cubicBezTo>
                  <a:pt x="2352" y="196"/>
                  <a:pt x="2485" y="173"/>
                  <a:pt x="2600" y="189"/>
                </a:cubicBezTo>
                <a:cubicBezTo>
                  <a:pt x="2715" y="205"/>
                  <a:pt x="2816" y="278"/>
                  <a:pt x="2928" y="293"/>
                </a:cubicBezTo>
                <a:cubicBezTo>
                  <a:pt x="3040" y="308"/>
                  <a:pt x="3152" y="289"/>
                  <a:pt x="3272" y="277"/>
                </a:cubicBezTo>
                <a:cubicBezTo>
                  <a:pt x="3392" y="265"/>
                  <a:pt x="3520" y="266"/>
                  <a:pt x="3648" y="221"/>
                </a:cubicBezTo>
                <a:cubicBezTo>
                  <a:pt x="3776" y="176"/>
                  <a:pt x="3921" y="0"/>
                  <a:pt x="4040" y="5"/>
                </a:cubicBezTo>
                <a:cubicBezTo>
                  <a:pt x="4159" y="10"/>
                  <a:pt x="4289" y="228"/>
                  <a:pt x="4360" y="253"/>
                </a:cubicBezTo>
                <a:cubicBezTo>
                  <a:pt x="4431" y="278"/>
                  <a:pt x="4442" y="177"/>
                  <a:pt x="4464" y="157"/>
                </a:cubicBezTo>
              </a:path>
            </a:pathLst>
          </a:custGeom>
          <a:noFill/>
          <a:ln w="127000" cap="flat" cmpd="sng">
            <a:solidFill>
              <a:srgbClr val="990099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0" name="Freeform 1101"/>
          <p:cNvSpPr>
            <a:spLocks/>
          </p:cNvSpPr>
          <p:nvPr/>
        </p:nvSpPr>
        <p:spPr bwMode="auto">
          <a:xfrm>
            <a:off x="1219200" y="2857500"/>
            <a:ext cx="7112000" cy="1301750"/>
          </a:xfrm>
          <a:custGeom>
            <a:avLst/>
            <a:gdLst>
              <a:gd name="T0" fmla="*/ 0 w 4480"/>
              <a:gd name="T1" fmla="*/ 1252518450 h 820"/>
              <a:gd name="T2" fmla="*/ 1088707500 w 4480"/>
              <a:gd name="T3" fmla="*/ 2036286250 h 820"/>
              <a:gd name="T4" fmla="*/ 2056447500 w 4480"/>
              <a:gd name="T5" fmla="*/ 1431448750 h 820"/>
              <a:gd name="T6" fmla="*/ 2147483647 w 4480"/>
              <a:gd name="T7" fmla="*/ 1108868750 h 820"/>
              <a:gd name="T8" fmla="*/ 2147483647 w 4480"/>
              <a:gd name="T9" fmla="*/ 1088707500 h 820"/>
              <a:gd name="T10" fmla="*/ 2147483647 w 4480"/>
              <a:gd name="T11" fmla="*/ 544353750 h 820"/>
              <a:gd name="T12" fmla="*/ 2147483647 w 4480"/>
              <a:gd name="T13" fmla="*/ 524192500 h 820"/>
              <a:gd name="T14" fmla="*/ 2147483647 w 4480"/>
              <a:gd name="T15" fmla="*/ 463708750 h 820"/>
              <a:gd name="T16" fmla="*/ 2147483647 w 4480"/>
              <a:gd name="T17" fmla="*/ 705643750 h 820"/>
              <a:gd name="T18" fmla="*/ 2147483647 w 4480"/>
              <a:gd name="T19" fmla="*/ 504031250 h 820"/>
              <a:gd name="T20" fmla="*/ 2147483647 w 4480"/>
              <a:gd name="T21" fmla="*/ 302418750 h 820"/>
              <a:gd name="T22" fmla="*/ 2147483647 w 4480"/>
              <a:gd name="T23" fmla="*/ 60483750 h 820"/>
              <a:gd name="T24" fmla="*/ 2147483647 w 4480"/>
              <a:gd name="T25" fmla="*/ 322580000 h 820"/>
              <a:gd name="T26" fmla="*/ 2147483647 w 4480"/>
              <a:gd name="T27" fmla="*/ 0 h 82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4480" h="820">
                <a:moveTo>
                  <a:pt x="0" y="497"/>
                </a:moveTo>
                <a:cubicBezTo>
                  <a:pt x="72" y="549"/>
                  <a:pt x="296" y="796"/>
                  <a:pt x="432" y="808"/>
                </a:cubicBezTo>
                <a:cubicBezTo>
                  <a:pt x="568" y="820"/>
                  <a:pt x="687" y="629"/>
                  <a:pt x="816" y="568"/>
                </a:cubicBezTo>
                <a:cubicBezTo>
                  <a:pt x="945" y="507"/>
                  <a:pt x="1080" y="463"/>
                  <a:pt x="1208" y="440"/>
                </a:cubicBezTo>
                <a:cubicBezTo>
                  <a:pt x="1336" y="417"/>
                  <a:pt x="1464" y="469"/>
                  <a:pt x="1584" y="432"/>
                </a:cubicBezTo>
                <a:cubicBezTo>
                  <a:pt x="1704" y="395"/>
                  <a:pt x="1813" y="253"/>
                  <a:pt x="1928" y="216"/>
                </a:cubicBezTo>
                <a:cubicBezTo>
                  <a:pt x="2043" y="179"/>
                  <a:pt x="2160" y="213"/>
                  <a:pt x="2272" y="208"/>
                </a:cubicBezTo>
                <a:cubicBezTo>
                  <a:pt x="2384" y="203"/>
                  <a:pt x="2491" y="172"/>
                  <a:pt x="2600" y="184"/>
                </a:cubicBezTo>
                <a:cubicBezTo>
                  <a:pt x="2709" y="196"/>
                  <a:pt x="2817" y="277"/>
                  <a:pt x="2928" y="280"/>
                </a:cubicBezTo>
                <a:cubicBezTo>
                  <a:pt x="3039" y="283"/>
                  <a:pt x="3144" y="227"/>
                  <a:pt x="3264" y="200"/>
                </a:cubicBezTo>
                <a:cubicBezTo>
                  <a:pt x="3384" y="173"/>
                  <a:pt x="3521" y="149"/>
                  <a:pt x="3648" y="120"/>
                </a:cubicBezTo>
                <a:cubicBezTo>
                  <a:pt x="3775" y="91"/>
                  <a:pt x="3907" y="23"/>
                  <a:pt x="4024" y="24"/>
                </a:cubicBezTo>
                <a:cubicBezTo>
                  <a:pt x="4141" y="25"/>
                  <a:pt x="4276" y="132"/>
                  <a:pt x="4352" y="128"/>
                </a:cubicBezTo>
                <a:cubicBezTo>
                  <a:pt x="4428" y="124"/>
                  <a:pt x="4453" y="27"/>
                  <a:pt x="4480" y="0"/>
                </a:cubicBezTo>
              </a:path>
            </a:pathLst>
          </a:custGeom>
          <a:noFill/>
          <a:ln w="127000" cap="flat" cmpd="sng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3" name="Text Box 1102"/>
          <p:cNvSpPr txBox="1">
            <a:spLocks noChangeArrowheads="1"/>
          </p:cNvSpPr>
          <p:nvPr/>
        </p:nvSpPr>
        <p:spPr bwMode="auto">
          <a:xfrm rot="15846">
            <a:off x="3990026" y="3517329"/>
            <a:ext cx="3886200" cy="4206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/>
              <a:t>State &amp; Local Gov. Taxes</a:t>
            </a:r>
          </a:p>
        </p:txBody>
      </p:sp>
    </p:spTree>
    <p:extLst>
      <p:ext uri="{BB962C8B-B14F-4D97-AF65-F5344CB8AC3E}">
        <p14:creationId xmlns:p14="http://schemas.microsoft.com/office/powerpoint/2010/main" val="71262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98981"/>
            <a:ext cx="7086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</a:rPr>
              <a:t>Types of Taxes</a:t>
            </a:r>
          </a:p>
        </p:txBody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5638800" cy="867930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dirty="0" smtClean="0"/>
              <a:t>Benefits received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Ability to pay</a:t>
            </a:r>
          </a:p>
        </p:txBody>
      </p:sp>
      <p:sp>
        <p:nvSpPr>
          <p:cNvPr id="10244" name="Rectangle 2"/>
          <p:cNvSpPr txBox="1">
            <a:spLocks noChangeArrowheads="1"/>
          </p:cNvSpPr>
          <p:nvPr/>
        </p:nvSpPr>
        <p:spPr bwMode="auto">
          <a:xfrm>
            <a:off x="304800" y="1975381"/>
            <a:ext cx="86106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+mj-lt"/>
              </a:rPr>
              <a:t>Benefits Received Principle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2460625"/>
            <a:ext cx="85344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/>
              <a:t>Those who benefit from government expenditures should pay the taxes that finance their benefits</a:t>
            </a:r>
          </a:p>
        </p:txBody>
      </p:sp>
      <p:sp>
        <p:nvSpPr>
          <p:cNvPr id="10246" name="Rectangle 2"/>
          <p:cNvSpPr txBox="1">
            <a:spLocks noChangeArrowheads="1"/>
          </p:cNvSpPr>
          <p:nvPr/>
        </p:nvSpPr>
        <p:spPr bwMode="auto">
          <a:xfrm>
            <a:off x="304800" y="3556778"/>
            <a:ext cx="85344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+mj-lt"/>
              </a:rPr>
              <a:t>Ability to Pay Principle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7200" y="4025205"/>
            <a:ext cx="83820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/>
              <a:t>Those who have higher incomes can afford to pay a greater proportion of their income in taxes, regardless of the benefits</a:t>
            </a:r>
          </a:p>
        </p:txBody>
      </p:sp>
    </p:spTree>
    <p:extLst>
      <p:ext uri="{BB962C8B-B14F-4D97-AF65-F5344CB8AC3E}">
        <p14:creationId xmlns:p14="http://schemas.microsoft.com/office/powerpoint/2010/main" val="2125925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47" grpId="0" build="p" autoUpdateAnimBg="0"/>
      <p:bldP spid="10244" grpId="0"/>
      <p:bldP spid="7" grpId="0" build="p" autoUpdateAnimBg="0"/>
      <p:bldP spid="10246" grpId="0"/>
      <p:bldP spid="9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572</Words>
  <Application>Microsoft Office PowerPoint</Application>
  <PresentationFormat>On-screen Show (4:3)</PresentationFormat>
  <Paragraphs>152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Microsoft Excel Chart</vt:lpstr>
      <vt:lpstr>The Public Sector</vt:lpstr>
      <vt:lpstr>Size of Government</vt:lpstr>
      <vt:lpstr>U.S.A. taxes compared to other countries (2006)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Types of Taxes</vt:lpstr>
      <vt:lpstr>Average Tax Rate</vt:lpstr>
      <vt:lpstr>Progressive Tax</vt:lpstr>
      <vt:lpstr>PowerPoint Presentation</vt:lpstr>
      <vt:lpstr>Public Choice Theory</vt:lpstr>
      <vt:lpstr>Government maybe inefficient in solving society’s problems</vt:lpstr>
      <vt:lpstr>Can majority rule lead to inefficient solutions?</vt:lpstr>
      <vt:lpstr>Special-Interest Group Effect</vt:lpstr>
      <vt:lpstr>Rational Ignorance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</dc:creator>
  <cp:lastModifiedBy>Michael</cp:lastModifiedBy>
  <cp:revision>6</cp:revision>
  <dcterms:created xsi:type="dcterms:W3CDTF">2013-05-05T02:28:21Z</dcterms:created>
  <dcterms:modified xsi:type="dcterms:W3CDTF">2013-09-01T03:07:42Z</dcterms:modified>
</cp:coreProperties>
</file>