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500" r:id="rId2"/>
    <p:sldId id="503" r:id="rId3"/>
    <p:sldId id="505" r:id="rId4"/>
    <p:sldId id="614" r:id="rId5"/>
    <p:sldId id="615" r:id="rId6"/>
    <p:sldId id="669" r:id="rId7"/>
    <p:sldId id="636" r:id="rId8"/>
    <p:sldId id="517" r:id="rId9"/>
    <p:sldId id="509" r:id="rId10"/>
    <p:sldId id="672" r:id="rId11"/>
    <p:sldId id="514" r:id="rId12"/>
    <p:sldId id="616" r:id="rId13"/>
    <p:sldId id="617" r:id="rId14"/>
    <p:sldId id="523" r:id="rId15"/>
    <p:sldId id="633" r:id="rId16"/>
    <p:sldId id="618" r:id="rId17"/>
    <p:sldId id="520" r:id="rId18"/>
    <p:sldId id="524" r:id="rId19"/>
    <p:sldId id="635" r:id="rId20"/>
    <p:sldId id="670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lnSpc>
        <a:spcPct val="90000"/>
      </a:lnSpc>
      <a:spcBef>
        <a:spcPct val="2000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2000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2000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2000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2000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FFFF"/>
    <a:srgbClr val="FF99CC"/>
    <a:srgbClr val="660066"/>
    <a:srgbClr val="FF6699"/>
    <a:srgbClr val="990099"/>
    <a:srgbClr val="CC66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 autoAdjust="0"/>
    <p:restoredTop sz="94667" autoAdjust="0"/>
  </p:normalViewPr>
  <p:slideViewPr>
    <p:cSldViewPr>
      <p:cViewPr>
        <p:scale>
          <a:sx n="75" d="100"/>
          <a:sy n="75" d="100"/>
        </p:scale>
        <p:origin x="-468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2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409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2611" name="Rectangle 4099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2612" name="Rectangle 4100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2613" name="Rectangle 4101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E128C72-8901-4981-AE50-A5E85E001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1360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A83CBAA-691F-4808-B6EA-DC65BC8C38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3059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83CBAA-691F-4808-B6EA-DC65BC8C38EF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726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601BB-F5B8-4BC4-BAB6-10F9A3C070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44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45978-712A-4E60-BD36-2B0AEA729F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458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016F4-9491-4361-88B7-627185DA34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040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D229F-68A2-4D01-A988-5C42963ABB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63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5C972-AB6E-42D4-9BCB-783DA69A0E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579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26797-255F-43B2-9C95-ED831E97A6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405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8C348-1005-4CC2-9E36-C3CC3292FE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283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B6C89-B753-427E-BFFC-75831CA907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981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B6546-65F8-42C5-BB74-E5F7FB0C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419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7B35A-C4D2-4B31-8B61-BF68704B89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389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6C2F9-18B9-4303-B286-19E1C9ACFB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42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0175" y="6270625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defRPr sz="1200" b="1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6971F8F5-AC6E-4FC2-8B9E-0EFEA3C6F8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066800" y="1600200"/>
            <a:ext cx="6858000" cy="2287588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6000" dirty="0" smtClean="0">
                <a:solidFill>
                  <a:srgbClr val="0070C0"/>
                </a:solidFill>
              </a:rPr>
              <a:t>Federal Deficits, Surpluses and the National Debt</a:t>
            </a:r>
            <a:endParaRPr lang="en-US" sz="80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05350"/>
            <a:ext cx="8001000" cy="486287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dirty="0" smtClean="0">
                <a:solidFill>
                  <a:srgbClr val="0070C0"/>
                </a:solidFill>
              </a:rPr>
              <a:t>The Balanced Act of 1997?</a:t>
            </a:r>
          </a:p>
        </p:txBody>
      </p:sp>
      <p:sp>
        <p:nvSpPr>
          <p:cNvPr id="559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914400"/>
            <a:ext cx="6696075" cy="954107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800" dirty="0" smtClean="0"/>
              <a:t>The act continued mandatory limits on spending and taxes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2035524"/>
            <a:ext cx="84582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</a:rPr>
              <a:t>What happened between 2004 and 2006?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2577405"/>
            <a:ext cx="80772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/>
              <a:t>Tax revenues  as a percentage of GDP grew, while expenditures as a percentage of GDP remained constant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9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9107" grpId="0" build="p" autoUpdateAnimBg="0"/>
      <p:bldP spid="6" grpId="0"/>
      <p:bldP spid="7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81550"/>
            <a:ext cx="8610600" cy="486287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dirty="0" smtClean="0">
                <a:solidFill>
                  <a:srgbClr val="0070C0"/>
                </a:solidFill>
              </a:rPr>
              <a:t>Debt Ceiling</a:t>
            </a:r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7620000" cy="437043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sz="2800" dirty="0" smtClean="0"/>
              <a:t>The legislated legal limit on the national debt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04800" y="1600200"/>
            <a:ext cx="8610600" cy="880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</a:rPr>
              <a:t>What usually happens when the debt pushes against the ceiling?</a:t>
            </a:r>
            <a:endParaRPr lang="en-US" sz="3600" b="1" dirty="0">
              <a:solidFill>
                <a:srgbClr val="0070C0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2493141"/>
            <a:ext cx="8001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/>
              <a:t>Congress raises the ceiling to accommodate the budget deficit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43" grpId="0" build="p" autoUpdateAnimBg="0"/>
      <p:bldP spid="6" grpId="0"/>
      <p:bldP spid="7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1" name="Line 24"/>
          <p:cNvSpPr>
            <a:spLocks noChangeShapeType="1"/>
          </p:cNvSpPr>
          <p:nvPr/>
        </p:nvSpPr>
        <p:spPr bwMode="auto">
          <a:xfrm>
            <a:off x="1200150" y="6469063"/>
            <a:ext cx="73914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27"/>
          <p:cNvSpPr>
            <a:spLocks noChangeShapeType="1"/>
          </p:cNvSpPr>
          <p:nvPr/>
        </p:nvSpPr>
        <p:spPr bwMode="auto">
          <a:xfrm>
            <a:off x="762000" y="1860550"/>
            <a:ext cx="80772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28"/>
          <p:cNvSpPr>
            <a:spLocks noChangeShapeType="1"/>
          </p:cNvSpPr>
          <p:nvPr/>
        </p:nvSpPr>
        <p:spPr bwMode="auto">
          <a:xfrm>
            <a:off x="762000" y="2927350"/>
            <a:ext cx="80772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30"/>
          <p:cNvSpPr>
            <a:spLocks noChangeShapeType="1"/>
          </p:cNvSpPr>
          <p:nvPr/>
        </p:nvSpPr>
        <p:spPr bwMode="auto">
          <a:xfrm>
            <a:off x="762000" y="5518150"/>
            <a:ext cx="80772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38"/>
          <p:cNvSpPr>
            <a:spLocks noChangeShapeType="1"/>
          </p:cNvSpPr>
          <p:nvPr/>
        </p:nvSpPr>
        <p:spPr bwMode="auto">
          <a:xfrm flipH="1">
            <a:off x="8194675" y="841375"/>
            <a:ext cx="0" cy="1552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Text Box 45"/>
          <p:cNvSpPr txBox="1">
            <a:spLocks noChangeArrowheads="1"/>
          </p:cNvSpPr>
          <p:nvPr/>
        </p:nvSpPr>
        <p:spPr bwMode="auto">
          <a:xfrm>
            <a:off x="609600" y="5441950"/>
            <a:ext cx="60166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$2</a:t>
            </a:r>
          </a:p>
        </p:txBody>
      </p:sp>
      <p:sp>
        <p:nvSpPr>
          <p:cNvPr id="13331" name="Text Box 46"/>
          <p:cNvSpPr txBox="1">
            <a:spLocks noChangeArrowheads="1"/>
          </p:cNvSpPr>
          <p:nvPr/>
        </p:nvSpPr>
        <p:spPr bwMode="auto">
          <a:xfrm>
            <a:off x="609600" y="4603750"/>
            <a:ext cx="6064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$3</a:t>
            </a:r>
          </a:p>
        </p:txBody>
      </p:sp>
      <p:sp>
        <p:nvSpPr>
          <p:cNvPr id="13332" name="Text Box 47"/>
          <p:cNvSpPr txBox="1">
            <a:spLocks noChangeArrowheads="1"/>
          </p:cNvSpPr>
          <p:nvPr/>
        </p:nvSpPr>
        <p:spPr bwMode="auto">
          <a:xfrm>
            <a:off x="609600" y="3765550"/>
            <a:ext cx="72231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$4</a:t>
            </a:r>
          </a:p>
        </p:txBody>
      </p:sp>
      <p:sp>
        <p:nvSpPr>
          <p:cNvPr id="13333" name="Text Box 48"/>
          <p:cNvSpPr txBox="1">
            <a:spLocks noChangeArrowheads="1"/>
          </p:cNvSpPr>
          <p:nvPr/>
        </p:nvSpPr>
        <p:spPr bwMode="auto">
          <a:xfrm>
            <a:off x="609600" y="2927350"/>
            <a:ext cx="609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$5</a:t>
            </a:r>
          </a:p>
        </p:txBody>
      </p:sp>
      <p:sp>
        <p:nvSpPr>
          <p:cNvPr id="13334" name="Text Box 49"/>
          <p:cNvSpPr txBox="1">
            <a:spLocks noChangeArrowheads="1"/>
          </p:cNvSpPr>
          <p:nvPr/>
        </p:nvSpPr>
        <p:spPr bwMode="auto">
          <a:xfrm>
            <a:off x="609600" y="2165350"/>
            <a:ext cx="609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$6</a:t>
            </a:r>
          </a:p>
        </p:txBody>
      </p:sp>
      <p:sp>
        <p:nvSpPr>
          <p:cNvPr id="13335" name="Text Box 50"/>
          <p:cNvSpPr txBox="1">
            <a:spLocks noChangeArrowheads="1"/>
          </p:cNvSpPr>
          <p:nvPr/>
        </p:nvSpPr>
        <p:spPr bwMode="auto">
          <a:xfrm>
            <a:off x="609600" y="1352550"/>
            <a:ext cx="7493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$7</a:t>
            </a:r>
          </a:p>
        </p:txBody>
      </p:sp>
      <p:sp>
        <p:nvSpPr>
          <p:cNvPr id="13336" name="Text Box 10"/>
          <p:cNvSpPr txBox="1">
            <a:spLocks noChangeArrowheads="1"/>
          </p:cNvSpPr>
          <p:nvPr/>
        </p:nvSpPr>
        <p:spPr bwMode="auto">
          <a:xfrm>
            <a:off x="7239000" y="6508750"/>
            <a:ext cx="765175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05</a:t>
            </a:r>
          </a:p>
        </p:txBody>
      </p:sp>
      <p:sp>
        <p:nvSpPr>
          <p:cNvPr id="13337" name="Text Box 12"/>
          <p:cNvSpPr txBox="1">
            <a:spLocks noChangeArrowheads="1"/>
          </p:cNvSpPr>
          <p:nvPr/>
        </p:nvSpPr>
        <p:spPr bwMode="auto">
          <a:xfrm>
            <a:off x="8356600" y="6470650"/>
            <a:ext cx="6096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10</a:t>
            </a:r>
          </a:p>
        </p:txBody>
      </p:sp>
      <p:sp>
        <p:nvSpPr>
          <p:cNvPr id="13338" name="Text Box 22"/>
          <p:cNvSpPr txBox="1">
            <a:spLocks noChangeArrowheads="1"/>
          </p:cNvSpPr>
          <p:nvPr/>
        </p:nvSpPr>
        <p:spPr bwMode="auto">
          <a:xfrm>
            <a:off x="1600200" y="6457950"/>
            <a:ext cx="6096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60</a:t>
            </a:r>
          </a:p>
        </p:txBody>
      </p:sp>
      <p:sp>
        <p:nvSpPr>
          <p:cNvPr id="13339" name="Text Box 25"/>
          <p:cNvSpPr txBox="1">
            <a:spLocks noChangeArrowheads="1"/>
          </p:cNvSpPr>
          <p:nvPr/>
        </p:nvSpPr>
        <p:spPr bwMode="auto">
          <a:xfrm>
            <a:off x="2819400" y="6457950"/>
            <a:ext cx="6096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70</a:t>
            </a:r>
          </a:p>
        </p:txBody>
      </p:sp>
      <p:sp>
        <p:nvSpPr>
          <p:cNvPr id="13340" name="Text Box 35"/>
          <p:cNvSpPr txBox="1">
            <a:spLocks noChangeArrowheads="1"/>
          </p:cNvSpPr>
          <p:nvPr/>
        </p:nvSpPr>
        <p:spPr bwMode="auto">
          <a:xfrm>
            <a:off x="3886200" y="6470650"/>
            <a:ext cx="79375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80</a:t>
            </a:r>
          </a:p>
        </p:txBody>
      </p:sp>
      <p:sp>
        <p:nvSpPr>
          <p:cNvPr id="13341" name="Text Box 37"/>
          <p:cNvSpPr txBox="1">
            <a:spLocks noChangeArrowheads="1"/>
          </p:cNvSpPr>
          <p:nvPr/>
        </p:nvSpPr>
        <p:spPr bwMode="auto">
          <a:xfrm>
            <a:off x="4953000" y="6496050"/>
            <a:ext cx="7620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90</a:t>
            </a:r>
          </a:p>
        </p:txBody>
      </p:sp>
      <p:sp>
        <p:nvSpPr>
          <p:cNvPr id="13342" name="Text Box 63"/>
          <p:cNvSpPr txBox="1">
            <a:spLocks noChangeArrowheads="1"/>
          </p:cNvSpPr>
          <p:nvPr/>
        </p:nvSpPr>
        <p:spPr bwMode="auto">
          <a:xfrm>
            <a:off x="6096000" y="6508750"/>
            <a:ext cx="668338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00</a:t>
            </a:r>
          </a:p>
        </p:txBody>
      </p:sp>
      <p:sp>
        <p:nvSpPr>
          <p:cNvPr id="13343" name="Line 61"/>
          <p:cNvSpPr>
            <a:spLocks noChangeShapeType="1"/>
          </p:cNvSpPr>
          <p:nvPr/>
        </p:nvSpPr>
        <p:spPr bwMode="auto">
          <a:xfrm>
            <a:off x="1219200" y="641350"/>
            <a:ext cx="0" cy="52578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4" name="Text Box 67"/>
          <p:cNvSpPr txBox="1">
            <a:spLocks noChangeArrowheads="1"/>
          </p:cNvSpPr>
          <p:nvPr/>
        </p:nvSpPr>
        <p:spPr bwMode="auto">
          <a:xfrm rot="-5400000">
            <a:off x="-1177925" y="3267075"/>
            <a:ext cx="3233738" cy="4206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Trillions of dollars</a:t>
            </a:r>
          </a:p>
        </p:txBody>
      </p:sp>
      <p:sp>
        <p:nvSpPr>
          <p:cNvPr id="13345" name="Line 71"/>
          <p:cNvSpPr>
            <a:spLocks noChangeShapeType="1"/>
          </p:cNvSpPr>
          <p:nvPr/>
        </p:nvSpPr>
        <p:spPr bwMode="auto">
          <a:xfrm>
            <a:off x="1066800" y="6127750"/>
            <a:ext cx="304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6" name="Line 72"/>
          <p:cNvSpPr>
            <a:spLocks noChangeShapeType="1"/>
          </p:cNvSpPr>
          <p:nvPr/>
        </p:nvSpPr>
        <p:spPr bwMode="auto">
          <a:xfrm>
            <a:off x="1066800" y="5899150"/>
            <a:ext cx="304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7" name="Text Box 73"/>
          <p:cNvSpPr txBox="1">
            <a:spLocks noChangeArrowheads="1"/>
          </p:cNvSpPr>
          <p:nvPr/>
        </p:nvSpPr>
        <p:spPr bwMode="auto">
          <a:xfrm>
            <a:off x="584200" y="641350"/>
            <a:ext cx="7493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$8</a:t>
            </a:r>
          </a:p>
        </p:txBody>
      </p:sp>
      <p:sp>
        <p:nvSpPr>
          <p:cNvPr id="13357" name="Text Box 62"/>
          <p:cNvSpPr txBox="1">
            <a:spLocks noChangeArrowheads="1"/>
          </p:cNvSpPr>
          <p:nvPr/>
        </p:nvSpPr>
        <p:spPr bwMode="auto">
          <a:xfrm>
            <a:off x="361950" y="25400"/>
            <a:ext cx="480060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</a:rPr>
              <a:t>The National Debt</a:t>
            </a:r>
          </a:p>
        </p:txBody>
      </p:sp>
      <p:sp>
        <p:nvSpPr>
          <p:cNvPr id="13358" name="Freeform 66"/>
          <p:cNvSpPr>
            <a:spLocks/>
          </p:cNvSpPr>
          <p:nvPr/>
        </p:nvSpPr>
        <p:spPr bwMode="auto">
          <a:xfrm>
            <a:off x="1219200" y="674688"/>
            <a:ext cx="7073900" cy="5772150"/>
          </a:xfrm>
          <a:custGeom>
            <a:avLst/>
            <a:gdLst>
              <a:gd name="T0" fmla="*/ 6985000 w 4456"/>
              <a:gd name="T1" fmla="*/ 17463 h 3636"/>
              <a:gd name="T2" fmla="*/ 7073900 w 4456"/>
              <a:gd name="T3" fmla="*/ 957263 h 3636"/>
              <a:gd name="T4" fmla="*/ 7013575 w 4456"/>
              <a:gd name="T5" fmla="*/ 5764213 h 3636"/>
              <a:gd name="T6" fmla="*/ 0 w 4456"/>
              <a:gd name="T7" fmla="*/ 5772150 h 3636"/>
              <a:gd name="T8" fmla="*/ 0 w 4456"/>
              <a:gd name="T9" fmla="*/ 5643563 h 3636"/>
              <a:gd name="T10" fmla="*/ 863600 w 4456"/>
              <a:gd name="T11" fmla="*/ 5605463 h 3636"/>
              <a:gd name="T12" fmla="*/ 1409700 w 4456"/>
              <a:gd name="T13" fmla="*/ 5592763 h 3636"/>
              <a:gd name="T14" fmla="*/ 1917700 w 4456"/>
              <a:gd name="T15" fmla="*/ 5580063 h 3636"/>
              <a:gd name="T16" fmla="*/ 3035300 w 4456"/>
              <a:gd name="T17" fmla="*/ 5453063 h 3636"/>
              <a:gd name="T18" fmla="*/ 4114800 w 4456"/>
              <a:gd name="T19" fmla="*/ 4106863 h 3636"/>
              <a:gd name="T20" fmla="*/ 4724400 w 4456"/>
              <a:gd name="T21" fmla="*/ 3713163 h 3636"/>
              <a:gd name="T22" fmla="*/ 5321300 w 4456"/>
              <a:gd name="T23" fmla="*/ 1858963 h 3636"/>
              <a:gd name="T24" fmla="*/ 5791200 w 4456"/>
              <a:gd name="T25" fmla="*/ 1414463 h 3636"/>
              <a:gd name="T26" fmla="*/ 6184900 w 4456"/>
              <a:gd name="T27" fmla="*/ 982663 h 3636"/>
              <a:gd name="T28" fmla="*/ 6962775 w 4456"/>
              <a:gd name="T29" fmla="*/ 11113 h 3636"/>
              <a:gd name="T30" fmla="*/ 6985000 w 4456"/>
              <a:gd name="T31" fmla="*/ 17463 h 36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4456" h="3636">
                <a:moveTo>
                  <a:pt x="4400" y="11"/>
                </a:moveTo>
                <a:cubicBezTo>
                  <a:pt x="4408" y="110"/>
                  <a:pt x="4453" y="0"/>
                  <a:pt x="4456" y="603"/>
                </a:cubicBezTo>
                <a:lnTo>
                  <a:pt x="4418" y="3631"/>
                </a:lnTo>
                <a:lnTo>
                  <a:pt x="0" y="3636"/>
                </a:lnTo>
                <a:lnTo>
                  <a:pt x="0" y="3555"/>
                </a:lnTo>
                <a:cubicBezTo>
                  <a:pt x="91" y="3537"/>
                  <a:pt x="396" y="3536"/>
                  <a:pt x="544" y="3531"/>
                </a:cubicBezTo>
                <a:cubicBezTo>
                  <a:pt x="692" y="3526"/>
                  <a:pt x="777" y="3526"/>
                  <a:pt x="888" y="3523"/>
                </a:cubicBezTo>
                <a:cubicBezTo>
                  <a:pt x="999" y="3520"/>
                  <a:pt x="1037" y="3530"/>
                  <a:pt x="1208" y="3515"/>
                </a:cubicBezTo>
                <a:cubicBezTo>
                  <a:pt x="1379" y="3500"/>
                  <a:pt x="1681" y="3590"/>
                  <a:pt x="1912" y="3435"/>
                </a:cubicBezTo>
                <a:cubicBezTo>
                  <a:pt x="2143" y="3280"/>
                  <a:pt x="2415" y="2770"/>
                  <a:pt x="2592" y="2587"/>
                </a:cubicBezTo>
                <a:lnTo>
                  <a:pt x="2976" y="2339"/>
                </a:lnTo>
                <a:cubicBezTo>
                  <a:pt x="3103" y="2103"/>
                  <a:pt x="3240" y="1412"/>
                  <a:pt x="3352" y="1171"/>
                </a:cubicBezTo>
                <a:cubicBezTo>
                  <a:pt x="3464" y="930"/>
                  <a:pt x="3557" y="983"/>
                  <a:pt x="3648" y="891"/>
                </a:cubicBezTo>
                <a:lnTo>
                  <a:pt x="3896" y="619"/>
                </a:lnTo>
                <a:cubicBezTo>
                  <a:pt x="4019" y="472"/>
                  <a:pt x="4284" y="134"/>
                  <a:pt x="4386" y="7"/>
                </a:cubicBezTo>
                <a:cubicBezTo>
                  <a:pt x="4386" y="7"/>
                  <a:pt x="4400" y="11"/>
                  <a:pt x="4400" y="11"/>
                </a:cubicBezTo>
                <a:close/>
              </a:path>
            </a:pathLst>
          </a:custGeom>
          <a:solidFill>
            <a:srgbClr val="33CCCC"/>
          </a:solidFill>
          <a:ln w="76200" cap="flat" cmpd="sng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3" name="Text Box 8"/>
          <p:cNvSpPr txBox="1">
            <a:spLocks noChangeArrowheads="1"/>
          </p:cNvSpPr>
          <p:nvPr/>
        </p:nvSpPr>
        <p:spPr bwMode="auto">
          <a:xfrm>
            <a:off x="8001000" y="6153150"/>
            <a:ext cx="76993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05</a:t>
            </a:r>
          </a:p>
        </p:txBody>
      </p:sp>
      <p:sp>
        <p:nvSpPr>
          <p:cNvPr id="14354" name="Line 23"/>
          <p:cNvSpPr>
            <a:spLocks noChangeShapeType="1"/>
          </p:cNvSpPr>
          <p:nvPr/>
        </p:nvSpPr>
        <p:spPr bwMode="auto">
          <a:xfrm>
            <a:off x="914400" y="5105400"/>
            <a:ext cx="80772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Line 33"/>
          <p:cNvSpPr>
            <a:spLocks noChangeShapeType="1"/>
          </p:cNvSpPr>
          <p:nvPr/>
        </p:nvSpPr>
        <p:spPr bwMode="auto">
          <a:xfrm>
            <a:off x="5527675" y="4800600"/>
            <a:ext cx="1482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Text Box 34"/>
          <p:cNvSpPr txBox="1">
            <a:spLocks noChangeArrowheads="1"/>
          </p:cNvSpPr>
          <p:nvPr/>
        </p:nvSpPr>
        <p:spPr bwMode="auto">
          <a:xfrm>
            <a:off x="685800" y="5181600"/>
            <a:ext cx="838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20</a:t>
            </a:r>
          </a:p>
        </p:txBody>
      </p:sp>
      <p:sp>
        <p:nvSpPr>
          <p:cNvPr id="14361" name="Text Box 35"/>
          <p:cNvSpPr txBox="1">
            <a:spLocks noChangeArrowheads="1"/>
          </p:cNvSpPr>
          <p:nvPr/>
        </p:nvSpPr>
        <p:spPr bwMode="auto">
          <a:xfrm>
            <a:off x="685800" y="4572000"/>
            <a:ext cx="990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40</a:t>
            </a:r>
          </a:p>
        </p:txBody>
      </p:sp>
      <p:sp>
        <p:nvSpPr>
          <p:cNvPr id="14362" name="Text Box 36"/>
          <p:cNvSpPr txBox="1">
            <a:spLocks noChangeArrowheads="1"/>
          </p:cNvSpPr>
          <p:nvPr/>
        </p:nvSpPr>
        <p:spPr bwMode="auto">
          <a:xfrm>
            <a:off x="685800" y="3962400"/>
            <a:ext cx="838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60</a:t>
            </a:r>
          </a:p>
        </p:txBody>
      </p:sp>
      <p:sp>
        <p:nvSpPr>
          <p:cNvPr id="14363" name="Text Box 37"/>
          <p:cNvSpPr txBox="1">
            <a:spLocks noChangeArrowheads="1"/>
          </p:cNvSpPr>
          <p:nvPr/>
        </p:nvSpPr>
        <p:spPr bwMode="auto">
          <a:xfrm>
            <a:off x="685800" y="3352800"/>
            <a:ext cx="838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80</a:t>
            </a:r>
          </a:p>
        </p:txBody>
      </p:sp>
      <p:sp>
        <p:nvSpPr>
          <p:cNvPr id="14364" name="Text Box 39"/>
          <p:cNvSpPr txBox="1">
            <a:spLocks noChangeArrowheads="1"/>
          </p:cNvSpPr>
          <p:nvPr/>
        </p:nvSpPr>
        <p:spPr bwMode="auto">
          <a:xfrm>
            <a:off x="457200" y="2667000"/>
            <a:ext cx="990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100</a:t>
            </a:r>
          </a:p>
        </p:txBody>
      </p:sp>
      <p:sp>
        <p:nvSpPr>
          <p:cNvPr id="14367" name="Text Box 50"/>
          <p:cNvSpPr txBox="1">
            <a:spLocks noChangeArrowheads="1"/>
          </p:cNvSpPr>
          <p:nvPr/>
        </p:nvSpPr>
        <p:spPr bwMode="auto">
          <a:xfrm>
            <a:off x="457200" y="2057400"/>
            <a:ext cx="1066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120</a:t>
            </a:r>
          </a:p>
        </p:txBody>
      </p:sp>
      <p:sp>
        <p:nvSpPr>
          <p:cNvPr id="14368" name="Text Box 51"/>
          <p:cNvSpPr txBox="1">
            <a:spLocks noChangeArrowheads="1"/>
          </p:cNvSpPr>
          <p:nvPr/>
        </p:nvSpPr>
        <p:spPr bwMode="auto">
          <a:xfrm>
            <a:off x="457200" y="1447800"/>
            <a:ext cx="1143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140</a:t>
            </a:r>
          </a:p>
        </p:txBody>
      </p:sp>
      <p:sp>
        <p:nvSpPr>
          <p:cNvPr id="14373" name="Text Box 42"/>
          <p:cNvSpPr txBox="1">
            <a:spLocks noChangeArrowheads="1"/>
          </p:cNvSpPr>
          <p:nvPr/>
        </p:nvSpPr>
        <p:spPr bwMode="auto">
          <a:xfrm>
            <a:off x="304800" y="165100"/>
            <a:ext cx="8788400" cy="5349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</a:rPr>
              <a:t>National Debt as a Percentage of GDP</a:t>
            </a:r>
          </a:p>
        </p:txBody>
      </p:sp>
      <p:sp>
        <p:nvSpPr>
          <p:cNvPr id="14374" name="Text Box 16"/>
          <p:cNvSpPr txBox="1">
            <a:spLocks noChangeArrowheads="1"/>
          </p:cNvSpPr>
          <p:nvPr/>
        </p:nvSpPr>
        <p:spPr bwMode="auto">
          <a:xfrm>
            <a:off x="914400" y="6153150"/>
            <a:ext cx="77946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50</a:t>
            </a:r>
          </a:p>
        </p:txBody>
      </p:sp>
      <p:sp>
        <p:nvSpPr>
          <p:cNvPr id="14375" name="Text Box 17"/>
          <p:cNvSpPr txBox="1">
            <a:spLocks noChangeArrowheads="1"/>
          </p:cNvSpPr>
          <p:nvPr/>
        </p:nvSpPr>
        <p:spPr bwMode="auto">
          <a:xfrm>
            <a:off x="2362200" y="6153150"/>
            <a:ext cx="609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60</a:t>
            </a:r>
          </a:p>
        </p:txBody>
      </p:sp>
      <p:sp>
        <p:nvSpPr>
          <p:cNvPr id="14376" name="Text Box 19"/>
          <p:cNvSpPr txBox="1">
            <a:spLocks noChangeArrowheads="1"/>
          </p:cNvSpPr>
          <p:nvPr/>
        </p:nvSpPr>
        <p:spPr bwMode="auto">
          <a:xfrm>
            <a:off x="3581400" y="6153150"/>
            <a:ext cx="609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70</a:t>
            </a:r>
          </a:p>
        </p:txBody>
      </p:sp>
      <p:sp>
        <p:nvSpPr>
          <p:cNvPr id="14377" name="Text Box 28"/>
          <p:cNvSpPr txBox="1">
            <a:spLocks noChangeArrowheads="1"/>
          </p:cNvSpPr>
          <p:nvPr/>
        </p:nvSpPr>
        <p:spPr bwMode="auto">
          <a:xfrm>
            <a:off x="4572000" y="6153150"/>
            <a:ext cx="7905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80</a:t>
            </a:r>
          </a:p>
        </p:txBody>
      </p:sp>
      <p:sp>
        <p:nvSpPr>
          <p:cNvPr id="14378" name="Text Box 29"/>
          <p:cNvSpPr txBox="1">
            <a:spLocks noChangeArrowheads="1"/>
          </p:cNvSpPr>
          <p:nvPr/>
        </p:nvSpPr>
        <p:spPr bwMode="auto">
          <a:xfrm>
            <a:off x="5562600" y="6153150"/>
            <a:ext cx="89058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90</a:t>
            </a:r>
          </a:p>
        </p:txBody>
      </p:sp>
      <p:sp>
        <p:nvSpPr>
          <p:cNvPr id="14379" name="Text Box 76"/>
          <p:cNvSpPr txBox="1">
            <a:spLocks noChangeArrowheads="1"/>
          </p:cNvSpPr>
          <p:nvPr/>
        </p:nvSpPr>
        <p:spPr bwMode="auto">
          <a:xfrm>
            <a:off x="6705600" y="6153150"/>
            <a:ext cx="914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00</a:t>
            </a:r>
          </a:p>
        </p:txBody>
      </p:sp>
      <p:sp>
        <p:nvSpPr>
          <p:cNvPr id="14380" name="Text Box 46"/>
          <p:cNvSpPr txBox="1">
            <a:spLocks noChangeArrowheads="1"/>
          </p:cNvSpPr>
          <p:nvPr/>
        </p:nvSpPr>
        <p:spPr bwMode="auto">
          <a:xfrm rot="-5400000">
            <a:off x="-1415256" y="3352800"/>
            <a:ext cx="3459163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/>
              <a:t>Percentage of GDP</a:t>
            </a:r>
          </a:p>
        </p:txBody>
      </p:sp>
      <p:sp>
        <p:nvSpPr>
          <p:cNvPr id="14370" name="Freeform 68"/>
          <p:cNvSpPr>
            <a:spLocks/>
          </p:cNvSpPr>
          <p:nvPr/>
        </p:nvSpPr>
        <p:spPr bwMode="auto">
          <a:xfrm>
            <a:off x="1282700" y="2908300"/>
            <a:ext cx="7620000" cy="3149600"/>
          </a:xfrm>
          <a:custGeom>
            <a:avLst/>
            <a:gdLst>
              <a:gd name="T0" fmla="*/ 25400 w 4800"/>
              <a:gd name="T1" fmla="*/ 0 h 1984"/>
              <a:gd name="T2" fmla="*/ 1181100 w 4800"/>
              <a:gd name="T3" fmla="*/ 1282700 h 1984"/>
              <a:gd name="T4" fmla="*/ 2082800 w 4800"/>
              <a:gd name="T5" fmla="*/ 1968500 h 1984"/>
              <a:gd name="T6" fmla="*/ 2616200 w 4800"/>
              <a:gd name="T7" fmla="*/ 2032000 h 1984"/>
              <a:gd name="T8" fmla="*/ 3022600 w 4800"/>
              <a:gd name="T9" fmla="*/ 2120900 h 1984"/>
              <a:gd name="T10" fmla="*/ 3670300 w 4800"/>
              <a:gd name="T11" fmla="*/ 2235200 h 1984"/>
              <a:gd name="T12" fmla="*/ 4117975 w 4800"/>
              <a:gd name="T13" fmla="*/ 1884363 h 1984"/>
              <a:gd name="T14" fmla="*/ 4737100 w 4800"/>
              <a:gd name="T15" fmla="*/ 1676400 h 1984"/>
              <a:gd name="T16" fmla="*/ 5283200 w 4800"/>
              <a:gd name="T17" fmla="*/ 1333500 h 1984"/>
              <a:gd name="T18" fmla="*/ 5892800 w 4800"/>
              <a:gd name="T19" fmla="*/ 1435100 h 1984"/>
              <a:gd name="T20" fmla="*/ 6502400 w 4800"/>
              <a:gd name="T21" fmla="*/ 1033463 h 1984"/>
              <a:gd name="T22" fmla="*/ 7213600 w 4800"/>
              <a:gd name="T23" fmla="*/ 1257300 h 1984"/>
              <a:gd name="T24" fmla="*/ 7620000 w 4800"/>
              <a:gd name="T25" fmla="*/ 1282700 h 1984"/>
              <a:gd name="T26" fmla="*/ 7594600 w 4800"/>
              <a:gd name="T27" fmla="*/ 3149600 h 1984"/>
              <a:gd name="T28" fmla="*/ 0 w 4800"/>
              <a:gd name="T29" fmla="*/ 3149600 h 1984"/>
              <a:gd name="T30" fmla="*/ 25400 w 4800"/>
              <a:gd name="T31" fmla="*/ 0 h 1984"/>
              <a:gd name="T32" fmla="*/ 25400 w 4800"/>
              <a:gd name="T33" fmla="*/ 0 h 198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800" h="1984">
                <a:moveTo>
                  <a:pt x="16" y="0"/>
                </a:moveTo>
                <a:cubicBezTo>
                  <a:pt x="137" y="133"/>
                  <a:pt x="528" y="601"/>
                  <a:pt x="744" y="808"/>
                </a:cubicBezTo>
                <a:cubicBezTo>
                  <a:pt x="960" y="1015"/>
                  <a:pt x="1161" y="1161"/>
                  <a:pt x="1312" y="1240"/>
                </a:cubicBezTo>
                <a:lnTo>
                  <a:pt x="1648" y="1280"/>
                </a:lnTo>
                <a:lnTo>
                  <a:pt x="1904" y="1336"/>
                </a:lnTo>
                <a:cubicBezTo>
                  <a:pt x="2015" y="1357"/>
                  <a:pt x="2197" y="1433"/>
                  <a:pt x="2312" y="1408"/>
                </a:cubicBezTo>
                <a:cubicBezTo>
                  <a:pt x="2427" y="1383"/>
                  <a:pt x="2482" y="1246"/>
                  <a:pt x="2594" y="1187"/>
                </a:cubicBezTo>
                <a:cubicBezTo>
                  <a:pt x="2706" y="1128"/>
                  <a:pt x="2862" y="1114"/>
                  <a:pt x="2984" y="1056"/>
                </a:cubicBezTo>
                <a:cubicBezTo>
                  <a:pt x="3106" y="998"/>
                  <a:pt x="3207" y="865"/>
                  <a:pt x="3328" y="840"/>
                </a:cubicBezTo>
                <a:lnTo>
                  <a:pt x="3712" y="904"/>
                </a:lnTo>
                <a:lnTo>
                  <a:pt x="4096" y="651"/>
                </a:lnTo>
                <a:lnTo>
                  <a:pt x="4544" y="792"/>
                </a:lnTo>
                <a:lnTo>
                  <a:pt x="4800" y="808"/>
                </a:lnTo>
                <a:lnTo>
                  <a:pt x="4784" y="1984"/>
                </a:lnTo>
                <a:lnTo>
                  <a:pt x="0" y="1984"/>
                </a:lnTo>
                <a:lnTo>
                  <a:pt x="16" y="0"/>
                </a:lnTo>
                <a:cubicBezTo>
                  <a:pt x="16" y="0"/>
                  <a:pt x="16" y="0"/>
                  <a:pt x="16" y="0"/>
                </a:cubicBezTo>
                <a:close/>
              </a:path>
            </a:pathLst>
          </a:custGeom>
          <a:solidFill>
            <a:schemeClr val="folHlink"/>
          </a:solidFill>
          <a:ln w="127000" cap="flat" cmpd="sng">
            <a:solidFill>
              <a:schemeClr val="accent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0" name="Line 18"/>
          <p:cNvSpPr>
            <a:spLocks noChangeShapeType="1"/>
          </p:cNvSpPr>
          <p:nvPr/>
        </p:nvSpPr>
        <p:spPr bwMode="auto">
          <a:xfrm flipV="1">
            <a:off x="1244600" y="6032500"/>
            <a:ext cx="7580312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1" name="Line 45"/>
          <p:cNvSpPr>
            <a:spLocks noChangeShapeType="1"/>
          </p:cNvSpPr>
          <p:nvPr/>
        </p:nvSpPr>
        <p:spPr bwMode="auto">
          <a:xfrm>
            <a:off x="1282700" y="914400"/>
            <a:ext cx="0" cy="51816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05350"/>
            <a:ext cx="7870825" cy="486287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dirty="0" smtClean="0">
                <a:solidFill>
                  <a:srgbClr val="0070C0"/>
                </a:solidFill>
              </a:rPr>
              <a:t>What is the internal national debt?</a:t>
            </a:r>
          </a:p>
        </p:txBody>
      </p:sp>
      <p:sp>
        <p:nvSpPr>
          <p:cNvPr id="377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7394575" cy="781752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sz="2800" dirty="0" smtClean="0"/>
              <a:t>The portion of the national debt owed to a nation’s own citizens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2081750"/>
            <a:ext cx="8610600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</a:rPr>
              <a:t>What is the external national debt?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2592388"/>
            <a:ext cx="6324600" cy="781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800" dirty="0"/>
              <a:t>The portion of the national debt owed to foreign citizens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59" grpId="0" build="p" autoUpdateAnimBg="0"/>
      <p:bldP spid="6" grpId="0"/>
      <p:bldP spid="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1" name="Text Box 8"/>
          <p:cNvSpPr txBox="1">
            <a:spLocks noChangeArrowheads="1"/>
          </p:cNvSpPr>
          <p:nvPr/>
        </p:nvSpPr>
        <p:spPr bwMode="auto">
          <a:xfrm>
            <a:off x="6662738" y="6121400"/>
            <a:ext cx="84613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05</a:t>
            </a:r>
          </a:p>
        </p:txBody>
      </p:sp>
      <p:sp>
        <p:nvSpPr>
          <p:cNvPr id="16397" name="Line 20"/>
          <p:cNvSpPr>
            <a:spLocks noChangeShapeType="1"/>
          </p:cNvSpPr>
          <p:nvPr/>
        </p:nvSpPr>
        <p:spPr bwMode="auto">
          <a:xfrm>
            <a:off x="871538" y="1549400"/>
            <a:ext cx="80772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21"/>
          <p:cNvSpPr>
            <a:spLocks noChangeShapeType="1"/>
          </p:cNvSpPr>
          <p:nvPr/>
        </p:nvSpPr>
        <p:spPr bwMode="auto">
          <a:xfrm>
            <a:off x="871538" y="2616200"/>
            <a:ext cx="80772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23"/>
          <p:cNvSpPr>
            <a:spLocks noChangeShapeType="1"/>
          </p:cNvSpPr>
          <p:nvPr/>
        </p:nvSpPr>
        <p:spPr bwMode="auto">
          <a:xfrm>
            <a:off x="871538" y="5207000"/>
            <a:ext cx="80772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4" name="Text Box 9"/>
          <p:cNvSpPr txBox="1">
            <a:spLocks noChangeArrowheads="1"/>
          </p:cNvSpPr>
          <p:nvPr/>
        </p:nvSpPr>
        <p:spPr bwMode="auto">
          <a:xfrm>
            <a:off x="7881938" y="6121400"/>
            <a:ext cx="8270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10</a:t>
            </a:r>
          </a:p>
        </p:txBody>
      </p:sp>
      <p:sp>
        <p:nvSpPr>
          <p:cNvPr id="16405" name="Text Box 16"/>
          <p:cNvSpPr txBox="1">
            <a:spLocks noChangeArrowheads="1"/>
          </p:cNvSpPr>
          <p:nvPr/>
        </p:nvSpPr>
        <p:spPr bwMode="auto">
          <a:xfrm>
            <a:off x="871538" y="6146800"/>
            <a:ext cx="7508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60</a:t>
            </a:r>
          </a:p>
        </p:txBody>
      </p:sp>
      <p:sp>
        <p:nvSpPr>
          <p:cNvPr id="16406" name="Text Box 17"/>
          <p:cNvSpPr txBox="1">
            <a:spLocks noChangeArrowheads="1"/>
          </p:cNvSpPr>
          <p:nvPr/>
        </p:nvSpPr>
        <p:spPr bwMode="auto">
          <a:xfrm>
            <a:off x="2214563" y="6153150"/>
            <a:ext cx="7810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70</a:t>
            </a:r>
          </a:p>
        </p:txBody>
      </p:sp>
      <p:sp>
        <p:nvSpPr>
          <p:cNvPr id="16407" name="Text Box 19"/>
          <p:cNvSpPr txBox="1">
            <a:spLocks noChangeArrowheads="1"/>
          </p:cNvSpPr>
          <p:nvPr/>
        </p:nvSpPr>
        <p:spPr bwMode="auto">
          <a:xfrm>
            <a:off x="3435350" y="6134100"/>
            <a:ext cx="88106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80</a:t>
            </a:r>
          </a:p>
        </p:txBody>
      </p:sp>
      <p:sp>
        <p:nvSpPr>
          <p:cNvPr id="16408" name="Text Box 28"/>
          <p:cNvSpPr txBox="1">
            <a:spLocks noChangeArrowheads="1"/>
          </p:cNvSpPr>
          <p:nvPr/>
        </p:nvSpPr>
        <p:spPr bwMode="auto">
          <a:xfrm>
            <a:off x="4529138" y="6121400"/>
            <a:ext cx="838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90</a:t>
            </a:r>
          </a:p>
        </p:txBody>
      </p:sp>
      <p:sp>
        <p:nvSpPr>
          <p:cNvPr id="16409" name="Text Box 29"/>
          <p:cNvSpPr txBox="1">
            <a:spLocks noChangeArrowheads="1"/>
          </p:cNvSpPr>
          <p:nvPr/>
        </p:nvSpPr>
        <p:spPr bwMode="auto">
          <a:xfrm>
            <a:off x="5519738" y="6121400"/>
            <a:ext cx="88106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00</a:t>
            </a:r>
          </a:p>
        </p:txBody>
      </p:sp>
      <p:sp>
        <p:nvSpPr>
          <p:cNvPr id="16412" name="Text Box 33"/>
          <p:cNvSpPr txBox="1">
            <a:spLocks noChangeArrowheads="1"/>
          </p:cNvSpPr>
          <p:nvPr/>
        </p:nvSpPr>
        <p:spPr bwMode="auto">
          <a:xfrm>
            <a:off x="473075" y="5191125"/>
            <a:ext cx="82708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.05</a:t>
            </a:r>
          </a:p>
        </p:txBody>
      </p:sp>
      <p:sp>
        <p:nvSpPr>
          <p:cNvPr id="16413" name="Text Box 34"/>
          <p:cNvSpPr txBox="1">
            <a:spLocks noChangeArrowheads="1"/>
          </p:cNvSpPr>
          <p:nvPr/>
        </p:nvSpPr>
        <p:spPr bwMode="auto">
          <a:xfrm>
            <a:off x="474663" y="4606925"/>
            <a:ext cx="7810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1.0</a:t>
            </a:r>
          </a:p>
        </p:txBody>
      </p:sp>
      <p:sp>
        <p:nvSpPr>
          <p:cNvPr id="16414" name="Text Box 35"/>
          <p:cNvSpPr txBox="1">
            <a:spLocks noChangeArrowheads="1"/>
          </p:cNvSpPr>
          <p:nvPr/>
        </p:nvSpPr>
        <p:spPr bwMode="auto">
          <a:xfrm>
            <a:off x="457200" y="4019550"/>
            <a:ext cx="89058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1.5</a:t>
            </a:r>
          </a:p>
        </p:txBody>
      </p:sp>
      <p:sp>
        <p:nvSpPr>
          <p:cNvPr id="16415" name="Text Box 36"/>
          <p:cNvSpPr txBox="1">
            <a:spLocks noChangeArrowheads="1"/>
          </p:cNvSpPr>
          <p:nvPr/>
        </p:nvSpPr>
        <p:spPr bwMode="auto">
          <a:xfrm>
            <a:off x="490538" y="3454400"/>
            <a:ext cx="7715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2.0</a:t>
            </a:r>
          </a:p>
        </p:txBody>
      </p:sp>
      <p:sp>
        <p:nvSpPr>
          <p:cNvPr id="16416" name="Text Box 37"/>
          <p:cNvSpPr txBox="1">
            <a:spLocks noChangeArrowheads="1"/>
          </p:cNvSpPr>
          <p:nvPr/>
        </p:nvSpPr>
        <p:spPr bwMode="auto">
          <a:xfrm>
            <a:off x="490538" y="2844800"/>
            <a:ext cx="7715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2.5</a:t>
            </a:r>
          </a:p>
        </p:txBody>
      </p:sp>
      <p:sp>
        <p:nvSpPr>
          <p:cNvPr id="16418" name="Text Box 42"/>
          <p:cNvSpPr txBox="1">
            <a:spLocks noChangeArrowheads="1"/>
          </p:cNvSpPr>
          <p:nvPr/>
        </p:nvSpPr>
        <p:spPr bwMode="auto">
          <a:xfrm>
            <a:off x="490538" y="2235200"/>
            <a:ext cx="8651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3.0</a:t>
            </a:r>
          </a:p>
        </p:txBody>
      </p:sp>
      <p:sp>
        <p:nvSpPr>
          <p:cNvPr id="16419" name="Text Box 43"/>
          <p:cNvSpPr txBox="1">
            <a:spLocks noChangeArrowheads="1"/>
          </p:cNvSpPr>
          <p:nvPr/>
        </p:nvSpPr>
        <p:spPr bwMode="auto">
          <a:xfrm>
            <a:off x="490538" y="1625600"/>
            <a:ext cx="90646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3.5</a:t>
            </a:r>
          </a:p>
        </p:txBody>
      </p:sp>
      <p:sp>
        <p:nvSpPr>
          <p:cNvPr id="16420" name="Text Box 44"/>
          <p:cNvSpPr txBox="1">
            <a:spLocks noChangeArrowheads="1"/>
          </p:cNvSpPr>
          <p:nvPr/>
        </p:nvSpPr>
        <p:spPr bwMode="auto">
          <a:xfrm>
            <a:off x="490538" y="1016000"/>
            <a:ext cx="88423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4.0</a:t>
            </a:r>
          </a:p>
        </p:txBody>
      </p:sp>
      <p:sp>
        <p:nvSpPr>
          <p:cNvPr id="16422" name="Text Box 55"/>
          <p:cNvSpPr txBox="1">
            <a:spLocks noChangeArrowheads="1"/>
          </p:cNvSpPr>
          <p:nvPr/>
        </p:nvSpPr>
        <p:spPr bwMode="auto">
          <a:xfrm>
            <a:off x="228600" y="150813"/>
            <a:ext cx="8763000" cy="53498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</a:rPr>
              <a:t>Federal Net Interest as a Percentage of GDP</a:t>
            </a:r>
          </a:p>
        </p:txBody>
      </p:sp>
      <p:sp>
        <p:nvSpPr>
          <p:cNvPr id="16423" name="Freeform 62"/>
          <p:cNvSpPr>
            <a:spLocks/>
          </p:cNvSpPr>
          <p:nvPr/>
        </p:nvSpPr>
        <p:spPr bwMode="auto">
          <a:xfrm>
            <a:off x="1239838" y="2273300"/>
            <a:ext cx="6489700" cy="3848100"/>
          </a:xfrm>
          <a:custGeom>
            <a:avLst/>
            <a:gdLst>
              <a:gd name="T0" fmla="*/ 6489700 w 4088"/>
              <a:gd name="T1" fmla="*/ 1514475 h 2424"/>
              <a:gd name="T2" fmla="*/ 6477000 w 4088"/>
              <a:gd name="T3" fmla="*/ 3848100 h 2424"/>
              <a:gd name="T4" fmla="*/ 12700 w 4088"/>
              <a:gd name="T5" fmla="*/ 3835400 h 2424"/>
              <a:gd name="T6" fmla="*/ 0 w 4088"/>
              <a:gd name="T7" fmla="*/ 2246313 h 2424"/>
              <a:gd name="T8" fmla="*/ 784225 w 4088"/>
              <a:gd name="T9" fmla="*/ 2233613 h 2424"/>
              <a:gd name="T10" fmla="*/ 1379538 w 4088"/>
              <a:gd name="T11" fmla="*/ 2043113 h 2424"/>
              <a:gd name="T12" fmla="*/ 1644650 w 4088"/>
              <a:gd name="T13" fmla="*/ 2093913 h 2424"/>
              <a:gd name="T14" fmla="*/ 2138363 w 4088"/>
              <a:gd name="T15" fmla="*/ 2157413 h 2424"/>
              <a:gd name="T16" fmla="*/ 2668588 w 4088"/>
              <a:gd name="T17" fmla="*/ 2182813 h 2424"/>
              <a:gd name="T18" fmla="*/ 4656138 w 4088"/>
              <a:gd name="T19" fmla="*/ 719138 h 2424"/>
              <a:gd name="T20" fmla="*/ 5072063 w 4088"/>
              <a:gd name="T21" fmla="*/ 214313 h 2424"/>
              <a:gd name="T22" fmla="*/ 5540375 w 4088"/>
              <a:gd name="T23" fmla="*/ 0 h 2424"/>
              <a:gd name="T24" fmla="*/ 5819775 w 4088"/>
              <a:gd name="T25" fmla="*/ 101600 h 2424"/>
              <a:gd name="T26" fmla="*/ 6249988 w 4088"/>
              <a:gd name="T27" fmla="*/ 1601788 h 2424"/>
              <a:gd name="T28" fmla="*/ 6489700 w 4088"/>
              <a:gd name="T29" fmla="*/ 1514475 h 242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088" h="2424">
                <a:moveTo>
                  <a:pt x="4088" y="954"/>
                </a:moveTo>
                <a:lnTo>
                  <a:pt x="4080" y="2424"/>
                </a:lnTo>
                <a:lnTo>
                  <a:pt x="8" y="2416"/>
                </a:lnTo>
                <a:lnTo>
                  <a:pt x="0" y="1415"/>
                </a:lnTo>
                <a:cubicBezTo>
                  <a:pt x="81" y="1247"/>
                  <a:pt x="350" y="1428"/>
                  <a:pt x="494" y="1407"/>
                </a:cubicBezTo>
                <a:lnTo>
                  <a:pt x="869" y="1287"/>
                </a:lnTo>
                <a:lnTo>
                  <a:pt x="1036" y="1319"/>
                </a:lnTo>
                <a:lnTo>
                  <a:pt x="1347" y="1359"/>
                </a:lnTo>
                <a:lnTo>
                  <a:pt x="1681" y="1375"/>
                </a:lnTo>
                <a:lnTo>
                  <a:pt x="2933" y="453"/>
                </a:lnTo>
                <a:lnTo>
                  <a:pt x="3195" y="135"/>
                </a:lnTo>
                <a:lnTo>
                  <a:pt x="3490" y="0"/>
                </a:lnTo>
                <a:lnTo>
                  <a:pt x="3666" y="64"/>
                </a:lnTo>
                <a:lnTo>
                  <a:pt x="3937" y="1009"/>
                </a:lnTo>
                <a:lnTo>
                  <a:pt x="4088" y="954"/>
                </a:lnTo>
                <a:close/>
              </a:path>
            </a:pathLst>
          </a:custGeom>
          <a:solidFill>
            <a:schemeClr val="folHlink"/>
          </a:solidFill>
          <a:ln w="127000" cap="flat" cmpd="sng">
            <a:solidFill>
              <a:schemeClr val="accent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24" name="Line 47"/>
          <p:cNvSpPr>
            <a:spLocks noChangeShapeType="1"/>
          </p:cNvSpPr>
          <p:nvPr/>
        </p:nvSpPr>
        <p:spPr bwMode="auto">
          <a:xfrm>
            <a:off x="1252538" y="992188"/>
            <a:ext cx="0" cy="51816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32" name="Text Box 53"/>
          <p:cNvSpPr txBox="1">
            <a:spLocks noChangeArrowheads="1"/>
          </p:cNvSpPr>
          <p:nvPr/>
        </p:nvSpPr>
        <p:spPr bwMode="auto">
          <a:xfrm rot="-5400000">
            <a:off x="-1468437" y="3289300"/>
            <a:ext cx="3429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/>
              <a:t>Percentage of GDP</a:t>
            </a:r>
          </a:p>
        </p:txBody>
      </p:sp>
      <p:sp>
        <p:nvSpPr>
          <p:cNvPr id="16434" name="Line 18"/>
          <p:cNvSpPr>
            <a:spLocks noChangeShapeType="1"/>
          </p:cNvSpPr>
          <p:nvPr/>
        </p:nvSpPr>
        <p:spPr bwMode="auto">
          <a:xfrm>
            <a:off x="1252538" y="6121400"/>
            <a:ext cx="76962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246063" y="635000"/>
          <a:ext cx="8670925" cy="557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r:id="rId3" imgW="8675360" imgH="5572227" progId="Excel.Chart.8">
                  <p:embed/>
                </p:oleObj>
              </mc:Choice>
              <mc:Fallback>
                <p:oleObj r:id="rId3" imgW="8675360" imgH="5572227" progId="Excel.Char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3" y="635000"/>
                        <a:ext cx="8670925" cy="557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228600" y="152400"/>
            <a:ext cx="7924800" cy="5349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 sz="2746" b="1" i="0" u="none" strike="noStrike" kern="1200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en-US" sz="3200" b="1" dirty="0">
                <a:solidFill>
                  <a:srgbClr val="0070C0"/>
                </a:solidFill>
                <a:latin typeface="+mn-lt"/>
                <a:ea typeface="Times New Roman"/>
                <a:cs typeface="Times New Roman"/>
              </a:rPr>
              <a:t>Ownership of the National Debt, 2006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43138"/>
            <a:ext cx="8305800" cy="977900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dirty="0" smtClean="0">
                <a:solidFill>
                  <a:srgbClr val="0070C0"/>
                </a:solidFill>
              </a:rPr>
              <a:t>Does  government borrowing crowd out private-sector spending?</a:t>
            </a:r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9913" y="3284538"/>
            <a:ext cx="8548687" cy="1471172"/>
          </a:xfrm>
        </p:spPr>
        <p:txBody>
          <a:bodyPr>
            <a:spAutoFit/>
          </a:bodyPr>
          <a:lstStyle/>
          <a:p>
            <a:pPr marL="0" indent="0">
              <a:lnSpc>
                <a:spcPct val="75000"/>
              </a:lnSpc>
              <a:buFontTx/>
              <a:buNone/>
            </a:pPr>
            <a:r>
              <a:rPr lang="en-US" sz="2800" b="1" dirty="0" smtClean="0"/>
              <a:t>Yes</a:t>
            </a:r>
            <a:r>
              <a:rPr lang="en-US" sz="2800" dirty="0" smtClean="0"/>
              <a:t>, the more the government borrows the less loanable funds for everyone else</a:t>
            </a:r>
          </a:p>
          <a:p>
            <a:pPr marL="0" indent="0">
              <a:lnSpc>
                <a:spcPct val="75000"/>
              </a:lnSpc>
              <a:buFontTx/>
              <a:buNone/>
            </a:pPr>
            <a:r>
              <a:rPr lang="en-US" sz="2800" b="1" dirty="0" smtClean="0"/>
              <a:t>No</a:t>
            </a:r>
            <a:r>
              <a:rPr lang="en-US" sz="2800" dirty="0" smtClean="0"/>
              <a:t>, especially if it occurs during economic downturns</a:t>
            </a:r>
          </a:p>
        </p:txBody>
      </p:sp>
      <p:sp>
        <p:nvSpPr>
          <p:cNvPr id="18436" name="Rectangle 2"/>
          <p:cNvSpPr txBox="1">
            <a:spLocks noChangeArrowheads="1"/>
          </p:cNvSpPr>
          <p:nvPr/>
        </p:nvSpPr>
        <p:spPr bwMode="auto">
          <a:xfrm>
            <a:off x="304800" y="329150"/>
            <a:ext cx="8001000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</a:rPr>
              <a:t>The crowding-out effect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838200"/>
            <a:ext cx="8001000" cy="1126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800" dirty="0"/>
              <a:t>When federal government borrowing increases interest rates, the result is lower consumption and investments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74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4786" grpId="0"/>
      <p:bldP spid="374787" grpId="0" uiExpand="1" build="p" autoUpdateAnimBg="0"/>
      <p:bldP spid="7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2164173"/>
            <a:ext cx="8763000" cy="880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</a:rPr>
              <a:t>Are we passing the debt burden to our children?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3122613"/>
            <a:ext cx="7772400" cy="86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800" dirty="0"/>
              <a:t>Yes, especially if it continues to increase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No, not as long as the debt is internally owned</a:t>
            </a:r>
          </a:p>
        </p:txBody>
      </p:sp>
      <p:sp>
        <p:nvSpPr>
          <p:cNvPr id="19460" name="Rectangle 2"/>
          <p:cNvSpPr txBox="1">
            <a:spLocks noChangeArrowheads="1"/>
          </p:cNvSpPr>
          <p:nvPr/>
        </p:nvSpPr>
        <p:spPr bwMode="auto">
          <a:xfrm>
            <a:off x="304800" y="405350"/>
            <a:ext cx="7924800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</a:rPr>
              <a:t>Can Uncle Sam go bankrupt?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533400" y="1001713"/>
            <a:ext cx="7162800" cy="86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buFontTx/>
              <a:buChar char="•"/>
            </a:pPr>
            <a:r>
              <a:rPr lang="en-US" sz="2800" dirty="0"/>
              <a:t>Yes, it’s possible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2800" dirty="0"/>
              <a:t>No, the debt need never be paid off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 autoUpdateAnimBg="0"/>
      <p:bldP spid="9" grpId="0" uiExpand="1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1216025" y="6115050"/>
            <a:ext cx="69342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1241425" y="1212850"/>
            <a:ext cx="0" cy="4953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304800" y="1831975"/>
            <a:ext cx="104457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/>
              <a:t>200</a:t>
            </a:r>
            <a:endParaRPr lang="en-US" sz="3200"/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304800" y="2822575"/>
            <a:ext cx="104457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/>
              <a:t>150</a:t>
            </a:r>
            <a:endParaRPr lang="en-US" sz="3200"/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488950" y="4879975"/>
            <a:ext cx="86042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/>
              <a:t>50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1828800" y="6089650"/>
            <a:ext cx="1371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/>
              <a:t>2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3276600" y="6089650"/>
            <a:ext cx="12954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/>
              <a:t>4</a:t>
            </a:r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4876800" y="6089650"/>
            <a:ext cx="12192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/>
              <a:t>6</a:t>
            </a: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6172200" y="6089650"/>
            <a:ext cx="12192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/>
              <a:t>8</a:t>
            </a:r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>
            <a:off x="1241425" y="1212850"/>
            <a:ext cx="0" cy="49530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0" name="Text Box 21"/>
          <p:cNvSpPr txBox="1">
            <a:spLocks noChangeArrowheads="1"/>
          </p:cNvSpPr>
          <p:nvPr/>
        </p:nvSpPr>
        <p:spPr bwMode="auto">
          <a:xfrm>
            <a:off x="5334000" y="4870450"/>
            <a:ext cx="1143000" cy="480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/>
              <a:t>AD</a:t>
            </a:r>
            <a:r>
              <a:rPr lang="en-US" sz="2800" b="1" baseline="-25000" dirty="0"/>
              <a:t>1</a:t>
            </a:r>
            <a:endParaRPr lang="en-US" sz="2800" b="1" dirty="0"/>
          </a:p>
        </p:txBody>
      </p:sp>
      <p:sp>
        <p:nvSpPr>
          <p:cNvPr id="20501" name="Text Box 22"/>
          <p:cNvSpPr txBox="1">
            <a:spLocks noChangeArrowheads="1"/>
          </p:cNvSpPr>
          <p:nvPr/>
        </p:nvSpPr>
        <p:spPr bwMode="auto">
          <a:xfrm>
            <a:off x="6172200" y="1517650"/>
            <a:ext cx="1295400" cy="480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/>
              <a:t>AS</a:t>
            </a:r>
          </a:p>
        </p:txBody>
      </p:sp>
      <p:sp>
        <p:nvSpPr>
          <p:cNvPr id="506903" name="Text Box 23"/>
          <p:cNvSpPr txBox="1">
            <a:spLocks noChangeArrowheads="1"/>
          </p:cNvSpPr>
          <p:nvPr/>
        </p:nvSpPr>
        <p:spPr bwMode="auto">
          <a:xfrm>
            <a:off x="6400800" y="4489450"/>
            <a:ext cx="1219200" cy="480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/>
              <a:t>AD</a:t>
            </a:r>
            <a:r>
              <a:rPr lang="en-US" sz="2800" b="1" baseline="-25000" dirty="0"/>
              <a:t>2</a:t>
            </a:r>
            <a:endParaRPr lang="en-US" sz="2800" b="1" dirty="0"/>
          </a:p>
        </p:txBody>
      </p:sp>
      <p:sp>
        <p:nvSpPr>
          <p:cNvPr id="20503" name="Line 27"/>
          <p:cNvSpPr>
            <a:spLocks noChangeShapeType="1"/>
          </p:cNvSpPr>
          <p:nvPr/>
        </p:nvSpPr>
        <p:spPr bwMode="auto">
          <a:xfrm rot="90429" flipV="1">
            <a:off x="1928813" y="3089275"/>
            <a:ext cx="4792662" cy="196373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6908" name="Line 28"/>
          <p:cNvSpPr>
            <a:spLocks noChangeShapeType="1"/>
          </p:cNvSpPr>
          <p:nvPr/>
        </p:nvSpPr>
        <p:spPr bwMode="auto">
          <a:xfrm>
            <a:off x="3733800" y="2432050"/>
            <a:ext cx="2895600" cy="2133600"/>
          </a:xfrm>
          <a:prstGeom prst="line">
            <a:avLst/>
          </a:prstGeom>
          <a:noFill/>
          <a:ln w="762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5" name="Line 29"/>
          <p:cNvSpPr>
            <a:spLocks noChangeShapeType="1"/>
          </p:cNvSpPr>
          <p:nvPr/>
        </p:nvSpPr>
        <p:spPr bwMode="auto">
          <a:xfrm rot="-199387">
            <a:off x="2057400" y="2813050"/>
            <a:ext cx="3429000" cy="2514600"/>
          </a:xfrm>
          <a:prstGeom prst="line">
            <a:avLst/>
          </a:prstGeom>
          <a:noFill/>
          <a:ln w="76200">
            <a:solidFill>
              <a:srgbClr val="0070C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6" name="Oval 31"/>
          <p:cNvSpPr>
            <a:spLocks noChangeArrowheads="1"/>
          </p:cNvSpPr>
          <p:nvPr/>
        </p:nvSpPr>
        <p:spPr bwMode="auto">
          <a:xfrm>
            <a:off x="3846513" y="4065588"/>
            <a:ext cx="182880" cy="18288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8" name="Text Box 33"/>
          <p:cNvSpPr txBox="1">
            <a:spLocks noChangeArrowheads="1"/>
          </p:cNvSpPr>
          <p:nvPr/>
        </p:nvSpPr>
        <p:spPr bwMode="auto">
          <a:xfrm>
            <a:off x="228600" y="3879850"/>
            <a:ext cx="1106488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/>
              <a:t>100</a:t>
            </a:r>
          </a:p>
        </p:txBody>
      </p:sp>
      <p:sp>
        <p:nvSpPr>
          <p:cNvPr id="20509" name="Text Box 36"/>
          <p:cNvSpPr txBox="1">
            <a:spLocks noChangeArrowheads="1"/>
          </p:cNvSpPr>
          <p:nvPr/>
        </p:nvSpPr>
        <p:spPr bwMode="auto">
          <a:xfrm>
            <a:off x="7543800" y="6089650"/>
            <a:ext cx="12192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/>
              <a:t>12</a:t>
            </a:r>
          </a:p>
        </p:txBody>
      </p:sp>
      <p:sp>
        <p:nvSpPr>
          <p:cNvPr id="506920" name="Text Box 40"/>
          <p:cNvSpPr txBox="1">
            <a:spLocks noChangeArrowheads="1"/>
          </p:cNvSpPr>
          <p:nvPr/>
        </p:nvSpPr>
        <p:spPr bwMode="auto">
          <a:xfrm>
            <a:off x="7162800" y="3498850"/>
            <a:ext cx="1219200" cy="480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/>
              <a:t>AD</a:t>
            </a:r>
            <a:r>
              <a:rPr lang="en-US" sz="2800" b="1" baseline="-25000" dirty="0"/>
              <a:t>2</a:t>
            </a:r>
            <a:endParaRPr lang="en-US" sz="2800" b="1" dirty="0"/>
          </a:p>
        </p:txBody>
      </p:sp>
      <p:sp>
        <p:nvSpPr>
          <p:cNvPr id="506918" name="Line 38"/>
          <p:cNvSpPr>
            <a:spLocks noChangeShapeType="1"/>
          </p:cNvSpPr>
          <p:nvPr/>
        </p:nvSpPr>
        <p:spPr bwMode="auto">
          <a:xfrm>
            <a:off x="4800600" y="1670050"/>
            <a:ext cx="2590800" cy="1905000"/>
          </a:xfrm>
          <a:prstGeom prst="line">
            <a:avLst/>
          </a:prstGeom>
          <a:noFill/>
          <a:ln w="762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6921" name="Line 41"/>
          <p:cNvSpPr>
            <a:spLocks noChangeShapeType="1"/>
          </p:cNvSpPr>
          <p:nvPr/>
        </p:nvSpPr>
        <p:spPr bwMode="auto">
          <a:xfrm>
            <a:off x="2667000" y="2965450"/>
            <a:ext cx="1219200" cy="0"/>
          </a:xfrm>
          <a:prstGeom prst="line">
            <a:avLst/>
          </a:prstGeom>
          <a:noFill/>
          <a:ln w="7620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6922" name="Line 42"/>
          <p:cNvSpPr>
            <a:spLocks noChangeShapeType="1"/>
          </p:cNvSpPr>
          <p:nvPr/>
        </p:nvSpPr>
        <p:spPr bwMode="auto">
          <a:xfrm>
            <a:off x="4191000" y="2355850"/>
            <a:ext cx="1219200" cy="0"/>
          </a:xfrm>
          <a:prstGeom prst="line">
            <a:avLst/>
          </a:prstGeom>
          <a:noFill/>
          <a:ln w="7620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6923" name="Text Box 43"/>
          <p:cNvSpPr txBox="1">
            <a:spLocks noChangeArrowheads="1"/>
          </p:cNvSpPr>
          <p:nvPr/>
        </p:nvSpPr>
        <p:spPr bwMode="auto">
          <a:xfrm>
            <a:off x="6781800" y="2660650"/>
            <a:ext cx="762000" cy="4247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dirty="0"/>
              <a:t>E</a:t>
            </a:r>
            <a:r>
              <a:rPr lang="en-US" sz="2400" baseline="-25000" dirty="0"/>
              <a:t>2</a:t>
            </a:r>
            <a:endParaRPr lang="en-US" sz="2400" dirty="0"/>
          </a:p>
        </p:txBody>
      </p:sp>
      <p:sp>
        <p:nvSpPr>
          <p:cNvPr id="20515" name="Text Box 45"/>
          <p:cNvSpPr txBox="1">
            <a:spLocks noChangeArrowheads="1"/>
          </p:cNvSpPr>
          <p:nvPr/>
        </p:nvSpPr>
        <p:spPr bwMode="auto">
          <a:xfrm>
            <a:off x="3581400" y="3575050"/>
            <a:ext cx="762000" cy="4247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dirty="0"/>
              <a:t>E</a:t>
            </a:r>
            <a:r>
              <a:rPr lang="en-US" sz="2400" baseline="-25000" dirty="0"/>
              <a:t>1</a:t>
            </a:r>
            <a:endParaRPr lang="en-US" sz="2400" dirty="0"/>
          </a:p>
        </p:txBody>
      </p:sp>
      <p:sp>
        <p:nvSpPr>
          <p:cNvPr id="506924" name="Text Box 44"/>
          <p:cNvSpPr txBox="1">
            <a:spLocks noChangeArrowheads="1"/>
          </p:cNvSpPr>
          <p:nvPr/>
        </p:nvSpPr>
        <p:spPr bwMode="auto">
          <a:xfrm>
            <a:off x="4876800" y="3041650"/>
            <a:ext cx="1066800" cy="4247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dirty="0"/>
              <a:t>E</a:t>
            </a:r>
            <a:r>
              <a:rPr lang="en-US" sz="2400" baseline="-25000" dirty="0"/>
              <a:t>2</a:t>
            </a:r>
          </a:p>
        </p:txBody>
      </p:sp>
      <p:sp>
        <p:nvSpPr>
          <p:cNvPr id="506914" name="Oval 34"/>
          <p:cNvSpPr>
            <a:spLocks noChangeArrowheads="1"/>
          </p:cNvSpPr>
          <p:nvPr/>
        </p:nvSpPr>
        <p:spPr bwMode="auto">
          <a:xfrm>
            <a:off x="5273675" y="3525838"/>
            <a:ext cx="182880" cy="18288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9" name="Text Box 48"/>
          <p:cNvSpPr txBox="1">
            <a:spLocks noChangeArrowheads="1"/>
          </p:cNvSpPr>
          <p:nvPr/>
        </p:nvSpPr>
        <p:spPr bwMode="auto">
          <a:xfrm>
            <a:off x="6553200" y="6354762"/>
            <a:ext cx="533400" cy="4762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 err="1" smtClean="0"/>
              <a:t>fe</a:t>
            </a:r>
            <a:endParaRPr lang="en-US" sz="2800" b="1" dirty="0"/>
          </a:p>
        </p:txBody>
      </p:sp>
      <p:sp>
        <p:nvSpPr>
          <p:cNvPr id="20522" name="Text Box 35"/>
          <p:cNvSpPr txBox="1">
            <a:spLocks noChangeArrowheads="1"/>
          </p:cNvSpPr>
          <p:nvPr/>
        </p:nvSpPr>
        <p:spPr bwMode="auto">
          <a:xfrm>
            <a:off x="304800" y="231775"/>
            <a:ext cx="8382000" cy="5349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</a:rPr>
              <a:t>Zero, Partial, and Complete Crowding Out</a:t>
            </a:r>
          </a:p>
        </p:txBody>
      </p:sp>
      <p:sp>
        <p:nvSpPr>
          <p:cNvPr id="20523" name="Line 37"/>
          <p:cNvSpPr>
            <a:spLocks noChangeShapeType="1"/>
          </p:cNvSpPr>
          <p:nvPr/>
        </p:nvSpPr>
        <p:spPr bwMode="auto">
          <a:xfrm flipV="1">
            <a:off x="6781800" y="2127250"/>
            <a:ext cx="0" cy="990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6919" name="Oval 39"/>
          <p:cNvSpPr>
            <a:spLocks noChangeArrowheads="1"/>
          </p:cNvSpPr>
          <p:nvPr/>
        </p:nvSpPr>
        <p:spPr bwMode="auto">
          <a:xfrm>
            <a:off x="6629400" y="2965450"/>
            <a:ext cx="182880" cy="18288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6903" grpId="0"/>
      <p:bldP spid="506908" grpId="0" animBg="1"/>
      <p:bldP spid="506920" grpId="0"/>
      <p:bldP spid="506918" grpId="0" animBg="1"/>
      <p:bldP spid="506921" grpId="0" animBg="1"/>
      <p:bldP spid="506922" grpId="0" animBg="1"/>
      <p:bldP spid="506923" grpId="0"/>
      <p:bldP spid="506924" grpId="0"/>
      <p:bldP spid="506914" grpId="0" animBg="1"/>
      <p:bldP spid="5069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8867775" cy="534988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dirty="0" smtClean="0">
                <a:solidFill>
                  <a:srgbClr val="0070C0"/>
                </a:solidFill>
              </a:rPr>
              <a:t>Four Stages of the Budget Process</a:t>
            </a:r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7162800" cy="1729704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2800" dirty="0" smtClean="0"/>
              <a:t>Formation of the budget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Presidential budget  submission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Budget resolution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Budget passed</a:t>
            </a:r>
            <a:endParaRPr lang="en-US" dirty="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52400" y="3200400"/>
            <a:ext cx="80010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</a:rPr>
              <a:t>Federal Fiscal Year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3757613"/>
            <a:ext cx="67056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800" dirty="0"/>
              <a:t>October 1 through September 30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379" grpId="0" build="p" autoUpdateAnimBg="0"/>
      <p:bldP spid="6" grpId="0"/>
      <p:bldP spid="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381000" y="5410200"/>
            <a:ext cx="2743200" cy="1066800"/>
          </a:xfrm>
          <a:prstGeom prst="cube">
            <a:avLst>
              <a:gd name="adj" fmla="val 25000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n-US" sz="2400"/>
              <a:t>Govt. spends and borrows</a:t>
            </a:r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1828800" y="4114800"/>
            <a:ext cx="3962400" cy="1143000"/>
          </a:xfrm>
          <a:prstGeom prst="cube">
            <a:avLst>
              <a:gd name="adj" fmla="val 25000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502920" bIns="502920" anchor="ctr"/>
          <a:lstStyle/>
          <a:p>
            <a:pPr algn="ctr">
              <a:lnSpc>
                <a:spcPct val="80000"/>
              </a:lnSpc>
            </a:pPr>
            <a:r>
              <a:rPr lang="en-US" sz="2400"/>
              <a:t>Govt. competes with private borrowers</a:t>
            </a:r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3429000" y="2971800"/>
            <a:ext cx="3405188" cy="914400"/>
          </a:xfrm>
          <a:prstGeom prst="cube">
            <a:avLst>
              <a:gd name="adj" fmla="val 25000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502920" bIns="502920" anchor="ctr"/>
          <a:lstStyle/>
          <a:p>
            <a:pPr algn="ctr">
              <a:lnSpc>
                <a:spcPct val="80000"/>
              </a:lnSpc>
            </a:pPr>
            <a:r>
              <a:rPr lang="en-US" sz="2400" dirty="0"/>
              <a:t>Interest rates rise</a:t>
            </a:r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 rot="-1891068">
            <a:off x="914400" y="4953000"/>
            <a:ext cx="1066800" cy="609600"/>
          </a:xfrm>
          <a:prstGeom prst="rightArrow">
            <a:avLst>
              <a:gd name="adj1" fmla="val 50000"/>
              <a:gd name="adj2" fmla="val 43750"/>
            </a:avLst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0" name="AutoShape 7"/>
          <p:cNvSpPr>
            <a:spLocks noChangeArrowheads="1"/>
          </p:cNvSpPr>
          <p:nvPr/>
        </p:nvSpPr>
        <p:spPr bwMode="auto">
          <a:xfrm>
            <a:off x="3810000" y="1600200"/>
            <a:ext cx="4495800" cy="1143000"/>
          </a:xfrm>
          <a:prstGeom prst="cube">
            <a:avLst>
              <a:gd name="adj" fmla="val 25000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502920" bIns="502920" anchor="ctr"/>
          <a:lstStyle/>
          <a:p>
            <a:pPr algn="ctr">
              <a:lnSpc>
                <a:spcPct val="80000"/>
              </a:lnSpc>
            </a:pPr>
            <a:r>
              <a:rPr lang="en-US" sz="2400" dirty="0"/>
              <a:t>Consumers and business spending decrease</a:t>
            </a:r>
          </a:p>
        </p:txBody>
      </p:sp>
      <p:sp>
        <p:nvSpPr>
          <p:cNvPr id="21511" name="AutoShape 8"/>
          <p:cNvSpPr>
            <a:spLocks noChangeArrowheads="1"/>
          </p:cNvSpPr>
          <p:nvPr/>
        </p:nvSpPr>
        <p:spPr bwMode="auto">
          <a:xfrm>
            <a:off x="5486400" y="457200"/>
            <a:ext cx="3405188" cy="914400"/>
          </a:xfrm>
          <a:prstGeom prst="cube">
            <a:avLst>
              <a:gd name="adj" fmla="val 25000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502920" bIns="502920" anchor="ctr"/>
          <a:lstStyle/>
          <a:p>
            <a:pPr algn="ctr">
              <a:lnSpc>
                <a:spcPct val="80000"/>
              </a:lnSpc>
            </a:pPr>
            <a:r>
              <a:rPr lang="en-US" sz="2400" dirty="0"/>
              <a:t>AD and real GDP increase dampened</a:t>
            </a:r>
          </a:p>
        </p:txBody>
      </p:sp>
      <p:sp>
        <p:nvSpPr>
          <p:cNvPr id="21512" name="AutoShape 12"/>
          <p:cNvSpPr>
            <a:spLocks noChangeArrowheads="1"/>
          </p:cNvSpPr>
          <p:nvPr/>
        </p:nvSpPr>
        <p:spPr bwMode="auto">
          <a:xfrm rot="-1891068">
            <a:off x="3429000" y="2362200"/>
            <a:ext cx="1066800" cy="609600"/>
          </a:xfrm>
          <a:prstGeom prst="rightArrow">
            <a:avLst>
              <a:gd name="adj1" fmla="val 50000"/>
              <a:gd name="adj2" fmla="val 43750"/>
            </a:avLst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3" name="AutoShape 13"/>
          <p:cNvSpPr>
            <a:spLocks noChangeArrowheads="1"/>
          </p:cNvSpPr>
          <p:nvPr/>
        </p:nvSpPr>
        <p:spPr bwMode="auto">
          <a:xfrm rot="-1891068">
            <a:off x="4572000" y="990600"/>
            <a:ext cx="1066800" cy="609600"/>
          </a:xfrm>
          <a:prstGeom prst="rightArrow">
            <a:avLst>
              <a:gd name="adj1" fmla="val 50000"/>
              <a:gd name="adj2" fmla="val 43750"/>
            </a:avLst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4" name="AutoShape 11"/>
          <p:cNvSpPr>
            <a:spLocks noChangeArrowheads="1"/>
          </p:cNvSpPr>
          <p:nvPr/>
        </p:nvSpPr>
        <p:spPr bwMode="auto">
          <a:xfrm rot="-1891068">
            <a:off x="2362200" y="3581400"/>
            <a:ext cx="1066800" cy="609600"/>
          </a:xfrm>
          <a:prstGeom prst="rightArrow">
            <a:avLst>
              <a:gd name="adj1" fmla="val 50000"/>
              <a:gd name="adj2" fmla="val 43750"/>
            </a:avLst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animBg="1"/>
      <p:bldP spid="21508" grpId="0" animBg="1"/>
      <p:bldP spid="21509" grpId="0" animBg="1"/>
      <p:bldP spid="21510" grpId="0" animBg="1"/>
      <p:bldP spid="21511" grpId="0" animBg="1"/>
      <p:bldP spid="21512" grpId="0" animBg="1"/>
      <p:bldP spid="21513" grpId="0" animBg="1"/>
      <p:bldP spid="215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29150"/>
            <a:ext cx="6308725" cy="486287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dirty="0" smtClean="0">
                <a:solidFill>
                  <a:srgbClr val="0070C0"/>
                </a:solidFill>
              </a:rPr>
              <a:t>What is the federal deficit?</a:t>
            </a:r>
          </a:p>
        </p:txBody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838200"/>
            <a:ext cx="7772400" cy="781752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sz="2800" dirty="0" smtClean="0"/>
              <a:t>How much money the government borrows in any given fiscal year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04800" y="1864263"/>
            <a:ext cx="8610600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</a:rPr>
              <a:t>What is the national debt?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2438400"/>
            <a:ext cx="8153400" cy="781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800" dirty="0"/>
              <a:t>Amount owed by the federal government to owners of government securities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31788" y="3478623"/>
            <a:ext cx="8659812" cy="880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</a:rPr>
              <a:t>How does the U.S. Treasury borrow money?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22300" y="4433888"/>
            <a:ext cx="8313738" cy="781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800" dirty="0"/>
              <a:t>By selling securities promising to make interest payments and to repay on a given date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 autoUpdateAnimBg="0"/>
      <p:bldP spid="8" grpId="0"/>
      <p:bldP spid="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1371600" y="6026150"/>
            <a:ext cx="74676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Text Box 50"/>
          <p:cNvSpPr txBox="1">
            <a:spLocks noChangeArrowheads="1"/>
          </p:cNvSpPr>
          <p:nvPr/>
        </p:nvSpPr>
        <p:spPr bwMode="auto">
          <a:xfrm>
            <a:off x="328613" y="228600"/>
            <a:ext cx="8358187" cy="5355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</a:rPr>
              <a:t>Federal Expenditures and Tax Revenues</a:t>
            </a:r>
          </a:p>
        </p:txBody>
      </p:sp>
      <p:sp>
        <p:nvSpPr>
          <p:cNvPr id="5139" name="Text Box 61"/>
          <p:cNvSpPr txBox="1">
            <a:spLocks noChangeArrowheads="1"/>
          </p:cNvSpPr>
          <p:nvPr/>
        </p:nvSpPr>
        <p:spPr bwMode="auto">
          <a:xfrm>
            <a:off x="152400" y="2800350"/>
            <a:ext cx="1295400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$2,000</a:t>
            </a:r>
          </a:p>
        </p:txBody>
      </p:sp>
      <p:sp>
        <p:nvSpPr>
          <p:cNvPr id="5140" name="Text Box 63"/>
          <p:cNvSpPr txBox="1">
            <a:spLocks noChangeArrowheads="1"/>
          </p:cNvSpPr>
          <p:nvPr/>
        </p:nvSpPr>
        <p:spPr bwMode="auto">
          <a:xfrm>
            <a:off x="279400" y="5200650"/>
            <a:ext cx="1295400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$400</a:t>
            </a:r>
          </a:p>
        </p:txBody>
      </p:sp>
      <p:sp>
        <p:nvSpPr>
          <p:cNvPr id="5141" name="Text Box 64"/>
          <p:cNvSpPr txBox="1">
            <a:spLocks noChangeArrowheads="1"/>
          </p:cNvSpPr>
          <p:nvPr/>
        </p:nvSpPr>
        <p:spPr bwMode="auto">
          <a:xfrm>
            <a:off x="458788" y="4591050"/>
            <a:ext cx="990600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$800</a:t>
            </a:r>
          </a:p>
        </p:txBody>
      </p:sp>
      <p:sp>
        <p:nvSpPr>
          <p:cNvPr id="5142" name="Text Box 65"/>
          <p:cNvSpPr txBox="1">
            <a:spLocks noChangeArrowheads="1"/>
          </p:cNvSpPr>
          <p:nvPr/>
        </p:nvSpPr>
        <p:spPr bwMode="auto">
          <a:xfrm>
            <a:off x="152400" y="3968750"/>
            <a:ext cx="1274763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$1,200</a:t>
            </a:r>
          </a:p>
        </p:txBody>
      </p:sp>
      <p:sp>
        <p:nvSpPr>
          <p:cNvPr id="5143" name="Text Box 66"/>
          <p:cNvSpPr txBox="1">
            <a:spLocks noChangeArrowheads="1"/>
          </p:cNvSpPr>
          <p:nvPr/>
        </p:nvSpPr>
        <p:spPr bwMode="auto">
          <a:xfrm>
            <a:off x="152400" y="3359150"/>
            <a:ext cx="1316038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$1,600</a:t>
            </a:r>
          </a:p>
        </p:txBody>
      </p:sp>
      <p:sp>
        <p:nvSpPr>
          <p:cNvPr id="5144" name="Text Box 13"/>
          <p:cNvSpPr txBox="1">
            <a:spLocks noChangeArrowheads="1"/>
          </p:cNvSpPr>
          <p:nvPr/>
        </p:nvSpPr>
        <p:spPr bwMode="auto">
          <a:xfrm>
            <a:off x="8382000" y="6026150"/>
            <a:ext cx="609600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10</a:t>
            </a:r>
          </a:p>
        </p:txBody>
      </p:sp>
      <p:sp>
        <p:nvSpPr>
          <p:cNvPr id="5146" name="Freeform 75"/>
          <p:cNvSpPr>
            <a:spLocks/>
          </p:cNvSpPr>
          <p:nvPr/>
        </p:nvSpPr>
        <p:spPr bwMode="auto">
          <a:xfrm>
            <a:off x="1446213" y="2063750"/>
            <a:ext cx="6613525" cy="3678238"/>
          </a:xfrm>
          <a:custGeom>
            <a:avLst/>
            <a:gdLst>
              <a:gd name="T0" fmla="*/ 0 w 4166"/>
              <a:gd name="T1" fmla="*/ 3678238 h 2317"/>
              <a:gd name="T2" fmla="*/ 307975 w 4166"/>
              <a:gd name="T3" fmla="*/ 3551238 h 2317"/>
              <a:gd name="T4" fmla="*/ 914400 w 4166"/>
              <a:gd name="T5" fmla="*/ 3487738 h 2317"/>
              <a:gd name="T6" fmla="*/ 1668463 w 4166"/>
              <a:gd name="T7" fmla="*/ 3157538 h 2317"/>
              <a:gd name="T8" fmla="*/ 1881188 w 4166"/>
              <a:gd name="T9" fmla="*/ 3148013 h 2317"/>
              <a:gd name="T10" fmla="*/ 2084388 w 4166"/>
              <a:gd name="T11" fmla="*/ 2935288 h 2317"/>
              <a:gd name="T12" fmla="*/ 2743200 w 4166"/>
              <a:gd name="T13" fmla="*/ 2584450 h 2317"/>
              <a:gd name="T14" fmla="*/ 3146425 w 4166"/>
              <a:gd name="T15" fmla="*/ 2306638 h 2317"/>
              <a:gd name="T16" fmla="*/ 3424238 w 4166"/>
              <a:gd name="T17" fmla="*/ 2306638 h 2317"/>
              <a:gd name="T18" fmla="*/ 3678238 w 4166"/>
              <a:gd name="T19" fmla="*/ 2286000 h 2317"/>
              <a:gd name="T20" fmla="*/ 3806825 w 4166"/>
              <a:gd name="T21" fmla="*/ 2073275 h 2317"/>
              <a:gd name="T22" fmla="*/ 4572000 w 4166"/>
              <a:gd name="T23" fmla="*/ 1627188 h 2317"/>
              <a:gd name="T24" fmla="*/ 5273675 w 4166"/>
              <a:gd name="T25" fmla="*/ 1084263 h 2317"/>
              <a:gd name="T26" fmla="*/ 5497513 w 4166"/>
              <a:gd name="T27" fmla="*/ 1031875 h 2317"/>
              <a:gd name="T28" fmla="*/ 5603875 w 4166"/>
              <a:gd name="T29" fmla="*/ 819150 h 2317"/>
              <a:gd name="T30" fmla="*/ 6421438 w 4166"/>
              <a:gd name="T31" fmla="*/ 287338 h 2317"/>
              <a:gd name="T32" fmla="*/ 6613525 w 4166"/>
              <a:gd name="T33" fmla="*/ 0 h 231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166" h="2317">
                <a:moveTo>
                  <a:pt x="0" y="2317"/>
                </a:moveTo>
                <a:cubicBezTo>
                  <a:pt x="32" y="2304"/>
                  <a:pt x="98" y="2257"/>
                  <a:pt x="194" y="2237"/>
                </a:cubicBezTo>
                <a:cubicBezTo>
                  <a:pt x="290" y="2217"/>
                  <a:pt x="433" y="2238"/>
                  <a:pt x="576" y="2197"/>
                </a:cubicBezTo>
                <a:cubicBezTo>
                  <a:pt x="719" y="2156"/>
                  <a:pt x="950" y="2025"/>
                  <a:pt x="1051" y="1989"/>
                </a:cubicBezTo>
                <a:cubicBezTo>
                  <a:pt x="1152" y="1953"/>
                  <a:pt x="1141" y="2006"/>
                  <a:pt x="1185" y="1983"/>
                </a:cubicBezTo>
                <a:cubicBezTo>
                  <a:pt x="1229" y="1960"/>
                  <a:pt x="1222" y="1908"/>
                  <a:pt x="1313" y="1849"/>
                </a:cubicBezTo>
                <a:cubicBezTo>
                  <a:pt x="1404" y="1790"/>
                  <a:pt x="1617" y="1694"/>
                  <a:pt x="1728" y="1628"/>
                </a:cubicBezTo>
                <a:cubicBezTo>
                  <a:pt x="1839" y="1562"/>
                  <a:pt x="1911" y="1482"/>
                  <a:pt x="1982" y="1453"/>
                </a:cubicBezTo>
                <a:cubicBezTo>
                  <a:pt x="2053" y="1424"/>
                  <a:pt x="2101" y="1455"/>
                  <a:pt x="2157" y="1453"/>
                </a:cubicBezTo>
                <a:cubicBezTo>
                  <a:pt x="2213" y="1451"/>
                  <a:pt x="2277" y="1465"/>
                  <a:pt x="2317" y="1440"/>
                </a:cubicBezTo>
                <a:cubicBezTo>
                  <a:pt x="2357" y="1415"/>
                  <a:pt x="2304" y="1375"/>
                  <a:pt x="2398" y="1306"/>
                </a:cubicBezTo>
                <a:cubicBezTo>
                  <a:pt x="2492" y="1237"/>
                  <a:pt x="2726" y="1129"/>
                  <a:pt x="2880" y="1025"/>
                </a:cubicBezTo>
                <a:cubicBezTo>
                  <a:pt x="3034" y="921"/>
                  <a:pt x="3225" y="746"/>
                  <a:pt x="3322" y="683"/>
                </a:cubicBezTo>
                <a:cubicBezTo>
                  <a:pt x="3419" y="620"/>
                  <a:pt x="3429" y="678"/>
                  <a:pt x="3463" y="650"/>
                </a:cubicBezTo>
                <a:cubicBezTo>
                  <a:pt x="3497" y="622"/>
                  <a:pt x="3433" y="594"/>
                  <a:pt x="3530" y="516"/>
                </a:cubicBezTo>
                <a:cubicBezTo>
                  <a:pt x="3627" y="438"/>
                  <a:pt x="3939" y="267"/>
                  <a:pt x="4045" y="181"/>
                </a:cubicBezTo>
                <a:cubicBezTo>
                  <a:pt x="4151" y="95"/>
                  <a:pt x="4141" y="38"/>
                  <a:pt x="4166" y="0"/>
                </a:cubicBezTo>
              </a:path>
            </a:pathLst>
          </a:custGeom>
          <a:noFill/>
          <a:ln w="127000" cap="flat" cmpd="sng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7" name="Freeform 78"/>
          <p:cNvSpPr>
            <a:spLocks/>
          </p:cNvSpPr>
          <p:nvPr/>
        </p:nvSpPr>
        <p:spPr bwMode="auto">
          <a:xfrm>
            <a:off x="1468438" y="2351088"/>
            <a:ext cx="6634162" cy="3448050"/>
          </a:xfrm>
          <a:custGeom>
            <a:avLst/>
            <a:gdLst>
              <a:gd name="T0" fmla="*/ 0 w 4179"/>
              <a:gd name="T1" fmla="*/ 3448050 h 2172"/>
              <a:gd name="T2" fmla="*/ 912812 w 4179"/>
              <a:gd name="T3" fmla="*/ 3275013 h 2172"/>
              <a:gd name="T4" fmla="*/ 1806575 w 4179"/>
              <a:gd name="T5" fmla="*/ 2774950 h 2172"/>
              <a:gd name="T6" fmla="*/ 2752725 w 4179"/>
              <a:gd name="T7" fmla="*/ 2466975 h 2172"/>
              <a:gd name="T8" fmla="*/ 3635375 w 4179"/>
              <a:gd name="T9" fmla="*/ 2136775 h 2172"/>
              <a:gd name="T10" fmla="*/ 4560887 w 4179"/>
              <a:gd name="T11" fmla="*/ 1658938 h 2172"/>
              <a:gd name="T12" fmla="*/ 5475287 w 4179"/>
              <a:gd name="T13" fmla="*/ 595313 h 2172"/>
              <a:gd name="T14" fmla="*/ 6378575 w 4179"/>
              <a:gd name="T15" fmla="*/ 319088 h 2172"/>
              <a:gd name="T16" fmla="*/ 6634162 w 4179"/>
              <a:gd name="T17" fmla="*/ 0 h 21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179" h="2172">
                <a:moveTo>
                  <a:pt x="0" y="2172"/>
                </a:moveTo>
                <a:cubicBezTo>
                  <a:pt x="96" y="2154"/>
                  <a:pt x="385" y="2134"/>
                  <a:pt x="575" y="2063"/>
                </a:cubicBezTo>
                <a:cubicBezTo>
                  <a:pt x="765" y="1992"/>
                  <a:pt x="945" y="1833"/>
                  <a:pt x="1138" y="1748"/>
                </a:cubicBezTo>
                <a:cubicBezTo>
                  <a:pt x="1331" y="1663"/>
                  <a:pt x="1542" y="1621"/>
                  <a:pt x="1734" y="1554"/>
                </a:cubicBezTo>
                <a:cubicBezTo>
                  <a:pt x="1926" y="1487"/>
                  <a:pt x="2100" y="1431"/>
                  <a:pt x="2290" y="1346"/>
                </a:cubicBezTo>
                <a:cubicBezTo>
                  <a:pt x="2480" y="1261"/>
                  <a:pt x="2680" y="1207"/>
                  <a:pt x="2873" y="1045"/>
                </a:cubicBezTo>
                <a:cubicBezTo>
                  <a:pt x="3066" y="883"/>
                  <a:pt x="3258" y="516"/>
                  <a:pt x="3449" y="375"/>
                </a:cubicBezTo>
                <a:cubicBezTo>
                  <a:pt x="3640" y="234"/>
                  <a:pt x="3896" y="263"/>
                  <a:pt x="4018" y="201"/>
                </a:cubicBezTo>
                <a:cubicBezTo>
                  <a:pt x="4140" y="139"/>
                  <a:pt x="4145" y="42"/>
                  <a:pt x="4179" y="0"/>
                </a:cubicBezTo>
              </a:path>
            </a:pathLst>
          </a:custGeom>
          <a:noFill/>
          <a:ln w="127000" cap="flat" cmpd="sng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8" name="Line 81"/>
          <p:cNvSpPr>
            <a:spLocks noChangeShapeType="1"/>
          </p:cNvSpPr>
          <p:nvPr/>
        </p:nvSpPr>
        <p:spPr bwMode="auto">
          <a:xfrm>
            <a:off x="3429000" y="3359150"/>
            <a:ext cx="1066800" cy="990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9" name="Line 82"/>
          <p:cNvSpPr>
            <a:spLocks noChangeShapeType="1"/>
          </p:cNvSpPr>
          <p:nvPr/>
        </p:nvSpPr>
        <p:spPr bwMode="auto">
          <a:xfrm flipH="1" flipV="1">
            <a:off x="6172200" y="3892550"/>
            <a:ext cx="838200" cy="990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150" name="Group 87"/>
          <p:cNvGrpSpPr>
            <a:grpSpLocks/>
          </p:cNvGrpSpPr>
          <p:nvPr/>
        </p:nvGrpSpPr>
        <p:grpSpPr bwMode="auto">
          <a:xfrm>
            <a:off x="1143000" y="6026150"/>
            <a:ext cx="7162800" cy="450850"/>
            <a:chOff x="768" y="3648"/>
            <a:chExt cx="4512" cy="284"/>
          </a:xfrm>
        </p:grpSpPr>
        <p:sp>
          <p:nvSpPr>
            <p:cNvPr id="5165" name="Text Box 67"/>
            <p:cNvSpPr txBox="1">
              <a:spLocks noChangeArrowheads="1"/>
            </p:cNvSpPr>
            <p:nvPr/>
          </p:nvSpPr>
          <p:spPr bwMode="auto">
            <a:xfrm>
              <a:off x="768" y="3658"/>
              <a:ext cx="480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en-US" sz="2800" b="1"/>
                <a:t>70</a:t>
              </a:r>
            </a:p>
          </p:txBody>
        </p:sp>
        <p:sp>
          <p:nvSpPr>
            <p:cNvPr id="5166" name="Text Box 68"/>
            <p:cNvSpPr txBox="1">
              <a:spLocks noChangeArrowheads="1"/>
            </p:cNvSpPr>
            <p:nvPr/>
          </p:nvSpPr>
          <p:spPr bwMode="auto">
            <a:xfrm>
              <a:off x="1344" y="3658"/>
              <a:ext cx="480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en-US" sz="2800" b="1"/>
                <a:t>75</a:t>
              </a:r>
            </a:p>
          </p:txBody>
        </p:sp>
        <p:sp>
          <p:nvSpPr>
            <p:cNvPr id="5167" name="Text Box 69"/>
            <p:cNvSpPr txBox="1">
              <a:spLocks noChangeArrowheads="1"/>
            </p:cNvSpPr>
            <p:nvPr/>
          </p:nvSpPr>
          <p:spPr bwMode="auto">
            <a:xfrm>
              <a:off x="1920" y="3648"/>
              <a:ext cx="480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en-US" sz="2800" b="1"/>
                <a:t>80</a:t>
              </a:r>
            </a:p>
          </p:txBody>
        </p:sp>
        <p:sp>
          <p:nvSpPr>
            <p:cNvPr id="5168" name="Text Box 70"/>
            <p:cNvSpPr txBox="1">
              <a:spLocks noChangeArrowheads="1"/>
            </p:cNvSpPr>
            <p:nvPr/>
          </p:nvSpPr>
          <p:spPr bwMode="auto">
            <a:xfrm>
              <a:off x="2448" y="3658"/>
              <a:ext cx="480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en-US" sz="2800" b="1"/>
                <a:t>85</a:t>
              </a:r>
            </a:p>
          </p:txBody>
        </p:sp>
        <p:sp>
          <p:nvSpPr>
            <p:cNvPr id="5169" name="Text Box 71"/>
            <p:cNvSpPr txBox="1">
              <a:spLocks noChangeArrowheads="1"/>
            </p:cNvSpPr>
            <p:nvPr/>
          </p:nvSpPr>
          <p:spPr bwMode="auto">
            <a:xfrm>
              <a:off x="3024" y="3659"/>
              <a:ext cx="480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en-US" sz="2800" b="1"/>
                <a:t>90</a:t>
              </a:r>
            </a:p>
          </p:txBody>
        </p:sp>
        <p:sp>
          <p:nvSpPr>
            <p:cNvPr id="5170" name="Text Box 72"/>
            <p:cNvSpPr txBox="1">
              <a:spLocks noChangeArrowheads="1"/>
            </p:cNvSpPr>
            <p:nvPr/>
          </p:nvSpPr>
          <p:spPr bwMode="auto">
            <a:xfrm>
              <a:off x="3600" y="3652"/>
              <a:ext cx="480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en-US" sz="2800" b="1"/>
                <a:t>95</a:t>
              </a:r>
            </a:p>
          </p:txBody>
        </p:sp>
        <p:sp>
          <p:nvSpPr>
            <p:cNvPr id="5171" name="Text Box 85"/>
            <p:cNvSpPr txBox="1">
              <a:spLocks noChangeArrowheads="1"/>
            </p:cNvSpPr>
            <p:nvPr/>
          </p:nvSpPr>
          <p:spPr bwMode="auto">
            <a:xfrm>
              <a:off x="4128" y="3648"/>
              <a:ext cx="528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en-US" sz="2800" b="1"/>
                <a:t>00</a:t>
              </a:r>
            </a:p>
          </p:txBody>
        </p:sp>
        <p:sp>
          <p:nvSpPr>
            <p:cNvPr id="5172" name="Text Box 86"/>
            <p:cNvSpPr txBox="1">
              <a:spLocks noChangeArrowheads="1"/>
            </p:cNvSpPr>
            <p:nvPr/>
          </p:nvSpPr>
          <p:spPr bwMode="auto">
            <a:xfrm>
              <a:off x="4752" y="3648"/>
              <a:ext cx="528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en-US" sz="2800" b="1"/>
                <a:t>05</a:t>
              </a:r>
            </a:p>
          </p:txBody>
        </p:sp>
      </p:grpSp>
      <p:sp>
        <p:nvSpPr>
          <p:cNvPr id="5151" name="Line 49"/>
          <p:cNvSpPr>
            <a:spLocks noChangeShapeType="1"/>
          </p:cNvSpPr>
          <p:nvPr/>
        </p:nvSpPr>
        <p:spPr bwMode="auto">
          <a:xfrm>
            <a:off x="1422400" y="1073150"/>
            <a:ext cx="0" cy="49530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60" name="Text Box 96"/>
          <p:cNvSpPr txBox="1">
            <a:spLocks noChangeArrowheads="1"/>
          </p:cNvSpPr>
          <p:nvPr/>
        </p:nvSpPr>
        <p:spPr bwMode="auto">
          <a:xfrm>
            <a:off x="152400" y="2216150"/>
            <a:ext cx="1295400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$2,400</a:t>
            </a:r>
          </a:p>
        </p:txBody>
      </p:sp>
      <p:sp>
        <p:nvSpPr>
          <p:cNvPr id="5161" name="Text Box 97"/>
          <p:cNvSpPr txBox="1">
            <a:spLocks noChangeArrowheads="1"/>
          </p:cNvSpPr>
          <p:nvPr/>
        </p:nvSpPr>
        <p:spPr bwMode="auto">
          <a:xfrm>
            <a:off x="152400" y="1606550"/>
            <a:ext cx="1295400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$2,800</a:t>
            </a:r>
          </a:p>
        </p:txBody>
      </p:sp>
      <p:sp>
        <p:nvSpPr>
          <p:cNvPr id="5163" name="Text Box 80"/>
          <p:cNvSpPr txBox="1">
            <a:spLocks noChangeArrowheads="1"/>
          </p:cNvSpPr>
          <p:nvPr/>
        </p:nvSpPr>
        <p:spPr bwMode="auto">
          <a:xfrm>
            <a:off x="6096000" y="4730750"/>
            <a:ext cx="2178050" cy="530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/>
              <a:t>Revenues</a:t>
            </a:r>
          </a:p>
        </p:txBody>
      </p:sp>
      <p:sp>
        <p:nvSpPr>
          <p:cNvPr id="5164" name="Text Box 79"/>
          <p:cNvSpPr txBox="1">
            <a:spLocks noChangeArrowheads="1"/>
          </p:cNvSpPr>
          <p:nvPr/>
        </p:nvSpPr>
        <p:spPr bwMode="auto">
          <a:xfrm>
            <a:off x="2438400" y="2901950"/>
            <a:ext cx="2841625" cy="530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/>
              <a:t>Expenditures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3" name="Line 2065"/>
          <p:cNvSpPr>
            <a:spLocks noChangeShapeType="1"/>
          </p:cNvSpPr>
          <p:nvPr/>
        </p:nvSpPr>
        <p:spPr bwMode="auto">
          <a:xfrm flipH="1">
            <a:off x="1447800" y="1152525"/>
            <a:ext cx="0" cy="50800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4" name="Text Box 2063"/>
          <p:cNvSpPr txBox="1">
            <a:spLocks noChangeArrowheads="1"/>
          </p:cNvSpPr>
          <p:nvPr/>
        </p:nvSpPr>
        <p:spPr bwMode="auto">
          <a:xfrm>
            <a:off x="638175" y="3590925"/>
            <a:ext cx="746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-150</a:t>
            </a:r>
          </a:p>
        </p:txBody>
      </p:sp>
      <p:sp>
        <p:nvSpPr>
          <p:cNvPr id="6165" name="Text Box 2073"/>
          <p:cNvSpPr txBox="1">
            <a:spLocks noChangeArrowheads="1"/>
          </p:cNvSpPr>
          <p:nvPr/>
        </p:nvSpPr>
        <p:spPr bwMode="auto">
          <a:xfrm>
            <a:off x="638175" y="3286125"/>
            <a:ext cx="7810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-100</a:t>
            </a:r>
          </a:p>
        </p:txBody>
      </p:sp>
      <p:sp>
        <p:nvSpPr>
          <p:cNvPr id="6166" name="Text Box 2074"/>
          <p:cNvSpPr txBox="1">
            <a:spLocks noChangeArrowheads="1"/>
          </p:cNvSpPr>
          <p:nvPr/>
        </p:nvSpPr>
        <p:spPr bwMode="auto">
          <a:xfrm>
            <a:off x="614363" y="1568450"/>
            <a:ext cx="7762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+200</a:t>
            </a:r>
          </a:p>
        </p:txBody>
      </p:sp>
      <p:sp>
        <p:nvSpPr>
          <p:cNvPr id="6167" name="Text Box 2075"/>
          <p:cNvSpPr txBox="1">
            <a:spLocks noChangeArrowheads="1"/>
          </p:cNvSpPr>
          <p:nvPr/>
        </p:nvSpPr>
        <p:spPr bwMode="auto">
          <a:xfrm>
            <a:off x="790575" y="2981325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-50</a:t>
            </a:r>
          </a:p>
        </p:txBody>
      </p:sp>
      <p:sp>
        <p:nvSpPr>
          <p:cNvPr id="6168" name="Text Box 2076"/>
          <p:cNvSpPr txBox="1">
            <a:spLocks noChangeArrowheads="1"/>
          </p:cNvSpPr>
          <p:nvPr/>
        </p:nvSpPr>
        <p:spPr bwMode="auto">
          <a:xfrm>
            <a:off x="1019175" y="2676525"/>
            <a:ext cx="3603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0</a:t>
            </a:r>
          </a:p>
        </p:txBody>
      </p:sp>
      <p:sp>
        <p:nvSpPr>
          <p:cNvPr id="6169" name="Text Box 2077"/>
          <p:cNvSpPr txBox="1">
            <a:spLocks noChangeArrowheads="1"/>
          </p:cNvSpPr>
          <p:nvPr/>
        </p:nvSpPr>
        <p:spPr bwMode="auto">
          <a:xfrm>
            <a:off x="660400" y="2371725"/>
            <a:ext cx="7604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+50</a:t>
            </a:r>
          </a:p>
        </p:txBody>
      </p:sp>
      <p:sp>
        <p:nvSpPr>
          <p:cNvPr id="6170" name="Text Box 2078"/>
          <p:cNvSpPr txBox="1">
            <a:spLocks noChangeArrowheads="1"/>
          </p:cNvSpPr>
          <p:nvPr/>
        </p:nvSpPr>
        <p:spPr bwMode="auto">
          <a:xfrm>
            <a:off x="558800" y="2111375"/>
            <a:ext cx="889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+100</a:t>
            </a:r>
          </a:p>
        </p:txBody>
      </p:sp>
      <p:sp>
        <p:nvSpPr>
          <p:cNvPr id="6171" name="Text Box 2079"/>
          <p:cNvSpPr txBox="1">
            <a:spLocks noChangeArrowheads="1"/>
          </p:cNvSpPr>
          <p:nvPr/>
        </p:nvSpPr>
        <p:spPr bwMode="auto">
          <a:xfrm>
            <a:off x="614363" y="1860550"/>
            <a:ext cx="7921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+150</a:t>
            </a:r>
          </a:p>
        </p:txBody>
      </p:sp>
      <p:sp>
        <p:nvSpPr>
          <p:cNvPr id="6172" name="Text Box 2103"/>
          <p:cNvSpPr txBox="1">
            <a:spLocks noChangeArrowheads="1"/>
          </p:cNvSpPr>
          <p:nvPr/>
        </p:nvSpPr>
        <p:spPr bwMode="auto">
          <a:xfrm>
            <a:off x="465138" y="1250950"/>
            <a:ext cx="914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$+250</a:t>
            </a:r>
          </a:p>
        </p:txBody>
      </p:sp>
      <p:sp>
        <p:nvSpPr>
          <p:cNvPr id="6174" name="Text Box 2059"/>
          <p:cNvSpPr txBox="1">
            <a:spLocks noChangeArrowheads="1"/>
          </p:cNvSpPr>
          <p:nvPr/>
        </p:nvSpPr>
        <p:spPr bwMode="auto">
          <a:xfrm>
            <a:off x="8221663" y="6267450"/>
            <a:ext cx="611187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10</a:t>
            </a:r>
          </a:p>
        </p:txBody>
      </p:sp>
      <p:sp>
        <p:nvSpPr>
          <p:cNvPr id="6175" name="Text Box 2080"/>
          <p:cNvSpPr txBox="1">
            <a:spLocks noChangeArrowheads="1"/>
          </p:cNvSpPr>
          <p:nvPr/>
        </p:nvSpPr>
        <p:spPr bwMode="auto">
          <a:xfrm>
            <a:off x="1119188" y="6248400"/>
            <a:ext cx="762000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 dirty="0"/>
              <a:t>70</a:t>
            </a:r>
          </a:p>
        </p:txBody>
      </p:sp>
      <p:sp>
        <p:nvSpPr>
          <p:cNvPr id="6176" name="Text Box 2081"/>
          <p:cNvSpPr txBox="1">
            <a:spLocks noChangeArrowheads="1"/>
          </p:cNvSpPr>
          <p:nvPr/>
        </p:nvSpPr>
        <p:spPr bwMode="auto">
          <a:xfrm>
            <a:off x="1973263" y="6267450"/>
            <a:ext cx="762000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75</a:t>
            </a:r>
          </a:p>
        </p:txBody>
      </p:sp>
      <p:sp>
        <p:nvSpPr>
          <p:cNvPr id="6177" name="Text Box 2082"/>
          <p:cNvSpPr txBox="1">
            <a:spLocks noChangeArrowheads="1"/>
          </p:cNvSpPr>
          <p:nvPr/>
        </p:nvSpPr>
        <p:spPr bwMode="auto">
          <a:xfrm>
            <a:off x="2963863" y="6267450"/>
            <a:ext cx="762000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80</a:t>
            </a:r>
          </a:p>
        </p:txBody>
      </p:sp>
      <p:sp>
        <p:nvSpPr>
          <p:cNvPr id="6178" name="Text Box 2083"/>
          <p:cNvSpPr txBox="1">
            <a:spLocks noChangeArrowheads="1"/>
          </p:cNvSpPr>
          <p:nvPr/>
        </p:nvSpPr>
        <p:spPr bwMode="auto">
          <a:xfrm>
            <a:off x="3883025" y="6275388"/>
            <a:ext cx="762000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85</a:t>
            </a:r>
          </a:p>
        </p:txBody>
      </p:sp>
      <p:sp>
        <p:nvSpPr>
          <p:cNvPr id="6179" name="Text Box 2084"/>
          <p:cNvSpPr txBox="1">
            <a:spLocks noChangeArrowheads="1"/>
          </p:cNvSpPr>
          <p:nvPr/>
        </p:nvSpPr>
        <p:spPr bwMode="auto">
          <a:xfrm>
            <a:off x="4716463" y="6278563"/>
            <a:ext cx="762000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90</a:t>
            </a:r>
          </a:p>
        </p:txBody>
      </p:sp>
      <p:sp>
        <p:nvSpPr>
          <p:cNvPr id="6180" name="Text Box 2085"/>
          <p:cNvSpPr txBox="1">
            <a:spLocks noChangeArrowheads="1"/>
          </p:cNvSpPr>
          <p:nvPr/>
        </p:nvSpPr>
        <p:spPr bwMode="auto">
          <a:xfrm>
            <a:off x="5632450" y="6292850"/>
            <a:ext cx="762000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95</a:t>
            </a:r>
          </a:p>
        </p:txBody>
      </p:sp>
      <p:sp>
        <p:nvSpPr>
          <p:cNvPr id="6181" name="Text Box 2105"/>
          <p:cNvSpPr txBox="1">
            <a:spLocks noChangeArrowheads="1"/>
          </p:cNvSpPr>
          <p:nvPr/>
        </p:nvSpPr>
        <p:spPr bwMode="auto">
          <a:xfrm>
            <a:off x="6551613" y="6291263"/>
            <a:ext cx="762000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00</a:t>
            </a:r>
          </a:p>
        </p:txBody>
      </p:sp>
      <p:sp>
        <p:nvSpPr>
          <p:cNvPr id="6182" name="Text Box 2107"/>
          <p:cNvSpPr txBox="1">
            <a:spLocks noChangeArrowheads="1"/>
          </p:cNvSpPr>
          <p:nvPr/>
        </p:nvSpPr>
        <p:spPr bwMode="auto">
          <a:xfrm>
            <a:off x="7434263" y="6280150"/>
            <a:ext cx="762000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05</a:t>
            </a:r>
          </a:p>
        </p:txBody>
      </p:sp>
      <p:sp>
        <p:nvSpPr>
          <p:cNvPr id="6183" name="Text Box 2066"/>
          <p:cNvSpPr txBox="1">
            <a:spLocks noChangeArrowheads="1"/>
          </p:cNvSpPr>
          <p:nvPr/>
        </p:nvSpPr>
        <p:spPr bwMode="auto">
          <a:xfrm>
            <a:off x="152400" y="228600"/>
            <a:ext cx="7667625" cy="5365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</a:rPr>
              <a:t>Federal Budget Surpluses and Deficits</a:t>
            </a:r>
          </a:p>
        </p:txBody>
      </p:sp>
      <p:sp>
        <p:nvSpPr>
          <p:cNvPr id="6189" name="Text Box 2072"/>
          <p:cNvSpPr txBox="1">
            <a:spLocks noChangeArrowheads="1"/>
          </p:cNvSpPr>
          <p:nvPr/>
        </p:nvSpPr>
        <p:spPr bwMode="auto">
          <a:xfrm rot="-5400000">
            <a:off x="-1262857" y="3158332"/>
            <a:ext cx="3268663" cy="4762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/>
              <a:t>Billions of dollars</a:t>
            </a:r>
          </a:p>
        </p:txBody>
      </p:sp>
      <p:sp>
        <p:nvSpPr>
          <p:cNvPr id="6190" name="Text Box 2119"/>
          <p:cNvSpPr txBox="1">
            <a:spLocks noChangeArrowheads="1"/>
          </p:cNvSpPr>
          <p:nvPr/>
        </p:nvSpPr>
        <p:spPr bwMode="auto">
          <a:xfrm>
            <a:off x="638175" y="3863975"/>
            <a:ext cx="746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-200</a:t>
            </a:r>
          </a:p>
        </p:txBody>
      </p:sp>
      <p:sp>
        <p:nvSpPr>
          <p:cNvPr id="6191" name="Text Box 2120"/>
          <p:cNvSpPr txBox="1">
            <a:spLocks noChangeArrowheads="1"/>
          </p:cNvSpPr>
          <p:nvPr/>
        </p:nvSpPr>
        <p:spPr bwMode="auto">
          <a:xfrm>
            <a:off x="638175" y="4156075"/>
            <a:ext cx="746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-250</a:t>
            </a:r>
          </a:p>
        </p:txBody>
      </p:sp>
      <p:sp>
        <p:nvSpPr>
          <p:cNvPr id="6192" name="Text Box 2121"/>
          <p:cNvSpPr txBox="1">
            <a:spLocks noChangeArrowheads="1"/>
          </p:cNvSpPr>
          <p:nvPr/>
        </p:nvSpPr>
        <p:spPr bwMode="auto">
          <a:xfrm>
            <a:off x="660400" y="4460875"/>
            <a:ext cx="746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-300</a:t>
            </a:r>
          </a:p>
        </p:txBody>
      </p:sp>
      <p:sp>
        <p:nvSpPr>
          <p:cNvPr id="6193" name="Text Box 2122"/>
          <p:cNvSpPr txBox="1">
            <a:spLocks noChangeArrowheads="1"/>
          </p:cNvSpPr>
          <p:nvPr/>
        </p:nvSpPr>
        <p:spPr bwMode="auto">
          <a:xfrm>
            <a:off x="638175" y="4775200"/>
            <a:ext cx="746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-350</a:t>
            </a:r>
          </a:p>
        </p:txBody>
      </p:sp>
      <p:sp>
        <p:nvSpPr>
          <p:cNvPr id="6194" name="Text Box 2123"/>
          <p:cNvSpPr txBox="1">
            <a:spLocks noChangeArrowheads="1"/>
          </p:cNvSpPr>
          <p:nvPr/>
        </p:nvSpPr>
        <p:spPr bwMode="auto">
          <a:xfrm>
            <a:off x="669925" y="5081588"/>
            <a:ext cx="746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-400</a:t>
            </a:r>
          </a:p>
        </p:txBody>
      </p:sp>
      <p:sp>
        <p:nvSpPr>
          <p:cNvPr id="6195" name="Text Box 2124"/>
          <p:cNvSpPr txBox="1">
            <a:spLocks noChangeArrowheads="1"/>
          </p:cNvSpPr>
          <p:nvPr/>
        </p:nvSpPr>
        <p:spPr bwMode="auto">
          <a:xfrm>
            <a:off x="649288" y="5418138"/>
            <a:ext cx="746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-450</a:t>
            </a:r>
          </a:p>
        </p:txBody>
      </p:sp>
      <p:sp>
        <p:nvSpPr>
          <p:cNvPr id="6196" name="Text Box 2125"/>
          <p:cNvSpPr txBox="1">
            <a:spLocks noChangeArrowheads="1"/>
          </p:cNvSpPr>
          <p:nvPr/>
        </p:nvSpPr>
        <p:spPr bwMode="auto">
          <a:xfrm>
            <a:off x="638175" y="5724525"/>
            <a:ext cx="746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-500</a:t>
            </a:r>
          </a:p>
        </p:txBody>
      </p:sp>
      <p:sp>
        <p:nvSpPr>
          <p:cNvPr id="6197" name="Text Box 2127"/>
          <p:cNvSpPr txBox="1">
            <a:spLocks noChangeArrowheads="1"/>
          </p:cNvSpPr>
          <p:nvPr/>
        </p:nvSpPr>
        <p:spPr bwMode="auto">
          <a:xfrm>
            <a:off x="625475" y="6029325"/>
            <a:ext cx="746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 dirty="0"/>
              <a:t>-550</a:t>
            </a:r>
          </a:p>
        </p:txBody>
      </p:sp>
      <p:sp>
        <p:nvSpPr>
          <p:cNvPr id="6198" name="Line 2068"/>
          <p:cNvSpPr>
            <a:spLocks noChangeShapeType="1"/>
          </p:cNvSpPr>
          <p:nvPr/>
        </p:nvSpPr>
        <p:spPr bwMode="auto">
          <a:xfrm>
            <a:off x="1403350" y="6180138"/>
            <a:ext cx="7070725" cy="11112"/>
          </a:xfrm>
          <a:prstGeom prst="line">
            <a:avLst/>
          </a:prstGeom>
          <a:noFill/>
          <a:ln w="1143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200" name="Freeform 2129"/>
          <p:cNvSpPr>
            <a:spLocks/>
          </p:cNvSpPr>
          <p:nvPr/>
        </p:nvSpPr>
        <p:spPr bwMode="auto">
          <a:xfrm>
            <a:off x="1616075" y="2841625"/>
            <a:ext cx="4764088" cy="1627188"/>
          </a:xfrm>
          <a:custGeom>
            <a:avLst/>
            <a:gdLst>
              <a:gd name="T0" fmla="*/ 0 w 3001"/>
              <a:gd name="T1" fmla="*/ 11113 h 1025"/>
              <a:gd name="T2" fmla="*/ 4764088 w 3001"/>
              <a:gd name="T3" fmla="*/ 0 h 1025"/>
              <a:gd name="T4" fmla="*/ 4572000 w 3001"/>
              <a:gd name="T5" fmla="*/ 563563 h 1025"/>
              <a:gd name="T6" fmla="*/ 4348163 w 3001"/>
              <a:gd name="T7" fmla="*/ 1052513 h 1025"/>
              <a:gd name="T8" fmla="*/ 4232275 w 3001"/>
              <a:gd name="T9" fmla="*/ 1201738 h 1025"/>
              <a:gd name="T10" fmla="*/ 3922713 w 3001"/>
              <a:gd name="T11" fmla="*/ 1296988 h 1025"/>
              <a:gd name="T12" fmla="*/ 3784600 w 3001"/>
              <a:gd name="T13" fmla="*/ 1541463 h 1025"/>
              <a:gd name="T14" fmla="*/ 3370263 w 3001"/>
              <a:gd name="T15" fmla="*/ 1627188 h 1025"/>
              <a:gd name="T16" fmla="*/ 3114675 w 3001"/>
              <a:gd name="T17" fmla="*/ 1584325 h 1025"/>
              <a:gd name="T18" fmla="*/ 2924175 w 3001"/>
              <a:gd name="T19" fmla="*/ 1403350 h 1025"/>
              <a:gd name="T20" fmla="*/ 2711450 w 3001"/>
              <a:gd name="T21" fmla="*/ 1392238 h 1025"/>
              <a:gd name="T22" fmla="*/ 2466975 w 3001"/>
              <a:gd name="T23" fmla="*/ 1179513 h 1025"/>
              <a:gd name="T24" fmla="*/ 2339975 w 3001"/>
              <a:gd name="T25" fmla="*/ 1296988 h 1025"/>
              <a:gd name="T26" fmla="*/ 2200275 w 3001"/>
              <a:gd name="T27" fmla="*/ 1339850 h 1025"/>
              <a:gd name="T28" fmla="*/ 1785938 w 3001"/>
              <a:gd name="T29" fmla="*/ 500063 h 1025"/>
              <a:gd name="T30" fmla="*/ 1584325 w 3001"/>
              <a:gd name="T31" fmla="*/ 414338 h 1025"/>
              <a:gd name="T32" fmla="*/ 1382713 w 3001"/>
              <a:gd name="T33" fmla="*/ 425450 h 1025"/>
              <a:gd name="T34" fmla="*/ 1041400 w 3001"/>
              <a:gd name="T35" fmla="*/ 382588 h 1025"/>
              <a:gd name="T36" fmla="*/ 733425 w 3001"/>
              <a:gd name="T37" fmla="*/ 403225 h 1025"/>
              <a:gd name="T38" fmla="*/ 31750 w 3001"/>
              <a:gd name="T39" fmla="*/ 74613 h 1025"/>
              <a:gd name="T40" fmla="*/ 0 w 3001"/>
              <a:gd name="T41" fmla="*/ 11113 h 102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3001" h="1025">
                <a:moveTo>
                  <a:pt x="0" y="7"/>
                </a:moveTo>
                <a:lnTo>
                  <a:pt x="3001" y="0"/>
                </a:lnTo>
                <a:lnTo>
                  <a:pt x="2880" y="355"/>
                </a:lnTo>
                <a:lnTo>
                  <a:pt x="2739" y="663"/>
                </a:lnTo>
                <a:lnTo>
                  <a:pt x="2666" y="757"/>
                </a:lnTo>
                <a:lnTo>
                  <a:pt x="2471" y="817"/>
                </a:lnTo>
                <a:lnTo>
                  <a:pt x="2384" y="971"/>
                </a:lnTo>
                <a:lnTo>
                  <a:pt x="2123" y="1025"/>
                </a:lnTo>
                <a:lnTo>
                  <a:pt x="1962" y="998"/>
                </a:lnTo>
                <a:lnTo>
                  <a:pt x="1842" y="884"/>
                </a:lnTo>
                <a:lnTo>
                  <a:pt x="1708" y="877"/>
                </a:lnTo>
                <a:lnTo>
                  <a:pt x="1554" y="743"/>
                </a:lnTo>
                <a:lnTo>
                  <a:pt x="1474" y="817"/>
                </a:lnTo>
                <a:lnTo>
                  <a:pt x="1386" y="844"/>
                </a:lnTo>
                <a:lnTo>
                  <a:pt x="1125" y="315"/>
                </a:lnTo>
                <a:lnTo>
                  <a:pt x="998" y="261"/>
                </a:lnTo>
                <a:lnTo>
                  <a:pt x="871" y="268"/>
                </a:lnTo>
                <a:lnTo>
                  <a:pt x="656" y="241"/>
                </a:lnTo>
                <a:lnTo>
                  <a:pt x="462" y="254"/>
                </a:lnTo>
                <a:lnTo>
                  <a:pt x="20" y="47"/>
                </a:lnTo>
                <a:lnTo>
                  <a:pt x="0" y="7"/>
                </a:lnTo>
                <a:close/>
              </a:path>
            </a:pathLst>
          </a:custGeom>
          <a:solidFill>
            <a:schemeClr val="folHlink"/>
          </a:solidFill>
          <a:ln w="635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01" name="Text Box 2089"/>
          <p:cNvSpPr txBox="1">
            <a:spLocks noChangeArrowheads="1"/>
          </p:cNvSpPr>
          <p:nvPr/>
        </p:nvSpPr>
        <p:spPr bwMode="auto">
          <a:xfrm>
            <a:off x="3733800" y="3209925"/>
            <a:ext cx="1905000" cy="420688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00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Deficit</a:t>
            </a:r>
          </a:p>
        </p:txBody>
      </p:sp>
      <p:sp>
        <p:nvSpPr>
          <p:cNvPr id="6203" name="Freeform 2131"/>
          <p:cNvSpPr>
            <a:spLocks/>
          </p:cNvSpPr>
          <p:nvPr/>
        </p:nvSpPr>
        <p:spPr bwMode="auto">
          <a:xfrm>
            <a:off x="7289800" y="2828925"/>
            <a:ext cx="736600" cy="2628900"/>
          </a:xfrm>
          <a:custGeom>
            <a:avLst/>
            <a:gdLst>
              <a:gd name="T0" fmla="*/ 12700 w 464"/>
              <a:gd name="T1" fmla="*/ 25400 h 1656"/>
              <a:gd name="T2" fmla="*/ 114300 w 464"/>
              <a:gd name="T3" fmla="*/ 1397000 h 1656"/>
              <a:gd name="T4" fmla="*/ 292100 w 464"/>
              <a:gd name="T5" fmla="*/ 2628900 h 1656"/>
              <a:gd name="T6" fmla="*/ 495300 w 464"/>
              <a:gd name="T7" fmla="*/ 1803400 h 1656"/>
              <a:gd name="T8" fmla="*/ 723900 w 464"/>
              <a:gd name="T9" fmla="*/ 1384300 h 1656"/>
              <a:gd name="T10" fmla="*/ 736600 w 464"/>
              <a:gd name="T11" fmla="*/ 12700 h 1656"/>
              <a:gd name="T12" fmla="*/ 0 w 464"/>
              <a:gd name="T13" fmla="*/ 0 h 1656"/>
              <a:gd name="T14" fmla="*/ 12700 w 464"/>
              <a:gd name="T15" fmla="*/ 25400 h 165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64" h="1656">
                <a:moveTo>
                  <a:pt x="8" y="16"/>
                </a:moveTo>
                <a:lnTo>
                  <a:pt x="72" y="880"/>
                </a:lnTo>
                <a:lnTo>
                  <a:pt x="184" y="1656"/>
                </a:lnTo>
                <a:lnTo>
                  <a:pt x="312" y="1136"/>
                </a:lnTo>
                <a:lnTo>
                  <a:pt x="456" y="872"/>
                </a:lnTo>
                <a:lnTo>
                  <a:pt x="464" y="8"/>
                </a:lnTo>
                <a:lnTo>
                  <a:pt x="0" y="0"/>
                </a:lnTo>
                <a:lnTo>
                  <a:pt x="8" y="16"/>
                </a:lnTo>
                <a:close/>
              </a:path>
            </a:pathLst>
          </a:custGeom>
          <a:solidFill>
            <a:schemeClr val="folHlink"/>
          </a:solidFill>
          <a:ln w="50800" cap="flat" cmpd="sng">
            <a:solidFill>
              <a:schemeClr val="folHlink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04" name="Freeform 2099"/>
          <p:cNvSpPr>
            <a:spLocks/>
          </p:cNvSpPr>
          <p:nvPr/>
        </p:nvSpPr>
        <p:spPr bwMode="auto">
          <a:xfrm>
            <a:off x="1371600" y="1397000"/>
            <a:ext cx="6634163" cy="4260850"/>
          </a:xfrm>
          <a:custGeom>
            <a:avLst/>
            <a:gdLst>
              <a:gd name="T0" fmla="*/ 0 w 4179"/>
              <a:gd name="T1" fmla="*/ 1270000 h 2684"/>
              <a:gd name="T2" fmla="*/ 393700 w 4179"/>
              <a:gd name="T3" fmla="*/ 1577975 h 2684"/>
              <a:gd name="T4" fmla="*/ 1041400 w 4179"/>
              <a:gd name="T5" fmla="*/ 1854200 h 2684"/>
              <a:gd name="T6" fmla="*/ 1477963 w 4179"/>
              <a:gd name="T7" fmla="*/ 1812925 h 2684"/>
              <a:gd name="T8" fmla="*/ 1690688 w 4179"/>
              <a:gd name="T9" fmla="*/ 1897063 h 2684"/>
              <a:gd name="T10" fmla="*/ 2009775 w 4179"/>
              <a:gd name="T11" fmla="*/ 1939925 h 2684"/>
              <a:gd name="T12" fmla="*/ 2466975 w 4179"/>
              <a:gd name="T13" fmla="*/ 2768600 h 2684"/>
              <a:gd name="T14" fmla="*/ 2679700 w 4179"/>
              <a:gd name="T15" fmla="*/ 2630488 h 2684"/>
              <a:gd name="T16" fmla="*/ 2933700 w 4179"/>
              <a:gd name="T17" fmla="*/ 2822575 h 2684"/>
              <a:gd name="T18" fmla="*/ 3200400 w 4179"/>
              <a:gd name="T19" fmla="*/ 2843213 h 2684"/>
              <a:gd name="T20" fmla="*/ 3497263 w 4179"/>
              <a:gd name="T21" fmla="*/ 3087688 h 2684"/>
              <a:gd name="T22" fmla="*/ 3763963 w 4179"/>
              <a:gd name="T23" fmla="*/ 3055938 h 2684"/>
              <a:gd name="T24" fmla="*/ 4019550 w 4179"/>
              <a:gd name="T25" fmla="*/ 3013075 h 2684"/>
              <a:gd name="T26" fmla="*/ 4189413 w 4179"/>
              <a:gd name="T27" fmla="*/ 2768600 h 2684"/>
              <a:gd name="T28" fmla="*/ 4689475 w 4179"/>
              <a:gd name="T29" fmla="*/ 2354263 h 2684"/>
              <a:gd name="T30" fmla="*/ 5613400 w 4179"/>
              <a:gd name="T31" fmla="*/ 149225 h 2684"/>
              <a:gd name="T32" fmla="*/ 5900738 w 4179"/>
              <a:gd name="T33" fmla="*/ 1455738 h 2684"/>
              <a:gd name="T34" fmla="*/ 6176963 w 4179"/>
              <a:gd name="T35" fmla="*/ 3959225 h 2684"/>
              <a:gd name="T36" fmla="*/ 6411913 w 4179"/>
              <a:gd name="T37" fmla="*/ 3268663 h 2684"/>
              <a:gd name="T38" fmla="*/ 6634163 w 4179"/>
              <a:gd name="T39" fmla="*/ 2843213 h 26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4179" h="2684">
                <a:moveTo>
                  <a:pt x="0" y="800"/>
                </a:moveTo>
                <a:cubicBezTo>
                  <a:pt x="41" y="831"/>
                  <a:pt x="139" y="933"/>
                  <a:pt x="248" y="994"/>
                </a:cubicBezTo>
                <a:cubicBezTo>
                  <a:pt x="357" y="1055"/>
                  <a:pt x="542" y="1143"/>
                  <a:pt x="656" y="1168"/>
                </a:cubicBezTo>
                <a:cubicBezTo>
                  <a:pt x="770" y="1193"/>
                  <a:pt x="863" y="1138"/>
                  <a:pt x="931" y="1142"/>
                </a:cubicBezTo>
                <a:cubicBezTo>
                  <a:pt x="999" y="1146"/>
                  <a:pt x="1009" y="1182"/>
                  <a:pt x="1065" y="1195"/>
                </a:cubicBezTo>
                <a:cubicBezTo>
                  <a:pt x="1121" y="1208"/>
                  <a:pt x="1185" y="1131"/>
                  <a:pt x="1266" y="1222"/>
                </a:cubicBezTo>
                <a:cubicBezTo>
                  <a:pt x="1347" y="1313"/>
                  <a:pt x="1484" y="1672"/>
                  <a:pt x="1554" y="1744"/>
                </a:cubicBezTo>
                <a:cubicBezTo>
                  <a:pt x="1624" y="1816"/>
                  <a:pt x="1639" y="1651"/>
                  <a:pt x="1688" y="1657"/>
                </a:cubicBezTo>
                <a:cubicBezTo>
                  <a:pt x="1737" y="1663"/>
                  <a:pt x="1793" y="1756"/>
                  <a:pt x="1848" y="1778"/>
                </a:cubicBezTo>
                <a:cubicBezTo>
                  <a:pt x="1903" y="1800"/>
                  <a:pt x="1957" y="1763"/>
                  <a:pt x="2016" y="1791"/>
                </a:cubicBezTo>
                <a:cubicBezTo>
                  <a:pt x="2075" y="1819"/>
                  <a:pt x="2144" y="1923"/>
                  <a:pt x="2203" y="1945"/>
                </a:cubicBezTo>
                <a:cubicBezTo>
                  <a:pt x="2262" y="1967"/>
                  <a:pt x="2316" y="1933"/>
                  <a:pt x="2371" y="1925"/>
                </a:cubicBezTo>
                <a:cubicBezTo>
                  <a:pt x="2426" y="1917"/>
                  <a:pt x="2487" y="1928"/>
                  <a:pt x="2532" y="1898"/>
                </a:cubicBezTo>
                <a:cubicBezTo>
                  <a:pt x="2577" y="1868"/>
                  <a:pt x="2569" y="1813"/>
                  <a:pt x="2639" y="1744"/>
                </a:cubicBezTo>
                <a:cubicBezTo>
                  <a:pt x="2709" y="1675"/>
                  <a:pt x="2805" y="1758"/>
                  <a:pt x="2954" y="1483"/>
                </a:cubicBezTo>
                <a:cubicBezTo>
                  <a:pt x="3103" y="1208"/>
                  <a:pt x="3409" y="188"/>
                  <a:pt x="3536" y="94"/>
                </a:cubicBezTo>
                <a:cubicBezTo>
                  <a:pt x="3663" y="0"/>
                  <a:pt x="3658" y="517"/>
                  <a:pt x="3717" y="917"/>
                </a:cubicBezTo>
                <a:cubicBezTo>
                  <a:pt x="3776" y="1317"/>
                  <a:pt x="3837" y="2304"/>
                  <a:pt x="3891" y="2494"/>
                </a:cubicBezTo>
                <a:cubicBezTo>
                  <a:pt x="3945" y="2684"/>
                  <a:pt x="3991" y="2176"/>
                  <a:pt x="4039" y="2059"/>
                </a:cubicBezTo>
                <a:cubicBezTo>
                  <a:pt x="4087" y="1942"/>
                  <a:pt x="4150" y="1847"/>
                  <a:pt x="4179" y="1791"/>
                </a:cubicBezTo>
              </a:path>
            </a:pathLst>
          </a:custGeom>
          <a:noFill/>
          <a:ln w="127000" cap="flat" cmpd="sng">
            <a:solidFill>
              <a:schemeClr val="accent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05" name="Freeform 2093"/>
          <p:cNvSpPr>
            <a:spLocks/>
          </p:cNvSpPr>
          <p:nvPr/>
        </p:nvSpPr>
        <p:spPr bwMode="auto">
          <a:xfrm flipV="1">
            <a:off x="1447800" y="2752725"/>
            <a:ext cx="7010400" cy="76200"/>
          </a:xfrm>
          <a:custGeom>
            <a:avLst/>
            <a:gdLst>
              <a:gd name="T0" fmla="*/ 0 w 4684"/>
              <a:gd name="T1" fmla="*/ 0 h 1"/>
              <a:gd name="T2" fmla="*/ 7010400 w 4684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684" h="1">
                <a:moveTo>
                  <a:pt x="0" y="0"/>
                </a:moveTo>
                <a:lnTo>
                  <a:pt x="4684" y="0"/>
                </a:lnTo>
              </a:path>
            </a:pathLst>
          </a:custGeom>
          <a:noFill/>
          <a:ln w="1270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05350"/>
            <a:ext cx="7596188" cy="486287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dirty="0" smtClean="0">
                <a:solidFill>
                  <a:srgbClr val="0070C0"/>
                </a:solidFill>
              </a:rPr>
              <a:t>What is the net public debt?</a:t>
            </a:r>
          </a:p>
        </p:txBody>
      </p:sp>
      <p:sp>
        <p:nvSpPr>
          <p:cNvPr id="553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8108950" cy="781752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sz="2800" dirty="0" smtClean="0"/>
              <a:t>National debt minus all government inter-agency borrowing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1447800" y="5940425"/>
            <a:ext cx="7254875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Text Box 14"/>
          <p:cNvSpPr txBox="1">
            <a:spLocks noChangeArrowheads="1"/>
          </p:cNvSpPr>
          <p:nvPr/>
        </p:nvSpPr>
        <p:spPr bwMode="auto">
          <a:xfrm>
            <a:off x="685800" y="5178425"/>
            <a:ext cx="9144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b="1"/>
              <a:t>17</a:t>
            </a:r>
          </a:p>
        </p:txBody>
      </p:sp>
      <p:sp>
        <p:nvSpPr>
          <p:cNvPr id="8210" name="Text Box 23"/>
          <p:cNvSpPr txBox="1">
            <a:spLocks noChangeArrowheads="1"/>
          </p:cNvSpPr>
          <p:nvPr/>
        </p:nvSpPr>
        <p:spPr bwMode="auto">
          <a:xfrm rot="-5400000">
            <a:off x="-1451769" y="2972594"/>
            <a:ext cx="414178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Percentage of GDP</a:t>
            </a:r>
          </a:p>
        </p:txBody>
      </p:sp>
      <p:sp>
        <p:nvSpPr>
          <p:cNvPr id="8211" name="Text Box 24"/>
          <p:cNvSpPr txBox="1">
            <a:spLocks noChangeArrowheads="1"/>
          </p:cNvSpPr>
          <p:nvPr/>
        </p:nvSpPr>
        <p:spPr bwMode="auto">
          <a:xfrm>
            <a:off x="914400" y="4568825"/>
            <a:ext cx="5334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b="1"/>
              <a:t>18</a:t>
            </a:r>
          </a:p>
        </p:txBody>
      </p:sp>
      <p:sp>
        <p:nvSpPr>
          <p:cNvPr id="8212" name="Text Box 25"/>
          <p:cNvSpPr txBox="1">
            <a:spLocks noChangeArrowheads="1"/>
          </p:cNvSpPr>
          <p:nvPr/>
        </p:nvSpPr>
        <p:spPr bwMode="auto">
          <a:xfrm>
            <a:off x="914400" y="987425"/>
            <a:ext cx="5334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b="1"/>
              <a:t>24</a:t>
            </a:r>
          </a:p>
        </p:txBody>
      </p:sp>
      <p:sp>
        <p:nvSpPr>
          <p:cNvPr id="8213" name="Text Box 26"/>
          <p:cNvSpPr txBox="1">
            <a:spLocks noChangeArrowheads="1"/>
          </p:cNvSpPr>
          <p:nvPr/>
        </p:nvSpPr>
        <p:spPr bwMode="auto">
          <a:xfrm>
            <a:off x="914400" y="4035425"/>
            <a:ext cx="5334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b="1"/>
              <a:t>19</a:t>
            </a:r>
          </a:p>
        </p:txBody>
      </p:sp>
      <p:sp>
        <p:nvSpPr>
          <p:cNvPr id="8214" name="Text Box 27"/>
          <p:cNvSpPr txBox="1">
            <a:spLocks noChangeArrowheads="1"/>
          </p:cNvSpPr>
          <p:nvPr/>
        </p:nvSpPr>
        <p:spPr bwMode="auto">
          <a:xfrm>
            <a:off x="914400" y="3425825"/>
            <a:ext cx="5334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b="1"/>
              <a:t>20</a:t>
            </a:r>
          </a:p>
        </p:txBody>
      </p:sp>
      <p:sp>
        <p:nvSpPr>
          <p:cNvPr id="8215" name="Text Box 28"/>
          <p:cNvSpPr txBox="1">
            <a:spLocks noChangeArrowheads="1"/>
          </p:cNvSpPr>
          <p:nvPr/>
        </p:nvSpPr>
        <p:spPr bwMode="auto">
          <a:xfrm>
            <a:off x="914400" y="2816225"/>
            <a:ext cx="6096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b="1"/>
              <a:t>21</a:t>
            </a:r>
          </a:p>
        </p:txBody>
      </p:sp>
      <p:sp>
        <p:nvSpPr>
          <p:cNvPr id="8216" name="Text Box 29"/>
          <p:cNvSpPr txBox="1">
            <a:spLocks noChangeArrowheads="1"/>
          </p:cNvSpPr>
          <p:nvPr/>
        </p:nvSpPr>
        <p:spPr bwMode="auto">
          <a:xfrm>
            <a:off x="914400" y="2206625"/>
            <a:ext cx="5334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b="1"/>
              <a:t>22</a:t>
            </a:r>
          </a:p>
        </p:txBody>
      </p:sp>
      <p:sp>
        <p:nvSpPr>
          <p:cNvPr id="8217" name="Text Box 30"/>
          <p:cNvSpPr txBox="1">
            <a:spLocks noChangeArrowheads="1"/>
          </p:cNvSpPr>
          <p:nvPr/>
        </p:nvSpPr>
        <p:spPr bwMode="auto">
          <a:xfrm>
            <a:off x="914400" y="1597025"/>
            <a:ext cx="5334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b="1"/>
              <a:t>23</a:t>
            </a:r>
          </a:p>
        </p:txBody>
      </p:sp>
      <p:sp>
        <p:nvSpPr>
          <p:cNvPr id="8218" name="Text Box 36"/>
          <p:cNvSpPr txBox="1">
            <a:spLocks noChangeArrowheads="1"/>
          </p:cNvSpPr>
          <p:nvPr/>
        </p:nvSpPr>
        <p:spPr bwMode="auto">
          <a:xfrm>
            <a:off x="1677988" y="5978525"/>
            <a:ext cx="15240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b="1"/>
              <a:t>1985</a:t>
            </a:r>
          </a:p>
        </p:txBody>
      </p:sp>
      <p:sp>
        <p:nvSpPr>
          <p:cNvPr id="8219" name="Text Box 37"/>
          <p:cNvSpPr txBox="1">
            <a:spLocks noChangeArrowheads="1"/>
          </p:cNvSpPr>
          <p:nvPr/>
        </p:nvSpPr>
        <p:spPr bwMode="auto">
          <a:xfrm>
            <a:off x="3429000" y="6016625"/>
            <a:ext cx="15240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b="1"/>
              <a:t>1990</a:t>
            </a:r>
          </a:p>
        </p:txBody>
      </p:sp>
      <p:sp>
        <p:nvSpPr>
          <p:cNvPr id="8220" name="Text Box 38"/>
          <p:cNvSpPr txBox="1">
            <a:spLocks noChangeArrowheads="1"/>
          </p:cNvSpPr>
          <p:nvPr/>
        </p:nvSpPr>
        <p:spPr bwMode="auto">
          <a:xfrm>
            <a:off x="4953000" y="6016625"/>
            <a:ext cx="21336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b="1"/>
              <a:t>2000</a:t>
            </a:r>
          </a:p>
        </p:txBody>
      </p:sp>
      <p:sp>
        <p:nvSpPr>
          <p:cNvPr id="8222" name="Text Box 46"/>
          <p:cNvSpPr txBox="1">
            <a:spLocks noChangeArrowheads="1"/>
          </p:cNvSpPr>
          <p:nvPr/>
        </p:nvSpPr>
        <p:spPr bwMode="auto">
          <a:xfrm>
            <a:off x="7086600" y="6016625"/>
            <a:ext cx="13716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b="1"/>
              <a:t>2005</a:t>
            </a:r>
          </a:p>
        </p:txBody>
      </p:sp>
      <p:sp>
        <p:nvSpPr>
          <p:cNvPr id="8223" name="Line 47"/>
          <p:cNvSpPr>
            <a:spLocks noChangeShapeType="1"/>
          </p:cNvSpPr>
          <p:nvPr/>
        </p:nvSpPr>
        <p:spPr bwMode="auto">
          <a:xfrm flipH="1" flipV="1">
            <a:off x="1447800" y="5711825"/>
            <a:ext cx="11113" cy="2413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4" name="Line 48"/>
          <p:cNvSpPr>
            <a:spLocks noChangeShapeType="1"/>
          </p:cNvSpPr>
          <p:nvPr/>
        </p:nvSpPr>
        <p:spPr bwMode="auto">
          <a:xfrm flipV="1">
            <a:off x="1295400" y="5330825"/>
            <a:ext cx="3810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5" name="Line 49"/>
          <p:cNvSpPr>
            <a:spLocks noChangeShapeType="1"/>
          </p:cNvSpPr>
          <p:nvPr/>
        </p:nvSpPr>
        <p:spPr bwMode="auto">
          <a:xfrm flipV="1">
            <a:off x="1295400" y="5559425"/>
            <a:ext cx="3810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6" name="Text Box 17"/>
          <p:cNvSpPr txBox="1">
            <a:spLocks noChangeArrowheads="1"/>
          </p:cNvSpPr>
          <p:nvPr/>
        </p:nvSpPr>
        <p:spPr bwMode="auto">
          <a:xfrm>
            <a:off x="228600" y="127000"/>
            <a:ext cx="8547100" cy="5349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</a:rPr>
              <a:t>Federal Expenditures and Tax Revenues</a:t>
            </a:r>
          </a:p>
        </p:txBody>
      </p:sp>
      <p:sp>
        <p:nvSpPr>
          <p:cNvPr id="8227" name="Text Box 66"/>
          <p:cNvSpPr txBox="1">
            <a:spLocks noChangeArrowheads="1"/>
          </p:cNvSpPr>
          <p:nvPr/>
        </p:nvSpPr>
        <p:spPr bwMode="auto">
          <a:xfrm>
            <a:off x="7391400" y="4416425"/>
            <a:ext cx="1373188" cy="4762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Deficit</a:t>
            </a:r>
          </a:p>
        </p:txBody>
      </p:sp>
      <p:sp>
        <p:nvSpPr>
          <p:cNvPr id="8229" name="Freeform 68"/>
          <p:cNvSpPr>
            <a:spLocks/>
          </p:cNvSpPr>
          <p:nvPr/>
        </p:nvSpPr>
        <p:spPr bwMode="auto">
          <a:xfrm>
            <a:off x="1422400" y="1597025"/>
            <a:ext cx="3835400" cy="3441700"/>
          </a:xfrm>
          <a:custGeom>
            <a:avLst/>
            <a:gdLst>
              <a:gd name="T0" fmla="*/ 38100 w 2416"/>
              <a:gd name="T1" fmla="*/ 25400 h 2168"/>
              <a:gd name="T2" fmla="*/ 0 w 2416"/>
              <a:gd name="T3" fmla="*/ 3327400 h 2168"/>
              <a:gd name="T4" fmla="*/ 165100 w 2416"/>
              <a:gd name="T5" fmla="*/ 3403600 h 2168"/>
              <a:gd name="T6" fmla="*/ 317500 w 2416"/>
              <a:gd name="T7" fmla="*/ 3441700 h 2168"/>
              <a:gd name="T8" fmla="*/ 660400 w 2416"/>
              <a:gd name="T9" fmla="*/ 3251200 h 2168"/>
              <a:gd name="T10" fmla="*/ 1117600 w 2416"/>
              <a:gd name="T11" fmla="*/ 3086100 h 2168"/>
              <a:gd name="T12" fmla="*/ 1346200 w 2416"/>
              <a:gd name="T13" fmla="*/ 3086100 h 2168"/>
              <a:gd name="T14" fmla="*/ 1841500 w 2416"/>
              <a:gd name="T15" fmla="*/ 2832100 h 2168"/>
              <a:gd name="T16" fmla="*/ 2070100 w 2416"/>
              <a:gd name="T17" fmla="*/ 2540000 h 2168"/>
              <a:gd name="T18" fmla="*/ 2476500 w 2416"/>
              <a:gd name="T19" fmla="*/ 2146300 h 2168"/>
              <a:gd name="T20" fmla="*/ 2844800 w 2416"/>
              <a:gd name="T21" fmla="*/ 1917700 h 2168"/>
              <a:gd name="T22" fmla="*/ 3162300 w 2416"/>
              <a:gd name="T23" fmla="*/ 1701800 h 2168"/>
              <a:gd name="T24" fmla="*/ 3835400 w 2416"/>
              <a:gd name="T25" fmla="*/ 1701800 h 2168"/>
              <a:gd name="T26" fmla="*/ 3683000 w 2416"/>
              <a:gd name="T27" fmla="*/ 1257300 h 2168"/>
              <a:gd name="T28" fmla="*/ 3238500 w 2416"/>
              <a:gd name="T29" fmla="*/ 774700 h 2168"/>
              <a:gd name="T30" fmla="*/ 2679700 w 2416"/>
              <a:gd name="T31" fmla="*/ 431800 h 2168"/>
              <a:gd name="T32" fmla="*/ 1943100 w 2416"/>
              <a:gd name="T33" fmla="*/ 736600 h 2168"/>
              <a:gd name="T34" fmla="*/ 1257300 w 2416"/>
              <a:gd name="T35" fmla="*/ 1092200 h 2168"/>
              <a:gd name="T36" fmla="*/ 927100 w 2416"/>
              <a:gd name="T37" fmla="*/ 952500 h 2168"/>
              <a:gd name="T38" fmla="*/ 596900 w 2416"/>
              <a:gd name="T39" fmla="*/ 635000 h 2168"/>
              <a:gd name="T40" fmla="*/ 38100 w 2416"/>
              <a:gd name="T41" fmla="*/ 0 h 2168"/>
              <a:gd name="T42" fmla="*/ 38100 w 2416"/>
              <a:gd name="T43" fmla="*/ 25400 h 2168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2416" h="2168">
                <a:moveTo>
                  <a:pt x="24" y="16"/>
                </a:moveTo>
                <a:lnTo>
                  <a:pt x="0" y="2096"/>
                </a:lnTo>
                <a:lnTo>
                  <a:pt x="104" y="2144"/>
                </a:lnTo>
                <a:lnTo>
                  <a:pt x="200" y="2168"/>
                </a:lnTo>
                <a:lnTo>
                  <a:pt x="416" y="2048"/>
                </a:lnTo>
                <a:lnTo>
                  <a:pt x="704" y="1944"/>
                </a:lnTo>
                <a:lnTo>
                  <a:pt x="848" y="1944"/>
                </a:lnTo>
                <a:lnTo>
                  <a:pt x="1160" y="1784"/>
                </a:lnTo>
                <a:lnTo>
                  <a:pt x="1304" y="1600"/>
                </a:lnTo>
                <a:lnTo>
                  <a:pt x="1560" y="1352"/>
                </a:lnTo>
                <a:lnTo>
                  <a:pt x="1792" y="1208"/>
                </a:lnTo>
                <a:lnTo>
                  <a:pt x="1992" y="1072"/>
                </a:lnTo>
                <a:lnTo>
                  <a:pt x="2416" y="1072"/>
                </a:lnTo>
                <a:lnTo>
                  <a:pt x="2320" y="792"/>
                </a:lnTo>
                <a:lnTo>
                  <a:pt x="2040" y="488"/>
                </a:lnTo>
                <a:lnTo>
                  <a:pt x="1688" y="272"/>
                </a:lnTo>
                <a:lnTo>
                  <a:pt x="1224" y="464"/>
                </a:lnTo>
                <a:lnTo>
                  <a:pt x="792" y="688"/>
                </a:lnTo>
                <a:lnTo>
                  <a:pt x="584" y="600"/>
                </a:lnTo>
                <a:lnTo>
                  <a:pt x="376" y="400"/>
                </a:lnTo>
                <a:lnTo>
                  <a:pt x="24" y="0"/>
                </a:lnTo>
                <a:lnTo>
                  <a:pt x="24" y="16"/>
                </a:lnTo>
                <a:close/>
              </a:path>
            </a:pathLst>
          </a:custGeom>
          <a:solidFill>
            <a:schemeClr val="folHlink"/>
          </a:solidFill>
          <a:ln w="50800" cap="flat" cmpd="sng">
            <a:solidFill>
              <a:schemeClr val="folHlink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0" name="Line 16"/>
          <p:cNvSpPr>
            <a:spLocks noChangeShapeType="1"/>
          </p:cNvSpPr>
          <p:nvPr/>
        </p:nvSpPr>
        <p:spPr bwMode="auto">
          <a:xfrm>
            <a:off x="1447800" y="1063625"/>
            <a:ext cx="0" cy="43434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31" name="Freeform 69"/>
          <p:cNvSpPr>
            <a:spLocks/>
          </p:cNvSpPr>
          <p:nvPr/>
        </p:nvSpPr>
        <p:spPr bwMode="auto">
          <a:xfrm>
            <a:off x="7023100" y="3565525"/>
            <a:ext cx="1752600" cy="1943100"/>
          </a:xfrm>
          <a:custGeom>
            <a:avLst/>
            <a:gdLst>
              <a:gd name="T0" fmla="*/ 0 w 1104"/>
              <a:gd name="T1" fmla="*/ 546100 h 1224"/>
              <a:gd name="T2" fmla="*/ 571500 w 1104"/>
              <a:gd name="T3" fmla="*/ 203200 h 1224"/>
              <a:gd name="T4" fmla="*/ 800100 w 1104"/>
              <a:gd name="T5" fmla="*/ 88900 h 1224"/>
              <a:gd name="T6" fmla="*/ 1079500 w 1104"/>
              <a:gd name="T7" fmla="*/ 0 h 1224"/>
              <a:gd name="T8" fmla="*/ 1346200 w 1104"/>
              <a:gd name="T9" fmla="*/ 228600 h 1224"/>
              <a:gd name="T10" fmla="*/ 1485900 w 1104"/>
              <a:gd name="T11" fmla="*/ 139700 h 1224"/>
              <a:gd name="T12" fmla="*/ 1752600 w 1104"/>
              <a:gd name="T13" fmla="*/ 0 h 1224"/>
              <a:gd name="T14" fmla="*/ 1739900 w 1104"/>
              <a:gd name="T15" fmla="*/ 1612900 h 1224"/>
              <a:gd name="T16" fmla="*/ 1435100 w 1104"/>
              <a:gd name="T17" fmla="*/ 1803400 h 1224"/>
              <a:gd name="T18" fmla="*/ 1130300 w 1104"/>
              <a:gd name="T19" fmla="*/ 1943100 h 1224"/>
              <a:gd name="T20" fmla="*/ 901700 w 1104"/>
              <a:gd name="T21" fmla="*/ 1917700 h 1224"/>
              <a:gd name="T22" fmla="*/ 698500 w 1104"/>
              <a:gd name="T23" fmla="*/ 1752600 h 1224"/>
              <a:gd name="T24" fmla="*/ 368300 w 1104"/>
              <a:gd name="T25" fmla="*/ 1193800 h 1224"/>
              <a:gd name="T26" fmla="*/ 12700 w 1104"/>
              <a:gd name="T27" fmla="*/ 558800 h 1224"/>
              <a:gd name="T28" fmla="*/ 0 w 1104"/>
              <a:gd name="T29" fmla="*/ 546100 h 122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104" h="1224">
                <a:moveTo>
                  <a:pt x="0" y="344"/>
                </a:moveTo>
                <a:lnTo>
                  <a:pt x="360" y="128"/>
                </a:lnTo>
                <a:lnTo>
                  <a:pt x="504" y="56"/>
                </a:lnTo>
                <a:lnTo>
                  <a:pt x="680" y="0"/>
                </a:lnTo>
                <a:lnTo>
                  <a:pt x="848" y="144"/>
                </a:lnTo>
                <a:lnTo>
                  <a:pt x="936" y="88"/>
                </a:lnTo>
                <a:lnTo>
                  <a:pt x="1104" y="0"/>
                </a:lnTo>
                <a:lnTo>
                  <a:pt x="1096" y="1016"/>
                </a:lnTo>
                <a:lnTo>
                  <a:pt x="904" y="1136"/>
                </a:lnTo>
                <a:lnTo>
                  <a:pt x="712" y="1224"/>
                </a:lnTo>
                <a:lnTo>
                  <a:pt x="568" y="1208"/>
                </a:lnTo>
                <a:lnTo>
                  <a:pt x="440" y="1104"/>
                </a:lnTo>
                <a:lnTo>
                  <a:pt x="232" y="752"/>
                </a:lnTo>
                <a:lnTo>
                  <a:pt x="8" y="352"/>
                </a:lnTo>
                <a:lnTo>
                  <a:pt x="0" y="344"/>
                </a:lnTo>
                <a:close/>
              </a:path>
            </a:pathLst>
          </a:custGeom>
          <a:solidFill>
            <a:schemeClr val="folHlink"/>
          </a:solidFill>
          <a:ln w="50800" cap="flat" cmpd="sng">
            <a:solidFill>
              <a:schemeClr val="folHlink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2" name="Text Box 54"/>
          <p:cNvSpPr txBox="1">
            <a:spLocks noChangeArrowheads="1"/>
          </p:cNvSpPr>
          <p:nvPr/>
        </p:nvSpPr>
        <p:spPr bwMode="auto">
          <a:xfrm>
            <a:off x="1981200" y="3121025"/>
            <a:ext cx="1295400" cy="4206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/>
              <a:t>Deficit</a:t>
            </a:r>
          </a:p>
        </p:txBody>
      </p:sp>
      <p:sp>
        <p:nvSpPr>
          <p:cNvPr id="8233" name="Freeform 70"/>
          <p:cNvSpPr>
            <a:spLocks/>
          </p:cNvSpPr>
          <p:nvPr/>
        </p:nvSpPr>
        <p:spPr bwMode="auto">
          <a:xfrm>
            <a:off x="5270500" y="3070225"/>
            <a:ext cx="1651000" cy="1435100"/>
          </a:xfrm>
          <a:custGeom>
            <a:avLst/>
            <a:gdLst>
              <a:gd name="T0" fmla="*/ 0 w 1040"/>
              <a:gd name="T1" fmla="*/ 292100 h 904"/>
              <a:gd name="T2" fmla="*/ 215900 w 1040"/>
              <a:gd name="T3" fmla="*/ 939800 h 904"/>
              <a:gd name="T4" fmla="*/ 381000 w 1040"/>
              <a:gd name="T5" fmla="*/ 1295400 h 904"/>
              <a:gd name="T6" fmla="*/ 711200 w 1040"/>
              <a:gd name="T7" fmla="*/ 1435100 h 904"/>
              <a:gd name="T8" fmla="*/ 1409700 w 1040"/>
              <a:gd name="T9" fmla="*/ 1206500 h 904"/>
              <a:gd name="T10" fmla="*/ 1651000 w 1040"/>
              <a:gd name="T11" fmla="*/ 1117600 h 904"/>
              <a:gd name="T12" fmla="*/ 1409700 w 1040"/>
              <a:gd name="T13" fmla="*/ 723900 h 904"/>
              <a:gd name="T14" fmla="*/ 1066800 w 1040"/>
              <a:gd name="T15" fmla="*/ 342900 h 904"/>
              <a:gd name="T16" fmla="*/ 749300 w 1040"/>
              <a:gd name="T17" fmla="*/ 0 h 904"/>
              <a:gd name="T18" fmla="*/ 469900 w 1040"/>
              <a:gd name="T19" fmla="*/ 88900 h 904"/>
              <a:gd name="T20" fmla="*/ 0 w 1040"/>
              <a:gd name="T21" fmla="*/ 292100 h 904"/>
              <a:gd name="T22" fmla="*/ 0 w 1040"/>
              <a:gd name="T23" fmla="*/ 292100 h 9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040" h="904">
                <a:moveTo>
                  <a:pt x="0" y="184"/>
                </a:moveTo>
                <a:lnTo>
                  <a:pt x="136" y="592"/>
                </a:lnTo>
                <a:lnTo>
                  <a:pt x="240" y="816"/>
                </a:lnTo>
                <a:lnTo>
                  <a:pt x="448" y="904"/>
                </a:lnTo>
                <a:lnTo>
                  <a:pt x="888" y="760"/>
                </a:lnTo>
                <a:lnTo>
                  <a:pt x="1040" y="704"/>
                </a:lnTo>
                <a:lnTo>
                  <a:pt x="888" y="456"/>
                </a:lnTo>
                <a:lnTo>
                  <a:pt x="672" y="216"/>
                </a:lnTo>
                <a:lnTo>
                  <a:pt x="472" y="0"/>
                </a:lnTo>
                <a:lnTo>
                  <a:pt x="296" y="56"/>
                </a:lnTo>
                <a:lnTo>
                  <a:pt x="0" y="184"/>
                </a:lnTo>
                <a:close/>
              </a:path>
            </a:pathLst>
          </a:custGeom>
          <a:solidFill>
            <a:srgbClr val="00CCFF"/>
          </a:solidFill>
          <a:ln w="50800" cap="flat" cmpd="sng">
            <a:solidFill>
              <a:srgbClr val="00CC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4" name="Freeform 65"/>
          <p:cNvSpPr>
            <a:spLocks/>
          </p:cNvSpPr>
          <p:nvPr/>
        </p:nvSpPr>
        <p:spPr bwMode="auto">
          <a:xfrm>
            <a:off x="1447800" y="1597025"/>
            <a:ext cx="7283450" cy="3033713"/>
          </a:xfrm>
          <a:custGeom>
            <a:avLst/>
            <a:gdLst>
              <a:gd name="T0" fmla="*/ 0 w 4604"/>
              <a:gd name="T1" fmla="*/ 0 h 1935"/>
              <a:gd name="T2" fmla="*/ 1264004 w 4604"/>
              <a:gd name="T3" fmla="*/ 1142934 h 1935"/>
              <a:gd name="T4" fmla="*/ 2361901 w 4604"/>
              <a:gd name="T5" fmla="*/ 534623 h 1935"/>
              <a:gd name="T6" fmla="*/ 2808020 w 4604"/>
              <a:gd name="T7" fmla="*/ 534623 h 1935"/>
              <a:gd name="T8" fmla="*/ 3638561 w 4604"/>
              <a:gd name="T9" fmla="*/ 1215053 h 1935"/>
              <a:gd name="T10" fmla="*/ 4424807 w 4604"/>
              <a:gd name="T11" fmla="*/ 2894178 h 1935"/>
              <a:gd name="T12" fmla="*/ 6373810 w 4604"/>
              <a:gd name="T13" fmla="*/ 2052264 h 1935"/>
              <a:gd name="T14" fmla="*/ 6696534 w 4604"/>
              <a:gd name="T15" fmla="*/ 2022475 h 1935"/>
              <a:gd name="T16" fmla="*/ 6921176 w 4604"/>
              <a:gd name="T17" fmla="*/ 2196502 h 1935"/>
              <a:gd name="T18" fmla="*/ 7283450 w 4604"/>
              <a:gd name="T19" fmla="*/ 1911161 h 193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604" h="1935">
                <a:moveTo>
                  <a:pt x="0" y="0"/>
                </a:moveTo>
                <a:cubicBezTo>
                  <a:pt x="133" y="121"/>
                  <a:pt x="550" y="672"/>
                  <a:pt x="799" y="729"/>
                </a:cubicBezTo>
                <a:lnTo>
                  <a:pt x="1493" y="341"/>
                </a:lnTo>
                <a:cubicBezTo>
                  <a:pt x="1656" y="276"/>
                  <a:pt x="1640" y="269"/>
                  <a:pt x="1775" y="341"/>
                </a:cubicBezTo>
                <a:cubicBezTo>
                  <a:pt x="1910" y="413"/>
                  <a:pt x="2130" y="524"/>
                  <a:pt x="2300" y="775"/>
                </a:cubicBezTo>
                <a:cubicBezTo>
                  <a:pt x="2470" y="1026"/>
                  <a:pt x="2509" y="1757"/>
                  <a:pt x="2797" y="1846"/>
                </a:cubicBezTo>
                <a:cubicBezTo>
                  <a:pt x="3085" y="1935"/>
                  <a:pt x="3790" y="1402"/>
                  <a:pt x="4029" y="1309"/>
                </a:cubicBezTo>
                <a:cubicBezTo>
                  <a:pt x="4268" y="1216"/>
                  <a:pt x="4175" y="1275"/>
                  <a:pt x="4233" y="1290"/>
                </a:cubicBezTo>
                <a:cubicBezTo>
                  <a:pt x="4291" y="1305"/>
                  <a:pt x="4313" y="1413"/>
                  <a:pt x="4375" y="1401"/>
                </a:cubicBezTo>
                <a:cubicBezTo>
                  <a:pt x="4437" y="1389"/>
                  <a:pt x="4556" y="1257"/>
                  <a:pt x="4604" y="1219"/>
                </a:cubicBezTo>
              </a:path>
            </a:pathLst>
          </a:custGeom>
          <a:noFill/>
          <a:ln w="152400" cap="flat" cmpd="sng">
            <a:solidFill>
              <a:srgbClr val="660066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35" name="Freeform 53"/>
          <p:cNvSpPr>
            <a:spLocks/>
          </p:cNvSpPr>
          <p:nvPr/>
        </p:nvSpPr>
        <p:spPr bwMode="auto">
          <a:xfrm>
            <a:off x="1455738" y="2962275"/>
            <a:ext cx="7288212" cy="2563813"/>
          </a:xfrm>
          <a:custGeom>
            <a:avLst/>
            <a:gdLst>
              <a:gd name="T0" fmla="*/ 0 w 4591"/>
              <a:gd name="T1" fmla="*/ 2003425 h 1615"/>
              <a:gd name="T2" fmla="*/ 398462 w 4591"/>
              <a:gd name="T3" fmla="*/ 2060575 h 1615"/>
              <a:gd name="T4" fmla="*/ 820737 w 4591"/>
              <a:gd name="T5" fmla="*/ 1771650 h 1615"/>
              <a:gd name="T6" fmla="*/ 1430337 w 4591"/>
              <a:gd name="T7" fmla="*/ 1695450 h 1615"/>
              <a:gd name="T8" fmla="*/ 1966912 w 4591"/>
              <a:gd name="T9" fmla="*/ 1330325 h 1615"/>
              <a:gd name="T10" fmla="*/ 2268537 w 4591"/>
              <a:gd name="T11" fmla="*/ 933450 h 1615"/>
              <a:gd name="T12" fmla="*/ 2763837 w 4591"/>
              <a:gd name="T13" fmla="*/ 579438 h 1615"/>
              <a:gd name="T14" fmla="*/ 3216275 w 4591"/>
              <a:gd name="T15" fmla="*/ 314325 h 1615"/>
              <a:gd name="T16" fmla="*/ 4017962 w 4591"/>
              <a:gd name="T17" fmla="*/ 344488 h 1615"/>
              <a:gd name="T18" fmla="*/ 4581525 w 4591"/>
              <a:gd name="T19" fmla="*/ 131763 h 1615"/>
              <a:gd name="T20" fmla="*/ 5426075 w 4591"/>
              <a:gd name="T21" fmla="*/ 1136650 h 1615"/>
              <a:gd name="T22" fmla="*/ 5607050 w 4591"/>
              <a:gd name="T23" fmla="*/ 1196975 h 1615"/>
              <a:gd name="T24" fmla="*/ 5799137 w 4591"/>
              <a:gd name="T25" fmla="*/ 1474788 h 1615"/>
              <a:gd name="T26" fmla="*/ 6159500 w 4591"/>
              <a:gd name="T27" fmla="*/ 2171700 h 1615"/>
              <a:gd name="T28" fmla="*/ 6592887 w 4591"/>
              <a:gd name="T29" fmla="*/ 2557463 h 1615"/>
              <a:gd name="T30" fmla="*/ 7288212 w 4591"/>
              <a:gd name="T31" fmla="*/ 2211388 h 161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4591" h="1615">
                <a:moveTo>
                  <a:pt x="0" y="1262"/>
                </a:moveTo>
                <a:cubicBezTo>
                  <a:pt x="42" y="1268"/>
                  <a:pt x="165" y="1322"/>
                  <a:pt x="251" y="1298"/>
                </a:cubicBezTo>
                <a:cubicBezTo>
                  <a:pt x="337" y="1274"/>
                  <a:pt x="409" y="1154"/>
                  <a:pt x="517" y="1116"/>
                </a:cubicBezTo>
                <a:cubicBezTo>
                  <a:pt x="625" y="1078"/>
                  <a:pt x="781" y="1114"/>
                  <a:pt x="901" y="1068"/>
                </a:cubicBezTo>
                <a:cubicBezTo>
                  <a:pt x="1021" y="1022"/>
                  <a:pt x="1151" y="918"/>
                  <a:pt x="1239" y="838"/>
                </a:cubicBezTo>
                <a:cubicBezTo>
                  <a:pt x="1327" y="758"/>
                  <a:pt x="1345" y="667"/>
                  <a:pt x="1429" y="588"/>
                </a:cubicBezTo>
                <a:cubicBezTo>
                  <a:pt x="1513" y="509"/>
                  <a:pt x="1642" y="430"/>
                  <a:pt x="1741" y="365"/>
                </a:cubicBezTo>
                <a:cubicBezTo>
                  <a:pt x="1840" y="300"/>
                  <a:pt x="1894" y="223"/>
                  <a:pt x="2026" y="198"/>
                </a:cubicBezTo>
                <a:cubicBezTo>
                  <a:pt x="2158" y="173"/>
                  <a:pt x="2388" y="236"/>
                  <a:pt x="2531" y="217"/>
                </a:cubicBezTo>
                <a:cubicBezTo>
                  <a:pt x="2674" y="198"/>
                  <a:pt x="2738" y="0"/>
                  <a:pt x="2886" y="83"/>
                </a:cubicBezTo>
                <a:cubicBezTo>
                  <a:pt x="3034" y="166"/>
                  <a:pt x="3311" y="604"/>
                  <a:pt x="3418" y="716"/>
                </a:cubicBezTo>
                <a:cubicBezTo>
                  <a:pt x="3525" y="828"/>
                  <a:pt x="3493" y="719"/>
                  <a:pt x="3532" y="754"/>
                </a:cubicBezTo>
                <a:cubicBezTo>
                  <a:pt x="3571" y="789"/>
                  <a:pt x="3595" y="827"/>
                  <a:pt x="3653" y="929"/>
                </a:cubicBezTo>
                <a:cubicBezTo>
                  <a:pt x="3711" y="1031"/>
                  <a:pt x="3797" y="1254"/>
                  <a:pt x="3880" y="1368"/>
                </a:cubicBezTo>
                <a:cubicBezTo>
                  <a:pt x="3963" y="1482"/>
                  <a:pt x="4035" y="1607"/>
                  <a:pt x="4153" y="1611"/>
                </a:cubicBezTo>
                <a:cubicBezTo>
                  <a:pt x="4271" y="1615"/>
                  <a:pt x="4500" y="1438"/>
                  <a:pt x="4591" y="1393"/>
                </a:cubicBezTo>
              </a:path>
            </a:pathLst>
          </a:custGeom>
          <a:noFill/>
          <a:ln w="152400" cap="flat" cmpd="sng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36" name="Text Box 63"/>
          <p:cNvSpPr txBox="1">
            <a:spLocks noChangeArrowheads="1"/>
          </p:cNvSpPr>
          <p:nvPr/>
        </p:nvSpPr>
        <p:spPr bwMode="auto">
          <a:xfrm>
            <a:off x="5410200" y="3578225"/>
            <a:ext cx="1371600" cy="4206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/>
              <a:t>Surplus</a:t>
            </a:r>
          </a:p>
        </p:txBody>
      </p:sp>
      <p:sp>
        <p:nvSpPr>
          <p:cNvPr id="8237" name="Text Box 71"/>
          <p:cNvSpPr txBox="1">
            <a:spLocks noChangeArrowheads="1"/>
          </p:cNvSpPr>
          <p:nvPr/>
        </p:nvSpPr>
        <p:spPr bwMode="auto">
          <a:xfrm>
            <a:off x="7467600" y="4276725"/>
            <a:ext cx="1219200" cy="4206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Deficit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54423"/>
            <a:ext cx="8610600" cy="880241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dirty="0" smtClean="0">
                <a:solidFill>
                  <a:srgbClr val="0070C0"/>
                </a:solidFill>
              </a:rPr>
              <a:t>What has been done to curb the national debt?</a:t>
            </a:r>
          </a:p>
        </p:txBody>
      </p:sp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5343525" cy="1298817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2800" dirty="0" smtClean="0"/>
              <a:t>Tax increase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Spending caps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Debt ceiling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1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1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1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171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81550"/>
            <a:ext cx="7543800" cy="486287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dirty="0" smtClean="0">
                <a:solidFill>
                  <a:srgbClr val="0070C0"/>
                </a:solidFill>
              </a:rPr>
              <a:t>What happened to taxes in 1993?</a:t>
            </a: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4200" y="1066800"/>
            <a:ext cx="8534400" cy="1212640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2800" dirty="0" smtClean="0"/>
              <a:t>Raised the highest marginal tax rate from 31% to 36%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Increased tax on gasoline by 4.3 cents per gallon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2514600"/>
            <a:ext cx="8001000" cy="444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7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</a:rPr>
              <a:t>What happened to spending in 1993?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600" y="3020907"/>
            <a:ext cx="79248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/>
              <a:t>Reduced military spending and cut some entitlements, including Medicare, Medicaid, and food stamps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23" grpId="0" build="p" autoUpdateAnimBg="0"/>
      <p:bldP spid="6" grpId="0"/>
      <p:bldP spid="7" grpId="0" build="p" autoUpdateAnimBg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CC"/>
      </a:lt1>
      <a:dk2>
        <a:srgbClr val="336600"/>
      </a:dk2>
      <a:lt2>
        <a:srgbClr val="008080"/>
      </a:lt2>
      <a:accent1>
        <a:srgbClr val="00CC99"/>
      </a:accent1>
      <a:accent2>
        <a:srgbClr val="3333CC"/>
      </a:accent2>
      <a:accent3>
        <a:srgbClr val="FFFFE2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FF33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5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5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5023</TotalTime>
  <Words>616</Words>
  <Application>Microsoft Office PowerPoint</Application>
  <PresentationFormat>On-screen Show (4:3)</PresentationFormat>
  <Paragraphs>188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Times New Roman</vt:lpstr>
      <vt:lpstr>Blank Presentation</vt:lpstr>
      <vt:lpstr>Microsoft Excel Chart</vt:lpstr>
      <vt:lpstr>Federal Deficits, Surpluses and the National Debt</vt:lpstr>
      <vt:lpstr>Four Stages of the Budget Process</vt:lpstr>
      <vt:lpstr>What is the federal deficit?</vt:lpstr>
      <vt:lpstr>PowerPoint Presentation</vt:lpstr>
      <vt:lpstr>PowerPoint Presentation</vt:lpstr>
      <vt:lpstr>What is the net public debt?</vt:lpstr>
      <vt:lpstr>PowerPoint Presentation</vt:lpstr>
      <vt:lpstr>What has been done to curb the national debt?</vt:lpstr>
      <vt:lpstr>What happened to taxes in 1993?</vt:lpstr>
      <vt:lpstr>The Balanced Act of 1997?</vt:lpstr>
      <vt:lpstr>Debt Ceiling</vt:lpstr>
      <vt:lpstr>PowerPoint Presentation</vt:lpstr>
      <vt:lpstr>PowerPoint Presentation</vt:lpstr>
      <vt:lpstr>What is the internal national debt?</vt:lpstr>
      <vt:lpstr>PowerPoint Presentation</vt:lpstr>
      <vt:lpstr>PowerPoint Presentation</vt:lpstr>
      <vt:lpstr>Does  government borrowing crowd out private-sector spending?</vt:lpstr>
      <vt:lpstr>PowerPoint Presentation</vt:lpstr>
      <vt:lpstr>PowerPoint Presentation</vt:lpstr>
      <vt:lpstr>PowerPoint Presentation</vt:lpstr>
    </vt:vector>
  </TitlesOfParts>
  <Manager>PP's by Ken Long</Manager>
  <Company>South - Western College Publishing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Economics for Today 2009, 6th ed</dc:title>
  <dc:subject>Federal Deficits, Surpluses &amp; the National Debt</dc:subject>
  <dc:creator>Irvin B. Tucker</dc:creator>
  <cp:lastModifiedBy>Michael</cp:lastModifiedBy>
  <cp:revision>197</cp:revision>
  <dcterms:created xsi:type="dcterms:W3CDTF">1998-06-12T17:51:04Z</dcterms:created>
  <dcterms:modified xsi:type="dcterms:W3CDTF">2012-12-10T01:33:20Z</dcterms:modified>
  <cp:category>Chapter 23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3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nrlongk@nr.cc.va.us</vt:lpwstr>
  </property>
  <property fmtid="{D5CDD505-2E9C-101B-9397-08002B2CF9AE}" pid="8" name="HomePage">
    <vt:lpwstr>http://www.swcollege.com/bef/economics.html</vt:lpwstr>
  </property>
  <property fmtid="{D5CDD505-2E9C-101B-9397-08002B2CF9AE}" pid="9" name="Other">
    <vt:lpwstr>    * To view the slide show full screen right click on the slide and choose full screen  * To exit from the full screen view press the Esc key on your keyboard  * To download this chapter right click on "Download source" below and choose "Save Link As"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Q:\WebCours\ECON\eco120\</vt:lpwstr>
  </property>
</Properties>
</file>