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00" r:id="rId2"/>
    <p:sldId id="604" r:id="rId3"/>
    <p:sldId id="507" r:id="rId4"/>
    <p:sldId id="511" r:id="rId5"/>
    <p:sldId id="513" r:id="rId6"/>
    <p:sldId id="510" r:id="rId7"/>
    <p:sldId id="521" r:id="rId8"/>
    <p:sldId id="518" r:id="rId9"/>
    <p:sldId id="524" r:id="rId10"/>
    <p:sldId id="572" r:id="rId11"/>
    <p:sldId id="578" r:id="rId12"/>
    <p:sldId id="579" r:id="rId13"/>
    <p:sldId id="58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FF"/>
    <a:srgbClr val="FF99CC"/>
    <a:srgbClr val="660066"/>
    <a:srgbClr val="FF6699"/>
    <a:srgbClr val="990099"/>
    <a:srgbClr val="CC66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0" d="100"/>
          <a:sy n="80" d="100"/>
        </p:scale>
        <p:origin x="-3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2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97D8B925-D127-4B44-97D8-BADCFFA4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16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90000"/>
              </a:lnSpc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CF94A1EE-F695-4143-90E1-E5AB29A322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60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F300B-CFA5-4948-BA91-087A28969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91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0FD99-36D1-4C82-9A60-BD82AC441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5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AB3FD-ED51-4221-A2E2-6AE7E55DED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18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E2160-E21D-4042-8824-DD80C27D9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71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6D2AE4-FF4D-4CC7-9BC1-4A07F3413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6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9E6E2-1A77-4FF8-9523-6B7667D01A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00ECD-5BFE-4A59-B995-9C775E182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5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8E731-9633-4ABA-8E76-337D42915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47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B58F5-2126-4A18-BABB-1A0A58C79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4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CAA84-97E0-4CE4-8C03-1AF09720F9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7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F8551-DE9C-491B-A263-B650F6C02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0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0175" y="6270625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100000"/>
              </a:lnSpc>
              <a:spcBef>
                <a:spcPct val="0"/>
              </a:spcBef>
              <a:defRPr sz="1200" b="1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400">
                <a:cs typeface="+mn-cs"/>
              </a:defRPr>
            </a:lvl1pPr>
          </a:lstStyle>
          <a:p>
            <a:pPr>
              <a:defRPr/>
            </a:pPr>
            <a:fld id="{6CE72F4F-E58B-419C-BCAB-4163066ED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1941979"/>
            <a:ext cx="8610600" cy="1938992"/>
          </a:xfrm>
        </p:spPr>
        <p:txBody>
          <a:bodyPr>
            <a:spAutoFit/>
          </a:bodyPr>
          <a:lstStyle/>
          <a:p>
            <a:r>
              <a:rPr lang="en-US" sz="6000" dirty="0" smtClean="0">
                <a:solidFill>
                  <a:srgbClr val="0070C0"/>
                </a:solidFill>
              </a:rPr>
              <a:t>Money and the Federal Reserve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7724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Federal Open Market Committee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5175"/>
            <a:ext cx="79248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70C0"/>
                </a:solidFill>
              </a:rPr>
              <a:t>FOMC</a:t>
            </a:r>
            <a:r>
              <a:rPr lang="en-US" sz="2400" dirty="0" smtClean="0"/>
              <a:t> is the Fed’s committee that directs the buying and selling of U.S. government securities</a:t>
            </a:r>
          </a:p>
        </p:txBody>
      </p:sp>
      <p:sp>
        <p:nvSpPr>
          <p:cNvPr id="11269" name="Rectangle 2"/>
          <p:cNvSpPr txBox="1">
            <a:spLocks noChangeArrowheads="1"/>
          </p:cNvSpPr>
          <p:nvPr/>
        </p:nvSpPr>
        <p:spPr bwMode="auto">
          <a:xfrm>
            <a:off x="228600" y="1679575"/>
            <a:ext cx="80010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P</a:t>
            </a:r>
            <a:r>
              <a:rPr lang="en-US" sz="3600" b="1" dirty="0" smtClean="0">
                <a:solidFill>
                  <a:srgbClr val="0070C0"/>
                </a:solidFill>
              </a:rPr>
              <a:t>urpose </a:t>
            </a:r>
            <a:r>
              <a:rPr lang="en-US" sz="3600" b="1" dirty="0">
                <a:solidFill>
                  <a:srgbClr val="0070C0"/>
                </a:solidFill>
              </a:rPr>
              <a:t>of the FOMC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212975"/>
            <a:ext cx="754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To increase the money supply if we have unemployment and decrease it if we have inflation</a:t>
            </a:r>
          </a:p>
        </p:txBody>
      </p:sp>
      <p:sp>
        <p:nvSpPr>
          <p:cNvPr id="11271" name="Rectangle 2"/>
          <p:cNvSpPr txBox="1">
            <a:spLocks noChangeArrowheads="1"/>
          </p:cNvSpPr>
          <p:nvPr/>
        </p:nvSpPr>
        <p:spPr bwMode="auto">
          <a:xfrm>
            <a:off x="228600" y="3200400"/>
            <a:ext cx="8610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Federal Advisory Council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735388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12 prominent commercial bankers who council board members but who do not have voting rights</a:t>
            </a:r>
          </a:p>
        </p:txBody>
      </p:sp>
      <p:sp>
        <p:nvSpPr>
          <p:cNvPr id="11273" name="Rectangle 2"/>
          <p:cNvSpPr txBox="1">
            <a:spLocks noChangeArrowheads="1"/>
          </p:cNvSpPr>
          <p:nvPr/>
        </p:nvSpPr>
        <p:spPr bwMode="auto">
          <a:xfrm>
            <a:off x="228600" y="4718050"/>
            <a:ext cx="8610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b="1" dirty="0"/>
              <a:t>70% percent of all deposits reside in member banks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 autoUpdateAnimBg="0"/>
      <p:bldP spid="11269" grpId="0"/>
      <p:bldP spid="7" grpId="0" build="p" autoUpdateAnimBg="0"/>
      <p:bldP spid="11271" grpId="0"/>
      <p:bldP spid="9" grpId="0" build="p" autoUpdateAnimBg="0"/>
      <p:bldP spid="112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1676400" y="869950"/>
            <a:ext cx="5638800" cy="5715000"/>
          </a:xfrm>
          <a:prstGeom prst="triangle">
            <a:avLst>
              <a:gd name="adj" fmla="val 50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2291" name="Line 6"/>
          <p:cNvSpPr>
            <a:spLocks noChangeShapeType="1"/>
          </p:cNvSpPr>
          <p:nvPr/>
        </p:nvSpPr>
        <p:spPr bwMode="auto">
          <a:xfrm>
            <a:off x="3581400" y="27432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Line 7"/>
          <p:cNvSpPr>
            <a:spLocks noChangeShapeType="1"/>
          </p:cNvSpPr>
          <p:nvPr/>
        </p:nvSpPr>
        <p:spPr bwMode="auto">
          <a:xfrm>
            <a:off x="2667000" y="4648200"/>
            <a:ext cx="3657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228600" y="228600"/>
            <a:ext cx="78486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</a:rPr>
              <a:t>Federal Reserve Organization</a:t>
            </a:r>
          </a:p>
        </p:txBody>
      </p:sp>
      <p:sp>
        <p:nvSpPr>
          <p:cNvPr id="12294" name="Rectangle 1"/>
          <p:cNvSpPr>
            <a:spLocks noChangeArrowheads="1"/>
          </p:cNvSpPr>
          <p:nvPr/>
        </p:nvSpPr>
        <p:spPr bwMode="auto">
          <a:xfrm>
            <a:off x="3848100" y="2055813"/>
            <a:ext cx="12573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800">
                <a:solidFill>
                  <a:srgbClr val="000000"/>
                </a:solidFill>
              </a:rPr>
              <a:t>Board of Governors</a:t>
            </a:r>
          </a:p>
        </p:txBody>
      </p:sp>
      <p:sp>
        <p:nvSpPr>
          <p:cNvPr id="12295" name="Rectangle 2"/>
          <p:cNvSpPr>
            <a:spLocks noChangeArrowheads="1"/>
          </p:cNvSpPr>
          <p:nvPr/>
        </p:nvSpPr>
        <p:spPr bwMode="auto">
          <a:xfrm>
            <a:off x="2743200" y="3417888"/>
            <a:ext cx="35814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800" b="1">
                <a:solidFill>
                  <a:srgbClr val="000000"/>
                </a:solidFill>
              </a:rPr>
              <a:t>Regional  Fed Banks</a:t>
            </a: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2286000" y="5105400"/>
            <a:ext cx="4572000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3600" b="1">
                <a:solidFill>
                  <a:srgbClr val="000000"/>
                </a:solidFill>
              </a:rPr>
              <a:t>U.S. Banking System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488950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Federal Reserve Bank Operations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90588"/>
            <a:ext cx="8594725" cy="368300"/>
          </a:xfrm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 smtClean="0"/>
              <a:t>Controls the money supply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371600"/>
            <a:ext cx="67818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6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cs typeface="+mn-cs"/>
              </a:rPr>
              <a:t>Clears checks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1771650"/>
            <a:ext cx="63246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6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cs typeface="+mn-cs"/>
              </a:rPr>
              <a:t>Supervises and regulates banks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2222500"/>
            <a:ext cx="61722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6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cs typeface="+mn-cs"/>
              </a:rPr>
              <a:t>Maintains and circulates currency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2679700"/>
            <a:ext cx="4572000" cy="368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6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cs typeface="+mn-cs"/>
              </a:rPr>
              <a:t>Protects consumers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3008313"/>
            <a:ext cx="845820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eaLnBrk="0" hangingPunct="0">
              <a:spcBef>
                <a:spcPts val="0"/>
              </a:spcBef>
              <a:buFontTx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cs typeface="+mn-cs"/>
              </a:rPr>
              <a:t>Maintains federal government checking accounts and gold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 autoUpdateAnimBg="0"/>
      <p:bldP spid="2" grpId="0"/>
      <p:bldP spid="3" grpId="0"/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66700"/>
            <a:ext cx="8610600" cy="876300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Federal Deposit Insurance Corporation (FDIC)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7543800" cy="1200329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The FDIC is a government agency established in 1933 to insure commercial bank deposits up to a specified limit</a:t>
            </a:r>
          </a:p>
        </p:txBody>
      </p:sp>
      <p:sp>
        <p:nvSpPr>
          <p:cNvPr id="14340" name="Rectangle 2"/>
          <p:cNvSpPr txBox="1">
            <a:spLocks noChangeArrowheads="1"/>
          </p:cNvSpPr>
          <p:nvPr/>
        </p:nvSpPr>
        <p:spPr bwMode="auto">
          <a:xfrm>
            <a:off x="228600" y="2603500"/>
            <a:ext cx="7696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The Monetary Control Act of 1980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3060700"/>
            <a:ext cx="7391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A 1980 law that gave the Fed greater control of nonmember banks and makes all financial institutions more competitive</a:t>
            </a:r>
          </a:p>
        </p:txBody>
      </p:sp>
      <p:sp>
        <p:nvSpPr>
          <p:cNvPr id="14342" name="Rectangle 1"/>
          <p:cNvSpPr>
            <a:spLocks noChangeArrowheads="1"/>
          </p:cNvSpPr>
          <p:nvPr/>
        </p:nvSpPr>
        <p:spPr bwMode="auto">
          <a:xfrm>
            <a:off x="1196975" y="1981200"/>
            <a:ext cx="2125663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70C0"/>
                </a:solidFill>
              </a:rPr>
              <a:t>Sheila C. Bair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 autoUpdateAnimBg="0"/>
      <p:bldP spid="14340" grpId="0"/>
      <p:bldP spid="7" grpId="0" build="p" autoUpdateAnimBg="0"/>
      <p:bldP spid="143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5025"/>
            <a:ext cx="8077200" cy="129857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smtClean="0"/>
              <a:t>Functions of Money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Definitions of Money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Federal Reserve System</a:t>
            </a:r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772400" cy="5334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0070C0"/>
                </a:solidFill>
              </a:rPr>
              <a:t>Money and the Fed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2438400"/>
            <a:ext cx="8686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0070C0"/>
                </a:solidFill>
              </a:rPr>
              <a:t>Barter</a:t>
            </a:r>
            <a:r>
              <a:rPr lang="en-US" sz="2400" dirty="0"/>
              <a:t> is the direct exchange of one good for another good, rather than for money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3228975"/>
            <a:ext cx="4572000" cy="4254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0000"/>
                </a:solidFill>
                <a:latin typeface="Arial"/>
                <a:cs typeface="+mn-cs"/>
              </a:rPr>
              <a:t>requires a </a:t>
            </a:r>
            <a:r>
              <a:rPr lang="en-US" sz="2400" i="1" kern="0" dirty="0">
                <a:solidFill>
                  <a:srgbClr val="000000"/>
                </a:solidFill>
                <a:latin typeface="Arial"/>
                <a:cs typeface="+mn-cs"/>
              </a:rPr>
              <a:t>coincidence of wants</a:t>
            </a:r>
            <a:endParaRPr lang="en-US" sz="2400" dirty="0">
              <a:cs typeface="+mn-cs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1000" y="3730625"/>
            <a:ext cx="5334000" cy="1600200"/>
            <a:chOff x="381000" y="4343400"/>
            <a:chExt cx="5334000" cy="1600200"/>
          </a:xfrm>
        </p:grpSpPr>
        <p:sp>
          <p:nvSpPr>
            <p:cNvPr id="6" name="Rectangle 5"/>
            <p:cNvSpPr/>
            <p:nvPr/>
          </p:nvSpPr>
          <p:spPr>
            <a:xfrm>
              <a:off x="381000" y="4343400"/>
              <a:ext cx="5334000" cy="4365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2800" kern="0" dirty="0">
                  <a:solidFill>
                    <a:srgbClr val="0070C0"/>
                  </a:solidFill>
                  <a:latin typeface="Arial"/>
                  <a:cs typeface="+mn-cs"/>
                </a:rPr>
                <a:t>Money</a:t>
              </a:r>
              <a:r>
                <a:rPr lang="en-US" sz="2400" kern="0" dirty="0">
                  <a:solidFill>
                    <a:srgbClr val="000000"/>
                  </a:solidFill>
                  <a:latin typeface="Arial"/>
                  <a:cs typeface="+mn-cs"/>
                </a:rPr>
                <a:t> is anything that serves as a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9600" y="4816475"/>
              <a:ext cx="4572000" cy="112712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Arial"/>
                  <a:cs typeface="+mn-cs"/>
                </a:rPr>
                <a:t>medium of exchange, </a:t>
              </a:r>
            </a:p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Arial"/>
                  <a:cs typeface="+mn-cs"/>
                </a:rPr>
                <a:t>unit of account, and </a:t>
              </a:r>
            </a:p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Arial"/>
                  <a:cs typeface="+mn-cs"/>
                </a:rPr>
                <a:t>store of value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build="p" autoUpdateAnimBg="0"/>
      <p:bldP spid="7" grpId="0" build="p" autoUpdateAnimBg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894648"/>
            <a:ext cx="8305800" cy="781752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dirty="0" smtClean="0">
                <a:solidFill>
                  <a:srgbClr val="0070C0"/>
                </a:solidFill>
              </a:rPr>
              <a:t>Medium of Exchange – </a:t>
            </a:r>
            <a:r>
              <a:rPr lang="en-US" sz="2800" b="0" dirty="0" smtClean="0">
                <a:solidFill>
                  <a:schemeClr val="tx1"/>
                </a:solidFill>
              </a:rPr>
              <a:t>Money </a:t>
            </a:r>
            <a:r>
              <a:rPr lang="en-US" sz="2800" b="0" dirty="0">
                <a:solidFill>
                  <a:schemeClr val="tx1"/>
                </a:solidFill>
              </a:rPr>
              <a:t>must to be widely accepted in exchange for goods and </a:t>
            </a:r>
            <a:r>
              <a:rPr lang="en-US" sz="2800" b="0" dirty="0" smtClean="0">
                <a:solidFill>
                  <a:schemeClr val="tx1"/>
                </a:solidFill>
              </a:rPr>
              <a:t>services</a:t>
            </a:r>
          </a:p>
        </p:txBody>
      </p:sp>
      <p:sp>
        <p:nvSpPr>
          <p:cNvPr id="4100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10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Functions of Money</a:t>
            </a:r>
          </a:p>
        </p:txBody>
      </p:sp>
      <p:sp>
        <p:nvSpPr>
          <p:cNvPr id="4101" name="Rectangle 2"/>
          <p:cNvSpPr txBox="1">
            <a:spLocks noChangeArrowheads="1"/>
          </p:cNvSpPr>
          <p:nvPr/>
        </p:nvSpPr>
        <p:spPr bwMode="auto">
          <a:xfrm>
            <a:off x="228600" y="2454938"/>
            <a:ext cx="8382000" cy="112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</a:rPr>
              <a:t>Unit of </a:t>
            </a:r>
            <a:r>
              <a:rPr lang="en-US" sz="2800" b="1" dirty="0" smtClean="0">
                <a:solidFill>
                  <a:srgbClr val="0070C0"/>
                </a:solidFill>
              </a:rPr>
              <a:t>Account –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Money provides a common measurement of the relative value of goods and </a:t>
            </a:r>
            <a:r>
              <a:rPr lang="en-US" sz="2800" dirty="0" smtClean="0"/>
              <a:t>services</a:t>
            </a:r>
            <a:endParaRPr lang="en-US" sz="2800" dirty="0"/>
          </a:p>
        </p:txBody>
      </p:sp>
      <p:sp>
        <p:nvSpPr>
          <p:cNvPr id="4103" name="Rectangle 2"/>
          <p:cNvSpPr txBox="1">
            <a:spLocks noChangeArrowheads="1"/>
          </p:cNvSpPr>
          <p:nvPr/>
        </p:nvSpPr>
        <p:spPr bwMode="auto">
          <a:xfrm>
            <a:off x="228600" y="4171248"/>
            <a:ext cx="83820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</a:rPr>
              <a:t>Store of </a:t>
            </a:r>
            <a:r>
              <a:rPr lang="en-US" sz="2800" b="1" dirty="0" smtClean="0">
                <a:solidFill>
                  <a:srgbClr val="0070C0"/>
                </a:solidFill>
              </a:rPr>
              <a:t>Value –</a:t>
            </a:r>
            <a:r>
              <a:rPr lang="en-US" sz="2800" b="1" dirty="0">
                <a:solidFill>
                  <a:srgbClr val="0070C0"/>
                </a:solidFill>
              </a:rPr>
              <a:t> </a:t>
            </a:r>
            <a:r>
              <a:rPr lang="en-US" sz="2800" dirty="0"/>
              <a:t>Money provides a safe and cost effective method of store value to future use</a:t>
            </a:r>
            <a:endParaRPr lang="en-US" sz="2800" b="1" dirty="0" smtClean="0">
              <a:solidFill>
                <a:srgbClr val="0070C0"/>
              </a:solidFill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5800" y="3556000"/>
            <a:ext cx="5943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/>
              <a:t>How many chickens is a hog worth?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1752600"/>
            <a:ext cx="6324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 smtClean="0"/>
              <a:t>Finding </a:t>
            </a:r>
            <a:r>
              <a:rPr lang="en-US" sz="2400" i="1" dirty="0"/>
              <a:t>chicken farmer that wants a hog?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85800" y="5029200"/>
            <a:ext cx="5943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/>
              <a:t>Hogs are costly store as savings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28600" y="5562600"/>
            <a:ext cx="8153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1" dirty="0" smtClean="0">
                <a:solidFill>
                  <a:srgbClr val="0070C0"/>
                </a:solidFill>
                <a:ea typeface="+mj-ea"/>
                <a:cs typeface="+mj-cs"/>
              </a:rPr>
              <a:t>Money is Liquid: </a:t>
            </a:r>
            <a:r>
              <a:rPr lang="en-US" sz="2400" dirty="0" smtClean="0"/>
              <a:t>It is available to spend in exchange for goods and services without any additional expense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1" grpId="0"/>
      <p:bldP spid="4103" grpId="0"/>
      <p:bldP spid="11" grpId="0" build="p" autoUpdateAnimBg="0"/>
      <p:bldP spid="12" grpId="0" build="p" autoUpdateAnimBg="0"/>
      <p:bldP spid="13" grpId="0" build="p" autoUpdateAnimBg="0"/>
      <p:bldP spid="1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303213"/>
            <a:ext cx="8610600" cy="534987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Money and Scarcity</a:t>
            </a:r>
          </a:p>
        </p:txBody>
      </p:sp>
      <p:sp>
        <p:nvSpPr>
          <p:cNvPr id="3655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925513"/>
            <a:ext cx="7696200" cy="1200329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The supply of money must be great enough to meet ordinary transactions needs, but not be so plentiful that it becomes worthless</a:t>
            </a:r>
          </a:p>
        </p:txBody>
      </p:sp>
      <p:sp>
        <p:nvSpPr>
          <p:cNvPr id="5125" name="Rectangle 1026"/>
          <p:cNvSpPr txBox="1">
            <a:spLocks noChangeArrowheads="1"/>
          </p:cNvSpPr>
          <p:nvPr/>
        </p:nvSpPr>
        <p:spPr bwMode="auto">
          <a:xfrm>
            <a:off x="228600" y="2209800"/>
            <a:ext cx="64008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Other Properties of Money</a:t>
            </a: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762000" y="2767013"/>
            <a:ext cx="2514600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/>
              <a:t>portable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/>
              <a:t>divisible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/>
              <a:t>uniform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/>
              <a:t>acceptable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autoUpdateAnimBg="0"/>
      <p:bldP spid="5125" grpId="0"/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Commodity Money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83820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Anything that serves as money while having market value in other uses</a:t>
            </a:r>
          </a:p>
        </p:txBody>
      </p:sp>
      <p:sp>
        <p:nvSpPr>
          <p:cNvPr id="6148" name="Rectangle 2"/>
          <p:cNvSpPr txBox="1">
            <a:spLocks noChangeArrowheads="1"/>
          </p:cNvSpPr>
          <p:nvPr/>
        </p:nvSpPr>
        <p:spPr bwMode="auto">
          <a:xfrm>
            <a:off x="228600" y="1752600"/>
            <a:ext cx="7467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Money Backed by Commodity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362200"/>
            <a:ext cx="8077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Paper money was exchangeable for gold until 1934, and in 1963 Congress removed the right to exchange $1 bills for silver</a:t>
            </a:r>
          </a:p>
        </p:txBody>
      </p:sp>
      <p:sp>
        <p:nvSpPr>
          <p:cNvPr id="6150" name="Rectangle 2"/>
          <p:cNvSpPr txBox="1">
            <a:spLocks noChangeArrowheads="1"/>
          </p:cNvSpPr>
          <p:nvPr/>
        </p:nvSpPr>
        <p:spPr bwMode="auto">
          <a:xfrm>
            <a:off x="228600" y="3651250"/>
            <a:ext cx="50292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Fiat Money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4194175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Money accepted by law and not because of </a:t>
            </a:r>
            <a:r>
              <a:rPr lang="en-US" sz="2400" dirty="0" err="1"/>
              <a:t>redeemability</a:t>
            </a:r>
            <a:r>
              <a:rPr lang="en-US" sz="2400" dirty="0"/>
              <a:t> or intrinsic value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4953000"/>
            <a:ext cx="67056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400" i="1" kern="0" dirty="0">
                <a:solidFill>
                  <a:srgbClr val="000000"/>
                </a:solidFill>
                <a:latin typeface="Arial"/>
                <a:cs typeface="+mn-cs"/>
              </a:rPr>
              <a:t>All our bills claim that “This note is legal tender for all debts public and private”</a:t>
            </a:r>
          </a:p>
        </p:txBody>
      </p:sp>
      <p:sp>
        <p:nvSpPr>
          <p:cNvPr id="6153" name="Rectangle 2"/>
          <p:cNvSpPr txBox="1">
            <a:spLocks noChangeArrowheads="1"/>
          </p:cNvSpPr>
          <p:nvPr/>
        </p:nvSpPr>
        <p:spPr bwMode="auto">
          <a:xfrm>
            <a:off x="457200" y="5821363"/>
            <a:ext cx="80010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</a:rPr>
              <a:t>Legal Tender: </a:t>
            </a:r>
            <a:r>
              <a:rPr lang="en-US" sz="2400" dirty="0"/>
              <a:t>Dollar bills cannot be refused as payment for a debt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 autoUpdateAnimBg="0"/>
      <p:bldP spid="6148" grpId="0"/>
      <p:bldP spid="7" grpId="0" build="p" autoUpdateAnimBg="0"/>
      <p:bldP spid="6150" grpId="0"/>
      <p:bldP spid="9" grpId="0" build="p" autoUpdateAnimBg="0"/>
      <p:bldP spid="2" grpId="0"/>
      <p:bldP spid="6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Are credit cards money?</a:t>
            </a:r>
          </a:p>
        </p:txBody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73152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No, credit cards fail to meet the </a:t>
            </a:r>
            <a:r>
              <a:rPr lang="en-US" sz="2400" dirty="0" smtClean="0">
                <a:solidFill>
                  <a:srgbClr val="0070C0"/>
                </a:solidFill>
              </a:rPr>
              <a:t>store-of-value</a:t>
            </a:r>
            <a:r>
              <a:rPr lang="en-US" sz="2400" dirty="0" smtClean="0"/>
              <a:t> criterion and are therefore </a:t>
            </a:r>
            <a:r>
              <a:rPr lang="en-US" sz="2400" i="1" dirty="0" smtClean="0"/>
              <a:t>not</a:t>
            </a:r>
            <a:r>
              <a:rPr lang="en-US" sz="2400" dirty="0" smtClean="0"/>
              <a:t> money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30480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Currency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7543800" cy="387350"/>
          </a:xfrm>
        </p:spPr>
        <p:txBody>
          <a:bodyPr>
            <a:spAutoFit/>
          </a:bodyPr>
          <a:lstStyle/>
          <a:p>
            <a:pPr marL="0" indent="0">
              <a:lnSpc>
                <a:spcPct val="80000"/>
              </a:lnSpc>
              <a:buFontTx/>
              <a:buNone/>
            </a:pPr>
            <a:r>
              <a:rPr lang="en-US" sz="2400" smtClean="0"/>
              <a:t>Money, including coins and paper money</a:t>
            </a:r>
          </a:p>
        </p:txBody>
      </p:sp>
      <p:sp>
        <p:nvSpPr>
          <p:cNvPr id="8196" name="Rectangle 2"/>
          <p:cNvSpPr txBox="1">
            <a:spLocks noChangeArrowheads="1"/>
          </p:cNvSpPr>
          <p:nvPr/>
        </p:nvSpPr>
        <p:spPr bwMode="auto">
          <a:xfrm>
            <a:off x="228600" y="1304925"/>
            <a:ext cx="4800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Checkable Deposits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839913"/>
            <a:ext cx="84391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total of checking account balances in financial institutions convertible to currency “on demand” by writing a check without advance notice</a:t>
            </a:r>
          </a:p>
        </p:txBody>
      </p:sp>
      <p:sp>
        <p:nvSpPr>
          <p:cNvPr id="8198" name="Rectangle 2"/>
          <p:cNvSpPr txBox="1">
            <a:spLocks noChangeArrowheads="1"/>
          </p:cNvSpPr>
          <p:nvPr/>
        </p:nvSpPr>
        <p:spPr bwMode="auto">
          <a:xfrm>
            <a:off x="228600" y="3108325"/>
            <a:ext cx="2971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Money: M1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3649663"/>
            <a:ext cx="7772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narrowest definition of the money supply. It includes currency, traveler’s checks, and checkable deposits</a:t>
            </a:r>
          </a:p>
        </p:txBody>
      </p:sp>
      <p:sp>
        <p:nvSpPr>
          <p:cNvPr id="8200" name="Rectangle 2"/>
          <p:cNvSpPr txBox="1">
            <a:spLocks noChangeArrowheads="1"/>
          </p:cNvSpPr>
          <p:nvPr/>
        </p:nvSpPr>
        <p:spPr bwMode="auto">
          <a:xfrm>
            <a:off x="228600" y="4425047"/>
            <a:ext cx="3276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600" b="1" dirty="0">
                <a:solidFill>
                  <a:srgbClr val="0070C0"/>
                </a:solidFill>
              </a:rPr>
              <a:t>Money: M2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5021263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definition of the money supply that equals M1 plus near monies, such as savings deposits and small time deposits of less than $100,000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81000" y="6316663"/>
            <a:ext cx="830580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70C0"/>
                </a:solidFill>
              </a:rPr>
              <a:t>M1</a:t>
            </a:r>
            <a:r>
              <a:rPr lang="en-US" sz="2400" dirty="0"/>
              <a:t> is more liquid an </a:t>
            </a:r>
            <a:r>
              <a:rPr lang="en-US" sz="2400" dirty="0">
                <a:solidFill>
                  <a:srgbClr val="0070C0"/>
                </a:solidFill>
              </a:rPr>
              <a:t>M2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11" grpId="0" build="p" autoUpdateAnimBg="0"/>
      <p:bldP spid="8196" grpId="0"/>
      <p:bldP spid="7" grpId="0" build="p" autoUpdateAnimBg="0"/>
      <p:bldP spid="8198" grpId="0"/>
      <p:bldP spid="9" grpId="0" build="p" autoUpdateAnimBg="0"/>
      <p:bldP spid="8200" grpId="0"/>
      <p:bldP spid="11" grpId="0" build="p" autoUpdateAnimBg="0"/>
      <p:bldP spid="1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6324600"/>
            <a:ext cx="45720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200"/>
              <a:t>Source: http://www.federalreserve.gov/releases/h6/current/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81000" y="5143500"/>
            <a:ext cx="20955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200" i="1"/>
              <a:t>Billions of dollars 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52578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Money Measures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11366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Currency and travelers’ checks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15176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Demand deposits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190500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Checkable deposits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181600" y="11287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$758.3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181600" y="15240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$293.1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181600" y="19050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$306.0</a:t>
            </a:r>
          </a:p>
        </p:txBody>
      </p:sp>
      <p:cxnSp>
        <p:nvCxnSpPr>
          <p:cNvPr id="9227" name="Straight Connector 2"/>
          <p:cNvCxnSpPr>
            <a:cxnSpLocks noChangeShapeType="1"/>
          </p:cNvCxnSpPr>
          <p:nvPr/>
        </p:nvCxnSpPr>
        <p:spPr bwMode="auto">
          <a:xfrm>
            <a:off x="5181600" y="2292350"/>
            <a:ext cx="14160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81000" y="23558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/>
              <a:t>M1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181600" y="23479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/>
              <a:t>$1,357.4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81000" y="32702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Savings deposits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81000" y="36512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Small time deposits </a:t>
            </a:r>
            <a:r>
              <a:rPr lang="en-US" sz="1800" i="1"/>
              <a:t>(less $100,000)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81000" y="403860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Money market funds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181600" y="32623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$3,889.4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5181600" y="36576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$1,224.0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5181600" y="40386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/>
              <a:t>$976.1</a:t>
            </a:r>
          </a:p>
        </p:txBody>
      </p:sp>
      <p:cxnSp>
        <p:nvCxnSpPr>
          <p:cNvPr id="9236" name="Straight Connector 24"/>
          <p:cNvCxnSpPr>
            <a:cxnSpLocks noChangeShapeType="1"/>
          </p:cNvCxnSpPr>
          <p:nvPr/>
        </p:nvCxnSpPr>
        <p:spPr bwMode="auto">
          <a:xfrm>
            <a:off x="5181600" y="4425950"/>
            <a:ext cx="14160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381000" y="44894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/>
              <a:t>M2</a:t>
            </a: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5181600" y="44815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/>
              <a:t>$7,446.9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533400" y="28130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70C0"/>
                </a:solidFill>
              </a:rPr>
              <a:t>plus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" grpId="0" build="p" autoUpdateAnimBg="0"/>
      <p:bldP spid="10" grpId="0" build="p" autoUpdateAnimBg="0"/>
      <p:bldP spid="11" grpId="0" build="p" autoUpdateAnimBg="0"/>
      <p:bldP spid="12" grpId="0" build="p" autoUpdateAnimBg="0"/>
      <p:bldP spid="13" grpId="0" build="p" autoUpdateAnimBg="0"/>
      <p:bldP spid="14" grpId="0" build="p" autoUpdateAnimBg="0"/>
      <p:bldP spid="17" grpId="0" build="p" autoUpdateAnimBg="0"/>
      <p:bldP spid="18" grpId="0" build="p" autoUpdateAnimBg="0"/>
      <p:bldP spid="19" grpId="0" build="p" autoUpdateAnimBg="0"/>
      <p:bldP spid="20" grpId="0" build="p" autoUpdateAnimBg="0"/>
      <p:bldP spid="21" grpId="0" build="p" autoUpdateAnimBg="0"/>
      <p:bldP spid="22" grpId="0" build="p" autoUpdateAnimBg="0"/>
      <p:bldP spid="23" grpId="0" build="p" autoUpdateAnimBg="0"/>
      <p:bldP spid="24" grpId="0" build="p" autoUpdateAnimBg="0"/>
      <p:bldP spid="26" grpId="0" build="p" autoUpdateAnimBg="0"/>
      <p:bldP spid="27" grpId="0" build="p" autoUpdateAnimBg="0"/>
      <p:bldP spid="2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534988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dirty="0" smtClean="0">
                <a:solidFill>
                  <a:srgbClr val="0070C0"/>
                </a:solidFill>
              </a:rPr>
              <a:t>Federal Reserve System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1534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 smtClean="0"/>
              <a:t>The 12 central banks that service banks and other financial institutions within each of the Federal Reserve districts</a:t>
            </a:r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228600" y="1652588"/>
            <a:ext cx="58674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Board of Governors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13360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seven members appointed by the President and confirmed by the U.S. Senate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2971800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They serve for a non-renewable fourteen-year term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432175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governors supervise and control the money supply and the banking system of the U.S.</a:t>
            </a:r>
          </a:p>
        </p:txBody>
      </p:sp>
      <p:sp>
        <p:nvSpPr>
          <p:cNvPr id="10248" name="Rectangle 1026"/>
          <p:cNvSpPr txBox="1">
            <a:spLocks noChangeArrowheads="1"/>
          </p:cNvSpPr>
          <p:nvPr/>
        </p:nvSpPr>
        <p:spPr bwMode="auto">
          <a:xfrm>
            <a:off x="228600" y="4343400"/>
            <a:ext cx="83058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</a:rPr>
              <a:t>Chairman of the Board of Governors</a:t>
            </a:r>
          </a:p>
        </p:txBody>
      </p:sp>
      <p:sp>
        <p:nvSpPr>
          <p:cNvPr id="11" name="Rectangle 1027"/>
          <p:cNvSpPr txBox="1">
            <a:spLocks noChangeArrowheads="1"/>
          </p:cNvSpPr>
          <p:nvPr/>
        </p:nvSpPr>
        <p:spPr bwMode="auto">
          <a:xfrm>
            <a:off x="457200" y="4840287"/>
            <a:ext cx="8305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/>
              <a:t>The President designates one member of the Board to serve as chair for a renewable four-year term</a:t>
            </a:r>
          </a:p>
        </p:txBody>
      </p:sp>
      <p:sp>
        <p:nvSpPr>
          <p:cNvPr id="2" name="Rectangle 1"/>
          <p:cNvSpPr/>
          <p:nvPr/>
        </p:nvSpPr>
        <p:spPr>
          <a:xfrm>
            <a:off x="6629400" y="5257800"/>
            <a:ext cx="2133600" cy="4254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i="1" kern="0" dirty="0">
                <a:solidFill>
                  <a:srgbClr val="0070C0"/>
                </a:solidFill>
                <a:latin typeface="Arial"/>
                <a:ea typeface="+mj-ea"/>
                <a:cs typeface="+mj-cs"/>
              </a:rPr>
              <a:t>Ben Bernanke</a:t>
            </a:r>
            <a:endParaRPr lang="en-US" sz="2400" i="1" dirty="0">
              <a:solidFill>
                <a:srgbClr val="0070C0"/>
              </a:solidFill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 autoUpdateAnimBg="0"/>
      <p:bldP spid="10244" grpId="0"/>
      <p:bldP spid="7" grpId="0" build="p" autoUpdateAnimBg="0"/>
      <p:bldP spid="8" grpId="0" build="p" autoUpdateAnimBg="0"/>
      <p:bldP spid="9" grpId="0" build="p" autoUpdateAnimBg="0"/>
      <p:bldP spid="10248" grpId="0"/>
      <p:bldP spid="11" grpId="0" build="p" autoUpdateAnimBg="0"/>
      <p:bldP spid="2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CC"/>
      </a:lt1>
      <a:dk2>
        <a:srgbClr val="336600"/>
      </a:dk2>
      <a:lt2>
        <a:srgbClr val="008080"/>
      </a:lt2>
      <a:accent1>
        <a:srgbClr val="00CC99"/>
      </a:accent1>
      <a:accent2>
        <a:srgbClr val="3333CC"/>
      </a:accent2>
      <a:accent3>
        <a:srgbClr val="FF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00"/>
      </a:hlink>
      <a:folHlink>
        <a:srgbClr val="FF33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2113</TotalTime>
  <Words>685</Words>
  <Application>Microsoft Office PowerPoint</Application>
  <PresentationFormat>On-screen Show (4:3)</PresentationFormat>
  <Paragraphs>97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Blank Presentation</vt:lpstr>
      <vt:lpstr>Money and the Federal Reserve System</vt:lpstr>
      <vt:lpstr>Money and the Fed</vt:lpstr>
      <vt:lpstr>Medium of Exchange – Money must to be widely accepted in exchange for goods and services</vt:lpstr>
      <vt:lpstr>Money and Scarcity</vt:lpstr>
      <vt:lpstr>Commodity Money</vt:lpstr>
      <vt:lpstr>Are credit cards money?</vt:lpstr>
      <vt:lpstr>Currency</vt:lpstr>
      <vt:lpstr>Money Measures</vt:lpstr>
      <vt:lpstr>Federal Reserve System</vt:lpstr>
      <vt:lpstr>Federal Open Market Committee</vt:lpstr>
      <vt:lpstr>PowerPoint Presentation</vt:lpstr>
      <vt:lpstr>Federal Reserve Bank Operations</vt:lpstr>
      <vt:lpstr>Federal Deposit Insurance Corporation (FDIC)</vt:lpstr>
    </vt:vector>
  </TitlesOfParts>
  <Manager>PP's by Ken Long</Manager>
  <Company>South - Western College Publishing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for Today 2009, 6th ed</dc:title>
  <dc:subject>Money &amp; the Federal Reserve System</dc:subject>
  <dc:creator>Irvin B. Tucker</dc:creator>
  <cp:lastModifiedBy>Michael</cp:lastModifiedBy>
  <cp:revision>167</cp:revision>
  <dcterms:created xsi:type="dcterms:W3CDTF">1998-06-12T17:51:04Z</dcterms:created>
  <dcterms:modified xsi:type="dcterms:W3CDTF">2013-05-04T20:57:22Z</dcterms:modified>
  <cp:category>Chapter 24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3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nrlongk@nr.cc.va.us</vt:lpwstr>
  </property>
  <property fmtid="{D5CDD505-2E9C-101B-9397-08002B2CF9AE}" pid="8" name="HomePage">
    <vt:lpwstr>http://www.swcollege.com/bef/economics.html</vt:lpwstr>
  </property>
  <property fmtid="{D5CDD505-2E9C-101B-9397-08002B2CF9AE}" pid="9" name="Other">
    <vt:lpwstr>    * To view the slide show full screen right click on the slide and choose full screen  * To exit from the full screen view press the Esc key on your keyboard  * To download this chapter right click on "Download source" below and choose "Save Link As"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Q:\WebCours\ECON\eco120\</vt:lpwstr>
  </property>
</Properties>
</file>