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00" r:id="rId2"/>
    <p:sldId id="668" r:id="rId3"/>
    <p:sldId id="502" r:id="rId4"/>
    <p:sldId id="653" r:id="rId5"/>
    <p:sldId id="615" r:id="rId6"/>
    <p:sldId id="648" r:id="rId7"/>
    <p:sldId id="614" r:id="rId8"/>
    <p:sldId id="670" r:id="rId9"/>
    <p:sldId id="620" r:id="rId10"/>
    <p:sldId id="650" r:id="rId11"/>
    <p:sldId id="514" r:id="rId12"/>
    <p:sldId id="515" r:id="rId13"/>
    <p:sldId id="660" r:id="rId14"/>
    <p:sldId id="516" r:id="rId15"/>
    <p:sldId id="621" r:id="rId16"/>
    <p:sldId id="669" r:id="rId17"/>
    <p:sldId id="520" r:id="rId18"/>
    <p:sldId id="527" r:id="rId19"/>
    <p:sldId id="572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2000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9900"/>
    <a:srgbClr val="FF6699"/>
    <a:srgbClr val="808080"/>
    <a:srgbClr val="FFFFFF"/>
    <a:srgbClr val="FF99CC"/>
    <a:srgbClr val="6600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0" d="100"/>
          <a:sy n="80" d="100"/>
        </p:scale>
        <p:origin x="-3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7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408B22-308E-484A-A958-CD782C687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57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B31B0A2-FEEA-4D27-9CEE-B88384942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3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1F350-498C-47C5-B292-E2B8DFE24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84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27EE-2ADE-4BE1-B896-63786503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8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2E8CE-B428-4536-BDCE-95AE41F8C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8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6F459-70E8-443A-81CA-A45DD3766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99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F581A-02B6-477D-93EC-1DBBF69B6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6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0DBB0-CE99-4D0D-948A-080F99FBA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5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F4DC6-FCC8-4A5B-9774-F2EC897E7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1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98EAB-DC40-4C64-BDD3-E52775DA5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0BFBA-18E2-4780-BB30-8783564D1B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A9669-A228-4EAD-BB8D-94F8F6626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1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99EAB-509B-49E9-9EE5-994BC20B4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9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0175" y="62706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BDF849E8-EB82-47A1-A209-0CC41C509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95400" y="2657475"/>
            <a:ext cx="6705600" cy="750888"/>
          </a:xfrm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6000" dirty="0" smtClean="0">
                <a:solidFill>
                  <a:srgbClr val="0070C0"/>
                </a:solidFill>
              </a:rPr>
              <a:t>Money Creation</a:t>
            </a:r>
            <a:endParaRPr lang="en-US" sz="8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0772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The money supply increases when banks lend money to borrowers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228600"/>
            <a:ext cx="3236913" cy="590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kern="0" dirty="0">
                <a:solidFill>
                  <a:srgbClr val="0070C0"/>
                </a:solidFill>
                <a:latin typeface="Arial"/>
              </a:rPr>
              <a:t>Money Supply 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1676400"/>
            <a:ext cx="86106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  <a:defRPr/>
            </a:pPr>
            <a:r>
              <a:rPr lang="en-US" sz="2800" dirty="0" smtClean="0">
                <a:solidFill>
                  <a:srgbClr val="0070C0"/>
                </a:solidFill>
                <a:ea typeface="+mj-ea"/>
                <a:cs typeface="+mj-cs"/>
              </a:rPr>
              <a:t>Money Multiplier: </a:t>
            </a:r>
            <a:r>
              <a:rPr lang="en-US" sz="2400" dirty="0" smtClean="0"/>
              <a:t>As money is passed from person to person, there is a multiple effect on any initial money banks lend to borrowers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946150" y="3200400"/>
            <a:ext cx="2443163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Money Multiplier =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33900" y="3014663"/>
            <a:ext cx="6858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1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76600" y="3359150"/>
            <a:ext cx="26289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required reserve ratio</a:t>
            </a:r>
          </a:p>
        </p:txBody>
      </p:sp>
      <p:cxnSp>
        <p:nvCxnSpPr>
          <p:cNvPr id="11272" name="Straight Connector 4"/>
          <p:cNvCxnSpPr>
            <a:cxnSpLocks noChangeShapeType="1"/>
          </p:cNvCxnSpPr>
          <p:nvPr/>
        </p:nvCxnSpPr>
        <p:spPr bwMode="auto">
          <a:xfrm>
            <a:off x="3346450" y="3349625"/>
            <a:ext cx="2559050" cy="9525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4017963"/>
            <a:ext cx="23622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Money Multiplier =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3657600" y="3810000"/>
            <a:ext cx="6858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1 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511550" y="4221802"/>
            <a:ext cx="10604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 dirty="0"/>
              <a:t>0.20</a:t>
            </a:r>
          </a:p>
        </p:txBody>
      </p:sp>
      <p:cxnSp>
        <p:nvCxnSpPr>
          <p:cNvPr id="11276" name="Straight Connector 17"/>
          <p:cNvCxnSpPr>
            <a:cxnSpLocks noChangeShapeType="1"/>
          </p:cNvCxnSpPr>
          <p:nvPr/>
        </p:nvCxnSpPr>
        <p:spPr bwMode="auto">
          <a:xfrm>
            <a:off x="3276600" y="4187825"/>
            <a:ext cx="10731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419600" y="4017963"/>
            <a:ext cx="1066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= 5</a:t>
            </a:r>
          </a:p>
        </p:txBody>
      </p:sp>
      <p:sp>
        <p:nvSpPr>
          <p:cNvPr id="30" name="Rectangle 4"/>
          <p:cNvSpPr txBox="1">
            <a:spLocks noChangeArrowheads="1"/>
          </p:cNvSpPr>
          <p:nvPr/>
        </p:nvSpPr>
        <p:spPr bwMode="auto">
          <a:xfrm>
            <a:off x="609600" y="5638800"/>
            <a:ext cx="762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i="1" dirty="0"/>
              <a:t>There is an inverse relationship between the size of the required reserve ratio and the money multiplier</a:t>
            </a: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6858000" y="2971800"/>
            <a:ext cx="6858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1 </a:t>
            </a: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6711950" y="3386993"/>
            <a:ext cx="106045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 dirty="0"/>
              <a:t>0.10</a:t>
            </a:r>
          </a:p>
        </p:txBody>
      </p:sp>
      <p:cxnSp>
        <p:nvCxnSpPr>
          <p:cNvPr id="11281" name="Straight Connector 41"/>
          <p:cNvCxnSpPr>
            <a:cxnSpLocks noChangeShapeType="1"/>
          </p:cNvCxnSpPr>
          <p:nvPr/>
        </p:nvCxnSpPr>
        <p:spPr bwMode="auto">
          <a:xfrm>
            <a:off x="6477000" y="3349625"/>
            <a:ext cx="10731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7620000" y="3179763"/>
            <a:ext cx="1066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= 10</a:t>
            </a: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6096000" y="3200400"/>
            <a:ext cx="455613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=</a:t>
            </a: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914400" y="4892675"/>
            <a:ext cx="23622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Money Multiplier =</a:t>
            </a: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3657600" y="4683125"/>
            <a:ext cx="6858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1 </a:t>
            </a:r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3511550" y="5078990"/>
            <a:ext cx="106045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 dirty="0"/>
              <a:t>0.05</a:t>
            </a:r>
          </a:p>
        </p:txBody>
      </p:sp>
      <p:cxnSp>
        <p:nvCxnSpPr>
          <p:cNvPr id="11287" name="Straight Connector 52"/>
          <p:cNvCxnSpPr>
            <a:cxnSpLocks noChangeShapeType="1"/>
          </p:cNvCxnSpPr>
          <p:nvPr/>
        </p:nvCxnSpPr>
        <p:spPr bwMode="auto">
          <a:xfrm>
            <a:off x="3276600" y="5062538"/>
            <a:ext cx="10731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4419600" y="4892675"/>
            <a:ext cx="10668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000"/>
              <a:t>=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99" grpId="0" build="p" autoUpdateAnimBg="0"/>
      <p:bldP spid="7" grpId="0" build="p" autoUpdateAnimBg="0"/>
      <p:bldP spid="8" grpId="0" build="p" autoUpdateAnimBg="0"/>
      <p:bldP spid="9" grpId="0" build="p" autoUpdateAnimBg="0"/>
      <p:bldP spid="10" grpId="0" build="p" autoUpdateAnimBg="0"/>
      <p:bldP spid="15" grpId="0" build="p" autoUpdateAnimBg="0"/>
      <p:bldP spid="16" grpId="0" build="p" autoUpdateAnimBg="0"/>
      <p:bldP spid="17" grpId="0" build="p" autoUpdateAnimBg="0"/>
      <p:bldP spid="19" grpId="0" build="p" autoUpdateAnimBg="0"/>
      <p:bldP spid="30" grpId="0" build="p" autoUpdateAnimBg="0"/>
      <p:bldP spid="40" grpId="0" build="p" autoUpdateAnimBg="0"/>
      <p:bldP spid="41" grpId="0" build="p" autoUpdateAnimBg="0"/>
      <p:bldP spid="43" grpId="0" build="p" autoUpdateAnimBg="0"/>
      <p:bldP spid="44" grpId="0" build="p" autoUpdateAnimBg="0"/>
      <p:bldP spid="50" grpId="0" build="p" autoUpdateAnimBg="0"/>
      <p:bldP spid="51" grpId="0" build="p" autoUpdateAnimBg="0"/>
      <p:bldP spid="52" grpId="0" build="p" autoUpdateAnimBg="0"/>
      <p:bldP spid="5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90813"/>
            <a:ext cx="7772400" cy="757237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5400" dirty="0" smtClean="0">
                <a:sym typeface="Symbol" pitchFamily="18" charset="2"/>
              </a:rPr>
              <a:t> M1 = ER x m 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52400" y="171450"/>
            <a:ext cx="65532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Money Supply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004888" y="1243013"/>
            <a:ext cx="6553200" cy="1347787"/>
            <a:chOff x="1004888" y="1243013"/>
            <a:chExt cx="6553200" cy="1347787"/>
          </a:xfrm>
        </p:grpSpPr>
        <p:sp>
          <p:nvSpPr>
            <p:cNvPr id="12299" name="Line 6"/>
            <p:cNvSpPr>
              <a:spLocks noChangeShapeType="1"/>
            </p:cNvSpPr>
            <p:nvPr/>
          </p:nvSpPr>
          <p:spPr bwMode="auto">
            <a:xfrm flipH="1">
              <a:off x="2933700" y="1833563"/>
              <a:ext cx="647700" cy="757237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Text Box 5"/>
            <p:cNvSpPr txBox="1">
              <a:spLocks noChangeArrowheads="1"/>
            </p:cNvSpPr>
            <p:nvPr/>
          </p:nvSpPr>
          <p:spPr bwMode="auto">
            <a:xfrm>
              <a:off x="1004888" y="1243013"/>
              <a:ext cx="6553200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600" b="1" dirty="0">
                  <a:solidFill>
                    <a:srgbClr val="808080"/>
                  </a:solidFill>
                </a:rPr>
                <a:t>Change in the Money Supply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28600" y="3300413"/>
            <a:ext cx="4953000" cy="2079625"/>
            <a:chOff x="228600" y="3300413"/>
            <a:chExt cx="4953000" cy="2079625"/>
          </a:xfrm>
        </p:grpSpPr>
        <p:sp>
          <p:nvSpPr>
            <p:cNvPr id="12297" name="Text Box 7"/>
            <p:cNvSpPr txBox="1">
              <a:spLocks noChangeArrowheads="1"/>
            </p:cNvSpPr>
            <p:nvPr/>
          </p:nvSpPr>
          <p:spPr bwMode="auto">
            <a:xfrm>
              <a:off x="228600" y="4291013"/>
              <a:ext cx="4953000" cy="1089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600" b="1" dirty="0">
                  <a:solidFill>
                    <a:srgbClr val="808080"/>
                  </a:solidFill>
                </a:rPr>
                <a:t>Initial change in excess reserves</a:t>
              </a:r>
            </a:p>
          </p:txBody>
        </p:sp>
        <p:sp>
          <p:nvSpPr>
            <p:cNvPr id="12298" name="Line 6"/>
            <p:cNvSpPr>
              <a:spLocks noChangeShapeType="1"/>
            </p:cNvSpPr>
            <p:nvPr/>
          </p:nvSpPr>
          <p:spPr bwMode="auto">
            <a:xfrm flipV="1">
              <a:off x="3810000" y="3300413"/>
              <a:ext cx="1143000" cy="990600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029200" y="3363913"/>
            <a:ext cx="4162425" cy="2198687"/>
            <a:chOff x="5029200" y="3363913"/>
            <a:chExt cx="4162425" cy="2198687"/>
          </a:xfrm>
        </p:grpSpPr>
        <p:sp>
          <p:nvSpPr>
            <p:cNvPr id="12295" name="Text Box 9"/>
            <p:cNvSpPr txBox="1">
              <a:spLocks noChangeArrowheads="1"/>
            </p:cNvSpPr>
            <p:nvPr/>
          </p:nvSpPr>
          <p:spPr bwMode="auto">
            <a:xfrm>
              <a:off x="5029200" y="4976813"/>
              <a:ext cx="4162425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600" b="1" dirty="0">
                  <a:solidFill>
                    <a:srgbClr val="808080"/>
                  </a:solidFill>
                </a:rPr>
                <a:t>Money multiplier</a:t>
              </a:r>
            </a:p>
          </p:txBody>
        </p:sp>
        <p:sp>
          <p:nvSpPr>
            <p:cNvPr id="12296" name="Line 6"/>
            <p:cNvSpPr>
              <a:spLocks noChangeShapeType="1"/>
            </p:cNvSpPr>
            <p:nvPr/>
          </p:nvSpPr>
          <p:spPr bwMode="auto">
            <a:xfrm flipH="1" flipV="1">
              <a:off x="6719888" y="3363913"/>
              <a:ext cx="390525" cy="1471612"/>
            </a:xfrm>
            <a:prstGeom prst="line">
              <a:avLst/>
            </a:prstGeom>
            <a:noFill/>
            <a:ln w="762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300875" y="3462495"/>
            <a:ext cx="18288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$10,000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6282075" y="3462495"/>
            <a:ext cx="914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5968425" y="3429000"/>
            <a:ext cx="3898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ym typeface="Symbol" pitchFamily="18" charset="2"/>
              </a:rPr>
              <a:t>x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3875759" y="3460364"/>
            <a:ext cx="425116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ym typeface="Symbol" pitchFamily="18" charset="2"/>
              </a:rPr>
              <a:t>=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2014875" y="3462495"/>
            <a:ext cx="2057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$100,000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6" grpId="0"/>
      <p:bldP spid="7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1200329"/>
          </a:xfrm>
        </p:spPr>
        <p:txBody>
          <a:bodyPr>
            <a:spAutoFit/>
          </a:bodyPr>
          <a:lstStyle/>
          <a:p>
            <a:pPr marL="0" indent="0">
              <a:buFontTx/>
              <a:buNone/>
              <a:defRPr/>
            </a:pPr>
            <a:r>
              <a:rPr lang="en-US" sz="2400" dirty="0">
                <a:ea typeface="+mj-ea"/>
                <a:cs typeface="+mj-cs"/>
              </a:rPr>
              <a:t>The multiplier be smaller than </a:t>
            </a:r>
            <a:r>
              <a:rPr lang="en-US" sz="2400" dirty="0" smtClean="0">
                <a:ea typeface="+mj-ea"/>
                <a:cs typeface="+mj-cs"/>
              </a:rPr>
              <a:t>indicated </a:t>
            </a:r>
            <a:r>
              <a:rPr lang="en-US" sz="2400" dirty="0" smtClean="0"/>
              <a:t>because of cash leakages and the chance that banks will not use all of their excess reserves to make loans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52400" y="171450"/>
            <a:ext cx="65532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Money Supply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2061428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00000"/>
              </a:lnSpc>
              <a:buFontTx/>
              <a:buNone/>
              <a:defRPr/>
            </a:pPr>
            <a:r>
              <a:rPr lang="en-US" sz="2400" b="1" dirty="0" smtClean="0">
                <a:ea typeface="+mj-ea"/>
                <a:cs typeface="+mj-cs"/>
              </a:rPr>
              <a:t>A leakage example: </a:t>
            </a:r>
            <a:r>
              <a:rPr lang="en-US" sz="2400" dirty="0" smtClean="0"/>
              <a:t>When people receive money but decide to save the entire amount instead of spending most of it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867511"/>
            <a:ext cx="8153400" cy="830997"/>
          </a:xfrm>
        </p:spPr>
        <p:txBody>
          <a:bodyPr>
            <a:spAutoFit/>
          </a:bodyPr>
          <a:lstStyle/>
          <a:p>
            <a:pPr algn="l"/>
            <a:r>
              <a:rPr lang="en-US" sz="2400" b="0" smtClean="0">
                <a:solidFill>
                  <a:schemeClr val="tx1"/>
                </a:solidFill>
              </a:rPr>
              <a:t>The Fed decreases the money supply when we have inflation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1000" y="3741003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The Fed increases the money supply when we have unemployment.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4579203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The Fed use its monetary tools to influence the liquidity of banks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build="p" autoUpdateAnimBg="0"/>
      <p:bldP spid="6" grpId="0" build="p" autoUpdateAnimBg="0"/>
      <p:bldP spid="12293" grpId="0"/>
      <p:bldP spid="8" grpId="0" build="p" autoUpdateAnimBg="0"/>
      <p:bldP spid="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725265"/>
            <a:ext cx="8180388" cy="461665"/>
          </a:xfrm>
        </p:spPr>
        <p:txBody>
          <a:bodyPr>
            <a:spAutoFit/>
          </a:bodyPr>
          <a:lstStyle/>
          <a:p>
            <a:pPr algn="l"/>
            <a:r>
              <a:rPr lang="en-US" sz="2400" b="0" smtClean="0">
                <a:solidFill>
                  <a:schemeClr val="tx1"/>
                </a:solidFill>
              </a:rPr>
              <a:t>Banks are liquid when they have ample excess reserves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09600" y="3043535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/>
              <a:t>Banks are less liquid when the have less excess reserves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52400" y="171450"/>
            <a:ext cx="65532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Money Supply – Liquidity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914400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Liquidity measures of the ease with which an asset can be converted into money without a significant loss in value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203747"/>
            <a:ext cx="7315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i="1" kern="0" dirty="0">
                <a:solidFill>
                  <a:srgbClr val="000000"/>
                </a:solidFill>
                <a:latin typeface="Arial"/>
              </a:rPr>
              <a:t>They will do everything it can to lend out these excess reserves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3424535"/>
            <a:ext cx="62484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i="1" kern="0" dirty="0">
                <a:solidFill>
                  <a:srgbClr val="000000"/>
                </a:solidFill>
                <a:latin typeface="Arial"/>
              </a:rPr>
              <a:t>They cannot lend out very much money</a:t>
            </a:r>
            <a:endParaRPr lang="en-US" sz="2400" i="1" dirty="0"/>
          </a:p>
        </p:txBody>
      </p:sp>
      <p:sp>
        <p:nvSpPr>
          <p:cNvPr id="13320" name="Rectangle 2"/>
          <p:cNvSpPr txBox="1">
            <a:spLocks noChangeArrowheads="1"/>
          </p:cNvSpPr>
          <p:nvPr/>
        </p:nvSpPr>
        <p:spPr bwMode="auto">
          <a:xfrm>
            <a:off x="381000" y="4619258"/>
            <a:ext cx="7010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/>
              <a:t>During an inflation period the Fed will take action to make banks less liquid</a:t>
            </a:r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81000" y="5493603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20000"/>
              </a:spcBef>
              <a:defRPr/>
            </a:pPr>
            <a:r>
              <a:rPr lang="en-US" sz="2400" b="0" dirty="0" smtClean="0">
                <a:solidFill>
                  <a:schemeClr val="tx1"/>
                </a:solidFill>
              </a:rPr>
              <a:t>During period of unemployment </a:t>
            </a:r>
            <a:r>
              <a:rPr lang="en-US" sz="2400" b="0" dirty="0" smtClean="0">
                <a:solidFill>
                  <a:schemeClr val="tx1"/>
                </a:solidFill>
                <a:ea typeface="+mn-ea"/>
                <a:cs typeface="+mn-cs"/>
              </a:rPr>
              <a:t>the Fed will take action to make banks more liquid</a:t>
            </a:r>
            <a:endParaRPr lang="en-US" sz="5400" dirty="0" smtClean="0"/>
          </a:p>
        </p:txBody>
      </p:sp>
      <p:sp>
        <p:nvSpPr>
          <p:cNvPr id="13322" name="Text Box 5"/>
          <p:cNvSpPr txBox="1">
            <a:spLocks noChangeArrowheads="1"/>
          </p:cNvSpPr>
          <p:nvPr/>
        </p:nvSpPr>
        <p:spPr bwMode="auto">
          <a:xfrm>
            <a:off x="152400" y="4038600"/>
            <a:ext cx="6553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3600" b="1" dirty="0" smtClean="0">
                <a:solidFill>
                  <a:srgbClr val="0070C0"/>
                </a:solidFill>
              </a:rPr>
              <a:t>Feds </a:t>
            </a:r>
            <a:r>
              <a:rPr lang="en-US" sz="3600" b="1" dirty="0">
                <a:solidFill>
                  <a:srgbClr val="0070C0"/>
                </a:solidFill>
              </a:rPr>
              <a:t>Money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9" grpId="0" build="p" autoUpdateAnimBg="0"/>
      <p:bldP spid="3" grpId="0"/>
      <p:bldP spid="4" grpId="0"/>
      <p:bldP spid="13320" grpId="0"/>
      <p:bldP spid="13" grpId="0"/>
      <p:bldP spid="133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66800" y="4789990"/>
            <a:ext cx="6819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1" kern="0" dirty="0" smtClean="0">
                <a:latin typeface="Arial"/>
                <a:ea typeface="+mj-ea"/>
                <a:cs typeface="+mj-cs"/>
              </a:rPr>
              <a:t>                                                   and </a:t>
            </a:r>
            <a:r>
              <a:rPr lang="en-US" sz="2400" b="1" kern="0" dirty="0" smtClean="0">
                <a:latin typeface="Arial"/>
                <a:ea typeface="+mj-ea"/>
                <a:cs typeface="+mj-cs"/>
              </a:rPr>
              <a:t>lowers   Money Supply</a:t>
            </a:r>
            <a:endParaRPr lang="en-US" sz="2400" b="1" dirty="0"/>
          </a:p>
        </p:txBody>
      </p:sp>
      <p:sp>
        <p:nvSpPr>
          <p:cNvPr id="24" name="Rectangle 23"/>
          <p:cNvSpPr/>
          <p:nvPr/>
        </p:nvSpPr>
        <p:spPr>
          <a:xfrm>
            <a:off x="1066800" y="4419600"/>
            <a:ext cx="6819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 smtClean="0">
                <a:latin typeface="Arial"/>
                <a:ea typeface="+mj-ea"/>
                <a:cs typeface="+mj-cs"/>
              </a:rPr>
              <a:t>                                                                                                       this </a:t>
            </a:r>
            <a:r>
              <a:rPr lang="en-US" sz="2400" kern="0" dirty="0">
                <a:latin typeface="Arial"/>
                <a:ea typeface="+mj-ea"/>
                <a:cs typeface="+mj-cs"/>
              </a:rPr>
              <a:t>will make banks </a:t>
            </a:r>
            <a:r>
              <a:rPr lang="en-US" sz="2400" kern="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less </a:t>
            </a:r>
            <a:r>
              <a:rPr lang="en-US" sz="2400" kern="0" dirty="0" smtClean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liquid</a:t>
            </a:r>
            <a:endParaRPr lang="en-US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1257300" y="4419600"/>
            <a:ext cx="6819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>
                <a:latin typeface="Arial"/>
                <a:ea typeface="+mj-ea"/>
                <a:cs typeface="+mj-cs"/>
              </a:rPr>
              <a:t> 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                                  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the </a:t>
            </a:r>
            <a:r>
              <a:rPr lang="en-US" sz="2400" kern="0" dirty="0">
                <a:latin typeface="Arial"/>
                <a:ea typeface="+mj-ea"/>
                <a:cs typeface="+mj-cs"/>
              </a:rPr>
              <a:t>Fed </a:t>
            </a:r>
            <a:r>
              <a:rPr lang="en-US" sz="2400" kern="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sells</a:t>
            </a:r>
            <a:r>
              <a:rPr lang="en-US" sz="2400" kern="0" dirty="0">
                <a:latin typeface="Arial"/>
                <a:ea typeface="+mj-ea"/>
                <a:cs typeface="+mj-cs"/>
              </a:rPr>
              <a:t> securities, 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066800" y="3124200"/>
            <a:ext cx="6819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 smtClean="0">
                <a:latin typeface="Arial"/>
                <a:ea typeface="+mj-ea"/>
                <a:cs typeface="+mj-cs"/>
              </a:rPr>
              <a:t>                                                                 this </a:t>
            </a:r>
            <a:r>
              <a:rPr lang="en-US" sz="2400" kern="0" dirty="0">
                <a:latin typeface="Arial"/>
                <a:ea typeface="+mj-ea"/>
                <a:cs typeface="+mj-cs"/>
              </a:rPr>
              <a:t>will make banks </a:t>
            </a:r>
            <a:r>
              <a:rPr lang="en-US" sz="2400" kern="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less </a:t>
            </a:r>
            <a:r>
              <a:rPr lang="en-US" sz="2400" kern="0" dirty="0" smtClean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liquid</a:t>
            </a:r>
            <a:endParaRPr lang="en-US" sz="2400" b="1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The Fed influences a bank liquidity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5638800" cy="38735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 dirty="0" smtClean="0"/>
              <a:t>open market operations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687513"/>
            <a:ext cx="5562600" cy="3889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buFontTx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change in the required reserve ratio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336675"/>
            <a:ext cx="4572000" cy="388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buFontTx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change in the discount rate</a:t>
            </a:r>
          </a:p>
        </p:txBody>
      </p:sp>
      <p:sp>
        <p:nvSpPr>
          <p:cNvPr id="14342" name="Rectangle 2"/>
          <p:cNvSpPr txBox="1">
            <a:spLocks noChangeArrowheads="1"/>
          </p:cNvSpPr>
          <p:nvPr/>
        </p:nvSpPr>
        <p:spPr bwMode="auto">
          <a:xfrm>
            <a:off x="609600" y="2211814"/>
            <a:ext cx="754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</a:rPr>
              <a:t>Open Market Operations: </a:t>
            </a:r>
            <a:r>
              <a:rPr lang="en-US" sz="2400" dirty="0"/>
              <a:t>The buying and selling of government securities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066800" y="3124200"/>
            <a:ext cx="23241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>
                <a:latin typeface="Arial"/>
                <a:ea typeface="+mj-ea"/>
                <a:cs typeface="+mj-cs"/>
              </a:rPr>
              <a:t>During </a:t>
            </a:r>
            <a:r>
              <a:rPr lang="en-US" sz="2400" kern="0" dirty="0" smtClean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inflation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: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1257300" y="3119735"/>
            <a:ext cx="6819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>
                <a:latin typeface="Arial"/>
                <a:ea typeface="+mj-ea"/>
                <a:cs typeface="+mj-cs"/>
              </a:rPr>
              <a:t> 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                       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the </a:t>
            </a:r>
            <a:r>
              <a:rPr lang="en-US" sz="2400" kern="0" dirty="0">
                <a:latin typeface="Arial"/>
                <a:ea typeface="+mj-ea"/>
                <a:cs typeface="+mj-cs"/>
              </a:rPr>
              <a:t>Fed </a:t>
            </a:r>
            <a:r>
              <a:rPr lang="en-US" sz="2400" kern="0" dirty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sells</a:t>
            </a:r>
            <a:r>
              <a:rPr lang="en-US" sz="2400" kern="0" dirty="0">
                <a:latin typeface="Arial"/>
                <a:ea typeface="+mj-ea"/>
                <a:cs typeface="+mj-cs"/>
              </a:rPr>
              <a:t> securities, </a:t>
            </a:r>
            <a:endParaRPr lang="en-US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1066800" y="3500735"/>
            <a:ext cx="68199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b="1" kern="0" dirty="0" smtClean="0">
                <a:latin typeface="Arial"/>
                <a:ea typeface="+mj-ea"/>
                <a:cs typeface="+mj-cs"/>
              </a:rPr>
              <a:t>                                      and </a:t>
            </a:r>
            <a:r>
              <a:rPr lang="en-US" sz="2400" b="1" kern="0" dirty="0" smtClean="0">
                <a:latin typeface="Arial"/>
                <a:ea typeface="+mj-ea"/>
                <a:cs typeface="+mj-cs"/>
              </a:rPr>
              <a:t>lowers Money Supply</a:t>
            </a:r>
            <a:endParaRPr lang="en-US" sz="2400" b="1" dirty="0"/>
          </a:p>
        </p:txBody>
      </p:sp>
      <p:sp>
        <p:nvSpPr>
          <p:cNvPr id="22" name="Rectangle 21"/>
          <p:cNvSpPr/>
          <p:nvPr/>
        </p:nvSpPr>
        <p:spPr>
          <a:xfrm>
            <a:off x="1066800" y="4419600"/>
            <a:ext cx="3314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400" kern="0" dirty="0">
                <a:latin typeface="Arial"/>
                <a:ea typeface="+mj-ea"/>
                <a:cs typeface="+mj-cs"/>
              </a:rPr>
              <a:t>During </a:t>
            </a:r>
            <a:r>
              <a:rPr lang="en-US" sz="2400" kern="0" dirty="0" smtClean="0">
                <a:solidFill>
                  <a:srgbClr val="FF9900"/>
                </a:solidFill>
                <a:latin typeface="Arial"/>
                <a:ea typeface="+mj-ea"/>
                <a:cs typeface="+mj-cs"/>
              </a:rPr>
              <a:t>unemployment</a:t>
            </a:r>
            <a:r>
              <a:rPr lang="en-US" sz="2400" kern="0" dirty="0" smtClean="0">
                <a:latin typeface="Arial"/>
                <a:ea typeface="+mj-ea"/>
                <a:cs typeface="+mj-cs"/>
              </a:rPr>
              <a:t>: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4" grpId="0"/>
      <p:bldP spid="23" grpId="0"/>
      <p:bldP spid="12" grpId="0"/>
      <p:bldP spid="370691" grpId="0" build="p"/>
      <p:bldP spid="3" grpId="0"/>
      <p:bldP spid="7" grpId="0"/>
      <p:bldP spid="14342" grpId="0"/>
      <p:bldP spid="9" grpId="0"/>
      <p:bldP spid="11" grpId="0"/>
      <p:bldP spid="13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83058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Reserve System - Balance Sheet </a:t>
            </a: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228600" y="1371600"/>
            <a:ext cx="28194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Government securities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3048000" y="1371600"/>
            <a:ext cx="9144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1,848</a:t>
            </a:r>
            <a:endParaRPr lang="en-US" sz="1800" b="1" dirty="0"/>
          </a:p>
        </p:txBody>
      </p:sp>
      <p:sp>
        <p:nvSpPr>
          <p:cNvPr id="16389" name="Text Box 10"/>
          <p:cNvSpPr txBox="1">
            <a:spLocks noChangeArrowheads="1"/>
          </p:cNvSpPr>
          <p:nvPr/>
        </p:nvSpPr>
        <p:spPr bwMode="auto">
          <a:xfrm>
            <a:off x="4724400" y="1371600"/>
            <a:ext cx="2286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Fed notes</a:t>
            </a:r>
          </a:p>
        </p:txBody>
      </p:sp>
      <p:sp>
        <p:nvSpPr>
          <p:cNvPr id="16390" name="Text Box 11"/>
          <p:cNvSpPr txBox="1">
            <a:spLocks noChangeArrowheads="1"/>
          </p:cNvSpPr>
          <p:nvPr/>
        </p:nvSpPr>
        <p:spPr bwMode="auto">
          <a:xfrm>
            <a:off x="7391400" y="1411288"/>
            <a:ext cx="10668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1,140</a:t>
            </a:r>
            <a:endParaRPr lang="en-US" sz="1800" b="1" dirty="0"/>
          </a:p>
        </p:txBody>
      </p:sp>
      <p:sp>
        <p:nvSpPr>
          <p:cNvPr id="16391" name="Text Box 12"/>
          <p:cNvSpPr txBox="1">
            <a:spLocks noChangeArrowheads="1"/>
          </p:cNvSpPr>
          <p:nvPr/>
        </p:nvSpPr>
        <p:spPr bwMode="auto">
          <a:xfrm>
            <a:off x="228600" y="1752600"/>
            <a:ext cx="25146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Mortgage Backed Sec.</a:t>
            </a:r>
            <a:endParaRPr lang="en-US" sz="1800" dirty="0"/>
          </a:p>
        </p:txBody>
      </p: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3048000" y="1752600"/>
            <a:ext cx="9144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$</a:t>
            </a:r>
            <a:r>
              <a:rPr lang="en-US" sz="1800" b="1" dirty="0" smtClean="0"/>
              <a:t>1,122</a:t>
            </a:r>
            <a:endParaRPr lang="en-US" sz="1800" b="1" dirty="0"/>
          </a:p>
        </p:txBody>
      </p:sp>
      <p:sp>
        <p:nvSpPr>
          <p:cNvPr id="16393" name="Text Box 14"/>
          <p:cNvSpPr txBox="1">
            <a:spLocks noChangeArrowheads="1"/>
          </p:cNvSpPr>
          <p:nvPr/>
        </p:nvSpPr>
        <p:spPr bwMode="auto">
          <a:xfrm>
            <a:off x="228600" y="2657475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Total</a:t>
            </a:r>
          </a:p>
        </p:txBody>
      </p:sp>
      <p:sp>
        <p:nvSpPr>
          <p:cNvPr id="16394" name="Text Box 15"/>
          <p:cNvSpPr txBox="1">
            <a:spLocks noChangeArrowheads="1"/>
          </p:cNvSpPr>
          <p:nvPr/>
        </p:nvSpPr>
        <p:spPr bwMode="auto">
          <a:xfrm>
            <a:off x="2971800" y="2667000"/>
            <a:ext cx="9906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 smtClean="0"/>
              <a:t>$3,317</a:t>
            </a:r>
            <a:endParaRPr lang="en-US" sz="1800" b="1" dirty="0"/>
          </a:p>
        </p:txBody>
      </p:sp>
      <p:sp>
        <p:nvSpPr>
          <p:cNvPr id="16395" name="Text Box 16"/>
          <p:cNvSpPr txBox="1">
            <a:spLocks noChangeArrowheads="1"/>
          </p:cNvSpPr>
          <p:nvPr/>
        </p:nvSpPr>
        <p:spPr bwMode="auto">
          <a:xfrm>
            <a:off x="4724400" y="2667000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/>
              <a:t>Total</a:t>
            </a:r>
          </a:p>
        </p:txBody>
      </p:sp>
      <p:sp>
        <p:nvSpPr>
          <p:cNvPr id="16396" name="Text Box 17"/>
          <p:cNvSpPr txBox="1">
            <a:spLocks noChangeArrowheads="1"/>
          </p:cNvSpPr>
          <p:nvPr/>
        </p:nvSpPr>
        <p:spPr bwMode="auto">
          <a:xfrm>
            <a:off x="7391400" y="2667000"/>
            <a:ext cx="9906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$3,317</a:t>
            </a:r>
            <a:endParaRPr lang="en-US" sz="1800" b="1" dirty="0"/>
          </a:p>
        </p:txBody>
      </p:sp>
      <p:sp>
        <p:nvSpPr>
          <p:cNvPr id="16397" name="Line 19"/>
          <p:cNvSpPr>
            <a:spLocks noChangeShapeType="1"/>
          </p:cNvSpPr>
          <p:nvPr/>
        </p:nvSpPr>
        <p:spPr bwMode="auto">
          <a:xfrm>
            <a:off x="7391400" y="2554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20"/>
          <p:cNvSpPr>
            <a:spLocks noChangeShapeType="1"/>
          </p:cNvSpPr>
          <p:nvPr/>
        </p:nvSpPr>
        <p:spPr bwMode="auto">
          <a:xfrm>
            <a:off x="3048000" y="2554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Text Box 21"/>
          <p:cNvSpPr txBox="1">
            <a:spLocks noChangeArrowheads="1"/>
          </p:cNvSpPr>
          <p:nvPr/>
        </p:nvSpPr>
        <p:spPr bwMode="auto">
          <a:xfrm>
            <a:off x="228600" y="2097088"/>
            <a:ext cx="19812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Other assets</a:t>
            </a:r>
          </a:p>
        </p:txBody>
      </p:sp>
      <p:sp>
        <p:nvSpPr>
          <p:cNvPr id="16400" name="Text Box 22"/>
          <p:cNvSpPr txBox="1">
            <a:spLocks noChangeArrowheads="1"/>
          </p:cNvSpPr>
          <p:nvPr/>
        </p:nvSpPr>
        <p:spPr bwMode="auto">
          <a:xfrm>
            <a:off x="3048000" y="2096768"/>
            <a:ext cx="8382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$347</a:t>
            </a:r>
            <a:endParaRPr lang="en-US" sz="1800" b="1" dirty="0"/>
          </a:p>
        </p:txBody>
      </p:sp>
      <p:sp>
        <p:nvSpPr>
          <p:cNvPr id="16401" name="Text Box 23"/>
          <p:cNvSpPr txBox="1">
            <a:spLocks noChangeArrowheads="1"/>
          </p:cNvSpPr>
          <p:nvPr/>
        </p:nvSpPr>
        <p:spPr bwMode="auto">
          <a:xfrm>
            <a:off x="4714875" y="1752600"/>
            <a:ext cx="1838325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Deposits</a:t>
            </a:r>
          </a:p>
        </p:txBody>
      </p:sp>
      <p:sp>
        <p:nvSpPr>
          <p:cNvPr id="16402" name="Text Box 24"/>
          <p:cNvSpPr txBox="1">
            <a:spLocks noChangeArrowheads="1"/>
          </p:cNvSpPr>
          <p:nvPr/>
        </p:nvSpPr>
        <p:spPr bwMode="auto">
          <a:xfrm>
            <a:off x="7391400" y="1752600"/>
            <a:ext cx="9906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$</a:t>
            </a:r>
            <a:r>
              <a:rPr lang="en-US" sz="1800" b="1" dirty="0" smtClean="0"/>
              <a:t>2,015</a:t>
            </a:r>
            <a:endParaRPr lang="en-US" sz="1800" b="1" dirty="0"/>
          </a:p>
        </p:txBody>
      </p:sp>
      <p:sp>
        <p:nvSpPr>
          <p:cNvPr id="16403" name="Text Box 25"/>
          <p:cNvSpPr txBox="1">
            <a:spLocks noChangeArrowheads="1"/>
          </p:cNvSpPr>
          <p:nvPr/>
        </p:nvSpPr>
        <p:spPr bwMode="auto">
          <a:xfrm>
            <a:off x="4724400" y="2076450"/>
            <a:ext cx="26670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Other liabilities and net worth</a:t>
            </a:r>
          </a:p>
        </p:txBody>
      </p:sp>
      <p:sp>
        <p:nvSpPr>
          <p:cNvPr id="16404" name="Text Box 26"/>
          <p:cNvSpPr txBox="1">
            <a:spLocks noChangeArrowheads="1"/>
          </p:cNvSpPr>
          <p:nvPr/>
        </p:nvSpPr>
        <p:spPr bwMode="auto">
          <a:xfrm>
            <a:off x="7391400" y="2133600"/>
            <a:ext cx="8382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162</a:t>
            </a:r>
            <a:endParaRPr lang="en-US" sz="1800" b="1" dirty="0"/>
          </a:p>
        </p:txBody>
      </p:sp>
      <p:sp>
        <p:nvSpPr>
          <p:cNvPr id="16405" name="Line 5"/>
          <p:cNvSpPr>
            <a:spLocks noChangeShapeType="1"/>
          </p:cNvSpPr>
          <p:nvPr/>
        </p:nvSpPr>
        <p:spPr bwMode="auto">
          <a:xfrm>
            <a:off x="228600" y="117475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Text Box 11"/>
          <p:cNvSpPr txBox="1">
            <a:spLocks noChangeArrowheads="1"/>
          </p:cNvSpPr>
          <p:nvPr/>
        </p:nvSpPr>
        <p:spPr bwMode="auto">
          <a:xfrm>
            <a:off x="1066800" y="793750"/>
            <a:ext cx="2362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Assets</a:t>
            </a:r>
            <a:endParaRPr lang="en-US" sz="2400"/>
          </a:p>
        </p:txBody>
      </p:sp>
      <p:sp>
        <p:nvSpPr>
          <p:cNvPr id="16407" name="Text Box 12"/>
          <p:cNvSpPr txBox="1">
            <a:spLocks noChangeArrowheads="1"/>
          </p:cNvSpPr>
          <p:nvPr/>
        </p:nvSpPr>
        <p:spPr bwMode="auto">
          <a:xfrm>
            <a:off x="5638800" y="793750"/>
            <a:ext cx="2362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Liabilities</a:t>
            </a:r>
            <a:endParaRPr lang="en-US" sz="2400"/>
          </a:p>
        </p:txBody>
      </p:sp>
      <p:sp>
        <p:nvSpPr>
          <p:cNvPr id="16408" name="Line 5"/>
          <p:cNvSpPr>
            <a:spLocks noChangeShapeType="1"/>
          </p:cNvSpPr>
          <p:nvPr/>
        </p:nvSpPr>
        <p:spPr bwMode="auto">
          <a:xfrm>
            <a:off x="4648200" y="117475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1"/>
          <p:cNvSpPr>
            <a:spLocks noChangeArrowheads="1"/>
          </p:cNvSpPr>
          <p:nvPr/>
        </p:nvSpPr>
        <p:spPr bwMode="auto">
          <a:xfrm>
            <a:off x="228600" y="3254375"/>
            <a:ext cx="83820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Note: The Fed conducted open market operations in order to </a:t>
            </a:r>
            <a:r>
              <a:rPr lang="en-US" sz="2400" b="1" i="1" dirty="0"/>
              <a:t>increase</a:t>
            </a:r>
            <a:r>
              <a:rPr lang="en-US" sz="2400" dirty="0"/>
              <a:t> the money supply by purchasing $1,000,000,000 in government securities. 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52400" y="5734050"/>
            <a:ext cx="3962400" cy="341313"/>
            <a:chOff x="152400" y="5734050"/>
            <a:chExt cx="3962400" cy="341313"/>
          </a:xfrm>
        </p:grpSpPr>
        <p:sp>
          <p:nvSpPr>
            <p:cNvPr id="16420" name="Text Box 12"/>
            <p:cNvSpPr txBox="1">
              <a:spLocks noChangeArrowheads="1"/>
            </p:cNvSpPr>
            <p:nvPr/>
          </p:nvSpPr>
          <p:spPr bwMode="auto">
            <a:xfrm>
              <a:off x="152400" y="5734050"/>
              <a:ext cx="25146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New Gov’t securities</a:t>
              </a:r>
            </a:p>
          </p:txBody>
        </p:sp>
        <p:sp>
          <p:nvSpPr>
            <p:cNvPr id="16421" name="Text Box 13"/>
            <p:cNvSpPr txBox="1">
              <a:spLocks noChangeArrowheads="1"/>
            </p:cNvSpPr>
            <p:nvPr/>
          </p:nvSpPr>
          <p:spPr bwMode="auto">
            <a:xfrm>
              <a:off x="2971800" y="5734050"/>
              <a:ext cx="11430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+$1,000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638675" y="5734050"/>
            <a:ext cx="3819525" cy="590550"/>
            <a:chOff x="4638675" y="5734050"/>
            <a:chExt cx="3819525" cy="590550"/>
          </a:xfrm>
        </p:grpSpPr>
        <p:sp>
          <p:nvSpPr>
            <p:cNvPr id="16418" name="Text Box 23"/>
            <p:cNvSpPr txBox="1">
              <a:spLocks noChangeArrowheads="1"/>
            </p:cNvSpPr>
            <p:nvPr/>
          </p:nvSpPr>
          <p:spPr bwMode="auto">
            <a:xfrm>
              <a:off x="4638675" y="5734050"/>
              <a:ext cx="1838325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/>
                <a:t>Commercial </a:t>
              </a:r>
              <a:r>
                <a:rPr lang="en-US" sz="1800" dirty="0" smtClean="0"/>
                <a:t>Bank </a:t>
              </a:r>
              <a:r>
                <a:rPr lang="en-US" sz="1800" dirty="0"/>
                <a:t>Reserves</a:t>
              </a:r>
            </a:p>
          </p:txBody>
        </p:sp>
        <p:sp>
          <p:nvSpPr>
            <p:cNvPr id="16419" name="Text Box 24"/>
            <p:cNvSpPr txBox="1">
              <a:spLocks noChangeArrowheads="1"/>
            </p:cNvSpPr>
            <p:nvPr/>
          </p:nvSpPr>
          <p:spPr bwMode="auto">
            <a:xfrm>
              <a:off x="7315200" y="5734050"/>
              <a:ext cx="11430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+$1,000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2400" y="5195888"/>
            <a:ext cx="8534400" cy="425450"/>
            <a:chOff x="152400" y="5195888"/>
            <a:chExt cx="8534400" cy="425450"/>
          </a:xfrm>
        </p:grpSpPr>
        <p:sp>
          <p:nvSpPr>
            <p:cNvPr id="16414" name="Line 5"/>
            <p:cNvSpPr>
              <a:spLocks noChangeShapeType="1"/>
            </p:cNvSpPr>
            <p:nvPr/>
          </p:nvSpPr>
          <p:spPr bwMode="auto">
            <a:xfrm>
              <a:off x="152400" y="5576888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Text Box 11"/>
            <p:cNvSpPr txBox="1">
              <a:spLocks noChangeArrowheads="1"/>
            </p:cNvSpPr>
            <p:nvPr/>
          </p:nvSpPr>
          <p:spPr bwMode="auto">
            <a:xfrm>
              <a:off x="990600" y="5195888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16416" name="Text Box 12"/>
            <p:cNvSpPr txBox="1">
              <a:spLocks noChangeArrowheads="1"/>
            </p:cNvSpPr>
            <p:nvPr/>
          </p:nvSpPr>
          <p:spPr bwMode="auto">
            <a:xfrm>
              <a:off x="5562600" y="5195888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16417" name="Line 5"/>
            <p:cNvSpPr>
              <a:spLocks noChangeShapeType="1"/>
            </p:cNvSpPr>
            <p:nvPr/>
          </p:nvSpPr>
          <p:spPr bwMode="auto">
            <a:xfrm>
              <a:off x="4572000" y="5576888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94" name="Text Box 5"/>
          <p:cNvSpPr txBox="1">
            <a:spLocks noChangeArrowheads="1"/>
          </p:cNvSpPr>
          <p:nvPr/>
        </p:nvSpPr>
        <p:spPr bwMode="auto">
          <a:xfrm>
            <a:off x="152400" y="4584700"/>
            <a:ext cx="83058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Change in Fed Balance Sheet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5" grpId="0"/>
      <p:bldP spid="153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152400" y="152400"/>
            <a:ext cx="83058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Federal Reserve System - Balance Sheet </a:t>
            </a:r>
          </a:p>
        </p:txBody>
      </p:sp>
      <p:sp>
        <p:nvSpPr>
          <p:cNvPr id="16409" name="Rectangle 1"/>
          <p:cNvSpPr>
            <a:spLocks noChangeArrowheads="1"/>
          </p:cNvSpPr>
          <p:nvPr/>
        </p:nvSpPr>
        <p:spPr bwMode="auto">
          <a:xfrm>
            <a:off x="228600" y="3254375"/>
            <a:ext cx="83820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Note: The Fed conducted open market operations in order to </a:t>
            </a:r>
            <a:r>
              <a:rPr lang="en-US" sz="2400" b="1" i="1" dirty="0"/>
              <a:t>decrease</a:t>
            </a:r>
            <a:r>
              <a:rPr lang="en-US" sz="2400" dirty="0"/>
              <a:t> the money supply by purchasing $10,000,000,000 in government securities</a:t>
            </a:r>
            <a:r>
              <a:rPr lang="en-US" sz="2400" dirty="0">
                <a:solidFill>
                  <a:srgbClr val="FF9900"/>
                </a:solidFill>
              </a:rPr>
              <a:t>. 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52400" y="5734050"/>
            <a:ext cx="3962400" cy="341313"/>
            <a:chOff x="152400" y="5734050"/>
            <a:chExt cx="3962400" cy="341313"/>
          </a:xfrm>
        </p:grpSpPr>
        <p:sp>
          <p:nvSpPr>
            <p:cNvPr id="17444" name="Text Box 12"/>
            <p:cNvSpPr txBox="1">
              <a:spLocks noChangeArrowheads="1"/>
            </p:cNvSpPr>
            <p:nvPr/>
          </p:nvSpPr>
          <p:spPr bwMode="auto">
            <a:xfrm>
              <a:off x="152400" y="5734050"/>
              <a:ext cx="25146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New Gov’t securities</a:t>
              </a:r>
            </a:p>
          </p:txBody>
        </p:sp>
        <p:sp>
          <p:nvSpPr>
            <p:cNvPr id="17445" name="Text Box 13"/>
            <p:cNvSpPr txBox="1">
              <a:spLocks noChangeArrowheads="1"/>
            </p:cNvSpPr>
            <p:nvPr/>
          </p:nvSpPr>
          <p:spPr bwMode="auto">
            <a:xfrm>
              <a:off x="2971800" y="5734050"/>
              <a:ext cx="11430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-$1,000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638675" y="5734050"/>
            <a:ext cx="3819525" cy="590550"/>
            <a:chOff x="4638675" y="5734050"/>
            <a:chExt cx="3819525" cy="590550"/>
          </a:xfrm>
        </p:grpSpPr>
        <p:sp>
          <p:nvSpPr>
            <p:cNvPr id="17442" name="Text Box 23"/>
            <p:cNvSpPr txBox="1">
              <a:spLocks noChangeArrowheads="1"/>
            </p:cNvSpPr>
            <p:nvPr/>
          </p:nvSpPr>
          <p:spPr bwMode="auto">
            <a:xfrm>
              <a:off x="4638675" y="5734050"/>
              <a:ext cx="1838325" cy="590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Commercial Band Reserves</a:t>
              </a:r>
            </a:p>
          </p:txBody>
        </p:sp>
        <p:sp>
          <p:nvSpPr>
            <p:cNvPr id="17443" name="Text Box 24"/>
            <p:cNvSpPr txBox="1">
              <a:spLocks noChangeArrowheads="1"/>
            </p:cNvSpPr>
            <p:nvPr/>
          </p:nvSpPr>
          <p:spPr bwMode="auto">
            <a:xfrm>
              <a:off x="7315200" y="5734050"/>
              <a:ext cx="11430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/>
                <a:t>-$1,000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52400" y="5195888"/>
            <a:ext cx="8534400" cy="425450"/>
            <a:chOff x="152400" y="5195888"/>
            <a:chExt cx="8534400" cy="425450"/>
          </a:xfrm>
        </p:grpSpPr>
        <p:sp>
          <p:nvSpPr>
            <p:cNvPr id="17438" name="Line 5"/>
            <p:cNvSpPr>
              <a:spLocks noChangeShapeType="1"/>
            </p:cNvSpPr>
            <p:nvPr/>
          </p:nvSpPr>
          <p:spPr bwMode="auto">
            <a:xfrm>
              <a:off x="152400" y="5576888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Text Box 11"/>
            <p:cNvSpPr txBox="1">
              <a:spLocks noChangeArrowheads="1"/>
            </p:cNvSpPr>
            <p:nvPr/>
          </p:nvSpPr>
          <p:spPr bwMode="auto">
            <a:xfrm>
              <a:off x="990600" y="5195888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17440" name="Text Box 12"/>
            <p:cNvSpPr txBox="1">
              <a:spLocks noChangeArrowheads="1"/>
            </p:cNvSpPr>
            <p:nvPr/>
          </p:nvSpPr>
          <p:spPr bwMode="auto">
            <a:xfrm>
              <a:off x="5562600" y="5195888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17441" name="Line 5"/>
            <p:cNvSpPr>
              <a:spLocks noChangeShapeType="1"/>
            </p:cNvSpPr>
            <p:nvPr/>
          </p:nvSpPr>
          <p:spPr bwMode="auto">
            <a:xfrm>
              <a:off x="4572000" y="5576888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18" name="Text Box 5"/>
          <p:cNvSpPr txBox="1">
            <a:spLocks noChangeArrowheads="1"/>
          </p:cNvSpPr>
          <p:nvPr/>
        </p:nvSpPr>
        <p:spPr bwMode="auto">
          <a:xfrm>
            <a:off x="152400" y="4584700"/>
            <a:ext cx="8305800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Change in Fed Balance Sheet </a:t>
            </a: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28600" y="1371600"/>
            <a:ext cx="28194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Government securities</a:t>
            </a: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3048000" y="1371600"/>
            <a:ext cx="9144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1,848</a:t>
            </a:r>
            <a:endParaRPr lang="en-US" sz="1800" b="1" dirty="0"/>
          </a:p>
        </p:txBody>
      </p:sp>
      <p:sp>
        <p:nvSpPr>
          <p:cNvPr id="40" name="Text Box 10"/>
          <p:cNvSpPr txBox="1">
            <a:spLocks noChangeArrowheads="1"/>
          </p:cNvSpPr>
          <p:nvPr/>
        </p:nvSpPr>
        <p:spPr bwMode="auto">
          <a:xfrm>
            <a:off x="4724400" y="1371600"/>
            <a:ext cx="2286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Fed notes</a:t>
            </a:r>
          </a:p>
        </p:txBody>
      </p:sp>
      <p:sp>
        <p:nvSpPr>
          <p:cNvPr id="41" name="Text Box 11"/>
          <p:cNvSpPr txBox="1">
            <a:spLocks noChangeArrowheads="1"/>
          </p:cNvSpPr>
          <p:nvPr/>
        </p:nvSpPr>
        <p:spPr bwMode="auto">
          <a:xfrm>
            <a:off x="7391400" y="1411288"/>
            <a:ext cx="10668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1,140</a:t>
            </a:r>
            <a:endParaRPr lang="en-US" sz="1800" b="1" dirty="0"/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228600" y="1752600"/>
            <a:ext cx="25146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/>
              <a:t>Mortgage Backed Sec.</a:t>
            </a:r>
            <a:endParaRPr lang="en-US" sz="1800" dirty="0"/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3048000" y="1752600"/>
            <a:ext cx="9144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$</a:t>
            </a:r>
            <a:r>
              <a:rPr lang="en-US" sz="1800" b="1" dirty="0" smtClean="0"/>
              <a:t>1,122</a:t>
            </a:r>
            <a:endParaRPr lang="en-US" sz="1800" b="1" dirty="0"/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228600" y="2657475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Total</a:t>
            </a: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2971800" y="2667000"/>
            <a:ext cx="9906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 smtClean="0"/>
              <a:t>$3,317</a:t>
            </a:r>
            <a:endParaRPr lang="en-US" sz="1800" b="1" dirty="0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4724400" y="2667000"/>
            <a:ext cx="11430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/>
              <a:t>Total</a:t>
            </a:r>
          </a:p>
        </p:txBody>
      </p:sp>
      <p:sp>
        <p:nvSpPr>
          <p:cNvPr id="47" name="Text Box 17"/>
          <p:cNvSpPr txBox="1">
            <a:spLocks noChangeArrowheads="1"/>
          </p:cNvSpPr>
          <p:nvPr/>
        </p:nvSpPr>
        <p:spPr bwMode="auto">
          <a:xfrm>
            <a:off x="7391400" y="2667000"/>
            <a:ext cx="9906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$3,317</a:t>
            </a:r>
            <a:endParaRPr lang="en-US" sz="1800" b="1" dirty="0"/>
          </a:p>
        </p:txBody>
      </p:sp>
      <p:sp>
        <p:nvSpPr>
          <p:cNvPr id="48" name="Line 19"/>
          <p:cNvSpPr>
            <a:spLocks noChangeShapeType="1"/>
          </p:cNvSpPr>
          <p:nvPr/>
        </p:nvSpPr>
        <p:spPr bwMode="auto">
          <a:xfrm>
            <a:off x="7391400" y="2554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20"/>
          <p:cNvSpPr>
            <a:spLocks noChangeShapeType="1"/>
          </p:cNvSpPr>
          <p:nvPr/>
        </p:nvSpPr>
        <p:spPr bwMode="auto">
          <a:xfrm>
            <a:off x="3048000" y="2554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21"/>
          <p:cNvSpPr txBox="1">
            <a:spLocks noChangeArrowheads="1"/>
          </p:cNvSpPr>
          <p:nvPr/>
        </p:nvSpPr>
        <p:spPr bwMode="auto">
          <a:xfrm>
            <a:off x="228600" y="2097088"/>
            <a:ext cx="1981200" cy="341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Other assets</a:t>
            </a:r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3048000" y="2096768"/>
            <a:ext cx="8382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$347</a:t>
            </a:r>
            <a:endParaRPr lang="en-US" sz="1800" b="1" dirty="0"/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4714875" y="1752600"/>
            <a:ext cx="1838325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/>
              <a:t>Deposits</a:t>
            </a: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7391400" y="1752600"/>
            <a:ext cx="9906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/>
              <a:t>$</a:t>
            </a:r>
            <a:r>
              <a:rPr lang="en-US" sz="1800" b="1" dirty="0" smtClean="0"/>
              <a:t>2,015</a:t>
            </a:r>
            <a:endParaRPr lang="en-US" sz="1800" b="1" dirty="0"/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4724400" y="2076450"/>
            <a:ext cx="26670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Other liabilities and net worth</a:t>
            </a:r>
          </a:p>
        </p:txBody>
      </p:sp>
      <p:sp>
        <p:nvSpPr>
          <p:cNvPr id="55" name="Text Box 26"/>
          <p:cNvSpPr txBox="1">
            <a:spLocks noChangeArrowheads="1"/>
          </p:cNvSpPr>
          <p:nvPr/>
        </p:nvSpPr>
        <p:spPr bwMode="auto">
          <a:xfrm>
            <a:off x="7391400" y="2133600"/>
            <a:ext cx="838200" cy="34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 dirty="0" smtClean="0"/>
              <a:t>$</a:t>
            </a:r>
            <a:r>
              <a:rPr lang="en-US" sz="1800" b="1" dirty="0" smtClean="0"/>
              <a:t>162</a:t>
            </a:r>
            <a:endParaRPr lang="en-US" sz="1800" b="1" dirty="0"/>
          </a:p>
        </p:txBody>
      </p:sp>
      <p:sp>
        <p:nvSpPr>
          <p:cNvPr id="56" name="Line 5"/>
          <p:cNvSpPr>
            <a:spLocks noChangeShapeType="1"/>
          </p:cNvSpPr>
          <p:nvPr/>
        </p:nvSpPr>
        <p:spPr bwMode="auto">
          <a:xfrm>
            <a:off x="228600" y="117475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Text Box 11"/>
          <p:cNvSpPr txBox="1">
            <a:spLocks noChangeArrowheads="1"/>
          </p:cNvSpPr>
          <p:nvPr/>
        </p:nvSpPr>
        <p:spPr bwMode="auto">
          <a:xfrm>
            <a:off x="1066800" y="793750"/>
            <a:ext cx="2362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Assets</a:t>
            </a:r>
            <a:endParaRPr lang="en-US" sz="2400"/>
          </a:p>
        </p:txBody>
      </p:sp>
      <p:sp>
        <p:nvSpPr>
          <p:cNvPr id="58" name="Text Box 12"/>
          <p:cNvSpPr txBox="1">
            <a:spLocks noChangeArrowheads="1"/>
          </p:cNvSpPr>
          <p:nvPr/>
        </p:nvSpPr>
        <p:spPr bwMode="auto">
          <a:xfrm>
            <a:off x="5638800" y="793750"/>
            <a:ext cx="2362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Liabilities</a:t>
            </a:r>
            <a:endParaRPr lang="en-US" sz="2400"/>
          </a:p>
        </p:txBody>
      </p:sp>
      <p:sp>
        <p:nvSpPr>
          <p:cNvPr id="59" name="Line 5"/>
          <p:cNvSpPr>
            <a:spLocks noChangeShapeType="1"/>
          </p:cNvSpPr>
          <p:nvPr/>
        </p:nvSpPr>
        <p:spPr bwMode="auto">
          <a:xfrm>
            <a:off x="4648200" y="1174750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/>
      <p:bldP spid="164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436938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Discount Rate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841375"/>
            <a:ext cx="8562975" cy="68262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smtClean="0"/>
              <a:t>The discount rate is interest rate the Fed charges on loans to banks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1600200"/>
            <a:ext cx="838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dirty="0"/>
              <a:t>During inflation the </a:t>
            </a:r>
            <a:r>
              <a:rPr lang="en-US" sz="2400" dirty="0" smtClean="0"/>
              <a:t>Fed </a:t>
            </a:r>
            <a:r>
              <a:rPr lang="en-US" sz="2400" dirty="0"/>
              <a:t>increases the discount rate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85800" y="2057400"/>
            <a:ext cx="853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</a:pPr>
            <a:r>
              <a:rPr lang="en-US" sz="2400"/>
              <a:t>During unemployment the Fed decreases the discount rate</a:t>
            </a:r>
          </a:p>
        </p:txBody>
      </p:sp>
      <p:sp>
        <p:nvSpPr>
          <p:cNvPr id="18438" name="Rectangle 2"/>
          <p:cNvSpPr txBox="1">
            <a:spLocks noChangeArrowheads="1"/>
          </p:cNvSpPr>
          <p:nvPr/>
        </p:nvSpPr>
        <p:spPr bwMode="auto">
          <a:xfrm>
            <a:off x="228600" y="2751138"/>
            <a:ext cx="77724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Federal Funds Market: </a:t>
            </a:r>
            <a:r>
              <a:rPr lang="en-US" sz="2400" dirty="0"/>
              <a:t>A market in which banks lend to each other for less than 24 hours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18439" name="Rectangle 2"/>
          <p:cNvSpPr txBox="1">
            <a:spLocks noChangeArrowheads="1"/>
          </p:cNvSpPr>
          <p:nvPr/>
        </p:nvSpPr>
        <p:spPr bwMode="auto">
          <a:xfrm>
            <a:off x="254000" y="3810000"/>
            <a:ext cx="7772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Federal Funds Rate: </a:t>
            </a:r>
            <a:r>
              <a:rPr lang="en-US" sz="2400" dirty="0"/>
              <a:t>The interest rate banks charge for overnight loans to other bank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685800" y="4705350"/>
            <a:ext cx="769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During inflation the Fed would increase the federal funds rate to restrict bank liquidity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5800" y="5569803"/>
            <a:ext cx="769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/>
              <a:t>During unemployment the Fed would decrease the federal funds rate to create bank liquidity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build="p" autoUpdateAnimBg="0"/>
      <p:bldP spid="5" grpId="0" build="p" autoUpdateAnimBg="0"/>
      <p:bldP spid="6" grpId="0" build="p" autoUpdateAnimBg="0"/>
      <p:bldP spid="18438" grpId="0"/>
      <p:bldP spid="18439" grpId="0"/>
      <p:bldP spid="10" grpId="0" build="p" autoUpdateAnimBg="0"/>
      <p:bldP spid="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4290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Reserve Ratio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0772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smtClean="0"/>
              <a:t>The Fed determines how much a financial institution must keep in reserve as a percentage of its total assets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771471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During inflation the Fed would increase the reserve ratio allowing more excess reserves thus increasing liquidity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274320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During unemployment the Fed would decrease the reserve ratio reducing excess reserves thus restricting liquidity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3676471"/>
            <a:ext cx="7924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i="1" dirty="0"/>
              <a:t>Not </a:t>
            </a:r>
            <a:r>
              <a:rPr lang="en-US" sz="2400" i="1" dirty="0" smtClean="0"/>
              <a:t>considered </a:t>
            </a:r>
            <a:r>
              <a:rPr lang="en-US" sz="2400" i="1" dirty="0"/>
              <a:t>a viable monetary tool because changing the reserve ratio generates some instability and is thus infrequently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5" grpId="0" build="p" autoUpdateAnimBg="0"/>
      <p:bldP spid="5" grpId="0" build="p" autoUpdateAnimBg="0"/>
      <p:bldP spid="6" grpId="0" build="p" autoUpdateAnimBg="0"/>
      <p:bldP spid="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7013"/>
            <a:ext cx="8569325" cy="5349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Shortcomings of monetary policy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5410200" cy="1563688"/>
          </a:xfrm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800" smtClean="0"/>
              <a:t>multiplier inaccuracy</a:t>
            </a:r>
          </a:p>
          <a:p>
            <a:pPr>
              <a:lnSpc>
                <a:spcPct val="70000"/>
              </a:lnSpc>
            </a:pPr>
            <a:r>
              <a:rPr lang="en-US" sz="2800" smtClean="0"/>
              <a:t>competition of non-banks</a:t>
            </a:r>
          </a:p>
          <a:p>
            <a:pPr>
              <a:lnSpc>
                <a:spcPct val="70000"/>
              </a:lnSpc>
            </a:pPr>
            <a:r>
              <a:rPr lang="en-US" sz="2800" smtClean="0"/>
              <a:t>definition of money</a:t>
            </a:r>
          </a:p>
          <a:p>
            <a:pPr>
              <a:lnSpc>
                <a:spcPct val="70000"/>
              </a:lnSpc>
            </a:pPr>
            <a:r>
              <a:rPr lang="en-US" sz="2800" smtClean="0"/>
              <a:t>lag effects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uiExpand="1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315200" cy="488950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Key Topics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153400" cy="2586038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smtClean="0"/>
              <a:t>How is money created in the economy?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major tools the Federal Reserve uses to control the money supply?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000" smtClean="0"/>
              <a:t>Reserves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000" smtClean="0"/>
              <a:t>Discount Rate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</a:pPr>
            <a:r>
              <a:rPr lang="en-US" sz="2000" smtClean="0"/>
              <a:t>Open Market Operations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federal funds rate?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5838"/>
            <a:ext cx="7696200" cy="682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400" b="0" smtClean="0">
                <a:solidFill>
                  <a:schemeClr val="tx1"/>
                </a:solidFill>
              </a:rPr>
              <a:t>In the Middle Ages, what was used for money Gold was the money of choice in most European nations</a:t>
            </a:r>
          </a:p>
        </p:txBody>
      </p:sp>
      <p:sp>
        <p:nvSpPr>
          <p:cNvPr id="4099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315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History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7239000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/>
              <a:t>Goldsmiths, people who would keep other people’s gold safe for a service charge founded the modern banking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898775"/>
            <a:ext cx="807720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/>
              <a:t>People used receipts  from goldsmiths as paper money (the first currency)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660775"/>
            <a:ext cx="8229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/>
              <a:t>Goldsmiths made loans and received interest (first banks)</a:t>
            </a:r>
          </a:p>
        </p:txBody>
      </p:sp>
      <p:sp>
        <p:nvSpPr>
          <p:cNvPr id="4103" name="Rectangle 2"/>
          <p:cNvSpPr txBox="1">
            <a:spLocks noChangeArrowheads="1"/>
          </p:cNvSpPr>
          <p:nvPr/>
        </p:nvSpPr>
        <p:spPr bwMode="auto">
          <a:xfrm>
            <a:off x="457200" y="4184650"/>
            <a:ext cx="80772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400"/>
              <a:t>Today banks get their money to lend from depositors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 build="p" autoUpdateAnimBg="0"/>
      <p:bldP spid="9" grpId="0" build="p" autoUpdateAnimBg="0"/>
      <p:bldP spid="4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Modern Banking</a:t>
            </a:r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78486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Fractional reserve banking is a system in which banks keep only a small percentage of their deposits in reserve</a:t>
            </a:r>
          </a:p>
        </p:txBody>
      </p:sp>
      <p:sp>
        <p:nvSpPr>
          <p:cNvPr id="5124" name="Rectangle 2"/>
          <p:cNvSpPr txBox="1">
            <a:spLocks noChangeArrowheads="1"/>
          </p:cNvSpPr>
          <p:nvPr/>
        </p:nvSpPr>
        <p:spPr bwMode="auto">
          <a:xfrm>
            <a:off x="304800" y="1857375"/>
            <a:ext cx="35814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70C0"/>
                </a:solidFill>
              </a:rPr>
              <a:t>Required Reserves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365375"/>
            <a:ext cx="7391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/>
              <a:t>The minimum balance that the Fed requires a bank to hold in vault cash or on deposit with the Fed</a:t>
            </a:r>
          </a:p>
        </p:txBody>
      </p:sp>
      <p:sp>
        <p:nvSpPr>
          <p:cNvPr id="5126" name="Rectangle 2"/>
          <p:cNvSpPr txBox="1">
            <a:spLocks noChangeArrowheads="1"/>
          </p:cNvSpPr>
          <p:nvPr/>
        </p:nvSpPr>
        <p:spPr bwMode="auto">
          <a:xfrm>
            <a:off x="304800" y="3381375"/>
            <a:ext cx="4876800" cy="43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70C0"/>
                </a:solidFill>
              </a:rPr>
              <a:t>Required Reserve Ratio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3813175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/>
              <a:t>The percentage of deposits that the Fed requires a bank to hold in vault cash or on deposit with the Fed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7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3" grpId="0" build="p" autoUpdateAnimBg="0"/>
      <p:bldP spid="5124" grpId="0"/>
      <p:bldP spid="7" grpId="0" build="p" autoUpdateAnimBg="0"/>
      <p:bldP spid="5126" grpId="0"/>
      <p:bldP spid="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228600" y="304800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Required Reserve Ratio of the Fed</a:t>
            </a:r>
          </a:p>
        </p:txBody>
      </p:sp>
      <p:sp>
        <p:nvSpPr>
          <p:cNvPr id="6148" name="Text Box 12"/>
          <p:cNvSpPr txBox="1">
            <a:spLocks noChangeArrowheads="1"/>
          </p:cNvSpPr>
          <p:nvPr/>
        </p:nvSpPr>
        <p:spPr bwMode="auto">
          <a:xfrm>
            <a:off x="304800" y="990600"/>
            <a:ext cx="44958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</a:rPr>
              <a:t>Checkable deposits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9600" y="1524000"/>
            <a:ext cx="8458200" cy="882650"/>
            <a:chOff x="609600" y="1524000"/>
            <a:chExt cx="8458200" cy="882650"/>
          </a:xfrm>
        </p:grpSpPr>
        <p:sp>
          <p:nvSpPr>
            <p:cNvPr id="6153" name="Text Box 11"/>
            <p:cNvSpPr txBox="1">
              <a:spLocks noChangeArrowheads="1"/>
            </p:cNvSpPr>
            <p:nvPr/>
          </p:nvSpPr>
          <p:spPr bwMode="auto">
            <a:xfrm>
              <a:off x="5105400" y="1524000"/>
              <a:ext cx="39624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Required Reserve Ratio</a:t>
              </a:r>
            </a:p>
          </p:txBody>
        </p:sp>
        <p:sp>
          <p:nvSpPr>
            <p:cNvPr id="3" name="Text Box 15"/>
            <p:cNvSpPr txBox="1">
              <a:spLocks noChangeArrowheads="1"/>
            </p:cNvSpPr>
            <p:nvPr/>
          </p:nvSpPr>
          <p:spPr bwMode="auto">
            <a:xfrm>
              <a:off x="4267200" y="1524000"/>
              <a:ext cx="838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/>
                <a:t>3%</a:t>
              </a:r>
            </a:p>
          </p:txBody>
        </p:sp>
        <p:sp>
          <p:nvSpPr>
            <p:cNvPr id="6155" name="Text Box 17"/>
            <p:cNvSpPr txBox="1">
              <a:spLocks noChangeArrowheads="1"/>
            </p:cNvSpPr>
            <p:nvPr/>
          </p:nvSpPr>
          <p:spPr bwMode="auto">
            <a:xfrm>
              <a:off x="609600" y="1524000"/>
              <a:ext cx="32766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0 - $46.5 million</a:t>
              </a:r>
            </a:p>
          </p:txBody>
        </p:sp>
        <p:sp>
          <p:nvSpPr>
            <p:cNvPr id="6156" name="Text Box 19"/>
            <p:cNvSpPr txBox="1">
              <a:spLocks noChangeArrowheads="1"/>
            </p:cNvSpPr>
            <p:nvPr/>
          </p:nvSpPr>
          <p:spPr bwMode="auto">
            <a:xfrm>
              <a:off x="609600" y="1981200"/>
              <a:ext cx="33528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Over $46.5 million</a:t>
              </a:r>
            </a:p>
          </p:txBody>
        </p:sp>
        <p:sp>
          <p:nvSpPr>
            <p:cNvPr id="6157" name="Text Box 22"/>
            <p:cNvSpPr txBox="1">
              <a:spLocks noChangeArrowheads="1"/>
            </p:cNvSpPr>
            <p:nvPr/>
          </p:nvSpPr>
          <p:spPr bwMode="auto">
            <a:xfrm>
              <a:off x="4267200" y="1981200"/>
              <a:ext cx="9144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/>
                <a:t>10%</a:t>
              </a:r>
            </a:p>
          </p:txBody>
        </p:sp>
        <p:sp>
          <p:nvSpPr>
            <p:cNvPr id="6158" name="Text Box 11"/>
            <p:cNvSpPr txBox="1">
              <a:spLocks noChangeArrowheads="1"/>
            </p:cNvSpPr>
            <p:nvPr/>
          </p:nvSpPr>
          <p:spPr bwMode="auto">
            <a:xfrm>
              <a:off x="5105400" y="1981200"/>
              <a:ext cx="39624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Required Reserve Ratio</a:t>
              </a:r>
            </a:p>
          </p:txBody>
        </p:sp>
      </p:grpSp>
      <p:sp>
        <p:nvSpPr>
          <p:cNvPr id="6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67000"/>
            <a:ext cx="8610600" cy="436563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Excess Reserves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457200" y="3127375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/>
              <a:t>Potential loan balances held in vault cash or on deposit with the Fed in excess of required reserves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57200" y="4041775"/>
            <a:ext cx="754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/>
              <a:t>Banks are allowed to loan money taken from their excess reserves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81000" y="5032375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</a:rPr>
              <a:t>Total Reserves </a:t>
            </a:r>
            <a:r>
              <a:rPr lang="en-US" sz="2400" dirty="0"/>
              <a:t>equal required reserves plus excess reserves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4" grpId="0"/>
      <p:bldP spid="18" grpId="0" build="p" autoUpdateAnimBg="0"/>
      <p:bldP spid="19" grpId="0" build="p" autoUpdateAnimBg="0"/>
      <p:bldP spid="2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3213"/>
            <a:ext cx="8305800" cy="5349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Steps in the multiplication of money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077200" cy="129857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smtClean="0"/>
              <a:t>accepting a new deposit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making a loan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clearing the loan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228600" y="228600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Bank - Balance Sheet 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1920875"/>
            <a:ext cx="3581400" cy="341313"/>
            <a:chOff x="228600" y="1143000"/>
            <a:chExt cx="3581400" cy="341313"/>
          </a:xfrm>
        </p:grpSpPr>
        <p:sp>
          <p:nvSpPr>
            <p:cNvPr id="8235" name="Text Box 13"/>
            <p:cNvSpPr txBox="1">
              <a:spLocks noChangeArrowheads="1"/>
            </p:cNvSpPr>
            <p:nvPr/>
          </p:nvSpPr>
          <p:spPr bwMode="auto">
            <a:xfrm>
              <a:off x="228600" y="1143000"/>
              <a:ext cx="2438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Required Reserves</a:t>
              </a:r>
            </a:p>
          </p:txBody>
        </p:sp>
        <p:sp>
          <p:nvSpPr>
            <p:cNvPr id="8236" name="Text Box 19"/>
            <p:cNvSpPr txBox="1">
              <a:spLocks noChangeArrowheads="1"/>
            </p:cNvSpPr>
            <p:nvPr/>
          </p:nvSpPr>
          <p:spPr bwMode="auto">
            <a:xfrm>
              <a:off x="2743200" y="1143000"/>
              <a:ext cx="1066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$10,000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724400" y="1920875"/>
            <a:ext cx="3886200" cy="341313"/>
            <a:chOff x="4724400" y="1143000"/>
            <a:chExt cx="3886200" cy="341313"/>
          </a:xfrm>
        </p:grpSpPr>
        <p:sp>
          <p:nvSpPr>
            <p:cNvPr id="8233" name="Text Box 21"/>
            <p:cNvSpPr txBox="1">
              <a:spLocks noChangeArrowheads="1"/>
            </p:cNvSpPr>
            <p:nvPr/>
          </p:nvSpPr>
          <p:spPr bwMode="auto">
            <a:xfrm>
              <a:off x="4724400" y="1143000"/>
              <a:ext cx="21336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Original Deposit</a:t>
              </a:r>
            </a:p>
          </p:txBody>
        </p:sp>
        <p:sp>
          <p:nvSpPr>
            <p:cNvPr id="8234" name="Text Box 22"/>
            <p:cNvSpPr txBox="1">
              <a:spLocks noChangeArrowheads="1"/>
            </p:cNvSpPr>
            <p:nvPr/>
          </p:nvSpPr>
          <p:spPr bwMode="auto">
            <a:xfrm>
              <a:off x="6934200" y="11430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$100,000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28600" y="2189163"/>
            <a:ext cx="4038600" cy="341312"/>
            <a:chOff x="228600" y="1411288"/>
            <a:chExt cx="4038600" cy="341312"/>
          </a:xfrm>
        </p:grpSpPr>
        <p:sp>
          <p:nvSpPr>
            <p:cNvPr id="8231" name="Text Box 24"/>
            <p:cNvSpPr txBox="1">
              <a:spLocks noChangeArrowheads="1"/>
            </p:cNvSpPr>
            <p:nvPr/>
          </p:nvSpPr>
          <p:spPr bwMode="auto">
            <a:xfrm>
              <a:off x="228600" y="1411288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Excess Reserves</a:t>
              </a:r>
            </a:p>
          </p:txBody>
        </p:sp>
        <p:sp>
          <p:nvSpPr>
            <p:cNvPr id="8232" name="Text Box 25"/>
            <p:cNvSpPr txBox="1">
              <a:spLocks noChangeArrowheads="1"/>
            </p:cNvSpPr>
            <p:nvPr/>
          </p:nvSpPr>
          <p:spPr bwMode="auto">
            <a:xfrm>
              <a:off x="2743200" y="1411288"/>
              <a:ext cx="15240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$90,000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2759075"/>
            <a:ext cx="8343900" cy="365125"/>
            <a:chOff x="228600" y="1981200"/>
            <a:chExt cx="8343900" cy="365125"/>
          </a:xfrm>
        </p:grpSpPr>
        <p:sp>
          <p:nvSpPr>
            <p:cNvPr id="8227" name="Text Box 28"/>
            <p:cNvSpPr txBox="1">
              <a:spLocks noChangeArrowheads="1"/>
            </p:cNvSpPr>
            <p:nvPr/>
          </p:nvSpPr>
          <p:spPr bwMode="auto">
            <a:xfrm>
              <a:off x="228600" y="19812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8228" name="Text Box 29"/>
            <p:cNvSpPr txBox="1">
              <a:spLocks noChangeArrowheads="1"/>
            </p:cNvSpPr>
            <p:nvPr/>
          </p:nvSpPr>
          <p:spPr bwMode="auto">
            <a:xfrm>
              <a:off x="2743200" y="2005013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$100,000</a:t>
              </a:r>
            </a:p>
          </p:txBody>
        </p:sp>
        <p:sp>
          <p:nvSpPr>
            <p:cNvPr id="8229" name="Text Box 30"/>
            <p:cNvSpPr txBox="1">
              <a:spLocks noChangeArrowheads="1"/>
            </p:cNvSpPr>
            <p:nvPr/>
          </p:nvSpPr>
          <p:spPr bwMode="auto">
            <a:xfrm>
              <a:off x="4724400" y="1992313"/>
              <a:ext cx="167640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8230" name="Text Box 29"/>
            <p:cNvSpPr txBox="1">
              <a:spLocks noChangeArrowheads="1"/>
            </p:cNvSpPr>
            <p:nvPr/>
          </p:nvSpPr>
          <p:spPr bwMode="auto">
            <a:xfrm>
              <a:off x="6972300" y="2005013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$100,000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1463675"/>
            <a:ext cx="8534400" cy="425450"/>
            <a:chOff x="228600" y="685800"/>
            <a:chExt cx="8534400" cy="425450"/>
          </a:xfrm>
        </p:grpSpPr>
        <p:sp>
          <p:nvSpPr>
            <p:cNvPr id="8223" name="Line 5"/>
            <p:cNvSpPr>
              <a:spLocks noChangeShapeType="1"/>
            </p:cNvSpPr>
            <p:nvPr/>
          </p:nvSpPr>
          <p:spPr bwMode="auto">
            <a:xfrm>
              <a:off x="228600" y="1066800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Text Box 11"/>
            <p:cNvSpPr txBox="1">
              <a:spLocks noChangeArrowheads="1"/>
            </p:cNvSpPr>
            <p:nvPr/>
          </p:nvSpPr>
          <p:spPr bwMode="auto">
            <a:xfrm>
              <a:off x="1066800" y="685800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8225" name="Text Box 12"/>
            <p:cNvSpPr txBox="1">
              <a:spLocks noChangeArrowheads="1"/>
            </p:cNvSpPr>
            <p:nvPr/>
          </p:nvSpPr>
          <p:spPr bwMode="auto">
            <a:xfrm>
              <a:off x="5638800" y="685800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8226" name="Line 5"/>
            <p:cNvSpPr>
              <a:spLocks noChangeShapeType="1"/>
            </p:cNvSpPr>
            <p:nvPr/>
          </p:nvSpPr>
          <p:spPr bwMode="auto">
            <a:xfrm>
              <a:off x="4648200" y="1066800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4819650"/>
            <a:ext cx="3581400" cy="341313"/>
            <a:chOff x="228600" y="4820131"/>
            <a:chExt cx="3581400" cy="341312"/>
          </a:xfrm>
        </p:grpSpPr>
        <p:sp>
          <p:nvSpPr>
            <p:cNvPr id="8221" name="Text Box 24"/>
            <p:cNvSpPr txBox="1">
              <a:spLocks noChangeArrowheads="1"/>
            </p:cNvSpPr>
            <p:nvPr/>
          </p:nvSpPr>
          <p:spPr bwMode="auto">
            <a:xfrm>
              <a:off x="228600" y="4820131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Excess Reserves</a:t>
              </a:r>
            </a:p>
          </p:txBody>
        </p:sp>
        <p:sp>
          <p:nvSpPr>
            <p:cNvPr id="8222" name="Text Box 25"/>
            <p:cNvSpPr txBox="1">
              <a:spLocks noChangeArrowheads="1"/>
            </p:cNvSpPr>
            <p:nvPr/>
          </p:nvSpPr>
          <p:spPr bwMode="auto">
            <a:xfrm>
              <a:off x="2743200" y="4820131"/>
              <a:ext cx="1066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$0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28600" y="5389563"/>
            <a:ext cx="8343900" cy="366712"/>
            <a:chOff x="228600" y="5390043"/>
            <a:chExt cx="8343900" cy="365445"/>
          </a:xfrm>
        </p:grpSpPr>
        <p:sp>
          <p:nvSpPr>
            <p:cNvPr id="8217" name="Text Box 28"/>
            <p:cNvSpPr txBox="1">
              <a:spLocks noChangeArrowheads="1"/>
            </p:cNvSpPr>
            <p:nvPr/>
          </p:nvSpPr>
          <p:spPr bwMode="auto">
            <a:xfrm>
              <a:off x="228600" y="5390043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8218" name="Text Box 29"/>
            <p:cNvSpPr txBox="1">
              <a:spLocks noChangeArrowheads="1"/>
            </p:cNvSpPr>
            <p:nvPr/>
          </p:nvSpPr>
          <p:spPr bwMode="auto">
            <a:xfrm>
              <a:off x="2743200" y="5413856"/>
              <a:ext cx="1219200" cy="341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$100,000</a:t>
              </a:r>
            </a:p>
          </p:txBody>
        </p:sp>
        <p:sp>
          <p:nvSpPr>
            <p:cNvPr id="8219" name="Text Box 30"/>
            <p:cNvSpPr txBox="1">
              <a:spLocks noChangeArrowheads="1"/>
            </p:cNvSpPr>
            <p:nvPr/>
          </p:nvSpPr>
          <p:spPr bwMode="auto">
            <a:xfrm>
              <a:off x="4724400" y="5401156"/>
              <a:ext cx="167640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8220" name="Text Box 29"/>
            <p:cNvSpPr txBox="1">
              <a:spLocks noChangeArrowheads="1"/>
            </p:cNvSpPr>
            <p:nvPr/>
          </p:nvSpPr>
          <p:spPr bwMode="auto">
            <a:xfrm>
              <a:off x="6972300" y="5413856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$100,000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28600" y="4551363"/>
            <a:ext cx="8382000" cy="361950"/>
            <a:chOff x="228600" y="4551843"/>
            <a:chExt cx="8382000" cy="361470"/>
          </a:xfrm>
        </p:grpSpPr>
        <p:sp>
          <p:nvSpPr>
            <p:cNvPr id="8213" name="Text Box 13"/>
            <p:cNvSpPr txBox="1">
              <a:spLocks noChangeArrowheads="1"/>
            </p:cNvSpPr>
            <p:nvPr/>
          </p:nvSpPr>
          <p:spPr bwMode="auto">
            <a:xfrm>
              <a:off x="228600" y="4551843"/>
              <a:ext cx="2438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Required Reserves</a:t>
              </a:r>
            </a:p>
          </p:txBody>
        </p:sp>
        <p:sp>
          <p:nvSpPr>
            <p:cNvPr id="8214" name="Text Box 19"/>
            <p:cNvSpPr txBox="1">
              <a:spLocks noChangeArrowheads="1"/>
            </p:cNvSpPr>
            <p:nvPr/>
          </p:nvSpPr>
          <p:spPr bwMode="auto">
            <a:xfrm>
              <a:off x="2743200" y="4551843"/>
              <a:ext cx="1066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$10,000</a:t>
              </a:r>
            </a:p>
          </p:txBody>
        </p:sp>
        <p:sp>
          <p:nvSpPr>
            <p:cNvPr id="8215" name="Text Box 24"/>
            <p:cNvSpPr txBox="1">
              <a:spLocks noChangeArrowheads="1"/>
            </p:cNvSpPr>
            <p:nvPr/>
          </p:nvSpPr>
          <p:spPr bwMode="auto">
            <a:xfrm>
              <a:off x="4724400" y="4572000"/>
              <a:ext cx="2209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New Deposit</a:t>
              </a:r>
            </a:p>
          </p:txBody>
        </p:sp>
        <p:sp>
          <p:nvSpPr>
            <p:cNvPr id="8216" name="Text Box 25"/>
            <p:cNvSpPr txBox="1">
              <a:spLocks noChangeArrowheads="1"/>
            </p:cNvSpPr>
            <p:nvPr/>
          </p:nvSpPr>
          <p:spPr bwMode="auto">
            <a:xfrm>
              <a:off x="6934200" y="45720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$100,000</a:t>
              </a:r>
            </a:p>
          </p:txBody>
        </p:sp>
      </p:grpSp>
      <p:sp>
        <p:nvSpPr>
          <p:cNvPr id="8203" name="Text Box 6"/>
          <p:cNvSpPr txBox="1">
            <a:spLocks noChangeArrowheads="1"/>
          </p:cNvSpPr>
          <p:nvPr/>
        </p:nvSpPr>
        <p:spPr bwMode="auto">
          <a:xfrm>
            <a:off x="3133725" y="1027113"/>
            <a:ext cx="3495675" cy="43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/>
              <a:t>Bank – One (1)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28600" y="3594100"/>
            <a:ext cx="8534400" cy="925513"/>
            <a:chOff x="228600" y="3594311"/>
            <a:chExt cx="8534400" cy="925782"/>
          </a:xfrm>
        </p:grpSpPr>
        <p:sp>
          <p:nvSpPr>
            <p:cNvPr id="8208" name="Line 5"/>
            <p:cNvSpPr>
              <a:spLocks noChangeShapeType="1"/>
            </p:cNvSpPr>
            <p:nvPr/>
          </p:nvSpPr>
          <p:spPr bwMode="auto">
            <a:xfrm>
              <a:off x="228600" y="4475643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Text Box 11"/>
            <p:cNvSpPr txBox="1">
              <a:spLocks noChangeArrowheads="1"/>
            </p:cNvSpPr>
            <p:nvPr/>
          </p:nvSpPr>
          <p:spPr bwMode="auto">
            <a:xfrm>
              <a:off x="1066800" y="4094643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8210" name="Text Box 12"/>
            <p:cNvSpPr txBox="1">
              <a:spLocks noChangeArrowheads="1"/>
            </p:cNvSpPr>
            <p:nvPr/>
          </p:nvSpPr>
          <p:spPr bwMode="auto">
            <a:xfrm>
              <a:off x="5638800" y="4094643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8211" name="Line 5"/>
            <p:cNvSpPr>
              <a:spLocks noChangeShapeType="1"/>
            </p:cNvSpPr>
            <p:nvPr/>
          </p:nvSpPr>
          <p:spPr bwMode="auto">
            <a:xfrm>
              <a:off x="4648200" y="4475643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Text Box 6"/>
            <p:cNvSpPr txBox="1">
              <a:spLocks noChangeArrowheads="1"/>
            </p:cNvSpPr>
            <p:nvPr/>
          </p:nvSpPr>
          <p:spPr bwMode="auto">
            <a:xfrm>
              <a:off x="3124200" y="3594311"/>
              <a:ext cx="3124200" cy="437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sz="3200" b="1"/>
                <a:t>Bank – One (2)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28600" y="5105400"/>
            <a:ext cx="3581400" cy="341313"/>
            <a:chOff x="228600" y="5105400"/>
            <a:chExt cx="3581400" cy="341312"/>
          </a:xfrm>
        </p:grpSpPr>
        <p:sp>
          <p:nvSpPr>
            <p:cNvPr id="8206" name="Text Box 24"/>
            <p:cNvSpPr txBox="1">
              <a:spLocks noChangeArrowheads="1"/>
            </p:cNvSpPr>
            <p:nvPr/>
          </p:nvSpPr>
          <p:spPr bwMode="auto">
            <a:xfrm>
              <a:off x="228600" y="5105400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Loan</a:t>
              </a:r>
            </a:p>
          </p:txBody>
        </p:sp>
        <p:sp>
          <p:nvSpPr>
            <p:cNvPr id="8207" name="Text Box 25"/>
            <p:cNvSpPr txBox="1">
              <a:spLocks noChangeArrowheads="1"/>
            </p:cNvSpPr>
            <p:nvPr/>
          </p:nvSpPr>
          <p:spPr bwMode="auto">
            <a:xfrm>
              <a:off x="2743200" y="5105400"/>
              <a:ext cx="1066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$90,000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/>
          <p:cNvSpPr txBox="1">
            <a:spLocks noChangeArrowheads="1"/>
          </p:cNvSpPr>
          <p:nvPr/>
        </p:nvSpPr>
        <p:spPr bwMode="auto">
          <a:xfrm>
            <a:off x="228600" y="228600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Bank - Balance Sheet 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28600" y="1920875"/>
            <a:ext cx="3581400" cy="341313"/>
            <a:chOff x="228600" y="1143000"/>
            <a:chExt cx="3581400" cy="341313"/>
          </a:xfrm>
        </p:grpSpPr>
        <p:sp>
          <p:nvSpPr>
            <p:cNvPr id="9259" name="Text Box 13"/>
            <p:cNvSpPr txBox="1">
              <a:spLocks noChangeArrowheads="1"/>
            </p:cNvSpPr>
            <p:nvPr/>
          </p:nvSpPr>
          <p:spPr bwMode="auto">
            <a:xfrm>
              <a:off x="228600" y="1143000"/>
              <a:ext cx="2438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Required Reserves</a:t>
              </a:r>
            </a:p>
          </p:txBody>
        </p:sp>
        <p:sp>
          <p:nvSpPr>
            <p:cNvPr id="9260" name="Text Box 19"/>
            <p:cNvSpPr txBox="1">
              <a:spLocks noChangeArrowheads="1"/>
            </p:cNvSpPr>
            <p:nvPr/>
          </p:nvSpPr>
          <p:spPr bwMode="auto">
            <a:xfrm>
              <a:off x="2743200" y="1143000"/>
              <a:ext cx="1066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$9,000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724400" y="1920875"/>
            <a:ext cx="3886200" cy="341313"/>
            <a:chOff x="4724400" y="1143000"/>
            <a:chExt cx="3886200" cy="341313"/>
          </a:xfrm>
        </p:grpSpPr>
        <p:sp>
          <p:nvSpPr>
            <p:cNvPr id="9257" name="Text Box 21"/>
            <p:cNvSpPr txBox="1">
              <a:spLocks noChangeArrowheads="1"/>
            </p:cNvSpPr>
            <p:nvPr/>
          </p:nvSpPr>
          <p:spPr bwMode="auto">
            <a:xfrm>
              <a:off x="4724400" y="1143000"/>
              <a:ext cx="21336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Original Deposit</a:t>
              </a:r>
            </a:p>
          </p:txBody>
        </p:sp>
        <p:sp>
          <p:nvSpPr>
            <p:cNvPr id="9258" name="Text Box 22"/>
            <p:cNvSpPr txBox="1">
              <a:spLocks noChangeArrowheads="1"/>
            </p:cNvSpPr>
            <p:nvPr/>
          </p:nvSpPr>
          <p:spPr bwMode="auto">
            <a:xfrm>
              <a:off x="6934200" y="11430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$90,000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28600" y="2189163"/>
            <a:ext cx="4038600" cy="341312"/>
            <a:chOff x="228600" y="1411288"/>
            <a:chExt cx="4038600" cy="341312"/>
          </a:xfrm>
        </p:grpSpPr>
        <p:sp>
          <p:nvSpPr>
            <p:cNvPr id="9255" name="Text Box 24"/>
            <p:cNvSpPr txBox="1">
              <a:spLocks noChangeArrowheads="1"/>
            </p:cNvSpPr>
            <p:nvPr/>
          </p:nvSpPr>
          <p:spPr bwMode="auto">
            <a:xfrm>
              <a:off x="228600" y="1411288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Excess Reserves</a:t>
              </a:r>
            </a:p>
          </p:txBody>
        </p:sp>
        <p:sp>
          <p:nvSpPr>
            <p:cNvPr id="9256" name="Text Box 25"/>
            <p:cNvSpPr txBox="1">
              <a:spLocks noChangeArrowheads="1"/>
            </p:cNvSpPr>
            <p:nvPr/>
          </p:nvSpPr>
          <p:spPr bwMode="auto">
            <a:xfrm>
              <a:off x="2743200" y="1411288"/>
              <a:ext cx="15240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$81,000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2759075"/>
            <a:ext cx="8343900" cy="365125"/>
            <a:chOff x="228600" y="1981200"/>
            <a:chExt cx="8343900" cy="365125"/>
          </a:xfrm>
        </p:grpSpPr>
        <p:sp>
          <p:nvSpPr>
            <p:cNvPr id="9251" name="Text Box 28"/>
            <p:cNvSpPr txBox="1">
              <a:spLocks noChangeArrowheads="1"/>
            </p:cNvSpPr>
            <p:nvPr/>
          </p:nvSpPr>
          <p:spPr bwMode="auto">
            <a:xfrm>
              <a:off x="228600" y="19812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9252" name="Text Box 29"/>
            <p:cNvSpPr txBox="1">
              <a:spLocks noChangeArrowheads="1"/>
            </p:cNvSpPr>
            <p:nvPr/>
          </p:nvSpPr>
          <p:spPr bwMode="auto">
            <a:xfrm>
              <a:off x="2743200" y="2005013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$90,000</a:t>
              </a:r>
            </a:p>
          </p:txBody>
        </p:sp>
        <p:sp>
          <p:nvSpPr>
            <p:cNvPr id="9253" name="Text Box 30"/>
            <p:cNvSpPr txBox="1">
              <a:spLocks noChangeArrowheads="1"/>
            </p:cNvSpPr>
            <p:nvPr/>
          </p:nvSpPr>
          <p:spPr bwMode="auto">
            <a:xfrm>
              <a:off x="4724400" y="1992313"/>
              <a:ext cx="167640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9254" name="Text Box 29"/>
            <p:cNvSpPr txBox="1">
              <a:spLocks noChangeArrowheads="1"/>
            </p:cNvSpPr>
            <p:nvPr/>
          </p:nvSpPr>
          <p:spPr bwMode="auto">
            <a:xfrm>
              <a:off x="6972300" y="2005013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$90,000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1463675"/>
            <a:ext cx="8534400" cy="425450"/>
            <a:chOff x="228600" y="685800"/>
            <a:chExt cx="8534400" cy="425450"/>
          </a:xfrm>
        </p:grpSpPr>
        <p:sp>
          <p:nvSpPr>
            <p:cNvPr id="9247" name="Line 5"/>
            <p:cNvSpPr>
              <a:spLocks noChangeShapeType="1"/>
            </p:cNvSpPr>
            <p:nvPr/>
          </p:nvSpPr>
          <p:spPr bwMode="auto">
            <a:xfrm>
              <a:off x="228600" y="1066800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Text Box 11"/>
            <p:cNvSpPr txBox="1">
              <a:spLocks noChangeArrowheads="1"/>
            </p:cNvSpPr>
            <p:nvPr/>
          </p:nvSpPr>
          <p:spPr bwMode="auto">
            <a:xfrm>
              <a:off x="1066800" y="685800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9249" name="Text Box 12"/>
            <p:cNvSpPr txBox="1">
              <a:spLocks noChangeArrowheads="1"/>
            </p:cNvSpPr>
            <p:nvPr/>
          </p:nvSpPr>
          <p:spPr bwMode="auto">
            <a:xfrm>
              <a:off x="5638800" y="685800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9250" name="Line 5"/>
            <p:cNvSpPr>
              <a:spLocks noChangeShapeType="1"/>
            </p:cNvSpPr>
            <p:nvPr/>
          </p:nvSpPr>
          <p:spPr bwMode="auto">
            <a:xfrm>
              <a:off x="4648200" y="1066800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4819650"/>
            <a:ext cx="3581400" cy="341313"/>
            <a:chOff x="228600" y="4820131"/>
            <a:chExt cx="3581400" cy="341312"/>
          </a:xfrm>
        </p:grpSpPr>
        <p:sp>
          <p:nvSpPr>
            <p:cNvPr id="9245" name="Text Box 24"/>
            <p:cNvSpPr txBox="1">
              <a:spLocks noChangeArrowheads="1"/>
            </p:cNvSpPr>
            <p:nvPr/>
          </p:nvSpPr>
          <p:spPr bwMode="auto">
            <a:xfrm>
              <a:off x="228600" y="4820131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Excess Reserves</a:t>
              </a:r>
            </a:p>
          </p:txBody>
        </p:sp>
        <p:sp>
          <p:nvSpPr>
            <p:cNvPr id="9246" name="Text Box 25"/>
            <p:cNvSpPr txBox="1">
              <a:spLocks noChangeArrowheads="1"/>
            </p:cNvSpPr>
            <p:nvPr/>
          </p:nvSpPr>
          <p:spPr bwMode="auto">
            <a:xfrm>
              <a:off x="2743200" y="4820131"/>
              <a:ext cx="1066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$0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28600" y="5389563"/>
            <a:ext cx="8343900" cy="366712"/>
            <a:chOff x="228600" y="5390043"/>
            <a:chExt cx="8343900" cy="365445"/>
          </a:xfrm>
        </p:grpSpPr>
        <p:sp>
          <p:nvSpPr>
            <p:cNvPr id="9241" name="Text Box 28"/>
            <p:cNvSpPr txBox="1">
              <a:spLocks noChangeArrowheads="1"/>
            </p:cNvSpPr>
            <p:nvPr/>
          </p:nvSpPr>
          <p:spPr bwMode="auto">
            <a:xfrm>
              <a:off x="228600" y="5390043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9242" name="Text Box 29"/>
            <p:cNvSpPr txBox="1">
              <a:spLocks noChangeArrowheads="1"/>
            </p:cNvSpPr>
            <p:nvPr/>
          </p:nvSpPr>
          <p:spPr bwMode="auto">
            <a:xfrm>
              <a:off x="2743200" y="5413856"/>
              <a:ext cx="1219200" cy="3416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$90,000</a:t>
              </a:r>
            </a:p>
          </p:txBody>
        </p:sp>
        <p:sp>
          <p:nvSpPr>
            <p:cNvPr id="9243" name="Text Box 30"/>
            <p:cNvSpPr txBox="1">
              <a:spLocks noChangeArrowheads="1"/>
            </p:cNvSpPr>
            <p:nvPr/>
          </p:nvSpPr>
          <p:spPr bwMode="auto">
            <a:xfrm>
              <a:off x="4724400" y="5401156"/>
              <a:ext cx="167640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Total</a:t>
              </a:r>
            </a:p>
          </p:txBody>
        </p:sp>
        <p:sp>
          <p:nvSpPr>
            <p:cNvPr id="9244" name="Text Box 29"/>
            <p:cNvSpPr txBox="1">
              <a:spLocks noChangeArrowheads="1"/>
            </p:cNvSpPr>
            <p:nvPr/>
          </p:nvSpPr>
          <p:spPr bwMode="auto">
            <a:xfrm>
              <a:off x="6972300" y="5413856"/>
              <a:ext cx="16002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b="1" i="1" dirty="0">
                  <a:solidFill>
                    <a:srgbClr val="0070C0"/>
                  </a:solidFill>
                </a:rPr>
                <a:t>$90,000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28600" y="4551363"/>
            <a:ext cx="8382000" cy="361950"/>
            <a:chOff x="228600" y="4551843"/>
            <a:chExt cx="8382000" cy="361470"/>
          </a:xfrm>
        </p:grpSpPr>
        <p:sp>
          <p:nvSpPr>
            <p:cNvPr id="9237" name="Text Box 13"/>
            <p:cNvSpPr txBox="1">
              <a:spLocks noChangeArrowheads="1"/>
            </p:cNvSpPr>
            <p:nvPr/>
          </p:nvSpPr>
          <p:spPr bwMode="auto">
            <a:xfrm>
              <a:off x="228600" y="4551843"/>
              <a:ext cx="2438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Required Reserves</a:t>
              </a:r>
            </a:p>
          </p:txBody>
        </p:sp>
        <p:sp>
          <p:nvSpPr>
            <p:cNvPr id="9238" name="Text Box 19"/>
            <p:cNvSpPr txBox="1">
              <a:spLocks noChangeArrowheads="1"/>
            </p:cNvSpPr>
            <p:nvPr/>
          </p:nvSpPr>
          <p:spPr bwMode="auto">
            <a:xfrm>
              <a:off x="2743200" y="4551843"/>
              <a:ext cx="1066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$9,000</a:t>
              </a:r>
            </a:p>
          </p:txBody>
        </p:sp>
        <p:sp>
          <p:nvSpPr>
            <p:cNvPr id="9239" name="Text Box 24"/>
            <p:cNvSpPr txBox="1">
              <a:spLocks noChangeArrowheads="1"/>
            </p:cNvSpPr>
            <p:nvPr/>
          </p:nvSpPr>
          <p:spPr bwMode="auto">
            <a:xfrm>
              <a:off x="4724400" y="4572000"/>
              <a:ext cx="22098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New Deposit</a:t>
              </a:r>
            </a:p>
          </p:txBody>
        </p:sp>
        <p:sp>
          <p:nvSpPr>
            <p:cNvPr id="9240" name="Text Box 25"/>
            <p:cNvSpPr txBox="1">
              <a:spLocks noChangeArrowheads="1"/>
            </p:cNvSpPr>
            <p:nvPr/>
          </p:nvSpPr>
          <p:spPr bwMode="auto">
            <a:xfrm>
              <a:off x="6934200" y="4572000"/>
              <a:ext cx="167640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$90,000</a:t>
              </a:r>
            </a:p>
          </p:txBody>
        </p:sp>
      </p:grpSp>
      <p:sp>
        <p:nvSpPr>
          <p:cNvPr id="9227" name="Text Box 6"/>
          <p:cNvSpPr txBox="1">
            <a:spLocks noChangeArrowheads="1"/>
          </p:cNvSpPr>
          <p:nvPr/>
        </p:nvSpPr>
        <p:spPr bwMode="auto">
          <a:xfrm>
            <a:off x="3133725" y="1027113"/>
            <a:ext cx="3495675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200" b="1"/>
              <a:t>Bank – Two (1)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28600" y="3594100"/>
            <a:ext cx="8534400" cy="925513"/>
            <a:chOff x="228600" y="3594311"/>
            <a:chExt cx="8534400" cy="925782"/>
          </a:xfrm>
        </p:grpSpPr>
        <p:sp>
          <p:nvSpPr>
            <p:cNvPr id="9232" name="Line 5"/>
            <p:cNvSpPr>
              <a:spLocks noChangeShapeType="1"/>
            </p:cNvSpPr>
            <p:nvPr/>
          </p:nvSpPr>
          <p:spPr bwMode="auto">
            <a:xfrm>
              <a:off x="228600" y="4475643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3" name="Text Box 11"/>
            <p:cNvSpPr txBox="1">
              <a:spLocks noChangeArrowheads="1"/>
            </p:cNvSpPr>
            <p:nvPr/>
          </p:nvSpPr>
          <p:spPr bwMode="auto">
            <a:xfrm>
              <a:off x="1066800" y="4094643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Assets</a:t>
              </a:r>
              <a:endParaRPr lang="en-US" sz="2400"/>
            </a:p>
          </p:txBody>
        </p:sp>
        <p:sp>
          <p:nvSpPr>
            <p:cNvPr id="9234" name="Text Box 12"/>
            <p:cNvSpPr txBox="1">
              <a:spLocks noChangeArrowheads="1"/>
            </p:cNvSpPr>
            <p:nvPr/>
          </p:nvSpPr>
          <p:spPr bwMode="auto">
            <a:xfrm>
              <a:off x="5638800" y="4094643"/>
              <a:ext cx="2362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/>
                <a:t>Liabilities</a:t>
              </a:r>
              <a:endParaRPr lang="en-US" sz="2400"/>
            </a:p>
          </p:txBody>
        </p:sp>
        <p:sp>
          <p:nvSpPr>
            <p:cNvPr id="9235" name="Line 5"/>
            <p:cNvSpPr>
              <a:spLocks noChangeShapeType="1"/>
            </p:cNvSpPr>
            <p:nvPr/>
          </p:nvSpPr>
          <p:spPr bwMode="auto">
            <a:xfrm>
              <a:off x="4648200" y="4475643"/>
              <a:ext cx="411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Text Box 6"/>
            <p:cNvSpPr txBox="1">
              <a:spLocks noChangeArrowheads="1"/>
            </p:cNvSpPr>
            <p:nvPr/>
          </p:nvSpPr>
          <p:spPr bwMode="auto">
            <a:xfrm>
              <a:off x="3124200" y="3594311"/>
              <a:ext cx="3124200" cy="4370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sz="3200" b="1" dirty="0"/>
                <a:t>Bank – </a:t>
              </a:r>
              <a:r>
                <a:rPr lang="en-US" sz="3200" b="1" dirty="0" smtClean="0"/>
                <a:t>Two </a:t>
              </a:r>
              <a:r>
                <a:rPr lang="en-US" sz="3200" b="1" dirty="0"/>
                <a:t>(2)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28600" y="5105400"/>
            <a:ext cx="3581400" cy="341313"/>
            <a:chOff x="228600" y="5105400"/>
            <a:chExt cx="3581400" cy="341312"/>
          </a:xfrm>
        </p:grpSpPr>
        <p:sp>
          <p:nvSpPr>
            <p:cNvPr id="9230" name="Text Box 24"/>
            <p:cNvSpPr txBox="1">
              <a:spLocks noChangeArrowheads="1"/>
            </p:cNvSpPr>
            <p:nvPr/>
          </p:nvSpPr>
          <p:spPr bwMode="auto">
            <a:xfrm>
              <a:off x="228600" y="5105400"/>
              <a:ext cx="2209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Loan</a:t>
              </a:r>
            </a:p>
          </p:txBody>
        </p:sp>
        <p:sp>
          <p:nvSpPr>
            <p:cNvPr id="9231" name="Text Box 25"/>
            <p:cNvSpPr txBox="1">
              <a:spLocks noChangeArrowheads="1"/>
            </p:cNvSpPr>
            <p:nvPr/>
          </p:nvSpPr>
          <p:spPr bwMode="auto">
            <a:xfrm>
              <a:off x="2743200" y="5105400"/>
              <a:ext cx="1066800" cy="3413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/>
                <a:t>$81,000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053"/>
          <p:cNvSpPr txBox="1">
            <a:spLocks noChangeArrowheads="1"/>
          </p:cNvSpPr>
          <p:nvPr/>
        </p:nvSpPr>
        <p:spPr bwMode="auto">
          <a:xfrm>
            <a:off x="304800" y="304800"/>
            <a:ext cx="8534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Money Supply Expansion</a:t>
            </a:r>
          </a:p>
        </p:txBody>
      </p:sp>
      <p:sp>
        <p:nvSpPr>
          <p:cNvPr id="10243" name="Text Box 2055"/>
          <p:cNvSpPr txBox="1">
            <a:spLocks noChangeArrowheads="1"/>
          </p:cNvSpPr>
          <p:nvPr/>
        </p:nvSpPr>
        <p:spPr bwMode="auto">
          <a:xfrm>
            <a:off x="533400" y="1296988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Banks</a:t>
            </a:r>
            <a:endParaRPr lang="en-US" sz="2800"/>
          </a:p>
        </p:txBody>
      </p:sp>
      <p:sp>
        <p:nvSpPr>
          <p:cNvPr id="10244" name="Text Box 2068"/>
          <p:cNvSpPr txBox="1">
            <a:spLocks noChangeArrowheads="1"/>
          </p:cNvSpPr>
          <p:nvPr/>
        </p:nvSpPr>
        <p:spPr bwMode="auto">
          <a:xfrm>
            <a:off x="4572000" y="992188"/>
            <a:ext cx="1882775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ym typeface="Symbol" pitchFamily="18" charset="2"/>
              </a:rPr>
              <a:t>Required Reserves</a:t>
            </a:r>
            <a:endParaRPr lang="en-US" sz="2400"/>
          </a:p>
        </p:txBody>
      </p:sp>
      <p:sp>
        <p:nvSpPr>
          <p:cNvPr id="10245" name="Text Box 2077"/>
          <p:cNvSpPr txBox="1">
            <a:spLocks noChangeArrowheads="1"/>
          </p:cNvSpPr>
          <p:nvPr/>
        </p:nvSpPr>
        <p:spPr bwMode="auto">
          <a:xfrm>
            <a:off x="2392363" y="1330325"/>
            <a:ext cx="1951037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Deposits</a:t>
            </a:r>
            <a:endParaRPr lang="en-US" sz="2400"/>
          </a:p>
        </p:txBody>
      </p:sp>
      <p:sp>
        <p:nvSpPr>
          <p:cNvPr id="10246" name="Text Box 2079"/>
          <p:cNvSpPr txBox="1">
            <a:spLocks noChangeArrowheads="1"/>
          </p:cNvSpPr>
          <p:nvPr/>
        </p:nvSpPr>
        <p:spPr bwMode="auto">
          <a:xfrm>
            <a:off x="6858000" y="992188"/>
            <a:ext cx="1882775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>
                <a:sym typeface="Symbol" pitchFamily="18" charset="2"/>
              </a:rPr>
              <a:t>Excess Reserves</a:t>
            </a:r>
            <a:endParaRPr lang="en-US" sz="240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1000" y="2001838"/>
            <a:ext cx="8305800" cy="436562"/>
            <a:chOff x="381000" y="2001838"/>
            <a:chExt cx="8305800" cy="436562"/>
          </a:xfrm>
        </p:grpSpPr>
        <p:sp>
          <p:nvSpPr>
            <p:cNvPr id="10291" name="Text Box 2057"/>
            <p:cNvSpPr txBox="1">
              <a:spLocks noChangeArrowheads="1"/>
            </p:cNvSpPr>
            <p:nvPr/>
          </p:nvSpPr>
          <p:spPr bwMode="auto">
            <a:xfrm>
              <a:off x="381000" y="2001838"/>
              <a:ext cx="1828800" cy="420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One</a:t>
              </a:r>
            </a:p>
          </p:txBody>
        </p:sp>
        <p:sp>
          <p:nvSpPr>
            <p:cNvPr id="10292" name="Text Box 2059"/>
            <p:cNvSpPr txBox="1">
              <a:spLocks noChangeArrowheads="1"/>
            </p:cNvSpPr>
            <p:nvPr/>
          </p:nvSpPr>
          <p:spPr bwMode="auto">
            <a:xfrm>
              <a:off x="2730500" y="2014538"/>
              <a:ext cx="1574800" cy="4238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$100,000</a:t>
              </a:r>
            </a:p>
          </p:txBody>
        </p:sp>
        <p:sp>
          <p:nvSpPr>
            <p:cNvPr id="10293" name="Text Box 2096"/>
            <p:cNvSpPr txBox="1">
              <a:spLocks noChangeArrowheads="1"/>
            </p:cNvSpPr>
            <p:nvPr/>
          </p:nvSpPr>
          <p:spPr bwMode="auto">
            <a:xfrm>
              <a:off x="4876800" y="2011362"/>
              <a:ext cx="157797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$10,000</a:t>
              </a:r>
            </a:p>
          </p:txBody>
        </p:sp>
        <p:sp>
          <p:nvSpPr>
            <p:cNvPr id="10294" name="Text Box 2110"/>
            <p:cNvSpPr txBox="1">
              <a:spLocks noChangeArrowheads="1"/>
            </p:cNvSpPr>
            <p:nvPr/>
          </p:nvSpPr>
          <p:spPr bwMode="auto">
            <a:xfrm>
              <a:off x="7164388" y="2012950"/>
              <a:ext cx="1522412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$90,000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1000" y="2428875"/>
            <a:ext cx="8118475" cy="473075"/>
            <a:chOff x="381000" y="2428875"/>
            <a:chExt cx="8118475" cy="473075"/>
          </a:xfrm>
        </p:grpSpPr>
        <p:sp>
          <p:nvSpPr>
            <p:cNvPr id="10287" name="Text Box 2073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1600200" cy="423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$90,000</a:t>
              </a:r>
            </a:p>
          </p:txBody>
        </p:sp>
        <p:sp>
          <p:nvSpPr>
            <p:cNvPr id="10288" name="Text Box 2084"/>
            <p:cNvSpPr txBox="1">
              <a:spLocks noChangeArrowheads="1"/>
            </p:cNvSpPr>
            <p:nvPr/>
          </p:nvSpPr>
          <p:spPr bwMode="auto">
            <a:xfrm>
              <a:off x="381000" y="2481263"/>
              <a:ext cx="1981200" cy="420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Two</a:t>
              </a:r>
            </a:p>
          </p:txBody>
        </p:sp>
        <p:sp>
          <p:nvSpPr>
            <p:cNvPr id="10289" name="Text Box 2097"/>
            <p:cNvSpPr txBox="1">
              <a:spLocks noChangeArrowheads="1"/>
            </p:cNvSpPr>
            <p:nvPr/>
          </p:nvSpPr>
          <p:spPr bwMode="auto">
            <a:xfrm>
              <a:off x="4876800" y="2444750"/>
              <a:ext cx="11938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$9,000</a:t>
              </a:r>
            </a:p>
          </p:txBody>
        </p:sp>
        <p:sp>
          <p:nvSpPr>
            <p:cNvPr id="10290" name="Text Box 2111"/>
            <p:cNvSpPr txBox="1">
              <a:spLocks noChangeArrowheads="1"/>
            </p:cNvSpPr>
            <p:nvPr/>
          </p:nvSpPr>
          <p:spPr bwMode="auto">
            <a:xfrm>
              <a:off x="7162800" y="2428875"/>
              <a:ext cx="133667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$81,000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28613" y="5486400"/>
            <a:ext cx="8450262" cy="455613"/>
            <a:chOff x="328613" y="5486400"/>
            <a:chExt cx="8450262" cy="455612"/>
          </a:xfrm>
        </p:grpSpPr>
        <p:sp>
          <p:nvSpPr>
            <p:cNvPr id="10283" name="Text Box 2067"/>
            <p:cNvSpPr txBox="1">
              <a:spLocks noChangeArrowheads="1"/>
            </p:cNvSpPr>
            <p:nvPr/>
          </p:nvSpPr>
          <p:spPr bwMode="auto">
            <a:xfrm>
              <a:off x="328613" y="5486400"/>
              <a:ext cx="2490787" cy="420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 i="1" dirty="0">
                  <a:solidFill>
                    <a:srgbClr val="0070C0"/>
                  </a:solidFill>
                </a:rPr>
                <a:t>Total increase</a:t>
              </a:r>
            </a:p>
          </p:txBody>
        </p:sp>
        <p:sp>
          <p:nvSpPr>
            <p:cNvPr id="10284" name="Text Box 2121"/>
            <p:cNvSpPr txBox="1">
              <a:spLocks noChangeArrowheads="1"/>
            </p:cNvSpPr>
            <p:nvPr/>
          </p:nvSpPr>
          <p:spPr bwMode="auto">
            <a:xfrm>
              <a:off x="2438400" y="5500687"/>
              <a:ext cx="22098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0070C0"/>
                  </a:solidFill>
                </a:rPr>
                <a:t>$1,000,000</a:t>
              </a:r>
            </a:p>
          </p:txBody>
        </p:sp>
        <p:sp>
          <p:nvSpPr>
            <p:cNvPr id="10285" name="Text Box 2122"/>
            <p:cNvSpPr txBox="1">
              <a:spLocks noChangeArrowheads="1"/>
            </p:cNvSpPr>
            <p:nvPr/>
          </p:nvSpPr>
          <p:spPr bwMode="auto">
            <a:xfrm>
              <a:off x="4648200" y="5486400"/>
              <a:ext cx="17526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0070C0"/>
                  </a:solidFill>
                </a:rPr>
                <a:t>$100,000</a:t>
              </a:r>
            </a:p>
          </p:txBody>
        </p:sp>
        <p:sp>
          <p:nvSpPr>
            <p:cNvPr id="10286" name="Text Box 2123"/>
            <p:cNvSpPr txBox="1">
              <a:spLocks noChangeArrowheads="1"/>
            </p:cNvSpPr>
            <p:nvPr/>
          </p:nvSpPr>
          <p:spPr bwMode="auto">
            <a:xfrm>
              <a:off x="6934200" y="5516562"/>
              <a:ext cx="184467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0070C0"/>
                  </a:solidFill>
                </a:rPr>
                <a:t>$900,000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81000" y="2895600"/>
            <a:ext cx="8256588" cy="425450"/>
            <a:chOff x="381000" y="2895600"/>
            <a:chExt cx="8256588" cy="425450"/>
          </a:xfrm>
        </p:grpSpPr>
        <p:sp>
          <p:nvSpPr>
            <p:cNvPr id="10279" name="Text Box 2089"/>
            <p:cNvSpPr txBox="1">
              <a:spLocks noChangeArrowheads="1"/>
            </p:cNvSpPr>
            <p:nvPr/>
          </p:nvSpPr>
          <p:spPr bwMode="auto">
            <a:xfrm>
              <a:off x="2743200" y="2895600"/>
              <a:ext cx="1600200" cy="423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$81,000</a:t>
              </a:r>
            </a:p>
          </p:txBody>
        </p:sp>
        <p:sp>
          <p:nvSpPr>
            <p:cNvPr id="10280" name="Text Box 2099"/>
            <p:cNvSpPr txBox="1">
              <a:spLocks noChangeArrowheads="1"/>
            </p:cNvSpPr>
            <p:nvPr/>
          </p:nvSpPr>
          <p:spPr bwMode="auto">
            <a:xfrm>
              <a:off x="4876800" y="2895600"/>
              <a:ext cx="132715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$8,100</a:t>
              </a:r>
            </a:p>
          </p:txBody>
        </p:sp>
        <p:sp>
          <p:nvSpPr>
            <p:cNvPr id="10281" name="Text Box 2113"/>
            <p:cNvSpPr txBox="1">
              <a:spLocks noChangeArrowheads="1"/>
            </p:cNvSpPr>
            <p:nvPr/>
          </p:nvSpPr>
          <p:spPr bwMode="auto">
            <a:xfrm>
              <a:off x="7162800" y="2895600"/>
              <a:ext cx="1474788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$72,900</a:t>
              </a:r>
            </a:p>
          </p:txBody>
        </p:sp>
        <p:sp>
          <p:nvSpPr>
            <p:cNvPr id="10282" name="Text Box 2057"/>
            <p:cNvSpPr txBox="1">
              <a:spLocks noChangeArrowheads="1"/>
            </p:cNvSpPr>
            <p:nvPr/>
          </p:nvSpPr>
          <p:spPr bwMode="auto">
            <a:xfrm>
              <a:off x="381000" y="2895600"/>
              <a:ext cx="1828800" cy="4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Three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3308350"/>
            <a:ext cx="8239125" cy="442913"/>
            <a:chOff x="381000" y="3308350"/>
            <a:chExt cx="8239125" cy="442913"/>
          </a:xfrm>
        </p:grpSpPr>
        <p:sp>
          <p:nvSpPr>
            <p:cNvPr id="10275" name="Text Box 2095"/>
            <p:cNvSpPr txBox="1">
              <a:spLocks noChangeArrowheads="1"/>
            </p:cNvSpPr>
            <p:nvPr/>
          </p:nvSpPr>
          <p:spPr bwMode="auto">
            <a:xfrm>
              <a:off x="2743200" y="3327400"/>
              <a:ext cx="1600200" cy="423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$72,900</a:t>
              </a:r>
            </a:p>
          </p:txBody>
        </p:sp>
        <p:sp>
          <p:nvSpPr>
            <p:cNvPr id="10276" name="Text Box 2102"/>
            <p:cNvSpPr txBox="1">
              <a:spLocks noChangeArrowheads="1"/>
            </p:cNvSpPr>
            <p:nvPr/>
          </p:nvSpPr>
          <p:spPr bwMode="auto">
            <a:xfrm>
              <a:off x="4862513" y="3308350"/>
              <a:ext cx="1309687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$7,290</a:t>
              </a:r>
            </a:p>
          </p:txBody>
        </p:sp>
        <p:sp>
          <p:nvSpPr>
            <p:cNvPr id="10277" name="Text Box 2116"/>
            <p:cNvSpPr txBox="1">
              <a:spLocks noChangeArrowheads="1"/>
            </p:cNvSpPr>
            <p:nvPr/>
          </p:nvSpPr>
          <p:spPr bwMode="auto">
            <a:xfrm>
              <a:off x="7162800" y="3308350"/>
              <a:ext cx="145732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$65,610</a:t>
              </a:r>
            </a:p>
          </p:txBody>
        </p:sp>
        <p:sp>
          <p:nvSpPr>
            <p:cNvPr id="10278" name="Text Box 2084"/>
            <p:cNvSpPr txBox="1">
              <a:spLocks noChangeArrowheads="1"/>
            </p:cNvSpPr>
            <p:nvPr/>
          </p:nvSpPr>
          <p:spPr bwMode="auto">
            <a:xfrm>
              <a:off x="381000" y="3313112"/>
              <a:ext cx="1981200" cy="4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Four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81000" y="3730625"/>
            <a:ext cx="8104188" cy="428625"/>
            <a:chOff x="381000" y="3730625"/>
            <a:chExt cx="8104188" cy="428625"/>
          </a:xfrm>
        </p:grpSpPr>
        <p:sp>
          <p:nvSpPr>
            <p:cNvPr id="10271" name="Text Box 2091"/>
            <p:cNvSpPr txBox="1">
              <a:spLocks noChangeArrowheads="1"/>
            </p:cNvSpPr>
            <p:nvPr/>
          </p:nvSpPr>
          <p:spPr bwMode="auto">
            <a:xfrm>
              <a:off x="2743200" y="3730625"/>
              <a:ext cx="1600200" cy="423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$65,610</a:t>
              </a:r>
            </a:p>
          </p:txBody>
        </p:sp>
        <p:sp>
          <p:nvSpPr>
            <p:cNvPr id="10272" name="Text Box 2100"/>
            <p:cNvSpPr txBox="1">
              <a:spLocks noChangeArrowheads="1"/>
            </p:cNvSpPr>
            <p:nvPr/>
          </p:nvSpPr>
          <p:spPr bwMode="auto">
            <a:xfrm>
              <a:off x="4876800" y="3733800"/>
              <a:ext cx="11811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$6,561</a:t>
              </a:r>
            </a:p>
          </p:txBody>
        </p:sp>
        <p:sp>
          <p:nvSpPr>
            <p:cNvPr id="10273" name="Text Box 2114"/>
            <p:cNvSpPr txBox="1">
              <a:spLocks noChangeArrowheads="1"/>
            </p:cNvSpPr>
            <p:nvPr/>
          </p:nvSpPr>
          <p:spPr bwMode="auto">
            <a:xfrm>
              <a:off x="7162800" y="3733800"/>
              <a:ext cx="1322388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$59,049</a:t>
              </a:r>
            </a:p>
          </p:txBody>
        </p:sp>
        <p:sp>
          <p:nvSpPr>
            <p:cNvPr id="10274" name="Text Box 2084"/>
            <p:cNvSpPr txBox="1">
              <a:spLocks noChangeArrowheads="1"/>
            </p:cNvSpPr>
            <p:nvPr/>
          </p:nvSpPr>
          <p:spPr bwMode="auto">
            <a:xfrm>
              <a:off x="381000" y="3733800"/>
              <a:ext cx="1981200" cy="420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Five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81000" y="4151313"/>
            <a:ext cx="8086725" cy="438150"/>
            <a:chOff x="381000" y="4151312"/>
            <a:chExt cx="8086725" cy="438151"/>
          </a:xfrm>
        </p:grpSpPr>
        <p:sp>
          <p:nvSpPr>
            <p:cNvPr id="10267" name="Text Box 2076"/>
            <p:cNvSpPr txBox="1">
              <a:spLocks noChangeArrowheads="1"/>
            </p:cNvSpPr>
            <p:nvPr/>
          </p:nvSpPr>
          <p:spPr bwMode="auto">
            <a:xfrm>
              <a:off x="2743200" y="4165600"/>
              <a:ext cx="1312863" cy="4238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$59,049</a:t>
              </a:r>
            </a:p>
          </p:txBody>
        </p:sp>
        <p:sp>
          <p:nvSpPr>
            <p:cNvPr id="10268" name="Text Box 2098"/>
            <p:cNvSpPr txBox="1">
              <a:spLocks noChangeArrowheads="1"/>
            </p:cNvSpPr>
            <p:nvPr/>
          </p:nvSpPr>
          <p:spPr bwMode="auto">
            <a:xfrm>
              <a:off x="4876800" y="4157663"/>
              <a:ext cx="1293813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$5,905</a:t>
              </a:r>
            </a:p>
          </p:txBody>
        </p:sp>
        <p:sp>
          <p:nvSpPr>
            <p:cNvPr id="10269" name="Text Box 2112"/>
            <p:cNvSpPr txBox="1">
              <a:spLocks noChangeArrowheads="1"/>
            </p:cNvSpPr>
            <p:nvPr/>
          </p:nvSpPr>
          <p:spPr bwMode="auto">
            <a:xfrm>
              <a:off x="7162800" y="4157663"/>
              <a:ext cx="130492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$53,144</a:t>
              </a:r>
            </a:p>
          </p:txBody>
        </p:sp>
        <p:sp>
          <p:nvSpPr>
            <p:cNvPr id="10270" name="Text Box 2057"/>
            <p:cNvSpPr txBox="1">
              <a:spLocks noChangeArrowheads="1"/>
            </p:cNvSpPr>
            <p:nvPr/>
          </p:nvSpPr>
          <p:spPr bwMode="auto">
            <a:xfrm>
              <a:off x="381000" y="4151312"/>
              <a:ext cx="1828800" cy="4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Six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81000" y="4572000"/>
            <a:ext cx="8237538" cy="425450"/>
            <a:chOff x="381000" y="4572000"/>
            <a:chExt cx="8237538" cy="425450"/>
          </a:xfrm>
        </p:grpSpPr>
        <p:sp>
          <p:nvSpPr>
            <p:cNvPr id="10263" name="Text Box 2092"/>
            <p:cNvSpPr txBox="1">
              <a:spLocks noChangeArrowheads="1"/>
            </p:cNvSpPr>
            <p:nvPr/>
          </p:nvSpPr>
          <p:spPr bwMode="auto">
            <a:xfrm>
              <a:off x="2743200" y="4572000"/>
              <a:ext cx="15240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$53,144</a:t>
              </a:r>
            </a:p>
          </p:txBody>
        </p:sp>
        <p:sp>
          <p:nvSpPr>
            <p:cNvPr id="10264" name="Text Box 2101"/>
            <p:cNvSpPr txBox="1">
              <a:spLocks noChangeArrowheads="1"/>
            </p:cNvSpPr>
            <p:nvPr/>
          </p:nvSpPr>
          <p:spPr bwMode="auto">
            <a:xfrm>
              <a:off x="4876800" y="4572000"/>
              <a:ext cx="1368425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$5,314</a:t>
              </a:r>
            </a:p>
          </p:txBody>
        </p:sp>
        <p:sp>
          <p:nvSpPr>
            <p:cNvPr id="10265" name="Text Box 2115"/>
            <p:cNvSpPr txBox="1">
              <a:spLocks noChangeArrowheads="1"/>
            </p:cNvSpPr>
            <p:nvPr/>
          </p:nvSpPr>
          <p:spPr bwMode="auto">
            <a:xfrm>
              <a:off x="7162800" y="4572000"/>
              <a:ext cx="1455738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$47,830</a:t>
              </a:r>
            </a:p>
          </p:txBody>
        </p:sp>
        <p:sp>
          <p:nvSpPr>
            <p:cNvPr id="10266" name="Text Box 2084"/>
            <p:cNvSpPr txBox="1">
              <a:spLocks noChangeArrowheads="1"/>
            </p:cNvSpPr>
            <p:nvPr/>
          </p:nvSpPr>
          <p:spPr bwMode="auto">
            <a:xfrm>
              <a:off x="381000" y="4572000"/>
              <a:ext cx="1981200" cy="4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/>
                <a:t>Bank Seven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81000" y="4953000"/>
            <a:ext cx="8305800" cy="457200"/>
            <a:chOff x="381000" y="4953000"/>
            <a:chExt cx="8305800" cy="457200"/>
          </a:xfrm>
        </p:grpSpPr>
        <p:sp>
          <p:nvSpPr>
            <p:cNvPr id="10256" name="Line 2065"/>
            <p:cNvSpPr>
              <a:spLocks noChangeShapeType="1"/>
            </p:cNvSpPr>
            <p:nvPr/>
          </p:nvSpPr>
          <p:spPr bwMode="auto">
            <a:xfrm>
              <a:off x="2819400" y="5410200"/>
              <a:ext cx="1447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7" name="Text Box 2074"/>
            <p:cNvSpPr txBox="1">
              <a:spLocks noChangeArrowheads="1"/>
            </p:cNvSpPr>
            <p:nvPr/>
          </p:nvSpPr>
          <p:spPr bwMode="auto">
            <a:xfrm>
              <a:off x="381000" y="4989512"/>
              <a:ext cx="2087563" cy="420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 i="1"/>
                <a:t>All banks</a:t>
              </a:r>
            </a:p>
          </p:txBody>
        </p:sp>
        <p:sp>
          <p:nvSpPr>
            <p:cNvPr id="10258" name="Text Box 2117"/>
            <p:cNvSpPr txBox="1">
              <a:spLocks noChangeArrowheads="1"/>
            </p:cNvSpPr>
            <p:nvPr/>
          </p:nvSpPr>
          <p:spPr bwMode="auto">
            <a:xfrm>
              <a:off x="2743200" y="4967287"/>
              <a:ext cx="1600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 i="1"/>
                <a:t>$478,297</a:t>
              </a:r>
            </a:p>
          </p:txBody>
        </p:sp>
        <p:sp>
          <p:nvSpPr>
            <p:cNvPr id="10259" name="Text Box 2118"/>
            <p:cNvSpPr txBox="1">
              <a:spLocks noChangeArrowheads="1"/>
            </p:cNvSpPr>
            <p:nvPr/>
          </p:nvSpPr>
          <p:spPr bwMode="auto">
            <a:xfrm>
              <a:off x="4876800" y="4953000"/>
              <a:ext cx="1600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 b="1" i="1"/>
                <a:t>$47,830</a:t>
              </a:r>
            </a:p>
          </p:txBody>
        </p:sp>
        <p:sp>
          <p:nvSpPr>
            <p:cNvPr id="10260" name="Text Box 2119"/>
            <p:cNvSpPr txBox="1">
              <a:spLocks noChangeArrowheads="1"/>
            </p:cNvSpPr>
            <p:nvPr/>
          </p:nvSpPr>
          <p:spPr bwMode="auto">
            <a:xfrm>
              <a:off x="7086600" y="4967287"/>
              <a:ext cx="1600200" cy="425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400" b="1" i="1"/>
                <a:t>$430,467</a:t>
              </a:r>
            </a:p>
          </p:txBody>
        </p:sp>
        <p:sp>
          <p:nvSpPr>
            <p:cNvPr id="10261" name="Line 2065"/>
            <p:cNvSpPr>
              <a:spLocks noChangeShapeType="1"/>
            </p:cNvSpPr>
            <p:nvPr/>
          </p:nvSpPr>
          <p:spPr bwMode="auto">
            <a:xfrm>
              <a:off x="4800600" y="5410200"/>
              <a:ext cx="1447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Line 2065"/>
            <p:cNvSpPr>
              <a:spLocks noChangeShapeType="1"/>
            </p:cNvSpPr>
            <p:nvPr/>
          </p:nvSpPr>
          <p:spPr bwMode="auto">
            <a:xfrm>
              <a:off x="7239000" y="5410200"/>
              <a:ext cx="1447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CC"/>
      </a:lt1>
      <a:dk2>
        <a:srgbClr val="336600"/>
      </a:dk2>
      <a:lt2>
        <a:srgbClr val="0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FF33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2372</TotalTime>
  <Words>1153</Words>
  <Application>Microsoft Office PowerPoint</Application>
  <PresentationFormat>On-screen Show (4:3)</PresentationFormat>
  <Paragraphs>264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Symbol</vt:lpstr>
      <vt:lpstr>Blank Presentation</vt:lpstr>
      <vt:lpstr>Money Creation</vt:lpstr>
      <vt:lpstr>Key Topics</vt:lpstr>
      <vt:lpstr>In the Middle Ages, what was used for money Gold was the money of choice in most European nations</vt:lpstr>
      <vt:lpstr>Modern Banking</vt:lpstr>
      <vt:lpstr>Excess Reserves</vt:lpstr>
      <vt:lpstr>Steps in the multiplication of money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Fed decreases the money supply when we have inflation</vt:lpstr>
      <vt:lpstr>Banks are liquid when they have ample excess reserves</vt:lpstr>
      <vt:lpstr>The Fed influences a bank liquidity</vt:lpstr>
      <vt:lpstr>PowerPoint Presentation</vt:lpstr>
      <vt:lpstr>PowerPoint Presentation</vt:lpstr>
      <vt:lpstr>Discount Rate</vt:lpstr>
      <vt:lpstr>Reserve Ratio</vt:lpstr>
      <vt:lpstr>Shortcomings of monetary policy</vt:lpstr>
    </vt:vector>
  </TitlesOfParts>
  <Manager>PP's by Ken Long</Manager>
  <Company>South - Western College Publishing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for Today 2009, 6th ed</dc:title>
  <dc:subject>Money Creation</dc:subject>
  <dc:creator>Irvin B. Tucker</dc:creator>
  <cp:lastModifiedBy>Michael</cp:lastModifiedBy>
  <cp:revision>221</cp:revision>
  <dcterms:created xsi:type="dcterms:W3CDTF">1998-06-12T17:51:04Z</dcterms:created>
  <dcterms:modified xsi:type="dcterms:W3CDTF">2013-05-04T21:53:32Z</dcterms:modified>
  <cp:category>Chapter 25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nrlongk@nr.cc.va.us</vt:lpwstr>
  </property>
  <property fmtid="{D5CDD505-2E9C-101B-9397-08002B2CF9AE}" pid="8" name="HomePage">
    <vt:lpwstr>http://www.swcollege.com/bef/economics.html</vt:lpwstr>
  </property>
  <property fmtid="{D5CDD505-2E9C-101B-9397-08002B2CF9AE}" pid="9" name="Other">
    <vt:lpwstr>    * To view the slide show full screen right click on the slide and choose full screen  * To exit from the full screen view press the Esc key on your keyboard  * To download this chapter right click on "Download source" below and choose "Save Link As"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Q:\WebCours\ECON\eco120\</vt:lpwstr>
  </property>
</Properties>
</file>