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64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48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7D76A-B71D-4EB0-8187-AA5C3836368A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55D9D-3B0C-424E-BDDB-57623EE97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428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55D9D-3B0C-424E-BDDB-57623EE975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832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55D9D-3B0C-424E-BDDB-57623EE975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8325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55D9D-3B0C-424E-BDDB-57623EE975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8325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55D9D-3B0C-424E-BDDB-57623EE975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8325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55D9D-3B0C-424E-BDDB-57623EE975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832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55D9D-3B0C-424E-BDDB-57623EE975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832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546B-2889-4EAC-8B61-BC72BEA43C55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73840-BF53-4011-9C5B-40BAD9EA03A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5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546B-2889-4EAC-8B61-BC72BEA43C55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73840-BF53-4011-9C5B-40BAD9EA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636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546B-2889-4EAC-8B61-BC72BEA43C55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73840-BF53-4011-9C5B-40BAD9EA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090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546B-2889-4EAC-8B61-BC72BEA43C55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73840-BF53-4011-9C5B-40BAD9EA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19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111750" cy="49831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143000"/>
            <a:ext cx="3008313" cy="4983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546B-2889-4EAC-8B61-BC72BEA43C55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73840-BF53-4011-9C5B-40BAD9EA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5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198438"/>
            <a:ext cx="6324600" cy="639762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546B-2889-4EAC-8B61-BC72BEA43C55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73840-BF53-4011-9C5B-40BAD9EA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11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546B-2889-4EAC-8B61-BC72BEA43C55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73840-BF53-4011-9C5B-40BAD9EA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1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546B-2889-4EAC-8B61-BC72BEA43C55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73840-BF53-4011-9C5B-40BAD9EA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720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546B-2889-4EAC-8B61-BC72BEA43C55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73840-BF53-4011-9C5B-40BAD9EA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625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546B-2889-4EAC-8B61-BC72BEA43C55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73840-BF53-4011-9C5B-40BAD9EA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798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90600"/>
            <a:ext cx="3008313" cy="5135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546B-2889-4EAC-8B61-BC72BEA43C55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73840-BF53-4011-9C5B-40BAD9EA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943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799"/>
            <a:ext cx="5486400" cy="3660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546B-2889-4EAC-8B61-BC72BEA43C55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73840-BF53-4011-9C5B-40BAD9EA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372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2546B-2889-4EAC-8B61-BC72BEA43C55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73840-BF53-4011-9C5B-40BAD9EA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61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48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2546B-2889-4EAC-8B61-BC72BEA43C55}" type="datetimeFigureOut">
              <a:rPr lang="en-US" smtClean="0"/>
              <a:t>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73840-BF53-4011-9C5B-40BAD9EA03A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36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to Economics</a:t>
            </a:r>
          </a:p>
        </p:txBody>
      </p:sp>
    </p:spTree>
    <p:extLst>
      <p:ext uri="{BB962C8B-B14F-4D97-AF65-F5344CB8AC3E}">
        <p14:creationId xmlns:p14="http://schemas.microsoft.com/office/powerpoint/2010/main" val="3629513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295400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What is the economic problem?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752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Scarcity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0" y="1752599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but human wants are unlimited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2438400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Definitions of economics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2914471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Webster</a:t>
            </a:r>
            <a:r>
              <a:rPr lang="en-US" sz="2400" dirty="0"/>
              <a:t>: a social science concerned chiefly with description and analysis of the production, distribution, and consumption of goods and services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41148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Tucker</a:t>
            </a:r>
            <a:r>
              <a:rPr lang="en-US" sz="2400" dirty="0"/>
              <a:t>: the study of how society chooses to allocate its scarce resources to the production of goods and services in order to satisfy unlimited wants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53340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Roberson</a:t>
            </a:r>
            <a:r>
              <a:rPr lang="en-US" sz="2400" dirty="0"/>
              <a:t>: studies what rational people do when faced with choice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95400" y="17526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: resources on earth are finite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0" y="219646"/>
            <a:ext cx="7315200" cy="61855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Introduction to Economics</a:t>
            </a:r>
          </a:p>
        </p:txBody>
      </p:sp>
    </p:spTree>
    <p:extLst>
      <p:ext uri="{BB962C8B-B14F-4D97-AF65-F5344CB8AC3E}">
        <p14:creationId xmlns:p14="http://schemas.microsoft.com/office/powerpoint/2010/main" val="881202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0668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Capitalism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531203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Markets determine what is produced, how it’s produced and who consumes the output using the market price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23622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Business owners may succeed or fail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" y="2814935"/>
            <a:ext cx="373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Limited role for government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86200" y="2819400"/>
            <a:ext cx="518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to protect private ownership, to protect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2400" y="3805535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Socialism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4800" y="4267200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Planning role for government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4800" y="4643735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Society ownership (no private property)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04800" y="3181290"/>
            <a:ext cx="58456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citizens,  and to build common infrastructure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2400" y="5177135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Why is most of the world capitalist today?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4800" y="563433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Socialism failed to provide entrepreneur and worker incentives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0" y="219646"/>
            <a:ext cx="7315200" cy="61855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Introduction to Economics</a:t>
            </a:r>
          </a:p>
        </p:txBody>
      </p:sp>
    </p:spTree>
    <p:extLst>
      <p:ext uri="{BB962C8B-B14F-4D97-AF65-F5344CB8AC3E}">
        <p14:creationId xmlns:p14="http://schemas.microsoft.com/office/powerpoint/2010/main" val="712492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0" grpId="0"/>
      <p:bldP spid="11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066800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Resources used in production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531203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Land</a:t>
            </a:r>
            <a:r>
              <a:rPr lang="en-US" sz="2400" dirty="0"/>
              <a:t> is the resource provided by nature.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1976735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Labor</a:t>
            </a:r>
            <a:r>
              <a:rPr lang="en-US" sz="2400" dirty="0"/>
              <a:t> is the mental and physical ability of workers to  produce goods and services.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4800" y="281940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Capital</a:t>
            </a:r>
            <a:r>
              <a:rPr lang="en-US" sz="2400" dirty="0"/>
              <a:t> is the physical plants, machinery, and other equipment used to produce goods and services.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2400" y="3667780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Entrepreneurship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4800" y="4186535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creative ability of individuals to seek profits by taking risks and combining resources to produce goods and services.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219646"/>
            <a:ext cx="7315200" cy="61855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Introduction to Economics</a:t>
            </a:r>
          </a:p>
        </p:txBody>
      </p:sp>
    </p:spTree>
    <p:extLst>
      <p:ext uri="{BB962C8B-B14F-4D97-AF65-F5344CB8AC3E}">
        <p14:creationId xmlns:p14="http://schemas.microsoft.com/office/powerpoint/2010/main" val="3456344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  <p:bldP spid="14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0668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Microeconomics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531203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study of how households and firms make decisions and how they interact in markets (Mankiw)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2400" y="27432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Macroeconomics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4800" y="3207603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study of economy wide phenomena, including inflation, unemployment, and economic growth (Mankiw)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4800" y="2293203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microeconomics studies topics a business owner can change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4800" y="3969603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macroeconomics studies topics a business owner can’t change but must understand for planning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52400" y="48107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What is?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04800" y="518160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 householder buying food at the market: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181600" y="516249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microeconomics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04800" y="5687536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Ford planning to purchase a factory: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181599" y="5675868"/>
            <a:ext cx="2573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microeconomics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04799" y="5929749"/>
            <a:ext cx="48972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Ford planning to exit the auto industry :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181600" y="5950804"/>
            <a:ext cx="2573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microeconomics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04800" y="5421868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 business planning to purchase a truck: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181600" y="541020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microeconomics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04799" y="6190158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The auto industry going away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181600" y="6216590"/>
            <a:ext cx="25731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microeconomics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0" y="219646"/>
            <a:ext cx="7315200" cy="61855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Introduction to Economics</a:t>
            </a:r>
          </a:p>
        </p:txBody>
      </p:sp>
    </p:spTree>
    <p:extLst>
      <p:ext uri="{BB962C8B-B14F-4D97-AF65-F5344CB8AC3E}">
        <p14:creationId xmlns:p14="http://schemas.microsoft.com/office/powerpoint/2010/main" val="1495295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" grpId="0"/>
      <p:bldP spid="16" grpId="0"/>
      <p:bldP spid="17" grpId="0"/>
      <p:bldP spid="18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0668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Scientific Method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531203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Problem Identification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4262735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Testing a Theory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840468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applying an scientific method to define the issue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46482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the physical sciences “physics” researchers test the hypothesis under controlled lab experiments.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5297269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the social sciences “economics” researchers don’t have the option to control the subject environment; 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2971800"/>
            <a:ext cx="853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Economic </a:t>
            </a:r>
            <a:r>
              <a:rPr lang="en-US" b="1" dirty="0"/>
              <a:t>models  </a:t>
            </a:r>
            <a:r>
              <a:rPr lang="en-US" dirty="0"/>
              <a:t>are mathematical equations derived by </a:t>
            </a:r>
            <a:r>
              <a:rPr lang="en-US" b="1" dirty="0"/>
              <a:t>assumptions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9600" y="3239869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models </a:t>
            </a:r>
            <a:r>
              <a:rPr lang="en-US" dirty="0"/>
              <a:t>are a simplification of the real world  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09600" y="3544669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assumptions </a:t>
            </a:r>
            <a:r>
              <a:rPr lang="en-US" dirty="0"/>
              <a:t>create the simplified world.  Good assumptions will not impact the experiment outcome. 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04800" y="2249269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Model Development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2630269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hypothesize an explanation using economics models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514600" y="55626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uses history and other observed relationships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594360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Ceteris Paribus Assumption – while certain variables change, “all other things remain unchanged”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0" y="219646"/>
            <a:ext cx="7315200" cy="61855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Introduction to Economics</a:t>
            </a:r>
          </a:p>
        </p:txBody>
      </p:sp>
    </p:spTree>
    <p:extLst>
      <p:ext uri="{BB962C8B-B14F-4D97-AF65-F5344CB8AC3E}">
        <p14:creationId xmlns:p14="http://schemas.microsoft.com/office/powerpoint/2010/main" val="730504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4" grpId="0"/>
      <p:bldP spid="2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0668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Positive Statement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531203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Claims that attempt to describe the world as it is (objective view)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2400" y="20574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Normative Statement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4800" y="2521803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Claims that attempt to prescribe how the world should be (subjective view)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152400" y="3429000"/>
            <a:ext cx="4648200" cy="854333"/>
            <a:chOff x="152400" y="4810780"/>
            <a:chExt cx="4648200" cy="854333"/>
          </a:xfrm>
        </p:grpSpPr>
        <p:sp>
          <p:nvSpPr>
            <p:cNvPr id="29" name="TextBox 28"/>
            <p:cNvSpPr txBox="1"/>
            <p:nvPr/>
          </p:nvSpPr>
          <p:spPr>
            <a:xfrm>
              <a:off x="152400" y="4810780"/>
              <a:ext cx="4648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/>
                <a:t>What is?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04800" y="5265003"/>
              <a:ext cx="3886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Donald should be fired:</a:t>
              </a: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5181600" y="3871555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normative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04800" y="4495800"/>
            <a:ext cx="281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Unemployment is 9.5%: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181600" y="449580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positive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04800" y="48006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Unemployment of 9.5% is too high: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181600" y="480060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normative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04800" y="4192488"/>
            <a:ext cx="327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Donald was fired: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181600" y="418082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positive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52400" y="51917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Positive Analysis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04800" y="5634335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attempts to be objective, the scientific method, by removing bias from the research and conclusions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0" y="219646"/>
            <a:ext cx="7315200" cy="61855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Introduction to Economics</a:t>
            </a:r>
          </a:p>
        </p:txBody>
      </p:sp>
    </p:spTree>
    <p:extLst>
      <p:ext uri="{BB962C8B-B14F-4D97-AF65-F5344CB8AC3E}">
        <p14:creationId xmlns:p14="http://schemas.microsoft.com/office/powerpoint/2010/main" val="3911857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" grpId="0"/>
      <p:bldP spid="16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066800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Sometimes decision makers don’t listen to economists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15240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alibri" panose="020F0502020204030204" pitchFamily="34" charset="0"/>
              <a:buChar char="−"/>
            </a:pPr>
            <a:r>
              <a:rPr lang="en-US" sz="2400" dirty="0"/>
              <a:t>Dr. </a:t>
            </a:r>
            <a:r>
              <a:rPr lang="en-US" sz="2400" dirty="0" err="1"/>
              <a:t>Romer</a:t>
            </a:r>
            <a:r>
              <a:rPr lang="en-US" sz="2400" dirty="0"/>
              <a:t>, Univ. of California at Berkeley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4800" y="19050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alibri" panose="020F0502020204030204" pitchFamily="34" charset="0"/>
              <a:buChar char="−"/>
            </a:pPr>
            <a:r>
              <a:rPr lang="en-US" sz="2400" dirty="0"/>
              <a:t>Examined if NFL teams punt too often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4800" y="2281535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alibri" panose="020F0502020204030204" pitchFamily="34" charset="0"/>
              <a:buChar char="−"/>
            </a:pPr>
            <a:r>
              <a:rPr lang="en-US" sz="2400" dirty="0"/>
              <a:t>The conclusion was a resounding “Yes”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4800" y="2662535"/>
            <a:ext cx="88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alibri" panose="020F0502020204030204" pitchFamily="34" charset="0"/>
              <a:buChar char="−"/>
            </a:pPr>
            <a:r>
              <a:rPr lang="en-US" sz="2400" dirty="0"/>
              <a:t>In fact NFL teams should “Never” punt  </a:t>
            </a:r>
            <a:r>
              <a:rPr lang="en-US" sz="2400" i="1" dirty="0"/>
              <a:t>(win more without punting)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4800" y="3043535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alibri" panose="020F0502020204030204" pitchFamily="34" charset="0"/>
              <a:buChar char="−"/>
            </a:pPr>
            <a:r>
              <a:rPr lang="en-US" sz="2400" dirty="0"/>
              <a:t>Results were received and accepted by most all NFL coaches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04800" y="34290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alibri" panose="020F0502020204030204" pitchFamily="34" charset="0"/>
              <a:buChar char="−"/>
            </a:pPr>
            <a:r>
              <a:rPr lang="en-US" sz="2400" dirty="0"/>
              <a:t>Yet on Sunday, fourth and two, coaches continue to punt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04800" y="38100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Why?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04800" y="4186535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alibri" panose="020F0502020204030204" pitchFamily="34" charset="0"/>
              <a:buChar char="−"/>
            </a:pPr>
            <a:r>
              <a:rPr lang="en-US" sz="2400" dirty="0"/>
              <a:t>Could there be another rational incentive to punt beyond trying to win the game?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4800" y="50292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alibri" panose="020F0502020204030204" pitchFamily="34" charset="0"/>
              <a:buChar char="−"/>
            </a:pPr>
            <a:r>
              <a:rPr lang="en-US" sz="2400" dirty="0"/>
              <a:t>Yes, at times a punt will not be successful, yielding better field position for an opponent.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04800" y="5798403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alibri" panose="020F0502020204030204" pitchFamily="34" charset="0"/>
              <a:buChar char="−"/>
            </a:pPr>
            <a:r>
              <a:rPr lang="en-US" sz="2400" dirty="0"/>
              <a:t>This creates job risk for the coach often inconsistent with attempting to win the game.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0" y="219646"/>
            <a:ext cx="7315200" cy="61855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Introduction to Economics</a:t>
            </a:r>
          </a:p>
        </p:txBody>
      </p:sp>
    </p:spTree>
    <p:extLst>
      <p:ext uri="{BB962C8B-B14F-4D97-AF65-F5344CB8AC3E}">
        <p14:creationId xmlns:p14="http://schemas.microsoft.com/office/powerpoint/2010/main" val="2580010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20" grpId="0"/>
      <p:bldP spid="21" grpId="0"/>
      <p:bldP spid="29" grpId="0"/>
      <p:bldP spid="30" grpId="0"/>
      <p:bldP spid="31" grpId="0"/>
    </p:bldLst>
  </p:timing>
</p:sld>
</file>

<file path=ppt/theme/theme1.xml><?xml version="1.0" encoding="utf-8"?>
<a:theme xmlns:a="http://schemas.openxmlformats.org/drawingml/2006/main" name="e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eStudy</Template>
  <TotalTime>0</TotalTime>
  <Words>662</Words>
  <Application>Microsoft Office PowerPoint</Application>
  <PresentationFormat>On-screen Show (4:3)</PresentationFormat>
  <Paragraphs>95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eStudy</vt:lpstr>
      <vt:lpstr>Introduction to Economics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2017-01-05T00:46:19Z</dcterms:created>
  <dcterms:modified xsi:type="dcterms:W3CDTF">2017-02-11T12:46:19Z</dcterms:modified>
</cp:coreProperties>
</file>