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44" r:id="rId1"/>
  </p:sldMasterIdLst>
  <p:notesMasterIdLst>
    <p:notesMasterId r:id="rId7"/>
  </p:notesMasterIdLst>
  <p:handoutMasterIdLst>
    <p:handoutMasterId r:id="rId8"/>
  </p:handoutMasterIdLst>
  <p:sldIdLst>
    <p:sldId id="325" r:id="rId2"/>
    <p:sldId id="331" r:id="rId3"/>
    <p:sldId id="338" r:id="rId4"/>
    <p:sldId id="332" r:id="rId5"/>
    <p:sldId id="333" r:id="rId6"/>
  </p:sldIdLst>
  <p:sldSz cx="9144000" cy="6858000" type="screen4x3"/>
  <p:notesSz cx="6858000" cy="91440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04">
          <p15:clr>
            <a:srgbClr val="A4A3A4"/>
          </p15:clr>
        </p15:guide>
        <p15:guide id="2" pos="31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CEDF"/>
    <a:srgbClr val="F8BE1A"/>
    <a:srgbClr val="F6DC1C"/>
    <a:srgbClr val="A72CDE"/>
    <a:srgbClr val="008000"/>
    <a:srgbClr val="CC0000"/>
    <a:srgbClr val="264A75"/>
    <a:srgbClr val="4F83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7525" autoAdjust="0"/>
    <p:restoredTop sz="90929"/>
  </p:normalViewPr>
  <p:slideViewPr>
    <p:cSldViewPr snapToObjects="1">
      <p:cViewPr varScale="1">
        <p:scale>
          <a:sx n="98" d="100"/>
          <a:sy n="98" d="100"/>
        </p:scale>
        <p:origin x="822" y="96"/>
      </p:cViewPr>
      <p:guideLst>
        <p:guide orient="horz" pos="1104"/>
        <p:guide pos="31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-6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-6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-6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-64" charset="0"/>
              </a:defRPr>
            </a:lvl1pPr>
          </a:lstStyle>
          <a:p>
            <a:pPr>
              <a:defRPr/>
            </a:pPr>
            <a:fld id="{CF60EA1C-D973-45D4-B1B5-7E08775F397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45881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-6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-6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-6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-64" charset="0"/>
              </a:defRPr>
            </a:lvl1pPr>
          </a:lstStyle>
          <a:p>
            <a:pPr>
              <a:defRPr/>
            </a:pPr>
            <a:fld id="{B4D95989-1124-44A8-8834-6F443AFEA4B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76300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-6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-6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4D95989-1124-44A8-8834-6F443AFEA4B0}" type="slidenum">
              <a:rPr lang="en-CA" smtClean="0"/>
              <a:pPr>
                <a:defRPr/>
              </a:pPr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51446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09F3BD-4B70-4FB7-BB71-10E982C8BDC6}" type="datetime1">
              <a:rPr lang="en-US" smtClean="0"/>
              <a:pPr>
                <a:defRPr/>
              </a:pPr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eStudy.us 2008   michael.roberson@eStudy.us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0A6719-7BC2-46BF-AC27-A4310BCB3ED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35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2AA6B-733A-4AD9-8735-39FC36518F37}" type="datetime1">
              <a:rPr lang="en-US" smtClean="0"/>
              <a:pPr>
                <a:defRPr/>
              </a:pPr>
              <a:t>2/11/2017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eStudy.us 2008 michael.roberson@eStudy.us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79335-1751-45CC-A343-3C46DFCBB2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636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2AA6B-733A-4AD9-8735-39FC36518F37}" type="datetime1">
              <a:rPr lang="en-US" smtClean="0"/>
              <a:pPr>
                <a:defRPr/>
              </a:pPr>
              <a:t>2/11/2017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eStudy.us 2008 michael.roberson@eStudy.us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79335-1751-45CC-A343-3C46DFCBB2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090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2AA6B-733A-4AD9-8735-39FC36518F37}" type="datetime1">
              <a:rPr lang="en-US" smtClean="0"/>
              <a:pPr>
                <a:defRPr/>
              </a:pPr>
              <a:t>2/11/2017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eStudy.us 2008 michael.roberson@eStudy.us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79335-1751-45CC-A343-3C46DFCBB2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19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43000"/>
            <a:ext cx="5111750" cy="49831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143000"/>
            <a:ext cx="3008313" cy="4983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2AA6B-733A-4AD9-8735-39FC36518F37}" type="datetime1">
              <a:rPr lang="en-US" smtClean="0"/>
              <a:pPr>
                <a:defRPr/>
              </a:pPr>
              <a:t>2/11/2017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eStudy.us 2008 michael.roberson@eStudy.us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79335-1751-45CC-A343-3C46DFCBB2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3540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FC0A5-1CA0-424C-AD5F-74661DE5F3C1}" type="datetime1">
              <a:rPr lang="en-US"/>
              <a:pPr>
                <a:defRPr/>
              </a:pPr>
              <a:t>2/11/2017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eStudy.us 2008 michael.roberson@eStudy.us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8642B-3148-4AB7-AC08-49CF0F247E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AEF9CE-5049-4838-8DCE-04F9EECB315A}" type="datetime1">
              <a:rPr lang="en-US" smtClean="0"/>
              <a:pPr>
                <a:defRPr/>
              </a:pPr>
              <a:t>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eStudy.us 2008 michael.roberson@eStudy.us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A95FF-9771-4B4B-90FC-DDF8B2D8B9C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112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CF215B6-E4E9-4A81-BF67-181E54DD6A45}" type="datetime1">
              <a:rPr lang="en-US" smtClean="0"/>
              <a:pPr>
                <a:defRPr/>
              </a:pPr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eStudy.us 2008 michael.roberson@eStudy.us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A79A2F-3C8C-4DD0-96FC-1D76467F711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012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2AA6B-733A-4AD9-8735-39FC36518F37}" type="datetime1">
              <a:rPr lang="en-US" smtClean="0"/>
              <a:pPr>
                <a:defRPr/>
              </a:pPr>
              <a:t>2/11/2017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eStudy.us 2008 michael.roberson@eStudy.us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79335-1751-45CC-A343-3C46DFCBB2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720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2AA6B-733A-4AD9-8735-39FC36518F37}" type="datetime1">
              <a:rPr lang="en-US" smtClean="0"/>
              <a:pPr>
                <a:defRPr/>
              </a:pPr>
              <a:t>2/11/2017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eStudy.us 2008 michael.roberson@eStudy.us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79335-1751-45CC-A343-3C46DFCBB2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625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2AA6B-733A-4AD9-8735-39FC36518F37}" type="datetime1">
              <a:rPr lang="en-US" smtClean="0"/>
              <a:pPr>
                <a:defRPr/>
              </a:pPr>
              <a:t>2/11/2017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eStudy.us 2008 michael.roberson@eStudy.us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79335-1751-45CC-A343-3C46DFCBB2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798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0"/>
            <a:ext cx="5111750" cy="5135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90600"/>
            <a:ext cx="3008313" cy="5135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2AA6B-733A-4AD9-8735-39FC36518F37}" type="datetime1">
              <a:rPr lang="en-US" smtClean="0"/>
              <a:pPr>
                <a:defRPr/>
              </a:pPr>
              <a:t>2/11/2017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eStudy.us 2008 michael.roberson@eStudy.us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79335-1751-45CC-A343-3C46DFCBB2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943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66799"/>
            <a:ext cx="5486400" cy="3660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3F07750-A51D-4EED-A39D-A7EF90504CF0}" type="datetime1">
              <a:rPr lang="en-US" smtClean="0"/>
              <a:pPr>
                <a:defRPr/>
              </a:pPr>
              <a:t>2/11/2017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eStudy.us 2008 michael.roberson@eStudy.us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AB9EB7-A4D9-4653-93D9-54DF912A956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372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2AA6B-733A-4AD9-8735-39FC36518F37}" type="datetime1">
              <a:rPr lang="en-US" smtClean="0"/>
              <a:pPr>
                <a:defRPr/>
              </a:pPr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eStudy.us 2008 michael.roberson@eStudy.us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79335-1751-45CC-A343-3C46DFCBB2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61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248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3E2AA6B-733A-4AD9-8735-39FC36518F37}" type="datetime1">
              <a:rPr lang="en-US" smtClean="0"/>
              <a:pPr>
                <a:defRPr/>
              </a:pPr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copyright eStudy.us 2008 michael.roberson@eStudy.us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2979335-1751-45CC-A343-3C46DFCBB2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257800" y="6627168"/>
            <a:ext cx="3886200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michael .roberson@eStudy.us</a:t>
            </a:r>
            <a:r>
              <a:rPr lang="en-US" sz="900" baseline="0" dirty="0">
                <a:solidFill>
                  <a:schemeClr val="bg1">
                    <a:lumMod val="50000"/>
                  </a:schemeClr>
                </a:solidFill>
              </a:rPr>
              <a:t> 2010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, All  rights reserved</a:t>
            </a:r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28600" y="14957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baseline="0" dirty="0">
                <a:solidFill>
                  <a:srgbClr val="0070C0"/>
                </a:solidFill>
                <a:latin typeface="Calibri" pitchFamily="34" charset="0"/>
              </a:rPr>
              <a:t>eStudy.us</a:t>
            </a:r>
          </a:p>
        </p:txBody>
      </p:sp>
    </p:spTree>
    <p:extLst>
      <p:ext uri="{BB962C8B-B14F-4D97-AF65-F5344CB8AC3E}">
        <p14:creationId xmlns:p14="http://schemas.microsoft.com/office/powerpoint/2010/main" val="368036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  <p:sldLayoutId id="2147483856" r:id="rId12"/>
    <p:sldLayoutId id="2147483857" r:id="rId13"/>
    <p:sldLayoutId id="2147483858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 bwMode="auto">
          <a:xfrm>
            <a:off x="956482" y="2133600"/>
            <a:ext cx="5448300" cy="680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2800" b="1" kern="0" dirty="0">
                <a:latin typeface="+mj-lt"/>
                <a:ea typeface="+mj-ea"/>
                <a:cs typeface="+mj-cs"/>
              </a:rPr>
              <a:t>Example: Capital vs. Consumption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851496" y="457200"/>
            <a:ext cx="5216303" cy="445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Production Possibilities Curve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914400" y="1172634"/>
            <a:ext cx="731918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1800" b="1" dirty="0">
                <a:latin typeface="+mn-lt"/>
              </a:rPr>
              <a:t>Production Possibilities Curve – </a:t>
            </a:r>
            <a:r>
              <a:rPr lang="en-US" sz="1800" dirty="0">
                <a:latin typeface="+mn-lt"/>
              </a:rPr>
              <a:t>a curve that shows the maximum combinations of two outputs an economy can produce in a given period of time with available resources and technology</a:t>
            </a:r>
          </a:p>
        </p:txBody>
      </p:sp>
      <p:sp>
        <p:nvSpPr>
          <p:cNvPr id="39" name="Rectangle 3"/>
          <p:cNvSpPr txBox="1">
            <a:spLocks noChangeArrowheads="1"/>
          </p:cNvSpPr>
          <p:nvPr/>
        </p:nvSpPr>
        <p:spPr>
          <a:xfrm>
            <a:off x="4724400" y="3180201"/>
            <a:ext cx="3657600" cy="319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b="1" dirty="0">
                <a:latin typeface="+mn-lt"/>
              </a:rPr>
              <a:t>Opportunity Cost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762000" y="2948050"/>
            <a:ext cx="4419600" cy="3280151"/>
            <a:chOff x="762000" y="2948050"/>
            <a:chExt cx="4419600" cy="3280151"/>
          </a:xfrm>
        </p:grpSpPr>
        <p:sp>
          <p:nvSpPr>
            <p:cNvPr id="114" name="TextBox 113"/>
            <p:cNvSpPr txBox="1"/>
            <p:nvPr/>
          </p:nvSpPr>
          <p:spPr>
            <a:xfrm>
              <a:off x="762000" y="2948050"/>
              <a:ext cx="12824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+mn-lt"/>
                  <a:cs typeface="Arial" pitchFamily="34" charset="0"/>
                </a:rPr>
                <a:t>Capital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3352800" y="5858869"/>
              <a:ext cx="1828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+mn-lt"/>
                  <a:cs typeface="Arial" pitchFamily="34" charset="0"/>
                </a:rPr>
                <a:t>Consumption</a:t>
              </a:r>
            </a:p>
          </p:txBody>
        </p:sp>
        <p:sp>
          <p:nvSpPr>
            <p:cNvPr id="116" name="Freeform 115"/>
            <p:cNvSpPr/>
            <p:nvPr/>
          </p:nvSpPr>
          <p:spPr>
            <a:xfrm>
              <a:off x="1668161" y="3710051"/>
              <a:ext cx="1535769" cy="2133598"/>
            </a:xfrm>
            <a:custGeom>
              <a:avLst/>
              <a:gdLst>
                <a:gd name="connsiteX0" fmla="*/ 0 w 1532238"/>
                <a:gd name="connsiteY0" fmla="*/ 0 h 2150075"/>
                <a:gd name="connsiteX1" fmla="*/ 308919 w 1532238"/>
                <a:gd name="connsiteY1" fmla="*/ 111210 h 2150075"/>
                <a:gd name="connsiteX2" fmla="*/ 617838 w 1532238"/>
                <a:gd name="connsiteY2" fmla="*/ 383059 h 2150075"/>
                <a:gd name="connsiteX3" fmla="*/ 926757 w 1532238"/>
                <a:gd name="connsiteY3" fmla="*/ 778475 h 2150075"/>
                <a:gd name="connsiteX4" fmla="*/ 1260389 w 1532238"/>
                <a:gd name="connsiteY4" fmla="*/ 1445740 h 2150075"/>
                <a:gd name="connsiteX5" fmla="*/ 1532238 w 1532238"/>
                <a:gd name="connsiteY5" fmla="*/ 2150075 h 2150075"/>
                <a:gd name="connsiteX6" fmla="*/ 1532238 w 1532238"/>
                <a:gd name="connsiteY6" fmla="*/ 2150075 h 2150075"/>
                <a:gd name="connsiteX7" fmla="*/ 1532238 w 1532238"/>
                <a:gd name="connsiteY7" fmla="*/ 2150075 h 2150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2238" h="2150075">
                  <a:moveTo>
                    <a:pt x="0" y="0"/>
                  </a:moveTo>
                  <a:cubicBezTo>
                    <a:pt x="102973" y="23683"/>
                    <a:pt x="205946" y="47367"/>
                    <a:pt x="308919" y="111210"/>
                  </a:cubicBezTo>
                  <a:cubicBezTo>
                    <a:pt x="411892" y="175053"/>
                    <a:pt x="514865" y="271848"/>
                    <a:pt x="617838" y="383059"/>
                  </a:cubicBezTo>
                  <a:cubicBezTo>
                    <a:pt x="720811" y="494270"/>
                    <a:pt x="819665" y="601362"/>
                    <a:pt x="926757" y="778475"/>
                  </a:cubicBezTo>
                  <a:cubicBezTo>
                    <a:pt x="1033849" y="955588"/>
                    <a:pt x="1159476" y="1217140"/>
                    <a:pt x="1260389" y="1445740"/>
                  </a:cubicBezTo>
                  <a:cubicBezTo>
                    <a:pt x="1361303" y="1674340"/>
                    <a:pt x="1532238" y="2150075"/>
                    <a:pt x="1532238" y="2150075"/>
                  </a:cubicBezTo>
                  <a:lnTo>
                    <a:pt x="1532238" y="2150075"/>
                  </a:lnTo>
                  <a:lnTo>
                    <a:pt x="1532238" y="2150075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7" name="Group 116"/>
            <p:cNvGrpSpPr/>
            <p:nvPr/>
          </p:nvGrpSpPr>
          <p:grpSpPr>
            <a:xfrm>
              <a:off x="1337031" y="3935673"/>
              <a:ext cx="1181100" cy="2232229"/>
              <a:chOff x="3238500" y="2283023"/>
              <a:chExt cx="1181100" cy="2232229"/>
            </a:xfrm>
          </p:grpSpPr>
          <p:cxnSp>
            <p:nvCxnSpPr>
              <p:cNvPr id="118" name="Straight Connector 117"/>
              <p:cNvCxnSpPr/>
              <p:nvPr/>
            </p:nvCxnSpPr>
            <p:spPr>
              <a:xfrm flipV="1">
                <a:off x="4172123" y="2410912"/>
                <a:ext cx="2349" cy="1780088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>
              <a:xfrm>
                <a:off x="3564872" y="2438400"/>
                <a:ext cx="609600" cy="0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0" name="TextBox 119"/>
              <p:cNvSpPr txBox="1"/>
              <p:nvPr/>
            </p:nvSpPr>
            <p:spPr>
              <a:xfrm>
                <a:off x="3238500" y="2283023"/>
                <a:ext cx="4191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K</a:t>
                </a:r>
                <a:r>
                  <a:rPr lang="en-US" sz="1400" baseline="-25000" dirty="0"/>
                  <a:t>1</a:t>
                </a:r>
                <a:endParaRPr lang="en-US" sz="1400" dirty="0"/>
              </a:p>
            </p:txBody>
          </p:sp>
          <p:sp>
            <p:nvSpPr>
              <p:cNvPr id="121" name="TextBox 120"/>
              <p:cNvSpPr txBox="1"/>
              <p:nvPr/>
            </p:nvSpPr>
            <p:spPr>
              <a:xfrm>
                <a:off x="4000500" y="4207475"/>
                <a:ext cx="4191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C</a:t>
                </a:r>
                <a:r>
                  <a:rPr lang="en-US" sz="1400" baseline="-25000" dirty="0"/>
                  <a:t>1</a:t>
                </a:r>
                <a:endParaRPr lang="en-US" sz="1400" dirty="0"/>
              </a:p>
            </p:txBody>
          </p:sp>
        </p:grpSp>
        <p:grpSp>
          <p:nvGrpSpPr>
            <p:cNvPr id="122" name="Group 121"/>
            <p:cNvGrpSpPr/>
            <p:nvPr/>
          </p:nvGrpSpPr>
          <p:grpSpPr>
            <a:xfrm>
              <a:off x="1337031" y="4985471"/>
              <a:ext cx="1788179" cy="1165956"/>
              <a:chOff x="3238500" y="3332821"/>
              <a:chExt cx="1788179" cy="1165956"/>
            </a:xfrm>
          </p:grpSpPr>
          <p:cxnSp>
            <p:nvCxnSpPr>
              <p:cNvPr id="123" name="Straight Connector 122"/>
              <p:cNvCxnSpPr/>
              <p:nvPr/>
            </p:nvCxnSpPr>
            <p:spPr>
              <a:xfrm flipV="1">
                <a:off x="4817129" y="3486150"/>
                <a:ext cx="0" cy="704850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>
              <a:xfrm>
                <a:off x="3564872" y="3486150"/>
                <a:ext cx="1252257" cy="0"/>
              </a:xfrm>
              <a:prstGeom prst="line">
                <a:avLst/>
              </a:prstGeom>
              <a:ln w="9525"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5" name="TextBox 124"/>
              <p:cNvSpPr txBox="1"/>
              <p:nvPr/>
            </p:nvSpPr>
            <p:spPr>
              <a:xfrm>
                <a:off x="3238500" y="3332821"/>
                <a:ext cx="4191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K</a:t>
                </a:r>
                <a:r>
                  <a:rPr lang="en-US" sz="1400" baseline="-25000" dirty="0"/>
                  <a:t>0</a:t>
                </a:r>
                <a:endParaRPr lang="en-US" sz="1400" dirty="0"/>
              </a:p>
            </p:txBody>
          </p:sp>
          <p:sp>
            <p:nvSpPr>
              <p:cNvPr id="126" name="TextBox 125"/>
              <p:cNvSpPr txBox="1"/>
              <p:nvPr/>
            </p:nvSpPr>
            <p:spPr>
              <a:xfrm>
                <a:off x="4607579" y="4191000"/>
                <a:ext cx="4191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C</a:t>
                </a:r>
                <a:r>
                  <a:rPr lang="en-US" sz="1400" baseline="-25000" dirty="0"/>
                  <a:t>0</a:t>
                </a:r>
                <a:endParaRPr lang="en-US" sz="1400" dirty="0"/>
              </a:p>
            </p:txBody>
          </p:sp>
        </p:grpSp>
        <p:cxnSp>
          <p:nvCxnSpPr>
            <p:cNvPr id="127" name="Straight Connector 126"/>
            <p:cNvCxnSpPr/>
            <p:nvPr/>
          </p:nvCxnSpPr>
          <p:spPr>
            <a:xfrm flipH="1">
              <a:off x="1663406" y="5843649"/>
              <a:ext cx="3060994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>
              <a:off x="1663403" y="3024250"/>
              <a:ext cx="0" cy="281940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ectangle 3"/>
          <p:cNvSpPr txBox="1">
            <a:spLocks noChangeArrowheads="1"/>
          </p:cNvSpPr>
          <p:nvPr/>
        </p:nvSpPr>
        <p:spPr>
          <a:xfrm>
            <a:off x="4724400" y="4170801"/>
            <a:ext cx="3657600" cy="319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b="1" dirty="0">
                <a:latin typeface="+mn-lt"/>
              </a:rPr>
              <a:t>Marginal Analysis</a:t>
            </a: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>
          <a:xfrm>
            <a:off x="4800600" y="3546555"/>
            <a:ext cx="3657600" cy="5410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i="1" dirty="0">
                <a:latin typeface="+mn-lt"/>
              </a:rPr>
              <a:t>the best alternative sacrificed for a chosen alternative</a:t>
            </a:r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>
          <a:xfrm>
            <a:off x="4800600" y="4537155"/>
            <a:ext cx="365760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i="1" dirty="0">
                <a:latin typeface="+mn-lt"/>
              </a:rPr>
              <a:t>an examination of the effects of additions to or subtractions from a current situation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9" grpId="0" build="p" autoUpdateAnimBg="0"/>
      <p:bldP spid="22" grpId="0" build="p" autoUpdateAnimBg="0"/>
      <p:bldP spid="23" grpId="0" build="p" autoUpdateAnimBg="0"/>
      <p:bldP spid="2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" name="Group 110"/>
          <p:cNvGrpSpPr/>
          <p:nvPr/>
        </p:nvGrpSpPr>
        <p:grpSpPr>
          <a:xfrm>
            <a:off x="3607276" y="1690180"/>
            <a:ext cx="4622324" cy="414119"/>
            <a:chOff x="5282117" y="1718846"/>
            <a:chExt cx="4622324" cy="414119"/>
          </a:xfrm>
        </p:grpSpPr>
        <p:sp>
          <p:nvSpPr>
            <p:cNvPr id="52" name="Left Arrow 51"/>
            <p:cNvSpPr/>
            <p:nvPr/>
          </p:nvSpPr>
          <p:spPr>
            <a:xfrm rot="19585418">
              <a:off x="5282117" y="2042865"/>
              <a:ext cx="484167" cy="90100"/>
            </a:xfrm>
            <a:prstGeom prst="lef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5800637" y="1718846"/>
              <a:ext cx="410380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+mn-lt"/>
                </a:rPr>
                <a:t>More Capital resulting in  less Consumption</a:t>
              </a:r>
            </a:p>
          </p:txBody>
        </p:sp>
      </p:grpSp>
      <p:sp>
        <p:nvSpPr>
          <p:cNvPr id="65" name="Rectangle 3"/>
          <p:cNvSpPr txBox="1">
            <a:spLocks noChangeArrowheads="1"/>
          </p:cNvSpPr>
          <p:nvPr/>
        </p:nvSpPr>
        <p:spPr>
          <a:xfrm>
            <a:off x="3851496" y="477357"/>
            <a:ext cx="5216303" cy="445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Production Possibilities Curve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2057400" y="1143000"/>
            <a:ext cx="12824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+mn-lt"/>
                <a:cs typeface="Arial" pitchFamily="34" charset="0"/>
              </a:rPr>
              <a:t>Capital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7531" y="4053819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+mn-lt"/>
                <a:cs typeface="Arial" pitchFamily="34" charset="0"/>
              </a:rPr>
              <a:t>Consumption</a:t>
            </a:r>
          </a:p>
        </p:txBody>
      </p:sp>
      <p:sp>
        <p:nvSpPr>
          <p:cNvPr id="73" name="Freeform 72"/>
          <p:cNvSpPr/>
          <p:nvPr/>
        </p:nvSpPr>
        <p:spPr>
          <a:xfrm>
            <a:off x="2963561" y="1905001"/>
            <a:ext cx="1535769" cy="2133598"/>
          </a:xfrm>
          <a:custGeom>
            <a:avLst/>
            <a:gdLst>
              <a:gd name="connsiteX0" fmla="*/ 0 w 1532238"/>
              <a:gd name="connsiteY0" fmla="*/ 0 h 2150075"/>
              <a:gd name="connsiteX1" fmla="*/ 308919 w 1532238"/>
              <a:gd name="connsiteY1" fmla="*/ 111210 h 2150075"/>
              <a:gd name="connsiteX2" fmla="*/ 617838 w 1532238"/>
              <a:gd name="connsiteY2" fmla="*/ 383059 h 2150075"/>
              <a:gd name="connsiteX3" fmla="*/ 926757 w 1532238"/>
              <a:gd name="connsiteY3" fmla="*/ 778475 h 2150075"/>
              <a:gd name="connsiteX4" fmla="*/ 1260389 w 1532238"/>
              <a:gd name="connsiteY4" fmla="*/ 1445740 h 2150075"/>
              <a:gd name="connsiteX5" fmla="*/ 1532238 w 1532238"/>
              <a:gd name="connsiteY5" fmla="*/ 2150075 h 2150075"/>
              <a:gd name="connsiteX6" fmla="*/ 1532238 w 1532238"/>
              <a:gd name="connsiteY6" fmla="*/ 2150075 h 2150075"/>
              <a:gd name="connsiteX7" fmla="*/ 1532238 w 1532238"/>
              <a:gd name="connsiteY7" fmla="*/ 2150075 h 2150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32238" h="2150075">
                <a:moveTo>
                  <a:pt x="0" y="0"/>
                </a:moveTo>
                <a:cubicBezTo>
                  <a:pt x="102973" y="23683"/>
                  <a:pt x="205946" y="47367"/>
                  <a:pt x="308919" y="111210"/>
                </a:cubicBezTo>
                <a:cubicBezTo>
                  <a:pt x="411892" y="175053"/>
                  <a:pt x="514865" y="271848"/>
                  <a:pt x="617838" y="383059"/>
                </a:cubicBezTo>
                <a:cubicBezTo>
                  <a:pt x="720811" y="494270"/>
                  <a:pt x="819665" y="601362"/>
                  <a:pt x="926757" y="778475"/>
                </a:cubicBezTo>
                <a:cubicBezTo>
                  <a:pt x="1033849" y="955588"/>
                  <a:pt x="1159476" y="1217140"/>
                  <a:pt x="1260389" y="1445740"/>
                </a:cubicBezTo>
                <a:cubicBezTo>
                  <a:pt x="1361303" y="1674340"/>
                  <a:pt x="1532238" y="2150075"/>
                  <a:pt x="1532238" y="2150075"/>
                </a:cubicBezTo>
                <a:lnTo>
                  <a:pt x="1532238" y="2150075"/>
                </a:lnTo>
                <a:lnTo>
                  <a:pt x="1532238" y="215007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7" name="Group 76"/>
          <p:cNvGrpSpPr/>
          <p:nvPr/>
        </p:nvGrpSpPr>
        <p:grpSpPr>
          <a:xfrm>
            <a:off x="2632431" y="2130623"/>
            <a:ext cx="1181100" cy="2232229"/>
            <a:chOff x="3238500" y="2283023"/>
            <a:chExt cx="1181100" cy="2232229"/>
          </a:xfrm>
        </p:grpSpPr>
        <p:cxnSp>
          <p:nvCxnSpPr>
            <p:cNvPr id="78" name="Straight Connector 77"/>
            <p:cNvCxnSpPr/>
            <p:nvPr/>
          </p:nvCxnSpPr>
          <p:spPr>
            <a:xfrm flipV="1">
              <a:off x="4172123" y="2410912"/>
              <a:ext cx="2349" cy="1780088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3564872" y="2438400"/>
              <a:ext cx="609600" cy="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Box 79"/>
            <p:cNvSpPr txBox="1"/>
            <p:nvPr/>
          </p:nvSpPr>
          <p:spPr>
            <a:xfrm>
              <a:off x="3238500" y="2283023"/>
              <a:ext cx="4191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K</a:t>
              </a:r>
              <a:r>
                <a:rPr lang="en-US" sz="1400" baseline="-25000" dirty="0"/>
                <a:t>1</a:t>
              </a:r>
              <a:endParaRPr lang="en-US" sz="14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000500" y="4207475"/>
              <a:ext cx="4191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C</a:t>
              </a:r>
              <a:r>
                <a:rPr lang="en-US" sz="1400" baseline="-25000" dirty="0"/>
                <a:t>1</a:t>
              </a:r>
              <a:endParaRPr lang="en-US" sz="1400" dirty="0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2632431" y="3180421"/>
            <a:ext cx="1788179" cy="1165956"/>
            <a:chOff x="3238500" y="3332821"/>
            <a:chExt cx="1788179" cy="1165956"/>
          </a:xfrm>
        </p:grpSpPr>
        <p:cxnSp>
          <p:nvCxnSpPr>
            <p:cNvPr id="85" name="Straight Connector 84"/>
            <p:cNvCxnSpPr/>
            <p:nvPr/>
          </p:nvCxnSpPr>
          <p:spPr>
            <a:xfrm flipV="1">
              <a:off x="4817129" y="3486150"/>
              <a:ext cx="0" cy="70485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3564872" y="3486150"/>
              <a:ext cx="1252257" cy="0"/>
            </a:xfrm>
            <a:prstGeom prst="line">
              <a:avLst/>
            </a:prstGeom>
            <a:ln w="9525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TextBox 86"/>
            <p:cNvSpPr txBox="1"/>
            <p:nvPr/>
          </p:nvSpPr>
          <p:spPr>
            <a:xfrm>
              <a:off x="3238500" y="3332821"/>
              <a:ext cx="4191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K</a:t>
              </a:r>
              <a:r>
                <a:rPr lang="en-US" sz="1400" baseline="-25000" dirty="0"/>
                <a:t>0</a:t>
              </a:r>
              <a:endParaRPr lang="en-US" sz="1400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4607579" y="4191000"/>
              <a:ext cx="4191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C</a:t>
              </a:r>
              <a:r>
                <a:rPr lang="en-US" sz="1400" baseline="-25000" dirty="0"/>
                <a:t>0</a:t>
              </a:r>
              <a:endParaRPr lang="en-US" sz="1400" dirty="0"/>
            </a:p>
          </p:txBody>
        </p:sp>
      </p:grpSp>
      <p:cxnSp>
        <p:nvCxnSpPr>
          <p:cNvPr id="89" name="Straight Connector 88"/>
          <p:cNvCxnSpPr/>
          <p:nvPr/>
        </p:nvCxnSpPr>
        <p:spPr>
          <a:xfrm flipH="1">
            <a:off x="2958804" y="4038598"/>
            <a:ext cx="3750327" cy="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2958803" y="1219200"/>
            <a:ext cx="0" cy="28194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209522" y="2801162"/>
            <a:ext cx="137160" cy="13716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2894981" y="1856575"/>
            <a:ext cx="137160" cy="13716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142480" y="3265729"/>
            <a:ext cx="137160" cy="13716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3516351" y="2217420"/>
            <a:ext cx="137160" cy="13716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430750" y="3965257"/>
            <a:ext cx="137160" cy="13716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4858093" y="3180421"/>
            <a:ext cx="2948312" cy="338554"/>
            <a:chOff x="4443088" y="2484397"/>
            <a:chExt cx="2948312" cy="338554"/>
          </a:xfrm>
        </p:grpSpPr>
        <p:sp>
          <p:nvSpPr>
            <p:cNvPr id="27" name="Oval 26"/>
            <p:cNvSpPr/>
            <p:nvPr/>
          </p:nvSpPr>
          <p:spPr>
            <a:xfrm>
              <a:off x="4443088" y="2598420"/>
              <a:ext cx="137160" cy="13716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657638" y="2484397"/>
              <a:ext cx="273376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+mn-lt"/>
                </a:rPr>
                <a:t>Unattainable</a:t>
              </a:r>
            </a:p>
          </p:txBody>
        </p:sp>
      </p:grpSp>
      <p:sp>
        <p:nvSpPr>
          <p:cNvPr id="35" name="Rectangle 3"/>
          <p:cNvSpPr txBox="1">
            <a:spLocks noChangeArrowheads="1"/>
          </p:cNvSpPr>
          <p:nvPr/>
        </p:nvSpPr>
        <p:spPr>
          <a:xfrm>
            <a:off x="1219199" y="5715000"/>
            <a:ext cx="5290227" cy="59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dirty="0">
                <a:latin typeface="+mn-lt"/>
              </a:rPr>
              <a:t>more capital or improved capital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dirty="0">
                <a:latin typeface="+mn-lt"/>
              </a:rPr>
              <a:t>more labor or improved labor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914400" y="4648200"/>
            <a:ext cx="6705600" cy="313932"/>
            <a:chOff x="914400" y="4648200"/>
            <a:chExt cx="6705600" cy="313932"/>
          </a:xfrm>
        </p:grpSpPr>
        <p:sp>
          <p:nvSpPr>
            <p:cNvPr id="32" name="Rectangle 3"/>
            <p:cNvSpPr txBox="1">
              <a:spLocks noChangeArrowheads="1"/>
            </p:cNvSpPr>
            <p:nvPr/>
          </p:nvSpPr>
          <p:spPr>
            <a:xfrm>
              <a:off x="990600" y="4648200"/>
              <a:ext cx="6629400" cy="3139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80000"/>
                </a:lnSpc>
                <a:spcBef>
                  <a:spcPct val="20000"/>
                </a:spcBef>
                <a:defRPr/>
              </a:pPr>
              <a:r>
                <a:rPr lang="en-US" sz="1800" dirty="0">
                  <a:latin typeface="+mn-lt"/>
                </a:rPr>
                <a:t>Economically efficient points (full employment at potential GDP)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914400" y="4727175"/>
              <a:ext cx="137160" cy="13716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922020" y="5017329"/>
            <a:ext cx="7231380" cy="319446"/>
            <a:chOff x="922020" y="5017329"/>
            <a:chExt cx="7231380" cy="319446"/>
          </a:xfrm>
        </p:grpSpPr>
        <p:sp>
          <p:nvSpPr>
            <p:cNvPr id="33" name="Rectangle 3"/>
            <p:cNvSpPr txBox="1">
              <a:spLocks noChangeArrowheads="1"/>
            </p:cNvSpPr>
            <p:nvPr/>
          </p:nvSpPr>
          <p:spPr>
            <a:xfrm>
              <a:off x="990600" y="5017329"/>
              <a:ext cx="7162800" cy="3194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80000"/>
                </a:lnSpc>
                <a:spcBef>
                  <a:spcPct val="20000"/>
                </a:spcBef>
                <a:defRPr/>
              </a:pPr>
              <a:r>
                <a:rPr lang="en-US" sz="1800" dirty="0">
                  <a:latin typeface="+mn-lt"/>
                </a:rPr>
                <a:t>Inefficient point – any point inside the PPF are inefficient (unemployment)</a:t>
              </a:r>
            </a:p>
          </p:txBody>
        </p:sp>
        <p:sp>
          <p:nvSpPr>
            <p:cNvPr id="37" name="Oval 36"/>
            <p:cNvSpPr/>
            <p:nvPr/>
          </p:nvSpPr>
          <p:spPr>
            <a:xfrm>
              <a:off x="922020" y="5096089"/>
              <a:ext cx="137160" cy="13716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926782" y="5398329"/>
            <a:ext cx="3721418" cy="319446"/>
            <a:chOff x="926782" y="5398329"/>
            <a:chExt cx="3721418" cy="319446"/>
          </a:xfrm>
        </p:grpSpPr>
        <p:sp>
          <p:nvSpPr>
            <p:cNvPr id="34" name="Rectangle 3"/>
            <p:cNvSpPr txBox="1">
              <a:spLocks noChangeArrowheads="1"/>
            </p:cNvSpPr>
            <p:nvPr/>
          </p:nvSpPr>
          <p:spPr>
            <a:xfrm>
              <a:off x="990600" y="5398329"/>
              <a:ext cx="3657600" cy="3194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80000"/>
                </a:lnSpc>
                <a:spcBef>
                  <a:spcPct val="20000"/>
                </a:spcBef>
                <a:defRPr/>
              </a:pPr>
              <a:r>
                <a:rPr lang="en-US" sz="1800" dirty="0">
                  <a:latin typeface="+mn-lt"/>
                </a:rPr>
                <a:t>Unattainable at the moment</a:t>
              </a:r>
            </a:p>
          </p:txBody>
        </p:sp>
        <p:sp>
          <p:nvSpPr>
            <p:cNvPr id="38" name="Oval 37"/>
            <p:cNvSpPr/>
            <p:nvPr/>
          </p:nvSpPr>
          <p:spPr>
            <a:xfrm>
              <a:off x="926782" y="5477089"/>
              <a:ext cx="137160" cy="13716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4256004" y="2028734"/>
            <a:ext cx="4572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i="1" dirty="0">
                <a:latin typeface="Calibri" pitchFamily="34" charset="0"/>
              </a:rPr>
              <a:t>Moving up or down the Production Possibilities Frontier illustrates “Opportunity Cost” of using more Capital or Consumption</a:t>
            </a:r>
          </a:p>
        </p:txBody>
      </p:sp>
    </p:spTree>
    <p:extLst>
      <p:ext uri="{BB962C8B-B14F-4D97-AF65-F5344CB8AC3E}">
        <p14:creationId xmlns:p14="http://schemas.microsoft.com/office/powerpoint/2010/main" val="1045980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8" grpId="0" animBg="1"/>
      <p:bldP spid="29" grpId="0" animBg="1"/>
      <p:bldP spid="30" grpId="0" animBg="1"/>
      <p:bldP spid="3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" name="Group 110"/>
          <p:cNvGrpSpPr/>
          <p:nvPr/>
        </p:nvGrpSpPr>
        <p:grpSpPr>
          <a:xfrm>
            <a:off x="2861129" y="2248037"/>
            <a:ext cx="4622324" cy="584775"/>
            <a:chOff x="5282117" y="1718846"/>
            <a:chExt cx="4622324" cy="584775"/>
          </a:xfrm>
        </p:grpSpPr>
        <p:sp>
          <p:nvSpPr>
            <p:cNvPr id="52" name="Left Arrow 51"/>
            <p:cNvSpPr/>
            <p:nvPr/>
          </p:nvSpPr>
          <p:spPr>
            <a:xfrm rot="19585418">
              <a:off x="5282117" y="2042865"/>
              <a:ext cx="484167" cy="90100"/>
            </a:xfrm>
            <a:prstGeom prst="lef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5800637" y="1718846"/>
              <a:ext cx="410380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+mn-lt"/>
                </a:rPr>
                <a:t>In this range, society gives up 120 units of Capital to acquire 100 units of Consumption</a:t>
              </a:r>
            </a:p>
          </p:txBody>
        </p:sp>
      </p:grpSp>
      <p:sp>
        <p:nvSpPr>
          <p:cNvPr id="65" name="Rectangle 3"/>
          <p:cNvSpPr txBox="1">
            <a:spLocks noChangeArrowheads="1"/>
          </p:cNvSpPr>
          <p:nvPr/>
        </p:nvSpPr>
        <p:spPr>
          <a:xfrm>
            <a:off x="3851496" y="477357"/>
            <a:ext cx="5216303" cy="445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Increasing Opportunity Cost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371600" y="1371600"/>
            <a:ext cx="963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+mn-lt"/>
                <a:cs typeface="Arial" pitchFamily="34" charset="0"/>
              </a:rPr>
              <a:t>Capital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67836" y="5293571"/>
            <a:ext cx="1572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+mn-lt"/>
                <a:cs typeface="Arial" pitchFamily="34" charset="0"/>
              </a:rPr>
              <a:t>Consumption</a:t>
            </a:r>
          </a:p>
        </p:txBody>
      </p:sp>
      <p:sp>
        <p:nvSpPr>
          <p:cNvPr id="73" name="Freeform 72"/>
          <p:cNvSpPr/>
          <p:nvPr/>
        </p:nvSpPr>
        <p:spPr>
          <a:xfrm>
            <a:off x="2230404" y="2398303"/>
            <a:ext cx="1832487" cy="2874761"/>
          </a:xfrm>
          <a:custGeom>
            <a:avLst/>
            <a:gdLst>
              <a:gd name="connsiteX0" fmla="*/ 0 w 1532238"/>
              <a:gd name="connsiteY0" fmla="*/ 0 h 2150075"/>
              <a:gd name="connsiteX1" fmla="*/ 308919 w 1532238"/>
              <a:gd name="connsiteY1" fmla="*/ 111210 h 2150075"/>
              <a:gd name="connsiteX2" fmla="*/ 617838 w 1532238"/>
              <a:gd name="connsiteY2" fmla="*/ 383059 h 2150075"/>
              <a:gd name="connsiteX3" fmla="*/ 926757 w 1532238"/>
              <a:gd name="connsiteY3" fmla="*/ 778475 h 2150075"/>
              <a:gd name="connsiteX4" fmla="*/ 1260389 w 1532238"/>
              <a:gd name="connsiteY4" fmla="*/ 1445740 h 2150075"/>
              <a:gd name="connsiteX5" fmla="*/ 1532238 w 1532238"/>
              <a:gd name="connsiteY5" fmla="*/ 2150075 h 2150075"/>
              <a:gd name="connsiteX6" fmla="*/ 1532238 w 1532238"/>
              <a:gd name="connsiteY6" fmla="*/ 2150075 h 2150075"/>
              <a:gd name="connsiteX7" fmla="*/ 1532238 w 1532238"/>
              <a:gd name="connsiteY7" fmla="*/ 2150075 h 2150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32238" h="2150075">
                <a:moveTo>
                  <a:pt x="0" y="0"/>
                </a:moveTo>
                <a:cubicBezTo>
                  <a:pt x="102973" y="23683"/>
                  <a:pt x="205946" y="47367"/>
                  <a:pt x="308919" y="111210"/>
                </a:cubicBezTo>
                <a:cubicBezTo>
                  <a:pt x="411892" y="175053"/>
                  <a:pt x="514865" y="271848"/>
                  <a:pt x="617838" y="383059"/>
                </a:cubicBezTo>
                <a:cubicBezTo>
                  <a:pt x="720811" y="494270"/>
                  <a:pt x="819665" y="601362"/>
                  <a:pt x="926757" y="778475"/>
                </a:cubicBezTo>
                <a:cubicBezTo>
                  <a:pt x="1033849" y="955588"/>
                  <a:pt x="1159476" y="1217140"/>
                  <a:pt x="1260389" y="1445740"/>
                </a:cubicBezTo>
                <a:cubicBezTo>
                  <a:pt x="1361303" y="1674340"/>
                  <a:pt x="1532238" y="2150075"/>
                  <a:pt x="1532238" y="2150075"/>
                </a:cubicBezTo>
                <a:lnTo>
                  <a:pt x="1532238" y="2150075"/>
                </a:lnTo>
                <a:lnTo>
                  <a:pt x="1532238" y="215007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Straight Connector 88"/>
          <p:cNvCxnSpPr/>
          <p:nvPr/>
        </p:nvCxnSpPr>
        <p:spPr>
          <a:xfrm flipH="1">
            <a:off x="2224728" y="5273062"/>
            <a:ext cx="4474907" cy="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2224727" y="1474270"/>
            <a:ext cx="0" cy="379879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41"/>
          <p:cNvGrpSpPr/>
          <p:nvPr/>
        </p:nvGrpSpPr>
        <p:grpSpPr>
          <a:xfrm>
            <a:off x="1649231" y="2603000"/>
            <a:ext cx="1516551" cy="3076877"/>
            <a:chOff x="1649231" y="2603000"/>
            <a:chExt cx="1516551" cy="3076877"/>
          </a:xfrm>
        </p:grpSpPr>
        <p:cxnSp>
          <p:nvCxnSpPr>
            <p:cNvPr id="78" name="Straight Connector 77"/>
            <p:cNvCxnSpPr/>
            <p:nvPr/>
          </p:nvCxnSpPr>
          <p:spPr>
            <a:xfrm flipV="1">
              <a:off x="2741834" y="2628901"/>
              <a:ext cx="0" cy="2644164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2224728" y="2648720"/>
              <a:ext cx="493758" cy="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Oval 28"/>
            <p:cNvSpPr/>
            <p:nvPr/>
          </p:nvSpPr>
          <p:spPr>
            <a:xfrm>
              <a:off x="2691352" y="2603000"/>
              <a:ext cx="91440" cy="9144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" name="Straight Connector 44"/>
            <p:cNvCxnSpPr>
              <a:endCxn id="73" idx="2"/>
            </p:cNvCxnSpPr>
            <p:nvPr/>
          </p:nvCxnSpPr>
          <p:spPr>
            <a:xfrm>
              <a:off x="2230404" y="2910473"/>
              <a:ext cx="738906" cy="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Oval 46"/>
            <p:cNvSpPr/>
            <p:nvPr/>
          </p:nvSpPr>
          <p:spPr>
            <a:xfrm>
              <a:off x="2923590" y="2864753"/>
              <a:ext cx="91440" cy="9144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Connector 50"/>
            <p:cNvCxnSpPr>
              <a:endCxn id="73" idx="2"/>
            </p:cNvCxnSpPr>
            <p:nvPr/>
          </p:nvCxnSpPr>
          <p:spPr>
            <a:xfrm flipH="1" flipV="1">
              <a:off x="2969310" y="2910473"/>
              <a:ext cx="8659" cy="2362592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Left Brace 38"/>
            <p:cNvSpPr/>
            <p:nvPr/>
          </p:nvSpPr>
          <p:spPr>
            <a:xfrm>
              <a:off x="2077856" y="2648536"/>
              <a:ext cx="76200" cy="281572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649231" y="2622331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+mn-lt"/>
                </a:rPr>
                <a:t>120</a:t>
              </a:r>
            </a:p>
          </p:txBody>
        </p:sp>
        <p:sp>
          <p:nvSpPr>
            <p:cNvPr id="75" name="Left Brace 74"/>
            <p:cNvSpPr/>
            <p:nvPr/>
          </p:nvSpPr>
          <p:spPr>
            <a:xfrm rot="16200000">
              <a:off x="2815107" y="5237381"/>
              <a:ext cx="76199" cy="269438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2632382" y="5372100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+mn-lt"/>
                </a:rPr>
                <a:t>100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1649231" y="3731426"/>
            <a:ext cx="2248653" cy="1931477"/>
            <a:chOff x="1649231" y="3731426"/>
            <a:chExt cx="2248653" cy="1931477"/>
          </a:xfrm>
        </p:grpSpPr>
        <p:cxnSp>
          <p:nvCxnSpPr>
            <p:cNvPr id="86" name="Straight Connector 85"/>
            <p:cNvCxnSpPr/>
            <p:nvPr/>
          </p:nvCxnSpPr>
          <p:spPr>
            <a:xfrm>
              <a:off x="2224727" y="4323366"/>
              <a:ext cx="1494199" cy="0"/>
            </a:xfrm>
            <a:prstGeom prst="line">
              <a:avLst/>
            </a:prstGeom>
            <a:ln w="9525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V="1">
              <a:off x="3503834" y="3731426"/>
              <a:ext cx="0" cy="1526374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endCxn id="73" idx="4"/>
            </p:cNvCxnSpPr>
            <p:nvPr/>
          </p:nvCxnSpPr>
          <p:spPr>
            <a:xfrm flipH="1" flipV="1">
              <a:off x="3737772" y="4331332"/>
              <a:ext cx="2198" cy="926468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Oval 60"/>
            <p:cNvSpPr/>
            <p:nvPr/>
          </p:nvSpPr>
          <p:spPr>
            <a:xfrm>
              <a:off x="3692052" y="4277646"/>
              <a:ext cx="91440" cy="9144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3458113" y="3731426"/>
              <a:ext cx="91440" cy="9144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6" name="Straight Connector 65"/>
            <p:cNvCxnSpPr/>
            <p:nvPr/>
          </p:nvCxnSpPr>
          <p:spPr>
            <a:xfrm>
              <a:off x="2218426" y="3769042"/>
              <a:ext cx="1285407" cy="0"/>
            </a:xfrm>
            <a:prstGeom prst="line">
              <a:avLst/>
            </a:prstGeom>
            <a:ln w="9525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Left Brace 69"/>
            <p:cNvSpPr/>
            <p:nvPr/>
          </p:nvSpPr>
          <p:spPr>
            <a:xfrm>
              <a:off x="2077856" y="3762058"/>
              <a:ext cx="76200" cy="561308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1649231" y="3883223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+mn-lt"/>
                </a:rPr>
                <a:t>200</a:t>
              </a:r>
            </a:p>
          </p:txBody>
        </p:sp>
        <p:sp>
          <p:nvSpPr>
            <p:cNvPr id="76" name="Left Brace 75"/>
            <p:cNvSpPr/>
            <p:nvPr/>
          </p:nvSpPr>
          <p:spPr>
            <a:xfrm rot="16200000">
              <a:off x="3581488" y="5227855"/>
              <a:ext cx="76199" cy="269438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3364484" y="5355126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+mn-lt"/>
                </a:rPr>
                <a:t>100</a:t>
              </a: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3613445" y="3457937"/>
            <a:ext cx="4622324" cy="584775"/>
            <a:chOff x="5282117" y="1718846"/>
            <a:chExt cx="4622324" cy="584775"/>
          </a:xfrm>
        </p:grpSpPr>
        <p:sp>
          <p:nvSpPr>
            <p:cNvPr id="92" name="Left Arrow 91"/>
            <p:cNvSpPr/>
            <p:nvPr/>
          </p:nvSpPr>
          <p:spPr>
            <a:xfrm rot="19585418">
              <a:off x="5282117" y="2042865"/>
              <a:ext cx="484167" cy="90100"/>
            </a:xfrm>
            <a:prstGeom prst="lef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800637" y="1718846"/>
              <a:ext cx="410380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+mn-lt"/>
                </a:rPr>
                <a:t>In this range, society gives up 200 units of Capital to acquire 100 units of Consumption</a:t>
              </a:r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304799" y="5725180"/>
            <a:ext cx="8762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2713" indent="-112713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As society produces more of an asset it becomes increasingly difficult to acquire resources needed to make the asset</a:t>
            </a:r>
          </a:p>
          <a:p>
            <a:pPr marL="112713" indent="-112713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As society transfers resources from one asset to another production efficiencies decline</a:t>
            </a:r>
          </a:p>
        </p:txBody>
      </p:sp>
    </p:spTree>
    <p:extLst>
      <p:ext uri="{BB962C8B-B14F-4D97-AF65-F5344CB8AC3E}">
        <p14:creationId xmlns:p14="http://schemas.microsoft.com/office/powerpoint/2010/main" val="176882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479954" y="5160952"/>
            <a:ext cx="835924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+mn-lt"/>
                <a:ea typeface="Verdana" pitchFamily="1" charset="0"/>
                <a:cs typeface="Verdana" pitchFamily="1" charset="0"/>
              </a:rPr>
              <a:t>Acquiring more Capital has the opportunity cost of less Consumption which allows an economy to produce more Consumption and Capital items in the future. </a:t>
            </a:r>
          </a:p>
        </p:txBody>
      </p:sp>
      <p:sp>
        <p:nvSpPr>
          <p:cNvPr id="61" name="Rectangle 3"/>
          <p:cNvSpPr txBox="1">
            <a:spLocks noChangeArrowheads="1"/>
          </p:cNvSpPr>
          <p:nvPr/>
        </p:nvSpPr>
        <p:spPr>
          <a:xfrm>
            <a:off x="3851496" y="477357"/>
            <a:ext cx="5216303" cy="445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Production Possibilities Curve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71600" y="1672849"/>
            <a:ext cx="12824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+mn-lt"/>
                <a:cs typeface="Arial" pitchFamily="34" charset="0"/>
              </a:rPr>
              <a:t>Capital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651731" y="458366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+mn-lt"/>
                <a:cs typeface="Arial" pitchFamily="34" charset="0"/>
              </a:rPr>
              <a:t>Consumption</a:t>
            </a:r>
          </a:p>
        </p:txBody>
      </p:sp>
      <p:sp>
        <p:nvSpPr>
          <p:cNvPr id="49" name="Freeform 48"/>
          <p:cNvSpPr/>
          <p:nvPr/>
        </p:nvSpPr>
        <p:spPr>
          <a:xfrm>
            <a:off x="2277761" y="2434850"/>
            <a:ext cx="1535769" cy="2133598"/>
          </a:xfrm>
          <a:custGeom>
            <a:avLst/>
            <a:gdLst>
              <a:gd name="connsiteX0" fmla="*/ 0 w 1532238"/>
              <a:gd name="connsiteY0" fmla="*/ 0 h 2150075"/>
              <a:gd name="connsiteX1" fmla="*/ 308919 w 1532238"/>
              <a:gd name="connsiteY1" fmla="*/ 111210 h 2150075"/>
              <a:gd name="connsiteX2" fmla="*/ 617838 w 1532238"/>
              <a:gd name="connsiteY2" fmla="*/ 383059 h 2150075"/>
              <a:gd name="connsiteX3" fmla="*/ 926757 w 1532238"/>
              <a:gd name="connsiteY3" fmla="*/ 778475 h 2150075"/>
              <a:gd name="connsiteX4" fmla="*/ 1260389 w 1532238"/>
              <a:gd name="connsiteY4" fmla="*/ 1445740 h 2150075"/>
              <a:gd name="connsiteX5" fmla="*/ 1532238 w 1532238"/>
              <a:gd name="connsiteY5" fmla="*/ 2150075 h 2150075"/>
              <a:gd name="connsiteX6" fmla="*/ 1532238 w 1532238"/>
              <a:gd name="connsiteY6" fmla="*/ 2150075 h 2150075"/>
              <a:gd name="connsiteX7" fmla="*/ 1532238 w 1532238"/>
              <a:gd name="connsiteY7" fmla="*/ 2150075 h 2150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32238" h="2150075">
                <a:moveTo>
                  <a:pt x="0" y="0"/>
                </a:moveTo>
                <a:cubicBezTo>
                  <a:pt x="102973" y="23683"/>
                  <a:pt x="205946" y="47367"/>
                  <a:pt x="308919" y="111210"/>
                </a:cubicBezTo>
                <a:cubicBezTo>
                  <a:pt x="411892" y="175053"/>
                  <a:pt x="514865" y="271848"/>
                  <a:pt x="617838" y="383059"/>
                </a:cubicBezTo>
                <a:cubicBezTo>
                  <a:pt x="720811" y="494270"/>
                  <a:pt x="819665" y="601362"/>
                  <a:pt x="926757" y="778475"/>
                </a:cubicBezTo>
                <a:cubicBezTo>
                  <a:pt x="1033849" y="955588"/>
                  <a:pt x="1159476" y="1217140"/>
                  <a:pt x="1260389" y="1445740"/>
                </a:cubicBezTo>
                <a:cubicBezTo>
                  <a:pt x="1361303" y="1674340"/>
                  <a:pt x="1532238" y="2150075"/>
                  <a:pt x="1532238" y="2150075"/>
                </a:cubicBezTo>
                <a:lnTo>
                  <a:pt x="1532238" y="2150075"/>
                </a:lnTo>
                <a:lnTo>
                  <a:pt x="1532238" y="215007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reeform 95"/>
          <p:cNvSpPr/>
          <p:nvPr/>
        </p:nvSpPr>
        <p:spPr>
          <a:xfrm>
            <a:off x="2273003" y="2330848"/>
            <a:ext cx="1672043" cy="2237600"/>
          </a:xfrm>
          <a:custGeom>
            <a:avLst/>
            <a:gdLst>
              <a:gd name="connsiteX0" fmla="*/ 0 w 1532238"/>
              <a:gd name="connsiteY0" fmla="*/ 0 h 2150075"/>
              <a:gd name="connsiteX1" fmla="*/ 308919 w 1532238"/>
              <a:gd name="connsiteY1" fmla="*/ 111210 h 2150075"/>
              <a:gd name="connsiteX2" fmla="*/ 617838 w 1532238"/>
              <a:gd name="connsiteY2" fmla="*/ 383059 h 2150075"/>
              <a:gd name="connsiteX3" fmla="*/ 926757 w 1532238"/>
              <a:gd name="connsiteY3" fmla="*/ 778475 h 2150075"/>
              <a:gd name="connsiteX4" fmla="*/ 1260389 w 1532238"/>
              <a:gd name="connsiteY4" fmla="*/ 1445740 h 2150075"/>
              <a:gd name="connsiteX5" fmla="*/ 1532238 w 1532238"/>
              <a:gd name="connsiteY5" fmla="*/ 2150075 h 2150075"/>
              <a:gd name="connsiteX6" fmla="*/ 1532238 w 1532238"/>
              <a:gd name="connsiteY6" fmla="*/ 2150075 h 2150075"/>
              <a:gd name="connsiteX7" fmla="*/ 1532238 w 1532238"/>
              <a:gd name="connsiteY7" fmla="*/ 2150075 h 2150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32238" h="2150075">
                <a:moveTo>
                  <a:pt x="0" y="0"/>
                </a:moveTo>
                <a:cubicBezTo>
                  <a:pt x="102973" y="23683"/>
                  <a:pt x="205946" y="47367"/>
                  <a:pt x="308919" y="111210"/>
                </a:cubicBezTo>
                <a:cubicBezTo>
                  <a:pt x="411892" y="175053"/>
                  <a:pt x="514865" y="271848"/>
                  <a:pt x="617838" y="383059"/>
                </a:cubicBezTo>
                <a:cubicBezTo>
                  <a:pt x="720811" y="494270"/>
                  <a:pt x="819665" y="601362"/>
                  <a:pt x="926757" y="778475"/>
                </a:cubicBezTo>
                <a:cubicBezTo>
                  <a:pt x="1033849" y="955588"/>
                  <a:pt x="1159476" y="1217140"/>
                  <a:pt x="1260389" y="1445740"/>
                </a:cubicBezTo>
                <a:cubicBezTo>
                  <a:pt x="1361303" y="1674340"/>
                  <a:pt x="1532238" y="2150075"/>
                  <a:pt x="1532238" y="2150075"/>
                </a:cubicBezTo>
                <a:lnTo>
                  <a:pt x="1532238" y="2150075"/>
                </a:lnTo>
                <a:lnTo>
                  <a:pt x="1532238" y="215007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reeform 96"/>
          <p:cNvSpPr/>
          <p:nvPr/>
        </p:nvSpPr>
        <p:spPr>
          <a:xfrm>
            <a:off x="2273002" y="2053848"/>
            <a:ext cx="1994197" cy="2514599"/>
          </a:xfrm>
          <a:custGeom>
            <a:avLst/>
            <a:gdLst>
              <a:gd name="connsiteX0" fmla="*/ 0 w 1532238"/>
              <a:gd name="connsiteY0" fmla="*/ 0 h 2150075"/>
              <a:gd name="connsiteX1" fmla="*/ 308919 w 1532238"/>
              <a:gd name="connsiteY1" fmla="*/ 111210 h 2150075"/>
              <a:gd name="connsiteX2" fmla="*/ 617838 w 1532238"/>
              <a:gd name="connsiteY2" fmla="*/ 383059 h 2150075"/>
              <a:gd name="connsiteX3" fmla="*/ 926757 w 1532238"/>
              <a:gd name="connsiteY3" fmla="*/ 778475 h 2150075"/>
              <a:gd name="connsiteX4" fmla="*/ 1260389 w 1532238"/>
              <a:gd name="connsiteY4" fmla="*/ 1445740 h 2150075"/>
              <a:gd name="connsiteX5" fmla="*/ 1532238 w 1532238"/>
              <a:gd name="connsiteY5" fmla="*/ 2150075 h 2150075"/>
              <a:gd name="connsiteX6" fmla="*/ 1532238 w 1532238"/>
              <a:gd name="connsiteY6" fmla="*/ 2150075 h 2150075"/>
              <a:gd name="connsiteX7" fmla="*/ 1532238 w 1532238"/>
              <a:gd name="connsiteY7" fmla="*/ 2150075 h 2150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32238" h="2150075">
                <a:moveTo>
                  <a:pt x="0" y="0"/>
                </a:moveTo>
                <a:cubicBezTo>
                  <a:pt x="102973" y="23683"/>
                  <a:pt x="205946" y="47367"/>
                  <a:pt x="308919" y="111210"/>
                </a:cubicBezTo>
                <a:cubicBezTo>
                  <a:pt x="411892" y="175053"/>
                  <a:pt x="514865" y="271848"/>
                  <a:pt x="617838" y="383059"/>
                </a:cubicBezTo>
                <a:cubicBezTo>
                  <a:pt x="720811" y="494270"/>
                  <a:pt x="819665" y="601362"/>
                  <a:pt x="926757" y="778475"/>
                </a:cubicBezTo>
                <a:cubicBezTo>
                  <a:pt x="1033849" y="955588"/>
                  <a:pt x="1159476" y="1217140"/>
                  <a:pt x="1260389" y="1445740"/>
                </a:cubicBezTo>
                <a:cubicBezTo>
                  <a:pt x="1361303" y="1674340"/>
                  <a:pt x="1532238" y="2150075"/>
                  <a:pt x="1532238" y="2150075"/>
                </a:cubicBezTo>
                <a:lnTo>
                  <a:pt x="1532238" y="2150075"/>
                </a:lnTo>
                <a:lnTo>
                  <a:pt x="1532238" y="215007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51"/>
          <p:cNvGrpSpPr/>
          <p:nvPr/>
        </p:nvGrpSpPr>
        <p:grpSpPr>
          <a:xfrm>
            <a:off x="1946631" y="2660472"/>
            <a:ext cx="1181100" cy="2232229"/>
            <a:chOff x="3238500" y="2283023"/>
            <a:chExt cx="1181100" cy="2232229"/>
          </a:xfrm>
        </p:grpSpPr>
        <p:cxnSp>
          <p:nvCxnSpPr>
            <p:cNvPr id="79" name="Straight Connector 78"/>
            <p:cNvCxnSpPr/>
            <p:nvPr/>
          </p:nvCxnSpPr>
          <p:spPr>
            <a:xfrm flipV="1">
              <a:off x="4172123" y="2410912"/>
              <a:ext cx="2349" cy="1780088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>
              <a:off x="3564872" y="2438400"/>
              <a:ext cx="609600" cy="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3238500" y="2283023"/>
              <a:ext cx="4191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K</a:t>
              </a:r>
              <a:r>
                <a:rPr lang="en-US" sz="1400" baseline="-25000" dirty="0"/>
                <a:t>1</a:t>
              </a:r>
              <a:endParaRPr lang="en-US" sz="1400" dirty="0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4000500" y="4207475"/>
              <a:ext cx="4191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C</a:t>
              </a:r>
              <a:r>
                <a:rPr lang="en-US" sz="1400" baseline="-25000" dirty="0"/>
                <a:t>1</a:t>
              </a:r>
              <a:endParaRPr lang="en-US" sz="1400" dirty="0"/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1946631" y="3710270"/>
            <a:ext cx="1788179" cy="1165956"/>
            <a:chOff x="3238500" y="3332821"/>
            <a:chExt cx="1788179" cy="1165956"/>
          </a:xfrm>
        </p:grpSpPr>
        <p:cxnSp>
          <p:nvCxnSpPr>
            <p:cNvPr id="72" name="Straight Connector 71"/>
            <p:cNvCxnSpPr/>
            <p:nvPr/>
          </p:nvCxnSpPr>
          <p:spPr>
            <a:xfrm flipV="1">
              <a:off x="4817129" y="3486150"/>
              <a:ext cx="0" cy="70485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3564872" y="3486150"/>
              <a:ext cx="1252257" cy="0"/>
            </a:xfrm>
            <a:prstGeom prst="line">
              <a:avLst/>
            </a:prstGeom>
            <a:ln w="9525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TextBox 98"/>
            <p:cNvSpPr txBox="1"/>
            <p:nvPr/>
          </p:nvSpPr>
          <p:spPr>
            <a:xfrm>
              <a:off x="3238500" y="3332821"/>
              <a:ext cx="4191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K</a:t>
              </a:r>
              <a:r>
                <a:rPr lang="en-US" sz="1400" baseline="-25000" dirty="0"/>
                <a:t>0</a:t>
              </a:r>
              <a:endParaRPr lang="en-US" sz="1400" dirty="0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4607579" y="4191000"/>
              <a:ext cx="4191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C</a:t>
              </a:r>
              <a:r>
                <a:rPr lang="en-US" sz="1400" baseline="-25000" dirty="0"/>
                <a:t>0</a:t>
              </a:r>
              <a:endParaRPr lang="en-US" sz="1400" dirty="0"/>
            </a:p>
          </p:txBody>
        </p:sp>
      </p:grpSp>
      <p:cxnSp>
        <p:nvCxnSpPr>
          <p:cNvPr id="63" name="Straight Connector 62"/>
          <p:cNvCxnSpPr/>
          <p:nvPr/>
        </p:nvCxnSpPr>
        <p:spPr>
          <a:xfrm flipH="1">
            <a:off x="2273004" y="4568447"/>
            <a:ext cx="3750327" cy="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2273003" y="1749049"/>
            <a:ext cx="0" cy="28194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09600" y="5804355"/>
            <a:ext cx="7391400" cy="596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dirty="0">
                <a:latin typeface="+mn-lt"/>
              </a:rPr>
              <a:t>more capital or improved capital </a:t>
            </a:r>
            <a:r>
              <a:rPr lang="en-US" sz="1800" b="1" dirty="0">
                <a:latin typeface="+mn-lt"/>
              </a:rPr>
              <a:t>(technological change)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dirty="0">
                <a:latin typeface="+mn-lt"/>
              </a:rPr>
              <a:t>more labor or improved labor </a:t>
            </a:r>
            <a:r>
              <a:rPr lang="en-US" sz="1800" b="1" dirty="0">
                <a:latin typeface="+mn-lt"/>
              </a:rPr>
              <a:t>(education)</a:t>
            </a:r>
          </a:p>
        </p:txBody>
      </p:sp>
    </p:spTree>
    <p:extLst>
      <p:ext uri="{BB962C8B-B14F-4D97-AF65-F5344CB8AC3E}">
        <p14:creationId xmlns:p14="http://schemas.microsoft.com/office/powerpoint/2010/main" val="3449026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96" grpId="0" animBg="1"/>
      <p:bldP spid="96" grpId="1" animBg="1"/>
      <p:bldP spid="97" grpId="0" animBg="1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33800" y="376535"/>
            <a:ext cx="502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Sources of Economics Growth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286470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Increase in Labor Supply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667470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Increase in Capital Assets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052935"/>
            <a:ext cx="624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Improvement in Labor Productivity (Education)</a:t>
            </a:r>
          </a:p>
        </p:txBody>
      </p:sp>
      <p:graphicFrame>
        <p:nvGraphicFramePr>
          <p:cNvPr id="8" name="Group 2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462487"/>
              </p:ext>
            </p:extLst>
          </p:nvPr>
        </p:nvGraphicFramePr>
        <p:xfrm>
          <a:off x="304800" y="2667000"/>
          <a:ext cx="1981200" cy="2621235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095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Labor Force Growth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8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1960</a:t>
                      </a:r>
                    </a:p>
                  </a:txBody>
                  <a:tcPr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65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.8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54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1970</a:t>
                      </a:r>
                    </a:p>
                  </a:txBody>
                  <a:tcPr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78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.7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54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1980</a:t>
                      </a:r>
                    </a:p>
                  </a:txBody>
                  <a:tcPr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99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.3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15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1990</a:t>
                      </a:r>
                    </a:p>
                  </a:txBody>
                  <a:tcPr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118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.8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33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2000</a:t>
                      </a:r>
                    </a:p>
                  </a:txBody>
                  <a:tcPr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136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.9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54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2008</a:t>
                      </a:r>
                    </a:p>
                  </a:txBody>
                  <a:tcPr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145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.4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92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Annual rate</a:t>
                      </a:r>
                    </a:p>
                  </a:txBody>
                  <a:tcPr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.6%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9" name="Group 1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995854"/>
              </p:ext>
            </p:extLst>
          </p:nvPr>
        </p:nvGraphicFramePr>
        <p:xfrm>
          <a:off x="2590800" y="2667000"/>
          <a:ext cx="3771900" cy="2818904"/>
        </p:xfrm>
        <a:graphic>
          <a:graphicData uri="http://schemas.openxmlformats.org/drawingml/2006/table">
            <a:tbl>
              <a:tblPr/>
              <a:tblGrid>
                <a:gridCol w="1333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1000">
                <a:tc gridSpan="5">
                  <a:txBody>
                    <a:bodyPr/>
                    <a:lstStyle/>
                    <a:p>
                      <a:pPr marL="1093788" marR="0" lvl="0" indent="-10937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Fixed Private Net Capital Stock</a:t>
                      </a:r>
                    </a:p>
                  </a:txBody>
                  <a:tcPr marT="45689" marB="456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4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0" marT="45689" marB="456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Equipment</a:t>
                      </a:r>
                    </a:p>
                  </a:txBody>
                  <a:tcPr marT="45689" marB="45689"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Structures</a:t>
                      </a:r>
                    </a:p>
                  </a:txBody>
                  <a:tcPr marT="45689" marB="45689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2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1960</a:t>
                      </a:r>
                    </a:p>
                  </a:txBody>
                  <a:tcPr marR="0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666</a:t>
                      </a:r>
                    </a:p>
                  </a:txBody>
                  <a:tcPr marL="0" marR="0" marT="45689" marB="45689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.8</a:t>
                      </a:r>
                    </a:p>
                  </a:txBody>
                  <a:tcPr marL="0" marR="0" marT="45689" marB="45689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2,860</a:t>
                      </a:r>
                    </a:p>
                  </a:txBody>
                  <a:tcPr marL="0" marR="0" marT="45689" marB="4568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.1</a:t>
                      </a:r>
                    </a:p>
                  </a:txBody>
                  <a:tcPr marL="0" marR="0" marT="45689" marB="45689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6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1970</a:t>
                      </a:r>
                    </a:p>
                  </a:txBody>
                  <a:tcPr marR="0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1,146</a:t>
                      </a:r>
                    </a:p>
                  </a:txBody>
                  <a:tcPr marL="0" marR="0" marT="45689" marB="4568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.8</a:t>
                      </a:r>
                    </a:p>
                  </a:txBody>
                  <a:tcPr marL="0" marR="0" marT="45689" marB="45689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3,951</a:t>
                      </a:r>
                    </a:p>
                  </a:txBody>
                  <a:tcPr marL="0" marR="0" marT="45689" marB="4568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.8</a:t>
                      </a:r>
                    </a:p>
                  </a:txBody>
                  <a:tcPr marL="0" marR="0" marT="45689" marB="45689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6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1980</a:t>
                      </a:r>
                    </a:p>
                  </a:txBody>
                  <a:tcPr marR="0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1,919</a:t>
                      </a:r>
                    </a:p>
                  </a:txBody>
                  <a:tcPr marL="0" marR="0" marT="45689" marB="4568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.6</a:t>
                      </a:r>
                    </a:p>
                  </a:txBody>
                  <a:tcPr marL="0" marR="0" marT="45689" marB="45689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5,216</a:t>
                      </a:r>
                    </a:p>
                  </a:txBody>
                  <a:tcPr marL="0" marR="0" marT="45689" marB="4568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.8</a:t>
                      </a:r>
                    </a:p>
                  </a:txBody>
                  <a:tcPr marL="0" marR="0" marT="45689" marB="45689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6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1990</a:t>
                      </a:r>
                    </a:p>
                  </a:txBody>
                  <a:tcPr marR="0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2,603</a:t>
                      </a:r>
                    </a:p>
                  </a:txBody>
                  <a:tcPr marL="0" marR="0" marT="45689" marB="4568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.8</a:t>
                      </a:r>
                    </a:p>
                  </a:txBody>
                  <a:tcPr marL="0" marR="0" marT="45689" marB="45689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6,908</a:t>
                      </a:r>
                    </a:p>
                  </a:txBody>
                  <a:tcPr marL="0" marR="0" marT="45689" marB="4568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.4</a:t>
                      </a:r>
                    </a:p>
                  </a:txBody>
                  <a:tcPr marL="0" marR="0" marT="45689" marB="45689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6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2000</a:t>
                      </a:r>
                    </a:p>
                  </a:txBody>
                  <a:tcPr marR="0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4,204</a:t>
                      </a:r>
                    </a:p>
                  </a:txBody>
                  <a:tcPr marL="0" marR="0" marT="45689" marB="4568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.1</a:t>
                      </a:r>
                    </a:p>
                  </a:txBody>
                  <a:tcPr marL="0" marR="0" marT="45689" marB="45689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8,162</a:t>
                      </a:r>
                    </a:p>
                  </a:txBody>
                  <a:tcPr marL="0" marR="0" marT="45689" marB="4568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.1</a:t>
                      </a:r>
                    </a:p>
                  </a:txBody>
                  <a:tcPr marL="0" marR="0" marT="45689" marB="45689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1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2008</a:t>
                      </a:r>
                    </a:p>
                  </a:txBody>
                  <a:tcPr marR="0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5,400</a:t>
                      </a:r>
                    </a:p>
                  </a:txBody>
                  <a:tcPr marL="0" marR="0" marT="45689" marB="4568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.0</a:t>
                      </a:r>
                    </a:p>
                  </a:txBody>
                  <a:tcPr marL="0" marR="0" marT="45689" marB="45689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9,266</a:t>
                      </a:r>
                    </a:p>
                  </a:txBody>
                  <a:tcPr marL="0" marR="0" marT="45689" marB="4568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.5</a:t>
                      </a:r>
                    </a:p>
                  </a:txBody>
                  <a:tcPr marL="0" marR="0" marT="45689" marB="45689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6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Annual rate</a:t>
                      </a:r>
                    </a:p>
                  </a:txBody>
                  <a:tcPr marR="0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+4</a:t>
                      </a:r>
                    </a:p>
                  </a:txBody>
                  <a:tcPr marL="0" marR="0" marT="45689" marB="4568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.4%</a:t>
                      </a:r>
                    </a:p>
                  </a:txBody>
                  <a:tcPr marL="0" marR="0" marT="45689" marB="45689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+ 2</a:t>
                      </a:r>
                    </a:p>
                  </a:txBody>
                  <a:tcPr marL="0" marR="0" marT="45689" marB="4568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.4%</a:t>
                      </a:r>
                    </a:p>
                  </a:txBody>
                  <a:tcPr marL="0" marR="0" marT="45689" marB="45689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0" name="Group 1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1427859"/>
              </p:ext>
            </p:extLst>
          </p:nvPr>
        </p:nvGraphicFramePr>
        <p:xfrm>
          <a:off x="6705600" y="2667000"/>
          <a:ext cx="2286000" cy="3078480"/>
        </p:xfrm>
        <a:graphic>
          <a:graphicData uri="http://schemas.openxmlformats.org/drawingml/2006/table">
            <a:tbl>
              <a:tblPr/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 with 4 Years of College or More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1940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4.6</a:t>
                      </a:r>
                    </a:p>
                  </a:txBody>
                  <a:tcPr marR="82296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1950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6.2</a:t>
                      </a:r>
                    </a:p>
                  </a:txBody>
                  <a:tcPr marR="82296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1960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7.7</a:t>
                      </a:r>
                    </a:p>
                  </a:txBody>
                  <a:tcPr marR="82296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1970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10.7</a:t>
                      </a:r>
                    </a:p>
                  </a:txBody>
                  <a:tcPr marR="82296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3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1980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16.2</a:t>
                      </a:r>
                    </a:p>
                  </a:txBody>
                  <a:tcPr marR="82296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1990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21.3</a:t>
                      </a:r>
                    </a:p>
                  </a:txBody>
                  <a:tcPr marR="82296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2000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25.6</a:t>
                      </a:r>
                    </a:p>
                  </a:txBody>
                  <a:tcPr marR="82296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2008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29.4</a:t>
                      </a:r>
                    </a:p>
                  </a:txBody>
                  <a:tcPr marR="82296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2514600" y="5486400"/>
            <a:ext cx="2286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3788" lvl="0" indent="-1093788">
              <a:spcBef>
                <a:spcPct val="10000"/>
              </a:spcBef>
              <a:spcAft>
                <a:spcPct val="10000"/>
              </a:spcAft>
            </a:pPr>
            <a:r>
              <a:rPr lang="en-US" sz="1400" i="1" dirty="0">
                <a:latin typeface="Arial" charset="0"/>
                <a:cs typeface="Arial" charset="0"/>
              </a:rPr>
              <a:t>(Billions of 2005 Dollars)</a:t>
            </a:r>
          </a:p>
        </p:txBody>
      </p:sp>
    </p:spTree>
    <p:extLst>
      <p:ext uri="{BB962C8B-B14F-4D97-AF65-F5344CB8AC3E}">
        <p14:creationId xmlns:p14="http://schemas.microsoft.com/office/powerpoint/2010/main" val="4368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2|4.7|4.8|2.9|2.2|2.6"/>
</p:tagLst>
</file>

<file path=ppt/theme/theme1.xml><?xml version="1.0" encoding="utf-8"?>
<a:theme xmlns:a="http://schemas.openxmlformats.org/drawingml/2006/main" name="eStud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eStudy</Template>
  <TotalTime>0</TotalTime>
  <Words>411</Words>
  <Application>Microsoft Office PowerPoint</Application>
  <PresentationFormat>On-screen Show (4:3)</PresentationFormat>
  <Paragraphs>132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Tahoma</vt:lpstr>
      <vt:lpstr>Times New Roman</vt:lpstr>
      <vt:lpstr>Verdana</vt:lpstr>
      <vt:lpstr>eStudy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lastModifiedBy/>
  <cp:revision>1</cp:revision>
  <dcterms:created xsi:type="dcterms:W3CDTF">2017-01-05T00:46:00Z</dcterms:created>
  <dcterms:modified xsi:type="dcterms:W3CDTF">2017-02-11T12:45:09Z</dcterms:modified>
</cp:coreProperties>
</file>