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1" r:id="rId1"/>
  </p:sldMasterIdLst>
  <p:notesMasterIdLst>
    <p:notesMasterId r:id="rId27"/>
  </p:notesMasterIdLst>
  <p:sldIdLst>
    <p:sldId id="259" r:id="rId2"/>
    <p:sldId id="260" r:id="rId3"/>
    <p:sldId id="263" r:id="rId4"/>
    <p:sldId id="314" r:id="rId5"/>
    <p:sldId id="315" r:id="rId6"/>
    <p:sldId id="316" r:id="rId7"/>
    <p:sldId id="317" r:id="rId8"/>
    <p:sldId id="318" r:id="rId9"/>
    <p:sldId id="319" r:id="rId10"/>
    <p:sldId id="320" r:id="rId11"/>
    <p:sldId id="274" r:id="rId12"/>
    <p:sldId id="278" r:id="rId13"/>
    <p:sldId id="321" r:id="rId14"/>
    <p:sldId id="283" r:id="rId15"/>
    <p:sldId id="322" r:id="rId16"/>
    <p:sldId id="282" r:id="rId17"/>
    <p:sldId id="323" r:id="rId18"/>
    <p:sldId id="284" r:id="rId19"/>
    <p:sldId id="324" r:id="rId20"/>
    <p:sldId id="325" r:id="rId21"/>
    <p:sldId id="286" r:id="rId22"/>
    <p:sldId id="326" r:id="rId23"/>
    <p:sldId id="327" r:id="rId24"/>
    <p:sldId id="289" r:id="rId25"/>
    <p:sldId id="29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800080"/>
    <a:srgbClr val="F8EDEC"/>
    <a:srgbClr val="000070"/>
    <a:srgbClr val="004800"/>
    <a:srgbClr val="9E0000"/>
    <a:srgbClr val="0000B8"/>
    <a:srgbClr val="006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3" autoAdjust="0"/>
    <p:restoredTop sz="94660"/>
  </p:normalViewPr>
  <p:slideViewPr>
    <p:cSldViewPr snapToGrid="0">
      <p:cViewPr varScale="1">
        <p:scale>
          <a:sx n="98" d="100"/>
          <a:sy n="9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2DDC156-D3B7-4C6B-A49F-92458DE92A25}" type="datetimeFigureOut">
              <a:rPr lang="en-US"/>
              <a:pPr>
                <a:defRPr/>
              </a:pPr>
              <a:t>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422CEA1-E44A-43D4-8A5F-65DB281AFC1C}" type="slidenum">
              <a:rPr lang="en-US"/>
              <a:pPr>
                <a:defRPr/>
              </a:pPr>
              <a:t>‹#›</a:t>
            </a:fld>
            <a:endParaRPr lang="en-US"/>
          </a:p>
        </p:txBody>
      </p:sp>
    </p:spTree>
    <p:extLst>
      <p:ext uri="{BB962C8B-B14F-4D97-AF65-F5344CB8AC3E}">
        <p14:creationId xmlns:p14="http://schemas.microsoft.com/office/powerpoint/2010/main" val="1625008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DC8E4FE-4A7B-4B4D-ADE3-E7DB1AF2016F}" type="slidenum">
              <a:rPr lang="en-US" smtClean="0"/>
              <a:pPr>
                <a:defRPr/>
              </a:pPr>
              <a:t>‹#›</a:t>
            </a:fld>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7636368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77609090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DD3F729-CB2A-48B5-A51B-B1AD95B50025}" type="slidenum">
              <a:rPr lang="en-US" smtClean="0"/>
              <a:pPr>
                <a:defRPr/>
              </a:pPr>
              <a:t>‹#›</a:t>
            </a:fld>
            <a:endParaRPr lang="en-US"/>
          </a:p>
        </p:txBody>
      </p:sp>
    </p:spTree>
    <p:extLst>
      <p:ext uri="{BB962C8B-B14F-4D97-AF65-F5344CB8AC3E}">
        <p14:creationId xmlns:p14="http://schemas.microsoft.com/office/powerpoint/2010/main" val="14111905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72835401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555729906"/>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395347794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185380790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425792301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A8E8B29-BE10-4DBC-9E64-55C4D93E611E}" type="slidenum">
              <a:rPr lang="en-US" smtClean="0"/>
              <a:pPr>
                <a:defRPr/>
              </a:pPr>
              <a:t>‹#›</a:t>
            </a:fld>
            <a:endParaRPr lang="en-US"/>
          </a:p>
        </p:txBody>
      </p:sp>
    </p:spTree>
    <p:extLst>
      <p:ext uri="{BB962C8B-B14F-4D97-AF65-F5344CB8AC3E}">
        <p14:creationId xmlns:p14="http://schemas.microsoft.com/office/powerpoint/2010/main" val="34401125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2840339087"/>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1120550529"/>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1349719781"/>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1956561850"/>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a:t>Click to edit Master title style</a:t>
            </a:r>
          </a:p>
        </p:txBody>
      </p:sp>
      <p:sp>
        <p:nvSpPr>
          <p:cNvPr id="9" name="Content Placeholder 8"/>
          <p:cNvSpPr>
            <a:spLocks noGrp="1"/>
          </p:cNvSpPr>
          <p:nvPr>
            <p:ph sz="quarter" idx="13"/>
          </p:nvPr>
        </p:nvSpPr>
        <p:spPr>
          <a:xfrm>
            <a:off x="1371600" y="0"/>
            <a:ext cx="762000" cy="533400"/>
          </a:xfrm>
          <a:prstGeom prst="rect">
            <a:avLst/>
          </a:prstGeom>
          <a:ln w="3175">
            <a:solidFill>
              <a:srgbClr val="800080"/>
            </a:solidFill>
            <a:prstDash val="sysDot"/>
          </a:ln>
        </p:spPr>
        <p:txBody>
          <a:bodyPr/>
          <a:lstStyle>
            <a:lvl1pPr algn="ctr">
              <a:buNone/>
              <a:defRPr sz="2800">
                <a:solidFill>
                  <a:srgbClr val="800080"/>
                </a:solidFill>
                <a:latin typeface="Arial Unicode MS" pitchFamily="34" charset="-128"/>
                <a:ea typeface="Arial Unicode MS" pitchFamily="34" charset="-128"/>
                <a:cs typeface="Arial Unicode MS" pitchFamily="34" charset="-128"/>
              </a:defRPr>
            </a:lvl1pPr>
            <a:lvl2pPr algn="l">
              <a:buNone/>
              <a:defRPr sz="2800">
                <a:solidFill>
                  <a:srgbClr val="004800"/>
                </a:solidFill>
                <a:latin typeface="Arial Unicode MS" pitchFamily="34" charset="-128"/>
                <a:ea typeface="Arial Unicode MS" pitchFamily="34" charset="-128"/>
                <a:cs typeface="Arial Unicode MS" pitchFamily="34" charset="-128"/>
              </a:defRPr>
            </a:lvl2pPr>
            <a:lvl3pPr algn="l">
              <a:buNone/>
              <a:defRPr sz="2800">
                <a:solidFill>
                  <a:srgbClr val="004800"/>
                </a:solidFill>
                <a:latin typeface="Arial Unicode MS" pitchFamily="34" charset="-128"/>
                <a:ea typeface="Arial Unicode MS" pitchFamily="34" charset="-128"/>
                <a:cs typeface="Arial Unicode MS" pitchFamily="34" charset="-128"/>
              </a:defRPr>
            </a:lvl3pPr>
            <a:lvl4pPr algn="l">
              <a:buNone/>
              <a:defRPr sz="2800">
                <a:solidFill>
                  <a:srgbClr val="004800"/>
                </a:solidFill>
                <a:latin typeface="Arial Unicode MS" pitchFamily="34" charset="-128"/>
                <a:ea typeface="Arial Unicode MS" pitchFamily="34" charset="-128"/>
                <a:cs typeface="Arial Unicode MS" pitchFamily="34" charset="-128"/>
              </a:defRPr>
            </a:lvl4pPr>
            <a:lvl5pPr algn="l">
              <a:buNone/>
              <a:defRPr sz="2800">
                <a:solidFill>
                  <a:srgbClr val="004800"/>
                </a:solidFill>
                <a:latin typeface="Arial Unicode MS" pitchFamily="34" charset="-128"/>
                <a:ea typeface="Arial Unicode MS" pitchFamily="34" charset="-128"/>
                <a:cs typeface="Arial Unicode MS" pitchFamily="34" charset="-128"/>
              </a:defRPr>
            </a:lvl5pPr>
          </a:lstStyle>
          <a:p>
            <a:pPr lvl="0"/>
            <a:endParaRPr lang="en-US" dirty="0"/>
          </a:p>
        </p:txBody>
      </p:sp>
      <p:sp>
        <p:nvSpPr>
          <p:cNvPr id="4" name="Slide Number Placeholder 5"/>
          <p:cNvSpPr>
            <a:spLocks noGrp="1"/>
          </p:cNvSpPr>
          <p:nvPr>
            <p:ph type="sldNum" sz="quarter" idx="14"/>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F29FBF49-B168-4030-BD1C-CE855E0FA994}" type="slidenum">
              <a:rPr lang="en-US"/>
              <a:pPr>
                <a:defRPr/>
              </a:pPr>
              <a:t>‹#›</a:t>
            </a:fld>
            <a:endParaRPr lang="en-US"/>
          </a:p>
        </p:txBody>
      </p:sp>
    </p:spTree>
    <p:extLst>
      <p:ext uri="{BB962C8B-B14F-4D97-AF65-F5344CB8AC3E}">
        <p14:creationId xmlns:p14="http://schemas.microsoft.com/office/powerpoint/2010/main" val="2187166743"/>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CC220E-9FC3-484C-AA3E-65A55D66153A}" type="slidenum">
              <a:rPr lang="en-US" smtClean="0"/>
              <a:pPr>
                <a:defRPr/>
              </a:pPr>
              <a:t>‹#›</a:t>
            </a:fld>
            <a:endParaRPr lang="en-US"/>
          </a:p>
        </p:txBody>
      </p:sp>
    </p:spTree>
    <p:extLst>
      <p:ext uri="{BB962C8B-B14F-4D97-AF65-F5344CB8AC3E}">
        <p14:creationId xmlns:p14="http://schemas.microsoft.com/office/powerpoint/2010/main" val="114801228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189872080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2962597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243079814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3E2AA6B-733A-4AD9-8735-39FC36518F37}" type="datetime1">
              <a:rPr lang="en-US" smtClean="0"/>
              <a:pPr>
                <a:defRPr/>
              </a:pPr>
              <a:t>2/7/2017</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2979335-1751-45CC-A343-3C46DFCBB286}" type="slidenum">
              <a:rPr lang="en-US" smtClean="0"/>
              <a:pPr>
                <a:defRPr/>
              </a:pPr>
              <a:t>‹#›</a:t>
            </a:fld>
            <a:endParaRPr lang="en-US"/>
          </a:p>
        </p:txBody>
      </p:sp>
    </p:spTree>
    <p:extLst>
      <p:ext uri="{BB962C8B-B14F-4D97-AF65-F5344CB8AC3E}">
        <p14:creationId xmlns:p14="http://schemas.microsoft.com/office/powerpoint/2010/main" val="347094328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799"/>
            <a:ext cx="54864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73D805-57C2-4359-BE77-CCD97256DEEF}" type="slidenum">
              <a:rPr lang="en-US" smtClean="0"/>
              <a:pPr>
                <a:defRPr/>
              </a:pPr>
              <a:t>‹#›</a:t>
            </a:fld>
            <a:endParaRPr lang="en-US"/>
          </a:p>
        </p:txBody>
      </p:sp>
    </p:spTree>
    <p:extLst>
      <p:ext uri="{BB962C8B-B14F-4D97-AF65-F5344CB8AC3E}">
        <p14:creationId xmlns:p14="http://schemas.microsoft.com/office/powerpoint/2010/main" val="191737209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A73437E-C242-4CFC-BD30-36FE1AFC1D0A}" type="slidenum">
              <a:rPr lang="en-US" smtClean="0"/>
              <a:pPr>
                <a:defRPr/>
              </a:pPr>
              <a:t>‹#›</a:t>
            </a:fld>
            <a:endParaRPr lang="en-US"/>
          </a:p>
        </p:txBody>
      </p:sp>
    </p:spTree>
    <p:extLst>
      <p:ext uri="{BB962C8B-B14F-4D97-AF65-F5344CB8AC3E}">
        <p14:creationId xmlns:p14="http://schemas.microsoft.com/office/powerpoint/2010/main" val="160736149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E2AA6B-733A-4AD9-8735-39FC36518F37}" type="datetime1">
              <a:rPr lang="en-US" smtClean="0"/>
              <a:pPr>
                <a:defRPr/>
              </a:pPr>
              <a:t>2/7/2017</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2979335-1751-45CC-A343-3C46DFCBB286}" type="slidenum">
              <a:rPr lang="en-US" smtClean="0"/>
              <a:pPr>
                <a:defRPr/>
              </a:pPr>
              <a:t>‹#›</a:t>
            </a:fld>
            <a:endParaRPr lang="en-US"/>
          </a:p>
        </p:txBody>
      </p:sp>
      <p:sp>
        <p:nvSpPr>
          <p:cNvPr id="7" name="Text Box 7"/>
          <p:cNvSpPr txBox="1">
            <a:spLocks noChangeArrowheads="1"/>
          </p:cNvSpPr>
          <p:nvPr/>
        </p:nvSpPr>
        <p:spPr bwMode="auto">
          <a:xfrm>
            <a:off x="5257800" y="6627168"/>
            <a:ext cx="3886200" cy="230832"/>
          </a:xfrm>
          <a:prstGeom prst="rect">
            <a:avLst/>
          </a:prstGeom>
          <a:noFill/>
          <a:ln w="9525">
            <a:noFill/>
            <a:miter lim="800000"/>
            <a:headEnd/>
            <a:tailEnd/>
          </a:ln>
          <a:effectLst/>
        </p:spPr>
        <p:txBody>
          <a:bodyPr wrap="square">
            <a:spAutoFit/>
          </a:bodyPr>
          <a:lstStyle/>
          <a:p>
            <a:pPr>
              <a:spcBef>
                <a:spcPct val="50000"/>
              </a:spcBef>
              <a:defRPr/>
            </a:pPr>
            <a:r>
              <a:rPr lang="en-US" sz="900" dirty="0">
                <a:solidFill>
                  <a:schemeClr val="bg1">
                    <a:lumMod val="50000"/>
                  </a:schemeClr>
                </a:solidFill>
              </a:rPr>
              <a:t>copyright © michael .roberson@eStudy.us</a:t>
            </a:r>
            <a:r>
              <a:rPr lang="en-US" sz="900" baseline="0" dirty="0">
                <a:solidFill>
                  <a:schemeClr val="bg1">
                    <a:lumMod val="50000"/>
                  </a:schemeClr>
                </a:solidFill>
              </a:rPr>
              <a:t> 2010</a:t>
            </a:r>
            <a:r>
              <a:rPr lang="en-US" sz="900" dirty="0">
                <a:solidFill>
                  <a:schemeClr val="bg1">
                    <a:lumMod val="50000"/>
                  </a:schemeClr>
                </a:solidFill>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9" r:id="rId14"/>
    <p:sldLayoutId id="2147483802" r:id="rId15"/>
    <p:sldLayoutId id="2147483805" r:id="rId16"/>
    <p:sldLayoutId id="2147483808" r:id="rId17"/>
    <p:sldLayoutId id="2147483809" r:id="rId18"/>
    <p:sldLayoutId id="2147483810" r:id="rId19"/>
    <p:sldLayoutId id="2147483811" r:id="rId20"/>
    <p:sldLayoutId id="2147483812" r:id="rId21"/>
    <p:sldLayoutId id="2147483813" r:id="rId22"/>
    <p:sldLayoutId id="2147483814" r:id="rId23"/>
    <p:sldLayoutId id="2147483815" r:id="rId2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washingtonpost.com/wp-dyn/content/article/2007/04/13/AR2007041302066.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0" y="2590800"/>
            <a:ext cx="91440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Market </a:t>
            </a:r>
            <a:br>
              <a:rPr lang="en-US" dirty="0"/>
            </a:br>
            <a:r>
              <a:rPr lang="en-US" dirty="0"/>
              <a:t>Demand, Supply and Equilibrium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grpSp>
        <p:nvGrpSpPr>
          <p:cNvPr id="14" name="Group 13"/>
          <p:cNvGrpSpPr/>
          <p:nvPr/>
        </p:nvGrpSpPr>
        <p:grpSpPr>
          <a:xfrm>
            <a:off x="4384321" y="3576355"/>
            <a:ext cx="1890331" cy="2870065"/>
            <a:chOff x="4384321" y="3505105"/>
            <a:chExt cx="1890331" cy="2870065"/>
          </a:xfrm>
        </p:grpSpPr>
        <p:grpSp>
          <p:nvGrpSpPr>
            <p:cNvPr id="15" name="Group 17"/>
            <p:cNvGrpSpPr>
              <a:grpSpLocks/>
            </p:cNvGrpSpPr>
            <p:nvPr/>
          </p:nvGrpSpPr>
          <p:grpSpPr bwMode="auto">
            <a:xfrm>
              <a:off x="4384321" y="3505105"/>
              <a:ext cx="1890331" cy="2322637"/>
              <a:chOff x="2743200" y="1676400"/>
              <a:chExt cx="2514600" cy="3171277"/>
            </a:xfrm>
          </p:grpSpPr>
          <p:cxnSp>
            <p:nvCxnSpPr>
              <p:cNvPr id="22" name="Straight Connector 21"/>
              <p:cNvCxnSpPr/>
              <p:nvPr/>
            </p:nvCxnSpPr>
            <p:spPr>
              <a:xfrm rot="16200000" flipH="1">
                <a:off x="2666912" y="1752688"/>
                <a:ext cx="2667175"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1</a:t>
                </a:r>
              </a:p>
            </p:txBody>
          </p:sp>
        </p:grp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748287"/>
            <a:ext cx="5036738" cy="3685461"/>
            <a:chOff x="3815638" y="2748287"/>
            <a:chExt cx="5036738" cy="3685461"/>
          </a:xfrm>
        </p:grpSpPr>
        <p:grpSp>
          <p:nvGrpSpPr>
            <p:cNvPr id="25" name="Group 24"/>
            <p:cNvGrpSpPr/>
            <p:nvPr/>
          </p:nvGrpSpPr>
          <p:grpSpPr>
            <a:xfrm>
              <a:off x="3815638" y="3234504"/>
              <a:ext cx="5036738" cy="3199244"/>
              <a:chOff x="3815638" y="3163254"/>
              <a:chExt cx="5036738" cy="3199244"/>
            </a:xfrm>
          </p:grpSpPr>
          <p:cxnSp>
            <p:nvCxnSpPr>
              <p:cNvPr id="30" name="Straight Connector 29"/>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27" name="Group 12"/>
              <p:cNvGrpSpPr>
                <a:grpSpLocks/>
              </p:cNvGrpSpPr>
              <p:nvPr/>
            </p:nvGrpSpPr>
            <p:grpSpPr bwMode="auto">
              <a:xfrm>
                <a:off x="3815638" y="3163254"/>
                <a:ext cx="534076" cy="2798759"/>
                <a:chOff x="1148717" y="1362670"/>
                <a:chExt cx="710687" cy="3819724"/>
              </a:xfrm>
            </p:grpSpPr>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a:grpSpLocks/>
              </p:cNvGrpSpPr>
              <p:nvPr/>
            </p:nvGrpSpPr>
            <p:grpSpPr bwMode="auto">
              <a:xfrm>
                <a:off x="4212473" y="5960831"/>
                <a:ext cx="4639903" cy="321374"/>
                <a:chOff x="1676400" y="5181600"/>
                <a:chExt cx="6172200" cy="438303"/>
              </a:xfrm>
            </p:grpSpPr>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128997" y="3281855"/>
                <a:ext cx="1951660" cy="2223821"/>
                <a:chOff x="2870268" y="1828800"/>
                <a:chExt cx="2596184" cy="3036356"/>
              </a:xfrm>
            </p:grpSpPr>
            <p:cxnSp>
              <p:nvCxnSpPr>
                <p:cNvPr id="34" name="Straight Connector 33"/>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0</a:t>
                  </a:r>
                </a:p>
              </p:txBody>
            </p:sp>
          </p:grp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26" name="Content Placeholder 2"/>
            <p:cNvSpPr txBox="1">
              <a:spLocks/>
            </p:cNvSpPr>
            <p:nvPr/>
          </p:nvSpPr>
          <p:spPr bwMode="auto">
            <a:xfrm>
              <a:off x="4695826" y="2748287"/>
              <a:ext cx="3515820"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Coffee market </a:t>
              </a:r>
              <a:r>
                <a:rPr lang="en-US" sz="2000" b="1" i="1" dirty="0"/>
                <a:t>(today)</a:t>
              </a:r>
            </a:p>
          </p:txBody>
        </p:sp>
      </p:grpSp>
      <p:sp>
        <p:nvSpPr>
          <p:cNvPr id="49" name="Content Placeholder 2"/>
          <p:cNvSpPr txBox="1">
            <a:spLocks/>
          </p:cNvSpPr>
          <p:nvPr/>
        </p:nvSpPr>
        <p:spPr bwMode="auto">
          <a:xfrm>
            <a:off x="395846" y="1075753"/>
            <a:ext cx="7881257" cy="61998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8788" lvl="1" indent="-339725"/>
            <a:r>
              <a:rPr lang="en-US" dirty="0"/>
              <a:t>Expectations </a:t>
            </a:r>
            <a:r>
              <a:rPr lang="en-US" sz="2400" i="1" dirty="0"/>
              <a:t>about future prices, quality and availability</a:t>
            </a:r>
          </a:p>
        </p:txBody>
      </p:sp>
      <p:sp>
        <p:nvSpPr>
          <p:cNvPr id="50" name="Content Placeholder 2"/>
          <p:cNvSpPr txBox="1">
            <a:spLocks/>
          </p:cNvSpPr>
          <p:nvPr/>
        </p:nvSpPr>
        <p:spPr bwMode="auto">
          <a:xfrm>
            <a:off x="550228" y="2080187"/>
            <a:ext cx="7900953"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200" dirty="0"/>
              <a:t>News of a poor coffee bean harvest(D</a:t>
            </a:r>
            <a:r>
              <a:rPr lang="en-US" sz="2200" baseline="-25000" dirty="0"/>
              <a:t>2</a:t>
            </a:r>
            <a:r>
              <a:rPr lang="en-US" sz="2200" dirty="0"/>
              <a:t>)</a:t>
            </a:r>
            <a:endParaRPr lang="en-US" sz="2200" baseline="-25000" dirty="0"/>
          </a:p>
          <a:p>
            <a:pPr marL="569913" lvl="1" indent="-225425">
              <a:buFont typeface="Arial" pitchFamily="34" charset="0"/>
              <a:buChar char="•"/>
            </a:pPr>
            <a:endParaRPr lang="en-US" sz="2200" dirty="0"/>
          </a:p>
        </p:txBody>
      </p:sp>
      <p:sp>
        <p:nvSpPr>
          <p:cNvPr id="51" name="Content Placeholder 2"/>
          <p:cNvSpPr txBox="1">
            <a:spLocks/>
          </p:cNvSpPr>
          <p:nvPr/>
        </p:nvSpPr>
        <p:spPr bwMode="auto">
          <a:xfrm>
            <a:off x="550228" y="1601463"/>
            <a:ext cx="7680805" cy="478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200" dirty="0"/>
              <a:t>News that future coffee beans will have better flavor (D</a:t>
            </a:r>
            <a:r>
              <a:rPr lang="en-US" sz="2200" baseline="-25000" dirty="0"/>
              <a:t>1</a:t>
            </a:r>
            <a:r>
              <a:rPr lang="en-US" sz="2200" dirty="0"/>
              <a:t>)  </a:t>
            </a:r>
          </a:p>
        </p:txBody>
      </p:sp>
      <p:grpSp>
        <p:nvGrpSpPr>
          <p:cNvPr id="44" name="Group 43"/>
          <p:cNvGrpSpPr/>
          <p:nvPr/>
        </p:nvGrpSpPr>
        <p:grpSpPr>
          <a:xfrm>
            <a:off x="6331935" y="3408918"/>
            <a:ext cx="2117267" cy="3049377"/>
            <a:chOff x="6331935" y="3408918"/>
            <a:chExt cx="2117267" cy="3049377"/>
          </a:xfrm>
        </p:grpSpPr>
        <p:cxnSp>
          <p:nvCxnSpPr>
            <p:cNvPr id="43" name="Straight Connector 42"/>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6331935" y="3408918"/>
              <a:ext cx="2117267" cy="3049377"/>
              <a:chOff x="6331935" y="3337668"/>
              <a:chExt cx="2117267" cy="3049377"/>
            </a:xfrm>
          </p:grpSpPr>
          <p:cxnSp>
            <p:nvCxnSpPr>
              <p:cNvPr id="8" name="Straight Connector 7"/>
              <p:cNvCxnSpPr/>
              <p:nvPr/>
            </p:nvCxnSpPr>
            <p:spPr bwMode="auto">
              <a:xfrm flipV="1">
                <a:off x="7713034" y="48026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5" name="Group 22"/>
              <p:cNvGrpSpPr>
                <a:grpSpLocks/>
              </p:cNvGrpSpPr>
              <p:nvPr/>
            </p:nvGrpSpPr>
            <p:grpSpPr bwMode="auto">
              <a:xfrm>
                <a:off x="6331935" y="3337668"/>
                <a:ext cx="2117267" cy="2378449"/>
                <a:chOff x="2743200" y="1676400"/>
                <a:chExt cx="2816481" cy="3247477"/>
              </a:xfrm>
            </p:grpSpPr>
            <p:cxnSp>
              <p:nvCxnSpPr>
                <p:cNvPr id="12" name="Straight Connector 11"/>
                <p:cNvCxnSpPr/>
                <p:nvPr/>
              </p:nvCxnSpPr>
              <p:spPr>
                <a:xfrm rot="16200000" flipH="1">
                  <a:off x="2666914" y="1752686"/>
                  <a:ext cx="2667172"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2</a:t>
                  </a:r>
                </a:p>
              </p:txBody>
            </p:sp>
          </p:grpSp>
          <p:sp>
            <p:nvSpPr>
              <p:cNvPr id="9"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2</a:t>
                </a:r>
              </a:p>
            </p:txBody>
          </p:sp>
        </p:grpSp>
      </p:grpSp>
    </p:spTree>
    <p:extLst>
      <p:ext uri="{BB962C8B-B14F-4D97-AF65-F5344CB8AC3E}">
        <p14:creationId xmlns:p14="http://schemas.microsoft.com/office/powerpoint/2010/main" val="56717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
                                            <p:txEl>
                                              <p:pRg st="0" end="0"/>
                                            </p:txEl>
                                          </p:spTgt>
                                        </p:tgtEl>
                                        <p:attrNameLst>
                                          <p:attrName>style.visibility</p:attrName>
                                        </p:attrNameLst>
                                      </p:cBhvr>
                                      <p:to>
                                        <p:strVal val="visible"/>
                                      </p:to>
                                    </p:set>
                                    <p:animEffect transition="in" filter="fade">
                                      <p:cBhvr>
                                        <p:cTn id="7" dur="500"/>
                                        <p:tgtEl>
                                          <p:spTgt spid="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
                                            <p:txEl>
                                              <p:pRg st="0" end="0"/>
                                            </p:txEl>
                                          </p:spTgt>
                                        </p:tgtEl>
                                        <p:attrNameLst>
                                          <p:attrName>style.visibility</p:attrName>
                                        </p:attrNameLst>
                                      </p:cBhvr>
                                      <p:to>
                                        <p:strVal val="visible"/>
                                      </p:to>
                                    </p:set>
                                    <p:animEffect transition="in" filter="fade">
                                      <p:cBhvr>
                                        <p:cTn id="17" dur="500"/>
                                        <p:tgtEl>
                                          <p:spTgt spid="50">
                                            <p:txEl>
                                              <p:pRg st="0" end="0"/>
                                            </p:txEl>
                                          </p:spTgt>
                                        </p:tgtEl>
                                      </p:cBhvr>
                                    </p:animEffect>
                                  </p:childTnLst>
                                </p:cTn>
                              </p:par>
                              <p:par>
                                <p:cTn id="18" presetID="1" presetClass="exit" presetSubtype="0" fill="hold" nodeType="withEffect">
                                  <p:stCondLst>
                                    <p:cond delay="0"/>
                                  </p:stCondLst>
                                  <p:childTnLst>
                                    <p:set>
                                      <p:cBhvr>
                                        <p:cTn id="19" dur="1" fill="hold">
                                          <p:stCondLst>
                                            <p:cond delay="0"/>
                                          </p:stCondLst>
                                        </p:cTn>
                                        <p:tgtEl>
                                          <p:spTgt spid="1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wipe(down)">
                                      <p:cBhvr>
                                        <p:cTn id="24"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bwMode="auto">
          <a:xfrm>
            <a:off x="4478978" y="258300"/>
            <a:ext cx="3869375"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Demand Review</a:t>
            </a:r>
          </a:p>
        </p:txBody>
      </p:sp>
      <p:graphicFrame>
        <p:nvGraphicFramePr>
          <p:cNvPr id="5" name="Table 4"/>
          <p:cNvGraphicFramePr>
            <a:graphicFrameLocks noGrp="1"/>
          </p:cNvGraphicFramePr>
          <p:nvPr>
            <p:extLst>
              <p:ext uri="{D42A27DB-BD31-4B8C-83A1-F6EECF244321}">
                <p14:modId xmlns:p14="http://schemas.microsoft.com/office/powerpoint/2010/main" val="1908201584"/>
              </p:ext>
            </p:extLst>
          </p:nvPr>
        </p:nvGraphicFramePr>
        <p:xfrm>
          <a:off x="504702" y="1420085"/>
          <a:ext cx="8305800" cy="4206264"/>
        </p:xfrm>
        <a:graphic>
          <a:graphicData uri="http://schemas.openxmlformats.org/drawingml/2006/table">
            <a:tbl>
              <a:tblPr>
                <a:tableStyleId>{5C22544A-7EE6-4342-B048-85BDC9FD1C3A}</a:tableStyleId>
              </a:tblPr>
              <a:tblGrid>
                <a:gridCol w="3283527">
                  <a:extLst>
                    <a:ext uri="{9D8B030D-6E8A-4147-A177-3AD203B41FA5}">
                      <a16:colId xmlns:a16="http://schemas.microsoft.com/office/drawing/2014/main" val="20000"/>
                    </a:ext>
                  </a:extLst>
                </a:gridCol>
                <a:gridCol w="5022273">
                  <a:extLst>
                    <a:ext uri="{9D8B030D-6E8A-4147-A177-3AD203B41FA5}">
                      <a16:colId xmlns:a16="http://schemas.microsoft.com/office/drawing/2014/main" val="20001"/>
                    </a:ext>
                  </a:extLst>
                </a:gridCol>
              </a:tblGrid>
              <a:tr h="370889">
                <a:tc>
                  <a:txBody>
                    <a:bodyPr/>
                    <a:lstStyle/>
                    <a:p>
                      <a:pPr algn="l"/>
                      <a:r>
                        <a:rPr lang="en-US" sz="2400" b="1" kern="1200" baseline="0" dirty="0">
                          <a:solidFill>
                            <a:schemeClr val="bg1">
                              <a:lumMod val="50000"/>
                            </a:schemeClr>
                          </a:solidFill>
                          <a:latin typeface="+mn-lt"/>
                          <a:ea typeface="+mn-ea"/>
                          <a:cs typeface="+mn-cs"/>
                        </a:rPr>
                        <a:t>Variable</a:t>
                      </a:r>
                      <a:endParaRPr lang="en-US" sz="2400" b="1" dirty="0">
                        <a:solidFill>
                          <a:schemeClr val="bg1">
                            <a:lumMod val="50000"/>
                          </a:schemeClr>
                        </a:solidFill>
                      </a:endParaRP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400" b="1" kern="1200" baseline="0" dirty="0">
                          <a:solidFill>
                            <a:schemeClr val="bg1">
                              <a:lumMod val="50000"/>
                            </a:schemeClr>
                          </a:solidFill>
                          <a:latin typeface="+mn-lt"/>
                          <a:ea typeface="+mn-ea"/>
                          <a:cs typeface="+mn-cs"/>
                        </a:rPr>
                        <a:t>A Change in This Variable . . .</a:t>
                      </a:r>
                      <a:endParaRPr lang="en-US" sz="2400" b="1" dirty="0">
                        <a:solidFill>
                          <a:schemeClr val="bg1">
                            <a:lumMod val="50000"/>
                          </a:schemeClr>
                        </a:solidFill>
                      </a:endParaRP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011949">
                <a:tc>
                  <a:txBody>
                    <a:bodyPr/>
                    <a:lstStyle/>
                    <a:p>
                      <a:pPr algn="l"/>
                      <a:r>
                        <a:rPr lang="en-US" sz="2400" b="1" kern="1200" baseline="0" dirty="0">
                          <a:solidFill>
                            <a:schemeClr val="tx1"/>
                          </a:solidFill>
                          <a:latin typeface="+mn-lt"/>
                          <a:ea typeface="+mn-ea"/>
                          <a:cs typeface="+mn-cs"/>
                        </a:rPr>
                        <a:t>Change in Quantity Demanded</a:t>
                      </a:r>
                    </a:p>
                    <a:p>
                      <a:pPr algn="l"/>
                      <a:r>
                        <a:rPr lang="en-US" sz="2400" b="0" kern="1200" baseline="0" dirty="0">
                          <a:solidFill>
                            <a:schemeClr val="tx1"/>
                          </a:solidFill>
                          <a:latin typeface="+mn-lt"/>
                          <a:ea typeface="+mn-ea"/>
                          <a:cs typeface="+mn-cs"/>
                        </a:rPr>
                        <a:t>Price of the good itself</a:t>
                      </a:r>
                    </a:p>
                    <a:p>
                      <a:pPr algn="l"/>
                      <a:r>
                        <a:rPr lang="en-US" sz="2400" b="0" kern="1200" baseline="0" dirty="0">
                          <a:solidFill>
                            <a:schemeClr val="tx1"/>
                          </a:solidFill>
                          <a:latin typeface="+mn-lt"/>
                          <a:ea typeface="+mn-ea"/>
                          <a:cs typeface="+mn-cs"/>
                        </a:rPr>
                        <a:t> </a:t>
                      </a:r>
                    </a:p>
                    <a:p>
                      <a:pPr algn="l"/>
                      <a:r>
                        <a:rPr lang="en-US" sz="2400" b="1" kern="1200" baseline="0" dirty="0">
                          <a:solidFill>
                            <a:schemeClr val="tx1"/>
                          </a:solidFill>
                          <a:latin typeface="+mn-lt"/>
                          <a:ea typeface="+mn-ea"/>
                          <a:cs typeface="+mn-cs"/>
                        </a:rPr>
                        <a:t>Change in Demand</a:t>
                      </a:r>
                    </a:p>
                    <a:p>
                      <a:pPr algn="l"/>
                      <a:r>
                        <a:rPr lang="en-US" sz="2400" b="0" kern="1200" baseline="0" dirty="0">
                          <a:solidFill>
                            <a:schemeClr val="tx1"/>
                          </a:solidFill>
                          <a:latin typeface="+mn-lt"/>
                          <a:ea typeface="+mn-ea"/>
                          <a:cs typeface="+mn-cs"/>
                        </a:rPr>
                        <a:t>Income </a:t>
                      </a:r>
                    </a:p>
                    <a:p>
                      <a:pPr algn="l"/>
                      <a:r>
                        <a:rPr lang="en-US" sz="2400" b="0" kern="1200" baseline="0" dirty="0">
                          <a:solidFill>
                            <a:schemeClr val="tx1"/>
                          </a:solidFill>
                          <a:latin typeface="+mn-lt"/>
                          <a:ea typeface="+mn-ea"/>
                          <a:cs typeface="+mn-cs"/>
                        </a:rPr>
                        <a:t>Prices of related goods</a:t>
                      </a:r>
                    </a:p>
                    <a:p>
                      <a:pPr algn="l"/>
                      <a:r>
                        <a:rPr lang="en-US" sz="2400" b="0" kern="1200" baseline="0" dirty="0">
                          <a:solidFill>
                            <a:schemeClr val="tx1"/>
                          </a:solidFill>
                          <a:latin typeface="+mn-lt"/>
                          <a:ea typeface="+mn-ea"/>
                          <a:cs typeface="+mn-cs"/>
                        </a:rPr>
                        <a:t>Tastes </a:t>
                      </a:r>
                    </a:p>
                    <a:p>
                      <a:pPr algn="l"/>
                      <a:r>
                        <a:rPr lang="en-US" sz="2400" b="0" kern="1200" baseline="0" dirty="0">
                          <a:solidFill>
                            <a:schemeClr val="tx1"/>
                          </a:solidFill>
                          <a:latin typeface="+mn-lt"/>
                          <a:ea typeface="+mn-ea"/>
                          <a:cs typeface="+mn-cs"/>
                        </a:rPr>
                        <a:t>Expectations </a:t>
                      </a:r>
                    </a:p>
                    <a:p>
                      <a:pPr algn="l"/>
                      <a:r>
                        <a:rPr lang="en-US" sz="2400" b="0" kern="1200" baseline="0" dirty="0">
                          <a:solidFill>
                            <a:schemeClr val="tx1"/>
                          </a:solidFill>
                          <a:latin typeface="+mn-lt"/>
                          <a:ea typeface="+mn-ea"/>
                          <a:cs typeface="+mn-cs"/>
                        </a:rPr>
                        <a:t>Number of buyers </a:t>
                      </a: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2400" b="0" kern="1200" baseline="0" dirty="0">
                        <a:solidFill>
                          <a:schemeClr val="tx1"/>
                        </a:solidFill>
                        <a:latin typeface="+mn-lt"/>
                        <a:ea typeface="+mn-ea"/>
                        <a:cs typeface="+mn-cs"/>
                      </a:endParaRPr>
                    </a:p>
                    <a:p>
                      <a:pPr algn="l"/>
                      <a:endParaRPr lang="en-US" sz="2400" b="0" kern="1200" baseline="0" dirty="0">
                        <a:solidFill>
                          <a:schemeClr val="tx1"/>
                        </a:solidFill>
                        <a:latin typeface="+mn-lt"/>
                        <a:ea typeface="+mn-ea"/>
                        <a:cs typeface="+mn-cs"/>
                      </a:endParaRPr>
                    </a:p>
                    <a:p>
                      <a:pPr algn="l"/>
                      <a:r>
                        <a:rPr lang="en-US" sz="2400" b="0" kern="1200" baseline="0" dirty="0">
                          <a:solidFill>
                            <a:schemeClr val="tx1"/>
                          </a:solidFill>
                          <a:latin typeface="+mn-lt"/>
                          <a:ea typeface="+mn-ea"/>
                          <a:cs typeface="+mn-cs"/>
                        </a:rPr>
                        <a:t>Movement along the demand curve</a:t>
                      </a:r>
                    </a:p>
                    <a:p>
                      <a:pPr algn="l"/>
                      <a:endParaRPr lang="en-US" sz="2400" b="0" kern="1200" baseline="0" dirty="0">
                        <a:solidFill>
                          <a:schemeClr val="tx1"/>
                        </a:solidFill>
                        <a:latin typeface="+mn-lt"/>
                        <a:ea typeface="+mn-ea"/>
                        <a:cs typeface="+mn-cs"/>
                      </a:endParaRPr>
                    </a:p>
                    <a:p>
                      <a:pPr algn="l"/>
                      <a:endParaRPr lang="en-US" sz="2400" b="0" kern="1200" baseline="0" dirty="0">
                        <a:solidFill>
                          <a:schemeClr val="tx1"/>
                        </a:solidFill>
                        <a:latin typeface="+mn-lt"/>
                        <a:ea typeface="+mn-ea"/>
                        <a:cs typeface="+mn-cs"/>
                      </a:endParaRPr>
                    </a:p>
                    <a:p>
                      <a:pPr algn="l"/>
                      <a:r>
                        <a:rPr lang="en-US" sz="2400" b="0" kern="1200" baseline="0" dirty="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 in demand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 in demand curve</a:t>
                      </a:r>
                    </a:p>
                  </a:txBody>
                  <a:tcPr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4025734" y="203388"/>
            <a:ext cx="4661065" cy="675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chemeClr val="bg1">
                    <a:lumMod val="50000"/>
                  </a:schemeClr>
                </a:solidFill>
              </a:rPr>
              <a:t>Supply </a:t>
            </a:r>
          </a:p>
        </p:txBody>
      </p:sp>
      <p:sp>
        <p:nvSpPr>
          <p:cNvPr id="3" name="Content Placeholder 2"/>
          <p:cNvSpPr>
            <a:spLocks noGrp="1"/>
          </p:cNvSpPr>
          <p:nvPr>
            <p:ph idx="1"/>
          </p:nvPr>
        </p:nvSpPr>
        <p:spPr bwMode="auto">
          <a:xfrm>
            <a:off x="457200" y="12677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sz="2800" b="1" dirty="0"/>
              <a:t>Quantity supplied </a:t>
            </a:r>
            <a:r>
              <a:rPr lang="en-US" sz="2800" dirty="0"/>
              <a:t>– the amount of a good sellers are willing and able to sell</a:t>
            </a:r>
          </a:p>
          <a:p>
            <a:pPr marL="0" indent="0">
              <a:buNone/>
            </a:pPr>
            <a:r>
              <a:rPr lang="en-US" sz="2800" b="1" dirty="0"/>
              <a:t>Law of supply </a:t>
            </a:r>
            <a:r>
              <a:rPr lang="en-US" sz="2800" dirty="0"/>
              <a:t>– other things equal, when the price of the good changes quantity supplied of a good moves in the same direction </a:t>
            </a:r>
          </a:p>
          <a:p>
            <a:pPr marL="0" indent="0">
              <a:buNone/>
            </a:pPr>
            <a:r>
              <a:rPr lang="en-US" sz="2800" b="1" dirty="0"/>
              <a:t>Increase in Supply </a:t>
            </a:r>
            <a:r>
              <a:rPr lang="en-US" sz="2800" dirty="0"/>
              <a:t>– when the price of the good rises quantity supplied of a good goes up </a:t>
            </a:r>
          </a:p>
          <a:p>
            <a:pPr marL="0" indent="0">
              <a:buNone/>
            </a:pPr>
            <a:r>
              <a:rPr lang="en-US" sz="2800" b="1" dirty="0"/>
              <a:t>Decrease in Supply </a:t>
            </a:r>
            <a:r>
              <a:rPr lang="en-US" sz="2800" dirty="0"/>
              <a:t>– when the price of the good falls quantity supplied of a good drops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3938491" y="380003"/>
            <a:ext cx="5205509" cy="4868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chemeClr val="bg1">
                    <a:lumMod val="50000"/>
                  </a:schemeClr>
                </a:solidFill>
                <a:latin typeface="+mn-lt"/>
              </a:rPr>
              <a:t>Supply schedule and supply curve</a:t>
            </a:r>
          </a:p>
        </p:txBody>
      </p:sp>
      <p:sp>
        <p:nvSpPr>
          <p:cNvPr id="5" name="Rectangle 4"/>
          <p:cNvSpPr/>
          <p:nvPr/>
        </p:nvSpPr>
        <p:spPr>
          <a:xfrm>
            <a:off x="4572000" y="1280788"/>
            <a:ext cx="40386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4572000" y="1125200"/>
            <a:ext cx="3420159" cy="3160725"/>
            <a:chOff x="4571748" y="1215507"/>
            <a:chExt cx="3421304" cy="3160160"/>
          </a:xfrm>
        </p:grpSpPr>
        <p:cxnSp>
          <p:nvCxnSpPr>
            <p:cNvPr id="7" name="Straight Connector 6"/>
            <p:cNvCxnSpPr/>
            <p:nvPr/>
          </p:nvCxnSpPr>
          <p:spPr>
            <a:xfrm rot="5400000" flipH="1" flipV="1">
              <a:off x="4168987" y="2448397"/>
              <a:ext cx="2330031" cy="152451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4916" name="TextBox 7"/>
            <p:cNvSpPr txBox="1">
              <a:spLocks noChangeArrowheads="1"/>
            </p:cNvSpPr>
            <p:nvPr/>
          </p:nvSpPr>
          <p:spPr bwMode="auto">
            <a:xfrm>
              <a:off x="5943600" y="1215507"/>
              <a:ext cx="2049452" cy="523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latin typeface="+mn-lt"/>
                </a:rPr>
                <a:t>Supply curve</a:t>
              </a:r>
            </a:p>
          </p:txBody>
        </p:sp>
      </p:grpSp>
      <p:sp>
        <p:nvSpPr>
          <p:cNvPr id="9" name="TextBox 8"/>
          <p:cNvSpPr txBox="1">
            <a:spLocks noChangeArrowheads="1"/>
          </p:cNvSpPr>
          <p:nvPr/>
        </p:nvSpPr>
        <p:spPr bwMode="auto">
          <a:xfrm>
            <a:off x="144294" y="5562850"/>
            <a:ext cx="861870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latin typeface="+mn-lt"/>
              </a:rPr>
              <a:t>supply curve </a:t>
            </a:r>
            <a:r>
              <a:rPr lang="en-US" dirty="0">
                <a:latin typeface="+mn-lt"/>
              </a:rPr>
              <a:t>– a graphic representation of the relationship between price of a good and quantity supplied, higher price increases the quantity supplied, so the supply curve slopes upward.</a:t>
            </a:r>
          </a:p>
        </p:txBody>
      </p:sp>
      <p:graphicFrame>
        <p:nvGraphicFramePr>
          <p:cNvPr id="10" name="Table 9"/>
          <p:cNvGraphicFramePr>
            <a:graphicFrameLocks noGrp="1"/>
          </p:cNvGraphicFramePr>
          <p:nvPr>
            <p:extLst>
              <p:ext uri="{D42A27DB-BD31-4B8C-83A1-F6EECF244321}">
                <p14:modId xmlns:p14="http://schemas.microsoft.com/office/powerpoint/2010/main" val="3301855349"/>
              </p:ext>
            </p:extLst>
          </p:nvPr>
        </p:nvGraphicFramePr>
        <p:xfrm>
          <a:off x="144294" y="2077200"/>
          <a:ext cx="3513138" cy="2926036"/>
        </p:xfrm>
        <a:graphic>
          <a:graphicData uri="http://schemas.openxmlformats.org/drawingml/2006/table">
            <a:tbl>
              <a:tblPr>
                <a:tableStyleId>{5C22544A-7EE6-4342-B048-85BDC9FD1C3A}</a:tableStyleId>
              </a:tblPr>
              <a:tblGrid>
                <a:gridCol w="1655714">
                  <a:extLst>
                    <a:ext uri="{9D8B030D-6E8A-4147-A177-3AD203B41FA5}">
                      <a16:colId xmlns:a16="http://schemas.microsoft.com/office/drawing/2014/main" val="20000"/>
                    </a:ext>
                  </a:extLst>
                </a:gridCol>
                <a:gridCol w="1857424">
                  <a:extLst>
                    <a:ext uri="{9D8B030D-6E8A-4147-A177-3AD203B41FA5}">
                      <a16:colId xmlns:a16="http://schemas.microsoft.com/office/drawing/2014/main" val="20001"/>
                    </a:ext>
                  </a:extLst>
                </a:gridCol>
              </a:tblGrid>
              <a:tr h="639927">
                <a:tc>
                  <a:txBody>
                    <a:bodyPr/>
                    <a:lstStyle/>
                    <a:p>
                      <a:pPr algn="ctr"/>
                      <a:r>
                        <a:rPr lang="en-US" sz="1800" b="0" dirty="0">
                          <a:solidFill>
                            <a:schemeClr val="tx1"/>
                          </a:solidFill>
                        </a:rPr>
                        <a:t>Price of</a:t>
                      </a:r>
                    </a:p>
                    <a:p>
                      <a:pPr algn="ctr"/>
                      <a:r>
                        <a:rPr lang="en-US" sz="1800" b="0" dirty="0">
                          <a:solidFill>
                            <a:schemeClr val="tx1"/>
                          </a:solidFill>
                        </a:rPr>
                        <a:t>coffee</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dirty="0">
                          <a:solidFill>
                            <a:schemeClr val="tx1"/>
                          </a:solidFill>
                        </a:rPr>
                        <a:t>Quantity supply of</a:t>
                      </a:r>
                    </a:p>
                    <a:p>
                      <a:pPr algn="ctr"/>
                      <a:r>
                        <a:rPr lang="en-US" sz="1800" b="0" dirty="0">
                          <a:solidFill>
                            <a:schemeClr val="tx1"/>
                          </a:solidFill>
                        </a:rPr>
                        <a:t>coffee</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11198">
                <a:tc>
                  <a:txBody>
                    <a:bodyPr/>
                    <a:lstStyle/>
                    <a:p>
                      <a:pPr algn="ctr"/>
                      <a:r>
                        <a:rPr lang="en-US" sz="1800" dirty="0"/>
                        <a:t>$0.00</a:t>
                      </a:r>
                    </a:p>
                    <a:p>
                      <a:pPr algn="ctr"/>
                      <a:r>
                        <a:rPr lang="en-US" sz="1800" dirty="0"/>
                        <a:t>$0.50</a:t>
                      </a:r>
                    </a:p>
                    <a:p>
                      <a:pPr algn="ctr"/>
                      <a:r>
                        <a:rPr lang="en-US" sz="1800" dirty="0"/>
                        <a:t>$1.00</a:t>
                      </a:r>
                    </a:p>
                    <a:p>
                      <a:pPr algn="ctr"/>
                      <a:r>
                        <a:rPr lang="en-US" sz="1800" dirty="0"/>
                        <a:t>$1.50</a:t>
                      </a:r>
                    </a:p>
                    <a:p>
                      <a:pPr algn="ctr"/>
                      <a:r>
                        <a:rPr lang="en-US" sz="1800" dirty="0"/>
                        <a:t>$2.00</a:t>
                      </a:r>
                    </a:p>
                    <a:p>
                      <a:pPr algn="ctr"/>
                      <a:r>
                        <a:rPr lang="en-US" sz="1800" dirty="0"/>
                        <a:t>$2.50</a:t>
                      </a:r>
                    </a:p>
                    <a:p>
                      <a:pPr algn="ctr"/>
                      <a:r>
                        <a:rPr lang="en-US" sz="1800" dirty="0"/>
                        <a:t>$3.00</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0</a:t>
                      </a:r>
                    </a:p>
                    <a:p>
                      <a:pPr algn="ctr"/>
                      <a:r>
                        <a:rPr lang="en-US" sz="1800" dirty="0"/>
                        <a:t>0</a:t>
                      </a:r>
                    </a:p>
                    <a:p>
                      <a:pPr algn="ctr"/>
                      <a:r>
                        <a:rPr lang="en-US" sz="1800" dirty="0"/>
                        <a:t>1</a:t>
                      </a:r>
                    </a:p>
                    <a:p>
                      <a:pPr algn="ctr"/>
                      <a:r>
                        <a:rPr lang="en-US" sz="1800" dirty="0"/>
                        <a:t>2</a:t>
                      </a:r>
                    </a:p>
                    <a:p>
                      <a:pPr algn="ctr"/>
                      <a:r>
                        <a:rPr lang="en-US" sz="1800" dirty="0"/>
                        <a:t>3</a:t>
                      </a:r>
                    </a:p>
                    <a:p>
                      <a:pPr algn="ctr"/>
                      <a:r>
                        <a:rPr lang="en-US" sz="1800" dirty="0"/>
                        <a:t>4</a:t>
                      </a:r>
                    </a:p>
                    <a:p>
                      <a:pPr algn="ctr"/>
                      <a:r>
                        <a:rPr lang="en-US" sz="1800" dirty="0"/>
                        <a:t>5</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pSp>
        <p:nvGrpSpPr>
          <p:cNvPr id="3" name="Group 10"/>
          <p:cNvGrpSpPr>
            <a:grpSpLocks/>
          </p:cNvGrpSpPr>
          <p:nvPr/>
        </p:nvGrpSpPr>
        <p:grpSpPr bwMode="auto">
          <a:xfrm>
            <a:off x="4343400" y="4557389"/>
            <a:ext cx="4406501" cy="826839"/>
            <a:chOff x="4343400" y="4648200"/>
            <a:chExt cx="4406501" cy="826284"/>
          </a:xfrm>
        </p:grpSpPr>
        <p:cxnSp>
          <p:nvCxnSpPr>
            <p:cNvPr id="12" name="Straight Connector 11"/>
            <p:cNvCxnSpPr/>
            <p:nvPr/>
          </p:nvCxnSpPr>
          <p:spPr>
            <a:xfrm>
              <a:off x="4572000" y="4800498"/>
              <a:ext cx="4114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877" name="TextBox 12"/>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34878" name="Group 14"/>
            <p:cNvGrpSpPr>
              <a:grpSpLocks/>
            </p:cNvGrpSpPr>
            <p:nvPr/>
          </p:nvGrpSpPr>
          <p:grpSpPr bwMode="auto">
            <a:xfrm>
              <a:off x="8001000" y="4648200"/>
              <a:ext cx="441146" cy="521732"/>
              <a:chOff x="8001000" y="4648200"/>
              <a:chExt cx="441146" cy="521732"/>
            </a:xfrm>
          </p:grpSpPr>
          <p:cxnSp>
            <p:nvCxnSpPr>
              <p:cNvPr id="49"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4"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34879" name="Group 15"/>
            <p:cNvGrpSpPr>
              <a:grpSpLocks/>
            </p:cNvGrpSpPr>
            <p:nvPr/>
          </p:nvGrpSpPr>
          <p:grpSpPr bwMode="auto">
            <a:xfrm>
              <a:off x="7391400" y="4648200"/>
              <a:ext cx="441146" cy="521732"/>
              <a:chOff x="8001000" y="4648200"/>
              <a:chExt cx="441146" cy="521732"/>
            </a:xfrm>
          </p:grpSpPr>
          <p:cxnSp>
            <p:nvCxnSpPr>
              <p:cNvPr id="47"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2"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34880" name="Group 18"/>
            <p:cNvGrpSpPr>
              <a:grpSpLocks/>
            </p:cNvGrpSpPr>
            <p:nvPr/>
          </p:nvGrpSpPr>
          <p:grpSpPr bwMode="auto">
            <a:xfrm>
              <a:off x="7696200" y="4648200"/>
              <a:ext cx="424027" cy="521732"/>
              <a:chOff x="8001000" y="4648200"/>
              <a:chExt cx="424027" cy="521732"/>
            </a:xfrm>
          </p:grpSpPr>
          <p:cxnSp>
            <p:nvCxnSpPr>
              <p:cNvPr id="45"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10"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34881" name="Group 21"/>
            <p:cNvGrpSpPr>
              <a:grpSpLocks/>
            </p:cNvGrpSpPr>
            <p:nvPr/>
          </p:nvGrpSpPr>
          <p:grpSpPr bwMode="auto">
            <a:xfrm>
              <a:off x="7154694" y="4648200"/>
              <a:ext cx="312906" cy="521732"/>
              <a:chOff x="8069094" y="4648200"/>
              <a:chExt cx="312906" cy="521732"/>
            </a:xfrm>
          </p:grpSpPr>
          <p:cxnSp>
            <p:nvCxnSpPr>
              <p:cNvPr id="43"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8" name="TextBox 4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34882" name="Group 27"/>
            <p:cNvGrpSpPr>
              <a:grpSpLocks/>
            </p:cNvGrpSpPr>
            <p:nvPr/>
          </p:nvGrpSpPr>
          <p:grpSpPr bwMode="auto">
            <a:xfrm>
              <a:off x="4716294" y="4648200"/>
              <a:ext cx="312906" cy="521732"/>
              <a:chOff x="8069094" y="4648200"/>
              <a:chExt cx="312906" cy="521732"/>
            </a:xfrm>
          </p:grpSpPr>
          <p:cxnSp>
            <p:nvCxnSpPr>
              <p:cNvPr id="41" name="Straight Connector 4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6"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34883" name="Group 30"/>
            <p:cNvGrpSpPr>
              <a:grpSpLocks/>
            </p:cNvGrpSpPr>
            <p:nvPr/>
          </p:nvGrpSpPr>
          <p:grpSpPr bwMode="auto">
            <a:xfrm>
              <a:off x="5021094" y="4648200"/>
              <a:ext cx="312906" cy="521732"/>
              <a:chOff x="8069094" y="4648200"/>
              <a:chExt cx="312906" cy="521732"/>
            </a:xfrm>
          </p:grpSpPr>
          <p:cxnSp>
            <p:nvCxnSpPr>
              <p:cNvPr id="39" name="Straight Connector 3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4" name="TextBox 3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grpSp>
          <p:nvGrpSpPr>
            <p:cNvPr id="34884" name="Group 33"/>
            <p:cNvGrpSpPr>
              <a:grpSpLocks/>
            </p:cNvGrpSpPr>
            <p:nvPr/>
          </p:nvGrpSpPr>
          <p:grpSpPr bwMode="auto">
            <a:xfrm>
              <a:off x="5325894" y="4648200"/>
              <a:ext cx="312906" cy="521732"/>
              <a:chOff x="8069094" y="4648200"/>
              <a:chExt cx="312906" cy="521732"/>
            </a:xfrm>
          </p:grpSpPr>
          <p:cxnSp>
            <p:nvCxnSpPr>
              <p:cNvPr id="37" name="Straight Connector 3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2" name="TextBox 3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34885" name="Group 36"/>
            <p:cNvGrpSpPr>
              <a:grpSpLocks/>
            </p:cNvGrpSpPr>
            <p:nvPr/>
          </p:nvGrpSpPr>
          <p:grpSpPr bwMode="auto">
            <a:xfrm>
              <a:off x="56306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900"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34886" name="Group 39"/>
            <p:cNvGrpSpPr>
              <a:grpSpLocks/>
            </p:cNvGrpSpPr>
            <p:nvPr/>
          </p:nvGrpSpPr>
          <p:grpSpPr bwMode="auto">
            <a:xfrm>
              <a:off x="5935494" y="4648200"/>
              <a:ext cx="312906" cy="521732"/>
              <a:chOff x="8069094" y="4648200"/>
              <a:chExt cx="312906" cy="521732"/>
            </a:xfrm>
          </p:grpSpPr>
          <p:cxnSp>
            <p:nvCxnSpPr>
              <p:cNvPr id="33" name="Straight Connector 3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8" name="TextBox 3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5</a:t>
                </a:r>
              </a:p>
            </p:txBody>
          </p:sp>
        </p:grpSp>
        <p:grpSp>
          <p:nvGrpSpPr>
            <p:cNvPr id="34887" name="Group 42"/>
            <p:cNvGrpSpPr>
              <a:grpSpLocks/>
            </p:cNvGrpSpPr>
            <p:nvPr/>
          </p:nvGrpSpPr>
          <p:grpSpPr bwMode="auto">
            <a:xfrm>
              <a:off x="6240294" y="4648200"/>
              <a:ext cx="312906" cy="521732"/>
              <a:chOff x="8069094" y="4648200"/>
              <a:chExt cx="312906" cy="521732"/>
            </a:xfrm>
          </p:grpSpPr>
          <p:cxnSp>
            <p:nvCxnSpPr>
              <p:cNvPr id="31" name="Straight Connector 3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6" name="TextBox 3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34888" name="Group 45"/>
            <p:cNvGrpSpPr>
              <a:grpSpLocks/>
            </p:cNvGrpSpPr>
            <p:nvPr/>
          </p:nvGrpSpPr>
          <p:grpSpPr bwMode="auto">
            <a:xfrm>
              <a:off x="65450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4"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34889" name="Group 48"/>
            <p:cNvGrpSpPr>
              <a:grpSpLocks/>
            </p:cNvGrpSpPr>
            <p:nvPr/>
          </p:nvGrpSpPr>
          <p:grpSpPr bwMode="auto">
            <a:xfrm>
              <a:off x="6849894" y="4648200"/>
              <a:ext cx="312906" cy="521732"/>
              <a:chOff x="8069094" y="4648200"/>
              <a:chExt cx="312906" cy="521732"/>
            </a:xfrm>
          </p:grpSpPr>
          <p:cxnSp>
            <p:nvCxnSpPr>
              <p:cNvPr id="27" name="Straight Connector 2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892" name="TextBox 2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34890" name="TextBox 25"/>
            <p:cNvSpPr txBox="1">
              <a:spLocks noChangeArrowheads="1"/>
            </p:cNvSpPr>
            <p:nvPr/>
          </p:nvSpPr>
          <p:spPr bwMode="auto">
            <a:xfrm>
              <a:off x="7706025" y="5105400"/>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grpSp>
      <p:grpSp>
        <p:nvGrpSpPr>
          <p:cNvPr id="22" name="Group 50"/>
          <p:cNvGrpSpPr>
            <a:grpSpLocks/>
          </p:cNvGrpSpPr>
          <p:nvPr/>
        </p:nvGrpSpPr>
        <p:grpSpPr bwMode="auto">
          <a:xfrm>
            <a:off x="3786087" y="1232225"/>
            <a:ext cx="938314" cy="3466449"/>
            <a:chOff x="3785836" y="1335152"/>
            <a:chExt cx="938311" cy="3466241"/>
          </a:xfrm>
        </p:grpSpPr>
        <p:cxnSp>
          <p:nvCxnSpPr>
            <p:cNvPr id="52"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857" name="Group 56"/>
            <p:cNvGrpSpPr>
              <a:grpSpLocks/>
            </p:cNvGrpSpPr>
            <p:nvPr/>
          </p:nvGrpSpPr>
          <p:grpSpPr bwMode="auto">
            <a:xfrm>
              <a:off x="3810000" y="1828800"/>
              <a:ext cx="914147" cy="369332"/>
              <a:chOff x="5943853" y="2286000"/>
              <a:chExt cx="914147" cy="369332"/>
            </a:xfrm>
          </p:grpSpPr>
          <p:sp>
            <p:nvSpPr>
              <p:cNvPr id="34874"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71"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58" name="Group 57"/>
            <p:cNvGrpSpPr>
              <a:grpSpLocks/>
            </p:cNvGrpSpPr>
            <p:nvPr/>
          </p:nvGrpSpPr>
          <p:grpSpPr bwMode="auto">
            <a:xfrm>
              <a:off x="3796722" y="2297668"/>
              <a:ext cx="927425" cy="369310"/>
              <a:chOff x="5930575" y="2286000"/>
              <a:chExt cx="927425" cy="369310"/>
            </a:xfrm>
          </p:grpSpPr>
          <p:sp>
            <p:nvSpPr>
              <p:cNvPr id="34872" name="TextBox 58"/>
              <p:cNvSpPr txBox="1">
                <a:spLocks noChangeArrowheads="1"/>
              </p:cNvSpPr>
              <p:nvPr/>
            </p:nvSpPr>
            <p:spPr bwMode="auto">
              <a:xfrm>
                <a:off x="5930575"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$2.50</a:t>
                </a:r>
              </a:p>
            </p:txBody>
          </p:sp>
          <p:cxnSp>
            <p:nvCxnSpPr>
              <p:cNvPr id="69" name="Straight Connector 68"/>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59" name="Group 60"/>
            <p:cNvGrpSpPr>
              <a:grpSpLocks/>
            </p:cNvGrpSpPr>
            <p:nvPr/>
          </p:nvGrpSpPr>
          <p:grpSpPr bwMode="auto">
            <a:xfrm>
              <a:off x="3785836" y="2754868"/>
              <a:ext cx="938311" cy="369310"/>
              <a:chOff x="5919689" y="2286000"/>
              <a:chExt cx="938311" cy="369310"/>
            </a:xfrm>
          </p:grpSpPr>
          <p:sp>
            <p:nvSpPr>
              <p:cNvPr id="34870" name="TextBox 65"/>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$2.00</a:t>
                </a:r>
              </a:p>
            </p:txBody>
          </p:sp>
          <p:cxnSp>
            <p:nvCxnSpPr>
              <p:cNvPr id="67" name="Straight Connector 66"/>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0" name="Group 63"/>
            <p:cNvGrpSpPr>
              <a:grpSpLocks/>
            </p:cNvGrpSpPr>
            <p:nvPr/>
          </p:nvGrpSpPr>
          <p:grpSpPr bwMode="auto">
            <a:xfrm>
              <a:off x="3785836" y="3212068"/>
              <a:ext cx="938311" cy="369310"/>
              <a:chOff x="5919689" y="2286000"/>
              <a:chExt cx="938311" cy="369310"/>
            </a:xfrm>
          </p:grpSpPr>
          <p:sp>
            <p:nvSpPr>
              <p:cNvPr id="34868" name="TextBox 63"/>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$1.50</a:t>
                </a:r>
              </a:p>
            </p:txBody>
          </p:sp>
          <p:cxnSp>
            <p:nvCxnSpPr>
              <p:cNvPr id="65" name="Straight Connector 64"/>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1" name="Group 66"/>
            <p:cNvGrpSpPr>
              <a:grpSpLocks/>
            </p:cNvGrpSpPr>
            <p:nvPr/>
          </p:nvGrpSpPr>
          <p:grpSpPr bwMode="auto">
            <a:xfrm>
              <a:off x="3785836" y="3669268"/>
              <a:ext cx="938311" cy="369310"/>
              <a:chOff x="5919689" y="2286000"/>
              <a:chExt cx="938311" cy="369310"/>
            </a:xfrm>
          </p:grpSpPr>
          <p:sp>
            <p:nvSpPr>
              <p:cNvPr id="34866" name="TextBox 61"/>
              <p:cNvSpPr txBox="1">
                <a:spLocks noChangeArrowheads="1"/>
              </p:cNvSpPr>
              <p:nvPr/>
            </p:nvSpPr>
            <p:spPr bwMode="auto">
              <a:xfrm>
                <a:off x="5919689"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$1.00</a:t>
                </a:r>
              </a:p>
            </p:txBody>
          </p:sp>
          <p:cxnSp>
            <p:nvCxnSpPr>
              <p:cNvPr id="63" name="Straight Connector 62"/>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862" name="Group 69"/>
            <p:cNvGrpSpPr>
              <a:grpSpLocks/>
            </p:cNvGrpSpPr>
            <p:nvPr/>
          </p:nvGrpSpPr>
          <p:grpSpPr bwMode="auto">
            <a:xfrm>
              <a:off x="3796722" y="4126468"/>
              <a:ext cx="927425" cy="369310"/>
              <a:chOff x="5930575" y="2286000"/>
              <a:chExt cx="927425" cy="369310"/>
            </a:xfrm>
          </p:grpSpPr>
          <p:sp>
            <p:nvSpPr>
              <p:cNvPr id="34864" name="TextBox 59"/>
              <p:cNvSpPr txBox="1">
                <a:spLocks noChangeArrowheads="1"/>
              </p:cNvSpPr>
              <p:nvPr/>
            </p:nvSpPr>
            <p:spPr bwMode="auto">
              <a:xfrm>
                <a:off x="5930575" y="2286000"/>
                <a:ext cx="761744" cy="3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$0.50</a:t>
                </a:r>
              </a:p>
            </p:txBody>
          </p:sp>
          <p:cxnSp>
            <p:nvCxnSpPr>
              <p:cNvPr id="61" name="Straight Connector 60"/>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863" name="TextBox 58"/>
            <p:cNvSpPr txBox="1">
              <a:spLocks noChangeArrowheads="1"/>
            </p:cNvSpPr>
            <p:nvPr/>
          </p:nvSpPr>
          <p:spPr bwMode="auto">
            <a:xfrm>
              <a:off x="3861127" y="1335152"/>
              <a:ext cx="774568"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 </a:t>
              </a:r>
            </a:p>
          </p:txBody>
        </p:sp>
      </p:grpSp>
      <p:cxnSp>
        <p:nvCxnSpPr>
          <p:cNvPr id="73" name="Straight Connector 72"/>
          <p:cNvCxnSpPr/>
          <p:nvPr/>
        </p:nvCxnSpPr>
        <p:spPr>
          <a:xfrm flipV="1">
            <a:off x="4572000" y="3784275"/>
            <a:ext cx="304800" cy="11113"/>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572000" y="2879400"/>
            <a:ext cx="9144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4572000" y="2422200"/>
            <a:ext cx="12192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4572000" y="3336600"/>
            <a:ext cx="6096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flipH="1" flipV="1">
            <a:off x="4490245" y="4018431"/>
            <a:ext cx="1382712"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flipH="1" flipV="1">
            <a:off x="4457701" y="4279575"/>
            <a:ext cx="838200"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flipH="1" flipV="1">
            <a:off x="4572001" y="3784275"/>
            <a:ext cx="1828800" cy="31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2" name="Freeform 183"/>
          <p:cNvSpPr>
            <a:spLocks/>
          </p:cNvSpPr>
          <p:nvPr/>
        </p:nvSpPr>
        <p:spPr bwMode="auto">
          <a:xfrm>
            <a:off x="6026150" y="18903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83"/>
          <p:cNvSpPr>
            <a:spLocks/>
          </p:cNvSpPr>
          <p:nvPr/>
        </p:nvSpPr>
        <p:spPr bwMode="auto">
          <a:xfrm>
            <a:off x="5721350" y="23475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83"/>
          <p:cNvSpPr>
            <a:spLocks/>
          </p:cNvSpPr>
          <p:nvPr/>
        </p:nvSpPr>
        <p:spPr bwMode="auto">
          <a:xfrm>
            <a:off x="5410200" y="28047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83"/>
          <p:cNvSpPr>
            <a:spLocks/>
          </p:cNvSpPr>
          <p:nvPr/>
        </p:nvSpPr>
        <p:spPr bwMode="auto">
          <a:xfrm>
            <a:off x="5105400" y="32778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83"/>
          <p:cNvSpPr>
            <a:spLocks/>
          </p:cNvSpPr>
          <p:nvPr/>
        </p:nvSpPr>
        <p:spPr bwMode="auto">
          <a:xfrm>
            <a:off x="4800600" y="37350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83"/>
          <p:cNvSpPr>
            <a:spLocks/>
          </p:cNvSpPr>
          <p:nvPr/>
        </p:nvSpPr>
        <p:spPr bwMode="auto">
          <a:xfrm>
            <a:off x="4495800" y="419226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cxnSp>
        <p:nvCxnSpPr>
          <p:cNvPr id="89" name="Straight Arrow Connector 88"/>
          <p:cNvCxnSpPr/>
          <p:nvPr/>
        </p:nvCxnSpPr>
        <p:spPr>
          <a:xfrm rot="5400000">
            <a:off x="4420394" y="2651594"/>
            <a:ext cx="457200" cy="1588"/>
          </a:xfrm>
          <a:prstGeom prst="straightConnector1">
            <a:avLst/>
          </a:prstGeom>
          <a:ln w="190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5486400" y="4546275"/>
            <a:ext cx="303213" cy="1588"/>
          </a:xfrm>
          <a:prstGeom prst="straightConnector1">
            <a:avLst/>
          </a:prstGeom>
          <a:ln w="1905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2" name="Group 90"/>
          <p:cNvGrpSpPr>
            <a:grpSpLocks/>
          </p:cNvGrpSpPr>
          <p:nvPr/>
        </p:nvGrpSpPr>
        <p:grpSpPr bwMode="auto">
          <a:xfrm>
            <a:off x="4648198" y="2184073"/>
            <a:ext cx="2650462" cy="584775"/>
            <a:chOff x="4648200" y="2743200"/>
            <a:chExt cx="2650676" cy="585351"/>
          </a:xfrm>
        </p:grpSpPr>
        <p:sp>
          <p:nvSpPr>
            <p:cNvPr id="34854" name="TextBox 91"/>
            <p:cNvSpPr txBox="1">
              <a:spLocks noChangeArrowheads="1"/>
            </p:cNvSpPr>
            <p:nvPr/>
          </p:nvSpPr>
          <p:spPr bwMode="auto">
            <a:xfrm>
              <a:off x="6400800" y="2743200"/>
              <a:ext cx="898076" cy="58535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increase</a:t>
              </a:r>
            </a:p>
            <a:p>
              <a:pPr eaLnBrk="1" hangingPunct="1"/>
              <a:r>
                <a:rPr lang="en-US" sz="1600" dirty="0">
                  <a:latin typeface="+mn-lt"/>
                </a:rPr>
                <a:t>in price</a:t>
              </a:r>
            </a:p>
          </p:txBody>
        </p:sp>
        <p:cxnSp>
          <p:nvCxnSpPr>
            <p:cNvPr id="93" name="Straight Connector 92"/>
            <p:cNvCxnSpPr/>
            <p:nvPr/>
          </p:nvCxnSpPr>
          <p:spPr>
            <a:xfrm flipV="1">
              <a:off x="4648200" y="3048300"/>
              <a:ext cx="1828947" cy="1525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 name="Group 93"/>
          <p:cNvGrpSpPr>
            <a:grpSpLocks/>
          </p:cNvGrpSpPr>
          <p:nvPr/>
        </p:nvGrpSpPr>
        <p:grpSpPr bwMode="auto">
          <a:xfrm>
            <a:off x="5562600" y="3327075"/>
            <a:ext cx="2639656" cy="1219200"/>
            <a:chOff x="4343400" y="2438400"/>
            <a:chExt cx="2639656" cy="1219200"/>
          </a:xfrm>
        </p:grpSpPr>
        <p:sp>
          <p:nvSpPr>
            <p:cNvPr id="34852" name="TextBox 94"/>
            <p:cNvSpPr txBox="1">
              <a:spLocks noChangeArrowheads="1"/>
            </p:cNvSpPr>
            <p:nvPr/>
          </p:nvSpPr>
          <p:spPr bwMode="auto">
            <a:xfrm>
              <a:off x="5283360" y="2438400"/>
              <a:ext cx="1699696"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increases quantity</a:t>
              </a:r>
            </a:p>
            <a:p>
              <a:pPr eaLnBrk="1" hangingPunct="1"/>
              <a:r>
                <a:rPr lang="en-US" sz="1600" dirty="0">
                  <a:latin typeface="+mn-lt"/>
                </a:rPr>
                <a:t>of coffee supplied</a:t>
              </a:r>
              <a:endParaRPr lang="en-US" sz="1600" dirty="0">
                <a:solidFill>
                  <a:srgbClr val="800080"/>
                </a:solidFill>
                <a:latin typeface="+mn-lt"/>
              </a:endParaRPr>
            </a:p>
          </p:txBody>
        </p:sp>
        <p:cxnSp>
          <p:nvCxnSpPr>
            <p:cNvPr id="96" name="Straight Connector 95"/>
            <p:cNvCxnSpPr/>
            <p:nvPr/>
          </p:nvCxnSpPr>
          <p:spPr>
            <a:xfrm flipV="1">
              <a:off x="4343400" y="2895600"/>
              <a:ext cx="9144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2" name="Straight Connector 101"/>
          <p:cNvCxnSpPr/>
          <p:nvPr/>
        </p:nvCxnSpPr>
        <p:spPr>
          <a:xfrm rot="5400000" flipH="1" flipV="1">
            <a:off x="4609307" y="3516781"/>
            <a:ext cx="2362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4685507" y="3364381"/>
            <a:ext cx="28194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4572000" y="1955475"/>
            <a:ext cx="15240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5536" y="1179632"/>
            <a:ext cx="3665957" cy="646331"/>
          </a:xfrm>
          <a:prstGeom prst="rect">
            <a:avLst/>
          </a:prstGeom>
        </p:spPr>
        <p:txBody>
          <a:bodyPr wrap="square">
            <a:spAutoFit/>
          </a:bodyPr>
          <a:lstStyle/>
          <a:p>
            <a:r>
              <a:rPr lang="en-US" b="1" dirty="0">
                <a:solidFill>
                  <a:prstClr val="black"/>
                </a:solidFill>
                <a:latin typeface="+mn-lt"/>
              </a:rPr>
              <a:t>supply schedule </a:t>
            </a:r>
            <a:r>
              <a:rPr lang="en-US" dirty="0">
                <a:solidFill>
                  <a:prstClr val="black"/>
                </a:solidFill>
                <a:latin typeface="+mn-lt"/>
              </a:rPr>
              <a:t>– a table that shows the quantity supplied at each price. </a:t>
            </a:r>
            <a:endParaRPr lang="en-US" dirty="0">
              <a:latin typeface="+mn-lt"/>
            </a:endParaRPr>
          </a:p>
        </p:txBody>
      </p:sp>
    </p:spTree>
    <p:extLst>
      <p:ext uri="{BB962C8B-B14F-4D97-AF65-F5344CB8AC3E}">
        <p14:creationId xmlns:p14="http://schemas.microsoft.com/office/powerpoint/2010/main" val="42206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par>
                          <p:cTn id="18" fill="hold" nodeType="afterGroup">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87"/>
                                        </p:tgtEl>
                                        <p:attrNameLst>
                                          <p:attrName>style.visibility</p:attrName>
                                        </p:attrNameLst>
                                      </p:cBhvr>
                                      <p:to>
                                        <p:strVal val="visible"/>
                                      </p:to>
                                    </p:set>
                                    <p:animEffect transition="in" filter="wipe(left)">
                                      <p:cBhvr>
                                        <p:cTn id="21" dur="500"/>
                                        <p:tgtEl>
                                          <p:spTgt spid="87"/>
                                        </p:tgtEl>
                                      </p:cBhvr>
                                    </p:animEffect>
                                  </p:childTnLst>
                                </p:cTn>
                              </p:par>
                            </p:childTnLst>
                          </p:cTn>
                        </p:par>
                        <p:par>
                          <p:cTn id="22" fill="hold" nodeType="afterGroup">
                            <p:stCondLst>
                              <p:cond delay="1500"/>
                            </p:stCondLst>
                            <p:childTnLst>
                              <p:par>
                                <p:cTn id="23" presetID="22" presetClass="entr" presetSubtype="8" fill="hold" nodeType="afterEffect">
                                  <p:stCondLst>
                                    <p:cond delay="0"/>
                                  </p:stCondLst>
                                  <p:childTnLst>
                                    <p:set>
                                      <p:cBhvr>
                                        <p:cTn id="24" dur="1" fill="hold">
                                          <p:stCondLst>
                                            <p:cond delay="0"/>
                                          </p:stCondLst>
                                        </p:cTn>
                                        <p:tgtEl>
                                          <p:spTgt spid="73"/>
                                        </p:tgtEl>
                                        <p:attrNameLst>
                                          <p:attrName>style.visibility</p:attrName>
                                        </p:attrNameLst>
                                      </p:cBhvr>
                                      <p:to>
                                        <p:strVal val="visible"/>
                                      </p:to>
                                    </p:set>
                                    <p:animEffect transition="in" filter="wipe(left)">
                                      <p:cBhvr>
                                        <p:cTn id="25" dur="500"/>
                                        <p:tgtEl>
                                          <p:spTgt spid="73"/>
                                        </p:tgtEl>
                                      </p:cBhvr>
                                    </p:animEffect>
                                  </p:childTnLst>
                                </p:cTn>
                              </p:par>
                            </p:childTnLst>
                          </p:cTn>
                        </p:par>
                        <p:par>
                          <p:cTn id="26" fill="hold" nodeType="afterGroup">
                            <p:stCondLst>
                              <p:cond delay="2000"/>
                            </p:stCondLst>
                            <p:childTnLst>
                              <p:par>
                                <p:cTn id="27" presetID="22" presetClass="entr" presetSubtype="8" fill="hold" grpId="0" nodeType="afterEffect">
                                  <p:stCondLst>
                                    <p:cond delay="0"/>
                                  </p:stCondLst>
                                  <p:childTnLst>
                                    <p:set>
                                      <p:cBhvr>
                                        <p:cTn id="28" dur="1" fill="hold">
                                          <p:stCondLst>
                                            <p:cond delay="0"/>
                                          </p:stCondLst>
                                        </p:cTn>
                                        <p:tgtEl>
                                          <p:spTgt spid="86"/>
                                        </p:tgtEl>
                                        <p:attrNameLst>
                                          <p:attrName>style.visibility</p:attrName>
                                        </p:attrNameLst>
                                      </p:cBhvr>
                                      <p:to>
                                        <p:strVal val="visible"/>
                                      </p:to>
                                    </p:set>
                                    <p:animEffect transition="in" filter="wipe(left)">
                                      <p:cBhvr>
                                        <p:cTn id="29" dur="500"/>
                                        <p:tgtEl>
                                          <p:spTgt spid="86"/>
                                        </p:tgtEl>
                                      </p:cBhvr>
                                    </p:animEffect>
                                  </p:childTnLst>
                                </p:cTn>
                              </p:par>
                            </p:childTnLst>
                          </p:cTn>
                        </p:par>
                        <p:par>
                          <p:cTn id="30" fill="hold" nodeType="afterGroup">
                            <p:stCondLst>
                              <p:cond delay="2500"/>
                            </p:stCondLst>
                            <p:childTnLst>
                              <p:par>
                                <p:cTn id="31" presetID="22" presetClass="entr" presetSubtype="1" fill="hold" nodeType="afterEffect">
                                  <p:stCondLst>
                                    <p:cond delay="0"/>
                                  </p:stCondLst>
                                  <p:childTnLst>
                                    <p:set>
                                      <p:cBhvr>
                                        <p:cTn id="32" dur="1" fill="hold">
                                          <p:stCondLst>
                                            <p:cond delay="0"/>
                                          </p:stCondLst>
                                        </p:cTn>
                                        <p:tgtEl>
                                          <p:spTgt spid="78"/>
                                        </p:tgtEl>
                                        <p:attrNameLst>
                                          <p:attrName>style.visibility</p:attrName>
                                        </p:attrNameLst>
                                      </p:cBhvr>
                                      <p:to>
                                        <p:strVal val="visible"/>
                                      </p:to>
                                    </p:set>
                                    <p:animEffect transition="in" filter="wipe(up)">
                                      <p:cBhvr>
                                        <p:cTn id="33" dur="500"/>
                                        <p:tgtEl>
                                          <p:spTgt spid="78"/>
                                        </p:tgtEl>
                                      </p:cBhvr>
                                    </p:animEffect>
                                  </p:childTnLst>
                                </p:cTn>
                              </p:par>
                            </p:childTnLst>
                          </p:cTn>
                        </p:par>
                        <p:par>
                          <p:cTn id="34" fill="hold" nodeType="afterGroup">
                            <p:stCondLst>
                              <p:cond delay="3000"/>
                            </p:stCondLst>
                            <p:childTnLst>
                              <p:par>
                                <p:cTn id="35" presetID="22" presetClass="entr" presetSubtype="8" fill="hold" nodeType="after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wipe(left)">
                                      <p:cBhvr>
                                        <p:cTn id="37" dur="500"/>
                                        <p:tgtEl>
                                          <p:spTgt spid="76"/>
                                        </p:tgtEl>
                                      </p:cBhvr>
                                    </p:animEffect>
                                  </p:childTnLst>
                                </p:cTn>
                              </p:par>
                            </p:childTnLst>
                          </p:cTn>
                        </p:par>
                        <p:par>
                          <p:cTn id="38" fill="hold" nodeType="afterGroup">
                            <p:stCondLst>
                              <p:cond delay="3500"/>
                            </p:stCondLst>
                            <p:childTnLst>
                              <p:par>
                                <p:cTn id="39" presetID="22" presetClass="entr" presetSubtype="8" fill="hold" grpId="0" nodeType="afterEffect">
                                  <p:stCondLst>
                                    <p:cond delay="0"/>
                                  </p:stCondLst>
                                  <p:childTnLst>
                                    <p:set>
                                      <p:cBhvr>
                                        <p:cTn id="40" dur="1" fill="hold">
                                          <p:stCondLst>
                                            <p:cond delay="0"/>
                                          </p:stCondLst>
                                        </p:cTn>
                                        <p:tgtEl>
                                          <p:spTgt spid="85"/>
                                        </p:tgtEl>
                                        <p:attrNameLst>
                                          <p:attrName>style.visibility</p:attrName>
                                        </p:attrNameLst>
                                      </p:cBhvr>
                                      <p:to>
                                        <p:strVal val="visible"/>
                                      </p:to>
                                    </p:set>
                                    <p:animEffect transition="in" filter="wipe(left)">
                                      <p:cBhvr>
                                        <p:cTn id="41" dur="500"/>
                                        <p:tgtEl>
                                          <p:spTgt spid="85"/>
                                        </p:tgtEl>
                                      </p:cBhvr>
                                    </p:animEffect>
                                  </p:childTnLst>
                                </p:cTn>
                              </p:par>
                            </p:childTnLst>
                          </p:cTn>
                        </p:par>
                        <p:par>
                          <p:cTn id="42" fill="hold" nodeType="afterGroup">
                            <p:stCondLst>
                              <p:cond delay="4000"/>
                            </p:stCondLst>
                            <p:childTnLst>
                              <p:par>
                                <p:cTn id="43" presetID="22" presetClass="entr" presetSubtype="1" fill="hold" nodeType="after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wipe(up)">
                                      <p:cBhvr>
                                        <p:cTn id="45" dur="500"/>
                                        <p:tgtEl>
                                          <p:spTgt spid="77"/>
                                        </p:tgtEl>
                                      </p:cBhvr>
                                    </p:animEffect>
                                  </p:childTnLst>
                                </p:cTn>
                              </p:par>
                            </p:childTnLst>
                          </p:cTn>
                        </p:par>
                        <p:par>
                          <p:cTn id="46" fill="hold" nodeType="afterGroup">
                            <p:stCondLst>
                              <p:cond delay="4500"/>
                            </p:stCondLst>
                            <p:childTnLst>
                              <p:par>
                                <p:cTn id="47" presetID="22" presetClass="entr" presetSubtype="8" fill="hold" nodeType="afterEffect">
                                  <p:stCondLst>
                                    <p:cond delay="0"/>
                                  </p:stCondLst>
                                  <p:childTnLst>
                                    <p:set>
                                      <p:cBhvr>
                                        <p:cTn id="48" dur="1" fill="hold">
                                          <p:stCondLst>
                                            <p:cond delay="0"/>
                                          </p:stCondLst>
                                        </p:cTn>
                                        <p:tgtEl>
                                          <p:spTgt spid="74"/>
                                        </p:tgtEl>
                                        <p:attrNameLst>
                                          <p:attrName>style.visibility</p:attrName>
                                        </p:attrNameLst>
                                      </p:cBhvr>
                                      <p:to>
                                        <p:strVal val="visible"/>
                                      </p:to>
                                    </p:set>
                                    <p:animEffect transition="in" filter="wipe(left)">
                                      <p:cBhvr>
                                        <p:cTn id="49" dur="500"/>
                                        <p:tgtEl>
                                          <p:spTgt spid="74"/>
                                        </p:tgtEl>
                                      </p:cBhvr>
                                    </p:animEffect>
                                  </p:childTnLst>
                                </p:cTn>
                              </p:par>
                            </p:childTnLst>
                          </p:cTn>
                        </p:par>
                        <p:par>
                          <p:cTn id="50" fill="hold" nodeType="afterGroup">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84"/>
                                        </p:tgtEl>
                                        <p:attrNameLst>
                                          <p:attrName>style.visibility</p:attrName>
                                        </p:attrNameLst>
                                      </p:cBhvr>
                                      <p:to>
                                        <p:strVal val="visible"/>
                                      </p:to>
                                    </p:set>
                                    <p:animEffect transition="in" filter="wipe(left)">
                                      <p:cBhvr>
                                        <p:cTn id="53" dur="500"/>
                                        <p:tgtEl>
                                          <p:spTgt spid="84"/>
                                        </p:tgtEl>
                                      </p:cBhvr>
                                    </p:animEffect>
                                  </p:childTnLst>
                                </p:cTn>
                              </p:par>
                            </p:childTnLst>
                          </p:cTn>
                        </p:par>
                        <p:par>
                          <p:cTn id="54" fill="hold" nodeType="afterGroup">
                            <p:stCondLst>
                              <p:cond delay="5500"/>
                            </p:stCondLst>
                            <p:childTnLst>
                              <p:par>
                                <p:cTn id="55" presetID="22" presetClass="entr" presetSubtype="1" fill="hold" nodeType="afterEffect">
                                  <p:stCondLst>
                                    <p:cond delay="0"/>
                                  </p:stCondLst>
                                  <p:childTnLst>
                                    <p:set>
                                      <p:cBhvr>
                                        <p:cTn id="56" dur="1" fill="hold">
                                          <p:stCondLst>
                                            <p:cond delay="0"/>
                                          </p:stCondLst>
                                        </p:cTn>
                                        <p:tgtEl>
                                          <p:spTgt spid="80"/>
                                        </p:tgtEl>
                                        <p:attrNameLst>
                                          <p:attrName>style.visibility</p:attrName>
                                        </p:attrNameLst>
                                      </p:cBhvr>
                                      <p:to>
                                        <p:strVal val="visible"/>
                                      </p:to>
                                    </p:set>
                                    <p:animEffect transition="in" filter="wipe(up)">
                                      <p:cBhvr>
                                        <p:cTn id="57" dur="500"/>
                                        <p:tgtEl>
                                          <p:spTgt spid="80"/>
                                        </p:tgtEl>
                                      </p:cBhvr>
                                    </p:animEffect>
                                  </p:childTnLst>
                                </p:cTn>
                              </p:par>
                            </p:childTnLst>
                          </p:cTn>
                        </p:par>
                        <p:par>
                          <p:cTn id="58" fill="hold" nodeType="afterGroup">
                            <p:stCondLst>
                              <p:cond delay="6000"/>
                            </p:stCondLst>
                            <p:childTnLst>
                              <p:par>
                                <p:cTn id="59" presetID="22" presetClass="entr" presetSubtype="8" fill="hold" nodeType="afterEffect">
                                  <p:stCondLst>
                                    <p:cond delay="0"/>
                                  </p:stCondLst>
                                  <p:childTnLst>
                                    <p:set>
                                      <p:cBhvr>
                                        <p:cTn id="60" dur="1" fill="hold">
                                          <p:stCondLst>
                                            <p:cond delay="0"/>
                                          </p:stCondLst>
                                        </p:cTn>
                                        <p:tgtEl>
                                          <p:spTgt spid="75"/>
                                        </p:tgtEl>
                                        <p:attrNameLst>
                                          <p:attrName>style.visibility</p:attrName>
                                        </p:attrNameLst>
                                      </p:cBhvr>
                                      <p:to>
                                        <p:strVal val="visible"/>
                                      </p:to>
                                    </p:set>
                                    <p:animEffect transition="in" filter="wipe(left)">
                                      <p:cBhvr>
                                        <p:cTn id="61" dur="500"/>
                                        <p:tgtEl>
                                          <p:spTgt spid="75"/>
                                        </p:tgtEl>
                                      </p:cBhvr>
                                    </p:animEffect>
                                  </p:childTnLst>
                                </p:cTn>
                              </p:par>
                            </p:childTnLst>
                          </p:cTn>
                        </p:par>
                        <p:par>
                          <p:cTn id="62" fill="hold" nodeType="afterGroup">
                            <p:stCondLst>
                              <p:cond delay="6500"/>
                            </p:stCondLst>
                            <p:childTnLst>
                              <p:par>
                                <p:cTn id="63" presetID="22" presetClass="entr" presetSubtype="8" fill="hold" grpId="0" nodeType="afterEffect">
                                  <p:stCondLst>
                                    <p:cond delay="0"/>
                                  </p:stCondLst>
                                  <p:childTnLst>
                                    <p:set>
                                      <p:cBhvr>
                                        <p:cTn id="64" dur="1" fill="hold">
                                          <p:stCondLst>
                                            <p:cond delay="0"/>
                                          </p:stCondLst>
                                        </p:cTn>
                                        <p:tgtEl>
                                          <p:spTgt spid="83"/>
                                        </p:tgtEl>
                                        <p:attrNameLst>
                                          <p:attrName>style.visibility</p:attrName>
                                        </p:attrNameLst>
                                      </p:cBhvr>
                                      <p:to>
                                        <p:strVal val="visible"/>
                                      </p:to>
                                    </p:set>
                                    <p:animEffect transition="in" filter="wipe(left)">
                                      <p:cBhvr>
                                        <p:cTn id="65" dur="500"/>
                                        <p:tgtEl>
                                          <p:spTgt spid="83"/>
                                        </p:tgtEl>
                                      </p:cBhvr>
                                    </p:animEffect>
                                  </p:childTnLst>
                                </p:cTn>
                              </p:par>
                            </p:childTnLst>
                          </p:cTn>
                        </p:par>
                        <p:par>
                          <p:cTn id="66" fill="hold" nodeType="afterGroup">
                            <p:stCondLst>
                              <p:cond delay="7000"/>
                            </p:stCondLst>
                            <p:childTnLst>
                              <p:par>
                                <p:cTn id="67" presetID="22" presetClass="entr" presetSubtype="1" fill="hold" nodeType="afterEffect">
                                  <p:stCondLst>
                                    <p:cond delay="0"/>
                                  </p:stCondLst>
                                  <p:childTnLst>
                                    <p:set>
                                      <p:cBhvr>
                                        <p:cTn id="68" dur="1" fill="hold">
                                          <p:stCondLst>
                                            <p:cond delay="0"/>
                                          </p:stCondLst>
                                        </p:cTn>
                                        <p:tgtEl>
                                          <p:spTgt spid="102"/>
                                        </p:tgtEl>
                                        <p:attrNameLst>
                                          <p:attrName>style.visibility</p:attrName>
                                        </p:attrNameLst>
                                      </p:cBhvr>
                                      <p:to>
                                        <p:strVal val="visible"/>
                                      </p:to>
                                    </p:set>
                                    <p:animEffect transition="in" filter="wipe(up)">
                                      <p:cBhvr>
                                        <p:cTn id="69" dur="500"/>
                                        <p:tgtEl>
                                          <p:spTgt spid="102"/>
                                        </p:tgtEl>
                                      </p:cBhvr>
                                    </p:animEffect>
                                  </p:childTnLst>
                                </p:cTn>
                              </p:par>
                            </p:childTnLst>
                          </p:cTn>
                        </p:par>
                        <p:par>
                          <p:cTn id="70" fill="hold" nodeType="afterGroup">
                            <p:stCondLst>
                              <p:cond delay="7500"/>
                            </p:stCondLst>
                            <p:childTnLst>
                              <p:par>
                                <p:cTn id="71" presetID="22" presetClass="entr" presetSubtype="8" fill="hold" nodeType="afterEffect">
                                  <p:stCondLst>
                                    <p:cond delay="0"/>
                                  </p:stCondLst>
                                  <p:childTnLst>
                                    <p:set>
                                      <p:cBhvr>
                                        <p:cTn id="72" dur="1" fill="hold">
                                          <p:stCondLst>
                                            <p:cond delay="0"/>
                                          </p:stCondLst>
                                        </p:cTn>
                                        <p:tgtEl>
                                          <p:spTgt spid="106"/>
                                        </p:tgtEl>
                                        <p:attrNameLst>
                                          <p:attrName>style.visibility</p:attrName>
                                        </p:attrNameLst>
                                      </p:cBhvr>
                                      <p:to>
                                        <p:strVal val="visible"/>
                                      </p:to>
                                    </p:set>
                                    <p:animEffect transition="in" filter="wipe(left)">
                                      <p:cBhvr>
                                        <p:cTn id="73" dur="500"/>
                                        <p:tgtEl>
                                          <p:spTgt spid="106"/>
                                        </p:tgtEl>
                                      </p:cBhvr>
                                    </p:animEffect>
                                  </p:childTnLst>
                                </p:cTn>
                              </p:par>
                            </p:childTnLst>
                          </p:cTn>
                        </p:par>
                        <p:par>
                          <p:cTn id="74" fill="hold" nodeType="afterGroup">
                            <p:stCondLst>
                              <p:cond delay="8000"/>
                            </p:stCondLst>
                            <p:childTnLst>
                              <p:par>
                                <p:cTn id="75" presetID="22" presetClass="entr" presetSubtype="8" fill="hold" grpId="0" nodeType="afterEffect">
                                  <p:stCondLst>
                                    <p:cond delay="0"/>
                                  </p:stCondLst>
                                  <p:childTnLst>
                                    <p:set>
                                      <p:cBhvr>
                                        <p:cTn id="76" dur="1" fill="hold">
                                          <p:stCondLst>
                                            <p:cond delay="0"/>
                                          </p:stCondLst>
                                        </p:cTn>
                                        <p:tgtEl>
                                          <p:spTgt spid="82"/>
                                        </p:tgtEl>
                                        <p:attrNameLst>
                                          <p:attrName>style.visibility</p:attrName>
                                        </p:attrNameLst>
                                      </p:cBhvr>
                                      <p:to>
                                        <p:strVal val="visible"/>
                                      </p:to>
                                    </p:set>
                                    <p:animEffect transition="in" filter="wipe(left)">
                                      <p:cBhvr>
                                        <p:cTn id="77" dur="500"/>
                                        <p:tgtEl>
                                          <p:spTgt spid="82"/>
                                        </p:tgtEl>
                                      </p:cBhvr>
                                    </p:animEffect>
                                  </p:childTnLst>
                                </p:cTn>
                              </p:par>
                            </p:childTnLst>
                          </p:cTn>
                        </p:par>
                        <p:par>
                          <p:cTn id="78" fill="hold" nodeType="afterGroup">
                            <p:stCondLst>
                              <p:cond delay="8500"/>
                            </p:stCondLst>
                            <p:childTnLst>
                              <p:par>
                                <p:cTn id="79" presetID="22" presetClass="entr" presetSubtype="1" fill="hold" nodeType="afterEffect">
                                  <p:stCondLst>
                                    <p:cond delay="0"/>
                                  </p:stCondLst>
                                  <p:childTnLst>
                                    <p:set>
                                      <p:cBhvr>
                                        <p:cTn id="80" dur="1" fill="hold">
                                          <p:stCondLst>
                                            <p:cond delay="0"/>
                                          </p:stCondLst>
                                        </p:cTn>
                                        <p:tgtEl>
                                          <p:spTgt spid="104"/>
                                        </p:tgtEl>
                                        <p:attrNameLst>
                                          <p:attrName>style.visibility</p:attrName>
                                        </p:attrNameLst>
                                      </p:cBhvr>
                                      <p:to>
                                        <p:strVal val="visible"/>
                                      </p:to>
                                    </p:set>
                                    <p:animEffect transition="in" filter="wipe(up)">
                                      <p:cBhvr>
                                        <p:cTn id="81" dur="500"/>
                                        <p:tgtEl>
                                          <p:spTgt spid="104"/>
                                        </p:tgtEl>
                                      </p:cBhvr>
                                    </p:animEffect>
                                  </p:childTnLst>
                                </p:cTn>
                              </p:par>
                            </p:childTnLst>
                          </p:cTn>
                        </p:par>
                        <p:par>
                          <p:cTn id="82" fill="hold" nodeType="afterGroup">
                            <p:stCondLst>
                              <p:cond delay="9000"/>
                            </p:stCondLst>
                            <p:childTnLst>
                              <p:par>
                                <p:cTn id="83" presetID="22" presetClass="entr" presetSubtype="8" fill="hold" nodeType="afterEffect">
                                  <p:stCondLst>
                                    <p:cond delay="0"/>
                                  </p:stCondLst>
                                  <p:childTnLst>
                                    <p:set>
                                      <p:cBhvr>
                                        <p:cTn id="84" dur="1" fill="hold">
                                          <p:stCondLst>
                                            <p:cond delay="0"/>
                                          </p:stCondLst>
                                        </p:cTn>
                                        <p:tgtEl>
                                          <p:spTgt spid="2"/>
                                        </p:tgtEl>
                                        <p:attrNameLst>
                                          <p:attrName>style.visibility</p:attrName>
                                        </p:attrNameLst>
                                      </p:cBhvr>
                                      <p:to>
                                        <p:strVal val="visible"/>
                                      </p:to>
                                    </p:set>
                                    <p:animEffect transition="in" filter="wipe(left)">
                                      <p:cBhvr>
                                        <p:cTn id="85" dur="500"/>
                                        <p:tgtEl>
                                          <p:spTgt spid="2"/>
                                        </p:tgtEl>
                                      </p:cBhvr>
                                    </p:animEffect>
                                  </p:childTnLst>
                                </p:cTn>
                              </p:par>
                            </p:childTnLst>
                          </p:cTn>
                        </p:par>
                        <p:par>
                          <p:cTn id="86" fill="hold" nodeType="afterGroup">
                            <p:stCondLst>
                              <p:cond delay="9500"/>
                            </p:stCondLst>
                            <p:childTnLst>
                              <p:par>
                                <p:cTn id="87" presetID="22" presetClass="entr" presetSubtype="4" fill="hold" nodeType="afterEffect">
                                  <p:stCondLst>
                                    <p:cond delay="0"/>
                                  </p:stCondLst>
                                  <p:childTnLst>
                                    <p:set>
                                      <p:cBhvr>
                                        <p:cTn id="88" dur="1" fill="hold">
                                          <p:stCondLst>
                                            <p:cond delay="0"/>
                                          </p:stCondLst>
                                        </p:cTn>
                                        <p:tgtEl>
                                          <p:spTgt spid="89"/>
                                        </p:tgtEl>
                                        <p:attrNameLst>
                                          <p:attrName>style.visibility</p:attrName>
                                        </p:attrNameLst>
                                      </p:cBhvr>
                                      <p:to>
                                        <p:strVal val="visible"/>
                                      </p:to>
                                    </p:set>
                                    <p:animEffect transition="in" filter="wipe(down)">
                                      <p:cBhvr>
                                        <p:cTn id="89" dur="500"/>
                                        <p:tgtEl>
                                          <p:spTgt spid="89"/>
                                        </p:tgtEl>
                                      </p:cBhvr>
                                    </p:animEffect>
                                  </p:childTnLst>
                                </p:cTn>
                              </p:par>
                            </p:childTnLst>
                          </p:cTn>
                        </p:par>
                        <p:par>
                          <p:cTn id="90" fill="hold" nodeType="afterGroup">
                            <p:stCondLst>
                              <p:cond delay="10000"/>
                            </p:stCondLst>
                            <p:childTnLst>
                              <p:par>
                                <p:cTn id="91" presetID="22" presetClass="entr" presetSubtype="8" fill="hold" nodeType="afterEffect">
                                  <p:stCondLst>
                                    <p:cond delay="0"/>
                                  </p:stCondLst>
                                  <p:childTnLst>
                                    <p:set>
                                      <p:cBhvr>
                                        <p:cTn id="92" dur="1" fill="hold">
                                          <p:stCondLst>
                                            <p:cond delay="0"/>
                                          </p:stCondLst>
                                        </p:cTn>
                                        <p:tgtEl>
                                          <p:spTgt spid="32"/>
                                        </p:tgtEl>
                                        <p:attrNameLst>
                                          <p:attrName>style.visibility</p:attrName>
                                        </p:attrNameLst>
                                      </p:cBhvr>
                                      <p:to>
                                        <p:strVal val="visible"/>
                                      </p:to>
                                    </p:set>
                                    <p:animEffect transition="in" filter="wipe(left)">
                                      <p:cBhvr>
                                        <p:cTn id="93" dur="500"/>
                                        <p:tgtEl>
                                          <p:spTgt spid="32"/>
                                        </p:tgtEl>
                                      </p:cBhvr>
                                    </p:animEffect>
                                  </p:childTnLst>
                                </p:cTn>
                              </p:par>
                            </p:childTnLst>
                          </p:cTn>
                        </p:par>
                        <p:par>
                          <p:cTn id="94" fill="hold" nodeType="afterGroup">
                            <p:stCondLst>
                              <p:cond delay="10500"/>
                            </p:stCondLst>
                            <p:childTnLst>
                              <p:par>
                                <p:cTn id="95" presetID="22" presetClass="entr" presetSubtype="8" fill="hold" nodeType="afterEffect">
                                  <p:stCondLst>
                                    <p:cond delay="0"/>
                                  </p:stCondLst>
                                  <p:childTnLst>
                                    <p:set>
                                      <p:cBhvr>
                                        <p:cTn id="96" dur="1" fill="hold">
                                          <p:stCondLst>
                                            <p:cond delay="0"/>
                                          </p:stCondLst>
                                        </p:cTn>
                                        <p:tgtEl>
                                          <p:spTgt spid="90"/>
                                        </p:tgtEl>
                                        <p:attrNameLst>
                                          <p:attrName>style.visibility</p:attrName>
                                        </p:attrNameLst>
                                      </p:cBhvr>
                                      <p:to>
                                        <p:strVal val="visible"/>
                                      </p:to>
                                    </p:set>
                                    <p:animEffect transition="in" filter="wipe(left)">
                                      <p:cBhvr>
                                        <p:cTn id="97" dur="500"/>
                                        <p:tgtEl>
                                          <p:spTgt spid="90"/>
                                        </p:tgtEl>
                                      </p:cBhvr>
                                    </p:animEffect>
                                  </p:childTnLst>
                                </p:cTn>
                              </p:par>
                            </p:childTnLst>
                          </p:cTn>
                        </p:par>
                        <p:par>
                          <p:cTn id="98" fill="hold" nodeType="afterGroup">
                            <p:stCondLst>
                              <p:cond delay="11000"/>
                            </p:stCondLst>
                            <p:childTnLst>
                              <p:par>
                                <p:cTn id="99" presetID="22" presetClass="entr" presetSubtype="8" fill="hold" nodeType="afterEffect">
                                  <p:stCondLst>
                                    <p:cond delay="0"/>
                                  </p:stCondLst>
                                  <p:childTnLst>
                                    <p:set>
                                      <p:cBhvr>
                                        <p:cTn id="100" dur="1" fill="hold">
                                          <p:stCondLst>
                                            <p:cond delay="0"/>
                                          </p:stCondLst>
                                        </p:cTn>
                                        <p:tgtEl>
                                          <p:spTgt spid="34"/>
                                        </p:tgtEl>
                                        <p:attrNameLst>
                                          <p:attrName>style.visibility</p:attrName>
                                        </p:attrNameLst>
                                      </p:cBhvr>
                                      <p:to>
                                        <p:strVal val="visible"/>
                                      </p:to>
                                    </p:set>
                                    <p:animEffect transition="in" filter="wipe(left)">
                                      <p:cBhvr>
                                        <p:cTn id="101" dur="500"/>
                                        <p:tgtEl>
                                          <p:spTgt spid="34"/>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9"/>
                                        </p:tgtEl>
                                        <p:attrNameLst>
                                          <p:attrName>style.visibility</p:attrName>
                                        </p:attrNameLst>
                                      </p:cBhvr>
                                      <p:to>
                                        <p:strVal val="visible"/>
                                      </p:to>
                                    </p:set>
                                    <p:animEffect transition="in" filter="fade">
                                      <p:cBhvr>
                                        <p:cTn id="10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82" grpId="0" animBg="1"/>
      <p:bldP spid="83" grpId="0" animBg="1"/>
      <p:bldP spid="84" grpId="0" animBg="1"/>
      <p:bldP spid="85" grpId="0" animBg="1"/>
      <p:bldP spid="86" grpId="0" animBg="1"/>
      <p:bldP spid="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bwMode="auto">
          <a:xfrm>
            <a:off x="4305300" y="258300"/>
            <a:ext cx="48387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Market Supply</a:t>
            </a:r>
          </a:p>
        </p:txBody>
      </p:sp>
      <p:graphicFrame>
        <p:nvGraphicFramePr>
          <p:cNvPr id="5" name="Table 4"/>
          <p:cNvGraphicFramePr>
            <a:graphicFrameLocks noGrp="1"/>
          </p:cNvGraphicFramePr>
          <p:nvPr>
            <p:extLst>
              <p:ext uri="{D42A27DB-BD31-4B8C-83A1-F6EECF244321}">
                <p14:modId xmlns:p14="http://schemas.microsoft.com/office/powerpoint/2010/main" val="3441810303"/>
              </p:ext>
            </p:extLst>
          </p:nvPr>
        </p:nvGraphicFramePr>
        <p:xfrm>
          <a:off x="1161988" y="2335480"/>
          <a:ext cx="6334125" cy="2426525"/>
        </p:xfrm>
        <a:graphic>
          <a:graphicData uri="http://schemas.openxmlformats.org/drawingml/2006/table">
            <a:tbl>
              <a:tblPr>
                <a:tableStyleId>{5C22544A-7EE6-4342-B048-85BDC9FD1C3A}</a:tableStyleId>
              </a:tblPr>
              <a:tblGrid>
                <a:gridCol w="2406599">
                  <a:extLst>
                    <a:ext uri="{9D8B030D-6E8A-4147-A177-3AD203B41FA5}">
                      <a16:colId xmlns:a16="http://schemas.microsoft.com/office/drawing/2014/main" val="20000"/>
                    </a:ext>
                  </a:extLst>
                </a:gridCol>
                <a:gridCol w="1195077">
                  <a:extLst>
                    <a:ext uri="{9D8B030D-6E8A-4147-A177-3AD203B41FA5}">
                      <a16:colId xmlns:a16="http://schemas.microsoft.com/office/drawing/2014/main" val="20001"/>
                    </a:ext>
                  </a:extLst>
                </a:gridCol>
                <a:gridCol w="349533">
                  <a:extLst>
                    <a:ext uri="{9D8B030D-6E8A-4147-A177-3AD203B41FA5}">
                      <a16:colId xmlns:a16="http://schemas.microsoft.com/office/drawing/2014/main" val="20002"/>
                    </a:ext>
                  </a:extLst>
                </a:gridCol>
                <a:gridCol w="1076534">
                  <a:extLst>
                    <a:ext uri="{9D8B030D-6E8A-4147-A177-3AD203B41FA5}">
                      <a16:colId xmlns:a16="http://schemas.microsoft.com/office/drawing/2014/main" val="20003"/>
                    </a:ext>
                  </a:extLst>
                </a:gridCol>
                <a:gridCol w="349533">
                  <a:extLst>
                    <a:ext uri="{9D8B030D-6E8A-4147-A177-3AD203B41FA5}">
                      <a16:colId xmlns:a16="http://schemas.microsoft.com/office/drawing/2014/main" val="20004"/>
                    </a:ext>
                  </a:extLst>
                </a:gridCol>
                <a:gridCol w="956849">
                  <a:extLst>
                    <a:ext uri="{9D8B030D-6E8A-4147-A177-3AD203B41FA5}">
                      <a16:colId xmlns:a16="http://schemas.microsoft.com/office/drawing/2014/main" val="20005"/>
                    </a:ext>
                  </a:extLst>
                </a:gridCol>
              </a:tblGrid>
              <a:tr h="370889">
                <a:tc>
                  <a:txBody>
                    <a:bodyPr/>
                    <a:lstStyle/>
                    <a:p>
                      <a:pPr algn="ctr"/>
                      <a:r>
                        <a:rPr lang="en-US" sz="1800" b="1" dirty="0">
                          <a:solidFill>
                            <a:schemeClr val="tx1"/>
                          </a:solidFill>
                        </a:rPr>
                        <a:t>Price of coffee</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Jan </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tx1"/>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Al </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tx1"/>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Market </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55636">
                <a:tc>
                  <a:txBody>
                    <a:bodyPr/>
                    <a:lstStyle/>
                    <a:p>
                      <a:pPr algn="ctr"/>
                      <a:r>
                        <a:rPr lang="en-US" sz="1800" dirty="0"/>
                        <a:t>$0.00</a:t>
                      </a:r>
                    </a:p>
                    <a:p>
                      <a:pPr algn="ctr"/>
                      <a:r>
                        <a:rPr lang="en-US" sz="1800" dirty="0"/>
                        <a:t>$0.50</a:t>
                      </a:r>
                    </a:p>
                    <a:p>
                      <a:pPr algn="ctr"/>
                      <a:r>
                        <a:rPr lang="en-US" sz="1800" dirty="0"/>
                        <a:t>$1.00</a:t>
                      </a:r>
                    </a:p>
                    <a:p>
                      <a:pPr algn="ctr"/>
                      <a:r>
                        <a:rPr lang="en-US" sz="1800" dirty="0"/>
                        <a:t>$1.50</a:t>
                      </a:r>
                    </a:p>
                    <a:p>
                      <a:pPr algn="ctr"/>
                      <a:r>
                        <a:rPr lang="en-US" sz="1800" dirty="0"/>
                        <a:t>$2.00</a:t>
                      </a:r>
                    </a:p>
                    <a:p>
                      <a:pPr algn="ctr"/>
                      <a:r>
                        <a:rPr lang="en-US" sz="1800" dirty="0"/>
                        <a:t>$2.50</a:t>
                      </a:r>
                    </a:p>
                    <a:p>
                      <a:pPr algn="ctr"/>
                      <a:r>
                        <a:rPr lang="en-US" sz="1800" dirty="0"/>
                        <a:t>$3.00</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0</a:t>
                      </a:r>
                    </a:p>
                    <a:p>
                      <a:pPr algn="ctr"/>
                      <a:r>
                        <a:rPr lang="en-US" sz="1800" dirty="0"/>
                        <a:t>0</a:t>
                      </a:r>
                    </a:p>
                    <a:p>
                      <a:pPr algn="ctr"/>
                      <a:r>
                        <a:rPr lang="en-US" sz="1800" dirty="0"/>
                        <a:t>1</a:t>
                      </a:r>
                    </a:p>
                    <a:p>
                      <a:pPr algn="ctr"/>
                      <a:r>
                        <a:rPr lang="en-US" sz="1800" dirty="0"/>
                        <a:t>2</a:t>
                      </a:r>
                    </a:p>
                    <a:p>
                      <a:pPr algn="ctr"/>
                      <a:r>
                        <a:rPr lang="en-US" sz="1800" dirty="0"/>
                        <a:t>3</a:t>
                      </a:r>
                    </a:p>
                    <a:p>
                      <a:pPr algn="ctr"/>
                      <a:r>
                        <a:rPr lang="en-US" sz="1800" dirty="0"/>
                        <a:t>4</a:t>
                      </a:r>
                    </a:p>
                    <a:p>
                      <a:pPr algn="ctr"/>
                      <a:r>
                        <a:rPr lang="en-US" sz="1800" dirty="0"/>
                        <a:t>5</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0</a:t>
                      </a:r>
                    </a:p>
                    <a:p>
                      <a:pPr algn="ctr"/>
                      <a:r>
                        <a:rPr lang="en-US" sz="1800" dirty="0"/>
                        <a:t>0</a:t>
                      </a:r>
                    </a:p>
                    <a:p>
                      <a:pPr algn="ctr"/>
                      <a:r>
                        <a:rPr lang="en-US" sz="1800" dirty="0"/>
                        <a:t>0</a:t>
                      </a:r>
                    </a:p>
                    <a:p>
                      <a:pPr algn="ctr"/>
                      <a:r>
                        <a:rPr lang="en-US" sz="1800" dirty="0"/>
                        <a:t>2</a:t>
                      </a:r>
                    </a:p>
                    <a:p>
                      <a:pPr algn="ctr"/>
                      <a:r>
                        <a:rPr lang="en-US" sz="1800" dirty="0"/>
                        <a:t>4</a:t>
                      </a:r>
                    </a:p>
                    <a:p>
                      <a:pPr algn="ctr"/>
                      <a:r>
                        <a:rPr lang="en-US" sz="1800" dirty="0"/>
                        <a:t>6</a:t>
                      </a:r>
                    </a:p>
                    <a:p>
                      <a:pPr algn="ctr"/>
                      <a:r>
                        <a:rPr lang="en-US" sz="1800" dirty="0"/>
                        <a:t>8</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0</a:t>
                      </a:r>
                    </a:p>
                    <a:p>
                      <a:pPr algn="ctr"/>
                      <a:r>
                        <a:rPr lang="en-US" sz="1800" dirty="0"/>
                        <a:t>0</a:t>
                      </a:r>
                    </a:p>
                    <a:p>
                      <a:pPr algn="ctr"/>
                      <a:r>
                        <a:rPr lang="en-US" sz="1800" dirty="0"/>
                        <a:t>1</a:t>
                      </a:r>
                    </a:p>
                    <a:p>
                      <a:pPr algn="ctr"/>
                      <a:r>
                        <a:rPr lang="en-US" sz="1800" dirty="0"/>
                        <a:t>4</a:t>
                      </a:r>
                    </a:p>
                    <a:p>
                      <a:pPr algn="ctr"/>
                      <a:r>
                        <a:rPr lang="en-US" sz="1800" dirty="0"/>
                        <a:t>7</a:t>
                      </a:r>
                    </a:p>
                    <a:p>
                      <a:pPr algn="ctr"/>
                      <a:r>
                        <a:rPr lang="en-US" sz="1800" dirty="0"/>
                        <a:t>10</a:t>
                      </a:r>
                    </a:p>
                    <a:p>
                      <a:pPr algn="ctr"/>
                      <a:r>
                        <a:rPr lang="en-US" sz="1800" dirty="0"/>
                        <a:t>13</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p:cNvSpPr txBox="1">
            <a:spLocks noChangeArrowheads="1"/>
          </p:cNvSpPr>
          <p:nvPr/>
        </p:nvSpPr>
        <p:spPr bwMode="auto">
          <a:xfrm>
            <a:off x="306780" y="4927774"/>
            <a:ext cx="8305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The quantity supplied in a market is the sum of the quantities supplied by all the sellers at each price. Thus, the market supply curve is found by adding horizontally the individual supply curves. At a price of $2.00, Jan supplies 3 cups of coffee, and Al supplies 4 cups. The quantity supplied in the market at this price is 7 cups.</a:t>
            </a:r>
          </a:p>
        </p:txBody>
      </p:sp>
      <p:sp>
        <p:nvSpPr>
          <p:cNvPr id="7" name="Content Placeholder 2"/>
          <p:cNvSpPr>
            <a:spLocks noGrp="1"/>
          </p:cNvSpPr>
          <p:nvPr>
            <p:ph idx="4294967295"/>
          </p:nvPr>
        </p:nvSpPr>
        <p:spPr bwMode="auto">
          <a:xfrm>
            <a:off x="457200" y="1172701"/>
            <a:ext cx="8229600" cy="117861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2800" dirty="0"/>
              <a:t>Market supply – sum of the supply schedules of all sellers for a good or service</a:t>
            </a:r>
          </a:p>
        </p:txBody>
      </p:sp>
      <p:sp>
        <p:nvSpPr>
          <p:cNvPr id="8" name="Rounded Rectangle 7"/>
          <p:cNvSpPr/>
          <p:nvPr/>
        </p:nvSpPr>
        <p:spPr>
          <a:xfrm>
            <a:off x="1780162" y="3850760"/>
            <a:ext cx="5715952" cy="261257"/>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35000" y="2252663"/>
            <a:ext cx="1577758" cy="2852738"/>
            <a:chOff x="4412430" y="1481554"/>
            <a:chExt cx="1577757" cy="2853161"/>
          </a:xfrm>
        </p:grpSpPr>
        <p:cxnSp>
          <p:nvCxnSpPr>
            <p:cNvPr id="9" name="Straight Connector 8"/>
            <p:cNvCxnSpPr/>
            <p:nvPr/>
          </p:nvCxnSpPr>
          <p:spPr>
            <a:xfrm rot="5400000" flipH="1" flipV="1">
              <a:off x="3840766" y="2696251"/>
              <a:ext cx="2210128" cy="106679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8083" name="TextBox 9"/>
            <p:cNvSpPr txBox="1">
              <a:spLocks noChangeArrowheads="1"/>
            </p:cNvSpPr>
            <p:nvPr/>
          </p:nvSpPr>
          <p:spPr bwMode="auto">
            <a:xfrm>
              <a:off x="5449654" y="1481554"/>
              <a:ext cx="540533" cy="338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a:t>S</a:t>
              </a:r>
              <a:r>
                <a:rPr lang="en-US" sz="1600" baseline="-25000" dirty="0" err="1"/>
                <a:t>Jan</a:t>
              </a:r>
              <a:endParaRPr lang="en-US" sz="1600" baseline="-25000" dirty="0"/>
            </a:p>
          </p:txBody>
        </p:sp>
      </p:grpSp>
      <p:grpSp>
        <p:nvGrpSpPr>
          <p:cNvPr id="3" name="Group 10"/>
          <p:cNvGrpSpPr>
            <a:grpSpLocks/>
          </p:cNvGrpSpPr>
          <p:nvPr/>
        </p:nvGrpSpPr>
        <p:grpSpPr bwMode="auto">
          <a:xfrm>
            <a:off x="420688" y="5376853"/>
            <a:ext cx="3140214" cy="746303"/>
            <a:chOff x="680076" y="5147846"/>
            <a:chExt cx="3140210" cy="746129"/>
          </a:xfrm>
        </p:grpSpPr>
        <p:sp>
          <p:nvSpPr>
            <p:cNvPr id="38041" name="TextBox 11"/>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8042" name="Group 99"/>
            <p:cNvGrpSpPr>
              <a:grpSpLocks/>
            </p:cNvGrpSpPr>
            <p:nvPr/>
          </p:nvGrpSpPr>
          <p:grpSpPr bwMode="auto">
            <a:xfrm>
              <a:off x="914400" y="5147846"/>
              <a:ext cx="2875584" cy="460177"/>
              <a:chOff x="936854" y="5147846"/>
              <a:chExt cx="2875584" cy="460177"/>
            </a:xfrm>
          </p:grpSpPr>
          <p:cxnSp>
            <p:nvCxnSpPr>
              <p:cNvPr id="15" name="Straight Connector 14"/>
              <p:cNvCxnSpPr/>
              <p:nvPr/>
            </p:nvCxnSpPr>
            <p:spPr>
              <a:xfrm>
                <a:off x="937480" y="5300210"/>
                <a:ext cx="2719383"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045" name="Group 96"/>
              <p:cNvGrpSpPr>
                <a:grpSpLocks/>
              </p:cNvGrpSpPr>
              <p:nvPr/>
            </p:nvGrpSpPr>
            <p:grpSpPr bwMode="auto">
              <a:xfrm>
                <a:off x="996920" y="5147846"/>
                <a:ext cx="2815518" cy="460177"/>
                <a:chOff x="996920" y="5147846"/>
                <a:chExt cx="2815518" cy="460177"/>
              </a:xfrm>
            </p:grpSpPr>
            <p:grpSp>
              <p:nvGrpSpPr>
                <p:cNvPr id="38046" name="Group 14"/>
                <p:cNvGrpSpPr>
                  <a:grpSpLocks/>
                </p:cNvGrpSpPr>
                <p:nvPr/>
              </p:nvGrpSpPr>
              <p:grpSpPr bwMode="auto">
                <a:xfrm>
                  <a:off x="3429000" y="5147846"/>
                  <a:ext cx="383438" cy="460177"/>
                  <a:chOff x="8001000" y="4648200"/>
                  <a:chExt cx="383438" cy="460177"/>
                </a:xfrm>
              </p:grpSpPr>
              <p:cxnSp>
                <p:nvCxnSpPr>
                  <p:cNvPr id="51" name="Straight Connector 12"/>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81" name="TextBox 13"/>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38047" name="Group 15"/>
                <p:cNvGrpSpPr>
                  <a:grpSpLocks/>
                </p:cNvGrpSpPr>
                <p:nvPr/>
              </p:nvGrpSpPr>
              <p:grpSpPr bwMode="auto">
                <a:xfrm>
                  <a:off x="2971800" y="5147846"/>
                  <a:ext cx="383438" cy="460177"/>
                  <a:chOff x="8001000" y="4648200"/>
                  <a:chExt cx="383438" cy="460177"/>
                </a:xfrm>
              </p:grpSpPr>
              <p:cxnSp>
                <p:nvCxnSpPr>
                  <p:cNvPr id="49" name="Straight Connector 16"/>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9" name="TextBox 17"/>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38048" name="Group 18"/>
                <p:cNvGrpSpPr>
                  <a:grpSpLocks/>
                </p:cNvGrpSpPr>
                <p:nvPr/>
              </p:nvGrpSpPr>
              <p:grpSpPr bwMode="auto">
                <a:xfrm>
                  <a:off x="3200400" y="5147846"/>
                  <a:ext cx="370101" cy="460177"/>
                  <a:chOff x="8001000" y="4648200"/>
                  <a:chExt cx="370101" cy="460177"/>
                </a:xfrm>
              </p:grpSpPr>
              <p:cxnSp>
                <p:nvCxnSpPr>
                  <p:cNvPr id="47" name="Straight Connector 19"/>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7" name="TextBox 20"/>
                  <p:cNvSpPr txBox="1">
                    <a:spLocks noChangeArrowheads="1"/>
                  </p:cNvSpPr>
                  <p:nvPr/>
                </p:nvSpPr>
                <p:spPr bwMode="auto">
                  <a:xfrm>
                    <a:off x="8001000" y="4800600"/>
                    <a:ext cx="3701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11</a:t>
                    </a:r>
                  </a:p>
                </p:txBody>
              </p:sp>
            </p:grpSp>
            <p:grpSp>
              <p:nvGrpSpPr>
                <p:cNvPr id="38049" name="Group 21"/>
                <p:cNvGrpSpPr>
                  <a:grpSpLocks/>
                </p:cNvGrpSpPr>
                <p:nvPr/>
              </p:nvGrpSpPr>
              <p:grpSpPr bwMode="auto">
                <a:xfrm>
                  <a:off x="2825720" y="5147846"/>
                  <a:ext cx="284052" cy="460177"/>
                  <a:chOff x="8069094" y="4648200"/>
                  <a:chExt cx="284052" cy="460177"/>
                </a:xfrm>
              </p:grpSpPr>
              <p:cxnSp>
                <p:nvCxnSpPr>
                  <p:cNvPr id="45" name="Straight Connector 44"/>
                  <p:cNvCxnSpPr/>
                  <p:nvPr/>
                </p:nvCxnSpPr>
                <p:spPr>
                  <a:xfrm rot="5400000">
                    <a:off x="815651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5" name="TextBox 4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9</a:t>
                    </a:r>
                  </a:p>
                </p:txBody>
              </p:sp>
            </p:grpSp>
            <p:grpSp>
              <p:nvGrpSpPr>
                <p:cNvPr id="38050" name="Group 27"/>
                <p:cNvGrpSpPr>
                  <a:grpSpLocks/>
                </p:cNvGrpSpPr>
                <p:nvPr/>
              </p:nvGrpSpPr>
              <p:grpSpPr bwMode="auto">
                <a:xfrm>
                  <a:off x="996920" y="5147846"/>
                  <a:ext cx="284052" cy="460177"/>
                  <a:chOff x="8069094" y="4648200"/>
                  <a:chExt cx="284052" cy="460177"/>
                </a:xfrm>
              </p:grpSpPr>
              <p:cxnSp>
                <p:nvCxnSpPr>
                  <p:cNvPr id="43" name="Straight Connector 42"/>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3" name="TextBox 4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38051" name="Group 30"/>
                <p:cNvGrpSpPr>
                  <a:grpSpLocks/>
                </p:cNvGrpSpPr>
                <p:nvPr/>
              </p:nvGrpSpPr>
              <p:grpSpPr bwMode="auto">
                <a:xfrm>
                  <a:off x="1225520" y="5147846"/>
                  <a:ext cx="284052" cy="460177"/>
                  <a:chOff x="8069094" y="4648200"/>
                  <a:chExt cx="284052" cy="460177"/>
                </a:xfrm>
              </p:grpSpPr>
              <p:cxnSp>
                <p:nvCxnSpPr>
                  <p:cNvPr id="41" name="Straight Connector 40"/>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71" name="TextBox 4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8052" name="Group 33"/>
                <p:cNvGrpSpPr>
                  <a:grpSpLocks/>
                </p:cNvGrpSpPr>
                <p:nvPr/>
              </p:nvGrpSpPr>
              <p:grpSpPr bwMode="auto">
                <a:xfrm>
                  <a:off x="1454120" y="5147846"/>
                  <a:ext cx="284052" cy="460177"/>
                  <a:chOff x="8069094" y="4648200"/>
                  <a:chExt cx="284052" cy="460177"/>
                </a:xfrm>
              </p:grpSpPr>
              <p:cxnSp>
                <p:nvCxnSpPr>
                  <p:cNvPr id="39" name="Straight Connector 38"/>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9" name="TextBox 3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38053" name="Group 36"/>
                <p:cNvGrpSpPr>
                  <a:grpSpLocks/>
                </p:cNvGrpSpPr>
                <p:nvPr/>
              </p:nvGrpSpPr>
              <p:grpSpPr bwMode="auto">
                <a:xfrm>
                  <a:off x="1682720" y="5147846"/>
                  <a:ext cx="284052" cy="460177"/>
                  <a:chOff x="8069094" y="4648200"/>
                  <a:chExt cx="284052" cy="460177"/>
                </a:xfrm>
              </p:grpSpPr>
              <p:cxnSp>
                <p:nvCxnSpPr>
                  <p:cNvPr id="37" name="Straight Connector 36"/>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7" name="TextBox 3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8054" name="Group 39"/>
                <p:cNvGrpSpPr>
                  <a:grpSpLocks/>
                </p:cNvGrpSpPr>
                <p:nvPr/>
              </p:nvGrpSpPr>
              <p:grpSpPr bwMode="auto">
                <a:xfrm>
                  <a:off x="1911320" y="5147846"/>
                  <a:ext cx="284052" cy="460177"/>
                  <a:chOff x="8069094" y="4648200"/>
                  <a:chExt cx="284052" cy="460177"/>
                </a:xfrm>
              </p:grpSpPr>
              <p:cxnSp>
                <p:nvCxnSpPr>
                  <p:cNvPr id="35" name="Straight Connector 34"/>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5" name="TextBox 3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38055" name="Group 42"/>
                <p:cNvGrpSpPr>
                  <a:grpSpLocks/>
                </p:cNvGrpSpPr>
                <p:nvPr/>
              </p:nvGrpSpPr>
              <p:grpSpPr bwMode="auto">
                <a:xfrm>
                  <a:off x="2139920" y="5147846"/>
                  <a:ext cx="284052" cy="460177"/>
                  <a:chOff x="8069094" y="4648200"/>
                  <a:chExt cx="284052" cy="460177"/>
                </a:xfrm>
              </p:grpSpPr>
              <p:cxnSp>
                <p:nvCxnSpPr>
                  <p:cNvPr id="33" name="Straight Connector 32"/>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3" name="TextBox 3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8056" name="Group 45"/>
                <p:cNvGrpSpPr>
                  <a:grpSpLocks/>
                </p:cNvGrpSpPr>
                <p:nvPr/>
              </p:nvGrpSpPr>
              <p:grpSpPr bwMode="auto">
                <a:xfrm>
                  <a:off x="2368520" y="5147846"/>
                  <a:ext cx="284052" cy="460177"/>
                  <a:chOff x="8069094" y="4648200"/>
                  <a:chExt cx="284052" cy="460177"/>
                </a:xfrm>
              </p:grpSpPr>
              <p:cxnSp>
                <p:nvCxnSpPr>
                  <p:cNvPr id="31" name="Straight Connector 30"/>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61" name="TextBox 3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nvGrpSpPr>
                <p:cNvPr id="38057" name="Group 48"/>
                <p:cNvGrpSpPr>
                  <a:grpSpLocks/>
                </p:cNvGrpSpPr>
                <p:nvPr/>
              </p:nvGrpSpPr>
              <p:grpSpPr bwMode="auto">
                <a:xfrm>
                  <a:off x="2597120" y="5147846"/>
                  <a:ext cx="284052" cy="460177"/>
                  <a:chOff x="8069094" y="4648200"/>
                  <a:chExt cx="284052" cy="460177"/>
                </a:xfrm>
              </p:grpSpPr>
              <p:cxnSp>
                <p:nvCxnSpPr>
                  <p:cNvPr id="29" name="Straight Connector 24"/>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59" name="TextBox 2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grpSp>
        <p:sp>
          <p:nvSpPr>
            <p:cNvPr id="38043" name="TextBox 13"/>
            <p:cNvSpPr txBox="1">
              <a:spLocks noChangeArrowheads="1"/>
            </p:cNvSpPr>
            <p:nvPr/>
          </p:nvSpPr>
          <p:spPr bwMode="auto">
            <a:xfrm>
              <a:off x="2968772" y="5586270"/>
              <a:ext cx="851514"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a:t>
              </a:r>
            </a:p>
          </p:txBody>
        </p:sp>
      </p:grpSp>
      <p:grpSp>
        <p:nvGrpSpPr>
          <p:cNvPr id="22" name="Group 52"/>
          <p:cNvGrpSpPr>
            <a:grpSpLocks/>
          </p:cNvGrpSpPr>
          <p:nvPr/>
        </p:nvGrpSpPr>
        <p:grpSpPr bwMode="auto">
          <a:xfrm>
            <a:off x="62195" y="2083263"/>
            <a:ext cx="739492" cy="3446000"/>
            <a:chOff x="3983925" y="1355321"/>
            <a:chExt cx="740222" cy="3446072"/>
          </a:xfrm>
        </p:grpSpPr>
        <p:cxnSp>
          <p:nvCxnSpPr>
            <p:cNvPr id="54" name="Straight Connector 53"/>
            <p:cNvCxnSpPr/>
            <p:nvPr/>
          </p:nvCxnSpPr>
          <p:spPr>
            <a:xfrm rot="5400000">
              <a:off x="2895960" y="3124167"/>
              <a:ext cx="3352862" cy="15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022" name="Group 56"/>
            <p:cNvGrpSpPr>
              <a:grpSpLocks/>
            </p:cNvGrpSpPr>
            <p:nvPr/>
          </p:nvGrpSpPr>
          <p:grpSpPr bwMode="auto">
            <a:xfrm>
              <a:off x="3983925" y="1828800"/>
              <a:ext cx="740222" cy="307777"/>
              <a:chOff x="6117778" y="2286000"/>
              <a:chExt cx="740222" cy="307777"/>
            </a:xfrm>
          </p:grpSpPr>
          <p:sp>
            <p:nvSpPr>
              <p:cNvPr id="38039"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73" name="Straight Connector 55"/>
              <p:cNvCxnSpPr/>
              <p:nvPr/>
            </p:nvCxnSpPr>
            <p:spPr>
              <a:xfrm>
                <a:off x="6705450" y="2513754"/>
                <a:ext cx="1525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3" name="Group 57"/>
            <p:cNvGrpSpPr>
              <a:grpSpLocks/>
            </p:cNvGrpSpPr>
            <p:nvPr/>
          </p:nvGrpSpPr>
          <p:grpSpPr bwMode="auto">
            <a:xfrm>
              <a:off x="4097738" y="2297668"/>
              <a:ext cx="626409" cy="307777"/>
              <a:chOff x="6231591" y="2286000"/>
              <a:chExt cx="626409" cy="307777"/>
            </a:xfrm>
          </p:grpSpPr>
          <p:sp>
            <p:nvSpPr>
              <p:cNvPr id="38037" name="TextBox 6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71" name="Straight Connector 70"/>
              <p:cNvCxnSpPr/>
              <p:nvPr/>
            </p:nvCxnSpPr>
            <p:spPr>
              <a:xfrm>
                <a:off x="6705449" y="2514794"/>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4" name="Group 60"/>
            <p:cNvGrpSpPr>
              <a:grpSpLocks/>
            </p:cNvGrpSpPr>
            <p:nvPr/>
          </p:nvGrpSpPr>
          <p:grpSpPr bwMode="auto">
            <a:xfrm>
              <a:off x="4097738" y="2754868"/>
              <a:ext cx="626409" cy="307777"/>
              <a:chOff x="6231591" y="2286000"/>
              <a:chExt cx="626409" cy="307777"/>
            </a:xfrm>
          </p:grpSpPr>
          <p:sp>
            <p:nvSpPr>
              <p:cNvPr id="38035" name="TextBox 6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69" name="Straight Connector 68"/>
              <p:cNvCxnSpPr/>
              <p:nvPr/>
            </p:nvCxnSpPr>
            <p:spPr>
              <a:xfrm>
                <a:off x="6705449" y="2514803"/>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5" name="Group 63"/>
            <p:cNvGrpSpPr>
              <a:grpSpLocks/>
            </p:cNvGrpSpPr>
            <p:nvPr/>
          </p:nvGrpSpPr>
          <p:grpSpPr bwMode="auto">
            <a:xfrm>
              <a:off x="4097738" y="3212068"/>
              <a:ext cx="626409" cy="307777"/>
              <a:chOff x="6231591" y="2286000"/>
              <a:chExt cx="626409" cy="307777"/>
            </a:xfrm>
          </p:grpSpPr>
          <p:sp>
            <p:nvSpPr>
              <p:cNvPr id="38033" name="TextBox 6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67" name="Straight Connector 66"/>
              <p:cNvCxnSpPr/>
              <p:nvPr/>
            </p:nvCxnSpPr>
            <p:spPr>
              <a:xfrm>
                <a:off x="6705449" y="2514811"/>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6" name="Group 66"/>
            <p:cNvGrpSpPr>
              <a:grpSpLocks/>
            </p:cNvGrpSpPr>
            <p:nvPr/>
          </p:nvGrpSpPr>
          <p:grpSpPr bwMode="auto">
            <a:xfrm>
              <a:off x="4097738" y="3669268"/>
              <a:ext cx="626409" cy="307777"/>
              <a:chOff x="6231591" y="2286000"/>
              <a:chExt cx="626409" cy="307777"/>
            </a:xfrm>
          </p:grpSpPr>
          <p:sp>
            <p:nvSpPr>
              <p:cNvPr id="38031" name="TextBox 6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65" name="Straight Connector 64"/>
              <p:cNvCxnSpPr/>
              <p:nvPr/>
            </p:nvCxnSpPr>
            <p:spPr>
              <a:xfrm>
                <a:off x="6705449" y="2514820"/>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027" name="Group 69"/>
            <p:cNvGrpSpPr>
              <a:grpSpLocks/>
            </p:cNvGrpSpPr>
            <p:nvPr/>
          </p:nvGrpSpPr>
          <p:grpSpPr bwMode="auto">
            <a:xfrm>
              <a:off x="4097738" y="4126468"/>
              <a:ext cx="626409" cy="307777"/>
              <a:chOff x="6231591" y="2286000"/>
              <a:chExt cx="626409" cy="307777"/>
            </a:xfrm>
          </p:grpSpPr>
          <p:sp>
            <p:nvSpPr>
              <p:cNvPr id="38029" name="TextBox 6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63" name="Straight Connector 62"/>
              <p:cNvCxnSpPr/>
              <p:nvPr/>
            </p:nvCxnSpPr>
            <p:spPr>
              <a:xfrm>
                <a:off x="6705449" y="2514828"/>
                <a:ext cx="1525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028" name="TextBox 60"/>
            <p:cNvSpPr txBox="1">
              <a:spLocks noChangeArrowheads="1"/>
            </p:cNvSpPr>
            <p:nvPr/>
          </p:nvSpPr>
          <p:spPr bwMode="auto">
            <a:xfrm>
              <a:off x="4006184" y="1355321"/>
              <a:ext cx="594017"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74" name="Straight Connector 73"/>
          <p:cNvCxnSpPr/>
          <p:nvPr/>
        </p:nvCxnSpPr>
        <p:spPr>
          <a:xfrm>
            <a:off x="655638" y="3721100"/>
            <a:ext cx="66516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flipH="1" flipV="1">
            <a:off x="419894"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6" name="Freeform 183"/>
          <p:cNvSpPr>
            <a:spLocks/>
          </p:cNvSpPr>
          <p:nvPr/>
        </p:nvSpPr>
        <p:spPr bwMode="auto">
          <a:xfrm>
            <a:off x="1244600" y="3657600"/>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77" name="TextBox 76"/>
          <p:cNvSpPr txBox="1">
            <a:spLocks noChangeArrowheads="1"/>
          </p:cNvSpPr>
          <p:nvPr/>
        </p:nvSpPr>
        <p:spPr bwMode="auto">
          <a:xfrm>
            <a:off x="883339" y="1212213"/>
            <a:ext cx="17677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Jan’s supply</a:t>
            </a:r>
          </a:p>
        </p:txBody>
      </p:sp>
      <p:sp>
        <p:nvSpPr>
          <p:cNvPr id="78" name="Rectangle 77"/>
          <p:cNvSpPr/>
          <p:nvPr/>
        </p:nvSpPr>
        <p:spPr>
          <a:xfrm>
            <a:off x="4164013" y="2109788"/>
            <a:ext cx="1738312"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30" name="Group 78"/>
          <p:cNvGrpSpPr>
            <a:grpSpLocks/>
          </p:cNvGrpSpPr>
          <p:nvPr/>
        </p:nvGrpSpPr>
        <p:grpSpPr bwMode="auto">
          <a:xfrm>
            <a:off x="4149725" y="2667000"/>
            <a:ext cx="1600200" cy="1981201"/>
            <a:chOff x="4459054" y="1928336"/>
            <a:chExt cx="1600201" cy="1981203"/>
          </a:xfrm>
        </p:grpSpPr>
        <p:cxnSp>
          <p:nvCxnSpPr>
            <p:cNvPr id="80" name="Straight Connector 79"/>
            <p:cNvCxnSpPr/>
            <p:nvPr/>
          </p:nvCxnSpPr>
          <p:spPr>
            <a:xfrm rot="5400000" flipH="1" flipV="1">
              <a:off x="4459054" y="2309337"/>
              <a:ext cx="1600202" cy="16002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8020" name="TextBox 80"/>
            <p:cNvSpPr txBox="1">
              <a:spLocks noChangeArrowheads="1"/>
            </p:cNvSpPr>
            <p:nvPr/>
          </p:nvSpPr>
          <p:spPr bwMode="auto">
            <a:xfrm>
              <a:off x="5449654" y="1928336"/>
              <a:ext cx="4427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a:t>S</a:t>
              </a:r>
              <a:r>
                <a:rPr lang="en-US" sz="1600" baseline="-25000" dirty="0" err="1"/>
                <a:t>Al</a:t>
              </a:r>
              <a:endParaRPr lang="en-US" sz="1600" baseline="-25000" dirty="0"/>
            </a:p>
          </p:txBody>
        </p:sp>
      </p:grpSp>
      <p:grpSp>
        <p:nvGrpSpPr>
          <p:cNvPr id="32" name="Group 81"/>
          <p:cNvGrpSpPr>
            <a:grpSpLocks/>
          </p:cNvGrpSpPr>
          <p:nvPr/>
        </p:nvGrpSpPr>
        <p:grpSpPr bwMode="auto">
          <a:xfrm>
            <a:off x="3935413" y="5386396"/>
            <a:ext cx="1966912" cy="782133"/>
            <a:chOff x="680076" y="5147846"/>
            <a:chExt cx="1966908" cy="781647"/>
          </a:xfrm>
        </p:grpSpPr>
        <p:sp>
          <p:nvSpPr>
            <p:cNvPr id="37993" name="TextBox 82"/>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7994" name="Group 99"/>
            <p:cNvGrpSpPr>
              <a:grpSpLocks/>
            </p:cNvGrpSpPr>
            <p:nvPr/>
          </p:nvGrpSpPr>
          <p:grpSpPr bwMode="auto">
            <a:xfrm>
              <a:off x="914400" y="5147846"/>
              <a:ext cx="1732584" cy="460177"/>
              <a:chOff x="936854" y="5147846"/>
              <a:chExt cx="1732584" cy="460177"/>
            </a:xfrm>
          </p:grpSpPr>
          <p:cxnSp>
            <p:nvCxnSpPr>
              <p:cNvPr id="86" name="Straight Connector 85"/>
              <p:cNvCxnSpPr/>
              <p:nvPr/>
            </p:nvCxnSpPr>
            <p:spPr>
              <a:xfrm>
                <a:off x="937480" y="5300152"/>
                <a:ext cx="1731958" cy="237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97" name="Group 96"/>
              <p:cNvGrpSpPr>
                <a:grpSpLocks/>
              </p:cNvGrpSpPr>
              <p:nvPr/>
            </p:nvGrpSpPr>
            <p:grpSpPr bwMode="auto">
              <a:xfrm>
                <a:off x="996920" y="5147846"/>
                <a:ext cx="1655652" cy="460177"/>
                <a:chOff x="996920" y="5147846"/>
                <a:chExt cx="1655652" cy="460177"/>
              </a:xfrm>
            </p:grpSpPr>
            <p:grpSp>
              <p:nvGrpSpPr>
                <p:cNvPr id="37998" name="Group 27"/>
                <p:cNvGrpSpPr>
                  <a:grpSpLocks/>
                </p:cNvGrpSpPr>
                <p:nvPr/>
              </p:nvGrpSpPr>
              <p:grpSpPr bwMode="auto">
                <a:xfrm>
                  <a:off x="996920" y="5147846"/>
                  <a:ext cx="284052" cy="460177"/>
                  <a:chOff x="8069094" y="4648200"/>
                  <a:chExt cx="284052" cy="460177"/>
                </a:xfrm>
              </p:grpSpPr>
              <p:cxnSp>
                <p:nvCxnSpPr>
                  <p:cNvPr id="107" name="Straight Connector 106"/>
                  <p:cNvCxnSpPr/>
                  <p:nvPr/>
                </p:nvCxnSpPr>
                <p:spPr>
                  <a:xfrm rot="5400000">
                    <a:off x="815654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8" name="TextBox 10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37999" name="Group 30"/>
                <p:cNvGrpSpPr>
                  <a:grpSpLocks/>
                </p:cNvGrpSpPr>
                <p:nvPr/>
              </p:nvGrpSpPr>
              <p:grpSpPr bwMode="auto">
                <a:xfrm>
                  <a:off x="1225520" y="5147846"/>
                  <a:ext cx="284052" cy="460177"/>
                  <a:chOff x="8069094" y="4648200"/>
                  <a:chExt cx="284052" cy="460177"/>
                </a:xfrm>
              </p:grpSpPr>
              <p:cxnSp>
                <p:nvCxnSpPr>
                  <p:cNvPr id="105" name="Straight Connector 104"/>
                  <p:cNvCxnSpPr/>
                  <p:nvPr/>
                </p:nvCxnSpPr>
                <p:spPr>
                  <a:xfrm rot="5400000">
                    <a:off x="8156544"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6" name="TextBox 10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8000" name="Group 33"/>
                <p:cNvGrpSpPr>
                  <a:grpSpLocks/>
                </p:cNvGrpSpPr>
                <p:nvPr/>
              </p:nvGrpSpPr>
              <p:grpSpPr bwMode="auto">
                <a:xfrm>
                  <a:off x="1454120" y="5147846"/>
                  <a:ext cx="284052" cy="460177"/>
                  <a:chOff x="8069094" y="4648200"/>
                  <a:chExt cx="284052" cy="460177"/>
                </a:xfrm>
              </p:grpSpPr>
              <p:cxnSp>
                <p:nvCxnSpPr>
                  <p:cNvPr id="103" name="Straight Connector 102"/>
                  <p:cNvCxnSpPr/>
                  <p:nvPr/>
                </p:nvCxnSpPr>
                <p:spPr>
                  <a:xfrm rot="5400000">
                    <a:off x="8156544"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4" name="TextBox 10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38001" name="Group 36"/>
                <p:cNvGrpSpPr>
                  <a:grpSpLocks/>
                </p:cNvGrpSpPr>
                <p:nvPr/>
              </p:nvGrpSpPr>
              <p:grpSpPr bwMode="auto">
                <a:xfrm>
                  <a:off x="1682720" y="5147846"/>
                  <a:ext cx="284052" cy="460177"/>
                  <a:chOff x="8069094" y="4648200"/>
                  <a:chExt cx="284052" cy="460177"/>
                </a:xfrm>
              </p:grpSpPr>
              <p:cxnSp>
                <p:nvCxnSpPr>
                  <p:cNvPr id="101" name="Straight Connector 100"/>
                  <p:cNvCxnSpPr/>
                  <p:nvPr/>
                </p:nvCxnSpPr>
                <p:spPr>
                  <a:xfrm rot="5400000">
                    <a:off x="8153368"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2" name="TextBox 10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8002" name="Group 39"/>
                <p:cNvGrpSpPr>
                  <a:grpSpLocks/>
                </p:cNvGrpSpPr>
                <p:nvPr/>
              </p:nvGrpSpPr>
              <p:grpSpPr bwMode="auto">
                <a:xfrm>
                  <a:off x="1911320" y="5147846"/>
                  <a:ext cx="284052" cy="460177"/>
                  <a:chOff x="8069094" y="4648200"/>
                  <a:chExt cx="284052" cy="460177"/>
                </a:xfrm>
              </p:grpSpPr>
              <p:cxnSp>
                <p:nvCxnSpPr>
                  <p:cNvPr id="99" name="Straight Connector 98"/>
                  <p:cNvCxnSpPr/>
                  <p:nvPr/>
                </p:nvCxnSpPr>
                <p:spPr>
                  <a:xfrm rot="5400000">
                    <a:off x="8151780"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10" name="TextBox 9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38003" name="Group 42"/>
                <p:cNvGrpSpPr>
                  <a:grpSpLocks/>
                </p:cNvGrpSpPr>
                <p:nvPr/>
              </p:nvGrpSpPr>
              <p:grpSpPr bwMode="auto">
                <a:xfrm>
                  <a:off x="2139920" y="5147846"/>
                  <a:ext cx="284052" cy="460177"/>
                  <a:chOff x="8069094" y="4648200"/>
                  <a:chExt cx="284052" cy="460177"/>
                </a:xfrm>
              </p:grpSpPr>
              <p:cxnSp>
                <p:nvCxnSpPr>
                  <p:cNvPr id="97" name="Straight Connector 96"/>
                  <p:cNvCxnSpPr/>
                  <p:nvPr/>
                </p:nvCxnSpPr>
                <p:spPr>
                  <a:xfrm rot="5400000">
                    <a:off x="8151779"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08" name="TextBox 9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8004" name="Group 45"/>
                <p:cNvGrpSpPr>
                  <a:grpSpLocks/>
                </p:cNvGrpSpPr>
                <p:nvPr/>
              </p:nvGrpSpPr>
              <p:grpSpPr bwMode="auto">
                <a:xfrm>
                  <a:off x="2368520" y="5147846"/>
                  <a:ext cx="284052" cy="460177"/>
                  <a:chOff x="8069094" y="4648200"/>
                  <a:chExt cx="284052" cy="460177"/>
                </a:xfrm>
              </p:grpSpPr>
              <p:cxnSp>
                <p:nvCxnSpPr>
                  <p:cNvPr id="95" name="Straight Connector 94"/>
                  <p:cNvCxnSpPr/>
                  <p:nvPr/>
                </p:nvCxnSpPr>
                <p:spPr>
                  <a:xfrm rot="5400000">
                    <a:off x="8151779"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006" name="TextBox 9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grpSp>
        <p:sp>
          <p:nvSpPr>
            <p:cNvPr id="37995" name="TextBox 84"/>
            <p:cNvSpPr txBox="1">
              <a:spLocks noChangeArrowheads="1"/>
            </p:cNvSpPr>
            <p:nvPr/>
          </p:nvSpPr>
          <p:spPr bwMode="auto">
            <a:xfrm>
              <a:off x="1788561" y="5621907"/>
              <a:ext cx="851513" cy="307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p:txBody>
        </p:sp>
      </p:grpSp>
      <p:grpSp>
        <p:nvGrpSpPr>
          <p:cNvPr id="52" name="Group 108"/>
          <p:cNvGrpSpPr>
            <a:grpSpLocks/>
          </p:cNvGrpSpPr>
          <p:nvPr/>
        </p:nvGrpSpPr>
        <p:grpSpPr bwMode="auto">
          <a:xfrm>
            <a:off x="3576267" y="2105488"/>
            <a:ext cx="740146" cy="3434887"/>
            <a:chOff x="3983925" y="1367130"/>
            <a:chExt cx="740222" cy="3434263"/>
          </a:xfrm>
        </p:grpSpPr>
        <p:cxnSp>
          <p:nvCxnSpPr>
            <p:cNvPr id="110" name="Straight Connector 109"/>
            <p:cNvCxnSpPr/>
            <p:nvPr/>
          </p:nvCxnSpPr>
          <p:spPr>
            <a:xfrm rot="5400000">
              <a:off x="2896428" y="3124501"/>
              <a:ext cx="3352196"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74" name="Group 56"/>
            <p:cNvGrpSpPr>
              <a:grpSpLocks/>
            </p:cNvGrpSpPr>
            <p:nvPr/>
          </p:nvGrpSpPr>
          <p:grpSpPr bwMode="auto">
            <a:xfrm>
              <a:off x="3983925" y="1828800"/>
              <a:ext cx="740222" cy="307777"/>
              <a:chOff x="6117778" y="2286000"/>
              <a:chExt cx="740222" cy="307777"/>
            </a:xfrm>
          </p:grpSpPr>
          <p:sp>
            <p:nvSpPr>
              <p:cNvPr id="37991"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129" name="Straight Connector 55"/>
              <p:cNvCxnSpPr/>
              <p:nvPr/>
            </p:nvCxnSpPr>
            <p:spPr>
              <a:xfrm>
                <a:off x="6705584" y="2514301"/>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5" name="Group 57"/>
            <p:cNvGrpSpPr>
              <a:grpSpLocks/>
            </p:cNvGrpSpPr>
            <p:nvPr/>
          </p:nvGrpSpPr>
          <p:grpSpPr bwMode="auto">
            <a:xfrm>
              <a:off x="4097738" y="2297668"/>
              <a:ext cx="626409" cy="307777"/>
              <a:chOff x="6231591" y="2286000"/>
              <a:chExt cx="626409" cy="307777"/>
            </a:xfrm>
          </p:grpSpPr>
          <p:sp>
            <p:nvSpPr>
              <p:cNvPr id="37989" name="TextBox 12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127" name="Straight Connector 126"/>
              <p:cNvCxnSpPr/>
              <p:nvPr/>
            </p:nvCxnSpPr>
            <p:spPr>
              <a:xfrm>
                <a:off x="6705584" y="2515248"/>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6" name="Group 60"/>
            <p:cNvGrpSpPr>
              <a:grpSpLocks/>
            </p:cNvGrpSpPr>
            <p:nvPr/>
          </p:nvGrpSpPr>
          <p:grpSpPr bwMode="auto">
            <a:xfrm>
              <a:off x="4097738" y="2754868"/>
              <a:ext cx="626409" cy="307777"/>
              <a:chOff x="6231591" y="2286000"/>
              <a:chExt cx="626409" cy="307777"/>
            </a:xfrm>
          </p:grpSpPr>
          <p:sp>
            <p:nvSpPr>
              <p:cNvPr id="37987" name="TextBox 12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125" name="Straight Connector 124"/>
              <p:cNvCxnSpPr/>
              <p:nvPr/>
            </p:nvCxnSpPr>
            <p:spPr>
              <a:xfrm>
                <a:off x="6705584" y="2515166"/>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7" name="Group 63"/>
            <p:cNvGrpSpPr>
              <a:grpSpLocks/>
            </p:cNvGrpSpPr>
            <p:nvPr/>
          </p:nvGrpSpPr>
          <p:grpSpPr bwMode="auto">
            <a:xfrm>
              <a:off x="4097738" y="3212068"/>
              <a:ext cx="626409" cy="307777"/>
              <a:chOff x="6231591" y="2286000"/>
              <a:chExt cx="626409" cy="307777"/>
            </a:xfrm>
          </p:grpSpPr>
          <p:sp>
            <p:nvSpPr>
              <p:cNvPr id="37985" name="TextBox 12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123" name="Straight Connector 122"/>
              <p:cNvCxnSpPr/>
              <p:nvPr/>
            </p:nvCxnSpPr>
            <p:spPr>
              <a:xfrm>
                <a:off x="6705584" y="2515083"/>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8" name="Group 66"/>
            <p:cNvGrpSpPr>
              <a:grpSpLocks/>
            </p:cNvGrpSpPr>
            <p:nvPr/>
          </p:nvGrpSpPr>
          <p:grpSpPr bwMode="auto">
            <a:xfrm>
              <a:off x="4097738" y="3669268"/>
              <a:ext cx="626409" cy="307777"/>
              <a:chOff x="6231591" y="2286000"/>
              <a:chExt cx="626409" cy="307777"/>
            </a:xfrm>
          </p:grpSpPr>
          <p:sp>
            <p:nvSpPr>
              <p:cNvPr id="37983" name="TextBox 11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121" name="Straight Connector 120"/>
              <p:cNvCxnSpPr/>
              <p:nvPr/>
            </p:nvCxnSpPr>
            <p:spPr>
              <a:xfrm>
                <a:off x="6705584" y="2515001"/>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79" name="Group 69"/>
            <p:cNvGrpSpPr>
              <a:grpSpLocks/>
            </p:cNvGrpSpPr>
            <p:nvPr/>
          </p:nvGrpSpPr>
          <p:grpSpPr bwMode="auto">
            <a:xfrm>
              <a:off x="4097738" y="4126468"/>
              <a:ext cx="626409" cy="307777"/>
              <a:chOff x="6231591" y="2286000"/>
              <a:chExt cx="626409" cy="307777"/>
            </a:xfrm>
          </p:grpSpPr>
          <p:sp>
            <p:nvSpPr>
              <p:cNvPr id="37981" name="TextBox 11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119" name="Straight Connector 118"/>
              <p:cNvCxnSpPr/>
              <p:nvPr/>
            </p:nvCxnSpPr>
            <p:spPr>
              <a:xfrm>
                <a:off x="6705584" y="2514919"/>
                <a:ext cx="15241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980" name="TextBox 116"/>
            <p:cNvSpPr txBox="1">
              <a:spLocks noChangeArrowheads="1"/>
            </p:cNvSpPr>
            <p:nvPr/>
          </p:nvSpPr>
          <p:spPr bwMode="auto">
            <a:xfrm>
              <a:off x="4018579" y="1367130"/>
              <a:ext cx="593492" cy="3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130" name="Straight Connector 129"/>
          <p:cNvCxnSpPr/>
          <p:nvPr/>
        </p:nvCxnSpPr>
        <p:spPr>
          <a:xfrm flipV="1">
            <a:off x="4175125" y="3721100"/>
            <a:ext cx="885825"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rot="5400000" flipH="1" flipV="1">
            <a:off x="4160044" y="4658519"/>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2" name="Freeform 183"/>
          <p:cNvSpPr>
            <a:spLocks/>
          </p:cNvSpPr>
          <p:nvPr/>
        </p:nvSpPr>
        <p:spPr bwMode="auto">
          <a:xfrm>
            <a:off x="4994275" y="36687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4" name="Group 3"/>
          <p:cNvGrpSpPr/>
          <p:nvPr/>
        </p:nvGrpSpPr>
        <p:grpSpPr>
          <a:xfrm>
            <a:off x="3107187" y="1200338"/>
            <a:ext cx="2629821" cy="473540"/>
            <a:chOff x="3107187" y="1200338"/>
            <a:chExt cx="2629821" cy="473540"/>
          </a:xfrm>
        </p:grpSpPr>
        <p:sp>
          <p:nvSpPr>
            <p:cNvPr id="133" name="TextBox 132"/>
            <p:cNvSpPr txBox="1">
              <a:spLocks noChangeArrowheads="1"/>
            </p:cNvSpPr>
            <p:nvPr/>
          </p:nvSpPr>
          <p:spPr bwMode="auto">
            <a:xfrm>
              <a:off x="4015102" y="1212213"/>
              <a:ext cx="17219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Al’s supply</a:t>
              </a:r>
            </a:p>
          </p:txBody>
        </p:sp>
        <p:sp>
          <p:nvSpPr>
            <p:cNvPr id="134" name="TextBox 133"/>
            <p:cNvSpPr txBox="1">
              <a:spLocks noChangeArrowheads="1"/>
            </p:cNvSpPr>
            <p:nvPr/>
          </p:nvSpPr>
          <p:spPr bwMode="auto">
            <a:xfrm>
              <a:off x="3107187" y="1200338"/>
              <a:ext cx="431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solidFill>
                    <a:schemeClr val="accent1"/>
                  </a:solidFill>
                  <a:latin typeface="+mn-lt"/>
                </a:rPr>
                <a:t>+</a:t>
              </a:r>
            </a:p>
          </p:txBody>
        </p:sp>
      </p:grpSp>
      <p:sp>
        <p:nvSpPr>
          <p:cNvPr id="136" name="Rectangle 135"/>
          <p:cNvSpPr/>
          <p:nvPr/>
        </p:nvSpPr>
        <p:spPr>
          <a:xfrm>
            <a:off x="6672263" y="2133600"/>
            <a:ext cx="2270125"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60" name="Group 136"/>
          <p:cNvGrpSpPr>
            <a:grpSpLocks/>
          </p:cNvGrpSpPr>
          <p:nvPr/>
        </p:nvGrpSpPr>
        <p:grpSpPr bwMode="auto">
          <a:xfrm>
            <a:off x="6734175" y="2481263"/>
            <a:ext cx="1882775" cy="2166937"/>
            <a:chOff x="4535256" y="1718953"/>
            <a:chExt cx="1882636" cy="2167247"/>
          </a:xfrm>
        </p:grpSpPr>
        <p:cxnSp>
          <p:nvCxnSpPr>
            <p:cNvPr id="138" name="Straight Connector 137"/>
            <p:cNvCxnSpPr/>
            <p:nvPr/>
          </p:nvCxnSpPr>
          <p:spPr>
            <a:xfrm rot="5400000" flipH="1" flipV="1">
              <a:off x="4382677" y="2285928"/>
              <a:ext cx="1752851" cy="1447693"/>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7972" name="TextBox 138"/>
            <p:cNvSpPr txBox="1">
              <a:spLocks noChangeArrowheads="1"/>
            </p:cNvSpPr>
            <p:nvPr/>
          </p:nvSpPr>
          <p:spPr bwMode="auto">
            <a:xfrm>
              <a:off x="5680190" y="1718953"/>
              <a:ext cx="73770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S</a:t>
              </a:r>
              <a:r>
                <a:rPr lang="en-US" sz="1600" baseline="-25000"/>
                <a:t>Market</a:t>
              </a:r>
            </a:p>
          </p:txBody>
        </p:sp>
      </p:grpSp>
      <p:grpSp>
        <p:nvGrpSpPr>
          <p:cNvPr id="61" name="Group 139"/>
          <p:cNvGrpSpPr>
            <a:grpSpLocks/>
          </p:cNvGrpSpPr>
          <p:nvPr/>
        </p:nvGrpSpPr>
        <p:grpSpPr bwMode="auto">
          <a:xfrm>
            <a:off x="6443663" y="5410195"/>
            <a:ext cx="2604340" cy="781928"/>
            <a:chOff x="680076" y="5147846"/>
            <a:chExt cx="2604867" cy="781745"/>
          </a:xfrm>
        </p:grpSpPr>
        <p:sp>
          <p:nvSpPr>
            <p:cNvPr id="37939" name="TextBox 140"/>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37940" name="Group 99"/>
            <p:cNvGrpSpPr>
              <a:grpSpLocks/>
            </p:cNvGrpSpPr>
            <p:nvPr/>
          </p:nvGrpSpPr>
          <p:grpSpPr bwMode="auto">
            <a:xfrm>
              <a:off x="915084" y="5147846"/>
              <a:ext cx="2369859" cy="460177"/>
              <a:chOff x="937538" y="5147846"/>
              <a:chExt cx="2369859" cy="460177"/>
            </a:xfrm>
          </p:grpSpPr>
          <p:cxnSp>
            <p:nvCxnSpPr>
              <p:cNvPr id="144" name="Straight Connector 143"/>
              <p:cNvCxnSpPr/>
              <p:nvPr/>
            </p:nvCxnSpPr>
            <p:spPr>
              <a:xfrm>
                <a:off x="937528" y="5300210"/>
                <a:ext cx="2370617" cy="63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43" name="Group 96"/>
              <p:cNvGrpSpPr>
                <a:grpSpLocks/>
              </p:cNvGrpSpPr>
              <p:nvPr/>
            </p:nvGrpSpPr>
            <p:grpSpPr bwMode="auto">
              <a:xfrm>
                <a:off x="996920" y="5147846"/>
                <a:ext cx="2212238" cy="460177"/>
                <a:chOff x="996920" y="5147846"/>
                <a:chExt cx="2212238" cy="460177"/>
              </a:xfrm>
            </p:grpSpPr>
            <p:grpSp>
              <p:nvGrpSpPr>
                <p:cNvPr id="37944" name="Group 21"/>
                <p:cNvGrpSpPr>
                  <a:grpSpLocks/>
                </p:cNvGrpSpPr>
                <p:nvPr/>
              </p:nvGrpSpPr>
              <p:grpSpPr bwMode="auto">
                <a:xfrm>
                  <a:off x="2825720" y="5147846"/>
                  <a:ext cx="383438" cy="460177"/>
                  <a:chOff x="8069094" y="4648200"/>
                  <a:chExt cx="383438" cy="460177"/>
                </a:xfrm>
              </p:grpSpPr>
              <p:cxnSp>
                <p:nvCxnSpPr>
                  <p:cNvPr id="172" name="Straight Connector 171"/>
                  <p:cNvCxnSpPr/>
                  <p:nvPr/>
                </p:nvCxnSpPr>
                <p:spPr>
                  <a:xfrm rot="5400000">
                    <a:off x="815380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70" name="TextBox 172"/>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18</a:t>
                    </a:r>
                  </a:p>
                </p:txBody>
              </p:sp>
            </p:grpSp>
            <p:grpSp>
              <p:nvGrpSpPr>
                <p:cNvPr id="37945" name="Group 27"/>
                <p:cNvGrpSpPr>
                  <a:grpSpLocks/>
                </p:cNvGrpSpPr>
                <p:nvPr/>
              </p:nvGrpSpPr>
              <p:grpSpPr bwMode="auto">
                <a:xfrm>
                  <a:off x="996920" y="5147846"/>
                  <a:ext cx="284052" cy="460177"/>
                  <a:chOff x="8069094" y="4648200"/>
                  <a:chExt cx="284052" cy="460177"/>
                </a:xfrm>
              </p:grpSpPr>
              <p:cxnSp>
                <p:nvCxnSpPr>
                  <p:cNvPr id="170" name="Straight Connector 169"/>
                  <p:cNvCxnSpPr/>
                  <p:nvPr/>
                </p:nvCxnSpPr>
                <p:spPr>
                  <a:xfrm rot="5400000">
                    <a:off x="815343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8" name="TextBox 170"/>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37946" name="Group 30"/>
                <p:cNvGrpSpPr>
                  <a:grpSpLocks/>
                </p:cNvGrpSpPr>
                <p:nvPr/>
              </p:nvGrpSpPr>
              <p:grpSpPr bwMode="auto">
                <a:xfrm>
                  <a:off x="1225520" y="5147846"/>
                  <a:ext cx="284052" cy="460177"/>
                  <a:chOff x="8069094" y="4648200"/>
                  <a:chExt cx="284052" cy="460177"/>
                </a:xfrm>
              </p:grpSpPr>
              <p:cxnSp>
                <p:nvCxnSpPr>
                  <p:cNvPr id="168" name="Straight Connector 167"/>
                  <p:cNvCxnSpPr/>
                  <p:nvPr/>
                </p:nvCxnSpPr>
                <p:spPr>
                  <a:xfrm rot="5400000">
                    <a:off x="8153480"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6" name="TextBox 168"/>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37947" name="Group 33"/>
                <p:cNvGrpSpPr>
                  <a:grpSpLocks/>
                </p:cNvGrpSpPr>
                <p:nvPr/>
              </p:nvGrpSpPr>
              <p:grpSpPr bwMode="auto">
                <a:xfrm>
                  <a:off x="1454120" y="5147846"/>
                  <a:ext cx="284052" cy="460177"/>
                  <a:chOff x="8069094" y="4648200"/>
                  <a:chExt cx="284052" cy="460177"/>
                </a:xfrm>
              </p:grpSpPr>
              <p:cxnSp>
                <p:nvCxnSpPr>
                  <p:cNvPr id="166" name="Straight Connector 165"/>
                  <p:cNvCxnSpPr/>
                  <p:nvPr/>
                </p:nvCxnSpPr>
                <p:spPr>
                  <a:xfrm rot="5400000">
                    <a:off x="8153527"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4" name="TextBox 166"/>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37948" name="Group 36"/>
                <p:cNvGrpSpPr>
                  <a:grpSpLocks/>
                </p:cNvGrpSpPr>
                <p:nvPr/>
              </p:nvGrpSpPr>
              <p:grpSpPr bwMode="auto">
                <a:xfrm>
                  <a:off x="1682720" y="5147846"/>
                  <a:ext cx="284052" cy="460177"/>
                  <a:chOff x="8069094" y="4648200"/>
                  <a:chExt cx="284052" cy="460177"/>
                </a:xfrm>
              </p:grpSpPr>
              <p:cxnSp>
                <p:nvCxnSpPr>
                  <p:cNvPr id="164" name="Straight Connector 163"/>
                  <p:cNvCxnSpPr/>
                  <p:nvPr/>
                </p:nvCxnSpPr>
                <p:spPr>
                  <a:xfrm rot="5400000">
                    <a:off x="815357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2" name="TextBox 164"/>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nvGrpSpPr>
                <p:cNvPr id="37949" name="Group 39"/>
                <p:cNvGrpSpPr>
                  <a:grpSpLocks/>
                </p:cNvGrpSpPr>
                <p:nvPr/>
              </p:nvGrpSpPr>
              <p:grpSpPr bwMode="auto">
                <a:xfrm>
                  <a:off x="1905000" y="5147846"/>
                  <a:ext cx="383438" cy="460177"/>
                  <a:chOff x="8062774" y="4648200"/>
                  <a:chExt cx="383438" cy="460177"/>
                </a:xfrm>
              </p:grpSpPr>
              <p:cxnSp>
                <p:nvCxnSpPr>
                  <p:cNvPr id="162" name="Straight Connector 161"/>
                  <p:cNvCxnSpPr/>
                  <p:nvPr/>
                </p:nvCxnSpPr>
                <p:spPr>
                  <a:xfrm rot="5400000">
                    <a:off x="8153619"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60" name="TextBox 162"/>
                  <p:cNvSpPr txBox="1">
                    <a:spLocks noChangeArrowheads="1"/>
                  </p:cNvSpPr>
                  <p:nvPr/>
                </p:nvSpPr>
                <p:spPr bwMode="auto">
                  <a:xfrm>
                    <a:off x="806277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37950" name="Group 42"/>
                <p:cNvGrpSpPr>
                  <a:grpSpLocks/>
                </p:cNvGrpSpPr>
                <p:nvPr/>
              </p:nvGrpSpPr>
              <p:grpSpPr bwMode="auto">
                <a:xfrm>
                  <a:off x="2139920" y="5147846"/>
                  <a:ext cx="383438" cy="460177"/>
                  <a:chOff x="8069094" y="4648200"/>
                  <a:chExt cx="383438" cy="460177"/>
                </a:xfrm>
              </p:grpSpPr>
              <p:cxnSp>
                <p:nvCxnSpPr>
                  <p:cNvPr id="160" name="Straight Connector 159"/>
                  <p:cNvCxnSpPr/>
                  <p:nvPr/>
                </p:nvCxnSpPr>
                <p:spPr>
                  <a:xfrm rot="5400000">
                    <a:off x="815366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8" name="TextBox 160"/>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37951" name="Group 45"/>
                <p:cNvGrpSpPr>
                  <a:grpSpLocks/>
                </p:cNvGrpSpPr>
                <p:nvPr/>
              </p:nvGrpSpPr>
              <p:grpSpPr bwMode="auto">
                <a:xfrm>
                  <a:off x="2368520" y="5147846"/>
                  <a:ext cx="383438" cy="460177"/>
                  <a:chOff x="8069094" y="4648200"/>
                  <a:chExt cx="383438" cy="460177"/>
                </a:xfrm>
              </p:grpSpPr>
              <p:cxnSp>
                <p:nvCxnSpPr>
                  <p:cNvPr id="158" name="Straight Connector 157"/>
                  <p:cNvCxnSpPr/>
                  <p:nvPr/>
                </p:nvCxnSpPr>
                <p:spPr>
                  <a:xfrm rot="5400000">
                    <a:off x="8153712"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6" name="TextBox 158"/>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14</a:t>
                    </a:r>
                  </a:p>
                </p:txBody>
              </p:sp>
            </p:grpSp>
            <p:grpSp>
              <p:nvGrpSpPr>
                <p:cNvPr id="37952" name="Group 48"/>
                <p:cNvGrpSpPr>
                  <a:grpSpLocks/>
                </p:cNvGrpSpPr>
                <p:nvPr/>
              </p:nvGrpSpPr>
              <p:grpSpPr bwMode="auto">
                <a:xfrm>
                  <a:off x="2597120" y="5147846"/>
                  <a:ext cx="383438" cy="460177"/>
                  <a:chOff x="8069094" y="4648200"/>
                  <a:chExt cx="383438" cy="460177"/>
                </a:xfrm>
              </p:grpSpPr>
              <p:cxnSp>
                <p:nvCxnSpPr>
                  <p:cNvPr id="156" name="Straight Connector 24"/>
                  <p:cNvCxnSpPr/>
                  <p:nvPr/>
                </p:nvCxnSpPr>
                <p:spPr>
                  <a:xfrm rot="5400000">
                    <a:off x="8153758"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954" name="TextBox 156"/>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16</a:t>
                    </a:r>
                  </a:p>
                </p:txBody>
              </p:sp>
            </p:grpSp>
          </p:grpSp>
        </p:grpSp>
        <p:sp>
          <p:nvSpPr>
            <p:cNvPr id="37941" name="TextBox 142"/>
            <p:cNvSpPr txBox="1">
              <a:spLocks noChangeArrowheads="1"/>
            </p:cNvSpPr>
            <p:nvPr/>
          </p:nvSpPr>
          <p:spPr bwMode="auto">
            <a:xfrm>
              <a:off x="2422831" y="5621886"/>
              <a:ext cx="851687"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a:t>
              </a:r>
            </a:p>
          </p:txBody>
        </p:sp>
      </p:grpSp>
      <p:grpSp>
        <p:nvGrpSpPr>
          <p:cNvPr id="85" name="Group 173"/>
          <p:cNvGrpSpPr>
            <a:grpSpLocks/>
          </p:cNvGrpSpPr>
          <p:nvPr/>
        </p:nvGrpSpPr>
        <p:grpSpPr bwMode="auto">
          <a:xfrm>
            <a:off x="6085124" y="2118125"/>
            <a:ext cx="739535" cy="3446062"/>
            <a:chOff x="3983925" y="1355333"/>
            <a:chExt cx="740222" cy="3446059"/>
          </a:xfrm>
        </p:grpSpPr>
        <p:cxnSp>
          <p:nvCxnSpPr>
            <p:cNvPr id="175" name="Straight Connector 174"/>
            <p:cNvCxnSpPr/>
            <p:nvPr/>
          </p:nvCxnSpPr>
          <p:spPr>
            <a:xfrm rot="5400000">
              <a:off x="2896002" y="3124200"/>
              <a:ext cx="3352797"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920" name="Group 56"/>
            <p:cNvGrpSpPr>
              <a:grpSpLocks/>
            </p:cNvGrpSpPr>
            <p:nvPr/>
          </p:nvGrpSpPr>
          <p:grpSpPr bwMode="auto">
            <a:xfrm>
              <a:off x="3983925" y="1828800"/>
              <a:ext cx="740222" cy="307777"/>
              <a:chOff x="6117778" y="2286000"/>
              <a:chExt cx="740222" cy="307777"/>
            </a:xfrm>
          </p:grpSpPr>
          <p:sp>
            <p:nvSpPr>
              <p:cNvPr id="37937"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194" name="Straight Connector 55"/>
              <p:cNvCxnSpPr/>
              <p:nvPr/>
            </p:nvCxnSpPr>
            <p:spPr>
              <a:xfrm>
                <a:off x="6705459" y="2513807"/>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1" name="Group 57"/>
            <p:cNvGrpSpPr>
              <a:grpSpLocks/>
            </p:cNvGrpSpPr>
            <p:nvPr/>
          </p:nvGrpSpPr>
          <p:grpSpPr bwMode="auto">
            <a:xfrm>
              <a:off x="4097738" y="2297668"/>
              <a:ext cx="626409" cy="307777"/>
              <a:chOff x="6231591" y="2286000"/>
              <a:chExt cx="626409" cy="307777"/>
            </a:xfrm>
          </p:grpSpPr>
          <p:sp>
            <p:nvSpPr>
              <p:cNvPr id="37935" name="TextBox 190"/>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192" name="Straight Connector 191"/>
              <p:cNvCxnSpPr/>
              <p:nvPr/>
            </p:nvCxnSpPr>
            <p:spPr>
              <a:xfrm>
                <a:off x="6705459" y="2514839"/>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2" name="Group 60"/>
            <p:cNvGrpSpPr>
              <a:grpSpLocks/>
            </p:cNvGrpSpPr>
            <p:nvPr/>
          </p:nvGrpSpPr>
          <p:grpSpPr bwMode="auto">
            <a:xfrm>
              <a:off x="4097738" y="2754868"/>
              <a:ext cx="626409" cy="307777"/>
              <a:chOff x="6231591" y="2286000"/>
              <a:chExt cx="626409" cy="307777"/>
            </a:xfrm>
          </p:grpSpPr>
          <p:sp>
            <p:nvSpPr>
              <p:cNvPr id="37933" name="TextBox 188"/>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190" name="Straight Connector 189"/>
              <p:cNvCxnSpPr/>
              <p:nvPr/>
            </p:nvCxnSpPr>
            <p:spPr>
              <a:xfrm>
                <a:off x="6705459" y="2514839"/>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3" name="Group 63"/>
            <p:cNvGrpSpPr>
              <a:grpSpLocks/>
            </p:cNvGrpSpPr>
            <p:nvPr/>
          </p:nvGrpSpPr>
          <p:grpSpPr bwMode="auto">
            <a:xfrm>
              <a:off x="4097738" y="3212068"/>
              <a:ext cx="626409" cy="307777"/>
              <a:chOff x="6231591" y="2286000"/>
              <a:chExt cx="626409" cy="307777"/>
            </a:xfrm>
          </p:grpSpPr>
          <p:sp>
            <p:nvSpPr>
              <p:cNvPr id="37931" name="TextBox 186"/>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188" name="Straight Connector 187"/>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4" name="Group 66"/>
            <p:cNvGrpSpPr>
              <a:grpSpLocks/>
            </p:cNvGrpSpPr>
            <p:nvPr/>
          </p:nvGrpSpPr>
          <p:grpSpPr bwMode="auto">
            <a:xfrm>
              <a:off x="4097738" y="3669268"/>
              <a:ext cx="626409" cy="307777"/>
              <a:chOff x="6231591" y="2286000"/>
              <a:chExt cx="626409" cy="307777"/>
            </a:xfrm>
          </p:grpSpPr>
          <p:sp>
            <p:nvSpPr>
              <p:cNvPr id="37929" name="TextBox 184"/>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186" name="Straight Connector 185"/>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925" name="Group 69"/>
            <p:cNvGrpSpPr>
              <a:grpSpLocks/>
            </p:cNvGrpSpPr>
            <p:nvPr/>
          </p:nvGrpSpPr>
          <p:grpSpPr bwMode="auto">
            <a:xfrm>
              <a:off x="4097738" y="4126468"/>
              <a:ext cx="626409" cy="307777"/>
              <a:chOff x="6231591" y="2286000"/>
              <a:chExt cx="626409" cy="307777"/>
            </a:xfrm>
          </p:grpSpPr>
          <p:sp>
            <p:nvSpPr>
              <p:cNvPr id="37927" name="TextBox 182"/>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184" name="Straight Connector 183"/>
              <p:cNvCxnSpPr/>
              <p:nvPr/>
            </p:nvCxnSpPr>
            <p:spPr>
              <a:xfrm>
                <a:off x="6705459" y="2514838"/>
                <a:ext cx="15254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926" name="TextBox 181"/>
            <p:cNvSpPr txBox="1">
              <a:spLocks noChangeArrowheads="1"/>
            </p:cNvSpPr>
            <p:nvPr/>
          </p:nvSpPr>
          <p:spPr bwMode="auto">
            <a:xfrm>
              <a:off x="4006211" y="1355333"/>
              <a:ext cx="5939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195" name="Straight Connector 194"/>
          <p:cNvCxnSpPr/>
          <p:nvPr/>
        </p:nvCxnSpPr>
        <p:spPr>
          <a:xfrm>
            <a:off x="6678613" y="3744913"/>
            <a:ext cx="817562"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rot="5400000" flipH="1" flipV="1">
            <a:off x="6557169"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7" name="Freeform 183"/>
          <p:cNvSpPr>
            <a:spLocks/>
          </p:cNvSpPr>
          <p:nvPr/>
        </p:nvSpPr>
        <p:spPr bwMode="auto">
          <a:xfrm>
            <a:off x="7408863" y="36909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5" name="Group 4"/>
          <p:cNvGrpSpPr/>
          <p:nvPr/>
        </p:nvGrpSpPr>
        <p:grpSpPr>
          <a:xfrm>
            <a:off x="5860999" y="1212213"/>
            <a:ext cx="2897103" cy="461665"/>
            <a:chOff x="5860999" y="1212213"/>
            <a:chExt cx="2897103" cy="461665"/>
          </a:xfrm>
        </p:grpSpPr>
        <p:sp>
          <p:nvSpPr>
            <p:cNvPr id="135" name="TextBox 134"/>
            <p:cNvSpPr txBox="1">
              <a:spLocks noChangeArrowheads="1"/>
            </p:cNvSpPr>
            <p:nvPr/>
          </p:nvSpPr>
          <p:spPr bwMode="auto">
            <a:xfrm>
              <a:off x="5860999" y="1212213"/>
              <a:ext cx="431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solidFill>
                    <a:schemeClr val="accent1"/>
                  </a:solidFill>
                  <a:latin typeface="+mn-lt"/>
                </a:rPr>
                <a:t>=</a:t>
              </a:r>
            </a:p>
          </p:txBody>
        </p:sp>
        <p:sp>
          <p:nvSpPr>
            <p:cNvPr id="198" name="TextBox 197"/>
            <p:cNvSpPr txBox="1">
              <a:spLocks noChangeArrowheads="1"/>
            </p:cNvSpPr>
            <p:nvPr/>
          </p:nvSpPr>
          <p:spPr bwMode="auto">
            <a:xfrm>
              <a:off x="6661817" y="1212213"/>
              <a:ext cx="20962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Market supply</a:t>
              </a:r>
            </a:p>
          </p:txBody>
        </p:sp>
      </p:grpSp>
      <p:sp>
        <p:nvSpPr>
          <p:cNvPr id="199" name="Title 1"/>
          <p:cNvSpPr>
            <a:spLocks noGrp="1"/>
          </p:cNvSpPr>
          <p:nvPr>
            <p:ph type="title"/>
          </p:nvPr>
        </p:nvSpPr>
        <p:spPr bwMode="auto">
          <a:xfrm>
            <a:off x="4305300" y="258300"/>
            <a:ext cx="48387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Market supply</a:t>
            </a:r>
          </a:p>
        </p:txBody>
      </p:sp>
    </p:spTree>
    <p:extLst>
      <p:ext uri="{BB962C8B-B14F-4D97-AF65-F5344CB8AC3E}">
        <p14:creationId xmlns:p14="http://schemas.microsoft.com/office/powerpoint/2010/main" val="19106465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500"/>
                                        <p:tgtEl>
                                          <p:spTgt spid="77"/>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par>
                                <p:cTn id="12" presetID="22" presetClass="entr" presetSubtype="4"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left)">
                                      <p:cBhvr>
                                        <p:cTn id="18" dur="500"/>
                                        <p:tgtEl>
                                          <p:spTgt spid="2"/>
                                        </p:tgtEl>
                                      </p:cBhvr>
                                    </p:animEffect>
                                  </p:childTnLst>
                                </p:cTn>
                              </p:par>
                            </p:childTnLst>
                          </p:cTn>
                        </p:par>
                        <p:par>
                          <p:cTn id="19" fill="hold" nodeType="afterGroup">
                            <p:stCondLst>
                              <p:cond delay="1500"/>
                            </p:stCondLst>
                            <p:childTnLst>
                              <p:par>
                                <p:cTn id="20" presetID="22" presetClass="entr" presetSubtype="8" fill="hold" nodeType="afterEffect">
                                  <p:stCondLst>
                                    <p:cond delay="0"/>
                                  </p:stCondLst>
                                  <p:childTnLst>
                                    <p:set>
                                      <p:cBhvr>
                                        <p:cTn id="21" dur="1" fill="hold">
                                          <p:stCondLst>
                                            <p:cond delay="0"/>
                                          </p:stCondLst>
                                        </p:cTn>
                                        <p:tgtEl>
                                          <p:spTgt spid="74"/>
                                        </p:tgtEl>
                                        <p:attrNameLst>
                                          <p:attrName>style.visibility</p:attrName>
                                        </p:attrNameLst>
                                      </p:cBhvr>
                                      <p:to>
                                        <p:strVal val="visible"/>
                                      </p:to>
                                    </p:set>
                                    <p:animEffect transition="in" filter="wipe(left)">
                                      <p:cBhvr>
                                        <p:cTn id="22" dur="500"/>
                                        <p:tgtEl>
                                          <p:spTgt spid="74"/>
                                        </p:tgtEl>
                                      </p:cBhvr>
                                    </p:animEffect>
                                  </p:childTnLst>
                                </p:cTn>
                              </p:par>
                            </p:childTnLst>
                          </p:cTn>
                        </p:par>
                        <p:par>
                          <p:cTn id="23" fill="hold" nodeType="afterGroup">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76"/>
                                        </p:tgtEl>
                                        <p:attrNameLst>
                                          <p:attrName>style.visibility</p:attrName>
                                        </p:attrNameLst>
                                      </p:cBhvr>
                                      <p:to>
                                        <p:strVal val="visible"/>
                                      </p:to>
                                    </p:set>
                                    <p:animEffect transition="in" filter="wipe(left)">
                                      <p:cBhvr>
                                        <p:cTn id="26" dur="500"/>
                                        <p:tgtEl>
                                          <p:spTgt spid="76"/>
                                        </p:tgtEl>
                                      </p:cBhvr>
                                    </p:animEffect>
                                  </p:childTnLst>
                                </p:cTn>
                              </p:par>
                            </p:childTnLst>
                          </p:cTn>
                        </p:par>
                        <p:par>
                          <p:cTn id="27" fill="hold" nodeType="afterGroup">
                            <p:stCondLst>
                              <p:cond delay="2500"/>
                            </p:stCondLst>
                            <p:childTnLst>
                              <p:par>
                                <p:cTn id="28" presetID="22" presetClass="entr" presetSubtype="1" fill="hold" nodeType="afterEffect">
                                  <p:stCondLst>
                                    <p:cond delay="0"/>
                                  </p:stCondLst>
                                  <p:childTnLst>
                                    <p:set>
                                      <p:cBhvr>
                                        <p:cTn id="29" dur="1" fill="hold">
                                          <p:stCondLst>
                                            <p:cond delay="0"/>
                                          </p:stCondLst>
                                        </p:cTn>
                                        <p:tgtEl>
                                          <p:spTgt spid="75"/>
                                        </p:tgtEl>
                                        <p:attrNameLst>
                                          <p:attrName>style.visibility</p:attrName>
                                        </p:attrNameLst>
                                      </p:cBhvr>
                                      <p:to>
                                        <p:strVal val="visible"/>
                                      </p:to>
                                    </p:set>
                                    <p:animEffect transition="in" filter="wipe(up)">
                                      <p:cBhvr>
                                        <p:cTn id="30" dur="500"/>
                                        <p:tgtEl>
                                          <p:spTgt spid="75"/>
                                        </p:tgtEl>
                                      </p:cBhvr>
                                    </p:animEffect>
                                  </p:childTnLst>
                                </p:cTn>
                              </p:par>
                            </p:childTnLst>
                          </p:cTn>
                        </p:par>
                      </p:childTnLst>
                    </p:cTn>
                  </p:par>
                  <p:par>
                    <p:cTn id="31" fill="hold">
                      <p:stCondLst>
                        <p:cond delay="indefinite"/>
                      </p:stCondLst>
                      <p:childTnLst>
                        <p:par>
                          <p:cTn id="32" fill="hold" nodeType="after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wipe(left)">
                                      <p:cBhvr>
                                        <p:cTn id="40" dur="500"/>
                                        <p:tgtEl>
                                          <p:spTgt spid="32"/>
                                        </p:tgtEl>
                                      </p:cBhvr>
                                    </p:animEffect>
                                  </p:childTnLst>
                                </p:cTn>
                              </p:par>
                              <p:par>
                                <p:cTn id="41" presetID="22" presetClass="entr" presetSubtype="4" fill="hold" nodeType="withEffect">
                                  <p:stCondLst>
                                    <p:cond delay="0"/>
                                  </p:stCondLst>
                                  <p:childTnLst>
                                    <p:set>
                                      <p:cBhvr>
                                        <p:cTn id="42" dur="1" fill="hold">
                                          <p:stCondLst>
                                            <p:cond delay="0"/>
                                          </p:stCondLst>
                                        </p:cTn>
                                        <p:tgtEl>
                                          <p:spTgt spid="52"/>
                                        </p:tgtEl>
                                        <p:attrNameLst>
                                          <p:attrName>style.visibility</p:attrName>
                                        </p:attrNameLst>
                                      </p:cBhvr>
                                      <p:to>
                                        <p:strVal val="visible"/>
                                      </p:to>
                                    </p:set>
                                    <p:animEffect transition="in" filter="wipe(down)">
                                      <p:cBhvr>
                                        <p:cTn id="43" dur="500"/>
                                        <p:tgtEl>
                                          <p:spTgt spid="52"/>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78"/>
                                        </p:tgtEl>
                                        <p:attrNameLst>
                                          <p:attrName>style.visibility</p:attrName>
                                        </p:attrNameLst>
                                      </p:cBhvr>
                                      <p:to>
                                        <p:strVal val="visible"/>
                                      </p:to>
                                    </p:set>
                                    <p:animEffect transition="in" filter="wipe(down)">
                                      <p:cBhvr>
                                        <p:cTn id="46" dur="500"/>
                                        <p:tgtEl>
                                          <p:spTgt spid="78"/>
                                        </p:tgtEl>
                                      </p:cBhvr>
                                    </p:animEffect>
                                  </p:childTnLst>
                                </p:cTn>
                              </p:par>
                            </p:childTnLst>
                          </p:cTn>
                        </p:par>
                        <p:par>
                          <p:cTn id="47" fill="hold" nodeType="afterGroup">
                            <p:stCondLst>
                              <p:cond delay="500"/>
                            </p:stCondLst>
                            <p:childTnLst>
                              <p:par>
                                <p:cTn id="48" presetID="22" presetClass="entr" presetSubtype="8" fill="hold" nodeType="after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wipe(left)">
                                      <p:cBhvr>
                                        <p:cTn id="50" dur="500"/>
                                        <p:tgtEl>
                                          <p:spTgt spid="30"/>
                                        </p:tgtEl>
                                      </p:cBhvr>
                                    </p:animEffect>
                                  </p:childTnLst>
                                </p:cTn>
                              </p:par>
                            </p:childTnLst>
                          </p:cTn>
                        </p:par>
                        <p:par>
                          <p:cTn id="51" fill="hold" nodeType="afterGroup">
                            <p:stCondLst>
                              <p:cond delay="1000"/>
                            </p:stCondLst>
                            <p:childTnLst>
                              <p:par>
                                <p:cTn id="52" presetID="22" presetClass="entr" presetSubtype="8" fill="hold" nodeType="afterEffect">
                                  <p:stCondLst>
                                    <p:cond delay="0"/>
                                  </p:stCondLst>
                                  <p:childTnLst>
                                    <p:set>
                                      <p:cBhvr>
                                        <p:cTn id="53" dur="1" fill="hold">
                                          <p:stCondLst>
                                            <p:cond delay="0"/>
                                          </p:stCondLst>
                                        </p:cTn>
                                        <p:tgtEl>
                                          <p:spTgt spid="130"/>
                                        </p:tgtEl>
                                        <p:attrNameLst>
                                          <p:attrName>style.visibility</p:attrName>
                                        </p:attrNameLst>
                                      </p:cBhvr>
                                      <p:to>
                                        <p:strVal val="visible"/>
                                      </p:to>
                                    </p:set>
                                    <p:animEffect transition="in" filter="wipe(left)">
                                      <p:cBhvr>
                                        <p:cTn id="54" dur="500"/>
                                        <p:tgtEl>
                                          <p:spTgt spid="130"/>
                                        </p:tgtEl>
                                      </p:cBhvr>
                                    </p:animEffect>
                                  </p:childTnLst>
                                </p:cTn>
                              </p:par>
                            </p:childTnLst>
                          </p:cTn>
                        </p:par>
                        <p:par>
                          <p:cTn id="55" fill="hold" nodeType="afterGroup">
                            <p:stCondLst>
                              <p:cond delay="1500"/>
                            </p:stCondLst>
                            <p:childTnLst>
                              <p:par>
                                <p:cTn id="56" presetID="22" presetClass="entr" presetSubtype="8" fill="hold" grpId="0" nodeType="afterEffect">
                                  <p:stCondLst>
                                    <p:cond delay="0"/>
                                  </p:stCondLst>
                                  <p:childTnLst>
                                    <p:set>
                                      <p:cBhvr>
                                        <p:cTn id="57" dur="1" fill="hold">
                                          <p:stCondLst>
                                            <p:cond delay="0"/>
                                          </p:stCondLst>
                                        </p:cTn>
                                        <p:tgtEl>
                                          <p:spTgt spid="132"/>
                                        </p:tgtEl>
                                        <p:attrNameLst>
                                          <p:attrName>style.visibility</p:attrName>
                                        </p:attrNameLst>
                                      </p:cBhvr>
                                      <p:to>
                                        <p:strVal val="visible"/>
                                      </p:to>
                                    </p:set>
                                    <p:animEffect transition="in" filter="wipe(left)">
                                      <p:cBhvr>
                                        <p:cTn id="58" dur="500"/>
                                        <p:tgtEl>
                                          <p:spTgt spid="132"/>
                                        </p:tgtEl>
                                      </p:cBhvr>
                                    </p:animEffect>
                                  </p:childTnLst>
                                </p:cTn>
                              </p:par>
                            </p:childTnLst>
                          </p:cTn>
                        </p:par>
                        <p:par>
                          <p:cTn id="59" fill="hold" nodeType="afterGroup">
                            <p:stCondLst>
                              <p:cond delay="2000"/>
                            </p:stCondLst>
                            <p:childTnLst>
                              <p:par>
                                <p:cTn id="60" presetID="22" presetClass="entr" presetSubtype="1" fill="hold" nodeType="afterEffect">
                                  <p:stCondLst>
                                    <p:cond delay="0"/>
                                  </p:stCondLst>
                                  <p:childTnLst>
                                    <p:set>
                                      <p:cBhvr>
                                        <p:cTn id="61" dur="1" fill="hold">
                                          <p:stCondLst>
                                            <p:cond delay="0"/>
                                          </p:stCondLst>
                                        </p:cTn>
                                        <p:tgtEl>
                                          <p:spTgt spid="131"/>
                                        </p:tgtEl>
                                        <p:attrNameLst>
                                          <p:attrName>style.visibility</p:attrName>
                                        </p:attrNameLst>
                                      </p:cBhvr>
                                      <p:to>
                                        <p:strVal val="visible"/>
                                      </p:to>
                                    </p:set>
                                    <p:animEffect transition="in" filter="wipe(up)">
                                      <p:cBhvr>
                                        <p:cTn id="62" dur="500"/>
                                        <p:tgtEl>
                                          <p:spTgt spid="131"/>
                                        </p:tgtEl>
                                      </p:cBhvr>
                                    </p:animEffect>
                                  </p:childTnLst>
                                </p:cTn>
                              </p:par>
                            </p:childTnLst>
                          </p:cTn>
                        </p:par>
                      </p:childTnLst>
                    </p:cTn>
                  </p:par>
                  <p:par>
                    <p:cTn id="63" fill="hold">
                      <p:stCondLst>
                        <p:cond delay="indefinite"/>
                      </p:stCondLst>
                      <p:childTnLst>
                        <p:par>
                          <p:cTn id="64" fill="hold" nodeType="after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fade">
                                      <p:cBhvr>
                                        <p:cTn id="67" dur="500"/>
                                        <p:tgtEl>
                                          <p:spTgt spid="5"/>
                                        </p:tgtEl>
                                      </p:cBhvr>
                                    </p:animEffect>
                                  </p:childTnLst>
                                </p:cTn>
                              </p:par>
                            </p:childTnLst>
                          </p:cTn>
                        </p:par>
                        <p:par>
                          <p:cTn id="68" fill="hold">
                            <p:stCondLst>
                              <p:cond delay="500"/>
                            </p:stCondLst>
                            <p:childTnLst>
                              <p:par>
                                <p:cTn id="69" presetID="22" presetClass="entr" presetSubtype="8" fill="hold" nodeType="after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wipe(left)">
                                      <p:cBhvr>
                                        <p:cTn id="71" dur="500"/>
                                        <p:tgtEl>
                                          <p:spTgt spid="61"/>
                                        </p:tgtEl>
                                      </p:cBhvr>
                                    </p:animEffect>
                                  </p:childTnLst>
                                </p:cTn>
                              </p:par>
                              <p:par>
                                <p:cTn id="72" presetID="22" presetClass="entr" presetSubtype="4" fill="hold" nodeType="withEffect">
                                  <p:stCondLst>
                                    <p:cond delay="0"/>
                                  </p:stCondLst>
                                  <p:childTnLst>
                                    <p:set>
                                      <p:cBhvr>
                                        <p:cTn id="73" dur="1" fill="hold">
                                          <p:stCondLst>
                                            <p:cond delay="0"/>
                                          </p:stCondLst>
                                        </p:cTn>
                                        <p:tgtEl>
                                          <p:spTgt spid="85"/>
                                        </p:tgtEl>
                                        <p:attrNameLst>
                                          <p:attrName>style.visibility</p:attrName>
                                        </p:attrNameLst>
                                      </p:cBhvr>
                                      <p:to>
                                        <p:strVal val="visible"/>
                                      </p:to>
                                    </p:set>
                                    <p:animEffect transition="in" filter="wipe(down)">
                                      <p:cBhvr>
                                        <p:cTn id="74" dur="500"/>
                                        <p:tgtEl>
                                          <p:spTgt spid="85"/>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136"/>
                                        </p:tgtEl>
                                        <p:attrNameLst>
                                          <p:attrName>style.visibility</p:attrName>
                                        </p:attrNameLst>
                                      </p:cBhvr>
                                      <p:to>
                                        <p:strVal val="visible"/>
                                      </p:to>
                                    </p:set>
                                    <p:animEffect transition="in" filter="wipe(down)">
                                      <p:cBhvr>
                                        <p:cTn id="77" dur="500"/>
                                        <p:tgtEl>
                                          <p:spTgt spid="136"/>
                                        </p:tgtEl>
                                      </p:cBhvr>
                                    </p:animEffect>
                                  </p:childTnLst>
                                </p:cTn>
                              </p:par>
                            </p:childTnLst>
                          </p:cTn>
                        </p:par>
                        <p:par>
                          <p:cTn id="78" fill="hold" nodeType="afterGroup">
                            <p:stCondLst>
                              <p:cond delay="1000"/>
                            </p:stCondLst>
                            <p:childTnLst>
                              <p:par>
                                <p:cTn id="79" presetID="22" presetClass="entr" presetSubtype="8" fill="hold" nodeType="afterEffect">
                                  <p:stCondLst>
                                    <p:cond delay="0"/>
                                  </p:stCondLst>
                                  <p:childTnLst>
                                    <p:set>
                                      <p:cBhvr>
                                        <p:cTn id="80" dur="1" fill="hold">
                                          <p:stCondLst>
                                            <p:cond delay="0"/>
                                          </p:stCondLst>
                                        </p:cTn>
                                        <p:tgtEl>
                                          <p:spTgt spid="60"/>
                                        </p:tgtEl>
                                        <p:attrNameLst>
                                          <p:attrName>style.visibility</p:attrName>
                                        </p:attrNameLst>
                                      </p:cBhvr>
                                      <p:to>
                                        <p:strVal val="visible"/>
                                      </p:to>
                                    </p:set>
                                    <p:animEffect transition="in" filter="wipe(left)">
                                      <p:cBhvr>
                                        <p:cTn id="81" dur="500"/>
                                        <p:tgtEl>
                                          <p:spTgt spid="60"/>
                                        </p:tgtEl>
                                      </p:cBhvr>
                                    </p:animEffect>
                                  </p:childTnLst>
                                </p:cTn>
                              </p:par>
                            </p:childTnLst>
                          </p:cTn>
                        </p:par>
                        <p:par>
                          <p:cTn id="82" fill="hold" nodeType="afterGroup">
                            <p:stCondLst>
                              <p:cond delay="1500"/>
                            </p:stCondLst>
                            <p:childTnLst>
                              <p:par>
                                <p:cTn id="83" presetID="22" presetClass="entr" presetSubtype="8" fill="hold" nodeType="afterEffect">
                                  <p:stCondLst>
                                    <p:cond delay="0"/>
                                  </p:stCondLst>
                                  <p:childTnLst>
                                    <p:set>
                                      <p:cBhvr>
                                        <p:cTn id="84" dur="1" fill="hold">
                                          <p:stCondLst>
                                            <p:cond delay="0"/>
                                          </p:stCondLst>
                                        </p:cTn>
                                        <p:tgtEl>
                                          <p:spTgt spid="195"/>
                                        </p:tgtEl>
                                        <p:attrNameLst>
                                          <p:attrName>style.visibility</p:attrName>
                                        </p:attrNameLst>
                                      </p:cBhvr>
                                      <p:to>
                                        <p:strVal val="visible"/>
                                      </p:to>
                                    </p:set>
                                    <p:animEffect transition="in" filter="wipe(left)">
                                      <p:cBhvr>
                                        <p:cTn id="85" dur="500"/>
                                        <p:tgtEl>
                                          <p:spTgt spid="195"/>
                                        </p:tgtEl>
                                      </p:cBhvr>
                                    </p:animEffect>
                                  </p:childTnLst>
                                </p:cTn>
                              </p:par>
                            </p:childTnLst>
                          </p:cTn>
                        </p:par>
                        <p:par>
                          <p:cTn id="86" fill="hold" nodeType="afterGroup">
                            <p:stCondLst>
                              <p:cond delay="2000"/>
                            </p:stCondLst>
                            <p:childTnLst>
                              <p:par>
                                <p:cTn id="87" presetID="22" presetClass="entr" presetSubtype="8" fill="hold" grpId="0" nodeType="afterEffect">
                                  <p:stCondLst>
                                    <p:cond delay="0"/>
                                  </p:stCondLst>
                                  <p:childTnLst>
                                    <p:set>
                                      <p:cBhvr>
                                        <p:cTn id="88" dur="1" fill="hold">
                                          <p:stCondLst>
                                            <p:cond delay="0"/>
                                          </p:stCondLst>
                                        </p:cTn>
                                        <p:tgtEl>
                                          <p:spTgt spid="197"/>
                                        </p:tgtEl>
                                        <p:attrNameLst>
                                          <p:attrName>style.visibility</p:attrName>
                                        </p:attrNameLst>
                                      </p:cBhvr>
                                      <p:to>
                                        <p:strVal val="visible"/>
                                      </p:to>
                                    </p:set>
                                    <p:animEffect transition="in" filter="wipe(left)">
                                      <p:cBhvr>
                                        <p:cTn id="89" dur="500"/>
                                        <p:tgtEl>
                                          <p:spTgt spid="197"/>
                                        </p:tgtEl>
                                      </p:cBhvr>
                                    </p:animEffect>
                                  </p:childTnLst>
                                </p:cTn>
                              </p:par>
                            </p:childTnLst>
                          </p:cTn>
                        </p:par>
                        <p:par>
                          <p:cTn id="90" fill="hold" nodeType="afterGroup">
                            <p:stCondLst>
                              <p:cond delay="2500"/>
                            </p:stCondLst>
                            <p:childTnLst>
                              <p:par>
                                <p:cTn id="91" presetID="22" presetClass="entr" presetSubtype="1" fill="hold" nodeType="afterEffect">
                                  <p:stCondLst>
                                    <p:cond delay="0"/>
                                  </p:stCondLst>
                                  <p:childTnLst>
                                    <p:set>
                                      <p:cBhvr>
                                        <p:cTn id="92" dur="1" fill="hold">
                                          <p:stCondLst>
                                            <p:cond delay="0"/>
                                          </p:stCondLst>
                                        </p:cTn>
                                        <p:tgtEl>
                                          <p:spTgt spid="196"/>
                                        </p:tgtEl>
                                        <p:attrNameLst>
                                          <p:attrName>style.visibility</p:attrName>
                                        </p:attrNameLst>
                                      </p:cBhvr>
                                      <p:to>
                                        <p:strVal val="visible"/>
                                      </p:to>
                                    </p:set>
                                    <p:animEffect transition="in" filter="wipe(up)">
                                      <p:cBhvr>
                                        <p:cTn id="93" dur="5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7" grpId="0"/>
      <p:bldP spid="78" grpId="0" animBg="1"/>
      <p:bldP spid="132" grpId="0" animBg="1"/>
      <p:bldP spid="136" grpId="0" animBg="1"/>
      <p:bldP spid="19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bwMode="auto">
          <a:xfrm>
            <a:off x="3800104" y="191513"/>
            <a:ext cx="4886696"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chemeClr val="bg1">
                    <a:lumMod val="50000"/>
                  </a:schemeClr>
                </a:solidFill>
              </a:rPr>
              <a:t>Shifts in Supply </a:t>
            </a:r>
          </a:p>
        </p:txBody>
      </p:sp>
      <p:sp>
        <p:nvSpPr>
          <p:cNvPr id="3" name="Content Placeholder 2"/>
          <p:cNvSpPr>
            <a:spLocks noGrp="1"/>
          </p:cNvSpPr>
          <p:nvPr>
            <p:ph idx="1"/>
          </p:nvPr>
        </p:nvSpPr>
        <p:spPr bwMode="auto">
          <a:xfrm>
            <a:off x="457200" y="1825826"/>
            <a:ext cx="8229600" cy="2912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69913" lvl="1" indent="-331788"/>
            <a:r>
              <a:rPr lang="en-US" dirty="0"/>
              <a:t>Increase in supply: any change that increases the quantity supplied at every price</a:t>
            </a:r>
          </a:p>
          <a:p>
            <a:pPr marL="1139825" lvl="2" indent="-331788"/>
            <a:r>
              <a:rPr lang="en-US" dirty="0"/>
              <a:t>Supply curve shifts right</a:t>
            </a:r>
          </a:p>
          <a:p>
            <a:pPr marL="569913" lvl="1" indent="-331788"/>
            <a:r>
              <a:rPr lang="en-US" dirty="0"/>
              <a:t>Decrease in supply: any change that decreases the quantity supplied at every price</a:t>
            </a:r>
          </a:p>
          <a:p>
            <a:pPr marL="1033463" lvl="2" indent="-331788"/>
            <a:r>
              <a:rPr lang="en-US" dirty="0"/>
              <a:t>Supply curve shifts left</a:t>
            </a:r>
          </a:p>
        </p:txBody>
      </p:sp>
      <p:sp>
        <p:nvSpPr>
          <p:cNvPr id="2" name="TextBox 1"/>
          <p:cNvSpPr txBox="1"/>
          <p:nvPr/>
        </p:nvSpPr>
        <p:spPr>
          <a:xfrm>
            <a:off x="558140" y="1282535"/>
            <a:ext cx="6080166" cy="523220"/>
          </a:xfrm>
          <a:prstGeom prst="rect">
            <a:avLst/>
          </a:prstGeom>
          <a:noFill/>
        </p:spPr>
        <p:txBody>
          <a:bodyPr wrap="square" rtlCol="0">
            <a:spAutoFit/>
          </a:bodyPr>
          <a:lstStyle/>
          <a:p>
            <a:r>
              <a:rPr lang="en-US" sz="2800" dirty="0">
                <a:latin typeface="+mn-lt"/>
              </a:rPr>
              <a:t>Shift in Supply or “Change in Supply”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28800" y="1447800"/>
            <a:ext cx="6019800" cy="3733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t>
            </a:r>
          </a:p>
        </p:txBody>
      </p:sp>
      <p:grpSp>
        <p:nvGrpSpPr>
          <p:cNvPr id="4" name="Group 3"/>
          <p:cNvGrpSpPr/>
          <p:nvPr/>
        </p:nvGrpSpPr>
        <p:grpSpPr>
          <a:xfrm>
            <a:off x="1148513" y="1362075"/>
            <a:ext cx="6713663" cy="4234507"/>
            <a:chOff x="1148513" y="1362075"/>
            <a:chExt cx="6713663" cy="4234507"/>
          </a:xfrm>
        </p:grpSpPr>
        <p:grpSp>
          <p:nvGrpSpPr>
            <p:cNvPr id="2" name="Group 5"/>
            <p:cNvGrpSpPr>
              <a:grpSpLocks/>
            </p:cNvGrpSpPr>
            <p:nvPr/>
          </p:nvGrpSpPr>
          <p:grpSpPr bwMode="auto">
            <a:xfrm>
              <a:off x="1148513" y="1362075"/>
              <a:ext cx="710451" cy="3821113"/>
              <a:chOff x="1148717" y="1362670"/>
              <a:chExt cx="710687" cy="3819724"/>
            </a:xfrm>
          </p:grpSpPr>
          <p:cxnSp>
            <p:nvCxnSpPr>
              <p:cNvPr id="7" name="Straight Connector 6"/>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66" name="TextBox 7"/>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grpSp>
        <p:grpSp>
          <p:nvGrpSpPr>
            <p:cNvPr id="3" name="Group 8"/>
            <p:cNvGrpSpPr>
              <a:grpSpLocks/>
            </p:cNvGrpSpPr>
            <p:nvPr/>
          </p:nvGrpSpPr>
          <p:grpSpPr bwMode="auto">
            <a:xfrm>
              <a:off x="1676400" y="5181564"/>
              <a:ext cx="6185776" cy="415018"/>
              <a:chOff x="1676400" y="5181600"/>
              <a:chExt cx="6185776" cy="414579"/>
            </a:xfrm>
          </p:grpSpPr>
          <p:cxnSp>
            <p:nvCxnSpPr>
              <p:cNvPr id="10" name="Straight Connector 9"/>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963" name="TextBox 10"/>
              <p:cNvSpPr txBox="1">
                <a:spLocks noChangeArrowheads="1"/>
              </p:cNvSpPr>
              <p:nvPr/>
            </p:nvSpPr>
            <p:spPr bwMode="auto">
              <a:xfrm>
                <a:off x="6818300" y="5227240"/>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39964" name="TextBox 11"/>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 name="Group 12"/>
            <p:cNvGrpSpPr>
              <a:grpSpLocks/>
            </p:cNvGrpSpPr>
            <p:nvPr/>
          </p:nvGrpSpPr>
          <p:grpSpPr bwMode="auto">
            <a:xfrm>
              <a:off x="3200400" y="1447800"/>
              <a:ext cx="2551399" cy="3352800"/>
              <a:chOff x="3175069" y="1752600"/>
              <a:chExt cx="2552017" cy="3352802"/>
            </a:xfrm>
          </p:grpSpPr>
          <p:cxnSp>
            <p:nvCxnSpPr>
              <p:cNvPr id="14" name="Straight Connector 13"/>
              <p:cNvCxnSpPr/>
              <p:nvPr/>
            </p:nvCxnSpPr>
            <p:spPr>
              <a:xfrm rot="5400000">
                <a:off x="2718071" y="2971598"/>
                <a:ext cx="2590802" cy="16768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9961" name="TextBox 14"/>
              <p:cNvSpPr txBox="1">
                <a:spLocks noChangeArrowheads="1"/>
              </p:cNvSpPr>
              <p:nvPr/>
            </p:nvSpPr>
            <p:spPr bwMode="auto">
              <a:xfrm>
                <a:off x="4546669" y="1752600"/>
                <a:ext cx="118041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a:t>
                </a:r>
              </a:p>
              <a:p>
                <a:pPr eaLnBrk="1" hangingPunct="1"/>
                <a:r>
                  <a:rPr lang="en-US" dirty="0"/>
                  <a:t> curve, S</a:t>
                </a:r>
                <a:r>
                  <a:rPr lang="en-US" baseline="-25000" dirty="0"/>
                  <a:t>0</a:t>
                </a:r>
              </a:p>
            </p:txBody>
          </p:sp>
        </p:grpSp>
      </p:grpSp>
      <p:grpSp>
        <p:nvGrpSpPr>
          <p:cNvPr id="13" name="Group 12"/>
          <p:cNvGrpSpPr/>
          <p:nvPr/>
        </p:nvGrpSpPr>
        <p:grpSpPr>
          <a:xfrm>
            <a:off x="4114800" y="1524000"/>
            <a:ext cx="3353063" cy="3276600"/>
            <a:chOff x="4114800" y="1524000"/>
            <a:chExt cx="3353063" cy="3276600"/>
          </a:xfrm>
        </p:grpSpPr>
        <p:grpSp>
          <p:nvGrpSpPr>
            <p:cNvPr id="9" name="Group 18"/>
            <p:cNvGrpSpPr>
              <a:grpSpLocks/>
            </p:cNvGrpSpPr>
            <p:nvPr/>
          </p:nvGrpSpPr>
          <p:grpSpPr bwMode="auto">
            <a:xfrm>
              <a:off x="4687888" y="1524000"/>
              <a:ext cx="2779975" cy="3276600"/>
              <a:chOff x="1066800" y="990600"/>
              <a:chExt cx="2780594" cy="3276600"/>
            </a:xfrm>
          </p:grpSpPr>
          <p:cxnSp>
            <p:nvCxnSpPr>
              <p:cNvPr id="20" name="Straight Connector 19"/>
              <p:cNvCxnSpPr/>
              <p:nvPr/>
            </p:nvCxnSpPr>
            <p:spPr>
              <a:xfrm rot="5400000">
                <a:off x="609787" y="2133413"/>
                <a:ext cx="2590800" cy="1676773"/>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9957" name="TextBox 20"/>
              <p:cNvSpPr txBox="1">
                <a:spLocks noChangeArrowheads="1"/>
              </p:cNvSpPr>
              <p:nvPr/>
            </p:nvSpPr>
            <p:spPr bwMode="auto">
              <a:xfrm>
                <a:off x="2667000" y="990600"/>
                <a:ext cx="118039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a:t>
                </a:r>
              </a:p>
              <a:p>
                <a:pPr eaLnBrk="1" hangingPunct="1"/>
                <a:r>
                  <a:rPr lang="en-US" dirty="0"/>
                  <a:t> curve, S</a:t>
                </a:r>
                <a:r>
                  <a:rPr lang="en-US" baseline="-25000" dirty="0"/>
                  <a:t>1</a:t>
                </a:r>
              </a:p>
            </p:txBody>
          </p:sp>
        </p:grpSp>
        <p:cxnSp>
          <p:nvCxnSpPr>
            <p:cNvPr id="22" name="Straight Arrow Connector 21"/>
            <p:cNvCxnSpPr/>
            <p:nvPr/>
          </p:nvCxnSpPr>
          <p:spPr>
            <a:xfrm>
              <a:off x="4114800" y="3505200"/>
              <a:ext cx="1295400" cy="1588"/>
            </a:xfrm>
            <a:prstGeom prst="straightConnector1">
              <a:avLst/>
            </a:prstGeom>
            <a:ln w="1905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1" name="Group 22"/>
            <p:cNvGrpSpPr>
              <a:grpSpLocks/>
            </p:cNvGrpSpPr>
            <p:nvPr/>
          </p:nvGrpSpPr>
          <p:grpSpPr bwMode="auto">
            <a:xfrm>
              <a:off x="4953000" y="2743200"/>
              <a:ext cx="2482850" cy="685800"/>
              <a:chOff x="3962400" y="1676400"/>
              <a:chExt cx="2483546" cy="685800"/>
            </a:xfrm>
          </p:grpSpPr>
          <p:sp>
            <p:nvSpPr>
              <p:cNvPr id="39954" name="TextBox 23"/>
              <p:cNvSpPr txBox="1">
                <a:spLocks noChangeArrowheads="1"/>
              </p:cNvSpPr>
              <p:nvPr/>
            </p:nvSpPr>
            <p:spPr bwMode="auto">
              <a:xfrm>
                <a:off x="5257800" y="1676400"/>
                <a:ext cx="1188146"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Increase in</a:t>
                </a:r>
              </a:p>
              <a:p>
                <a:pPr eaLnBrk="1" hangingPunct="1"/>
                <a:r>
                  <a:rPr lang="en-US" sz="1600" dirty="0"/>
                  <a:t>Supply </a:t>
                </a:r>
              </a:p>
            </p:txBody>
          </p:sp>
          <p:cxnSp>
            <p:nvCxnSpPr>
              <p:cNvPr id="25" name="Straight Connector 24"/>
              <p:cNvCxnSpPr/>
              <p:nvPr/>
            </p:nvCxnSpPr>
            <p:spPr>
              <a:xfrm flipV="1">
                <a:off x="3962400" y="1905000"/>
                <a:ext cx="1295763"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6" name="Group 15"/>
          <p:cNvGrpSpPr/>
          <p:nvPr/>
        </p:nvGrpSpPr>
        <p:grpSpPr>
          <a:xfrm>
            <a:off x="1905000" y="1447800"/>
            <a:ext cx="2286000" cy="2971800"/>
            <a:chOff x="1905000" y="1447800"/>
            <a:chExt cx="2286000" cy="2971800"/>
          </a:xfrm>
        </p:grpSpPr>
        <p:grpSp>
          <p:nvGrpSpPr>
            <p:cNvPr id="15" name="Group 14"/>
            <p:cNvGrpSpPr/>
            <p:nvPr/>
          </p:nvGrpSpPr>
          <p:grpSpPr>
            <a:xfrm>
              <a:off x="2133601" y="1447800"/>
              <a:ext cx="2057399" cy="2971800"/>
              <a:chOff x="2133601" y="1447800"/>
              <a:chExt cx="2057399" cy="2971800"/>
            </a:xfrm>
          </p:grpSpPr>
          <p:grpSp>
            <p:nvGrpSpPr>
              <p:cNvPr id="8" name="Group 15"/>
              <p:cNvGrpSpPr>
                <a:grpSpLocks/>
              </p:cNvGrpSpPr>
              <p:nvPr/>
            </p:nvGrpSpPr>
            <p:grpSpPr bwMode="auto">
              <a:xfrm>
                <a:off x="2133601" y="1447800"/>
                <a:ext cx="1600199" cy="2971800"/>
                <a:chOff x="3161332" y="1295400"/>
                <a:chExt cx="1600199" cy="2971801"/>
              </a:xfrm>
            </p:grpSpPr>
            <p:cxnSp>
              <p:nvCxnSpPr>
                <p:cNvPr id="17" name="Straight Connector 16"/>
                <p:cNvCxnSpPr/>
                <p:nvPr/>
              </p:nvCxnSpPr>
              <p:spPr>
                <a:xfrm rot="5400000">
                  <a:off x="2762075" y="2304257"/>
                  <a:ext cx="2362201" cy="15636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9959" name="TextBox 17"/>
                <p:cNvSpPr txBox="1">
                  <a:spLocks noChangeArrowheads="1"/>
                </p:cNvSpPr>
                <p:nvPr/>
              </p:nvSpPr>
              <p:spPr bwMode="auto">
                <a:xfrm>
                  <a:off x="3581400" y="1295400"/>
                  <a:ext cx="118013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Supply </a:t>
                  </a:r>
                </a:p>
                <a:p>
                  <a:pPr eaLnBrk="1" hangingPunct="1"/>
                  <a:r>
                    <a:rPr lang="en-US" dirty="0"/>
                    <a:t> curve, S</a:t>
                  </a:r>
                  <a:r>
                    <a:rPr lang="en-US" baseline="-25000" dirty="0"/>
                    <a:t>2</a:t>
                  </a:r>
                </a:p>
              </p:txBody>
            </p:sp>
          </p:grpSp>
          <p:cxnSp>
            <p:nvCxnSpPr>
              <p:cNvPr id="26" name="Straight Arrow Connector 25"/>
              <p:cNvCxnSpPr/>
              <p:nvPr/>
            </p:nvCxnSpPr>
            <p:spPr>
              <a:xfrm>
                <a:off x="3200400" y="3048000"/>
                <a:ext cx="990600" cy="1588"/>
              </a:xfrm>
              <a:prstGeom prst="straightConnector1">
                <a:avLst/>
              </a:prstGeom>
              <a:ln w="1905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2" name="Group 26"/>
            <p:cNvGrpSpPr>
              <a:grpSpLocks/>
            </p:cNvGrpSpPr>
            <p:nvPr/>
          </p:nvGrpSpPr>
          <p:grpSpPr bwMode="auto">
            <a:xfrm>
              <a:off x="1905000" y="2133600"/>
              <a:ext cx="1752600" cy="838200"/>
              <a:chOff x="3352800" y="3276600"/>
              <a:chExt cx="1752600" cy="838200"/>
            </a:xfrm>
          </p:grpSpPr>
          <p:sp>
            <p:nvSpPr>
              <p:cNvPr id="39952" name="TextBox 27"/>
              <p:cNvSpPr txBox="1">
                <a:spLocks noChangeArrowheads="1"/>
              </p:cNvSpPr>
              <p:nvPr/>
            </p:nvSpPr>
            <p:spPr bwMode="auto">
              <a:xfrm>
                <a:off x="3352800" y="3276600"/>
                <a:ext cx="1277914" cy="5847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Decrease in</a:t>
                </a:r>
              </a:p>
              <a:p>
                <a:pPr eaLnBrk="1" hangingPunct="1"/>
                <a:r>
                  <a:rPr lang="en-US" sz="1600" dirty="0"/>
                  <a:t>supply</a:t>
                </a:r>
              </a:p>
            </p:txBody>
          </p:sp>
          <p:cxnSp>
            <p:nvCxnSpPr>
              <p:cNvPr id="29" name="Straight Connector 28"/>
              <p:cNvCxnSpPr/>
              <p:nvPr/>
            </p:nvCxnSpPr>
            <p:spPr>
              <a:xfrm>
                <a:off x="4114800" y="3886200"/>
                <a:ext cx="990600" cy="228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0" name="TextBox 29"/>
          <p:cNvSpPr txBox="1">
            <a:spLocks noChangeArrowheads="1"/>
          </p:cNvSpPr>
          <p:nvPr/>
        </p:nvSpPr>
        <p:spPr bwMode="auto">
          <a:xfrm>
            <a:off x="152400" y="5684325"/>
            <a:ext cx="8534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Any change that raises the quantity that sellers wish to produce at any given price shifts the supply curve to the right. Any change that lowers the quantity that sellers wish to produce at any given price shifts the supply curve to the left.</a:t>
            </a:r>
          </a:p>
        </p:txBody>
      </p:sp>
      <p:sp>
        <p:nvSpPr>
          <p:cNvPr id="33" name="Title 1"/>
          <p:cNvSpPr>
            <a:spLocks noGrp="1"/>
          </p:cNvSpPr>
          <p:nvPr>
            <p:ph type="title"/>
          </p:nvPr>
        </p:nvSpPr>
        <p:spPr bwMode="auto">
          <a:xfrm>
            <a:off x="4025729" y="262763"/>
            <a:ext cx="4886696"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latin typeface="+mn-lt"/>
              </a:rPr>
              <a:t>Shifts in Supply </a:t>
            </a:r>
          </a:p>
        </p:txBody>
      </p:sp>
    </p:spTree>
    <p:extLst>
      <p:ext uri="{BB962C8B-B14F-4D97-AF65-F5344CB8AC3E}">
        <p14:creationId xmlns:p14="http://schemas.microsoft.com/office/powerpoint/2010/main" val="34812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right)">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3693225" y="239013"/>
            <a:ext cx="5332021" cy="72288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rPr>
              <a:t>Determinants of Supply </a:t>
            </a:r>
          </a:p>
        </p:txBody>
      </p:sp>
      <p:sp>
        <p:nvSpPr>
          <p:cNvPr id="3" name="Content Placeholder 2"/>
          <p:cNvSpPr>
            <a:spLocks noGrp="1"/>
          </p:cNvSpPr>
          <p:nvPr>
            <p:ph idx="1"/>
          </p:nvPr>
        </p:nvSpPr>
        <p:spPr bwMode="auto">
          <a:xfrm>
            <a:off x="457200" y="1255825"/>
            <a:ext cx="8229600" cy="399108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Variables that can shift the supply curve</a:t>
            </a:r>
          </a:p>
          <a:p>
            <a:pPr lvl="1"/>
            <a:r>
              <a:rPr lang="en-US" dirty="0"/>
              <a:t>Resource Prices </a:t>
            </a:r>
            <a:r>
              <a:rPr lang="en-US" sz="2000" i="1" dirty="0"/>
              <a:t>(negatively related to increased prices of inputs)</a:t>
            </a:r>
          </a:p>
          <a:p>
            <a:pPr lvl="1"/>
            <a:r>
              <a:rPr lang="en-US" dirty="0"/>
              <a:t>Technology </a:t>
            </a:r>
            <a:r>
              <a:rPr lang="en-US" sz="2000" i="1" dirty="0"/>
              <a:t>(positively related to improved technology)</a:t>
            </a:r>
            <a:endParaRPr lang="en-US" sz="2000" dirty="0"/>
          </a:p>
          <a:p>
            <a:pPr lvl="1"/>
            <a:r>
              <a:rPr lang="en-US" dirty="0"/>
              <a:t>Expectations of producers</a:t>
            </a:r>
          </a:p>
          <a:p>
            <a:pPr lvl="1"/>
            <a:r>
              <a:rPr lang="en-US" dirty="0"/>
              <a:t>Price of other goods being produced </a:t>
            </a:r>
            <a:r>
              <a:rPr lang="en-US" sz="2000" i="1" dirty="0"/>
              <a:t>(negatively related to increased prices of other goods)</a:t>
            </a:r>
            <a:endParaRPr lang="en-US" dirty="0"/>
          </a:p>
          <a:p>
            <a:pPr lvl="1"/>
            <a:r>
              <a:rPr lang="en-US" dirty="0"/>
              <a:t>Number of sellers</a:t>
            </a:r>
          </a:p>
          <a:p>
            <a:pPr lvl="1"/>
            <a:r>
              <a:rPr lang="en-US" dirty="0"/>
              <a:t>Taxes and Subsidies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grpSp>
        <p:nvGrpSpPr>
          <p:cNvPr id="14" name="Group 13"/>
          <p:cNvGrpSpPr/>
          <p:nvPr/>
        </p:nvGrpSpPr>
        <p:grpSpPr>
          <a:xfrm>
            <a:off x="5051002" y="3508064"/>
            <a:ext cx="1676308" cy="2938356"/>
            <a:chOff x="5051002" y="3436814"/>
            <a:chExt cx="1676308" cy="2938356"/>
          </a:xfrm>
        </p:grpSpPr>
        <p:grpSp>
          <p:nvGrpSpPr>
            <p:cNvPr id="15" name="Group 17"/>
            <p:cNvGrpSpPr>
              <a:grpSpLocks/>
            </p:cNvGrpSpPr>
            <p:nvPr/>
          </p:nvGrpSpPr>
          <p:grpSpPr bwMode="auto">
            <a:xfrm>
              <a:off x="5051002" y="3436814"/>
              <a:ext cx="1676308" cy="2037772"/>
              <a:chOff x="3630011" y="1583161"/>
              <a:chExt cx="2229880" cy="2782324"/>
            </a:xfrm>
          </p:grpSpPr>
          <p:cxnSp>
            <p:nvCxnSpPr>
              <p:cNvPr id="22" name="Straight Connector 21"/>
              <p:cNvCxnSpPr/>
              <p:nvPr/>
            </p:nvCxnSpPr>
            <p:spPr>
              <a:xfrm flipV="1">
                <a:off x="3630011" y="2065565"/>
                <a:ext cx="1869215" cy="229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5296519" y="1583161"/>
                <a:ext cx="563372"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a:t>1</a:t>
                </a:r>
              </a:p>
            </p:txBody>
          </p:sp>
        </p:grp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839447"/>
            <a:ext cx="5036738" cy="3594301"/>
            <a:chOff x="3815638" y="2839447"/>
            <a:chExt cx="5036738" cy="3594301"/>
          </a:xfrm>
        </p:grpSpPr>
        <p:grpSp>
          <p:nvGrpSpPr>
            <p:cNvPr id="25" name="Group 24"/>
            <p:cNvGrpSpPr/>
            <p:nvPr/>
          </p:nvGrpSpPr>
          <p:grpSpPr>
            <a:xfrm>
              <a:off x="3815638" y="3234504"/>
              <a:ext cx="5036738" cy="3199244"/>
              <a:chOff x="3815638" y="3163254"/>
              <a:chExt cx="5036738" cy="3199244"/>
            </a:xfrm>
          </p:grpSpPr>
          <p:cxnSp>
            <p:nvCxnSpPr>
              <p:cNvPr id="30" name="Straight Connector 29"/>
              <p:cNvCxnSpPr/>
              <p:nvPr/>
            </p:nvCxnSpPr>
            <p:spPr bwMode="auto">
              <a:xfrm>
                <a:off x="4325845" y="4785067"/>
                <a:ext cx="2272990" cy="7523"/>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27" name="Group 12"/>
              <p:cNvGrpSpPr>
                <a:grpSpLocks/>
              </p:cNvGrpSpPr>
              <p:nvPr/>
            </p:nvGrpSpPr>
            <p:grpSpPr bwMode="auto">
              <a:xfrm>
                <a:off x="3815638" y="3163254"/>
                <a:ext cx="534076" cy="2798759"/>
                <a:chOff x="1148717" y="1362670"/>
                <a:chExt cx="710687" cy="3819724"/>
              </a:xfrm>
            </p:grpSpPr>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grpSp>
          <p:grpSp>
            <p:nvGrpSpPr>
              <p:cNvPr id="28" name="Group 27"/>
              <p:cNvGrpSpPr>
                <a:grpSpLocks/>
              </p:cNvGrpSpPr>
              <p:nvPr/>
            </p:nvGrpSpPr>
            <p:grpSpPr bwMode="auto">
              <a:xfrm>
                <a:off x="4212473" y="5960831"/>
                <a:ext cx="4639903" cy="321374"/>
                <a:chOff x="1676400" y="5181600"/>
                <a:chExt cx="6172200" cy="438303"/>
              </a:xfrm>
            </p:grpSpPr>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798270" y="3456968"/>
                <a:ext cx="1815446" cy="2296425"/>
                <a:chOff x="3760534" y="2067898"/>
                <a:chExt cx="2414977" cy="3135478"/>
              </a:xfrm>
            </p:grpSpPr>
            <p:cxnSp>
              <p:nvCxnSpPr>
                <p:cNvPr id="34" name="Straight Connector 33"/>
                <p:cNvCxnSpPr/>
                <p:nvPr/>
              </p:nvCxnSpPr>
              <p:spPr>
                <a:xfrm flipH="1">
                  <a:off x="3760534" y="2559117"/>
                  <a:ext cx="2102419" cy="264425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612135" y="2067898"/>
                  <a:ext cx="563376" cy="504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a:t>0</a:t>
                  </a:r>
                </a:p>
              </p:txBody>
            </p:sp>
          </p:grp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26" name="Content Placeholder 2"/>
            <p:cNvSpPr txBox="1">
              <a:spLocks/>
            </p:cNvSpPr>
            <p:nvPr/>
          </p:nvSpPr>
          <p:spPr bwMode="auto">
            <a:xfrm>
              <a:off x="5590735" y="2839447"/>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Coffee Market</a:t>
              </a:r>
            </a:p>
          </p:txBody>
        </p:sp>
      </p:grpSp>
      <p:sp>
        <p:nvSpPr>
          <p:cNvPr id="43" name="Content Placeholder 2"/>
          <p:cNvSpPr>
            <a:spLocks noGrp="1"/>
          </p:cNvSpPr>
          <p:nvPr>
            <p:ph idx="1"/>
          </p:nvPr>
        </p:nvSpPr>
        <p:spPr bwMode="auto">
          <a:xfrm>
            <a:off x="457200" y="1255825"/>
            <a:ext cx="8229600" cy="11786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Variables that can shift the supply curve</a:t>
            </a:r>
          </a:p>
          <a:p>
            <a:pPr lvl="1"/>
            <a:r>
              <a:rPr lang="en-US" dirty="0"/>
              <a:t>Input Prices </a:t>
            </a:r>
            <a:r>
              <a:rPr lang="en-US" sz="2000" i="1" dirty="0"/>
              <a:t>(negatively related to increased prices of inputs)</a:t>
            </a:r>
          </a:p>
        </p:txBody>
      </p:sp>
      <p:sp>
        <p:nvSpPr>
          <p:cNvPr id="61" name="Content Placeholder 2"/>
          <p:cNvSpPr txBox="1">
            <a:spLocks/>
          </p:cNvSpPr>
          <p:nvPr/>
        </p:nvSpPr>
        <p:spPr bwMode="auto">
          <a:xfrm>
            <a:off x="170225" y="2917389"/>
            <a:ext cx="3321120" cy="19739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Employees always want a wage increase.  </a:t>
            </a:r>
            <a:r>
              <a:rPr lang="en-US" sz="2400" i="1" dirty="0"/>
              <a:t>How will a wage increase impact the market for Coffee? (S</a:t>
            </a:r>
            <a:r>
              <a:rPr lang="en-US" sz="2400" i="1" baseline="-25000" dirty="0"/>
              <a:t>1</a:t>
            </a:r>
            <a:r>
              <a:rPr lang="en-US" sz="2400" i="1" dirty="0"/>
              <a:t>)</a:t>
            </a:r>
          </a:p>
        </p:txBody>
      </p:sp>
      <p:sp>
        <p:nvSpPr>
          <p:cNvPr id="42" name="Content Placeholder 2"/>
          <p:cNvSpPr txBox="1">
            <a:spLocks/>
          </p:cNvSpPr>
          <p:nvPr/>
        </p:nvSpPr>
        <p:spPr bwMode="auto">
          <a:xfrm>
            <a:off x="181107" y="5051041"/>
            <a:ext cx="3321120" cy="4789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A wage decrease? (S</a:t>
            </a:r>
            <a:r>
              <a:rPr lang="en-US" sz="2400" i="1" baseline="-25000" dirty="0"/>
              <a:t>2</a:t>
            </a:r>
            <a:r>
              <a:rPr lang="en-US" sz="2400" i="1" dirty="0"/>
              <a:t>)</a:t>
            </a:r>
          </a:p>
        </p:txBody>
      </p:sp>
      <p:grpSp>
        <p:nvGrpSpPr>
          <p:cNvPr id="41" name="Group 40"/>
          <p:cNvGrpSpPr/>
          <p:nvPr/>
        </p:nvGrpSpPr>
        <p:grpSpPr>
          <a:xfrm>
            <a:off x="6600851" y="3689686"/>
            <a:ext cx="2279522" cy="2757623"/>
            <a:chOff x="6600851" y="3689686"/>
            <a:chExt cx="2279522" cy="2757623"/>
          </a:xfrm>
        </p:grpSpPr>
        <p:grpSp>
          <p:nvGrpSpPr>
            <p:cNvPr id="4" name="Group 3"/>
            <p:cNvGrpSpPr/>
            <p:nvPr/>
          </p:nvGrpSpPr>
          <p:grpSpPr>
            <a:xfrm>
              <a:off x="6833153" y="3689686"/>
              <a:ext cx="2047220" cy="2757623"/>
              <a:chOff x="5883797" y="3433770"/>
              <a:chExt cx="2047220" cy="2757623"/>
            </a:xfrm>
          </p:grpSpPr>
          <p:grpSp>
            <p:nvGrpSpPr>
              <p:cNvPr id="5" name="Group 22"/>
              <p:cNvGrpSpPr>
                <a:grpSpLocks/>
              </p:cNvGrpSpPr>
              <p:nvPr/>
            </p:nvGrpSpPr>
            <p:grpSpPr bwMode="auto">
              <a:xfrm>
                <a:off x="5883797" y="3433770"/>
                <a:ext cx="2047220" cy="2282350"/>
                <a:chOff x="2147067" y="1807614"/>
                <a:chExt cx="2723302" cy="3116265"/>
              </a:xfrm>
            </p:grpSpPr>
            <p:sp>
              <p:nvSpPr>
                <p:cNvPr id="13" name="TextBox 24"/>
                <p:cNvSpPr txBox="1">
                  <a:spLocks noChangeArrowheads="1"/>
                </p:cNvSpPr>
                <p:nvPr/>
              </p:nvSpPr>
              <p:spPr bwMode="auto">
                <a:xfrm>
                  <a:off x="4306992" y="1807614"/>
                  <a:ext cx="563377"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a:t>2</a:t>
                  </a:r>
                </a:p>
              </p:txBody>
            </p:sp>
            <p:cxnSp>
              <p:nvCxnSpPr>
                <p:cNvPr id="12" name="Straight Connector 11"/>
                <p:cNvCxnSpPr/>
                <p:nvPr/>
              </p:nvCxnSpPr>
              <p:spPr>
                <a:xfrm flipV="1">
                  <a:off x="2147067" y="2123502"/>
                  <a:ext cx="2159925" cy="28003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 name="Straight Connector 7"/>
              <p:cNvCxnSpPr/>
              <p:nvPr/>
            </p:nvCxnSpPr>
            <p:spPr bwMode="auto">
              <a:xfrm flipV="1">
                <a:off x="6758334" y="46079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 name="TextBox 15"/>
              <p:cNvSpPr txBox="1">
                <a:spLocks noChangeArrowheads="1"/>
              </p:cNvSpPr>
              <p:nvPr/>
            </p:nvSpPr>
            <p:spPr bwMode="auto">
              <a:xfrm>
                <a:off x="6532424" y="5822061"/>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2</a:t>
                </a:r>
              </a:p>
            </p:txBody>
          </p:sp>
        </p:grpSp>
        <p:cxnSp>
          <p:nvCxnSpPr>
            <p:cNvPr id="44" name="Straight Connector 43"/>
            <p:cNvCxnSpPr/>
            <p:nvPr/>
          </p:nvCxnSpPr>
          <p:spPr bwMode="auto">
            <a:xfrm>
              <a:off x="6600851" y="4865789"/>
              <a:ext cx="1124381" cy="7523"/>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5839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500"/>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2">
                                            <p:txEl>
                                              <p:pRg st="0" end="0"/>
                                            </p:txEl>
                                          </p:spTgt>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1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3906968" y="274638"/>
            <a:ext cx="5254831" cy="687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chemeClr val="bg1">
                    <a:lumMod val="50000"/>
                  </a:schemeClr>
                </a:solidFill>
              </a:rPr>
              <a:t>Markets and Competition</a:t>
            </a:r>
          </a:p>
        </p:txBody>
      </p:sp>
      <p:sp>
        <p:nvSpPr>
          <p:cNvPr id="3" name="Content Placeholder 2"/>
          <p:cNvSpPr>
            <a:spLocks noGrp="1"/>
          </p:cNvSpPr>
          <p:nvPr>
            <p:ph idx="1"/>
          </p:nvPr>
        </p:nvSpPr>
        <p:spPr bwMode="auto">
          <a:xfrm>
            <a:off x="457200" y="1220201"/>
            <a:ext cx="8229600" cy="83423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lvl="1" indent="0">
              <a:buNone/>
            </a:pPr>
            <a:r>
              <a:rPr lang="en-US" sz="2800" b="1" dirty="0"/>
              <a:t>Market – </a:t>
            </a:r>
            <a:r>
              <a:rPr lang="en-US" sz="2400" dirty="0"/>
              <a:t>a group of buyers and sellers of a good or service</a:t>
            </a:r>
          </a:p>
          <a:p>
            <a:pPr marL="0" indent="0">
              <a:buNone/>
            </a:pPr>
            <a:endParaRPr lang="en-US" sz="2800" b="1" dirty="0"/>
          </a:p>
        </p:txBody>
      </p:sp>
      <p:sp>
        <p:nvSpPr>
          <p:cNvPr id="4" name="Rectangle 3"/>
          <p:cNvSpPr/>
          <p:nvPr/>
        </p:nvSpPr>
        <p:spPr>
          <a:xfrm>
            <a:off x="445324" y="2967866"/>
            <a:ext cx="7404266" cy="584775"/>
          </a:xfrm>
          <a:prstGeom prst="rect">
            <a:avLst/>
          </a:prstGeom>
        </p:spPr>
        <p:txBody>
          <a:bodyPr wrap="square">
            <a:spAutoFit/>
          </a:bodyPr>
          <a:lstStyle/>
          <a:p>
            <a:pPr marL="0" indent="0">
              <a:buNone/>
            </a:pPr>
            <a:r>
              <a:rPr lang="en-US" sz="3200" b="1" dirty="0">
                <a:latin typeface="+mn-lt"/>
              </a:rPr>
              <a:t>Competitive market</a:t>
            </a:r>
          </a:p>
        </p:txBody>
      </p:sp>
      <p:sp>
        <p:nvSpPr>
          <p:cNvPr id="6" name="Content Placeholder 2"/>
          <p:cNvSpPr txBox="1">
            <a:spLocks/>
          </p:cNvSpPr>
          <p:nvPr/>
        </p:nvSpPr>
        <p:spPr bwMode="auto">
          <a:xfrm>
            <a:off x="302824" y="1783800"/>
            <a:ext cx="8229600" cy="11246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88975" lvl="2" indent="-225425"/>
            <a:r>
              <a:rPr lang="en-US" dirty="0"/>
              <a:t>Can be highly organized (Corn, Wheat)</a:t>
            </a:r>
          </a:p>
          <a:p>
            <a:pPr marL="688975" lvl="2" indent="-225425"/>
            <a:r>
              <a:rPr lang="en-US" dirty="0"/>
              <a:t>Can be less organized (Television)</a:t>
            </a:r>
            <a:endParaRPr lang="en-US" dirty="0">
              <a:solidFill>
                <a:srgbClr val="9E0000"/>
              </a:solidFill>
            </a:endParaRPr>
          </a:p>
        </p:txBody>
      </p:sp>
      <p:sp>
        <p:nvSpPr>
          <p:cNvPr id="7" name="Rectangle 6"/>
          <p:cNvSpPr/>
          <p:nvPr/>
        </p:nvSpPr>
        <p:spPr>
          <a:xfrm>
            <a:off x="324585" y="3540766"/>
            <a:ext cx="7404266" cy="830997"/>
          </a:xfrm>
          <a:prstGeom prst="rect">
            <a:avLst/>
          </a:prstGeom>
        </p:spPr>
        <p:txBody>
          <a:bodyPr wrap="square">
            <a:spAutoFit/>
          </a:bodyPr>
          <a:lstStyle/>
          <a:p>
            <a:pPr marL="800100" lvl="1" indent="-342900">
              <a:buFont typeface="Arial" pitchFamily="34" charset="0"/>
              <a:buChar char="•"/>
            </a:pPr>
            <a:r>
              <a:rPr lang="en-US" sz="2400" dirty="0">
                <a:latin typeface="+mn-lt"/>
              </a:rPr>
              <a:t>Many buyers and many sellers</a:t>
            </a:r>
          </a:p>
          <a:p>
            <a:pPr marL="800100" lvl="1" indent="-342900">
              <a:buFont typeface="Arial" pitchFamily="34" charset="0"/>
              <a:buChar char="•"/>
            </a:pPr>
            <a:r>
              <a:rPr lang="en-US" sz="2400" dirty="0">
                <a:latin typeface="+mn-lt"/>
              </a:rPr>
              <a:t>Each has a negligible impact on market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grpSp>
        <p:nvGrpSpPr>
          <p:cNvPr id="14" name="Group 13"/>
          <p:cNvGrpSpPr/>
          <p:nvPr/>
        </p:nvGrpSpPr>
        <p:grpSpPr>
          <a:xfrm>
            <a:off x="5050998" y="3436814"/>
            <a:ext cx="1616933" cy="3009606"/>
            <a:chOff x="5050998" y="3365564"/>
            <a:chExt cx="1616933" cy="3009606"/>
          </a:xfrm>
        </p:grpSpPr>
        <p:grpSp>
          <p:nvGrpSpPr>
            <p:cNvPr id="15" name="Group 17"/>
            <p:cNvGrpSpPr>
              <a:grpSpLocks/>
            </p:cNvGrpSpPr>
            <p:nvPr/>
          </p:nvGrpSpPr>
          <p:grpSpPr bwMode="auto">
            <a:xfrm>
              <a:off x="5050998" y="3365564"/>
              <a:ext cx="1616933" cy="2109022"/>
              <a:chOff x="3630011" y="1485877"/>
              <a:chExt cx="2150900" cy="2879608"/>
            </a:xfrm>
          </p:grpSpPr>
          <p:cxnSp>
            <p:nvCxnSpPr>
              <p:cNvPr id="22" name="Straight Connector 21"/>
              <p:cNvCxnSpPr/>
              <p:nvPr/>
            </p:nvCxnSpPr>
            <p:spPr>
              <a:xfrm flipV="1">
                <a:off x="3630011" y="2065565"/>
                <a:ext cx="1869215" cy="229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19"/>
              <p:cNvSpPr txBox="1">
                <a:spLocks noChangeArrowheads="1"/>
              </p:cNvSpPr>
              <p:nvPr/>
            </p:nvSpPr>
            <p:spPr bwMode="auto">
              <a:xfrm>
                <a:off x="5217538" y="1485877"/>
                <a:ext cx="563373"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a:t>1</a:t>
                </a:r>
              </a:p>
            </p:txBody>
          </p:sp>
        </p:grpSp>
        <p:sp>
          <p:nvSpPr>
            <p:cNvPr id="1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cxnSp>
          <p:nvCxnSpPr>
            <p:cNvPr id="19" name="Straight Connector 1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3815638" y="2863197"/>
            <a:ext cx="5036738" cy="3570551"/>
            <a:chOff x="3815638" y="2863197"/>
            <a:chExt cx="5036738" cy="3570551"/>
          </a:xfrm>
        </p:grpSpPr>
        <p:grpSp>
          <p:nvGrpSpPr>
            <p:cNvPr id="25" name="Group 24"/>
            <p:cNvGrpSpPr/>
            <p:nvPr/>
          </p:nvGrpSpPr>
          <p:grpSpPr>
            <a:xfrm>
              <a:off x="3815638" y="3234504"/>
              <a:ext cx="5036738" cy="3199244"/>
              <a:chOff x="3815638" y="3163254"/>
              <a:chExt cx="5036738" cy="3199244"/>
            </a:xfrm>
          </p:grpSpPr>
          <p:cxnSp>
            <p:nvCxnSpPr>
              <p:cNvPr id="30" name="Straight Connector 29"/>
              <p:cNvCxnSpPr/>
              <p:nvPr/>
            </p:nvCxnSpPr>
            <p:spPr bwMode="auto">
              <a:xfrm>
                <a:off x="4325845" y="4785067"/>
                <a:ext cx="2272990" cy="13234"/>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27" name="Group 12"/>
              <p:cNvGrpSpPr>
                <a:grpSpLocks/>
              </p:cNvGrpSpPr>
              <p:nvPr/>
            </p:nvGrpSpPr>
            <p:grpSpPr bwMode="auto">
              <a:xfrm>
                <a:off x="3815638" y="3163254"/>
                <a:ext cx="534076" cy="2798759"/>
                <a:chOff x="1148717" y="1362670"/>
                <a:chExt cx="710687" cy="3819724"/>
              </a:xfrm>
            </p:grpSpPr>
            <p:sp>
              <p:nvSpPr>
                <p:cNvPr id="40"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cxnSp>
              <p:nvCxnSpPr>
                <p:cNvPr id="39" name="Straight Connector 38"/>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a:grpSpLocks/>
              </p:cNvGrpSpPr>
              <p:nvPr/>
            </p:nvGrpSpPr>
            <p:grpSpPr bwMode="auto">
              <a:xfrm>
                <a:off x="4212473" y="5960831"/>
                <a:ext cx="4639903" cy="321374"/>
                <a:chOff x="1676400" y="5181600"/>
                <a:chExt cx="6172200" cy="438303"/>
              </a:xfrm>
            </p:grpSpPr>
            <p:cxnSp>
              <p:nvCxnSpPr>
                <p:cNvPr id="36" name="Straight Connector 35"/>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38"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29" name="Group 16"/>
              <p:cNvGrpSpPr>
                <a:grpSpLocks/>
              </p:cNvGrpSpPr>
              <p:nvPr/>
            </p:nvGrpSpPr>
            <p:grpSpPr bwMode="auto">
              <a:xfrm>
                <a:off x="5798271" y="3445093"/>
                <a:ext cx="1839196" cy="2308300"/>
                <a:chOff x="3760534" y="2051684"/>
                <a:chExt cx="2446570" cy="3151692"/>
              </a:xfrm>
            </p:grpSpPr>
            <p:cxnSp>
              <p:nvCxnSpPr>
                <p:cNvPr id="34" name="Straight Connector 33"/>
                <p:cNvCxnSpPr/>
                <p:nvPr/>
              </p:nvCxnSpPr>
              <p:spPr>
                <a:xfrm flipH="1">
                  <a:off x="3760534" y="2559117"/>
                  <a:ext cx="2102419" cy="264425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5" name="TextBox 15"/>
                <p:cNvSpPr txBox="1">
                  <a:spLocks noChangeArrowheads="1"/>
                </p:cNvSpPr>
                <p:nvPr/>
              </p:nvSpPr>
              <p:spPr bwMode="auto">
                <a:xfrm>
                  <a:off x="5643728" y="2051684"/>
                  <a:ext cx="563376" cy="504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a:t>
                  </a:r>
                  <a:r>
                    <a:rPr lang="en-US" baseline="-25000" dirty="0"/>
                    <a:t>0</a:t>
                  </a:r>
                </a:p>
              </p:txBody>
            </p:sp>
          </p:grpSp>
          <p:sp>
            <p:nvSpPr>
              <p:cNvPr id="31"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cxnSp>
            <p:nvCxnSpPr>
              <p:cNvPr id="32" name="Straight Connector 31"/>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3"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26" name="Content Placeholder 2"/>
            <p:cNvSpPr txBox="1">
              <a:spLocks/>
            </p:cNvSpPr>
            <p:nvPr/>
          </p:nvSpPr>
          <p:spPr bwMode="auto">
            <a:xfrm>
              <a:off x="5590735" y="2863197"/>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Dog Food</a:t>
              </a:r>
            </a:p>
          </p:txBody>
        </p:sp>
      </p:grpSp>
      <p:sp>
        <p:nvSpPr>
          <p:cNvPr id="42" name="Content Placeholder 2"/>
          <p:cNvSpPr>
            <a:spLocks noGrp="1"/>
          </p:cNvSpPr>
          <p:nvPr>
            <p:ph idx="1"/>
          </p:nvPr>
        </p:nvSpPr>
        <p:spPr bwMode="auto">
          <a:xfrm>
            <a:off x="302825" y="1184576"/>
            <a:ext cx="8229600" cy="14411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Variables that can shift the supply curve</a:t>
            </a:r>
          </a:p>
          <a:p>
            <a:pPr lvl="1"/>
            <a:r>
              <a:rPr lang="en-US" dirty="0"/>
              <a:t>Price of other goods being produced </a:t>
            </a:r>
            <a:r>
              <a:rPr lang="en-US" sz="2000" i="1" dirty="0"/>
              <a:t>(negatively related to increased prices of other goods)</a:t>
            </a:r>
            <a:endParaRPr lang="en-US" dirty="0"/>
          </a:p>
        </p:txBody>
      </p:sp>
      <p:sp>
        <p:nvSpPr>
          <p:cNvPr id="47" name="Content Placeholder 2"/>
          <p:cNvSpPr txBox="1">
            <a:spLocks/>
          </p:cNvSpPr>
          <p:nvPr/>
        </p:nvSpPr>
        <p:spPr bwMode="auto">
          <a:xfrm>
            <a:off x="170225" y="2917389"/>
            <a:ext cx="3321120" cy="16546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A company at full production, producing </a:t>
            </a:r>
            <a:r>
              <a:rPr lang="en-US" sz="2400"/>
              <a:t>both dog </a:t>
            </a:r>
            <a:r>
              <a:rPr lang="en-US" sz="2400" dirty="0"/>
              <a:t>food and cat food.</a:t>
            </a:r>
          </a:p>
        </p:txBody>
      </p:sp>
      <p:sp>
        <p:nvSpPr>
          <p:cNvPr id="41" name="Content Placeholder 2"/>
          <p:cNvSpPr txBox="1">
            <a:spLocks/>
          </p:cNvSpPr>
          <p:nvPr/>
        </p:nvSpPr>
        <p:spPr bwMode="auto">
          <a:xfrm>
            <a:off x="170225" y="4703606"/>
            <a:ext cx="3321120" cy="9220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If the price of cat food increases.</a:t>
            </a:r>
          </a:p>
        </p:txBody>
      </p:sp>
    </p:spTree>
    <p:extLst>
      <p:ext uri="{BB962C8B-B14F-4D97-AF65-F5344CB8AC3E}">
        <p14:creationId xmlns:p14="http://schemas.microsoft.com/office/powerpoint/2010/main" val="52394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bwMode="auto">
          <a:xfrm>
            <a:off x="304800" y="1006425"/>
            <a:ext cx="8839200"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chemeClr val="tx1"/>
                </a:solidFill>
                <a:latin typeface="+mn-lt"/>
              </a:rPr>
              <a:t>Variables that influence sellers</a:t>
            </a:r>
          </a:p>
        </p:txBody>
      </p:sp>
      <p:sp>
        <p:nvSpPr>
          <p:cNvPr id="8" name="Title 1"/>
          <p:cNvSpPr txBox="1">
            <a:spLocks/>
          </p:cNvSpPr>
          <p:nvPr/>
        </p:nvSpPr>
        <p:spPr bwMode="auto">
          <a:xfrm>
            <a:off x="4655126" y="239013"/>
            <a:ext cx="4031673" cy="72288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defTabSz="914400" rtl="0" eaLnBrk="1" latinLnBrk="0" hangingPunct="1">
              <a:spcBef>
                <a:spcPct val="0"/>
              </a:spcBef>
              <a:buNone/>
              <a:defRPr sz="2800" kern="1200">
                <a:solidFill>
                  <a:srgbClr val="7E0000"/>
                </a:solidFill>
                <a:latin typeface="Arial Unicode MS" pitchFamily="34" charset="-128"/>
                <a:ea typeface="Arial Unicode MS" pitchFamily="34" charset="-128"/>
                <a:cs typeface="Arial Unicode MS" pitchFamily="34" charset="-128"/>
              </a:defRPr>
            </a:lvl1pPr>
          </a:lstStyle>
          <a:p>
            <a:r>
              <a:rPr lang="en-US" sz="4000" dirty="0">
                <a:solidFill>
                  <a:schemeClr val="bg1">
                    <a:lumMod val="50000"/>
                  </a:schemeClr>
                </a:solidFill>
              </a:rPr>
              <a:t>Supply Review </a:t>
            </a:r>
          </a:p>
        </p:txBody>
      </p:sp>
      <p:graphicFrame>
        <p:nvGraphicFramePr>
          <p:cNvPr id="7" name="Table 6"/>
          <p:cNvGraphicFramePr>
            <a:graphicFrameLocks noGrp="1"/>
          </p:cNvGraphicFramePr>
          <p:nvPr>
            <p:extLst>
              <p:ext uri="{D42A27DB-BD31-4B8C-83A1-F6EECF244321}">
                <p14:modId xmlns:p14="http://schemas.microsoft.com/office/powerpoint/2010/main" val="1431962184"/>
              </p:ext>
            </p:extLst>
          </p:nvPr>
        </p:nvGraphicFramePr>
        <p:xfrm>
          <a:off x="457200" y="1752600"/>
          <a:ext cx="8305800" cy="4572000"/>
        </p:xfrm>
        <a:graphic>
          <a:graphicData uri="http://schemas.openxmlformats.org/drawingml/2006/table">
            <a:tbl>
              <a:tblPr>
                <a:tableStyleId>{5C22544A-7EE6-4342-B048-85BDC9FD1C3A}</a:tableStyleId>
              </a:tblPr>
              <a:tblGrid>
                <a:gridCol w="3105397">
                  <a:extLst>
                    <a:ext uri="{9D8B030D-6E8A-4147-A177-3AD203B41FA5}">
                      <a16:colId xmlns:a16="http://schemas.microsoft.com/office/drawing/2014/main" val="20000"/>
                    </a:ext>
                  </a:extLst>
                </a:gridCol>
                <a:gridCol w="5200403">
                  <a:extLst>
                    <a:ext uri="{9D8B030D-6E8A-4147-A177-3AD203B41FA5}">
                      <a16:colId xmlns:a16="http://schemas.microsoft.com/office/drawing/2014/main" val="20001"/>
                    </a:ext>
                  </a:extLst>
                </a:gridCol>
              </a:tblGrid>
              <a:tr h="370840">
                <a:tc>
                  <a:txBody>
                    <a:bodyPr/>
                    <a:lstStyle/>
                    <a:p>
                      <a:pPr algn="l"/>
                      <a:r>
                        <a:rPr lang="en-US" sz="2400" b="1" kern="1200" baseline="0" dirty="0">
                          <a:solidFill>
                            <a:schemeClr val="bg1">
                              <a:lumMod val="50000"/>
                            </a:schemeClr>
                          </a:solidFill>
                          <a:latin typeface="+mn-lt"/>
                          <a:ea typeface="+mn-ea"/>
                          <a:cs typeface="+mn-cs"/>
                        </a:rPr>
                        <a:t>Variable</a:t>
                      </a:r>
                      <a:endParaRPr lang="en-US" sz="2400" b="1" dirty="0">
                        <a:solidFill>
                          <a:schemeClr val="bg1">
                            <a:lumMod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400" b="1" kern="1200" baseline="0" dirty="0">
                          <a:solidFill>
                            <a:schemeClr val="bg1">
                              <a:lumMod val="50000"/>
                            </a:schemeClr>
                          </a:solidFill>
                          <a:latin typeface="+mn-lt"/>
                          <a:ea typeface="+mn-ea"/>
                          <a:cs typeface="+mn-cs"/>
                        </a:rPr>
                        <a:t>A Change in This Variable . . .</a:t>
                      </a:r>
                      <a:endParaRPr lang="en-US" sz="2400" b="1" dirty="0">
                        <a:solidFill>
                          <a:schemeClr val="bg1">
                            <a:lumMod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l"/>
                      <a:r>
                        <a:rPr lang="en-US" sz="2400" b="1" kern="1200" baseline="0" dirty="0">
                          <a:solidFill>
                            <a:schemeClr val="tx1"/>
                          </a:solidFill>
                          <a:latin typeface="+mn-lt"/>
                          <a:ea typeface="+mn-ea"/>
                          <a:cs typeface="+mn-cs"/>
                        </a:rPr>
                        <a:t>Change in Quantity Supplied</a:t>
                      </a:r>
                    </a:p>
                    <a:p>
                      <a:pPr algn="l"/>
                      <a:r>
                        <a:rPr lang="en-US" sz="2400" b="0" kern="1200" baseline="0" dirty="0">
                          <a:solidFill>
                            <a:schemeClr val="tx1"/>
                          </a:solidFill>
                          <a:latin typeface="+mn-lt"/>
                          <a:ea typeface="+mn-ea"/>
                          <a:cs typeface="+mn-cs"/>
                        </a:rPr>
                        <a:t>of the good itself</a:t>
                      </a:r>
                    </a:p>
                    <a:p>
                      <a:pPr algn="l"/>
                      <a:r>
                        <a:rPr lang="en-US" sz="2400" b="0" kern="1200" baseline="0" dirty="0">
                          <a:solidFill>
                            <a:schemeClr val="tx1"/>
                          </a:solidFill>
                          <a:latin typeface="+mn-lt"/>
                          <a:ea typeface="+mn-ea"/>
                          <a:cs typeface="+mn-cs"/>
                        </a:rPr>
                        <a:t> </a:t>
                      </a:r>
                    </a:p>
                    <a:p>
                      <a:pPr algn="l"/>
                      <a:r>
                        <a:rPr lang="en-US" sz="2400" b="1" kern="1200" baseline="0" dirty="0">
                          <a:solidFill>
                            <a:schemeClr val="tx1"/>
                          </a:solidFill>
                          <a:latin typeface="+mn-lt"/>
                          <a:ea typeface="+mn-ea"/>
                          <a:cs typeface="+mn-cs"/>
                        </a:rPr>
                        <a:t>Change in Supply</a:t>
                      </a:r>
                    </a:p>
                    <a:p>
                      <a:pPr algn="l"/>
                      <a:r>
                        <a:rPr lang="en-US" sz="2400" b="0" kern="1200" baseline="0" dirty="0">
                          <a:solidFill>
                            <a:schemeClr val="tx1"/>
                          </a:solidFill>
                          <a:latin typeface="+mn-lt"/>
                          <a:ea typeface="+mn-ea"/>
                          <a:cs typeface="+mn-cs"/>
                        </a:rPr>
                        <a:t>Resource prices </a:t>
                      </a:r>
                    </a:p>
                    <a:p>
                      <a:pPr algn="l"/>
                      <a:r>
                        <a:rPr lang="en-US" sz="2400" b="0" kern="1200" baseline="0" dirty="0">
                          <a:solidFill>
                            <a:schemeClr val="tx1"/>
                          </a:solidFill>
                          <a:latin typeface="+mn-lt"/>
                          <a:ea typeface="+mn-ea"/>
                          <a:cs typeface="+mn-cs"/>
                        </a:rPr>
                        <a:t>Technology </a:t>
                      </a:r>
                    </a:p>
                    <a:p>
                      <a:pPr algn="l"/>
                      <a:r>
                        <a:rPr lang="en-US" sz="2400" b="0" kern="1200" baseline="0" dirty="0">
                          <a:solidFill>
                            <a:schemeClr val="tx1"/>
                          </a:solidFill>
                          <a:latin typeface="+mn-lt"/>
                          <a:ea typeface="+mn-ea"/>
                          <a:cs typeface="+mn-cs"/>
                        </a:rPr>
                        <a:t>Expectations </a:t>
                      </a:r>
                    </a:p>
                    <a:p>
                      <a:pPr algn="l"/>
                      <a:r>
                        <a:rPr lang="en-US" sz="2400" b="0" kern="1200" baseline="0" dirty="0">
                          <a:solidFill>
                            <a:schemeClr val="tx1"/>
                          </a:solidFill>
                          <a:latin typeface="+mn-lt"/>
                          <a:ea typeface="+mn-ea"/>
                          <a:cs typeface="+mn-cs"/>
                        </a:rPr>
                        <a:t>Number of sellers</a:t>
                      </a:r>
                    </a:p>
                    <a:p>
                      <a:pPr algn="l"/>
                      <a:r>
                        <a:rPr lang="en-US" sz="2400" b="0" kern="1200" baseline="0" dirty="0">
                          <a:solidFill>
                            <a:schemeClr val="tx1"/>
                          </a:solidFill>
                          <a:latin typeface="+mn-lt"/>
                          <a:ea typeface="+mn-ea"/>
                          <a:cs typeface="+mn-cs"/>
                        </a:rPr>
                        <a:t>Taxes and Subsidies</a:t>
                      </a:r>
                    </a:p>
                    <a:p>
                      <a:pPr algn="l"/>
                      <a:r>
                        <a:rPr lang="en-US" sz="2400" b="0" kern="1200" baseline="0" dirty="0">
                          <a:solidFill>
                            <a:schemeClr val="tx1"/>
                          </a:solidFill>
                          <a:latin typeface="+mn-lt"/>
                          <a:ea typeface="+mn-ea"/>
                          <a:cs typeface="+mn-cs"/>
                        </a:rPr>
                        <a:t>Price of other goods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2400" b="0" kern="1200" baseline="0" dirty="0">
                        <a:solidFill>
                          <a:schemeClr val="tx1"/>
                        </a:solidFill>
                        <a:latin typeface="+mn-lt"/>
                        <a:ea typeface="+mn-ea"/>
                        <a:cs typeface="+mn-cs"/>
                      </a:endParaRPr>
                    </a:p>
                    <a:p>
                      <a:pPr algn="l"/>
                      <a:endParaRPr lang="en-US" sz="2400" b="0" kern="1200" baseline="0" dirty="0">
                        <a:solidFill>
                          <a:schemeClr val="tx1"/>
                        </a:solidFill>
                        <a:latin typeface="+mn-lt"/>
                        <a:ea typeface="+mn-ea"/>
                        <a:cs typeface="+mn-cs"/>
                      </a:endParaRPr>
                    </a:p>
                    <a:p>
                      <a:pPr algn="l"/>
                      <a:r>
                        <a:rPr lang="en-US" sz="2400" b="0" kern="1200" baseline="0" dirty="0">
                          <a:solidFill>
                            <a:schemeClr val="tx1"/>
                          </a:solidFill>
                          <a:latin typeface="+mn-lt"/>
                          <a:ea typeface="+mn-ea"/>
                          <a:cs typeface="+mn-cs"/>
                        </a:rPr>
                        <a:t>movement along the supply curve</a:t>
                      </a:r>
                    </a:p>
                    <a:p>
                      <a:pPr algn="l"/>
                      <a:endParaRPr lang="en-US" sz="2400" b="0" kern="1200" baseline="0" dirty="0">
                        <a:solidFill>
                          <a:schemeClr val="tx1"/>
                        </a:solidFill>
                        <a:latin typeface="+mn-lt"/>
                        <a:ea typeface="+mn-ea"/>
                        <a:cs typeface="+mn-cs"/>
                      </a:endParaRPr>
                    </a:p>
                    <a:p>
                      <a:pPr algn="l"/>
                      <a:endParaRPr lang="en-US" sz="2400" b="0" kern="1200" baseline="0" dirty="0">
                        <a:solidFill>
                          <a:schemeClr val="tx1"/>
                        </a:solidFill>
                        <a:latin typeface="+mn-lt"/>
                        <a:ea typeface="+mn-ea"/>
                        <a:cs typeface="+mn-cs"/>
                      </a:endParaRPr>
                    </a:p>
                    <a:p>
                      <a:pPr algn="l"/>
                      <a:r>
                        <a:rPr lang="en-US" sz="2400" b="0" kern="1200" baseline="0" dirty="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Shifts the supply curve</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0" kern="1200" baseline="0" dirty="0">
                          <a:solidFill>
                            <a:schemeClr val="tx1"/>
                          </a:solidFill>
                          <a:latin typeface="+mn-lt"/>
                          <a:ea typeface="+mn-ea"/>
                          <a:cs typeface="+mn-cs"/>
                        </a:rPr>
                        <a:t>Shifts the supply curve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p:txBody>
          <a:bodyPr/>
          <a:lstStyle/>
          <a:p>
            <a:pPr>
              <a:defRPr/>
            </a:pPr>
            <a:fld id="{9EE8E455-0F94-4DE4-8B2B-44795BE19CB4}" type="slidenum">
              <a:rPr lang="en-US" smtClean="0"/>
              <a:pPr>
                <a:defRPr/>
              </a:pPr>
              <a:t>22</a:t>
            </a:fld>
            <a:endParaRPr lang="en-US"/>
          </a:p>
        </p:txBody>
      </p:sp>
      <p:sp>
        <p:nvSpPr>
          <p:cNvPr id="5" name="Rectangle 4"/>
          <p:cNvSpPr/>
          <p:nvPr/>
        </p:nvSpPr>
        <p:spPr>
          <a:xfrm>
            <a:off x="1828800" y="2227706"/>
            <a:ext cx="48768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
          <p:cNvGrpSpPr>
            <a:grpSpLocks/>
          </p:cNvGrpSpPr>
          <p:nvPr/>
        </p:nvGrpSpPr>
        <p:grpSpPr bwMode="auto">
          <a:xfrm>
            <a:off x="2124076" y="2380106"/>
            <a:ext cx="3795713" cy="2778125"/>
            <a:chOff x="4562224" y="1588532"/>
            <a:chExt cx="3795110" cy="2777613"/>
          </a:xfrm>
        </p:grpSpPr>
        <p:cxnSp>
          <p:nvCxnSpPr>
            <p:cNvPr id="7" name="Straight Connector 6"/>
            <p:cNvCxnSpPr/>
            <p:nvPr/>
          </p:nvCxnSpPr>
          <p:spPr>
            <a:xfrm flipV="1">
              <a:off x="4562224" y="1959939"/>
              <a:ext cx="3352268" cy="240620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4117" name="TextBox 7"/>
            <p:cNvSpPr txBox="1">
              <a:spLocks noChangeArrowheads="1"/>
            </p:cNvSpPr>
            <p:nvPr/>
          </p:nvSpPr>
          <p:spPr bwMode="auto">
            <a:xfrm>
              <a:off x="7467347" y="1588532"/>
              <a:ext cx="8899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Supply</a:t>
              </a:r>
            </a:p>
          </p:txBody>
        </p:sp>
      </p:grpSp>
      <p:grpSp>
        <p:nvGrpSpPr>
          <p:cNvPr id="3" name="Group 8"/>
          <p:cNvGrpSpPr>
            <a:grpSpLocks/>
          </p:cNvGrpSpPr>
          <p:nvPr/>
        </p:nvGrpSpPr>
        <p:grpSpPr bwMode="auto">
          <a:xfrm>
            <a:off x="1600200" y="5504307"/>
            <a:ext cx="5166501" cy="529963"/>
            <a:chOff x="4343400" y="4648200"/>
            <a:chExt cx="5166501" cy="529608"/>
          </a:xfrm>
        </p:grpSpPr>
        <p:cxnSp>
          <p:nvCxnSpPr>
            <p:cNvPr id="10" name="Straight Connector 9"/>
            <p:cNvCxnSpPr/>
            <p:nvPr/>
          </p:nvCxnSpPr>
          <p:spPr>
            <a:xfrm>
              <a:off x="4572000" y="4800498"/>
              <a:ext cx="4876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078" name="TextBox 10"/>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44079" name="Group 14"/>
            <p:cNvGrpSpPr>
              <a:grpSpLocks/>
            </p:cNvGrpSpPr>
            <p:nvPr/>
          </p:nvGrpSpPr>
          <p:grpSpPr bwMode="auto">
            <a:xfrm>
              <a:off x="8001000" y="4648200"/>
              <a:ext cx="441146" cy="521732"/>
              <a:chOff x="8001000" y="4648200"/>
              <a:chExt cx="441146" cy="521732"/>
            </a:xfrm>
          </p:grpSpPr>
          <p:cxnSp>
            <p:nvCxnSpPr>
              <p:cNvPr id="47"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5"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44080" name="Group 15"/>
            <p:cNvGrpSpPr>
              <a:grpSpLocks/>
            </p:cNvGrpSpPr>
            <p:nvPr/>
          </p:nvGrpSpPr>
          <p:grpSpPr bwMode="auto">
            <a:xfrm>
              <a:off x="7391400" y="4648200"/>
              <a:ext cx="441146" cy="521732"/>
              <a:chOff x="8001000" y="4648200"/>
              <a:chExt cx="441146" cy="521732"/>
            </a:xfrm>
          </p:grpSpPr>
          <p:cxnSp>
            <p:nvCxnSpPr>
              <p:cNvPr id="45"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3"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44081" name="Group 18"/>
            <p:cNvGrpSpPr>
              <a:grpSpLocks/>
            </p:cNvGrpSpPr>
            <p:nvPr/>
          </p:nvGrpSpPr>
          <p:grpSpPr bwMode="auto">
            <a:xfrm>
              <a:off x="7696200" y="4648200"/>
              <a:ext cx="424027" cy="521732"/>
              <a:chOff x="8001000" y="4648200"/>
              <a:chExt cx="424027" cy="521732"/>
            </a:xfrm>
          </p:grpSpPr>
          <p:cxnSp>
            <p:nvCxnSpPr>
              <p:cNvPr id="43"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11"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44082" name="Group 21"/>
            <p:cNvGrpSpPr>
              <a:grpSpLocks/>
            </p:cNvGrpSpPr>
            <p:nvPr/>
          </p:nvGrpSpPr>
          <p:grpSpPr bwMode="auto">
            <a:xfrm>
              <a:off x="7154694" y="4648200"/>
              <a:ext cx="312906" cy="521732"/>
              <a:chOff x="8069094" y="4648200"/>
              <a:chExt cx="312906" cy="521732"/>
            </a:xfrm>
          </p:grpSpPr>
          <p:cxnSp>
            <p:nvCxnSpPr>
              <p:cNvPr id="41"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9"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44083" name="Group 27"/>
            <p:cNvGrpSpPr>
              <a:grpSpLocks/>
            </p:cNvGrpSpPr>
            <p:nvPr/>
          </p:nvGrpSpPr>
          <p:grpSpPr bwMode="auto">
            <a:xfrm>
              <a:off x="4716294" y="4648200"/>
              <a:ext cx="312906" cy="521732"/>
              <a:chOff x="8069094" y="4648200"/>
              <a:chExt cx="312906" cy="521732"/>
            </a:xfrm>
          </p:grpSpPr>
          <p:cxnSp>
            <p:nvCxnSpPr>
              <p:cNvPr id="39" name="Straight Connector 3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7" name="TextBox 3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44084" name="Group 30"/>
            <p:cNvGrpSpPr>
              <a:grpSpLocks/>
            </p:cNvGrpSpPr>
            <p:nvPr/>
          </p:nvGrpSpPr>
          <p:grpSpPr bwMode="auto">
            <a:xfrm>
              <a:off x="5021094" y="4648200"/>
              <a:ext cx="312906" cy="521732"/>
              <a:chOff x="8069094" y="4648200"/>
              <a:chExt cx="312906" cy="521732"/>
            </a:xfrm>
          </p:grpSpPr>
          <p:cxnSp>
            <p:nvCxnSpPr>
              <p:cNvPr id="37" name="Straight Connector 3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5" name="TextBox 3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a:t>
                </a:r>
              </a:p>
            </p:txBody>
          </p:sp>
        </p:grpSp>
        <p:grpSp>
          <p:nvGrpSpPr>
            <p:cNvPr id="44085" name="Group 33"/>
            <p:cNvGrpSpPr>
              <a:grpSpLocks/>
            </p:cNvGrpSpPr>
            <p:nvPr/>
          </p:nvGrpSpPr>
          <p:grpSpPr bwMode="auto">
            <a:xfrm>
              <a:off x="53258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3"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44086" name="Group 36"/>
            <p:cNvGrpSpPr>
              <a:grpSpLocks/>
            </p:cNvGrpSpPr>
            <p:nvPr/>
          </p:nvGrpSpPr>
          <p:grpSpPr bwMode="auto">
            <a:xfrm>
              <a:off x="5630694" y="4648200"/>
              <a:ext cx="312906" cy="521732"/>
              <a:chOff x="8069094" y="4648200"/>
              <a:chExt cx="312906" cy="521732"/>
            </a:xfrm>
          </p:grpSpPr>
          <p:cxnSp>
            <p:nvCxnSpPr>
              <p:cNvPr id="33" name="Straight Connector 3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101" name="TextBox 3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44087" name="Group 39"/>
            <p:cNvGrpSpPr>
              <a:grpSpLocks/>
            </p:cNvGrpSpPr>
            <p:nvPr/>
          </p:nvGrpSpPr>
          <p:grpSpPr bwMode="auto">
            <a:xfrm>
              <a:off x="5935494" y="4648200"/>
              <a:ext cx="312906" cy="521732"/>
              <a:chOff x="8069094" y="4648200"/>
              <a:chExt cx="312906" cy="521732"/>
            </a:xfrm>
          </p:grpSpPr>
          <p:cxnSp>
            <p:nvCxnSpPr>
              <p:cNvPr id="31" name="Straight Connector 3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9" name="TextBox 3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5</a:t>
                </a:r>
              </a:p>
            </p:txBody>
          </p:sp>
        </p:grpSp>
        <p:grpSp>
          <p:nvGrpSpPr>
            <p:cNvPr id="44088" name="Group 42"/>
            <p:cNvGrpSpPr>
              <a:grpSpLocks/>
            </p:cNvGrpSpPr>
            <p:nvPr/>
          </p:nvGrpSpPr>
          <p:grpSpPr bwMode="auto">
            <a:xfrm>
              <a:off x="62402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7"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44089" name="Group 45"/>
            <p:cNvGrpSpPr>
              <a:grpSpLocks/>
            </p:cNvGrpSpPr>
            <p:nvPr/>
          </p:nvGrpSpPr>
          <p:grpSpPr bwMode="auto">
            <a:xfrm>
              <a:off x="6545094" y="4648200"/>
              <a:ext cx="312906" cy="521732"/>
              <a:chOff x="8069094" y="4648200"/>
              <a:chExt cx="312906" cy="521732"/>
            </a:xfrm>
          </p:grpSpPr>
          <p:cxnSp>
            <p:nvCxnSpPr>
              <p:cNvPr id="27" name="Straight Connector 2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5" name="TextBox 2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44090" name="Group 48"/>
            <p:cNvGrpSpPr>
              <a:grpSpLocks/>
            </p:cNvGrpSpPr>
            <p:nvPr/>
          </p:nvGrpSpPr>
          <p:grpSpPr bwMode="auto">
            <a:xfrm>
              <a:off x="6849894" y="4648200"/>
              <a:ext cx="312906" cy="521732"/>
              <a:chOff x="8069094" y="4648200"/>
              <a:chExt cx="312906" cy="521732"/>
            </a:xfrm>
          </p:grpSpPr>
          <p:cxnSp>
            <p:nvCxnSpPr>
              <p:cNvPr id="25" name="Straight Connector 2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93" name="TextBox 2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44091" name="TextBox 23"/>
            <p:cNvSpPr txBox="1">
              <a:spLocks noChangeArrowheads="1"/>
            </p:cNvSpPr>
            <p:nvPr/>
          </p:nvSpPr>
          <p:spPr bwMode="auto">
            <a:xfrm>
              <a:off x="8466025" y="4808724"/>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grpSp>
      <p:grpSp>
        <p:nvGrpSpPr>
          <p:cNvPr id="20" name="Group 48"/>
          <p:cNvGrpSpPr>
            <a:grpSpLocks/>
          </p:cNvGrpSpPr>
          <p:nvPr/>
        </p:nvGrpSpPr>
        <p:grpSpPr bwMode="auto">
          <a:xfrm>
            <a:off x="1067052" y="2191018"/>
            <a:ext cx="914150" cy="3454574"/>
            <a:chOff x="3810000" y="1347026"/>
            <a:chExt cx="914147" cy="3454367"/>
          </a:xfrm>
        </p:grpSpPr>
        <p:cxnSp>
          <p:nvCxnSpPr>
            <p:cNvPr id="50"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058" name="Group 56"/>
            <p:cNvGrpSpPr>
              <a:grpSpLocks/>
            </p:cNvGrpSpPr>
            <p:nvPr/>
          </p:nvGrpSpPr>
          <p:grpSpPr bwMode="auto">
            <a:xfrm>
              <a:off x="3810000" y="1828800"/>
              <a:ext cx="914147" cy="369332"/>
              <a:chOff x="5943853" y="2286000"/>
              <a:chExt cx="914147" cy="369332"/>
            </a:xfrm>
          </p:grpSpPr>
          <p:sp>
            <p:nvSpPr>
              <p:cNvPr id="44075"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69"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9" name="Group 57"/>
            <p:cNvGrpSpPr>
              <a:grpSpLocks/>
            </p:cNvGrpSpPr>
            <p:nvPr/>
          </p:nvGrpSpPr>
          <p:grpSpPr bwMode="auto">
            <a:xfrm>
              <a:off x="3938240" y="2297668"/>
              <a:ext cx="785907" cy="369332"/>
              <a:chOff x="6072093" y="2286000"/>
              <a:chExt cx="785907" cy="369332"/>
            </a:xfrm>
          </p:grpSpPr>
          <p:sp>
            <p:nvSpPr>
              <p:cNvPr id="44073" name="TextBox 58"/>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2.50</a:t>
                </a:r>
              </a:p>
            </p:txBody>
          </p:sp>
          <p:cxnSp>
            <p:nvCxnSpPr>
              <p:cNvPr id="67" name="Straight Connector 66"/>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0" name="Group 60"/>
            <p:cNvGrpSpPr>
              <a:grpSpLocks/>
            </p:cNvGrpSpPr>
            <p:nvPr/>
          </p:nvGrpSpPr>
          <p:grpSpPr bwMode="auto">
            <a:xfrm>
              <a:off x="3938240" y="2754868"/>
              <a:ext cx="785907" cy="369332"/>
              <a:chOff x="6072093" y="2286000"/>
              <a:chExt cx="785907" cy="369332"/>
            </a:xfrm>
          </p:grpSpPr>
          <p:sp>
            <p:nvSpPr>
              <p:cNvPr id="44071" name="TextBox 63"/>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2.00</a:t>
                </a:r>
              </a:p>
            </p:txBody>
          </p:sp>
          <p:cxnSp>
            <p:nvCxnSpPr>
              <p:cNvPr id="65" name="Straight Connector 64"/>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1" name="Group 63"/>
            <p:cNvGrpSpPr>
              <a:grpSpLocks/>
            </p:cNvGrpSpPr>
            <p:nvPr/>
          </p:nvGrpSpPr>
          <p:grpSpPr bwMode="auto">
            <a:xfrm>
              <a:off x="3938240" y="3212068"/>
              <a:ext cx="785907" cy="369332"/>
              <a:chOff x="6072093" y="2286000"/>
              <a:chExt cx="785907" cy="369332"/>
            </a:xfrm>
          </p:grpSpPr>
          <p:sp>
            <p:nvSpPr>
              <p:cNvPr id="44069" name="TextBox 61"/>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1.50</a:t>
                </a:r>
              </a:p>
            </p:txBody>
          </p:sp>
          <p:cxnSp>
            <p:nvCxnSpPr>
              <p:cNvPr id="63" name="Straight Connector 62"/>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2" name="Group 66"/>
            <p:cNvGrpSpPr>
              <a:grpSpLocks/>
            </p:cNvGrpSpPr>
            <p:nvPr/>
          </p:nvGrpSpPr>
          <p:grpSpPr bwMode="auto">
            <a:xfrm>
              <a:off x="3938240" y="3669268"/>
              <a:ext cx="785907" cy="369332"/>
              <a:chOff x="6072093" y="2286000"/>
              <a:chExt cx="785907" cy="369332"/>
            </a:xfrm>
          </p:grpSpPr>
          <p:sp>
            <p:nvSpPr>
              <p:cNvPr id="44067" name="TextBox 59"/>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1.00</a:t>
                </a:r>
              </a:p>
            </p:txBody>
          </p:sp>
          <p:cxnSp>
            <p:nvCxnSpPr>
              <p:cNvPr id="61" name="Straight Connector 60"/>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63" name="Group 69"/>
            <p:cNvGrpSpPr>
              <a:grpSpLocks/>
            </p:cNvGrpSpPr>
            <p:nvPr/>
          </p:nvGrpSpPr>
          <p:grpSpPr bwMode="auto">
            <a:xfrm>
              <a:off x="3938240" y="4126468"/>
              <a:ext cx="785907" cy="369332"/>
              <a:chOff x="6072093" y="2286000"/>
              <a:chExt cx="785907" cy="369332"/>
            </a:xfrm>
          </p:grpSpPr>
          <p:sp>
            <p:nvSpPr>
              <p:cNvPr id="44065" name="TextBox 57"/>
              <p:cNvSpPr txBox="1">
                <a:spLocks noChangeArrowheads="1"/>
              </p:cNvSpPr>
              <p:nvPr/>
            </p:nvSpPr>
            <p:spPr bwMode="auto">
              <a:xfrm>
                <a:off x="6072093" y="2286000"/>
                <a:ext cx="633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0.50</a:t>
                </a:r>
              </a:p>
            </p:txBody>
          </p:sp>
          <p:cxnSp>
            <p:nvCxnSpPr>
              <p:cNvPr id="59" name="Straight Connector 58"/>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064" name="TextBox 56"/>
            <p:cNvSpPr txBox="1">
              <a:spLocks noChangeArrowheads="1"/>
            </p:cNvSpPr>
            <p:nvPr/>
          </p:nvSpPr>
          <p:spPr bwMode="auto">
            <a:xfrm>
              <a:off x="3913369" y="1347026"/>
              <a:ext cx="710449"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grpSp>
      <p:cxnSp>
        <p:nvCxnSpPr>
          <p:cNvPr id="76" name="Straight Connector 75"/>
          <p:cNvCxnSpPr/>
          <p:nvPr/>
        </p:nvCxnSpPr>
        <p:spPr>
          <a:xfrm rot="5400000" flipH="1" flipV="1">
            <a:off x="3048794" y="4730399"/>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2" name="Group 93"/>
          <p:cNvGrpSpPr>
            <a:grpSpLocks/>
          </p:cNvGrpSpPr>
          <p:nvPr/>
        </p:nvGrpSpPr>
        <p:grpSpPr bwMode="auto">
          <a:xfrm>
            <a:off x="2133600" y="2456306"/>
            <a:ext cx="4486275" cy="2743200"/>
            <a:chOff x="4572000" y="2057400"/>
            <a:chExt cx="4485700" cy="2743200"/>
          </a:xfrm>
        </p:grpSpPr>
        <p:cxnSp>
          <p:nvCxnSpPr>
            <p:cNvPr id="95" name="Straight Connector 94"/>
            <p:cNvCxnSpPr/>
            <p:nvPr/>
          </p:nvCxnSpPr>
          <p:spPr>
            <a:xfrm>
              <a:off x="4572000" y="2057400"/>
              <a:ext cx="3649195" cy="274320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44054" name="TextBox 95"/>
            <p:cNvSpPr txBox="1">
              <a:spLocks noChangeArrowheads="1"/>
            </p:cNvSpPr>
            <p:nvPr/>
          </p:nvSpPr>
          <p:spPr bwMode="auto">
            <a:xfrm>
              <a:off x="8001000" y="4343400"/>
              <a:ext cx="10567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Demand</a:t>
              </a:r>
            </a:p>
          </p:txBody>
        </p:sp>
      </p:grpSp>
      <p:cxnSp>
        <p:nvCxnSpPr>
          <p:cNvPr id="100" name="Straight Connector 99"/>
          <p:cNvCxnSpPr/>
          <p:nvPr/>
        </p:nvCxnSpPr>
        <p:spPr>
          <a:xfrm rot="10800000">
            <a:off x="1828800" y="3827906"/>
            <a:ext cx="2133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2550" y="3370706"/>
            <a:ext cx="2208213" cy="527053"/>
            <a:chOff x="3892550" y="3370706"/>
            <a:chExt cx="2208213" cy="527053"/>
          </a:xfrm>
        </p:grpSpPr>
        <p:grpSp>
          <p:nvGrpSpPr>
            <p:cNvPr id="30" name="Group 87"/>
            <p:cNvGrpSpPr>
              <a:grpSpLocks/>
            </p:cNvGrpSpPr>
            <p:nvPr/>
          </p:nvGrpSpPr>
          <p:grpSpPr bwMode="auto">
            <a:xfrm>
              <a:off x="4038600" y="3370706"/>
              <a:ext cx="2062163" cy="455612"/>
              <a:chOff x="5562600" y="1535668"/>
              <a:chExt cx="2061727" cy="455711"/>
            </a:xfrm>
          </p:grpSpPr>
          <p:sp>
            <p:nvSpPr>
              <p:cNvPr id="44055" name="TextBox 88"/>
              <p:cNvSpPr txBox="1">
                <a:spLocks noChangeArrowheads="1"/>
              </p:cNvSpPr>
              <p:nvPr/>
            </p:nvSpPr>
            <p:spPr bwMode="auto">
              <a:xfrm>
                <a:off x="6553200" y="1535668"/>
                <a:ext cx="1071127" cy="307777"/>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p:txBody>
          </p:sp>
          <p:cxnSp>
            <p:nvCxnSpPr>
              <p:cNvPr id="90" name="Straight Connector 89"/>
              <p:cNvCxnSpPr/>
              <p:nvPr/>
            </p:nvCxnSpPr>
            <p:spPr>
              <a:xfrm flipV="1">
                <a:off x="5562600" y="1688101"/>
                <a:ext cx="990391" cy="3032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9" name="Freeform 183"/>
            <p:cNvSpPr>
              <a:spLocks/>
            </p:cNvSpPr>
            <p:nvPr/>
          </p:nvSpPr>
          <p:spPr bwMode="auto">
            <a:xfrm>
              <a:off x="3892550" y="3761234"/>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noFill/>
              <a:round/>
              <a:headEnd/>
              <a:tailEnd/>
            </a:ln>
          </p:spPr>
          <p:txBody>
            <a:bodyPr/>
            <a:lstStyle/>
            <a:p>
              <a:endParaRPr lang="en-US"/>
            </a:p>
          </p:txBody>
        </p:sp>
      </p:grpSp>
      <p:sp>
        <p:nvSpPr>
          <p:cNvPr id="44051" name="TextBox 104"/>
          <p:cNvSpPr txBox="1">
            <a:spLocks noChangeArrowheads="1"/>
          </p:cNvSpPr>
          <p:nvPr/>
        </p:nvSpPr>
        <p:spPr bwMode="auto">
          <a:xfrm>
            <a:off x="123783" y="3566300"/>
            <a:ext cx="1071509"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a:p>
            <a:pPr eaLnBrk="1" hangingPunct="1"/>
            <a:r>
              <a:rPr lang="en-US" sz="1400" dirty="0"/>
              <a:t>price</a:t>
            </a:r>
          </a:p>
        </p:txBody>
      </p:sp>
      <p:sp>
        <p:nvSpPr>
          <p:cNvPr id="44049" name="TextBox 107"/>
          <p:cNvSpPr txBox="1">
            <a:spLocks noChangeArrowheads="1"/>
          </p:cNvSpPr>
          <p:nvPr/>
        </p:nvSpPr>
        <p:spPr bwMode="auto">
          <a:xfrm>
            <a:off x="3496819" y="6026151"/>
            <a:ext cx="1071128" cy="52285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Equilibrium</a:t>
            </a:r>
          </a:p>
          <a:p>
            <a:pPr eaLnBrk="1" hangingPunct="1"/>
            <a:r>
              <a:rPr lang="en-US" sz="1400" dirty="0"/>
              <a:t>quantity</a:t>
            </a:r>
          </a:p>
        </p:txBody>
      </p:sp>
      <p:sp>
        <p:nvSpPr>
          <p:cNvPr id="113" name="TextBox 112"/>
          <p:cNvSpPr txBox="1">
            <a:spLocks noChangeArrowheads="1"/>
          </p:cNvSpPr>
          <p:nvPr/>
        </p:nvSpPr>
        <p:spPr bwMode="auto">
          <a:xfrm>
            <a:off x="6603089" y="2797549"/>
            <a:ext cx="24756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Equilibrium price is $2.00.   At this price, 7 cups of coffee are supplied, and 7 cups are demanded.</a:t>
            </a:r>
          </a:p>
        </p:txBody>
      </p:sp>
      <p:sp>
        <p:nvSpPr>
          <p:cNvPr id="86" name="Title 1"/>
          <p:cNvSpPr>
            <a:spLocks noGrp="1"/>
          </p:cNvSpPr>
          <p:nvPr>
            <p:ph type="title"/>
          </p:nvPr>
        </p:nvSpPr>
        <p:spPr bwMode="auto">
          <a:xfrm>
            <a:off x="4106694" y="250888"/>
            <a:ext cx="4580105"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rPr>
              <a:t>Equilibrium</a:t>
            </a:r>
          </a:p>
        </p:txBody>
      </p:sp>
      <p:sp>
        <p:nvSpPr>
          <p:cNvPr id="6" name="TextBox 5"/>
          <p:cNvSpPr txBox="1"/>
          <p:nvPr/>
        </p:nvSpPr>
        <p:spPr>
          <a:xfrm>
            <a:off x="391886" y="1088566"/>
            <a:ext cx="8382000" cy="954107"/>
          </a:xfrm>
          <a:prstGeom prst="rect">
            <a:avLst/>
          </a:prstGeom>
          <a:noFill/>
        </p:spPr>
        <p:txBody>
          <a:bodyPr wrap="square" rtlCol="0">
            <a:spAutoFit/>
          </a:bodyPr>
          <a:lstStyle/>
          <a:p>
            <a:r>
              <a:rPr lang="en-US" sz="2800" b="1" dirty="0">
                <a:latin typeface="+mn-lt"/>
              </a:rPr>
              <a:t>Equilibrium</a:t>
            </a:r>
            <a:r>
              <a:rPr lang="en-US" sz="2800" dirty="0">
                <a:latin typeface="+mn-lt"/>
              </a:rPr>
              <a:t> – where market price achieves the condition quantity supplied equals quantity demand</a:t>
            </a:r>
          </a:p>
        </p:txBody>
      </p:sp>
    </p:spTree>
    <p:extLst>
      <p:ext uri="{BB962C8B-B14F-4D97-AF65-F5344CB8AC3E}">
        <p14:creationId xmlns:p14="http://schemas.microsoft.com/office/powerpoint/2010/main" val="404101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1" grpId="0"/>
      <p:bldP spid="44049" grpId="0"/>
      <p:bldP spid="1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itle 1"/>
          <p:cNvSpPr>
            <a:spLocks noGrp="1"/>
          </p:cNvSpPr>
          <p:nvPr>
            <p:ph type="title"/>
          </p:nvPr>
        </p:nvSpPr>
        <p:spPr bwMode="auto">
          <a:xfrm>
            <a:off x="4401081" y="250888"/>
            <a:ext cx="4285718"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rPr>
              <a:t>Equilibrium</a:t>
            </a:r>
          </a:p>
        </p:txBody>
      </p:sp>
      <p:sp>
        <p:nvSpPr>
          <p:cNvPr id="87" name="Rectangle 86"/>
          <p:cNvSpPr/>
          <p:nvPr/>
        </p:nvSpPr>
        <p:spPr>
          <a:xfrm>
            <a:off x="835538" y="1305300"/>
            <a:ext cx="3581400" cy="3124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88" name="Group 5"/>
          <p:cNvGrpSpPr>
            <a:grpSpLocks/>
          </p:cNvGrpSpPr>
          <p:nvPr/>
        </p:nvGrpSpPr>
        <p:grpSpPr bwMode="auto">
          <a:xfrm>
            <a:off x="236849" y="1219575"/>
            <a:ext cx="651139" cy="3209925"/>
            <a:chOff x="1230648" y="1362670"/>
            <a:chExt cx="650626" cy="3209330"/>
          </a:xfrm>
        </p:grpSpPr>
        <p:cxnSp>
          <p:nvCxnSpPr>
            <p:cNvPr id="90" name="Straight Connector 6"/>
            <p:cNvCxnSpPr/>
            <p:nvPr/>
          </p:nvCxnSpPr>
          <p:spPr>
            <a:xfrm rot="5400000">
              <a:off x="228963" y="2972097"/>
              <a:ext cx="319980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7"/>
            <p:cNvSpPr txBox="1">
              <a:spLocks noChangeArrowheads="1"/>
            </p:cNvSpPr>
            <p:nvPr/>
          </p:nvSpPr>
          <p:spPr bwMode="auto">
            <a:xfrm>
              <a:off x="1230648" y="1362670"/>
              <a:ext cx="650626" cy="33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a:t>Price</a:t>
              </a:r>
            </a:p>
          </p:txBody>
        </p:sp>
      </p:grpSp>
      <p:grpSp>
        <p:nvGrpSpPr>
          <p:cNvPr id="93" name="Group 8"/>
          <p:cNvGrpSpPr>
            <a:grpSpLocks/>
          </p:cNvGrpSpPr>
          <p:nvPr/>
        </p:nvGrpSpPr>
        <p:grpSpPr bwMode="auto">
          <a:xfrm>
            <a:off x="683138" y="4429500"/>
            <a:ext cx="3733800" cy="355275"/>
            <a:chOff x="1676400" y="5181600"/>
            <a:chExt cx="3733800" cy="355275"/>
          </a:xfrm>
        </p:grpSpPr>
        <p:cxnSp>
          <p:nvCxnSpPr>
            <p:cNvPr id="94" name="Straight Connector 93"/>
            <p:cNvCxnSpPr/>
            <p:nvPr/>
          </p:nvCxnSpPr>
          <p:spPr>
            <a:xfrm>
              <a:off x="1828800" y="5181600"/>
              <a:ext cx="3581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Box 10"/>
            <p:cNvSpPr txBox="1">
              <a:spLocks noChangeArrowheads="1"/>
            </p:cNvSpPr>
            <p:nvPr/>
          </p:nvSpPr>
          <p:spPr bwMode="auto">
            <a:xfrm>
              <a:off x="4445044" y="519832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Quantity</a:t>
              </a:r>
            </a:p>
          </p:txBody>
        </p:sp>
        <p:sp>
          <p:nvSpPr>
            <p:cNvPr id="101" name="TextBox 11"/>
            <p:cNvSpPr txBox="1">
              <a:spLocks noChangeArrowheads="1"/>
            </p:cNvSpPr>
            <p:nvPr/>
          </p:nvSpPr>
          <p:spPr bwMode="auto">
            <a:xfrm>
              <a:off x="1676400" y="51816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grpSp>
      <p:grpSp>
        <p:nvGrpSpPr>
          <p:cNvPr id="102" name="Group 12"/>
          <p:cNvGrpSpPr>
            <a:grpSpLocks/>
          </p:cNvGrpSpPr>
          <p:nvPr/>
        </p:nvGrpSpPr>
        <p:grpSpPr bwMode="auto">
          <a:xfrm>
            <a:off x="1097475" y="2219700"/>
            <a:ext cx="3167996" cy="1906143"/>
            <a:chOff x="2301312" y="2307877"/>
            <a:chExt cx="3537663" cy="2585605"/>
          </a:xfrm>
        </p:grpSpPr>
        <p:cxnSp>
          <p:nvCxnSpPr>
            <p:cNvPr id="103" name="Straight Connector 102"/>
            <p:cNvCxnSpPr/>
            <p:nvPr/>
          </p:nvCxnSpPr>
          <p:spPr>
            <a:xfrm>
              <a:off x="2301312" y="2307877"/>
              <a:ext cx="2637840" cy="217060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4" name="TextBox 14"/>
            <p:cNvSpPr txBox="1">
              <a:spLocks noChangeArrowheads="1"/>
            </p:cNvSpPr>
            <p:nvPr/>
          </p:nvSpPr>
          <p:spPr bwMode="auto">
            <a:xfrm>
              <a:off x="4768187" y="4434249"/>
              <a:ext cx="1070788" cy="459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Demand</a:t>
              </a:r>
              <a:endParaRPr lang="en-US" sz="1600" baseline="-25000" dirty="0"/>
            </a:p>
          </p:txBody>
        </p:sp>
      </p:grpSp>
      <p:grpSp>
        <p:nvGrpSpPr>
          <p:cNvPr id="105" name="Group 28"/>
          <p:cNvGrpSpPr>
            <a:grpSpLocks/>
          </p:cNvGrpSpPr>
          <p:nvPr/>
        </p:nvGrpSpPr>
        <p:grpSpPr bwMode="auto">
          <a:xfrm>
            <a:off x="137038" y="2414963"/>
            <a:ext cx="2908300" cy="338137"/>
            <a:chOff x="1131173" y="3014246"/>
            <a:chExt cx="2907427" cy="338554"/>
          </a:xfrm>
        </p:grpSpPr>
        <p:cxnSp>
          <p:nvCxnSpPr>
            <p:cNvPr id="106" name="Straight Connector 105"/>
            <p:cNvCxnSpPr/>
            <p:nvPr/>
          </p:nvCxnSpPr>
          <p:spPr>
            <a:xfrm>
              <a:off x="1829463" y="3200212"/>
              <a:ext cx="2209137"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TextBox 30"/>
            <p:cNvSpPr txBox="1">
              <a:spLocks noChangeArrowheads="1"/>
            </p:cNvSpPr>
            <p:nvPr/>
          </p:nvSpPr>
          <p:spPr bwMode="auto">
            <a:xfrm>
              <a:off x="1131173" y="3014246"/>
              <a:ext cx="6976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$2.50</a:t>
              </a:r>
            </a:p>
          </p:txBody>
        </p:sp>
      </p:grpSp>
      <p:sp>
        <p:nvSpPr>
          <p:cNvPr id="110" name="TextBox 109"/>
          <p:cNvSpPr txBox="1">
            <a:spLocks noChangeArrowheads="1"/>
          </p:cNvSpPr>
          <p:nvPr/>
        </p:nvSpPr>
        <p:spPr bwMode="auto">
          <a:xfrm>
            <a:off x="1628895" y="995550"/>
            <a:ext cx="13501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a:latin typeface="+mn-lt"/>
              </a:rPr>
              <a:t>Excess Supply</a:t>
            </a:r>
          </a:p>
        </p:txBody>
      </p:sp>
      <p:sp>
        <p:nvSpPr>
          <p:cNvPr id="111" name="TextBox 110"/>
          <p:cNvSpPr txBox="1">
            <a:spLocks noChangeArrowheads="1"/>
          </p:cNvSpPr>
          <p:nvPr/>
        </p:nvSpPr>
        <p:spPr bwMode="auto">
          <a:xfrm>
            <a:off x="59374" y="4922325"/>
            <a:ext cx="895399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latin typeface="+mn-lt"/>
              </a:rPr>
              <a:t>Suppose market price is $2.50, the quantity supplied (10 cups of coffee) exceeds the quantity demanded (4 cups). Suppliers will increase sales by cutting the price which causes an increase in quantity demand and moves the price toward its equilibrium level. </a:t>
            </a:r>
          </a:p>
        </p:txBody>
      </p:sp>
      <p:grpSp>
        <p:nvGrpSpPr>
          <p:cNvPr id="113" name="Group 90"/>
          <p:cNvGrpSpPr>
            <a:grpSpLocks/>
          </p:cNvGrpSpPr>
          <p:nvPr/>
        </p:nvGrpSpPr>
        <p:grpSpPr bwMode="auto">
          <a:xfrm>
            <a:off x="1292738" y="1708065"/>
            <a:ext cx="3011265" cy="2035626"/>
            <a:chOff x="2471491" y="3991203"/>
            <a:chExt cx="3363456" cy="2761246"/>
          </a:xfrm>
        </p:grpSpPr>
        <p:cxnSp>
          <p:nvCxnSpPr>
            <p:cNvPr id="114" name="Straight Connector 113"/>
            <p:cNvCxnSpPr/>
            <p:nvPr/>
          </p:nvCxnSpPr>
          <p:spPr>
            <a:xfrm flipV="1">
              <a:off x="2471491" y="4478482"/>
              <a:ext cx="2893816" cy="2273967"/>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5" name="TextBox 92"/>
            <p:cNvSpPr txBox="1">
              <a:spLocks noChangeArrowheads="1"/>
            </p:cNvSpPr>
            <p:nvPr/>
          </p:nvSpPr>
          <p:spPr bwMode="auto">
            <a:xfrm>
              <a:off x="4866190" y="3991203"/>
              <a:ext cx="968757" cy="459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Supply </a:t>
              </a:r>
              <a:endParaRPr lang="en-US" sz="1600" baseline="-25000" dirty="0"/>
            </a:p>
          </p:txBody>
        </p:sp>
      </p:grpSp>
      <p:grpSp>
        <p:nvGrpSpPr>
          <p:cNvPr id="117" name="Group 116"/>
          <p:cNvGrpSpPr/>
          <p:nvPr/>
        </p:nvGrpSpPr>
        <p:grpSpPr>
          <a:xfrm>
            <a:off x="120706" y="2872159"/>
            <a:ext cx="2384882" cy="1895479"/>
            <a:chOff x="120706" y="2872159"/>
            <a:chExt cx="2384882" cy="1895479"/>
          </a:xfrm>
        </p:grpSpPr>
        <p:grpSp>
          <p:nvGrpSpPr>
            <p:cNvPr id="118" name="Group 22"/>
            <p:cNvGrpSpPr>
              <a:grpSpLocks/>
            </p:cNvGrpSpPr>
            <p:nvPr/>
          </p:nvGrpSpPr>
          <p:grpSpPr bwMode="auto">
            <a:xfrm>
              <a:off x="2207138" y="3059488"/>
              <a:ext cx="298450" cy="1708150"/>
              <a:chOff x="2901920" y="3201194"/>
              <a:chExt cx="298480" cy="1709360"/>
            </a:xfrm>
          </p:grpSpPr>
          <p:cxnSp>
            <p:nvCxnSpPr>
              <p:cNvPr id="127" name="Straight Connector 126"/>
              <p:cNvCxnSpPr/>
              <p:nvPr/>
            </p:nvCxnSpPr>
            <p:spPr>
              <a:xfrm rot="5400000">
                <a:off x="2352173" y="3885891"/>
                <a:ext cx="1370982"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8" name="TextBox 24"/>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7</a:t>
                </a:r>
              </a:p>
            </p:txBody>
          </p:sp>
        </p:grpSp>
        <p:grpSp>
          <p:nvGrpSpPr>
            <p:cNvPr id="120" name="Group 76"/>
            <p:cNvGrpSpPr>
              <a:grpSpLocks/>
            </p:cNvGrpSpPr>
            <p:nvPr/>
          </p:nvGrpSpPr>
          <p:grpSpPr bwMode="auto">
            <a:xfrm>
              <a:off x="120706" y="2872159"/>
              <a:ext cx="2238832" cy="338554"/>
              <a:chOff x="1102551" y="3014246"/>
              <a:chExt cx="2238421" cy="338972"/>
            </a:xfrm>
          </p:grpSpPr>
          <p:cxnSp>
            <p:nvCxnSpPr>
              <p:cNvPr id="123" name="Straight Connector 122"/>
              <p:cNvCxnSpPr/>
              <p:nvPr/>
            </p:nvCxnSpPr>
            <p:spPr>
              <a:xfrm>
                <a:off x="1828362" y="3200212"/>
                <a:ext cx="1512610" cy="159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5" name="TextBox 78"/>
              <p:cNvSpPr txBox="1">
                <a:spLocks noChangeArrowheads="1"/>
              </p:cNvSpPr>
              <p:nvPr/>
            </p:nvSpPr>
            <p:spPr bwMode="auto">
              <a:xfrm>
                <a:off x="1102551" y="3014246"/>
                <a:ext cx="697499" cy="338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$2.00</a:t>
                </a:r>
              </a:p>
            </p:txBody>
          </p:sp>
        </p:grpSp>
        <p:sp>
          <p:nvSpPr>
            <p:cNvPr id="121" name="Freeform 183"/>
            <p:cNvSpPr>
              <a:spLocks/>
            </p:cNvSpPr>
            <p:nvPr/>
          </p:nvSpPr>
          <p:spPr bwMode="auto">
            <a:xfrm>
              <a:off x="2278575" y="2981700"/>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noFill/>
              <a:round/>
              <a:headEnd/>
              <a:tailEnd/>
            </a:ln>
          </p:spPr>
          <p:txBody>
            <a:bodyPr/>
            <a:lstStyle/>
            <a:p>
              <a:endParaRPr lang="en-US" sz="1600"/>
            </a:p>
          </p:txBody>
        </p:sp>
      </p:grpSp>
      <p:grpSp>
        <p:nvGrpSpPr>
          <p:cNvPr id="130" name="Group 100"/>
          <p:cNvGrpSpPr>
            <a:grpSpLocks/>
          </p:cNvGrpSpPr>
          <p:nvPr/>
        </p:nvGrpSpPr>
        <p:grpSpPr bwMode="auto">
          <a:xfrm>
            <a:off x="1707075" y="1838702"/>
            <a:ext cx="1295400" cy="685798"/>
            <a:chOff x="1600200" y="1981202"/>
            <a:chExt cx="1295400" cy="685798"/>
          </a:xfrm>
        </p:grpSpPr>
        <p:sp>
          <p:nvSpPr>
            <p:cNvPr id="133" name="TextBox 20"/>
            <p:cNvSpPr txBox="1">
              <a:spLocks noChangeArrowheads="1"/>
            </p:cNvSpPr>
            <p:nvPr/>
          </p:nvSpPr>
          <p:spPr bwMode="auto">
            <a:xfrm>
              <a:off x="1796142" y="1981202"/>
              <a:ext cx="990600" cy="338554"/>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Surplus</a:t>
              </a:r>
              <a:r>
                <a:rPr lang="en-US" sz="1600" dirty="0">
                  <a:solidFill>
                    <a:srgbClr val="800080"/>
                  </a:solidFill>
                </a:rPr>
                <a:t> </a:t>
              </a:r>
            </a:p>
          </p:txBody>
        </p:sp>
        <p:sp>
          <p:nvSpPr>
            <p:cNvPr id="134" name="Left Brace 133"/>
            <p:cNvSpPr/>
            <p:nvPr/>
          </p:nvSpPr>
          <p:spPr>
            <a:xfrm rot="5400000">
              <a:off x="2095500" y="1866900"/>
              <a:ext cx="304800" cy="1295400"/>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grpSp>
        <p:nvGrpSpPr>
          <p:cNvPr id="136" name="Group 79"/>
          <p:cNvGrpSpPr>
            <a:grpSpLocks/>
          </p:cNvGrpSpPr>
          <p:nvPr/>
        </p:nvGrpSpPr>
        <p:grpSpPr bwMode="auto">
          <a:xfrm>
            <a:off x="1554660" y="2610225"/>
            <a:ext cx="298480" cy="2166938"/>
            <a:chOff x="2901920" y="2743994"/>
            <a:chExt cx="298480" cy="2166560"/>
          </a:xfrm>
        </p:grpSpPr>
        <p:cxnSp>
          <p:nvCxnSpPr>
            <p:cNvPr id="137" name="Straight Connector 136"/>
            <p:cNvCxnSpPr/>
            <p:nvPr/>
          </p:nvCxnSpPr>
          <p:spPr>
            <a:xfrm rot="5400000">
              <a:off x="2133666" y="3657440"/>
              <a:ext cx="1828481"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8" name="TextBox 81"/>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4</a:t>
              </a:r>
            </a:p>
          </p:txBody>
        </p:sp>
      </p:grpSp>
      <p:grpSp>
        <p:nvGrpSpPr>
          <p:cNvPr id="140" name="Group 25"/>
          <p:cNvGrpSpPr>
            <a:grpSpLocks/>
          </p:cNvGrpSpPr>
          <p:nvPr/>
        </p:nvGrpSpPr>
        <p:grpSpPr bwMode="auto">
          <a:xfrm>
            <a:off x="2816739" y="2602288"/>
            <a:ext cx="412047" cy="2165350"/>
            <a:chOff x="3962400" y="2743994"/>
            <a:chExt cx="412292" cy="2166560"/>
          </a:xfrm>
        </p:grpSpPr>
        <p:cxnSp>
          <p:nvCxnSpPr>
            <p:cNvPr id="141" name="Straight Connector 140"/>
            <p:cNvCxnSpPr/>
            <p:nvPr/>
          </p:nvCxnSpPr>
          <p:spPr>
            <a:xfrm rot="5400000">
              <a:off x="3277814" y="3657316"/>
              <a:ext cx="1828233"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2" name="TextBox 27"/>
            <p:cNvSpPr txBox="1">
              <a:spLocks noChangeArrowheads="1"/>
            </p:cNvSpPr>
            <p:nvPr/>
          </p:nvSpPr>
          <p:spPr bwMode="auto">
            <a:xfrm>
              <a:off x="3962400" y="457200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10</a:t>
              </a:r>
            </a:p>
          </p:txBody>
        </p:sp>
      </p:grpSp>
      <p:grpSp>
        <p:nvGrpSpPr>
          <p:cNvPr id="143" name="Group 142"/>
          <p:cNvGrpSpPr/>
          <p:nvPr/>
        </p:nvGrpSpPr>
        <p:grpSpPr>
          <a:xfrm>
            <a:off x="4461186" y="1028208"/>
            <a:ext cx="4241677" cy="3777967"/>
            <a:chOff x="4461186" y="1028208"/>
            <a:chExt cx="4241677" cy="3777967"/>
          </a:xfrm>
        </p:grpSpPr>
        <p:cxnSp>
          <p:nvCxnSpPr>
            <p:cNvPr id="145" name="Straight Connector 144"/>
            <p:cNvCxnSpPr/>
            <p:nvPr/>
          </p:nvCxnSpPr>
          <p:spPr bwMode="auto">
            <a:xfrm rot="5400000">
              <a:off x="3459676" y="2838826"/>
              <a:ext cx="3200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TextBox 109"/>
            <p:cNvSpPr txBox="1">
              <a:spLocks noChangeArrowheads="1"/>
            </p:cNvSpPr>
            <p:nvPr/>
          </p:nvSpPr>
          <p:spPr bwMode="auto">
            <a:xfrm>
              <a:off x="4461186" y="1240975"/>
              <a:ext cx="65113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600" dirty="0"/>
                <a:t>Price</a:t>
              </a:r>
            </a:p>
          </p:txBody>
        </p:sp>
        <p:sp>
          <p:nvSpPr>
            <p:cNvPr id="147" name="TextBox 146"/>
            <p:cNvSpPr txBox="1">
              <a:spLocks noChangeArrowheads="1"/>
            </p:cNvSpPr>
            <p:nvPr/>
          </p:nvSpPr>
          <p:spPr bwMode="auto">
            <a:xfrm>
              <a:off x="5982788" y="1028208"/>
              <a:ext cx="149444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b="1" dirty="0">
                  <a:latin typeface="+mn-lt"/>
                </a:rPr>
                <a:t>Excess Demand</a:t>
              </a:r>
            </a:p>
          </p:txBody>
        </p:sp>
        <p:cxnSp>
          <p:nvCxnSpPr>
            <p:cNvPr id="148" name="Straight Connector 147"/>
            <p:cNvCxnSpPr/>
            <p:nvPr/>
          </p:nvCxnSpPr>
          <p:spPr bwMode="auto">
            <a:xfrm>
              <a:off x="5059875" y="4439025"/>
              <a:ext cx="3581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12"/>
            <p:cNvSpPr txBox="1">
              <a:spLocks noChangeArrowheads="1"/>
            </p:cNvSpPr>
            <p:nvPr/>
          </p:nvSpPr>
          <p:spPr bwMode="auto">
            <a:xfrm>
              <a:off x="7687994" y="4467621"/>
              <a:ext cx="94929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Quantity</a:t>
              </a:r>
            </a:p>
          </p:txBody>
        </p:sp>
        <p:sp>
          <p:nvSpPr>
            <p:cNvPr id="150" name="TextBox 113"/>
            <p:cNvSpPr txBox="1">
              <a:spLocks noChangeArrowheads="1"/>
            </p:cNvSpPr>
            <p:nvPr/>
          </p:nvSpPr>
          <p:spPr bwMode="auto">
            <a:xfrm>
              <a:off x="4907475" y="4439025"/>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0</a:t>
              </a:r>
            </a:p>
          </p:txBody>
        </p:sp>
        <p:cxnSp>
          <p:nvCxnSpPr>
            <p:cNvPr id="151" name="Straight Connector 150"/>
            <p:cNvCxnSpPr/>
            <p:nvPr/>
          </p:nvCxnSpPr>
          <p:spPr bwMode="auto">
            <a:xfrm>
              <a:off x="5321813" y="2229225"/>
              <a:ext cx="2362200" cy="1600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2" name="TextBox 116"/>
            <p:cNvSpPr txBox="1">
              <a:spLocks noChangeArrowheads="1"/>
            </p:cNvSpPr>
            <p:nvPr/>
          </p:nvSpPr>
          <p:spPr bwMode="auto">
            <a:xfrm>
              <a:off x="7531567" y="3448423"/>
              <a:ext cx="958896" cy="338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Demand</a:t>
              </a:r>
              <a:endParaRPr lang="en-US" sz="1600" baseline="-25000" dirty="0"/>
            </a:p>
          </p:txBody>
        </p:sp>
        <p:cxnSp>
          <p:nvCxnSpPr>
            <p:cNvPr id="153" name="Straight Connector 152"/>
            <p:cNvCxnSpPr/>
            <p:nvPr/>
          </p:nvCxnSpPr>
          <p:spPr bwMode="auto">
            <a:xfrm flipV="1">
              <a:off x="5517075" y="2076819"/>
              <a:ext cx="2590803" cy="1676398"/>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4" name="TextBox 129"/>
            <p:cNvSpPr txBox="1">
              <a:spLocks noChangeArrowheads="1"/>
            </p:cNvSpPr>
            <p:nvPr/>
          </p:nvSpPr>
          <p:spPr bwMode="auto">
            <a:xfrm>
              <a:off x="7835545" y="1774521"/>
              <a:ext cx="8673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Supply </a:t>
              </a:r>
              <a:endParaRPr lang="en-US" sz="1600" baseline="-25000" dirty="0"/>
            </a:p>
          </p:txBody>
        </p:sp>
      </p:grpSp>
      <p:grpSp>
        <p:nvGrpSpPr>
          <p:cNvPr id="155" name="Group 117"/>
          <p:cNvGrpSpPr>
            <a:grpSpLocks/>
          </p:cNvGrpSpPr>
          <p:nvPr/>
        </p:nvGrpSpPr>
        <p:grpSpPr bwMode="auto">
          <a:xfrm>
            <a:off x="6431475" y="3067424"/>
            <a:ext cx="298450" cy="1709739"/>
            <a:chOff x="2901920" y="3201193"/>
            <a:chExt cx="298480" cy="1709361"/>
          </a:xfrm>
        </p:grpSpPr>
        <p:cxnSp>
          <p:nvCxnSpPr>
            <p:cNvPr id="156" name="Straight Connector 155"/>
            <p:cNvCxnSpPr/>
            <p:nvPr/>
          </p:nvCxnSpPr>
          <p:spPr>
            <a:xfrm rot="5400000">
              <a:off x="2352017" y="3886048"/>
              <a:ext cx="1371297"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7" name="TextBox 119"/>
            <p:cNvSpPr txBox="1">
              <a:spLocks noChangeArrowheads="1"/>
            </p:cNvSpPr>
            <p:nvPr/>
          </p:nvSpPr>
          <p:spPr bwMode="auto">
            <a:xfrm>
              <a:off x="2901920" y="457200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7</a:t>
              </a:r>
            </a:p>
          </p:txBody>
        </p:sp>
      </p:grpSp>
      <p:grpSp>
        <p:nvGrpSpPr>
          <p:cNvPr id="158" name="Group 157"/>
          <p:cNvGrpSpPr/>
          <p:nvPr/>
        </p:nvGrpSpPr>
        <p:grpSpPr>
          <a:xfrm>
            <a:off x="4390900" y="2880100"/>
            <a:ext cx="2234603" cy="339725"/>
            <a:chOff x="4390900" y="2880100"/>
            <a:chExt cx="2234603" cy="339725"/>
          </a:xfrm>
        </p:grpSpPr>
        <p:grpSp>
          <p:nvGrpSpPr>
            <p:cNvPr id="159" name="Group 124"/>
            <p:cNvGrpSpPr>
              <a:grpSpLocks/>
            </p:cNvGrpSpPr>
            <p:nvPr/>
          </p:nvGrpSpPr>
          <p:grpSpPr bwMode="auto">
            <a:xfrm>
              <a:off x="4390900" y="2880100"/>
              <a:ext cx="2192975" cy="339725"/>
              <a:chOff x="1147998" y="3014246"/>
              <a:chExt cx="2192975" cy="338554"/>
            </a:xfrm>
          </p:grpSpPr>
          <p:cxnSp>
            <p:nvCxnSpPr>
              <p:cNvPr id="161" name="Straight Connector 160"/>
              <p:cNvCxnSpPr/>
              <p:nvPr/>
            </p:nvCxnSpPr>
            <p:spPr>
              <a:xfrm>
                <a:off x="1828086" y="3200925"/>
                <a:ext cx="1512887" cy="1583"/>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2" name="TextBox 126"/>
              <p:cNvSpPr txBox="1">
                <a:spLocks noChangeArrowheads="1"/>
              </p:cNvSpPr>
              <p:nvPr/>
            </p:nvSpPr>
            <p:spPr bwMode="auto">
              <a:xfrm>
                <a:off x="1147998" y="3014246"/>
                <a:ext cx="6976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$2.00</a:t>
                </a:r>
              </a:p>
            </p:txBody>
          </p:sp>
        </p:grpSp>
        <p:sp>
          <p:nvSpPr>
            <p:cNvPr id="160" name="Freeform 183"/>
            <p:cNvSpPr>
              <a:spLocks/>
            </p:cNvSpPr>
            <p:nvPr/>
          </p:nvSpPr>
          <p:spPr bwMode="auto">
            <a:xfrm>
              <a:off x="6488343" y="3000750"/>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tx1"/>
            </a:solidFill>
            <a:ln w="9525">
              <a:noFill/>
              <a:round/>
              <a:headEnd/>
              <a:tailEnd/>
            </a:ln>
          </p:spPr>
          <p:txBody>
            <a:bodyPr/>
            <a:lstStyle/>
            <a:p>
              <a:endParaRPr lang="en-US" sz="1600"/>
            </a:p>
          </p:txBody>
        </p:sp>
      </p:grpSp>
      <p:grpSp>
        <p:nvGrpSpPr>
          <p:cNvPr id="163" name="Group 162"/>
          <p:cNvGrpSpPr/>
          <p:nvPr/>
        </p:nvGrpSpPr>
        <p:grpSpPr>
          <a:xfrm>
            <a:off x="5931413" y="3591296"/>
            <a:ext cx="1295399" cy="667656"/>
            <a:chOff x="5931413" y="3591296"/>
            <a:chExt cx="1295399" cy="667656"/>
          </a:xfrm>
        </p:grpSpPr>
        <p:sp>
          <p:nvSpPr>
            <p:cNvPr id="164" name="TextBox 133"/>
            <p:cNvSpPr txBox="1">
              <a:spLocks noChangeArrowheads="1"/>
            </p:cNvSpPr>
            <p:nvPr/>
          </p:nvSpPr>
          <p:spPr bwMode="auto">
            <a:xfrm>
              <a:off x="6160170" y="3920124"/>
              <a:ext cx="1033302" cy="33882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600" dirty="0"/>
                <a:t>Shortage</a:t>
              </a:r>
            </a:p>
          </p:txBody>
        </p:sp>
        <p:sp>
          <p:nvSpPr>
            <p:cNvPr id="165" name="Left Brace 164"/>
            <p:cNvSpPr/>
            <p:nvPr/>
          </p:nvSpPr>
          <p:spPr bwMode="auto">
            <a:xfrm rot="16200000">
              <a:off x="6426713" y="3095996"/>
              <a:ext cx="304800" cy="1295399"/>
            </a:xfrm>
            <a:prstGeom prst="leftBrace">
              <a:avLst>
                <a:gd name="adj1" fmla="val 36904"/>
                <a:gd name="adj2" fmla="val 4902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600"/>
            </a:p>
          </p:txBody>
        </p:sp>
      </p:grpSp>
      <p:cxnSp>
        <p:nvCxnSpPr>
          <p:cNvPr id="166" name="Straight Connector 165"/>
          <p:cNvCxnSpPr/>
          <p:nvPr/>
        </p:nvCxnSpPr>
        <p:spPr bwMode="auto">
          <a:xfrm rot="5400000">
            <a:off x="6807714" y="3977063"/>
            <a:ext cx="923925" cy="0"/>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7" name="TextBox 144"/>
          <p:cNvSpPr txBox="1">
            <a:spLocks noChangeArrowheads="1"/>
          </p:cNvSpPr>
          <p:nvPr/>
        </p:nvSpPr>
        <p:spPr bwMode="auto">
          <a:xfrm>
            <a:off x="7041077" y="4438561"/>
            <a:ext cx="412508" cy="338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10</a:t>
            </a:r>
          </a:p>
        </p:txBody>
      </p:sp>
      <p:cxnSp>
        <p:nvCxnSpPr>
          <p:cNvPr id="168" name="Straight Connector 167"/>
          <p:cNvCxnSpPr/>
          <p:nvPr/>
        </p:nvCxnSpPr>
        <p:spPr bwMode="auto">
          <a:xfrm rot="5400000">
            <a:off x="5426588" y="3975475"/>
            <a:ext cx="922338" cy="1587"/>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9" name="TextBox 139"/>
          <p:cNvSpPr txBox="1">
            <a:spLocks noChangeArrowheads="1"/>
          </p:cNvSpPr>
          <p:nvPr/>
        </p:nvSpPr>
        <p:spPr bwMode="auto">
          <a:xfrm>
            <a:off x="5742470" y="4437186"/>
            <a:ext cx="298480" cy="338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4</a:t>
            </a:r>
          </a:p>
        </p:txBody>
      </p:sp>
      <p:grpSp>
        <p:nvGrpSpPr>
          <p:cNvPr id="170" name="Group 169"/>
          <p:cNvGrpSpPr/>
          <p:nvPr/>
        </p:nvGrpSpPr>
        <p:grpSpPr>
          <a:xfrm>
            <a:off x="4388595" y="3329359"/>
            <a:ext cx="2942040" cy="338554"/>
            <a:chOff x="4388595" y="3329359"/>
            <a:chExt cx="2942040" cy="338554"/>
          </a:xfrm>
        </p:grpSpPr>
        <p:cxnSp>
          <p:nvCxnSpPr>
            <p:cNvPr id="171" name="Straight Connector 170"/>
            <p:cNvCxnSpPr/>
            <p:nvPr/>
          </p:nvCxnSpPr>
          <p:spPr bwMode="auto">
            <a:xfrm>
              <a:off x="5059880" y="3515096"/>
              <a:ext cx="2209803" cy="1588"/>
            </a:xfrm>
            <a:prstGeom prst="line">
              <a:avLst/>
            </a:prstGeom>
            <a:ln w="95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2" name="TextBox 122"/>
            <p:cNvSpPr txBox="1">
              <a:spLocks noChangeArrowheads="1"/>
            </p:cNvSpPr>
            <p:nvPr/>
          </p:nvSpPr>
          <p:spPr bwMode="auto">
            <a:xfrm>
              <a:off x="4388595" y="3329359"/>
              <a:ext cx="69762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a:t>$1.50</a:t>
              </a:r>
            </a:p>
          </p:txBody>
        </p:sp>
        <p:sp>
          <p:nvSpPr>
            <p:cNvPr id="173" name="Freeform 183"/>
            <p:cNvSpPr>
              <a:spLocks/>
            </p:cNvSpPr>
            <p:nvPr/>
          </p:nvSpPr>
          <p:spPr bwMode="auto">
            <a:xfrm>
              <a:off x="7193475" y="34547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174" name="Freeform 183"/>
            <p:cNvSpPr>
              <a:spLocks/>
            </p:cNvSpPr>
            <p:nvPr/>
          </p:nvSpPr>
          <p:spPr bwMode="auto">
            <a:xfrm>
              <a:off x="5821875" y="34547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sp>
        <p:nvSpPr>
          <p:cNvPr id="175" name="Rectangle 174"/>
          <p:cNvSpPr/>
          <p:nvPr/>
        </p:nvSpPr>
        <p:spPr>
          <a:xfrm>
            <a:off x="63130" y="5788947"/>
            <a:ext cx="9128370" cy="830997"/>
          </a:xfrm>
          <a:prstGeom prst="rect">
            <a:avLst/>
          </a:prstGeom>
        </p:spPr>
        <p:txBody>
          <a:bodyPr wrap="square">
            <a:spAutoFit/>
          </a:bodyPr>
          <a:lstStyle/>
          <a:p>
            <a:pPr lvl="0"/>
            <a:r>
              <a:rPr lang="en-US" sz="1600" dirty="0">
                <a:solidFill>
                  <a:prstClr val="black"/>
                </a:solidFill>
                <a:latin typeface="+mn-lt"/>
              </a:rPr>
              <a:t>Suppose market price is $1.50, the quantity demanded (10 </a:t>
            </a:r>
            <a:r>
              <a:rPr lang="en-US" sz="1600" dirty="0"/>
              <a:t>cups of coffee</a:t>
            </a:r>
            <a:r>
              <a:rPr lang="en-US" sz="1600" dirty="0">
                <a:solidFill>
                  <a:prstClr val="black"/>
                </a:solidFill>
                <a:latin typeface="+mn-lt"/>
              </a:rPr>
              <a:t>) exceeds the quantity supplied (4 cups). With more buyers and goods available, suppliers take advantage of the shortage by raising the price. The price adjustment moves the market toward the equilibrium.</a:t>
            </a:r>
          </a:p>
        </p:txBody>
      </p:sp>
      <p:cxnSp>
        <p:nvCxnSpPr>
          <p:cNvPr id="176" name="Straight Arrow Connector 175"/>
          <p:cNvCxnSpPr/>
          <p:nvPr/>
        </p:nvCxnSpPr>
        <p:spPr>
          <a:xfrm>
            <a:off x="1722533" y="2753100"/>
            <a:ext cx="325569" cy="2286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7" name="Straight Arrow Connector 176"/>
          <p:cNvCxnSpPr/>
          <p:nvPr/>
        </p:nvCxnSpPr>
        <p:spPr>
          <a:xfrm>
            <a:off x="469519" y="2701105"/>
            <a:ext cx="0" cy="21560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p:nvPr/>
        </p:nvCxnSpPr>
        <p:spPr>
          <a:xfrm flipH="1" flipV="1">
            <a:off x="6664678" y="3260146"/>
            <a:ext cx="363376" cy="23849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4786755" y="3154791"/>
            <a:ext cx="0" cy="2107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80" name="Freeform 183"/>
          <p:cNvSpPr>
            <a:spLocks/>
          </p:cNvSpPr>
          <p:nvPr/>
        </p:nvSpPr>
        <p:spPr bwMode="auto">
          <a:xfrm>
            <a:off x="2973902" y="253402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p:spPr>
        <p:txBody>
          <a:bodyPr/>
          <a:lstStyle/>
          <a:p>
            <a:endParaRPr lang="en-US" sz="1600"/>
          </a:p>
        </p:txBody>
      </p:sp>
      <p:sp>
        <p:nvSpPr>
          <p:cNvPr id="181" name="Freeform 183"/>
          <p:cNvSpPr>
            <a:spLocks/>
          </p:cNvSpPr>
          <p:nvPr/>
        </p:nvSpPr>
        <p:spPr bwMode="auto">
          <a:xfrm>
            <a:off x="1630875" y="2540375"/>
            <a:ext cx="13716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chemeClr val="accent1"/>
          </a:solidFill>
          <a:ln>
            <a:noFill/>
          </a:ln>
          <a:extLst/>
        </p:spPr>
        <p:txBody>
          <a:bodyPr/>
          <a:lstStyle/>
          <a:p>
            <a:endParaRPr lang="en-US" sz="1600"/>
          </a:p>
        </p:txBody>
      </p:sp>
    </p:spTree>
    <p:extLst>
      <p:ext uri="{BB962C8B-B14F-4D97-AF65-F5344CB8AC3E}">
        <p14:creationId xmlns:p14="http://schemas.microsoft.com/office/powerpoint/2010/main" val="3016485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40"/>
                                        </p:tgtEl>
                                        <p:attrNameLst>
                                          <p:attrName>style.visibility</p:attrName>
                                        </p:attrNameLst>
                                      </p:cBhvr>
                                      <p:to>
                                        <p:strVal val="visible"/>
                                      </p:to>
                                    </p:set>
                                    <p:animEffect transition="in" filter="wipe(up)">
                                      <p:cBhvr>
                                        <p:cTn id="7" dur="500"/>
                                        <p:tgtEl>
                                          <p:spTgt spid="14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36"/>
                                        </p:tgtEl>
                                        <p:attrNameLst>
                                          <p:attrName>style.visibility</p:attrName>
                                        </p:attrNameLst>
                                      </p:cBhvr>
                                      <p:to>
                                        <p:strVal val="visible"/>
                                      </p:to>
                                    </p:set>
                                    <p:animEffect transition="in" filter="wipe(up)">
                                      <p:cBhvr>
                                        <p:cTn id="12" dur="500"/>
                                        <p:tgtEl>
                                          <p:spTgt spid="13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77"/>
                                        </p:tgtEl>
                                        <p:attrNameLst>
                                          <p:attrName>style.visibility</p:attrName>
                                        </p:attrNameLst>
                                      </p:cBhvr>
                                      <p:to>
                                        <p:strVal val="visible"/>
                                      </p:to>
                                    </p:set>
                                    <p:animEffect transition="in" filter="wipe(up)">
                                      <p:cBhvr>
                                        <p:cTn id="25" dur="500"/>
                                        <p:tgtEl>
                                          <p:spTgt spid="17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117"/>
                                        </p:tgtEl>
                                        <p:attrNameLst>
                                          <p:attrName>style.visibility</p:attrName>
                                        </p:attrNameLst>
                                      </p:cBhvr>
                                      <p:to>
                                        <p:strVal val="visible"/>
                                      </p:to>
                                    </p:set>
                                    <p:animEffect transition="in" filter="wipe(left)">
                                      <p:cBhvr>
                                        <p:cTn id="30" dur="2000"/>
                                        <p:tgtEl>
                                          <p:spTgt spid="11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68"/>
                                        </p:tgtEl>
                                        <p:attrNameLst>
                                          <p:attrName>style.visibility</p:attrName>
                                        </p:attrNameLst>
                                      </p:cBhvr>
                                      <p:to>
                                        <p:strVal val="visible"/>
                                      </p:to>
                                    </p:set>
                                    <p:animEffect transition="in" filter="wipe(up)">
                                      <p:cBhvr>
                                        <p:cTn id="47" dur="500"/>
                                        <p:tgtEl>
                                          <p:spTgt spid="168"/>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169"/>
                                        </p:tgtEl>
                                        <p:attrNameLst>
                                          <p:attrName>style.visibility</p:attrName>
                                        </p:attrNameLst>
                                      </p:cBhvr>
                                      <p:to>
                                        <p:strVal val="visible"/>
                                      </p:to>
                                    </p:set>
                                    <p:animEffect transition="in" filter="wipe(up)">
                                      <p:cBhvr>
                                        <p:cTn id="50" dur="500"/>
                                        <p:tgtEl>
                                          <p:spTgt spid="169"/>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nodeType="clickEffect">
                                  <p:stCondLst>
                                    <p:cond delay="0"/>
                                  </p:stCondLst>
                                  <p:childTnLst>
                                    <p:set>
                                      <p:cBhvr>
                                        <p:cTn id="54" dur="1" fill="hold">
                                          <p:stCondLst>
                                            <p:cond delay="0"/>
                                          </p:stCondLst>
                                        </p:cTn>
                                        <p:tgtEl>
                                          <p:spTgt spid="166"/>
                                        </p:tgtEl>
                                        <p:attrNameLst>
                                          <p:attrName>style.visibility</p:attrName>
                                        </p:attrNameLst>
                                      </p:cBhvr>
                                      <p:to>
                                        <p:strVal val="visible"/>
                                      </p:to>
                                    </p:set>
                                    <p:animEffect transition="in" filter="wipe(up)">
                                      <p:cBhvr>
                                        <p:cTn id="55" dur="500"/>
                                        <p:tgtEl>
                                          <p:spTgt spid="166"/>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167"/>
                                        </p:tgtEl>
                                        <p:attrNameLst>
                                          <p:attrName>style.visibility</p:attrName>
                                        </p:attrNameLst>
                                      </p:cBhvr>
                                      <p:to>
                                        <p:strVal val="visible"/>
                                      </p:to>
                                    </p:set>
                                    <p:animEffect transition="in" filter="wipe(up)">
                                      <p:cBhvr>
                                        <p:cTn id="58" dur="500"/>
                                        <p:tgtEl>
                                          <p:spTgt spid="167"/>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78"/>
                                        </p:tgtEl>
                                        <p:attrNameLst>
                                          <p:attrName>style.visibility</p:attrName>
                                        </p:attrNameLst>
                                      </p:cBhvr>
                                      <p:to>
                                        <p:strVal val="visible"/>
                                      </p:to>
                                    </p:set>
                                    <p:animEffect transition="in" filter="fade">
                                      <p:cBhvr>
                                        <p:cTn id="67" dur="500"/>
                                        <p:tgtEl>
                                          <p:spTgt spid="178"/>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179"/>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158"/>
                                        </p:tgtEl>
                                        <p:attrNameLst>
                                          <p:attrName>style.visibility</p:attrName>
                                        </p:attrNameLst>
                                      </p:cBhvr>
                                      <p:to>
                                        <p:strVal val="visible"/>
                                      </p:to>
                                    </p:set>
                                    <p:animEffect transition="in" filter="wipe(left)">
                                      <p:cBhvr>
                                        <p:cTn id="76" dur="500"/>
                                        <p:tgtEl>
                                          <p:spTgt spid="158"/>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155"/>
                                        </p:tgtEl>
                                        <p:attrNameLst>
                                          <p:attrName>style.visibility</p:attrName>
                                        </p:attrNameLst>
                                      </p:cBhvr>
                                      <p:to>
                                        <p:strVal val="visible"/>
                                      </p:to>
                                    </p:set>
                                    <p:animEffect transition="in" filter="wipe(up)">
                                      <p:cBhvr>
                                        <p:cTn id="81"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0"/>
      <p:bldP spid="169" grpId="0"/>
      <p:bldP spid="17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445325" y="1077686"/>
            <a:ext cx="8229600" cy="3320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Surplus (Excess supply) </a:t>
            </a:r>
          </a:p>
          <a:p>
            <a:pPr lvl="1"/>
            <a:r>
              <a:rPr lang="en-US" dirty="0"/>
              <a:t>Quantity supplied &gt; quantity demanded</a:t>
            </a:r>
          </a:p>
          <a:p>
            <a:pPr lvl="1"/>
            <a:r>
              <a:rPr lang="en-US" dirty="0"/>
              <a:t>Downward pressure on price</a:t>
            </a:r>
          </a:p>
          <a:p>
            <a:r>
              <a:rPr lang="en-US" dirty="0"/>
              <a:t>Shortage (Excess demand) </a:t>
            </a:r>
          </a:p>
          <a:p>
            <a:pPr lvl="1"/>
            <a:r>
              <a:rPr lang="en-US" dirty="0"/>
              <a:t>Quantity demanded &gt; quantity supplied</a:t>
            </a:r>
          </a:p>
          <a:p>
            <a:pPr lvl="1"/>
            <a:r>
              <a:rPr lang="en-US" dirty="0"/>
              <a:t>Upward pressure on price</a:t>
            </a:r>
          </a:p>
        </p:txBody>
      </p:sp>
      <p:sp>
        <p:nvSpPr>
          <p:cNvPr id="5" name="Title 1"/>
          <p:cNvSpPr>
            <a:spLocks noGrp="1"/>
          </p:cNvSpPr>
          <p:nvPr>
            <p:ph type="title"/>
          </p:nvPr>
        </p:nvSpPr>
        <p:spPr bwMode="auto">
          <a:xfrm>
            <a:off x="3562596" y="250888"/>
            <a:ext cx="5124203" cy="86539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a:solidFill>
                  <a:schemeClr val="bg1">
                    <a:lumMod val="50000"/>
                  </a:schemeClr>
                </a:solidFill>
              </a:rPr>
              <a:t>Equilibrium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bwMode="auto">
          <a:xfrm>
            <a:off x="3503215" y="203388"/>
            <a:ext cx="5385460" cy="7941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solidFill>
                  <a:schemeClr val="bg1">
                    <a:lumMod val="50000"/>
                  </a:schemeClr>
                </a:solidFill>
              </a:rPr>
              <a:t>Organ Shortage</a:t>
            </a:r>
          </a:p>
        </p:txBody>
      </p:sp>
      <p:sp>
        <p:nvSpPr>
          <p:cNvPr id="8" name="TextBox 7"/>
          <p:cNvSpPr txBox="1"/>
          <p:nvPr/>
        </p:nvSpPr>
        <p:spPr>
          <a:xfrm>
            <a:off x="304800" y="1219200"/>
            <a:ext cx="1752600" cy="369332"/>
          </a:xfrm>
          <a:prstGeom prst="rect">
            <a:avLst/>
          </a:prstGeom>
          <a:noFill/>
        </p:spPr>
        <p:txBody>
          <a:bodyPr wrap="square" rtlCol="0">
            <a:spAutoFit/>
          </a:bodyPr>
          <a:lstStyle/>
          <a:p>
            <a:r>
              <a:rPr lang="en-US" sz="1800" dirty="0"/>
              <a:t>Kidney Market</a:t>
            </a:r>
          </a:p>
        </p:txBody>
      </p:sp>
      <p:sp>
        <p:nvSpPr>
          <p:cNvPr id="9" name="Rectangle 8"/>
          <p:cNvSpPr/>
          <p:nvPr/>
        </p:nvSpPr>
        <p:spPr>
          <a:xfrm>
            <a:off x="1066800" y="6457890"/>
            <a:ext cx="3429000" cy="400110"/>
          </a:xfrm>
          <a:prstGeom prst="rect">
            <a:avLst/>
          </a:prstGeom>
        </p:spPr>
        <p:txBody>
          <a:bodyPr wrap="square">
            <a:spAutoFit/>
          </a:bodyPr>
          <a:lstStyle/>
          <a:p>
            <a:r>
              <a:rPr lang="en-US" sz="1000" i="1" dirty="0">
                <a:hlinkClick r:id="rId2"/>
              </a:rPr>
              <a:t>http://www.washingtonpost.com/wp-dyn/content/article/2007/04/13/AR2007041302066.html</a:t>
            </a:r>
            <a:r>
              <a:rPr lang="en-US" sz="1000" i="1" dirty="0"/>
              <a:t> </a:t>
            </a:r>
          </a:p>
        </p:txBody>
      </p:sp>
      <p:sp>
        <p:nvSpPr>
          <p:cNvPr id="10" name="TextBox 9"/>
          <p:cNvSpPr txBox="1"/>
          <p:nvPr/>
        </p:nvSpPr>
        <p:spPr>
          <a:xfrm>
            <a:off x="457200" y="6457890"/>
            <a:ext cx="685800" cy="246221"/>
          </a:xfrm>
          <a:prstGeom prst="rect">
            <a:avLst/>
          </a:prstGeom>
          <a:noFill/>
        </p:spPr>
        <p:txBody>
          <a:bodyPr wrap="square" rtlCol="0">
            <a:spAutoFit/>
          </a:bodyPr>
          <a:lstStyle/>
          <a:p>
            <a:r>
              <a:rPr lang="en-US" sz="1000" i="1" dirty="0"/>
              <a:t>Source:</a:t>
            </a:r>
          </a:p>
        </p:txBody>
      </p:sp>
      <p:sp>
        <p:nvSpPr>
          <p:cNvPr id="11" name="Rectangle 10">
            <a:hlinkClick r:id="rId2"/>
          </p:cNvPr>
          <p:cNvSpPr/>
          <p:nvPr/>
        </p:nvSpPr>
        <p:spPr>
          <a:xfrm>
            <a:off x="7086600" y="1752600"/>
            <a:ext cx="1716496" cy="769441"/>
          </a:xfrm>
          <a:prstGeom prst="rect">
            <a:avLst/>
          </a:prstGeom>
          <a:ln>
            <a:solidFill>
              <a:schemeClr val="bg1">
                <a:lumMod val="50000"/>
              </a:schemeClr>
            </a:solidFill>
          </a:ln>
        </p:spPr>
        <p:txBody>
          <a:bodyPr wrap="square">
            <a:spAutoFit/>
          </a:bodyPr>
          <a:lstStyle/>
          <a:p>
            <a:r>
              <a:rPr lang="en-US" sz="1400" dirty="0"/>
              <a:t>The Organ Market</a:t>
            </a:r>
          </a:p>
          <a:p>
            <a:r>
              <a:rPr lang="en-US" sz="1000" dirty="0"/>
              <a:t>by William </a:t>
            </a:r>
            <a:r>
              <a:rPr lang="en-US" sz="1000" dirty="0" err="1"/>
              <a:t>Saletan</a:t>
            </a:r>
            <a:endParaRPr lang="en-US" sz="1000" dirty="0"/>
          </a:p>
          <a:p>
            <a:r>
              <a:rPr lang="en-US" sz="1000" dirty="0"/>
              <a:t>Sunday, April 15, 2007</a:t>
            </a:r>
          </a:p>
          <a:p>
            <a:r>
              <a:rPr lang="en-US" sz="1000" dirty="0"/>
              <a:t>washingtonpost.com</a:t>
            </a:r>
          </a:p>
        </p:txBody>
      </p:sp>
      <p:sp>
        <p:nvSpPr>
          <p:cNvPr id="12" name="Rectangle 11"/>
          <p:cNvSpPr/>
          <p:nvPr/>
        </p:nvSpPr>
        <p:spPr>
          <a:xfrm>
            <a:off x="609600" y="1676400"/>
            <a:ext cx="6172200" cy="584775"/>
          </a:xfrm>
          <a:prstGeom prst="rect">
            <a:avLst/>
          </a:prstGeom>
        </p:spPr>
        <p:txBody>
          <a:bodyPr wrap="square">
            <a:spAutoFit/>
          </a:bodyPr>
          <a:lstStyle/>
          <a:p>
            <a:r>
              <a:rPr lang="en-US" sz="1600" dirty="0"/>
              <a:t>“More than 70,000 Americans are waiting for kidneys, and the list grows by almost 5,000 per year. People are dying.”</a:t>
            </a:r>
          </a:p>
        </p:txBody>
      </p:sp>
      <p:grpSp>
        <p:nvGrpSpPr>
          <p:cNvPr id="13" name="Group 12"/>
          <p:cNvGrpSpPr/>
          <p:nvPr/>
        </p:nvGrpSpPr>
        <p:grpSpPr>
          <a:xfrm>
            <a:off x="1219200" y="2514600"/>
            <a:ext cx="5181600" cy="3585865"/>
            <a:chOff x="533400" y="2667000"/>
            <a:chExt cx="5181600" cy="3585865"/>
          </a:xfrm>
        </p:grpSpPr>
        <p:sp>
          <p:nvSpPr>
            <p:cNvPr id="16" name="TextBox 15"/>
            <p:cNvSpPr txBox="1"/>
            <p:nvPr/>
          </p:nvSpPr>
          <p:spPr>
            <a:xfrm>
              <a:off x="533400" y="2667000"/>
              <a:ext cx="685800" cy="461665"/>
            </a:xfrm>
            <a:prstGeom prst="rect">
              <a:avLst/>
            </a:prstGeom>
            <a:noFill/>
          </p:spPr>
          <p:txBody>
            <a:bodyPr wrap="square" rtlCol="0">
              <a:spAutoFit/>
            </a:bodyPr>
            <a:lstStyle/>
            <a:p>
              <a:r>
                <a:rPr lang="en-US" sz="1200" dirty="0"/>
                <a:t>Kidney Price</a:t>
              </a:r>
            </a:p>
          </p:txBody>
        </p:sp>
        <p:sp>
          <p:nvSpPr>
            <p:cNvPr id="17" name="TextBox 16"/>
            <p:cNvSpPr txBox="1"/>
            <p:nvPr/>
          </p:nvSpPr>
          <p:spPr>
            <a:xfrm>
              <a:off x="4876800" y="5791200"/>
              <a:ext cx="838200" cy="461665"/>
            </a:xfrm>
            <a:prstGeom prst="rect">
              <a:avLst/>
            </a:prstGeom>
            <a:noFill/>
          </p:spPr>
          <p:txBody>
            <a:bodyPr wrap="square" rtlCol="0">
              <a:spAutoFit/>
            </a:bodyPr>
            <a:lstStyle/>
            <a:p>
              <a:r>
                <a:rPr lang="en-US" sz="1200" dirty="0"/>
                <a:t>Kidney Quantity</a:t>
              </a:r>
            </a:p>
          </p:txBody>
        </p:sp>
        <p:cxnSp>
          <p:nvCxnSpPr>
            <p:cNvPr id="14" name="Straight Connector 13"/>
            <p:cNvCxnSpPr/>
            <p:nvPr/>
          </p:nvCxnSpPr>
          <p:spPr bwMode="auto">
            <a:xfrm rot="5400000">
              <a:off x="-304800" y="4267200"/>
              <a:ext cx="3048000"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bwMode="auto">
            <a:xfrm rot="10800000">
              <a:off x="1219200" y="5791200"/>
              <a:ext cx="3886200"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grpSp>
      <p:cxnSp>
        <p:nvCxnSpPr>
          <p:cNvPr id="18" name="Straight Connector 17"/>
          <p:cNvCxnSpPr/>
          <p:nvPr/>
        </p:nvCxnSpPr>
        <p:spPr bwMode="auto">
          <a:xfrm rot="5400000">
            <a:off x="3152775" y="5067300"/>
            <a:ext cx="1143000" cy="0"/>
          </a:xfrm>
          <a:prstGeom prst="line">
            <a:avLst/>
          </a:prstGeom>
          <a:solidFill>
            <a:schemeClr val="bg1"/>
          </a:solidFill>
          <a:ln w="25400" cap="flat" cmpd="sng" algn="ctr">
            <a:solidFill>
              <a:schemeClr val="bg1">
                <a:lumMod val="50000"/>
              </a:schemeClr>
            </a:solidFill>
            <a:prstDash val="sysDash"/>
            <a:round/>
            <a:headEnd type="none" w="med" len="med"/>
            <a:tailEnd type="none" w="med" len="med"/>
          </a:ln>
          <a:effectLst/>
        </p:spPr>
      </p:cxnSp>
      <p:sp>
        <p:nvSpPr>
          <p:cNvPr id="19" name="TextBox 18"/>
          <p:cNvSpPr txBox="1"/>
          <p:nvPr/>
        </p:nvSpPr>
        <p:spPr>
          <a:xfrm>
            <a:off x="3429000" y="5638800"/>
            <a:ext cx="762000" cy="276999"/>
          </a:xfrm>
          <a:prstGeom prst="rect">
            <a:avLst/>
          </a:prstGeom>
          <a:noFill/>
        </p:spPr>
        <p:txBody>
          <a:bodyPr wrap="square" rtlCol="0">
            <a:spAutoFit/>
          </a:bodyPr>
          <a:lstStyle/>
          <a:p>
            <a:r>
              <a:rPr lang="en-US" sz="1200" dirty="0"/>
              <a:t>45,000</a:t>
            </a:r>
          </a:p>
        </p:txBody>
      </p:sp>
      <p:grpSp>
        <p:nvGrpSpPr>
          <p:cNvPr id="28" name="Group 27"/>
          <p:cNvGrpSpPr/>
          <p:nvPr/>
        </p:nvGrpSpPr>
        <p:grpSpPr>
          <a:xfrm>
            <a:off x="1981200" y="2819400"/>
            <a:ext cx="3276600" cy="3448110"/>
            <a:chOff x="1981200" y="2819400"/>
            <a:chExt cx="3276600" cy="3448110"/>
          </a:xfrm>
        </p:grpSpPr>
        <p:grpSp>
          <p:nvGrpSpPr>
            <p:cNvPr id="29" name="Group 28"/>
            <p:cNvGrpSpPr/>
            <p:nvPr/>
          </p:nvGrpSpPr>
          <p:grpSpPr>
            <a:xfrm>
              <a:off x="2514600" y="2819400"/>
              <a:ext cx="2743200" cy="2819400"/>
              <a:chOff x="1828800" y="2971800"/>
              <a:chExt cx="2743200" cy="2819400"/>
            </a:xfrm>
          </p:grpSpPr>
          <p:cxnSp>
            <p:nvCxnSpPr>
              <p:cNvPr id="35" name="Straight Connector 34"/>
              <p:cNvCxnSpPr/>
              <p:nvPr/>
            </p:nvCxnSpPr>
            <p:spPr bwMode="auto">
              <a:xfrm flipV="1">
                <a:off x="1828800" y="3276600"/>
                <a:ext cx="2667000" cy="2514600"/>
              </a:xfrm>
              <a:prstGeom prst="line">
                <a:avLst/>
              </a:prstGeom>
              <a:solidFill>
                <a:schemeClr val="bg1"/>
              </a:solidFill>
              <a:ln w="38100" cap="flat" cmpd="sng" algn="ctr">
                <a:solidFill>
                  <a:schemeClr val="accent1"/>
                </a:solidFill>
                <a:prstDash val="solid"/>
                <a:round/>
                <a:headEnd type="none" w="med" len="med"/>
                <a:tailEnd type="none" w="med" len="med"/>
              </a:ln>
              <a:effectLst/>
            </p:spPr>
          </p:cxnSp>
          <p:sp>
            <p:nvSpPr>
              <p:cNvPr id="36" name="TextBox 35"/>
              <p:cNvSpPr txBox="1"/>
              <p:nvPr/>
            </p:nvSpPr>
            <p:spPr>
              <a:xfrm>
                <a:off x="3733800" y="2971800"/>
                <a:ext cx="838200" cy="461665"/>
              </a:xfrm>
              <a:prstGeom prst="rect">
                <a:avLst/>
              </a:prstGeom>
              <a:noFill/>
            </p:spPr>
            <p:txBody>
              <a:bodyPr wrap="square" rtlCol="0">
                <a:spAutoFit/>
              </a:bodyPr>
              <a:lstStyle/>
              <a:p>
                <a:r>
                  <a:rPr lang="en-US" sz="1200" dirty="0"/>
                  <a:t>Kidney Supply</a:t>
                </a:r>
              </a:p>
            </p:txBody>
          </p:sp>
        </p:grpSp>
        <p:grpSp>
          <p:nvGrpSpPr>
            <p:cNvPr id="31" name="Group 30"/>
            <p:cNvGrpSpPr/>
            <p:nvPr/>
          </p:nvGrpSpPr>
          <p:grpSpPr>
            <a:xfrm>
              <a:off x="1981200" y="5638800"/>
              <a:ext cx="838200" cy="628710"/>
              <a:chOff x="1295400" y="5791200"/>
              <a:chExt cx="838200" cy="628710"/>
            </a:xfrm>
          </p:grpSpPr>
          <p:sp>
            <p:nvSpPr>
              <p:cNvPr id="33" name="TextBox 32"/>
              <p:cNvSpPr txBox="1"/>
              <p:nvPr/>
            </p:nvSpPr>
            <p:spPr>
              <a:xfrm>
                <a:off x="1295400" y="5791200"/>
                <a:ext cx="838200" cy="276999"/>
              </a:xfrm>
              <a:prstGeom prst="rect">
                <a:avLst/>
              </a:prstGeom>
              <a:noFill/>
            </p:spPr>
            <p:txBody>
              <a:bodyPr wrap="square" rtlCol="0">
                <a:spAutoFit/>
              </a:bodyPr>
              <a:lstStyle/>
              <a:p>
                <a:r>
                  <a:rPr lang="en-US" sz="1200" dirty="0"/>
                  <a:t>20,000</a:t>
                </a:r>
              </a:p>
            </p:txBody>
          </p:sp>
          <p:sp>
            <p:nvSpPr>
              <p:cNvPr id="34" name="TextBox 33"/>
              <p:cNvSpPr txBox="1"/>
              <p:nvPr/>
            </p:nvSpPr>
            <p:spPr>
              <a:xfrm>
                <a:off x="1295400" y="6019800"/>
                <a:ext cx="609600" cy="400110"/>
              </a:xfrm>
              <a:prstGeom prst="rect">
                <a:avLst/>
              </a:prstGeom>
              <a:noFill/>
            </p:spPr>
            <p:txBody>
              <a:bodyPr wrap="square" rtlCol="0">
                <a:spAutoFit/>
              </a:bodyPr>
              <a:lstStyle/>
              <a:p>
                <a:r>
                  <a:rPr lang="en-US" sz="1000" dirty="0"/>
                  <a:t>Current Supply</a:t>
                </a:r>
              </a:p>
            </p:txBody>
          </p:sp>
        </p:grpSp>
      </p:grpSp>
      <p:sp>
        <p:nvSpPr>
          <p:cNvPr id="37" name="TextBox 36"/>
          <p:cNvSpPr txBox="1"/>
          <p:nvPr/>
        </p:nvSpPr>
        <p:spPr>
          <a:xfrm>
            <a:off x="6172200" y="3733800"/>
            <a:ext cx="2514600" cy="646331"/>
          </a:xfrm>
          <a:prstGeom prst="rect">
            <a:avLst/>
          </a:prstGeom>
          <a:noFill/>
        </p:spPr>
        <p:txBody>
          <a:bodyPr wrap="square" rtlCol="0">
            <a:spAutoFit/>
          </a:bodyPr>
          <a:lstStyle/>
          <a:p>
            <a:r>
              <a:rPr lang="en-US" dirty="0"/>
              <a:t>What are the non-market solutions?</a:t>
            </a:r>
          </a:p>
        </p:txBody>
      </p:sp>
      <p:grpSp>
        <p:nvGrpSpPr>
          <p:cNvPr id="2" name="Group 1"/>
          <p:cNvGrpSpPr/>
          <p:nvPr/>
        </p:nvGrpSpPr>
        <p:grpSpPr>
          <a:xfrm>
            <a:off x="1905000" y="2895600"/>
            <a:ext cx="3733800" cy="3352799"/>
            <a:chOff x="1905000" y="2895600"/>
            <a:chExt cx="3733800" cy="3352799"/>
          </a:xfrm>
        </p:grpSpPr>
        <p:grpSp>
          <p:nvGrpSpPr>
            <p:cNvPr id="21" name="Group 20"/>
            <p:cNvGrpSpPr/>
            <p:nvPr/>
          </p:nvGrpSpPr>
          <p:grpSpPr>
            <a:xfrm>
              <a:off x="1905000" y="2895600"/>
              <a:ext cx="3733800" cy="3020199"/>
              <a:chOff x="1905000" y="2895600"/>
              <a:chExt cx="3733800" cy="3020199"/>
            </a:xfrm>
          </p:grpSpPr>
          <p:grpSp>
            <p:nvGrpSpPr>
              <p:cNvPr id="22" name="Group 21"/>
              <p:cNvGrpSpPr/>
              <p:nvPr/>
            </p:nvGrpSpPr>
            <p:grpSpPr>
              <a:xfrm>
                <a:off x="1905000" y="2895600"/>
                <a:ext cx="3733800" cy="2743200"/>
                <a:chOff x="1219200" y="3048000"/>
                <a:chExt cx="3733800" cy="2743200"/>
              </a:xfrm>
            </p:grpSpPr>
            <p:cxnSp>
              <p:nvCxnSpPr>
                <p:cNvPr id="26" name="Straight Connector 25"/>
                <p:cNvCxnSpPr/>
                <p:nvPr/>
              </p:nvCxnSpPr>
              <p:spPr bwMode="auto">
                <a:xfrm>
                  <a:off x="1219200" y="3048000"/>
                  <a:ext cx="3124200" cy="2743200"/>
                </a:xfrm>
                <a:prstGeom prst="line">
                  <a:avLst/>
                </a:prstGeom>
                <a:solidFill>
                  <a:schemeClr val="bg1"/>
                </a:solidFill>
                <a:ln w="38100" cap="flat" cmpd="sng" algn="ctr">
                  <a:solidFill>
                    <a:schemeClr val="accent1"/>
                  </a:solidFill>
                  <a:prstDash val="solid"/>
                  <a:round/>
                  <a:headEnd type="none" w="med" len="med"/>
                  <a:tailEnd type="none" w="med" len="med"/>
                </a:ln>
                <a:effectLst/>
              </p:spPr>
            </p:cxnSp>
            <p:sp>
              <p:nvSpPr>
                <p:cNvPr id="27" name="TextBox 26"/>
                <p:cNvSpPr txBox="1"/>
                <p:nvPr/>
              </p:nvSpPr>
              <p:spPr>
                <a:xfrm>
                  <a:off x="4114800" y="5181600"/>
                  <a:ext cx="838200" cy="461665"/>
                </a:xfrm>
                <a:prstGeom prst="rect">
                  <a:avLst/>
                </a:prstGeom>
                <a:noFill/>
              </p:spPr>
              <p:txBody>
                <a:bodyPr wrap="square" rtlCol="0">
                  <a:spAutoFit/>
                </a:bodyPr>
                <a:lstStyle/>
                <a:p>
                  <a:r>
                    <a:rPr lang="en-US" sz="1200" dirty="0"/>
                    <a:t>Kidney Demand</a:t>
                  </a:r>
                </a:p>
              </p:txBody>
            </p:sp>
          </p:grpSp>
          <p:sp>
            <p:nvSpPr>
              <p:cNvPr id="24" name="TextBox 23"/>
              <p:cNvSpPr txBox="1"/>
              <p:nvPr/>
            </p:nvSpPr>
            <p:spPr>
              <a:xfrm>
                <a:off x="4800600" y="5638800"/>
                <a:ext cx="838200" cy="276999"/>
              </a:xfrm>
              <a:prstGeom prst="rect">
                <a:avLst/>
              </a:prstGeom>
              <a:noFill/>
            </p:spPr>
            <p:txBody>
              <a:bodyPr wrap="square" rtlCol="0">
                <a:spAutoFit/>
              </a:bodyPr>
              <a:lstStyle/>
              <a:p>
                <a:r>
                  <a:rPr lang="en-US" sz="1200" dirty="0"/>
                  <a:t>70,000</a:t>
                </a:r>
              </a:p>
            </p:txBody>
          </p:sp>
        </p:grpSp>
        <p:sp>
          <p:nvSpPr>
            <p:cNvPr id="38" name="TextBox 37"/>
            <p:cNvSpPr txBox="1"/>
            <p:nvPr/>
          </p:nvSpPr>
          <p:spPr>
            <a:xfrm>
              <a:off x="4838700" y="5848289"/>
              <a:ext cx="723900" cy="400110"/>
            </a:xfrm>
            <a:prstGeom prst="rect">
              <a:avLst/>
            </a:prstGeom>
            <a:noFill/>
          </p:spPr>
          <p:txBody>
            <a:bodyPr wrap="square" rtlCol="0">
              <a:spAutoFit/>
            </a:bodyPr>
            <a:lstStyle/>
            <a:p>
              <a:r>
                <a:rPr lang="en-US" sz="1000" dirty="0"/>
                <a:t>Current Demand</a:t>
              </a:r>
            </a:p>
          </p:txBody>
        </p:sp>
      </p:grpSp>
      <p:grpSp>
        <p:nvGrpSpPr>
          <p:cNvPr id="40" name="Group 39"/>
          <p:cNvGrpSpPr/>
          <p:nvPr/>
        </p:nvGrpSpPr>
        <p:grpSpPr>
          <a:xfrm>
            <a:off x="2609850" y="5758219"/>
            <a:ext cx="1152525" cy="507802"/>
            <a:chOff x="2609850" y="5758219"/>
            <a:chExt cx="1152525" cy="507802"/>
          </a:xfrm>
        </p:grpSpPr>
        <p:sp>
          <p:nvSpPr>
            <p:cNvPr id="20" name="TextBox 19"/>
            <p:cNvSpPr txBox="1"/>
            <p:nvPr/>
          </p:nvSpPr>
          <p:spPr>
            <a:xfrm>
              <a:off x="2619375" y="6019800"/>
              <a:ext cx="1143000" cy="246221"/>
            </a:xfrm>
            <a:prstGeom prst="rect">
              <a:avLst/>
            </a:prstGeom>
            <a:noFill/>
          </p:spPr>
          <p:txBody>
            <a:bodyPr wrap="square" rtlCol="0">
              <a:spAutoFit/>
            </a:bodyPr>
            <a:lstStyle/>
            <a:p>
              <a:r>
                <a:rPr lang="en-US" sz="1000" dirty="0"/>
                <a:t>25,000 more live</a:t>
              </a:r>
            </a:p>
          </p:txBody>
        </p:sp>
        <p:sp>
          <p:nvSpPr>
            <p:cNvPr id="39" name="Right Brace 38"/>
            <p:cNvSpPr/>
            <p:nvPr/>
          </p:nvSpPr>
          <p:spPr>
            <a:xfrm rot="5400000">
              <a:off x="2876550" y="5491519"/>
              <a:ext cx="285750" cy="81915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nodeType="click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wipe(right)">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up)">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p:cTn id="24" dur="500" fill="hold"/>
                                        <p:tgtEl>
                                          <p:spTgt spid="18"/>
                                        </p:tgtEl>
                                        <p:attrNameLst>
                                          <p:attrName>ppt_w</p:attrName>
                                        </p:attrNameLst>
                                      </p:cBhvr>
                                      <p:tavLst>
                                        <p:tav tm="0">
                                          <p:val>
                                            <p:fltVal val="0"/>
                                          </p:val>
                                        </p:tav>
                                        <p:tav tm="100000">
                                          <p:val>
                                            <p:strVal val="#ppt_w"/>
                                          </p:val>
                                        </p:tav>
                                      </p:tavLst>
                                    </p:anim>
                                    <p:anim calcmode="lin" valueType="num">
                                      <p:cBhvr>
                                        <p:cTn id="25" dur="500" fill="hold"/>
                                        <p:tgtEl>
                                          <p:spTgt spid="18"/>
                                        </p:tgtEl>
                                        <p:attrNameLst>
                                          <p:attrName>ppt_h</p:attrName>
                                        </p:attrNameLst>
                                      </p:cBhvr>
                                      <p:tavLst>
                                        <p:tav tm="0">
                                          <p:val>
                                            <p:fltVal val="0"/>
                                          </p:val>
                                        </p:tav>
                                        <p:tav tm="100000">
                                          <p:val>
                                            <p:strVal val="#ppt_h"/>
                                          </p:val>
                                        </p:tav>
                                      </p:tavLst>
                                    </p:anim>
                                    <p:animEffect transition="in" filter="fade">
                                      <p:cBhvr>
                                        <p:cTn id="26" dur="500"/>
                                        <p:tgtEl>
                                          <p:spTgt spid="18"/>
                                        </p:tgtEl>
                                      </p:cBhvr>
                                    </p:animEffect>
                                  </p:childTnLst>
                                </p:cTn>
                              </p:par>
                              <p:par>
                                <p:cTn id="27" presetID="53"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p:cTn id="29" dur="500" fill="hold"/>
                                        <p:tgtEl>
                                          <p:spTgt spid="19"/>
                                        </p:tgtEl>
                                        <p:attrNameLst>
                                          <p:attrName>ppt_w</p:attrName>
                                        </p:attrNameLst>
                                      </p:cBhvr>
                                      <p:tavLst>
                                        <p:tav tm="0">
                                          <p:val>
                                            <p:fltVal val="0"/>
                                          </p:val>
                                        </p:tav>
                                        <p:tav tm="100000">
                                          <p:val>
                                            <p:strVal val="#ppt_w"/>
                                          </p:val>
                                        </p:tav>
                                      </p:tavLst>
                                    </p:anim>
                                    <p:anim calcmode="lin" valueType="num">
                                      <p:cBhvr>
                                        <p:cTn id="30" dur="500" fill="hold"/>
                                        <p:tgtEl>
                                          <p:spTgt spid="19"/>
                                        </p:tgtEl>
                                        <p:attrNameLst>
                                          <p:attrName>ppt_h</p:attrName>
                                        </p:attrNameLst>
                                      </p:cBhvr>
                                      <p:tavLst>
                                        <p:tav tm="0">
                                          <p:val>
                                            <p:fltVal val="0"/>
                                          </p:val>
                                        </p:tav>
                                        <p:tav tm="100000">
                                          <p:val>
                                            <p:strVal val="#ppt_h"/>
                                          </p:val>
                                        </p:tav>
                                      </p:tavLst>
                                    </p:anim>
                                    <p:animEffect transition="in" filter="fade">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0"/>
                                        </p:tgtEl>
                                        <p:attrNameLst>
                                          <p:attrName>style.visibility</p:attrName>
                                        </p:attrNameLst>
                                      </p:cBhvr>
                                      <p:to>
                                        <p:strVal val="visible"/>
                                      </p:to>
                                    </p:set>
                                  </p:childTnLst>
                                </p:cTn>
                              </p:par>
                              <p:par>
                                <p:cTn id="36" presetID="2" presetClass="entr" presetSubtype="4" fill="hold" grpId="0" nodeType="withEffect">
                                  <p:stCondLst>
                                    <p:cond delay="0"/>
                                  </p:stCondLst>
                                  <p:childTnLst>
                                    <p:set>
                                      <p:cBhvr>
                                        <p:cTn id="37" dur="1" fill="hold">
                                          <p:stCondLst>
                                            <p:cond delay="0"/>
                                          </p:stCondLst>
                                        </p:cTn>
                                        <p:tgtEl>
                                          <p:spTgt spid="37"/>
                                        </p:tgtEl>
                                        <p:attrNameLst>
                                          <p:attrName>style.visibility</p:attrName>
                                        </p:attrNameLst>
                                      </p:cBhvr>
                                      <p:to>
                                        <p:strVal val="visible"/>
                                      </p:to>
                                    </p:set>
                                    <p:anim calcmode="lin" valueType="num">
                                      <p:cBhvr additive="base">
                                        <p:cTn id="38" dur="500" fill="hold"/>
                                        <p:tgtEl>
                                          <p:spTgt spid="37"/>
                                        </p:tgtEl>
                                        <p:attrNameLst>
                                          <p:attrName>ppt_x</p:attrName>
                                        </p:attrNameLst>
                                      </p:cBhvr>
                                      <p:tavLst>
                                        <p:tav tm="0">
                                          <p:val>
                                            <p:strVal val="#ppt_x"/>
                                          </p:val>
                                        </p:tav>
                                        <p:tav tm="100000">
                                          <p:val>
                                            <p:strVal val="#ppt_x"/>
                                          </p:val>
                                        </p:tav>
                                      </p:tavLst>
                                    </p:anim>
                                    <p:anim calcmode="lin" valueType="num">
                                      <p:cBhvr additive="base">
                                        <p:cTn id="39"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4298868" y="274638"/>
            <a:ext cx="4387932" cy="77039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chemeClr val="bg1">
                    <a:lumMod val="50000"/>
                  </a:schemeClr>
                </a:solidFill>
              </a:rPr>
              <a:t>Demand </a:t>
            </a:r>
          </a:p>
        </p:txBody>
      </p:sp>
      <p:sp>
        <p:nvSpPr>
          <p:cNvPr id="3" name="Content Placeholder 2"/>
          <p:cNvSpPr>
            <a:spLocks noGrp="1"/>
          </p:cNvSpPr>
          <p:nvPr>
            <p:ph idx="1"/>
          </p:nvPr>
        </p:nvSpPr>
        <p:spPr bwMode="auto">
          <a:xfrm>
            <a:off x="457200" y="1255826"/>
            <a:ext cx="8229600" cy="10905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sz="2800" b="1" dirty="0"/>
              <a:t>Quantity demanded </a:t>
            </a:r>
            <a:r>
              <a:rPr lang="en-US" sz="2800" dirty="0"/>
              <a:t>–</a:t>
            </a:r>
            <a:r>
              <a:rPr lang="en-US" sz="2800" b="1" dirty="0"/>
              <a:t> </a:t>
            </a:r>
            <a:r>
              <a:rPr lang="en-US" sz="2800" dirty="0"/>
              <a:t>the amount of a good buyers are willing and able to purchase </a:t>
            </a:r>
          </a:p>
        </p:txBody>
      </p:sp>
      <p:sp>
        <p:nvSpPr>
          <p:cNvPr id="4" name="Content Placeholder 2"/>
          <p:cNvSpPr txBox="1">
            <a:spLocks/>
          </p:cNvSpPr>
          <p:nvPr/>
        </p:nvSpPr>
        <p:spPr bwMode="auto">
          <a:xfrm>
            <a:off x="455219" y="2346377"/>
            <a:ext cx="8229600" cy="115684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a:t>Law of demand </a:t>
            </a:r>
            <a:r>
              <a:rPr lang="en-US" sz="2800" dirty="0"/>
              <a:t>– other things equal, when the </a:t>
            </a:r>
            <a:r>
              <a:rPr lang="en-US" sz="2800" b="1" i="1" dirty="0"/>
              <a:t>price</a:t>
            </a:r>
            <a:r>
              <a:rPr lang="en-US" sz="2800" dirty="0"/>
              <a:t> of the good rises the </a:t>
            </a:r>
            <a:r>
              <a:rPr lang="en-US" sz="2800" b="1" i="1" dirty="0"/>
              <a:t>quantity demanded </a:t>
            </a:r>
            <a:r>
              <a:rPr lang="en-US" sz="2800" dirty="0"/>
              <a:t>of a good falls </a:t>
            </a:r>
          </a:p>
        </p:txBody>
      </p:sp>
      <p:sp>
        <p:nvSpPr>
          <p:cNvPr id="5" name="Content Placeholder 2"/>
          <p:cNvSpPr txBox="1">
            <a:spLocks/>
          </p:cNvSpPr>
          <p:nvPr/>
        </p:nvSpPr>
        <p:spPr bwMode="auto">
          <a:xfrm>
            <a:off x="447295" y="3347621"/>
            <a:ext cx="8427524" cy="1081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a:solidFill>
                  <a:schemeClr val="bg1">
                    <a:lumMod val="65000"/>
                  </a:schemeClr>
                </a:solidFill>
              </a:rPr>
              <a:t>Demand schedule – </a:t>
            </a:r>
            <a:r>
              <a:rPr lang="en-US" sz="2800" dirty="0">
                <a:solidFill>
                  <a:schemeClr val="bg1">
                    <a:lumMod val="65000"/>
                  </a:schemeClr>
                </a:solidFill>
              </a:rPr>
              <a:t>a table illustrating the relationship between a price of a good and quantity demanded</a:t>
            </a:r>
          </a:p>
        </p:txBody>
      </p:sp>
      <p:sp>
        <p:nvSpPr>
          <p:cNvPr id="6" name="Content Placeholder 2"/>
          <p:cNvSpPr txBox="1">
            <a:spLocks/>
          </p:cNvSpPr>
          <p:nvPr/>
        </p:nvSpPr>
        <p:spPr bwMode="auto">
          <a:xfrm>
            <a:off x="443344" y="4428770"/>
            <a:ext cx="8427524" cy="11314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a:solidFill>
                  <a:schemeClr val="bg1">
                    <a:lumMod val="65000"/>
                  </a:schemeClr>
                </a:solidFill>
              </a:rPr>
              <a:t>Demand curve </a:t>
            </a:r>
            <a:r>
              <a:rPr lang="en-US" sz="2800" dirty="0">
                <a:solidFill>
                  <a:schemeClr val="bg1">
                    <a:lumMod val="65000"/>
                  </a:schemeClr>
                </a:solidFill>
              </a:rPr>
              <a:t>– a graph illustrating the relationship between </a:t>
            </a:r>
            <a:r>
              <a:rPr lang="en-US" dirty="0">
                <a:solidFill>
                  <a:schemeClr val="bg1">
                    <a:lumMod val="65000"/>
                  </a:schemeClr>
                </a:solidFill>
              </a:rPr>
              <a:t>price of a good and quantity demanded</a:t>
            </a:r>
          </a:p>
        </p:txBody>
      </p:sp>
      <p:sp>
        <p:nvSpPr>
          <p:cNvPr id="2" name="Rectangle 1"/>
          <p:cNvSpPr/>
          <p:nvPr/>
        </p:nvSpPr>
        <p:spPr>
          <a:xfrm>
            <a:off x="455219" y="5571699"/>
            <a:ext cx="7928760" cy="523220"/>
          </a:xfrm>
          <a:prstGeom prst="rect">
            <a:avLst/>
          </a:prstGeom>
        </p:spPr>
        <p:txBody>
          <a:bodyPr wrap="square">
            <a:spAutoFit/>
          </a:bodyPr>
          <a:lstStyle/>
          <a:p>
            <a:pPr marL="0" indent="0">
              <a:buNone/>
            </a:pPr>
            <a:r>
              <a:rPr lang="en-US" sz="2800" b="1" dirty="0">
                <a:latin typeface="+mn-lt"/>
              </a:rPr>
              <a:t>Individual demand </a:t>
            </a:r>
            <a:r>
              <a:rPr lang="en-US" sz="2800" dirty="0">
                <a:latin typeface="+mn-lt"/>
              </a:rPr>
              <a:t>– Demand of one individual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p:cNvSpPr/>
          <p:nvPr/>
        </p:nvSpPr>
        <p:spPr>
          <a:xfrm>
            <a:off x="4572000" y="1458913"/>
            <a:ext cx="457200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113"/>
          <p:cNvGrpSpPr>
            <a:grpSpLocks/>
          </p:cNvGrpSpPr>
          <p:nvPr/>
        </p:nvGrpSpPr>
        <p:grpSpPr bwMode="auto">
          <a:xfrm>
            <a:off x="4572000" y="2144713"/>
            <a:ext cx="4416425" cy="2743200"/>
            <a:chOff x="4572000" y="2057400"/>
            <a:chExt cx="4416197" cy="2743200"/>
          </a:xfrm>
        </p:grpSpPr>
        <p:cxnSp>
          <p:nvCxnSpPr>
            <p:cNvPr id="76" name="Straight Connector 75"/>
            <p:cNvCxnSpPr/>
            <p:nvPr/>
          </p:nvCxnSpPr>
          <p:spPr>
            <a:xfrm>
              <a:off x="4572000" y="2057400"/>
              <a:ext cx="3649475" cy="274320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533" name="TextBox 112"/>
            <p:cNvSpPr txBox="1">
              <a:spLocks noChangeArrowheads="1"/>
            </p:cNvSpPr>
            <p:nvPr/>
          </p:nvSpPr>
          <p:spPr bwMode="auto">
            <a:xfrm>
              <a:off x="7239000" y="3657600"/>
              <a:ext cx="17491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Demand curve</a:t>
              </a:r>
            </a:p>
          </p:txBody>
        </p:sp>
      </p:grpSp>
      <p:sp>
        <p:nvSpPr>
          <p:cNvPr id="18436" name="Title 1"/>
          <p:cNvSpPr>
            <a:spLocks noGrp="1"/>
          </p:cNvSpPr>
          <p:nvPr>
            <p:ph type="title"/>
          </p:nvPr>
        </p:nvSpPr>
        <p:spPr bwMode="auto">
          <a:xfrm>
            <a:off x="4025734" y="382375"/>
            <a:ext cx="5118265" cy="532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400" dirty="0">
                <a:solidFill>
                  <a:schemeClr val="bg1">
                    <a:lumMod val="50000"/>
                  </a:schemeClr>
                </a:solidFill>
                <a:latin typeface="+mn-lt"/>
              </a:rPr>
              <a:t>Demand schedule and demand curve</a:t>
            </a:r>
          </a:p>
        </p:txBody>
      </p:sp>
      <p:sp>
        <p:nvSpPr>
          <p:cNvPr id="5" name="TextBox 4"/>
          <p:cNvSpPr txBox="1">
            <a:spLocks noChangeArrowheads="1"/>
          </p:cNvSpPr>
          <p:nvPr/>
        </p:nvSpPr>
        <p:spPr bwMode="auto">
          <a:xfrm>
            <a:off x="93026" y="5657850"/>
            <a:ext cx="866997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latin typeface="+mn-lt"/>
              </a:rPr>
              <a:t>demand curve </a:t>
            </a:r>
            <a:r>
              <a:rPr lang="en-US" dirty="0">
                <a:latin typeface="+mn-lt"/>
              </a:rPr>
              <a:t>– illustrates how the quantity demanded of the good changes as its price varies.  Lower price increases the quantity demanded. Thus the demand curve slopes downward.</a:t>
            </a:r>
          </a:p>
        </p:txBody>
      </p:sp>
      <p:graphicFrame>
        <p:nvGraphicFramePr>
          <p:cNvPr id="6" name="Table 5"/>
          <p:cNvGraphicFramePr>
            <a:graphicFrameLocks noGrp="1"/>
          </p:cNvGraphicFramePr>
          <p:nvPr>
            <p:extLst>
              <p:ext uri="{D42A27DB-BD31-4B8C-83A1-F6EECF244321}">
                <p14:modId xmlns:p14="http://schemas.microsoft.com/office/powerpoint/2010/main" val="1625299257"/>
              </p:ext>
            </p:extLst>
          </p:nvPr>
        </p:nvGraphicFramePr>
        <p:xfrm>
          <a:off x="0" y="1990738"/>
          <a:ext cx="3513138" cy="2926036"/>
        </p:xfrm>
        <a:graphic>
          <a:graphicData uri="http://schemas.openxmlformats.org/drawingml/2006/table">
            <a:tbl>
              <a:tblPr>
                <a:tableStyleId>{5C22544A-7EE6-4342-B048-85BDC9FD1C3A}</a:tableStyleId>
              </a:tblPr>
              <a:tblGrid>
                <a:gridCol w="1655714">
                  <a:extLst>
                    <a:ext uri="{9D8B030D-6E8A-4147-A177-3AD203B41FA5}">
                      <a16:colId xmlns:a16="http://schemas.microsoft.com/office/drawing/2014/main" val="20000"/>
                    </a:ext>
                  </a:extLst>
                </a:gridCol>
                <a:gridCol w="1857424">
                  <a:extLst>
                    <a:ext uri="{9D8B030D-6E8A-4147-A177-3AD203B41FA5}">
                      <a16:colId xmlns:a16="http://schemas.microsoft.com/office/drawing/2014/main" val="20001"/>
                    </a:ext>
                  </a:extLst>
                </a:gridCol>
              </a:tblGrid>
              <a:tr h="639927">
                <a:tc>
                  <a:txBody>
                    <a:bodyPr/>
                    <a:lstStyle/>
                    <a:p>
                      <a:pPr algn="ctr"/>
                      <a:r>
                        <a:rPr lang="en-US" sz="1800" b="0" dirty="0">
                          <a:solidFill>
                            <a:schemeClr val="tx1"/>
                          </a:solidFill>
                        </a:rPr>
                        <a:t>Price of</a:t>
                      </a:r>
                    </a:p>
                    <a:p>
                      <a:pPr algn="ctr"/>
                      <a:r>
                        <a:rPr lang="en-US" sz="1800" b="0" dirty="0">
                          <a:solidFill>
                            <a:schemeClr val="tx1"/>
                          </a:solidFill>
                        </a:rPr>
                        <a:t>coffee</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dirty="0">
                          <a:solidFill>
                            <a:schemeClr val="tx1"/>
                          </a:solidFill>
                        </a:rPr>
                        <a:t>Quantity demand for </a:t>
                      </a:r>
                    </a:p>
                    <a:p>
                      <a:pPr algn="ctr"/>
                      <a:r>
                        <a:rPr lang="en-US" sz="1800" b="0" dirty="0">
                          <a:solidFill>
                            <a:schemeClr val="tx1"/>
                          </a:solidFill>
                        </a:rPr>
                        <a:t>coffee</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11198">
                <a:tc>
                  <a:txBody>
                    <a:bodyPr/>
                    <a:lstStyle/>
                    <a:p>
                      <a:pPr algn="ctr"/>
                      <a:r>
                        <a:rPr lang="en-US" sz="1800" dirty="0"/>
                        <a:t>$0.00</a:t>
                      </a:r>
                    </a:p>
                    <a:p>
                      <a:pPr algn="ctr"/>
                      <a:r>
                        <a:rPr lang="en-US" sz="1800" dirty="0"/>
                        <a:t>$0.50</a:t>
                      </a:r>
                    </a:p>
                    <a:p>
                      <a:pPr algn="ctr"/>
                      <a:r>
                        <a:rPr lang="en-US" sz="1800" dirty="0"/>
                        <a:t>$1.00</a:t>
                      </a:r>
                    </a:p>
                    <a:p>
                      <a:pPr algn="ctr"/>
                      <a:r>
                        <a:rPr lang="en-US" sz="1800" dirty="0"/>
                        <a:t>$1.50</a:t>
                      </a:r>
                    </a:p>
                    <a:p>
                      <a:pPr algn="ctr"/>
                      <a:r>
                        <a:rPr lang="en-US" sz="1800" dirty="0"/>
                        <a:t>$2.00</a:t>
                      </a:r>
                    </a:p>
                    <a:p>
                      <a:pPr algn="ctr"/>
                      <a:r>
                        <a:rPr lang="en-US" sz="1800" dirty="0"/>
                        <a:t>$2.50</a:t>
                      </a:r>
                    </a:p>
                    <a:p>
                      <a:pPr algn="ctr"/>
                      <a:r>
                        <a:rPr lang="en-US" sz="1800" dirty="0"/>
                        <a:t>$3.00</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12</a:t>
                      </a:r>
                    </a:p>
                    <a:p>
                      <a:pPr algn="ctr"/>
                      <a:r>
                        <a:rPr lang="en-US" sz="1800" dirty="0"/>
                        <a:t>10</a:t>
                      </a:r>
                    </a:p>
                    <a:p>
                      <a:pPr algn="ctr"/>
                      <a:r>
                        <a:rPr lang="en-US" sz="1800" dirty="0"/>
                        <a:t>8</a:t>
                      </a:r>
                    </a:p>
                    <a:p>
                      <a:pPr algn="ctr"/>
                      <a:r>
                        <a:rPr lang="en-US" sz="1800" dirty="0"/>
                        <a:t>6</a:t>
                      </a:r>
                    </a:p>
                    <a:p>
                      <a:pPr algn="ctr"/>
                      <a:r>
                        <a:rPr lang="en-US" sz="1800" dirty="0"/>
                        <a:t>4</a:t>
                      </a:r>
                    </a:p>
                    <a:p>
                      <a:pPr algn="ctr"/>
                      <a:r>
                        <a:rPr lang="en-US" sz="1800" dirty="0"/>
                        <a:t>2</a:t>
                      </a:r>
                    </a:p>
                    <a:p>
                      <a:pPr algn="ctr"/>
                      <a:r>
                        <a:rPr lang="en-US" sz="1800" dirty="0"/>
                        <a:t>0</a:t>
                      </a:r>
                    </a:p>
                  </a:txBody>
                  <a:tcPr marL="91427" marR="91427" marT="45709" marB="45709">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pSp>
        <p:nvGrpSpPr>
          <p:cNvPr id="3" name="Group 52"/>
          <p:cNvGrpSpPr>
            <a:grpSpLocks/>
          </p:cNvGrpSpPr>
          <p:nvPr/>
        </p:nvGrpSpPr>
        <p:grpSpPr bwMode="auto">
          <a:xfrm>
            <a:off x="4343400" y="4735514"/>
            <a:ext cx="4396676" cy="826839"/>
            <a:chOff x="4343400" y="4648200"/>
            <a:chExt cx="4396676" cy="826284"/>
          </a:xfrm>
        </p:grpSpPr>
        <p:cxnSp>
          <p:nvCxnSpPr>
            <p:cNvPr id="10" name="Straight Connector 9"/>
            <p:cNvCxnSpPr/>
            <p:nvPr/>
          </p:nvCxnSpPr>
          <p:spPr>
            <a:xfrm>
              <a:off x="4572000" y="4800498"/>
              <a:ext cx="4114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494" name="TextBox 10"/>
            <p:cNvSpPr txBox="1">
              <a:spLocks noChangeArrowheads="1"/>
            </p:cNvSpPr>
            <p:nvPr/>
          </p:nvSpPr>
          <p:spPr bwMode="auto">
            <a:xfrm>
              <a:off x="4343400"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nvGrpSpPr>
            <p:cNvPr id="18495" name="Group 14"/>
            <p:cNvGrpSpPr>
              <a:grpSpLocks/>
            </p:cNvGrpSpPr>
            <p:nvPr/>
          </p:nvGrpSpPr>
          <p:grpSpPr bwMode="auto">
            <a:xfrm>
              <a:off x="8001000" y="4648200"/>
              <a:ext cx="441146" cy="521732"/>
              <a:chOff x="8001000" y="4648200"/>
              <a:chExt cx="441146" cy="521732"/>
            </a:xfrm>
          </p:grpSpPr>
          <p:cxnSp>
            <p:nvCxnSpPr>
              <p:cNvPr id="13" name="Straight Connector 1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31" name="TextBox 13"/>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12</a:t>
                </a:r>
              </a:p>
            </p:txBody>
          </p:sp>
        </p:grpSp>
        <p:grpSp>
          <p:nvGrpSpPr>
            <p:cNvPr id="18496" name="Group 15"/>
            <p:cNvGrpSpPr>
              <a:grpSpLocks/>
            </p:cNvGrpSpPr>
            <p:nvPr/>
          </p:nvGrpSpPr>
          <p:grpSpPr bwMode="auto">
            <a:xfrm>
              <a:off x="7391400" y="4648200"/>
              <a:ext cx="441146" cy="521732"/>
              <a:chOff x="8001000" y="4648200"/>
              <a:chExt cx="441146" cy="521732"/>
            </a:xfrm>
          </p:grpSpPr>
          <p:cxnSp>
            <p:nvCxnSpPr>
              <p:cNvPr id="17" name="Straight Connector 1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9" name="TextBox 17"/>
              <p:cNvSpPr txBox="1">
                <a:spLocks noChangeArrowheads="1"/>
              </p:cNvSpPr>
              <p:nvPr/>
            </p:nvSpPr>
            <p:spPr bwMode="auto">
              <a:xfrm>
                <a:off x="8001000" y="4800600"/>
                <a:ext cx="44114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10</a:t>
                </a:r>
              </a:p>
            </p:txBody>
          </p:sp>
        </p:grpSp>
        <p:grpSp>
          <p:nvGrpSpPr>
            <p:cNvPr id="18497" name="Group 18"/>
            <p:cNvGrpSpPr>
              <a:grpSpLocks/>
            </p:cNvGrpSpPr>
            <p:nvPr/>
          </p:nvGrpSpPr>
          <p:grpSpPr bwMode="auto">
            <a:xfrm>
              <a:off x="7696200" y="4648200"/>
              <a:ext cx="424027" cy="521732"/>
              <a:chOff x="8001000" y="4648200"/>
              <a:chExt cx="424027" cy="521732"/>
            </a:xfrm>
          </p:grpSpPr>
          <p:cxnSp>
            <p:nvCxnSpPr>
              <p:cNvPr id="20" name="Straight Connector 1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7" name="TextBox 20"/>
              <p:cNvSpPr txBox="1">
                <a:spLocks noChangeArrowheads="1"/>
              </p:cNvSpPr>
              <p:nvPr/>
            </p:nvSpPr>
            <p:spPr bwMode="auto">
              <a:xfrm>
                <a:off x="8001000" y="4800600"/>
                <a:ext cx="4240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11</a:t>
                </a:r>
              </a:p>
            </p:txBody>
          </p:sp>
        </p:grpSp>
        <p:grpSp>
          <p:nvGrpSpPr>
            <p:cNvPr id="18498" name="Group 21"/>
            <p:cNvGrpSpPr>
              <a:grpSpLocks/>
            </p:cNvGrpSpPr>
            <p:nvPr/>
          </p:nvGrpSpPr>
          <p:grpSpPr bwMode="auto">
            <a:xfrm>
              <a:off x="7154694" y="4648200"/>
              <a:ext cx="312906" cy="521732"/>
              <a:chOff x="8069094" y="4648200"/>
              <a:chExt cx="312906" cy="521732"/>
            </a:xfrm>
          </p:grpSpPr>
          <p:cxnSp>
            <p:nvCxnSpPr>
              <p:cNvPr id="23" name="Straight Connector 22"/>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5" name="TextBox 23"/>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9</a:t>
                </a:r>
              </a:p>
            </p:txBody>
          </p:sp>
        </p:grpSp>
        <p:grpSp>
          <p:nvGrpSpPr>
            <p:cNvPr id="18499" name="Group 27"/>
            <p:cNvGrpSpPr>
              <a:grpSpLocks/>
            </p:cNvGrpSpPr>
            <p:nvPr/>
          </p:nvGrpSpPr>
          <p:grpSpPr bwMode="auto">
            <a:xfrm>
              <a:off x="4716294" y="4648200"/>
              <a:ext cx="312906" cy="521732"/>
              <a:chOff x="8069094" y="4648200"/>
              <a:chExt cx="312906" cy="521732"/>
            </a:xfrm>
          </p:grpSpPr>
          <p:cxnSp>
            <p:nvCxnSpPr>
              <p:cNvPr id="29" name="Straight Connector 28"/>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3" name="TextBox 29"/>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1</a:t>
                </a:r>
              </a:p>
            </p:txBody>
          </p:sp>
        </p:grpSp>
        <p:grpSp>
          <p:nvGrpSpPr>
            <p:cNvPr id="18500" name="Group 30"/>
            <p:cNvGrpSpPr>
              <a:grpSpLocks/>
            </p:cNvGrpSpPr>
            <p:nvPr/>
          </p:nvGrpSpPr>
          <p:grpSpPr bwMode="auto">
            <a:xfrm>
              <a:off x="5021094" y="4648200"/>
              <a:ext cx="312906" cy="521732"/>
              <a:chOff x="8069094" y="4648200"/>
              <a:chExt cx="312906" cy="521732"/>
            </a:xfrm>
          </p:grpSpPr>
          <p:cxnSp>
            <p:nvCxnSpPr>
              <p:cNvPr id="32" name="Straight Connector 31"/>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21" name="TextBox 32"/>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a:t>
                </a:r>
              </a:p>
            </p:txBody>
          </p:sp>
        </p:grpSp>
        <p:grpSp>
          <p:nvGrpSpPr>
            <p:cNvPr id="18501" name="Group 33"/>
            <p:cNvGrpSpPr>
              <a:grpSpLocks/>
            </p:cNvGrpSpPr>
            <p:nvPr/>
          </p:nvGrpSpPr>
          <p:grpSpPr bwMode="auto">
            <a:xfrm>
              <a:off x="5325894" y="4648200"/>
              <a:ext cx="312906" cy="521732"/>
              <a:chOff x="8069094" y="4648200"/>
              <a:chExt cx="312906" cy="521732"/>
            </a:xfrm>
          </p:grpSpPr>
          <p:cxnSp>
            <p:nvCxnSpPr>
              <p:cNvPr id="35" name="Straight Connector 34"/>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9" name="TextBox 35"/>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a:t>
                </a:r>
              </a:p>
            </p:txBody>
          </p:sp>
        </p:grpSp>
        <p:grpSp>
          <p:nvGrpSpPr>
            <p:cNvPr id="18502" name="Group 36"/>
            <p:cNvGrpSpPr>
              <a:grpSpLocks/>
            </p:cNvGrpSpPr>
            <p:nvPr/>
          </p:nvGrpSpPr>
          <p:grpSpPr bwMode="auto">
            <a:xfrm>
              <a:off x="5630694" y="4648200"/>
              <a:ext cx="312906" cy="521732"/>
              <a:chOff x="8069094" y="4648200"/>
              <a:chExt cx="312906" cy="521732"/>
            </a:xfrm>
          </p:grpSpPr>
          <p:cxnSp>
            <p:nvCxnSpPr>
              <p:cNvPr id="38" name="Straight Connector 37"/>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7" name="TextBox 38"/>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4</a:t>
                </a:r>
              </a:p>
            </p:txBody>
          </p:sp>
        </p:grpSp>
        <p:grpSp>
          <p:nvGrpSpPr>
            <p:cNvPr id="18503" name="Group 39"/>
            <p:cNvGrpSpPr>
              <a:grpSpLocks/>
            </p:cNvGrpSpPr>
            <p:nvPr/>
          </p:nvGrpSpPr>
          <p:grpSpPr bwMode="auto">
            <a:xfrm>
              <a:off x="5935494" y="4648200"/>
              <a:ext cx="312906" cy="521732"/>
              <a:chOff x="8069094" y="4648200"/>
              <a:chExt cx="312906" cy="521732"/>
            </a:xfrm>
          </p:grpSpPr>
          <p:cxnSp>
            <p:nvCxnSpPr>
              <p:cNvPr id="41" name="Straight Connector 40"/>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5" name="TextBox 41"/>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5</a:t>
                </a:r>
              </a:p>
            </p:txBody>
          </p:sp>
        </p:grpSp>
        <p:grpSp>
          <p:nvGrpSpPr>
            <p:cNvPr id="18504" name="Group 42"/>
            <p:cNvGrpSpPr>
              <a:grpSpLocks/>
            </p:cNvGrpSpPr>
            <p:nvPr/>
          </p:nvGrpSpPr>
          <p:grpSpPr bwMode="auto">
            <a:xfrm>
              <a:off x="6240294" y="4648200"/>
              <a:ext cx="312906" cy="521732"/>
              <a:chOff x="8069094" y="4648200"/>
              <a:chExt cx="312906" cy="521732"/>
            </a:xfrm>
          </p:grpSpPr>
          <p:cxnSp>
            <p:nvCxnSpPr>
              <p:cNvPr id="44" name="Straight Connector 43"/>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3" name="TextBox 44"/>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6</a:t>
                </a:r>
              </a:p>
            </p:txBody>
          </p:sp>
        </p:grpSp>
        <p:grpSp>
          <p:nvGrpSpPr>
            <p:cNvPr id="18505" name="Group 45"/>
            <p:cNvGrpSpPr>
              <a:grpSpLocks/>
            </p:cNvGrpSpPr>
            <p:nvPr/>
          </p:nvGrpSpPr>
          <p:grpSpPr bwMode="auto">
            <a:xfrm>
              <a:off x="6545094" y="4648200"/>
              <a:ext cx="312906" cy="521732"/>
              <a:chOff x="8069094" y="4648200"/>
              <a:chExt cx="312906" cy="521732"/>
            </a:xfrm>
          </p:grpSpPr>
          <p:cxnSp>
            <p:nvCxnSpPr>
              <p:cNvPr id="47" name="Straight Connector 46"/>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11" name="TextBox 47"/>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7</a:t>
                </a:r>
              </a:p>
            </p:txBody>
          </p:sp>
        </p:grpSp>
        <p:grpSp>
          <p:nvGrpSpPr>
            <p:cNvPr id="18506" name="Group 48"/>
            <p:cNvGrpSpPr>
              <a:grpSpLocks/>
            </p:cNvGrpSpPr>
            <p:nvPr/>
          </p:nvGrpSpPr>
          <p:grpSpPr bwMode="auto">
            <a:xfrm>
              <a:off x="6849894" y="4648200"/>
              <a:ext cx="312906" cy="521732"/>
              <a:chOff x="8069094" y="4648200"/>
              <a:chExt cx="312906" cy="521732"/>
            </a:xfrm>
          </p:grpSpPr>
          <p:cxnSp>
            <p:nvCxnSpPr>
              <p:cNvPr id="50" name="Straight Connector 49"/>
              <p:cNvCxnSpPr/>
              <p:nvPr/>
            </p:nvCxnSpPr>
            <p:spPr>
              <a:xfrm rot="5400000">
                <a:off x="8152658" y="4723555"/>
                <a:ext cx="15229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509" name="TextBox 50"/>
              <p:cNvSpPr txBox="1">
                <a:spLocks noChangeArrowheads="1"/>
              </p:cNvSpPr>
              <p:nvPr/>
            </p:nvSpPr>
            <p:spPr bwMode="auto">
              <a:xfrm>
                <a:off x="8069094" y="4800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8</a:t>
                </a:r>
              </a:p>
            </p:txBody>
          </p:sp>
        </p:grpSp>
        <p:sp>
          <p:nvSpPr>
            <p:cNvPr id="18507" name="TextBox 51"/>
            <p:cNvSpPr txBox="1">
              <a:spLocks noChangeArrowheads="1"/>
            </p:cNvSpPr>
            <p:nvPr/>
          </p:nvSpPr>
          <p:spPr bwMode="auto">
            <a:xfrm>
              <a:off x="7696200" y="5105400"/>
              <a:ext cx="1043876" cy="369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grpSp>
      <p:grpSp>
        <p:nvGrpSpPr>
          <p:cNvPr id="25" name="Group 73"/>
          <p:cNvGrpSpPr>
            <a:grpSpLocks/>
          </p:cNvGrpSpPr>
          <p:nvPr/>
        </p:nvGrpSpPr>
        <p:grpSpPr bwMode="auto">
          <a:xfrm>
            <a:off x="3810252" y="1394382"/>
            <a:ext cx="914150" cy="3495118"/>
            <a:chOff x="3810000" y="1306493"/>
            <a:chExt cx="914147" cy="3494900"/>
          </a:xfrm>
        </p:grpSpPr>
        <p:cxnSp>
          <p:nvCxnSpPr>
            <p:cNvPr id="8" name="Straight Connector 7"/>
            <p:cNvCxnSpPr/>
            <p:nvPr/>
          </p:nvCxnSpPr>
          <p:spPr>
            <a:xfrm rot="5400000">
              <a:off x="2896246" y="3124304"/>
              <a:ext cx="335259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474" name="Group 56"/>
            <p:cNvGrpSpPr>
              <a:grpSpLocks/>
            </p:cNvGrpSpPr>
            <p:nvPr/>
          </p:nvGrpSpPr>
          <p:grpSpPr bwMode="auto">
            <a:xfrm>
              <a:off x="3810000" y="1828800"/>
              <a:ext cx="914147" cy="369332"/>
              <a:chOff x="5943853" y="2286000"/>
              <a:chExt cx="914147" cy="369332"/>
            </a:xfrm>
          </p:grpSpPr>
          <p:sp>
            <p:nvSpPr>
              <p:cNvPr id="18491" name="TextBox 53"/>
              <p:cNvSpPr txBox="1">
                <a:spLocks noChangeArrowheads="1"/>
              </p:cNvSpPr>
              <p:nvPr/>
            </p:nvSpPr>
            <p:spPr bwMode="auto">
              <a:xfrm>
                <a:off x="5943853" y="2286000"/>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$3.00</a:t>
                </a:r>
              </a:p>
            </p:txBody>
          </p:sp>
          <p:cxnSp>
            <p:nvCxnSpPr>
              <p:cNvPr id="56" name="Straight Connector 55"/>
              <p:cNvCxnSpPr/>
              <p:nvPr/>
            </p:nvCxnSpPr>
            <p:spPr>
              <a:xfrm>
                <a:off x="6705601" y="2513978"/>
                <a:ext cx="15239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5" name="Group 57"/>
            <p:cNvGrpSpPr>
              <a:grpSpLocks/>
            </p:cNvGrpSpPr>
            <p:nvPr/>
          </p:nvGrpSpPr>
          <p:grpSpPr bwMode="auto">
            <a:xfrm>
              <a:off x="3835648" y="2297668"/>
              <a:ext cx="888499" cy="369309"/>
              <a:chOff x="5969501" y="2286000"/>
              <a:chExt cx="888499" cy="369309"/>
            </a:xfrm>
          </p:grpSpPr>
          <p:sp>
            <p:nvSpPr>
              <p:cNvPr id="18489" name="TextBox 58"/>
              <p:cNvSpPr txBox="1">
                <a:spLocks noChangeArrowheads="1"/>
              </p:cNvSpPr>
              <p:nvPr/>
            </p:nvSpPr>
            <p:spPr bwMode="auto">
              <a:xfrm>
                <a:off x="5969501" y="2286000"/>
                <a:ext cx="864336"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$2.50</a:t>
                </a:r>
              </a:p>
            </p:txBody>
          </p:sp>
          <p:cxnSp>
            <p:nvCxnSpPr>
              <p:cNvPr id="60" name="Straight Connector 59"/>
              <p:cNvCxnSpPr/>
              <p:nvPr/>
            </p:nvCxnSpPr>
            <p:spPr>
              <a:xfrm>
                <a:off x="6705600" y="2514981"/>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6" name="Group 60"/>
            <p:cNvGrpSpPr>
              <a:grpSpLocks/>
            </p:cNvGrpSpPr>
            <p:nvPr/>
          </p:nvGrpSpPr>
          <p:grpSpPr bwMode="auto">
            <a:xfrm>
              <a:off x="3845214" y="2754868"/>
              <a:ext cx="878933" cy="369309"/>
              <a:chOff x="5979067" y="2286000"/>
              <a:chExt cx="878933" cy="369309"/>
            </a:xfrm>
          </p:grpSpPr>
          <p:sp>
            <p:nvSpPr>
              <p:cNvPr id="18487" name="TextBox 61"/>
              <p:cNvSpPr txBox="1">
                <a:spLocks noChangeArrowheads="1"/>
              </p:cNvSpPr>
              <p:nvPr/>
            </p:nvSpPr>
            <p:spPr bwMode="auto">
              <a:xfrm>
                <a:off x="5979067" y="2286000"/>
                <a:ext cx="854771"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$2.00</a:t>
                </a:r>
              </a:p>
            </p:txBody>
          </p:sp>
          <p:cxnSp>
            <p:nvCxnSpPr>
              <p:cNvPr id="63" name="Straight Connector 62"/>
              <p:cNvCxnSpPr/>
              <p:nvPr/>
            </p:nvCxnSpPr>
            <p:spPr>
              <a:xfrm>
                <a:off x="6705600" y="2514952"/>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7" name="Group 63"/>
            <p:cNvGrpSpPr>
              <a:grpSpLocks/>
            </p:cNvGrpSpPr>
            <p:nvPr/>
          </p:nvGrpSpPr>
          <p:grpSpPr bwMode="auto">
            <a:xfrm>
              <a:off x="3845214" y="3212068"/>
              <a:ext cx="878933" cy="369309"/>
              <a:chOff x="5979067" y="2286000"/>
              <a:chExt cx="878933" cy="369309"/>
            </a:xfrm>
          </p:grpSpPr>
          <p:sp>
            <p:nvSpPr>
              <p:cNvPr id="18485" name="TextBox 64"/>
              <p:cNvSpPr txBox="1">
                <a:spLocks noChangeArrowheads="1"/>
              </p:cNvSpPr>
              <p:nvPr/>
            </p:nvSpPr>
            <p:spPr bwMode="auto">
              <a:xfrm>
                <a:off x="5979067" y="2286000"/>
                <a:ext cx="85477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$1.50</a:t>
                </a:r>
              </a:p>
            </p:txBody>
          </p:sp>
          <p:cxnSp>
            <p:nvCxnSpPr>
              <p:cNvPr id="66" name="Straight Connector 65"/>
              <p:cNvCxnSpPr/>
              <p:nvPr/>
            </p:nvCxnSpPr>
            <p:spPr>
              <a:xfrm>
                <a:off x="6705600" y="2514924"/>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8" name="Group 66"/>
            <p:cNvGrpSpPr>
              <a:grpSpLocks/>
            </p:cNvGrpSpPr>
            <p:nvPr/>
          </p:nvGrpSpPr>
          <p:grpSpPr bwMode="auto">
            <a:xfrm>
              <a:off x="3845214" y="3669268"/>
              <a:ext cx="878933" cy="369309"/>
              <a:chOff x="5979067" y="2286000"/>
              <a:chExt cx="878933" cy="369309"/>
            </a:xfrm>
          </p:grpSpPr>
          <p:sp>
            <p:nvSpPr>
              <p:cNvPr id="18483" name="TextBox 67"/>
              <p:cNvSpPr txBox="1">
                <a:spLocks noChangeArrowheads="1"/>
              </p:cNvSpPr>
              <p:nvPr/>
            </p:nvSpPr>
            <p:spPr bwMode="auto">
              <a:xfrm>
                <a:off x="5979067" y="2286000"/>
                <a:ext cx="854770"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$1.00</a:t>
                </a:r>
              </a:p>
            </p:txBody>
          </p:sp>
          <p:cxnSp>
            <p:nvCxnSpPr>
              <p:cNvPr id="69" name="Straight Connector 68"/>
              <p:cNvCxnSpPr/>
              <p:nvPr/>
            </p:nvCxnSpPr>
            <p:spPr>
              <a:xfrm>
                <a:off x="6705600" y="2514895"/>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79" name="Group 69"/>
            <p:cNvGrpSpPr>
              <a:grpSpLocks/>
            </p:cNvGrpSpPr>
            <p:nvPr/>
          </p:nvGrpSpPr>
          <p:grpSpPr bwMode="auto">
            <a:xfrm>
              <a:off x="3835648" y="4126468"/>
              <a:ext cx="888499" cy="369309"/>
              <a:chOff x="5969501" y="2286000"/>
              <a:chExt cx="888499" cy="369309"/>
            </a:xfrm>
          </p:grpSpPr>
          <p:sp>
            <p:nvSpPr>
              <p:cNvPr id="18481" name="TextBox 70"/>
              <p:cNvSpPr txBox="1">
                <a:spLocks noChangeArrowheads="1"/>
              </p:cNvSpPr>
              <p:nvPr/>
            </p:nvSpPr>
            <p:spPr bwMode="auto">
              <a:xfrm>
                <a:off x="5969501" y="2286000"/>
                <a:ext cx="864336"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$0.50</a:t>
                </a:r>
              </a:p>
            </p:txBody>
          </p:sp>
          <p:cxnSp>
            <p:nvCxnSpPr>
              <p:cNvPr id="72" name="Straight Connector 71"/>
              <p:cNvCxnSpPr/>
              <p:nvPr/>
            </p:nvCxnSpPr>
            <p:spPr>
              <a:xfrm>
                <a:off x="6705600" y="2514867"/>
                <a:ext cx="1524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480" name="TextBox 72"/>
            <p:cNvSpPr txBox="1">
              <a:spLocks noChangeArrowheads="1"/>
            </p:cNvSpPr>
            <p:nvPr/>
          </p:nvSpPr>
          <p:spPr bwMode="auto">
            <a:xfrm>
              <a:off x="3835648" y="1306493"/>
              <a:ext cx="710449" cy="36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grpSp>
      <p:cxnSp>
        <p:nvCxnSpPr>
          <p:cNvPr id="83" name="Straight Connector 82"/>
          <p:cNvCxnSpPr/>
          <p:nvPr/>
        </p:nvCxnSpPr>
        <p:spPr>
          <a:xfrm>
            <a:off x="4572000" y="4449763"/>
            <a:ext cx="30480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4572000" y="3992563"/>
            <a:ext cx="24384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572000" y="3535363"/>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4572000" y="3078163"/>
            <a:ext cx="1219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4572000" y="2620963"/>
            <a:ext cx="609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rot="5400000" flipH="1" flipV="1">
            <a:off x="4039394" y="3745706"/>
            <a:ext cx="22860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5400000" flipH="1" flipV="1">
            <a:off x="4876007" y="3974306"/>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rot="5400000" flipH="1" flipV="1">
            <a:off x="6550819" y="4431507"/>
            <a:ext cx="915987"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rot="5400000" flipH="1" flipV="1">
            <a:off x="5714207" y="4202906"/>
            <a:ext cx="13716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flipH="1" flipV="1">
            <a:off x="7390607" y="4660106"/>
            <a:ext cx="4572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5" name="Freeform 183"/>
          <p:cNvSpPr>
            <a:spLocks/>
          </p:cNvSpPr>
          <p:nvPr/>
        </p:nvSpPr>
        <p:spPr bwMode="auto">
          <a:xfrm>
            <a:off x="4495800" y="2068513"/>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83"/>
          <p:cNvSpPr>
            <a:spLocks/>
          </p:cNvSpPr>
          <p:nvPr/>
        </p:nvSpPr>
        <p:spPr bwMode="auto">
          <a:xfrm>
            <a:off x="5114925" y="2554288"/>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83"/>
          <p:cNvSpPr>
            <a:spLocks/>
          </p:cNvSpPr>
          <p:nvPr/>
        </p:nvSpPr>
        <p:spPr bwMode="auto">
          <a:xfrm>
            <a:off x="5724525" y="3001963"/>
            <a:ext cx="146050" cy="138112"/>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83"/>
          <p:cNvSpPr>
            <a:spLocks/>
          </p:cNvSpPr>
          <p:nvPr/>
        </p:nvSpPr>
        <p:spPr bwMode="auto">
          <a:xfrm>
            <a:off x="6324600" y="34559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Freeform 183"/>
          <p:cNvSpPr>
            <a:spLocks/>
          </p:cNvSpPr>
          <p:nvPr/>
        </p:nvSpPr>
        <p:spPr bwMode="auto">
          <a:xfrm>
            <a:off x="6943725" y="3922713"/>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1" name="Freeform 183"/>
          <p:cNvSpPr>
            <a:spLocks/>
          </p:cNvSpPr>
          <p:nvPr/>
        </p:nvSpPr>
        <p:spPr bwMode="auto">
          <a:xfrm>
            <a:off x="7543800" y="43703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83"/>
          <p:cNvSpPr>
            <a:spLocks/>
          </p:cNvSpPr>
          <p:nvPr/>
        </p:nvSpPr>
        <p:spPr bwMode="auto">
          <a:xfrm>
            <a:off x="8153400" y="482758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 name="Group 3"/>
          <p:cNvGrpSpPr/>
          <p:nvPr/>
        </p:nvGrpSpPr>
        <p:grpSpPr>
          <a:xfrm>
            <a:off x="4648200" y="1763713"/>
            <a:ext cx="1453964" cy="1752600"/>
            <a:chOff x="4648200" y="1763713"/>
            <a:chExt cx="1453964" cy="1752600"/>
          </a:xfrm>
        </p:grpSpPr>
        <p:cxnSp>
          <p:nvCxnSpPr>
            <p:cNvPr id="116" name="Straight Arrow Connector 115"/>
            <p:cNvCxnSpPr/>
            <p:nvPr/>
          </p:nvCxnSpPr>
          <p:spPr>
            <a:xfrm flipH="1">
              <a:off x="4648200" y="3140075"/>
              <a:ext cx="5" cy="376238"/>
            </a:xfrm>
            <a:prstGeom prst="straightConnector1">
              <a:avLst/>
            </a:prstGeom>
            <a:ln w="1905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4" name="Group 121"/>
            <p:cNvGrpSpPr>
              <a:grpSpLocks/>
            </p:cNvGrpSpPr>
            <p:nvPr/>
          </p:nvGrpSpPr>
          <p:grpSpPr bwMode="auto">
            <a:xfrm>
              <a:off x="4648205" y="1763713"/>
              <a:ext cx="1453959" cy="1524001"/>
              <a:chOff x="4648199" y="1676400"/>
              <a:chExt cx="1453653" cy="1524001"/>
            </a:xfrm>
          </p:grpSpPr>
          <p:sp>
            <p:nvSpPr>
              <p:cNvPr id="18471" name="TextBox 118"/>
              <p:cNvSpPr txBox="1">
                <a:spLocks noChangeArrowheads="1"/>
              </p:cNvSpPr>
              <p:nvPr/>
            </p:nvSpPr>
            <p:spPr bwMode="auto">
              <a:xfrm>
                <a:off x="5181600" y="1676400"/>
                <a:ext cx="920252"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decrease</a:t>
                </a:r>
              </a:p>
              <a:p>
                <a:pPr eaLnBrk="1" hangingPunct="1"/>
                <a:r>
                  <a:rPr lang="en-US" sz="1400" dirty="0"/>
                  <a:t>in price</a:t>
                </a:r>
              </a:p>
            </p:txBody>
          </p:sp>
          <p:cxnSp>
            <p:nvCxnSpPr>
              <p:cNvPr id="121" name="Straight Connector 120"/>
              <p:cNvCxnSpPr/>
              <p:nvPr/>
            </p:nvCxnSpPr>
            <p:spPr>
              <a:xfrm rot="5400000" flipH="1" flipV="1">
                <a:off x="4610012" y="2324188"/>
                <a:ext cx="914400" cy="838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 name="Group 6"/>
          <p:cNvGrpSpPr/>
          <p:nvPr/>
        </p:nvGrpSpPr>
        <p:grpSpPr>
          <a:xfrm>
            <a:off x="5791200" y="2754313"/>
            <a:ext cx="2649883" cy="2057400"/>
            <a:chOff x="5791200" y="2754313"/>
            <a:chExt cx="2649883" cy="2057400"/>
          </a:xfrm>
        </p:grpSpPr>
        <p:cxnSp>
          <p:nvCxnSpPr>
            <p:cNvPr id="117" name="Straight Arrow Connector 116"/>
            <p:cNvCxnSpPr/>
            <p:nvPr/>
          </p:nvCxnSpPr>
          <p:spPr>
            <a:xfrm>
              <a:off x="5791200" y="4810125"/>
              <a:ext cx="608013" cy="1588"/>
            </a:xfrm>
            <a:prstGeom prst="straightConnector1">
              <a:avLst/>
            </a:prstGeom>
            <a:ln w="19050">
              <a:solidFill>
                <a:schemeClr val="bg1">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36" name="Group 122"/>
            <p:cNvGrpSpPr>
              <a:grpSpLocks/>
            </p:cNvGrpSpPr>
            <p:nvPr/>
          </p:nvGrpSpPr>
          <p:grpSpPr bwMode="auto">
            <a:xfrm>
              <a:off x="6019801" y="2754313"/>
              <a:ext cx="2421282" cy="1981200"/>
              <a:chOff x="4343400" y="1676400"/>
              <a:chExt cx="2421153" cy="1981200"/>
            </a:xfrm>
          </p:grpSpPr>
          <p:sp>
            <p:nvSpPr>
              <p:cNvPr id="18469" name="TextBox 123"/>
              <p:cNvSpPr txBox="1">
                <a:spLocks noChangeArrowheads="1"/>
              </p:cNvSpPr>
              <p:nvPr/>
            </p:nvSpPr>
            <p:spPr bwMode="auto">
              <a:xfrm>
                <a:off x="4953000" y="1676400"/>
                <a:ext cx="1811553" cy="523220"/>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increases quantity</a:t>
                </a:r>
              </a:p>
              <a:p>
                <a:pPr eaLnBrk="1" hangingPunct="1"/>
                <a:r>
                  <a:rPr lang="en-US" sz="1400" dirty="0"/>
                  <a:t>of coffee demanded.</a:t>
                </a:r>
              </a:p>
            </p:txBody>
          </p:sp>
          <p:cxnSp>
            <p:nvCxnSpPr>
              <p:cNvPr id="125" name="Straight Connector 124"/>
              <p:cNvCxnSpPr/>
              <p:nvPr/>
            </p:nvCxnSpPr>
            <p:spPr>
              <a:xfrm rot="5400000" flipH="1" flipV="1">
                <a:off x="4229070" y="2400330"/>
                <a:ext cx="1371600" cy="11429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4876801" y="1085278"/>
            <a:ext cx="4111624" cy="523220"/>
          </a:xfrm>
          <a:prstGeom prst="rect">
            <a:avLst/>
          </a:prstGeom>
        </p:spPr>
        <p:txBody>
          <a:bodyPr wrap="square">
            <a:spAutoFit/>
          </a:bodyPr>
          <a:lstStyle/>
          <a:p>
            <a:r>
              <a:rPr lang="en-US" sz="2800" dirty="0">
                <a:latin typeface="+mn-lt"/>
              </a:rPr>
              <a:t>Coffee Demand Curve</a:t>
            </a:r>
          </a:p>
        </p:txBody>
      </p:sp>
      <p:sp>
        <p:nvSpPr>
          <p:cNvPr id="11" name="Rectangle 10"/>
          <p:cNvSpPr/>
          <p:nvPr/>
        </p:nvSpPr>
        <p:spPr>
          <a:xfrm>
            <a:off x="0" y="1223998"/>
            <a:ext cx="3845465" cy="646331"/>
          </a:xfrm>
          <a:prstGeom prst="rect">
            <a:avLst/>
          </a:prstGeom>
        </p:spPr>
        <p:txBody>
          <a:bodyPr wrap="square">
            <a:spAutoFit/>
          </a:bodyPr>
          <a:lstStyle/>
          <a:p>
            <a:r>
              <a:rPr lang="en-US" b="1" dirty="0">
                <a:latin typeface="+mn-lt"/>
              </a:rPr>
              <a:t>demand schedule </a:t>
            </a:r>
            <a:r>
              <a:rPr lang="en-US" dirty="0">
                <a:latin typeface="+mn-lt"/>
              </a:rPr>
              <a:t>– a table that shows the quantity demanded at each price.</a:t>
            </a:r>
          </a:p>
        </p:txBody>
      </p:sp>
    </p:spTree>
    <p:extLst>
      <p:ext uri="{BB962C8B-B14F-4D97-AF65-F5344CB8AC3E}">
        <p14:creationId xmlns:p14="http://schemas.microsoft.com/office/powerpoint/2010/main" val="291234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down)">
                                      <p:cBhvr>
                                        <p:cTn id="15" dur="500"/>
                                        <p:tgtEl>
                                          <p:spTgt spid="25"/>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27"/>
                                        </p:tgtEl>
                                        <p:attrNameLst>
                                          <p:attrName>style.visibility</p:attrName>
                                        </p:attrNameLst>
                                      </p:cBhvr>
                                      <p:to>
                                        <p:strVal val="visible"/>
                                      </p:to>
                                    </p:set>
                                    <p:animEffect transition="in" filter="wipe(down)">
                                      <p:cBhvr>
                                        <p:cTn id="18" dur="500"/>
                                        <p:tgtEl>
                                          <p:spTgt spid="127"/>
                                        </p:tgtEl>
                                      </p:cBhvr>
                                    </p:animEffect>
                                  </p:childTnLst>
                                </p:cTn>
                              </p:par>
                            </p:childTnLst>
                          </p:cTn>
                        </p:par>
                        <p:par>
                          <p:cTn id="19" fill="hold" nodeType="afterGroup">
                            <p:stCondLst>
                              <p:cond delay="500"/>
                            </p:stCondLst>
                            <p:childTnLst>
                              <p:par>
                                <p:cTn id="20" presetID="22" presetClass="entr" presetSubtype="8" fill="hold" grpId="0" nodeType="afterEffect">
                                  <p:stCondLst>
                                    <p:cond delay="0"/>
                                  </p:stCondLst>
                                  <p:childTnLst>
                                    <p:set>
                                      <p:cBhvr>
                                        <p:cTn id="21" dur="1" fill="hold">
                                          <p:stCondLst>
                                            <p:cond delay="0"/>
                                          </p:stCondLst>
                                        </p:cTn>
                                        <p:tgtEl>
                                          <p:spTgt spid="105"/>
                                        </p:tgtEl>
                                        <p:attrNameLst>
                                          <p:attrName>style.visibility</p:attrName>
                                        </p:attrNameLst>
                                      </p:cBhvr>
                                      <p:to>
                                        <p:strVal val="visible"/>
                                      </p:to>
                                    </p:set>
                                    <p:animEffect transition="in" filter="wipe(left)">
                                      <p:cBhvr>
                                        <p:cTn id="22" dur="500"/>
                                        <p:tgtEl>
                                          <p:spTgt spid="105"/>
                                        </p:tgtEl>
                                      </p:cBhvr>
                                    </p:animEffect>
                                  </p:childTnLst>
                                </p:cTn>
                              </p:par>
                            </p:childTnLst>
                          </p:cTn>
                        </p:par>
                        <p:par>
                          <p:cTn id="23" fill="hold" nodeType="afterGroup">
                            <p:stCondLst>
                              <p:cond delay="1000"/>
                            </p:stCondLst>
                            <p:childTnLst>
                              <p:par>
                                <p:cTn id="24" presetID="22" presetClass="entr" presetSubtype="8" fill="hold" nodeType="afterEffect">
                                  <p:stCondLst>
                                    <p:cond delay="0"/>
                                  </p:stCondLst>
                                  <p:childTnLst>
                                    <p:set>
                                      <p:cBhvr>
                                        <p:cTn id="25" dur="1" fill="hold">
                                          <p:stCondLst>
                                            <p:cond delay="0"/>
                                          </p:stCondLst>
                                        </p:cTn>
                                        <p:tgtEl>
                                          <p:spTgt spid="91"/>
                                        </p:tgtEl>
                                        <p:attrNameLst>
                                          <p:attrName>style.visibility</p:attrName>
                                        </p:attrNameLst>
                                      </p:cBhvr>
                                      <p:to>
                                        <p:strVal val="visible"/>
                                      </p:to>
                                    </p:set>
                                    <p:animEffect transition="in" filter="wipe(left)">
                                      <p:cBhvr>
                                        <p:cTn id="26" dur="500"/>
                                        <p:tgtEl>
                                          <p:spTgt spid="91"/>
                                        </p:tgtEl>
                                      </p:cBhvr>
                                    </p:animEffect>
                                  </p:childTnLst>
                                </p:cTn>
                              </p:par>
                            </p:childTnLst>
                          </p:cTn>
                        </p:par>
                        <p:par>
                          <p:cTn id="27" fill="hold" nodeType="afterGroup">
                            <p:stCondLst>
                              <p:cond delay="1500"/>
                            </p:stCondLst>
                            <p:childTnLst>
                              <p:par>
                                <p:cTn id="28" presetID="22" presetClass="entr" presetSubtype="8" fill="hold" grpId="0" nodeType="afterEffect">
                                  <p:stCondLst>
                                    <p:cond delay="0"/>
                                  </p:stCondLst>
                                  <p:childTnLst>
                                    <p:set>
                                      <p:cBhvr>
                                        <p:cTn id="29" dur="1" fill="hold">
                                          <p:stCondLst>
                                            <p:cond delay="0"/>
                                          </p:stCondLst>
                                        </p:cTn>
                                        <p:tgtEl>
                                          <p:spTgt spid="107"/>
                                        </p:tgtEl>
                                        <p:attrNameLst>
                                          <p:attrName>style.visibility</p:attrName>
                                        </p:attrNameLst>
                                      </p:cBhvr>
                                      <p:to>
                                        <p:strVal val="visible"/>
                                      </p:to>
                                    </p:set>
                                    <p:animEffect transition="in" filter="wipe(left)">
                                      <p:cBhvr>
                                        <p:cTn id="30" dur="500"/>
                                        <p:tgtEl>
                                          <p:spTgt spid="107"/>
                                        </p:tgtEl>
                                      </p:cBhvr>
                                    </p:animEffect>
                                  </p:childTnLst>
                                </p:cTn>
                              </p:par>
                            </p:childTnLst>
                          </p:cTn>
                        </p:par>
                        <p:par>
                          <p:cTn id="31" fill="hold" nodeType="afterGroup">
                            <p:stCondLst>
                              <p:cond delay="2000"/>
                            </p:stCondLst>
                            <p:childTnLst>
                              <p:par>
                                <p:cTn id="32" presetID="22" presetClass="entr" presetSubtype="1" fill="hold" nodeType="afterEffect">
                                  <p:stCondLst>
                                    <p:cond delay="0"/>
                                  </p:stCondLst>
                                  <p:childTnLst>
                                    <p:set>
                                      <p:cBhvr>
                                        <p:cTn id="33" dur="1" fill="hold">
                                          <p:stCondLst>
                                            <p:cond delay="0"/>
                                          </p:stCondLst>
                                        </p:cTn>
                                        <p:tgtEl>
                                          <p:spTgt spid="95"/>
                                        </p:tgtEl>
                                        <p:attrNameLst>
                                          <p:attrName>style.visibility</p:attrName>
                                        </p:attrNameLst>
                                      </p:cBhvr>
                                      <p:to>
                                        <p:strVal val="visible"/>
                                      </p:to>
                                    </p:set>
                                    <p:animEffect transition="in" filter="wipe(up)">
                                      <p:cBhvr>
                                        <p:cTn id="34" dur="500"/>
                                        <p:tgtEl>
                                          <p:spTgt spid="95"/>
                                        </p:tgtEl>
                                      </p:cBhvr>
                                    </p:animEffect>
                                  </p:childTnLst>
                                </p:cTn>
                              </p:par>
                            </p:childTnLst>
                          </p:cTn>
                        </p:par>
                        <p:par>
                          <p:cTn id="35" fill="hold" nodeType="afterGroup">
                            <p:stCondLst>
                              <p:cond delay="2500"/>
                            </p:stCondLst>
                            <p:childTnLst>
                              <p:par>
                                <p:cTn id="36" presetID="22" presetClass="entr" presetSubtype="8" fill="hold" nodeType="afterEffect">
                                  <p:stCondLst>
                                    <p:cond delay="0"/>
                                  </p:stCondLst>
                                  <p:childTnLst>
                                    <p:set>
                                      <p:cBhvr>
                                        <p:cTn id="37" dur="1" fill="hold">
                                          <p:stCondLst>
                                            <p:cond delay="0"/>
                                          </p:stCondLst>
                                        </p:cTn>
                                        <p:tgtEl>
                                          <p:spTgt spid="89"/>
                                        </p:tgtEl>
                                        <p:attrNameLst>
                                          <p:attrName>style.visibility</p:attrName>
                                        </p:attrNameLst>
                                      </p:cBhvr>
                                      <p:to>
                                        <p:strVal val="visible"/>
                                      </p:to>
                                    </p:set>
                                    <p:animEffect transition="in" filter="wipe(left)">
                                      <p:cBhvr>
                                        <p:cTn id="38" dur="500"/>
                                        <p:tgtEl>
                                          <p:spTgt spid="89"/>
                                        </p:tgtEl>
                                      </p:cBhvr>
                                    </p:animEffect>
                                  </p:childTnLst>
                                </p:cTn>
                              </p:par>
                            </p:childTnLst>
                          </p:cTn>
                        </p:par>
                        <p:par>
                          <p:cTn id="39" fill="hold" nodeType="afterGroup">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108"/>
                                        </p:tgtEl>
                                        <p:attrNameLst>
                                          <p:attrName>style.visibility</p:attrName>
                                        </p:attrNameLst>
                                      </p:cBhvr>
                                      <p:to>
                                        <p:strVal val="visible"/>
                                      </p:to>
                                    </p:set>
                                    <p:animEffect transition="in" filter="wipe(left)">
                                      <p:cBhvr>
                                        <p:cTn id="42" dur="500"/>
                                        <p:tgtEl>
                                          <p:spTgt spid="108"/>
                                        </p:tgtEl>
                                      </p:cBhvr>
                                    </p:animEffect>
                                  </p:childTnLst>
                                </p:cTn>
                              </p:par>
                            </p:childTnLst>
                          </p:cTn>
                        </p:par>
                        <p:par>
                          <p:cTn id="43" fill="hold" nodeType="afterGroup">
                            <p:stCondLst>
                              <p:cond delay="3500"/>
                            </p:stCondLst>
                            <p:childTnLst>
                              <p:par>
                                <p:cTn id="44" presetID="22" presetClass="entr" presetSubtype="1" fill="hold" nodeType="afterEffect">
                                  <p:stCondLst>
                                    <p:cond delay="0"/>
                                  </p:stCondLst>
                                  <p:childTnLst>
                                    <p:set>
                                      <p:cBhvr>
                                        <p:cTn id="45" dur="1" fill="hold">
                                          <p:stCondLst>
                                            <p:cond delay="0"/>
                                          </p:stCondLst>
                                        </p:cTn>
                                        <p:tgtEl>
                                          <p:spTgt spid="97"/>
                                        </p:tgtEl>
                                        <p:attrNameLst>
                                          <p:attrName>style.visibility</p:attrName>
                                        </p:attrNameLst>
                                      </p:cBhvr>
                                      <p:to>
                                        <p:strVal val="visible"/>
                                      </p:to>
                                    </p:set>
                                    <p:animEffect transition="in" filter="wipe(up)">
                                      <p:cBhvr>
                                        <p:cTn id="46" dur="500"/>
                                        <p:tgtEl>
                                          <p:spTgt spid="97"/>
                                        </p:tgtEl>
                                      </p:cBhvr>
                                    </p:animEffect>
                                  </p:childTnLst>
                                </p:cTn>
                              </p:par>
                            </p:childTnLst>
                          </p:cTn>
                        </p:par>
                        <p:par>
                          <p:cTn id="47" fill="hold" nodeType="afterGroup">
                            <p:stCondLst>
                              <p:cond delay="4000"/>
                            </p:stCondLst>
                            <p:childTnLst>
                              <p:par>
                                <p:cTn id="48" presetID="22" presetClass="entr" presetSubtype="8" fill="hold" nodeType="afterEffect">
                                  <p:stCondLst>
                                    <p:cond delay="0"/>
                                  </p:stCondLst>
                                  <p:childTnLst>
                                    <p:set>
                                      <p:cBhvr>
                                        <p:cTn id="49" dur="1" fill="hold">
                                          <p:stCondLst>
                                            <p:cond delay="0"/>
                                          </p:stCondLst>
                                        </p:cTn>
                                        <p:tgtEl>
                                          <p:spTgt spid="87"/>
                                        </p:tgtEl>
                                        <p:attrNameLst>
                                          <p:attrName>style.visibility</p:attrName>
                                        </p:attrNameLst>
                                      </p:cBhvr>
                                      <p:to>
                                        <p:strVal val="visible"/>
                                      </p:to>
                                    </p:set>
                                    <p:animEffect transition="in" filter="wipe(left)">
                                      <p:cBhvr>
                                        <p:cTn id="50" dur="500"/>
                                        <p:tgtEl>
                                          <p:spTgt spid="87"/>
                                        </p:tgtEl>
                                      </p:cBhvr>
                                    </p:animEffect>
                                  </p:childTnLst>
                                </p:cTn>
                              </p:par>
                            </p:childTnLst>
                          </p:cTn>
                        </p:par>
                        <p:par>
                          <p:cTn id="51" fill="hold" nodeType="afterGroup">
                            <p:stCondLst>
                              <p:cond delay="4500"/>
                            </p:stCondLst>
                            <p:childTnLst>
                              <p:par>
                                <p:cTn id="52" presetID="22" presetClass="entr" presetSubtype="8" fill="hold" grpId="0" nodeType="afterEffect">
                                  <p:stCondLst>
                                    <p:cond delay="0"/>
                                  </p:stCondLst>
                                  <p:childTnLst>
                                    <p:set>
                                      <p:cBhvr>
                                        <p:cTn id="53" dur="1" fill="hold">
                                          <p:stCondLst>
                                            <p:cond delay="0"/>
                                          </p:stCondLst>
                                        </p:cTn>
                                        <p:tgtEl>
                                          <p:spTgt spid="109"/>
                                        </p:tgtEl>
                                        <p:attrNameLst>
                                          <p:attrName>style.visibility</p:attrName>
                                        </p:attrNameLst>
                                      </p:cBhvr>
                                      <p:to>
                                        <p:strVal val="visible"/>
                                      </p:to>
                                    </p:set>
                                    <p:animEffect transition="in" filter="wipe(left)">
                                      <p:cBhvr>
                                        <p:cTn id="54" dur="500"/>
                                        <p:tgtEl>
                                          <p:spTgt spid="109"/>
                                        </p:tgtEl>
                                      </p:cBhvr>
                                    </p:animEffect>
                                  </p:childTnLst>
                                </p:cTn>
                              </p:par>
                            </p:childTnLst>
                          </p:cTn>
                        </p:par>
                        <p:par>
                          <p:cTn id="55" fill="hold" nodeType="afterGroup">
                            <p:stCondLst>
                              <p:cond delay="5000"/>
                            </p:stCondLst>
                            <p:childTnLst>
                              <p:par>
                                <p:cTn id="56" presetID="22" presetClass="entr" presetSubtype="1" fill="hold" nodeType="afterEffect">
                                  <p:stCondLst>
                                    <p:cond delay="0"/>
                                  </p:stCondLst>
                                  <p:childTnLst>
                                    <p:set>
                                      <p:cBhvr>
                                        <p:cTn id="57" dur="1" fill="hold">
                                          <p:stCondLst>
                                            <p:cond delay="0"/>
                                          </p:stCondLst>
                                        </p:cTn>
                                        <p:tgtEl>
                                          <p:spTgt spid="101"/>
                                        </p:tgtEl>
                                        <p:attrNameLst>
                                          <p:attrName>style.visibility</p:attrName>
                                        </p:attrNameLst>
                                      </p:cBhvr>
                                      <p:to>
                                        <p:strVal val="visible"/>
                                      </p:to>
                                    </p:set>
                                    <p:animEffect transition="in" filter="wipe(up)">
                                      <p:cBhvr>
                                        <p:cTn id="58" dur="500"/>
                                        <p:tgtEl>
                                          <p:spTgt spid="101"/>
                                        </p:tgtEl>
                                      </p:cBhvr>
                                    </p:animEffect>
                                  </p:childTnLst>
                                </p:cTn>
                              </p:par>
                            </p:childTnLst>
                          </p:cTn>
                        </p:par>
                        <p:par>
                          <p:cTn id="59" fill="hold" nodeType="afterGroup">
                            <p:stCondLst>
                              <p:cond delay="5500"/>
                            </p:stCondLst>
                            <p:childTnLst>
                              <p:par>
                                <p:cTn id="60" presetID="22" presetClass="entr" presetSubtype="8" fill="hold" nodeType="afterEffect">
                                  <p:stCondLst>
                                    <p:cond delay="0"/>
                                  </p:stCondLst>
                                  <p:childTnLst>
                                    <p:set>
                                      <p:cBhvr>
                                        <p:cTn id="61" dur="1" fill="hold">
                                          <p:stCondLst>
                                            <p:cond delay="0"/>
                                          </p:stCondLst>
                                        </p:cTn>
                                        <p:tgtEl>
                                          <p:spTgt spid="85"/>
                                        </p:tgtEl>
                                        <p:attrNameLst>
                                          <p:attrName>style.visibility</p:attrName>
                                        </p:attrNameLst>
                                      </p:cBhvr>
                                      <p:to>
                                        <p:strVal val="visible"/>
                                      </p:to>
                                    </p:set>
                                    <p:animEffect transition="in" filter="wipe(left)">
                                      <p:cBhvr>
                                        <p:cTn id="62" dur="500"/>
                                        <p:tgtEl>
                                          <p:spTgt spid="85"/>
                                        </p:tgtEl>
                                      </p:cBhvr>
                                    </p:animEffect>
                                  </p:childTnLst>
                                </p:cTn>
                              </p:par>
                            </p:childTnLst>
                          </p:cTn>
                        </p:par>
                        <p:par>
                          <p:cTn id="63" fill="hold" nodeType="afterGroup">
                            <p:stCondLst>
                              <p:cond delay="6000"/>
                            </p:stCondLst>
                            <p:childTnLst>
                              <p:par>
                                <p:cTn id="64" presetID="22" presetClass="entr" presetSubtype="8" fill="hold" grpId="0" nodeType="afterEffect">
                                  <p:stCondLst>
                                    <p:cond delay="0"/>
                                  </p:stCondLst>
                                  <p:childTnLst>
                                    <p:set>
                                      <p:cBhvr>
                                        <p:cTn id="65" dur="1" fill="hold">
                                          <p:stCondLst>
                                            <p:cond delay="0"/>
                                          </p:stCondLst>
                                        </p:cTn>
                                        <p:tgtEl>
                                          <p:spTgt spid="110"/>
                                        </p:tgtEl>
                                        <p:attrNameLst>
                                          <p:attrName>style.visibility</p:attrName>
                                        </p:attrNameLst>
                                      </p:cBhvr>
                                      <p:to>
                                        <p:strVal val="visible"/>
                                      </p:to>
                                    </p:set>
                                    <p:animEffect transition="in" filter="wipe(left)">
                                      <p:cBhvr>
                                        <p:cTn id="66" dur="500"/>
                                        <p:tgtEl>
                                          <p:spTgt spid="110"/>
                                        </p:tgtEl>
                                      </p:cBhvr>
                                    </p:animEffect>
                                  </p:childTnLst>
                                </p:cTn>
                              </p:par>
                            </p:childTnLst>
                          </p:cTn>
                        </p:par>
                        <p:par>
                          <p:cTn id="67" fill="hold" nodeType="afterGroup">
                            <p:stCondLst>
                              <p:cond delay="6500"/>
                            </p:stCondLst>
                            <p:childTnLst>
                              <p:par>
                                <p:cTn id="68" presetID="22" presetClass="entr" presetSubtype="1" fill="hold" nodeType="afterEffect">
                                  <p:stCondLst>
                                    <p:cond delay="0"/>
                                  </p:stCondLst>
                                  <p:childTnLst>
                                    <p:set>
                                      <p:cBhvr>
                                        <p:cTn id="69" dur="1" fill="hold">
                                          <p:stCondLst>
                                            <p:cond delay="0"/>
                                          </p:stCondLst>
                                        </p:cTn>
                                        <p:tgtEl>
                                          <p:spTgt spid="99"/>
                                        </p:tgtEl>
                                        <p:attrNameLst>
                                          <p:attrName>style.visibility</p:attrName>
                                        </p:attrNameLst>
                                      </p:cBhvr>
                                      <p:to>
                                        <p:strVal val="visible"/>
                                      </p:to>
                                    </p:set>
                                    <p:animEffect transition="in" filter="wipe(up)">
                                      <p:cBhvr>
                                        <p:cTn id="70" dur="500"/>
                                        <p:tgtEl>
                                          <p:spTgt spid="99"/>
                                        </p:tgtEl>
                                      </p:cBhvr>
                                    </p:animEffect>
                                  </p:childTnLst>
                                </p:cTn>
                              </p:par>
                            </p:childTnLst>
                          </p:cTn>
                        </p:par>
                        <p:par>
                          <p:cTn id="71" fill="hold" nodeType="afterGroup">
                            <p:stCondLst>
                              <p:cond delay="7000"/>
                            </p:stCondLst>
                            <p:childTnLst>
                              <p:par>
                                <p:cTn id="72" presetID="22" presetClass="entr" presetSubtype="8" fill="hold" nodeType="afterEffect">
                                  <p:stCondLst>
                                    <p:cond delay="0"/>
                                  </p:stCondLst>
                                  <p:childTnLst>
                                    <p:set>
                                      <p:cBhvr>
                                        <p:cTn id="73" dur="1" fill="hold">
                                          <p:stCondLst>
                                            <p:cond delay="0"/>
                                          </p:stCondLst>
                                        </p:cTn>
                                        <p:tgtEl>
                                          <p:spTgt spid="83"/>
                                        </p:tgtEl>
                                        <p:attrNameLst>
                                          <p:attrName>style.visibility</p:attrName>
                                        </p:attrNameLst>
                                      </p:cBhvr>
                                      <p:to>
                                        <p:strVal val="visible"/>
                                      </p:to>
                                    </p:set>
                                    <p:animEffect transition="in" filter="wipe(left)">
                                      <p:cBhvr>
                                        <p:cTn id="74" dur="500"/>
                                        <p:tgtEl>
                                          <p:spTgt spid="83"/>
                                        </p:tgtEl>
                                      </p:cBhvr>
                                    </p:animEffect>
                                  </p:childTnLst>
                                </p:cTn>
                              </p:par>
                            </p:childTnLst>
                          </p:cTn>
                        </p:par>
                        <p:par>
                          <p:cTn id="75" fill="hold" nodeType="afterGroup">
                            <p:stCondLst>
                              <p:cond delay="7500"/>
                            </p:stCondLst>
                            <p:childTnLst>
                              <p:par>
                                <p:cTn id="76" presetID="22" presetClass="entr" presetSubtype="8" fill="hold" grpId="0" nodeType="afterEffect">
                                  <p:stCondLst>
                                    <p:cond delay="0"/>
                                  </p:stCondLst>
                                  <p:childTnLst>
                                    <p:set>
                                      <p:cBhvr>
                                        <p:cTn id="77" dur="1" fill="hold">
                                          <p:stCondLst>
                                            <p:cond delay="0"/>
                                          </p:stCondLst>
                                        </p:cTn>
                                        <p:tgtEl>
                                          <p:spTgt spid="111"/>
                                        </p:tgtEl>
                                        <p:attrNameLst>
                                          <p:attrName>style.visibility</p:attrName>
                                        </p:attrNameLst>
                                      </p:cBhvr>
                                      <p:to>
                                        <p:strVal val="visible"/>
                                      </p:to>
                                    </p:set>
                                    <p:animEffect transition="in" filter="wipe(left)">
                                      <p:cBhvr>
                                        <p:cTn id="78" dur="500"/>
                                        <p:tgtEl>
                                          <p:spTgt spid="111"/>
                                        </p:tgtEl>
                                      </p:cBhvr>
                                    </p:animEffect>
                                  </p:childTnLst>
                                </p:cTn>
                              </p:par>
                            </p:childTnLst>
                          </p:cTn>
                        </p:par>
                        <p:par>
                          <p:cTn id="79" fill="hold" nodeType="afterGroup">
                            <p:stCondLst>
                              <p:cond delay="8000"/>
                            </p:stCondLst>
                            <p:childTnLst>
                              <p:par>
                                <p:cTn id="80" presetID="22" presetClass="entr" presetSubtype="1" fill="hold" nodeType="afterEffect">
                                  <p:stCondLst>
                                    <p:cond delay="0"/>
                                  </p:stCondLst>
                                  <p:childTnLst>
                                    <p:set>
                                      <p:cBhvr>
                                        <p:cTn id="81" dur="1" fill="hold">
                                          <p:stCondLst>
                                            <p:cond delay="0"/>
                                          </p:stCondLst>
                                        </p:cTn>
                                        <p:tgtEl>
                                          <p:spTgt spid="104"/>
                                        </p:tgtEl>
                                        <p:attrNameLst>
                                          <p:attrName>style.visibility</p:attrName>
                                        </p:attrNameLst>
                                      </p:cBhvr>
                                      <p:to>
                                        <p:strVal val="visible"/>
                                      </p:to>
                                    </p:set>
                                    <p:animEffect transition="in" filter="wipe(up)">
                                      <p:cBhvr>
                                        <p:cTn id="82" dur="500"/>
                                        <p:tgtEl>
                                          <p:spTgt spid="104"/>
                                        </p:tgtEl>
                                      </p:cBhvr>
                                    </p:animEffect>
                                  </p:childTnLst>
                                </p:cTn>
                              </p:par>
                            </p:childTnLst>
                          </p:cTn>
                        </p:par>
                        <p:par>
                          <p:cTn id="83" fill="hold" nodeType="afterGroup">
                            <p:stCondLst>
                              <p:cond delay="8500"/>
                            </p:stCondLst>
                            <p:childTnLst>
                              <p:par>
                                <p:cTn id="84" presetID="22" presetClass="entr" presetSubtype="8" fill="hold" grpId="0" nodeType="afterEffect">
                                  <p:stCondLst>
                                    <p:cond delay="0"/>
                                  </p:stCondLst>
                                  <p:childTnLst>
                                    <p:set>
                                      <p:cBhvr>
                                        <p:cTn id="85" dur="1" fill="hold">
                                          <p:stCondLst>
                                            <p:cond delay="0"/>
                                          </p:stCondLst>
                                        </p:cTn>
                                        <p:tgtEl>
                                          <p:spTgt spid="112"/>
                                        </p:tgtEl>
                                        <p:attrNameLst>
                                          <p:attrName>style.visibility</p:attrName>
                                        </p:attrNameLst>
                                      </p:cBhvr>
                                      <p:to>
                                        <p:strVal val="visible"/>
                                      </p:to>
                                    </p:set>
                                    <p:animEffect transition="in" filter="wipe(left)">
                                      <p:cBhvr>
                                        <p:cTn id="86" dur="500"/>
                                        <p:tgtEl>
                                          <p:spTgt spid="112"/>
                                        </p:tgtEl>
                                      </p:cBhvr>
                                    </p:animEffect>
                                  </p:childTnLst>
                                </p:cTn>
                              </p:par>
                            </p:childTnLst>
                          </p:cTn>
                        </p:par>
                        <p:par>
                          <p:cTn id="87" fill="hold" nodeType="afterGroup">
                            <p:stCondLst>
                              <p:cond delay="9000"/>
                            </p:stCondLst>
                            <p:childTnLst>
                              <p:par>
                                <p:cTn id="88" presetID="22" presetClass="entr" presetSubtype="8" fill="hold" nodeType="afterEffect">
                                  <p:stCondLst>
                                    <p:cond delay="0"/>
                                  </p:stCondLst>
                                  <p:childTnLst>
                                    <p:set>
                                      <p:cBhvr>
                                        <p:cTn id="89" dur="1" fill="hold">
                                          <p:stCondLst>
                                            <p:cond delay="0"/>
                                          </p:stCondLst>
                                        </p:cTn>
                                        <p:tgtEl>
                                          <p:spTgt spid="2"/>
                                        </p:tgtEl>
                                        <p:attrNameLst>
                                          <p:attrName>style.visibility</p:attrName>
                                        </p:attrNameLst>
                                      </p:cBhvr>
                                      <p:to>
                                        <p:strVal val="visible"/>
                                      </p:to>
                                    </p:set>
                                    <p:animEffect transition="in" filter="wipe(left)">
                                      <p:cBhvr>
                                        <p:cTn id="90" dur="500"/>
                                        <p:tgtEl>
                                          <p:spTgt spid="2"/>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4"/>
                                        </p:tgtEl>
                                        <p:attrNameLst>
                                          <p:attrName>style.visibility</p:attrName>
                                        </p:attrNameLst>
                                      </p:cBhvr>
                                      <p:to>
                                        <p:strVal val="visible"/>
                                      </p:to>
                                    </p:set>
                                    <p:animEffect transition="in" filter="fade">
                                      <p:cBhvr>
                                        <p:cTn id="95" dur="500"/>
                                        <p:tgtEl>
                                          <p:spTgt spid="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7"/>
                                        </p:tgtEl>
                                        <p:attrNameLst>
                                          <p:attrName>style.visibility</p:attrName>
                                        </p:attrNameLst>
                                      </p:cBhvr>
                                      <p:to>
                                        <p:strVal val="visible"/>
                                      </p:to>
                                    </p:set>
                                    <p:animEffect transition="in" filter="fade">
                                      <p:cBhvr>
                                        <p:cTn id="100" dur="500"/>
                                        <p:tgtEl>
                                          <p:spTgt spid="7"/>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5"/>
                                        </p:tgtEl>
                                        <p:attrNameLst>
                                          <p:attrName>style.visibility</p:attrName>
                                        </p:attrNameLst>
                                      </p:cBhvr>
                                      <p:to>
                                        <p:strVal val="visible"/>
                                      </p:to>
                                    </p:set>
                                    <p:animEffect transition="in" filter="fade">
                                      <p:cBhvr>
                                        <p:cTn id="10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animBg="1"/>
      <p:bldP spid="5" grpId="0"/>
      <p:bldP spid="105" grpId="0" animBg="1"/>
      <p:bldP spid="107" grpId="0" animBg="1"/>
      <p:bldP spid="108" grpId="0" animBg="1"/>
      <p:bldP spid="109" grpId="0" animBg="1"/>
      <p:bldP spid="110" grpId="0" animBg="1"/>
      <p:bldP spid="111" grpId="0" animBg="1"/>
      <p:bldP spid="112" grpId="0" animBg="1"/>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4358244" y="329550"/>
            <a:ext cx="4785756"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200" dirty="0">
                <a:solidFill>
                  <a:schemeClr val="bg1">
                    <a:lumMod val="50000"/>
                  </a:schemeClr>
                </a:solidFill>
                <a:latin typeface="+mn-lt"/>
              </a:rPr>
              <a:t>Market Demand Schedule</a:t>
            </a:r>
          </a:p>
        </p:txBody>
      </p:sp>
      <p:graphicFrame>
        <p:nvGraphicFramePr>
          <p:cNvPr id="5" name="Table 4"/>
          <p:cNvGraphicFramePr>
            <a:graphicFrameLocks noGrp="1"/>
          </p:cNvGraphicFramePr>
          <p:nvPr>
            <p:extLst>
              <p:ext uri="{D42A27DB-BD31-4B8C-83A1-F6EECF244321}">
                <p14:modId xmlns:p14="http://schemas.microsoft.com/office/powerpoint/2010/main" val="4145306390"/>
              </p:ext>
            </p:extLst>
          </p:nvPr>
        </p:nvGraphicFramePr>
        <p:xfrm>
          <a:off x="1129150" y="2406725"/>
          <a:ext cx="6334125" cy="2382838"/>
        </p:xfrm>
        <a:graphic>
          <a:graphicData uri="http://schemas.openxmlformats.org/drawingml/2006/table">
            <a:tbl>
              <a:tblPr>
                <a:tableStyleId>{5C22544A-7EE6-4342-B048-85BDC9FD1C3A}</a:tableStyleId>
              </a:tblPr>
              <a:tblGrid>
                <a:gridCol w="2406599">
                  <a:extLst>
                    <a:ext uri="{9D8B030D-6E8A-4147-A177-3AD203B41FA5}">
                      <a16:colId xmlns:a16="http://schemas.microsoft.com/office/drawing/2014/main" val="20000"/>
                    </a:ext>
                  </a:extLst>
                </a:gridCol>
                <a:gridCol w="1195077">
                  <a:extLst>
                    <a:ext uri="{9D8B030D-6E8A-4147-A177-3AD203B41FA5}">
                      <a16:colId xmlns:a16="http://schemas.microsoft.com/office/drawing/2014/main" val="20001"/>
                    </a:ext>
                  </a:extLst>
                </a:gridCol>
                <a:gridCol w="349533">
                  <a:extLst>
                    <a:ext uri="{9D8B030D-6E8A-4147-A177-3AD203B41FA5}">
                      <a16:colId xmlns:a16="http://schemas.microsoft.com/office/drawing/2014/main" val="20002"/>
                    </a:ext>
                  </a:extLst>
                </a:gridCol>
                <a:gridCol w="1076534">
                  <a:extLst>
                    <a:ext uri="{9D8B030D-6E8A-4147-A177-3AD203B41FA5}">
                      <a16:colId xmlns:a16="http://schemas.microsoft.com/office/drawing/2014/main" val="20003"/>
                    </a:ext>
                  </a:extLst>
                </a:gridCol>
                <a:gridCol w="349533">
                  <a:extLst>
                    <a:ext uri="{9D8B030D-6E8A-4147-A177-3AD203B41FA5}">
                      <a16:colId xmlns:a16="http://schemas.microsoft.com/office/drawing/2014/main" val="20004"/>
                    </a:ext>
                  </a:extLst>
                </a:gridCol>
                <a:gridCol w="956849">
                  <a:extLst>
                    <a:ext uri="{9D8B030D-6E8A-4147-A177-3AD203B41FA5}">
                      <a16:colId xmlns:a16="http://schemas.microsoft.com/office/drawing/2014/main" val="20005"/>
                    </a:ext>
                  </a:extLst>
                </a:gridCol>
              </a:tblGrid>
              <a:tr h="370889">
                <a:tc>
                  <a:txBody>
                    <a:bodyPr/>
                    <a:lstStyle/>
                    <a:p>
                      <a:pPr algn="ctr"/>
                      <a:r>
                        <a:rPr lang="en-US" sz="1800" b="1" dirty="0">
                          <a:solidFill>
                            <a:schemeClr val="tx1"/>
                          </a:solidFill>
                        </a:rPr>
                        <a:t>Price of coffee</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Sara </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tx1"/>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John </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a:solidFill>
                          <a:schemeClr val="tx1"/>
                        </a:solidFill>
                      </a:endParaRP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dirty="0">
                          <a:solidFill>
                            <a:schemeClr val="tx1"/>
                          </a:solidFill>
                        </a:rPr>
                        <a:t>Market</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11949">
                <a:tc>
                  <a:txBody>
                    <a:bodyPr/>
                    <a:lstStyle/>
                    <a:p>
                      <a:pPr algn="ctr"/>
                      <a:r>
                        <a:rPr lang="en-US" sz="1800" dirty="0"/>
                        <a:t>$0.00</a:t>
                      </a:r>
                    </a:p>
                    <a:p>
                      <a:pPr algn="ctr"/>
                      <a:r>
                        <a:rPr lang="en-US" sz="1800" dirty="0"/>
                        <a:t>$0.50</a:t>
                      </a:r>
                    </a:p>
                    <a:p>
                      <a:pPr algn="ctr"/>
                      <a:r>
                        <a:rPr lang="en-US" sz="1800" dirty="0"/>
                        <a:t>$1.00</a:t>
                      </a:r>
                    </a:p>
                    <a:p>
                      <a:pPr algn="ctr"/>
                      <a:r>
                        <a:rPr lang="en-US" sz="1800" dirty="0"/>
                        <a:t>$1.50</a:t>
                      </a:r>
                    </a:p>
                    <a:p>
                      <a:pPr algn="ctr"/>
                      <a:r>
                        <a:rPr lang="en-US" sz="1800" dirty="0"/>
                        <a:t>$2.00</a:t>
                      </a:r>
                    </a:p>
                    <a:p>
                      <a:pPr algn="ctr"/>
                      <a:r>
                        <a:rPr lang="en-US" sz="1800" dirty="0"/>
                        <a:t>$2.50</a:t>
                      </a:r>
                    </a:p>
                    <a:p>
                      <a:pPr algn="ctr"/>
                      <a:r>
                        <a:rPr lang="en-US" sz="1800" dirty="0"/>
                        <a:t>$3.00</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12</a:t>
                      </a:r>
                    </a:p>
                    <a:p>
                      <a:pPr algn="ctr"/>
                      <a:r>
                        <a:rPr lang="en-US" sz="1800" dirty="0"/>
                        <a:t>10</a:t>
                      </a:r>
                    </a:p>
                    <a:p>
                      <a:pPr algn="ctr"/>
                      <a:r>
                        <a:rPr lang="en-US" sz="1800" dirty="0"/>
                        <a:t>8</a:t>
                      </a:r>
                    </a:p>
                    <a:p>
                      <a:pPr algn="ctr"/>
                      <a:r>
                        <a:rPr lang="en-US" sz="1800" dirty="0"/>
                        <a:t>6</a:t>
                      </a:r>
                    </a:p>
                    <a:p>
                      <a:pPr algn="ctr"/>
                      <a:r>
                        <a:rPr lang="en-US" sz="1800" dirty="0"/>
                        <a:t>4</a:t>
                      </a:r>
                    </a:p>
                    <a:p>
                      <a:pPr algn="ctr"/>
                      <a:r>
                        <a:rPr lang="en-US" sz="1800" dirty="0"/>
                        <a:t>2</a:t>
                      </a:r>
                    </a:p>
                    <a:p>
                      <a:pPr algn="ctr"/>
                      <a:r>
                        <a:rPr lang="en-US" sz="1800" dirty="0"/>
                        <a:t>0</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7</a:t>
                      </a:r>
                    </a:p>
                    <a:p>
                      <a:pPr algn="ctr"/>
                      <a:r>
                        <a:rPr lang="en-US" sz="1800" dirty="0"/>
                        <a:t>6</a:t>
                      </a:r>
                    </a:p>
                    <a:p>
                      <a:pPr algn="ctr"/>
                      <a:r>
                        <a:rPr lang="en-US" sz="1800" dirty="0"/>
                        <a:t>5</a:t>
                      </a:r>
                    </a:p>
                    <a:p>
                      <a:pPr algn="ctr"/>
                      <a:r>
                        <a:rPr lang="en-US" sz="1800" dirty="0"/>
                        <a:t>4</a:t>
                      </a:r>
                    </a:p>
                    <a:p>
                      <a:pPr algn="ctr"/>
                      <a:r>
                        <a:rPr lang="en-US" sz="1800" dirty="0"/>
                        <a:t>3</a:t>
                      </a:r>
                    </a:p>
                    <a:p>
                      <a:pPr algn="ctr"/>
                      <a:r>
                        <a:rPr lang="en-US" sz="1800" dirty="0"/>
                        <a:t>2</a:t>
                      </a:r>
                    </a:p>
                    <a:p>
                      <a:pPr algn="ctr"/>
                      <a:r>
                        <a:rPr lang="en-US" sz="1800" dirty="0"/>
                        <a:t>1</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800" dirty="0"/>
                        <a:t>19</a:t>
                      </a:r>
                    </a:p>
                    <a:p>
                      <a:pPr algn="ctr"/>
                      <a:r>
                        <a:rPr lang="en-US" sz="1800" dirty="0"/>
                        <a:t>16</a:t>
                      </a:r>
                    </a:p>
                    <a:p>
                      <a:pPr algn="ctr"/>
                      <a:r>
                        <a:rPr lang="en-US" sz="1800" dirty="0"/>
                        <a:t>13</a:t>
                      </a:r>
                    </a:p>
                    <a:p>
                      <a:pPr algn="ctr"/>
                      <a:r>
                        <a:rPr lang="en-US" sz="1800" dirty="0"/>
                        <a:t>10</a:t>
                      </a:r>
                    </a:p>
                    <a:p>
                      <a:pPr algn="ctr"/>
                      <a:r>
                        <a:rPr lang="en-US" sz="1800" dirty="0"/>
                        <a:t>7</a:t>
                      </a:r>
                    </a:p>
                    <a:p>
                      <a:pPr algn="ctr"/>
                      <a:r>
                        <a:rPr lang="en-US" sz="1800" dirty="0"/>
                        <a:t>4</a:t>
                      </a:r>
                    </a:p>
                    <a:p>
                      <a:pPr algn="ctr"/>
                      <a:r>
                        <a:rPr lang="en-US" sz="1800" dirty="0"/>
                        <a:t>1</a:t>
                      </a:r>
                    </a:p>
                  </a:txBody>
                  <a:tcPr marL="91431" marR="91431" marT="45726" marB="4572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p:cNvSpPr txBox="1">
            <a:spLocks noChangeArrowheads="1"/>
          </p:cNvSpPr>
          <p:nvPr/>
        </p:nvSpPr>
        <p:spPr bwMode="auto">
          <a:xfrm>
            <a:off x="461158" y="5124175"/>
            <a:ext cx="821692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mn-lt"/>
              </a:rPr>
              <a:t>The quantity demanded in a market is the sum of the quantities demanded by all the</a:t>
            </a:r>
          </a:p>
          <a:p>
            <a:pPr eaLnBrk="1" hangingPunct="1"/>
            <a:r>
              <a:rPr lang="en-US" dirty="0">
                <a:latin typeface="+mn-lt"/>
              </a:rPr>
              <a:t>buyers at each price. Thus, the market demand curve is found by adding horizontally</a:t>
            </a:r>
          </a:p>
          <a:p>
            <a:pPr eaLnBrk="1" hangingPunct="1"/>
            <a:r>
              <a:rPr lang="en-US" dirty="0">
                <a:latin typeface="+mn-lt"/>
              </a:rPr>
              <a:t>the individual demand curves. At a price of $2.00 Sara demands 4 cups of coffee, and </a:t>
            </a:r>
          </a:p>
          <a:p>
            <a:pPr eaLnBrk="1" hangingPunct="1"/>
            <a:r>
              <a:rPr lang="en-US" dirty="0">
                <a:latin typeface="+mn-lt"/>
              </a:rPr>
              <a:t>John demands 3 cups. The quantity demanded in the market at this price is 7 cups.</a:t>
            </a:r>
          </a:p>
        </p:txBody>
      </p:sp>
      <p:sp>
        <p:nvSpPr>
          <p:cNvPr id="7" name="Content Placeholder 2"/>
          <p:cNvSpPr>
            <a:spLocks noGrp="1"/>
          </p:cNvSpPr>
          <p:nvPr>
            <p:ph idx="4294967295"/>
          </p:nvPr>
        </p:nvSpPr>
        <p:spPr bwMode="auto">
          <a:xfrm>
            <a:off x="302825" y="1137073"/>
            <a:ext cx="8229600" cy="1107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a:t>Market demand </a:t>
            </a:r>
            <a:r>
              <a:rPr lang="en-US" dirty="0"/>
              <a:t>– </a:t>
            </a:r>
            <a:r>
              <a:rPr lang="en-US" sz="2800" dirty="0"/>
              <a:t>the sum of all individual demand schedules for a good or service</a:t>
            </a:r>
          </a:p>
        </p:txBody>
      </p:sp>
      <p:sp>
        <p:nvSpPr>
          <p:cNvPr id="2" name="Rounded Rectangle 1"/>
          <p:cNvSpPr/>
          <p:nvPr/>
        </p:nvSpPr>
        <p:spPr>
          <a:xfrm>
            <a:off x="1045029" y="3928584"/>
            <a:ext cx="6567054" cy="261257"/>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525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4216400" y="305800"/>
            <a:ext cx="4927599"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chemeClr val="bg1">
                    <a:lumMod val="50000"/>
                  </a:schemeClr>
                </a:solidFill>
                <a:latin typeface="+mn-lt"/>
              </a:rPr>
              <a:t>Market Demand Curve</a:t>
            </a:r>
          </a:p>
        </p:txBody>
      </p:sp>
      <p:sp>
        <p:nvSpPr>
          <p:cNvPr id="5" name="Rectangle 4"/>
          <p:cNvSpPr/>
          <p:nvPr/>
        </p:nvSpPr>
        <p:spPr>
          <a:xfrm>
            <a:off x="649288" y="2100263"/>
            <a:ext cx="2749550"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2" name="Group 5"/>
          <p:cNvGrpSpPr>
            <a:grpSpLocks/>
          </p:cNvGrpSpPr>
          <p:nvPr/>
        </p:nvGrpSpPr>
        <p:grpSpPr bwMode="auto">
          <a:xfrm>
            <a:off x="655638" y="2589213"/>
            <a:ext cx="2697162" cy="2940050"/>
            <a:chOff x="4479071" y="1862097"/>
            <a:chExt cx="2698292" cy="2938502"/>
          </a:xfrm>
        </p:grpSpPr>
        <p:cxnSp>
          <p:nvCxnSpPr>
            <p:cNvPr id="7" name="Straight Connector 6"/>
            <p:cNvCxnSpPr/>
            <p:nvPr/>
          </p:nvCxnSpPr>
          <p:spPr>
            <a:xfrm rot="16200000" flipH="1">
              <a:off x="4465272" y="2088509"/>
              <a:ext cx="2725889" cy="269829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700" name="TextBox 7"/>
            <p:cNvSpPr txBox="1">
              <a:spLocks noChangeArrowheads="1"/>
            </p:cNvSpPr>
            <p:nvPr/>
          </p:nvSpPr>
          <p:spPr bwMode="auto">
            <a:xfrm>
              <a:off x="4752288" y="1862097"/>
              <a:ext cx="619339" cy="338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a:t>D</a:t>
              </a:r>
              <a:r>
                <a:rPr lang="en-US" sz="1600" baseline="-25000" dirty="0" err="1"/>
                <a:t>Sara</a:t>
              </a:r>
              <a:endParaRPr lang="en-US" sz="1600" baseline="-25000" dirty="0"/>
            </a:p>
          </p:txBody>
        </p:sp>
      </p:grpSp>
      <p:grpSp>
        <p:nvGrpSpPr>
          <p:cNvPr id="3" name="Group 100"/>
          <p:cNvGrpSpPr>
            <a:grpSpLocks/>
          </p:cNvGrpSpPr>
          <p:nvPr/>
        </p:nvGrpSpPr>
        <p:grpSpPr bwMode="auto">
          <a:xfrm>
            <a:off x="420688" y="5376888"/>
            <a:ext cx="3140214" cy="717481"/>
            <a:chOff x="680076" y="5147846"/>
            <a:chExt cx="3140210" cy="717309"/>
          </a:xfrm>
        </p:grpSpPr>
        <p:sp>
          <p:nvSpPr>
            <p:cNvPr id="21658" name="TextBox 10"/>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659" name="Group 99"/>
            <p:cNvGrpSpPr>
              <a:grpSpLocks/>
            </p:cNvGrpSpPr>
            <p:nvPr/>
          </p:nvGrpSpPr>
          <p:grpSpPr bwMode="auto">
            <a:xfrm>
              <a:off x="914400" y="5147846"/>
              <a:ext cx="2875584" cy="460177"/>
              <a:chOff x="936854" y="5147846"/>
              <a:chExt cx="2875584" cy="460177"/>
            </a:xfrm>
          </p:grpSpPr>
          <p:cxnSp>
            <p:nvCxnSpPr>
              <p:cNvPr id="10" name="Straight Connector 9"/>
              <p:cNvCxnSpPr/>
              <p:nvPr/>
            </p:nvCxnSpPr>
            <p:spPr>
              <a:xfrm>
                <a:off x="937480" y="5300210"/>
                <a:ext cx="2719383"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62" name="Group 96"/>
              <p:cNvGrpSpPr>
                <a:grpSpLocks/>
              </p:cNvGrpSpPr>
              <p:nvPr/>
            </p:nvGrpSpPr>
            <p:grpSpPr bwMode="auto">
              <a:xfrm>
                <a:off x="996920" y="5147846"/>
                <a:ext cx="2815518" cy="460177"/>
                <a:chOff x="996920" y="5147846"/>
                <a:chExt cx="2815518" cy="460177"/>
              </a:xfrm>
            </p:grpSpPr>
            <p:grpSp>
              <p:nvGrpSpPr>
                <p:cNvPr id="21663" name="Group 14"/>
                <p:cNvGrpSpPr>
                  <a:grpSpLocks/>
                </p:cNvGrpSpPr>
                <p:nvPr/>
              </p:nvGrpSpPr>
              <p:grpSpPr bwMode="auto">
                <a:xfrm>
                  <a:off x="3429000" y="5147846"/>
                  <a:ext cx="383438" cy="460177"/>
                  <a:chOff x="8001000" y="4648200"/>
                  <a:chExt cx="383438" cy="460177"/>
                </a:xfrm>
              </p:grpSpPr>
              <p:cxnSp>
                <p:nvCxnSpPr>
                  <p:cNvPr id="47" name="Straight Connector 12"/>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8" name="TextBox 13"/>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21664" name="Group 15"/>
                <p:cNvGrpSpPr>
                  <a:grpSpLocks/>
                </p:cNvGrpSpPr>
                <p:nvPr/>
              </p:nvGrpSpPr>
              <p:grpSpPr bwMode="auto">
                <a:xfrm>
                  <a:off x="2971800" y="5147846"/>
                  <a:ext cx="383438" cy="460177"/>
                  <a:chOff x="8001000" y="4648200"/>
                  <a:chExt cx="383438" cy="460177"/>
                </a:xfrm>
              </p:grpSpPr>
              <p:cxnSp>
                <p:nvCxnSpPr>
                  <p:cNvPr id="45" name="Straight Connector 16"/>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6" name="TextBox 17"/>
                  <p:cNvSpPr txBox="1">
                    <a:spLocks noChangeArrowheads="1"/>
                  </p:cNvSpPr>
                  <p:nvPr/>
                </p:nvSpPr>
                <p:spPr bwMode="auto">
                  <a:xfrm>
                    <a:off x="8001000"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21665" name="Group 18"/>
                <p:cNvGrpSpPr>
                  <a:grpSpLocks/>
                </p:cNvGrpSpPr>
                <p:nvPr/>
              </p:nvGrpSpPr>
              <p:grpSpPr bwMode="auto">
                <a:xfrm>
                  <a:off x="3200400" y="5147846"/>
                  <a:ext cx="370101" cy="460177"/>
                  <a:chOff x="8001000" y="4648200"/>
                  <a:chExt cx="370101" cy="460177"/>
                </a:xfrm>
              </p:grpSpPr>
              <p:cxnSp>
                <p:nvCxnSpPr>
                  <p:cNvPr id="43" name="Straight Connector 19"/>
                  <p:cNvCxnSpPr/>
                  <p:nvPr/>
                </p:nvCxnSpPr>
                <p:spPr>
                  <a:xfrm rot="5400000">
                    <a:off x="815347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4" name="TextBox 20"/>
                  <p:cNvSpPr txBox="1">
                    <a:spLocks noChangeArrowheads="1"/>
                  </p:cNvSpPr>
                  <p:nvPr/>
                </p:nvSpPr>
                <p:spPr bwMode="auto">
                  <a:xfrm>
                    <a:off x="8001000" y="4800600"/>
                    <a:ext cx="3701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11</a:t>
                    </a:r>
                  </a:p>
                </p:txBody>
              </p:sp>
            </p:grpSp>
            <p:grpSp>
              <p:nvGrpSpPr>
                <p:cNvPr id="21666" name="Group 21"/>
                <p:cNvGrpSpPr>
                  <a:grpSpLocks/>
                </p:cNvGrpSpPr>
                <p:nvPr/>
              </p:nvGrpSpPr>
              <p:grpSpPr bwMode="auto">
                <a:xfrm>
                  <a:off x="2825720" y="5147846"/>
                  <a:ext cx="284052" cy="460177"/>
                  <a:chOff x="8069094" y="4648200"/>
                  <a:chExt cx="284052" cy="460177"/>
                </a:xfrm>
              </p:grpSpPr>
              <p:cxnSp>
                <p:nvCxnSpPr>
                  <p:cNvPr id="41" name="Straight Connector 40"/>
                  <p:cNvCxnSpPr/>
                  <p:nvPr/>
                </p:nvCxnSpPr>
                <p:spPr>
                  <a:xfrm rot="5400000">
                    <a:off x="8156513"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2" name="TextBox 4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9</a:t>
                    </a:r>
                  </a:p>
                </p:txBody>
              </p:sp>
            </p:grpSp>
            <p:grpSp>
              <p:nvGrpSpPr>
                <p:cNvPr id="21667" name="Group 27"/>
                <p:cNvGrpSpPr>
                  <a:grpSpLocks/>
                </p:cNvGrpSpPr>
                <p:nvPr/>
              </p:nvGrpSpPr>
              <p:grpSpPr bwMode="auto">
                <a:xfrm>
                  <a:off x="996920" y="5147846"/>
                  <a:ext cx="284052" cy="460177"/>
                  <a:chOff x="8069094" y="4648200"/>
                  <a:chExt cx="284052" cy="460177"/>
                </a:xfrm>
              </p:grpSpPr>
              <p:cxnSp>
                <p:nvCxnSpPr>
                  <p:cNvPr id="39" name="Straight Connector 38"/>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90" name="TextBox 3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21668" name="Group 30"/>
                <p:cNvGrpSpPr>
                  <a:grpSpLocks/>
                </p:cNvGrpSpPr>
                <p:nvPr/>
              </p:nvGrpSpPr>
              <p:grpSpPr bwMode="auto">
                <a:xfrm>
                  <a:off x="1225520" y="5147846"/>
                  <a:ext cx="284052" cy="460177"/>
                  <a:chOff x="8069094" y="4648200"/>
                  <a:chExt cx="284052" cy="460177"/>
                </a:xfrm>
              </p:grpSpPr>
              <p:cxnSp>
                <p:nvCxnSpPr>
                  <p:cNvPr id="37" name="Straight Connector 36"/>
                  <p:cNvCxnSpPr/>
                  <p:nvPr/>
                </p:nvCxnSpPr>
                <p:spPr>
                  <a:xfrm rot="5400000">
                    <a:off x="8156516"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8" name="TextBox 3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669" name="Group 33"/>
                <p:cNvGrpSpPr>
                  <a:grpSpLocks/>
                </p:cNvGrpSpPr>
                <p:nvPr/>
              </p:nvGrpSpPr>
              <p:grpSpPr bwMode="auto">
                <a:xfrm>
                  <a:off x="1454120" y="5147846"/>
                  <a:ext cx="284052" cy="460177"/>
                  <a:chOff x="8069094" y="4648200"/>
                  <a:chExt cx="284052" cy="460177"/>
                </a:xfrm>
              </p:grpSpPr>
              <p:cxnSp>
                <p:nvCxnSpPr>
                  <p:cNvPr id="35" name="Straight Connector 34"/>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6" name="TextBox 3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1670" name="Group 36"/>
                <p:cNvGrpSpPr>
                  <a:grpSpLocks/>
                </p:cNvGrpSpPr>
                <p:nvPr/>
              </p:nvGrpSpPr>
              <p:grpSpPr bwMode="auto">
                <a:xfrm>
                  <a:off x="1682720" y="5147846"/>
                  <a:ext cx="284052" cy="460177"/>
                  <a:chOff x="8069094" y="4648200"/>
                  <a:chExt cx="284052" cy="460177"/>
                </a:xfrm>
              </p:grpSpPr>
              <p:cxnSp>
                <p:nvCxnSpPr>
                  <p:cNvPr id="33" name="Straight Connector 32"/>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4" name="TextBox 3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671" name="Group 39"/>
                <p:cNvGrpSpPr>
                  <a:grpSpLocks/>
                </p:cNvGrpSpPr>
                <p:nvPr/>
              </p:nvGrpSpPr>
              <p:grpSpPr bwMode="auto">
                <a:xfrm>
                  <a:off x="1911320" y="5147846"/>
                  <a:ext cx="284052" cy="460177"/>
                  <a:chOff x="8069094" y="4648200"/>
                  <a:chExt cx="284052" cy="460177"/>
                </a:xfrm>
              </p:grpSpPr>
              <p:cxnSp>
                <p:nvCxnSpPr>
                  <p:cNvPr id="31" name="Straight Connector 30"/>
                  <p:cNvCxnSpPr/>
                  <p:nvPr/>
                </p:nvCxnSpPr>
                <p:spPr>
                  <a:xfrm rot="5400000">
                    <a:off x="8156515"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2" name="TextBox 3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21672" name="Group 42"/>
                <p:cNvGrpSpPr>
                  <a:grpSpLocks/>
                </p:cNvGrpSpPr>
                <p:nvPr/>
              </p:nvGrpSpPr>
              <p:grpSpPr bwMode="auto">
                <a:xfrm>
                  <a:off x="2139920" y="5147846"/>
                  <a:ext cx="284052" cy="460177"/>
                  <a:chOff x="8069094" y="4648200"/>
                  <a:chExt cx="284052" cy="460177"/>
                </a:xfrm>
              </p:grpSpPr>
              <p:cxnSp>
                <p:nvCxnSpPr>
                  <p:cNvPr id="29" name="Straight Connector 28"/>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80" name="TextBox 2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673" name="Group 45"/>
                <p:cNvGrpSpPr>
                  <a:grpSpLocks/>
                </p:cNvGrpSpPr>
                <p:nvPr/>
              </p:nvGrpSpPr>
              <p:grpSpPr bwMode="auto">
                <a:xfrm>
                  <a:off x="2368520" y="5147846"/>
                  <a:ext cx="284052" cy="460177"/>
                  <a:chOff x="8069094" y="4648200"/>
                  <a:chExt cx="284052" cy="460177"/>
                </a:xfrm>
              </p:grpSpPr>
              <p:cxnSp>
                <p:nvCxnSpPr>
                  <p:cNvPr id="27" name="Straight Connector 26"/>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78" name="TextBox 2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nvGrpSpPr>
                <p:cNvPr id="21674" name="Group 48"/>
                <p:cNvGrpSpPr>
                  <a:grpSpLocks/>
                </p:cNvGrpSpPr>
                <p:nvPr/>
              </p:nvGrpSpPr>
              <p:grpSpPr bwMode="auto">
                <a:xfrm>
                  <a:off x="2597120" y="5147846"/>
                  <a:ext cx="284052" cy="460177"/>
                  <a:chOff x="8069094" y="4648200"/>
                  <a:chExt cx="284052" cy="460177"/>
                </a:xfrm>
              </p:grpSpPr>
              <p:cxnSp>
                <p:nvCxnSpPr>
                  <p:cNvPr id="25" name="Straight Connector 24"/>
                  <p:cNvCxnSpPr/>
                  <p:nvPr/>
                </p:nvCxnSpPr>
                <p:spPr>
                  <a:xfrm rot="5400000">
                    <a:off x="8156514"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76" name="TextBox 2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grpSp>
        <p:sp>
          <p:nvSpPr>
            <p:cNvPr id="21660" name="TextBox 23"/>
            <p:cNvSpPr txBox="1">
              <a:spLocks noChangeArrowheads="1"/>
            </p:cNvSpPr>
            <p:nvPr/>
          </p:nvSpPr>
          <p:spPr bwMode="auto">
            <a:xfrm>
              <a:off x="2968772" y="5557450"/>
              <a:ext cx="851514"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a:t>
              </a:r>
            </a:p>
          </p:txBody>
        </p:sp>
      </p:grpSp>
      <p:grpSp>
        <p:nvGrpSpPr>
          <p:cNvPr id="22" name="Group 48"/>
          <p:cNvGrpSpPr>
            <a:grpSpLocks/>
          </p:cNvGrpSpPr>
          <p:nvPr/>
        </p:nvGrpSpPr>
        <p:grpSpPr bwMode="auto">
          <a:xfrm>
            <a:off x="62892" y="1891675"/>
            <a:ext cx="738796" cy="3637587"/>
            <a:chOff x="3983925" y="1165223"/>
            <a:chExt cx="740222" cy="3636169"/>
          </a:xfrm>
        </p:grpSpPr>
        <p:cxnSp>
          <p:nvCxnSpPr>
            <p:cNvPr id="50" name="Straight Connector 49"/>
            <p:cNvCxnSpPr/>
            <p:nvPr/>
          </p:nvCxnSpPr>
          <p:spPr>
            <a:xfrm rot="5400000">
              <a:off x="2896505" y="3124854"/>
              <a:ext cx="3351487" cy="15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39" name="Group 56"/>
            <p:cNvGrpSpPr>
              <a:grpSpLocks/>
            </p:cNvGrpSpPr>
            <p:nvPr/>
          </p:nvGrpSpPr>
          <p:grpSpPr bwMode="auto">
            <a:xfrm>
              <a:off x="3983925" y="1828800"/>
              <a:ext cx="740222" cy="307777"/>
              <a:chOff x="6117778" y="2286000"/>
              <a:chExt cx="740222" cy="307777"/>
            </a:xfrm>
          </p:grpSpPr>
          <p:sp>
            <p:nvSpPr>
              <p:cNvPr id="21656"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69" name="Straight Connector 55"/>
              <p:cNvCxnSpPr/>
              <p:nvPr/>
            </p:nvCxnSpPr>
            <p:spPr>
              <a:xfrm>
                <a:off x="6705306" y="2514880"/>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0" name="Group 57"/>
            <p:cNvGrpSpPr>
              <a:grpSpLocks/>
            </p:cNvGrpSpPr>
            <p:nvPr/>
          </p:nvGrpSpPr>
          <p:grpSpPr bwMode="auto">
            <a:xfrm>
              <a:off x="4097738" y="2297668"/>
              <a:ext cx="626409" cy="307777"/>
              <a:chOff x="6231591" y="2286000"/>
              <a:chExt cx="626409" cy="307777"/>
            </a:xfrm>
          </p:grpSpPr>
          <p:sp>
            <p:nvSpPr>
              <p:cNvPr id="21654" name="TextBox 6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67" name="Straight Connector 66"/>
              <p:cNvCxnSpPr/>
              <p:nvPr/>
            </p:nvCxnSpPr>
            <p:spPr>
              <a:xfrm>
                <a:off x="6705306" y="2515728"/>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1" name="Group 60"/>
            <p:cNvGrpSpPr>
              <a:grpSpLocks/>
            </p:cNvGrpSpPr>
            <p:nvPr/>
          </p:nvGrpSpPr>
          <p:grpSpPr bwMode="auto">
            <a:xfrm>
              <a:off x="4097738" y="2754868"/>
              <a:ext cx="626409" cy="307777"/>
              <a:chOff x="6231591" y="2286000"/>
              <a:chExt cx="626409" cy="307777"/>
            </a:xfrm>
          </p:grpSpPr>
          <p:sp>
            <p:nvSpPr>
              <p:cNvPr id="21652" name="TextBox 6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65" name="Straight Connector 64"/>
              <p:cNvCxnSpPr/>
              <p:nvPr/>
            </p:nvCxnSpPr>
            <p:spPr>
              <a:xfrm>
                <a:off x="6705306" y="2513962"/>
                <a:ext cx="152694"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2" name="Group 63"/>
            <p:cNvGrpSpPr>
              <a:grpSpLocks/>
            </p:cNvGrpSpPr>
            <p:nvPr/>
          </p:nvGrpSpPr>
          <p:grpSpPr bwMode="auto">
            <a:xfrm>
              <a:off x="4097738" y="3212068"/>
              <a:ext cx="626409" cy="307777"/>
              <a:chOff x="6231591" y="2286000"/>
              <a:chExt cx="626409" cy="307777"/>
            </a:xfrm>
          </p:grpSpPr>
          <p:sp>
            <p:nvSpPr>
              <p:cNvPr id="21650" name="TextBox 6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63" name="Straight Connector 62"/>
              <p:cNvCxnSpPr/>
              <p:nvPr/>
            </p:nvCxnSpPr>
            <p:spPr>
              <a:xfrm>
                <a:off x="6705306" y="2513783"/>
                <a:ext cx="152694" cy="1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3" name="Group 66"/>
            <p:cNvGrpSpPr>
              <a:grpSpLocks/>
            </p:cNvGrpSpPr>
            <p:nvPr/>
          </p:nvGrpSpPr>
          <p:grpSpPr bwMode="auto">
            <a:xfrm>
              <a:off x="4097738" y="3669268"/>
              <a:ext cx="626409" cy="307777"/>
              <a:chOff x="6231591" y="2286000"/>
              <a:chExt cx="626409" cy="307777"/>
            </a:xfrm>
          </p:grpSpPr>
          <p:sp>
            <p:nvSpPr>
              <p:cNvPr id="21648" name="TextBox 5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61" name="Straight Connector 60"/>
              <p:cNvCxnSpPr/>
              <p:nvPr/>
            </p:nvCxnSpPr>
            <p:spPr>
              <a:xfrm>
                <a:off x="6705306" y="2515191"/>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644" name="Group 69"/>
            <p:cNvGrpSpPr>
              <a:grpSpLocks/>
            </p:cNvGrpSpPr>
            <p:nvPr/>
          </p:nvGrpSpPr>
          <p:grpSpPr bwMode="auto">
            <a:xfrm>
              <a:off x="4097738" y="4126468"/>
              <a:ext cx="626409" cy="307777"/>
              <a:chOff x="6231591" y="2286000"/>
              <a:chExt cx="626409" cy="307777"/>
            </a:xfrm>
          </p:grpSpPr>
          <p:sp>
            <p:nvSpPr>
              <p:cNvPr id="21646" name="TextBox 5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59" name="Straight Connector 58"/>
              <p:cNvCxnSpPr/>
              <p:nvPr/>
            </p:nvCxnSpPr>
            <p:spPr>
              <a:xfrm>
                <a:off x="6705306" y="2515011"/>
                <a:ext cx="15269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645" name="TextBox 56"/>
            <p:cNvSpPr txBox="1">
              <a:spLocks noChangeArrowheads="1"/>
            </p:cNvSpPr>
            <p:nvPr/>
          </p:nvSpPr>
          <p:spPr bwMode="auto">
            <a:xfrm>
              <a:off x="4041269" y="1165223"/>
              <a:ext cx="594576" cy="3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73" name="Straight Connector 72"/>
          <p:cNvCxnSpPr/>
          <p:nvPr/>
        </p:nvCxnSpPr>
        <p:spPr>
          <a:xfrm>
            <a:off x="655638" y="3711575"/>
            <a:ext cx="919162"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flipH="1" flipV="1">
            <a:off x="646907" y="4637881"/>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2" name="Freeform 183"/>
          <p:cNvSpPr>
            <a:spLocks/>
          </p:cNvSpPr>
          <p:nvPr/>
        </p:nvSpPr>
        <p:spPr bwMode="auto">
          <a:xfrm>
            <a:off x="1493838" y="3657600"/>
            <a:ext cx="144462"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sp>
        <p:nvSpPr>
          <p:cNvPr id="105" name="TextBox 104"/>
          <p:cNvSpPr txBox="1">
            <a:spLocks noChangeArrowheads="1"/>
          </p:cNvSpPr>
          <p:nvPr/>
        </p:nvSpPr>
        <p:spPr bwMode="auto">
          <a:xfrm>
            <a:off x="649288" y="1152525"/>
            <a:ext cx="2270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Sara’s demand</a:t>
            </a:r>
          </a:p>
        </p:txBody>
      </p:sp>
      <p:sp>
        <p:nvSpPr>
          <p:cNvPr id="177" name="Rectangle 176"/>
          <p:cNvSpPr/>
          <p:nvPr/>
        </p:nvSpPr>
        <p:spPr>
          <a:xfrm>
            <a:off x="4210050" y="2109788"/>
            <a:ext cx="1738313"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34" name="Group 177"/>
          <p:cNvGrpSpPr>
            <a:grpSpLocks/>
          </p:cNvGrpSpPr>
          <p:nvPr/>
        </p:nvGrpSpPr>
        <p:grpSpPr bwMode="auto">
          <a:xfrm>
            <a:off x="4348163" y="2819401"/>
            <a:ext cx="1497012" cy="2719388"/>
            <a:chOff x="4611455" y="2080739"/>
            <a:chExt cx="1497489" cy="2719862"/>
          </a:xfrm>
        </p:grpSpPr>
        <p:cxnSp>
          <p:nvCxnSpPr>
            <p:cNvPr id="179" name="Straight Connector 178"/>
            <p:cNvCxnSpPr/>
            <p:nvPr/>
          </p:nvCxnSpPr>
          <p:spPr>
            <a:xfrm rot="16200000" flipH="1">
              <a:off x="4000269" y="2691925"/>
              <a:ext cx="2719862" cy="149748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637" name="TextBox 179"/>
            <p:cNvSpPr txBox="1">
              <a:spLocks noChangeArrowheads="1"/>
            </p:cNvSpPr>
            <p:nvPr/>
          </p:nvSpPr>
          <p:spPr bwMode="auto">
            <a:xfrm>
              <a:off x="4840054" y="2156936"/>
              <a:ext cx="627295" cy="33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dirty="0" err="1"/>
                <a:t>D</a:t>
              </a:r>
              <a:r>
                <a:rPr lang="en-US" sz="1600" baseline="-25000" dirty="0" err="1"/>
                <a:t>John</a:t>
              </a:r>
              <a:endParaRPr lang="en-US" sz="1600" baseline="-25000" dirty="0"/>
            </a:p>
          </p:txBody>
        </p:sp>
      </p:grpSp>
      <p:grpSp>
        <p:nvGrpSpPr>
          <p:cNvPr id="36" name="Group 180"/>
          <p:cNvGrpSpPr>
            <a:grpSpLocks/>
          </p:cNvGrpSpPr>
          <p:nvPr/>
        </p:nvGrpSpPr>
        <p:grpSpPr bwMode="auto">
          <a:xfrm>
            <a:off x="4000500" y="5386390"/>
            <a:ext cx="1995308" cy="698630"/>
            <a:chOff x="680076" y="5147846"/>
            <a:chExt cx="1995915" cy="698197"/>
          </a:xfrm>
        </p:grpSpPr>
        <p:sp>
          <p:nvSpPr>
            <p:cNvPr id="21610" name="TextBox 181"/>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611" name="Group 99"/>
            <p:cNvGrpSpPr>
              <a:grpSpLocks/>
            </p:cNvGrpSpPr>
            <p:nvPr/>
          </p:nvGrpSpPr>
          <p:grpSpPr bwMode="auto">
            <a:xfrm>
              <a:off x="891232" y="5147846"/>
              <a:ext cx="1738886" cy="460177"/>
              <a:chOff x="913686" y="5147846"/>
              <a:chExt cx="1738886" cy="460177"/>
            </a:xfrm>
          </p:grpSpPr>
          <p:cxnSp>
            <p:nvCxnSpPr>
              <p:cNvPr id="185" name="Straight Connector 184"/>
              <p:cNvCxnSpPr/>
              <p:nvPr/>
            </p:nvCxnSpPr>
            <p:spPr>
              <a:xfrm>
                <a:off x="913732" y="5300152"/>
                <a:ext cx="1730901"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614" name="Group 96"/>
              <p:cNvGrpSpPr>
                <a:grpSpLocks/>
              </p:cNvGrpSpPr>
              <p:nvPr/>
            </p:nvGrpSpPr>
            <p:grpSpPr bwMode="auto">
              <a:xfrm>
                <a:off x="996920" y="5147846"/>
                <a:ext cx="1655652" cy="460177"/>
                <a:chOff x="996920" y="5147846"/>
                <a:chExt cx="1655652" cy="460177"/>
              </a:xfrm>
            </p:grpSpPr>
            <p:grpSp>
              <p:nvGrpSpPr>
                <p:cNvPr id="21615" name="Group 27"/>
                <p:cNvGrpSpPr>
                  <a:grpSpLocks/>
                </p:cNvGrpSpPr>
                <p:nvPr/>
              </p:nvGrpSpPr>
              <p:grpSpPr bwMode="auto">
                <a:xfrm>
                  <a:off x="996920" y="5147846"/>
                  <a:ext cx="284052" cy="460177"/>
                  <a:chOff x="8069094" y="4648200"/>
                  <a:chExt cx="284052" cy="460177"/>
                </a:xfrm>
              </p:grpSpPr>
              <p:cxnSp>
                <p:nvCxnSpPr>
                  <p:cNvPr id="213" name="Straight Connector 212"/>
                  <p:cNvCxnSpPr/>
                  <p:nvPr/>
                </p:nvCxnSpPr>
                <p:spPr>
                  <a:xfrm rot="5400000">
                    <a:off x="8155096"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5" name="TextBox 21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a:t>
                    </a:r>
                  </a:p>
                </p:txBody>
              </p:sp>
            </p:grpSp>
            <p:grpSp>
              <p:nvGrpSpPr>
                <p:cNvPr id="21616" name="Group 30"/>
                <p:cNvGrpSpPr>
                  <a:grpSpLocks/>
                </p:cNvGrpSpPr>
                <p:nvPr/>
              </p:nvGrpSpPr>
              <p:grpSpPr bwMode="auto">
                <a:xfrm>
                  <a:off x="1225521" y="5147846"/>
                  <a:ext cx="284052" cy="460177"/>
                  <a:chOff x="8069095" y="4648200"/>
                  <a:chExt cx="284052" cy="460177"/>
                </a:xfrm>
              </p:grpSpPr>
              <p:cxnSp>
                <p:nvCxnSpPr>
                  <p:cNvPr id="211" name="Straight Connector 210"/>
                  <p:cNvCxnSpPr/>
                  <p:nvPr/>
                </p:nvCxnSpPr>
                <p:spPr>
                  <a:xfrm rot="5400000">
                    <a:off x="815516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3" name="TextBox 211"/>
                  <p:cNvSpPr txBox="1">
                    <a:spLocks noChangeArrowheads="1"/>
                  </p:cNvSpPr>
                  <p:nvPr/>
                </p:nvSpPr>
                <p:spPr bwMode="auto">
                  <a:xfrm>
                    <a:off x="8069095"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617" name="Group 33"/>
                <p:cNvGrpSpPr>
                  <a:grpSpLocks/>
                </p:cNvGrpSpPr>
                <p:nvPr/>
              </p:nvGrpSpPr>
              <p:grpSpPr bwMode="auto">
                <a:xfrm>
                  <a:off x="1454120" y="5147846"/>
                  <a:ext cx="284052" cy="460177"/>
                  <a:chOff x="8069094" y="4648200"/>
                  <a:chExt cx="284052" cy="460177"/>
                </a:xfrm>
              </p:grpSpPr>
              <p:cxnSp>
                <p:nvCxnSpPr>
                  <p:cNvPr id="209" name="Straight Connector 208"/>
                  <p:cNvCxnSpPr/>
                  <p:nvPr/>
                </p:nvCxnSpPr>
                <p:spPr>
                  <a:xfrm rot="5400000">
                    <a:off x="8155235"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31" name="TextBox 209"/>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a:t>
                    </a:r>
                  </a:p>
                </p:txBody>
              </p:sp>
            </p:grpSp>
            <p:grpSp>
              <p:nvGrpSpPr>
                <p:cNvPr id="21618" name="Group 36"/>
                <p:cNvGrpSpPr>
                  <a:grpSpLocks/>
                </p:cNvGrpSpPr>
                <p:nvPr/>
              </p:nvGrpSpPr>
              <p:grpSpPr bwMode="auto">
                <a:xfrm>
                  <a:off x="1682720" y="5147846"/>
                  <a:ext cx="284052" cy="460177"/>
                  <a:chOff x="8069094" y="4648200"/>
                  <a:chExt cx="284052" cy="460177"/>
                </a:xfrm>
              </p:grpSpPr>
              <p:cxnSp>
                <p:nvCxnSpPr>
                  <p:cNvPr id="207" name="Straight Connector 206"/>
                  <p:cNvCxnSpPr/>
                  <p:nvPr/>
                </p:nvCxnSpPr>
                <p:spPr>
                  <a:xfrm rot="5400000">
                    <a:off x="8153716" y="4723559"/>
                    <a:ext cx="15230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9" name="TextBox 207"/>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619" name="Group 39"/>
                <p:cNvGrpSpPr>
                  <a:grpSpLocks/>
                </p:cNvGrpSpPr>
                <p:nvPr/>
              </p:nvGrpSpPr>
              <p:grpSpPr bwMode="auto">
                <a:xfrm>
                  <a:off x="1911320" y="5147846"/>
                  <a:ext cx="284052" cy="460177"/>
                  <a:chOff x="8069094" y="4648200"/>
                  <a:chExt cx="284052" cy="460177"/>
                </a:xfrm>
              </p:grpSpPr>
              <p:cxnSp>
                <p:nvCxnSpPr>
                  <p:cNvPr id="205" name="Straight Connector 204"/>
                  <p:cNvCxnSpPr/>
                  <p:nvPr/>
                </p:nvCxnSpPr>
                <p:spPr>
                  <a:xfrm rot="5400000">
                    <a:off x="8152198"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7" name="TextBox 205"/>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5</a:t>
                    </a:r>
                  </a:p>
                </p:txBody>
              </p:sp>
            </p:grpSp>
            <p:grpSp>
              <p:nvGrpSpPr>
                <p:cNvPr id="21620" name="Group 42"/>
                <p:cNvGrpSpPr>
                  <a:grpSpLocks/>
                </p:cNvGrpSpPr>
                <p:nvPr/>
              </p:nvGrpSpPr>
              <p:grpSpPr bwMode="auto">
                <a:xfrm>
                  <a:off x="2139920" y="5147846"/>
                  <a:ext cx="284052" cy="460177"/>
                  <a:chOff x="8069094" y="4648200"/>
                  <a:chExt cx="284052" cy="460177"/>
                </a:xfrm>
              </p:grpSpPr>
              <p:cxnSp>
                <p:nvCxnSpPr>
                  <p:cNvPr id="203" name="Straight Connector 202"/>
                  <p:cNvCxnSpPr/>
                  <p:nvPr/>
                </p:nvCxnSpPr>
                <p:spPr>
                  <a:xfrm rot="5400000">
                    <a:off x="8152267"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5" name="TextBox 203"/>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621" name="Group 45"/>
                <p:cNvGrpSpPr>
                  <a:grpSpLocks/>
                </p:cNvGrpSpPr>
                <p:nvPr/>
              </p:nvGrpSpPr>
              <p:grpSpPr bwMode="auto">
                <a:xfrm>
                  <a:off x="2368520" y="5147846"/>
                  <a:ext cx="284052" cy="460177"/>
                  <a:chOff x="8069094" y="4648200"/>
                  <a:chExt cx="284052" cy="460177"/>
                </a:xfrm>
              </p:grpSpPr>
              <p:cxnSp>
                <p:nvCxnSpPr>
                  <p:cNvPr id="201" name="Straight Connector 200"/>
                  <p:cNvCxnSpPr/>
                  <p:nvPr/>
                </p:nvCxnSpPr>
                <p:spPr>
                  <a:xfrm rot="5400000">
                    <a:off x="8152337" y="4723559"/>
                    <a:ext cx="152306"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623" name="TextBox 201"/>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7</a:t>
                    </a:r>
                  </a:p>
                </p:txBody>
              </p:sp>
            </p:grpSp>
          </p:grpSp>
        </p:grpSp>
        <p:sp>
          <p:nvSpPr>
            <p:cNvPr id="21612" name="TextBox 183"/>
            <p:cNvSpPr txBox="1">
              <a:spLocks noChangeArrowheads="1"/>
            </p:cNvSpPr>
            <p:nvPr/>
          </p:nvSpPr>
          <p:spPr bwMode="auto">
            <a:xfrm>
              <a:off x="1824217" y="5538457"/>
              <a:ext cx="851774" cy="307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Quantity</a:t>
              </a:r>
            </a:p>
          </p:txBody>
        </p:sp>
      </p:grpSp>
      <p:grpSp>
        <p:nvGrpSpPr>
          <p:cNvPr id="53" name="Group 222"/>
          <p:cNvGrpSpPr>
            <a:grpSpLocks/>
          </p:cNvGrpSpPr>
          <p:nvPr/>
        </p:nvGrpSpPr>
        <p:grpSpPr bwMode="auto">
          <a:xfrm>
            <a:off x="3624284" y="1940000"/>
            <a:ext cx="738169" cy="3600375"/>
            <a:chOff x="3983925" y="1200946"/>
            <a:chExt cx="740222" cy="3600447"/>
          </a:xfrm>
        </p:grpSpPr>
        <p:cxnSp>
          <p:nvCxnSpPr>
            <p:cNvPr id="224" name="Straight Connector 223"/>
            <p:cNvCxnSpPr/>
            <p:nvPr/>
          </p:nvCxnSpPr>
          <p:spPr>
            <a:xfrm rot="5400000">
              <a:off x="2895688" y="3124166"/>
              <a:ext cx="3352862" cy="15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91" name="Group 56"/>
            <p:cNvGrpSpPr>
              <a:grpSpLocks/>
            </p:cNvGrpSpPr>
            <p:nvPr/>
          </p:nvGrpSpPr>
          <p:grpSpPr bwMode="auto">
            <a:xfrm>
              <a:off x="3983925" y="1828800"/>
              <a:ext cx="740222" cy="307777"/>
              <a:chOff x="6117778" y="2286000"/>
              <a:chExt cx="740222" cy="307777"/>
            </a:xfrm>
          </p:grpSpPr>
          <p:sp>
            <p:nvSpPr>
              <p:cNvPr id="21608"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243" name="Straight Connector 55"/>
              <p:cNvCxnSpPr/>
              <p:nvPr/>
            </p:nvCxnSpPr>
            <p:spPr>
              <a:xfrm>
                <a:off x="6705176" y="2513755"/>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2" name="Group 57"/>
            <p:cNvGrpSpPr>
              <a:grpSpLocks/>
            </p:cNvGrpSpPr>
            <p:nvPr/>
          </p:nvGrpSpPr>
          <p:grpSpPr bwMode="auto">
            <a:xfrm>
              <a:off x="4097738" y="2297668"/>
              <a:ext cx="626409" cy="307777"/>
              <a:chOff x="6231591" y="2286000"/>
              <a:chExt cx="626409" cy="307777"/>
            </a:xfrm>
          </p:grpSpPr>
          <p:sp>
            <p:nvSpPr>
              <p:cNvPr id="21606" name="TextBox 239"/>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241" name="Straight Connector 240"/>
              <p:cNvCxnSpPr/>
              <p:nvPr/>
            </p:nvCxnSpPr>
            <p:spPr>
              <a:xfrm>
                <a:off x="6705176" y="2514795"/>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3" name="Group 60"/>
            <p:cNvGrpSpPr>
              <a:grpSpLocks/>
            </p:cNvGrpSpPr>
            <p:nvPr/>
          </p:nvGrpSpPr>
          <p:grpSpPr bwMode="auto">
            <a:xfrm>
              <a:off x="4097738" y="2754868"/>
              <a:ext cx="626409" cy="307777"/>
              <a:chOff x="6231591" y="2286000"/>
              <a:chExt cx="626409" cy="307777"/>
            </a:xfrm>
          </p:grpSpPr>
          <p:sp>
            <p:nvSpPr>
              <p:cNvPr id="21604" name="TextBox 237"/>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239" name="Straight Connector 238"/>
              <p:cNvCxnSpPr/>
              <p:nvPr/>
            </p:nvCxnSpPr>
            <p:spPr>
              <a:xfrm>
                <a:off x="6705176" y="2514804"/>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4" name="Group 63"/>
            <p:cNvGrpSpPr>
              <a:grpSpLocks/>
            </p:cNvGrpSpPr>
            <p:nvPr/>
          </p:nvGrpSpPr>
          <p:grpSpPr bwMode="auto">
            <a:xfrm>
              <a:off x="4097738" y="3212068"/>
              <a:ext cx="626409" cy="307777"/>
              <a:chOff x="6231591" y="2286000"/>
              <a:chExt cx="626409" cy="307777"/>
            </a:xfrm>
          </p:grpSpPr>
          <p:sp>
            <p:nvSpPr>
              <p:cNvPr id="21602" name="TextBox 235"/>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237" name="Straight Connector 236"/>
              <p:cNvCxnSpPr/>
              <p:nvPr/>
            </p:nvCxnSpPr>
            <p:spPr>
              <a:xfrm>
                <a:off x="6705176" y="2514812"/>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5" name="Group 66"/>
            <p:cNvGrpSpPr>
              <a:grpSpLocks/>
            </p:cNvGrpSpPr>
            <p:nvPr/>
          </p:nvGrpSpPr>
          <p:grpSpPr bwMode="auto">
            <a:xfrm>
              <a:off x="4097738" y="3669268"/>
              <a:ext cx="626409" cy="307777"/>
              <a:chOff x="6231591" y="2286000"/>
              <a:chExt cx="626409" cy="307777"/>
            </a:xfrm>
          </p:grpSpPr>
          <p:sp>
            <p:nvSpPr>
              <p:cNvPr id="21600" name="TextBox 233"/>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235" name="Straight Connector 234"/>
              <p:cNvCxnSpPr/>
              <p:nvPr/>
            </p:nvCxnSpPr>
            <p:spPr>
              <a:xfrm>
                <a:off x="6705176" y="2514821"/>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96" name="Group 69"/>
            <p:cNvGrpSpPr>
              <a:grpSpLocks/>
            </p:cNvGrpSpPr>
            <p:nvPr/>
          </p:nvGrpSpPr>
          <p:grpSpPr bwMode="auto">
            <a:xfrm>
              <a:off x="4097738" y="4126468"/>
              <a:ext cx="626409" cy="307777"/>
              <a:chOff x="6231591" y="2286000"/>
              <a:chExt cx="626409" cy="307777"/>
            </a:xfrm>
          </p:grpSpPr>
          <p:sp>
            <p:nvSpPr>
              <p:cNvPr id="21598" name="TextBox 231"/>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233" name="Straight Connector 232"/>
              <p:cNvCxnSpPr/>
              <p:nvPr/>
            </p:nvCxnSpPr>
            <p:spPr>
              <a:xfrm>
                <a:off x="6705176" y="2514829"/>
                <a:ext cx="15282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597" name="TextBox 230"/>
            <p:cNvSpPr txBox="1">
              <a:spLocks noChangeArrowheads="1"/>
            </p:cNvSpPr>
            <p:nvPr/>
          </p:nvSpPr>
          <p:spPr bwMode="auto">
            <a:xfrm>
              <a:off x="4028863" y="1200946"/>
              <a:ext cx="595082"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244" name="Straight Connector 243"/>
          <p:cNvCxnSpPr/>
          <p:nvPr/>
        </p:nvCxnSpPr>
        <p:spPr>
          <a:xfrm>
            <a:off x="4216400" y="3721100"/>
            <a:ext cx="657225" cy="952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flipH="1" flipV="1">
            <a:off x="3999707" y="4648994"/>
            <a:ext cx="1828800" cy="1587"/>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6" name="Freeform 183"/>
          <p:cNvSpPr>
            <a:spLocks/>
          </p:cNvSpPr>
          <p:nvPr/>
        </p:nvSpPr>
        <p:spPr bwMode="auto">
          <a:xfrm>
            <a:off x="4831030" y="3703641"/>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4" name="Group 3"/>
          <p:cNvGrpSpPr/>
          <p:nvPr/>
        </p:nvGrpSpPr>
        <p:grpSpPr>
          <a:xfrm>
            <a:off x="3171825" y="1120963"/>
            <a:ext cx="2673350" cy="523875"/>
            <a:chOff x="3171825" y="1120963"/>
            <a:chExt cx="2673350" cy="523875"/>
          </a:xfrm>
        </p:grpSpPr>
        <p:sp>
          <p:nvSpPr>
            <p:cNvPr id="247" name="TextBox 246"/>
            <p:cNvSpPr txBox="1">
              <a:spLocks noChangeArrowheads="1"/>
            </p:cNvSpPr>
            <p:nvPr/>
          </p:nvSpPr>
          <p:spPr bwMode="auto">
            <a:xfrm>
              <a:off x="3624284" y="1152525"/>
              <a:ext cx="22208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John’s demand</a:t>
              </a:r>
            </a:p>
          </p:txBody>
        </p:sp>
        <p:sp>
          <p:nvSpPr>
            <p:cNvPr id="252" name="TextBox 251"/>
            <p:cNvSpPr txBox="1">
              <a:spLocks noChangeArrowheads="1"/>
            </p:cNvSpPr>
            <p:nvPr/>
          </p:nvSpPr>
          <p:spPr bwMode="auto">
            <a:xfrm>
              <a:off x="3171825" y="1120963"/>
              <a:ext cx="395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solidFill>
                    <a:srgbClr val="0070C0"/>
                  </a:solidFill>
                </a:rPr>
                <a:t>+</a:t>
              </a:r>
            </a:p>
          </p:txBody>
        </p:sp>
      </p:grpSp>
      <p:sp>
        <p:nvSpPr>
          <p:cNvPr id="254" name="Rectangle 253"/>
          <p:cNvSpPr/>
          <p:nvPr/>
        </p:nvSpPr>
        <p:spPr>
          <a:xfrm>
            <a:off x="6672263" y="2133600"/>
            <a:ext cx="2411412" cy="3429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a:p>
        </p:txBody>
      </p:sp>
      <p:grpSp>
        <p:nvGrpSpPr>
          <p:cNvPr id="62" name="Group 254"/>
          <p:cNvGrpSpPr>
            <a:grpSpLocks/>
          </p:cNvGrpSpPr>
          <p:nvPr/>
        </p:nvGrpSpPr>
        <p:grpSpPr bwMode="auto">
          <a:xfrm>
            <a:off x="6757988" y="2819400"/>
            <a:ext cx="2133600" cy="2743200"/>
            <a:chOff x="4535255" y="2057402"/>
            <a:chExt cx="2132912" cy="2743200"/>
          </a:xfrm>
        </p:grpSpPr>
        <p:cxnSp>
          <p:nvCxnSpPr>
            <p:cNvPr id="256" name="Straight Connector 255"/>
            <p:cNvCxnSpPr/>
            <p:nvPr/>
          </p:nvCxnSpPr>
          <p:spPr>
            <a:xfrm rot="16200000" flipH="1">
              <a:off x="4230111" y="2362546"/>
              <a:ext cx="2743200" cy="2132912"/>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589" name="TextBox 256"/>
            <p:cNvSpPr txBox="1">
              <a:spLocks noChangeArrowheads="1"/>
            </p:cNvSpPr>
            <p:nvPr/>
          </p:nvSpPr>
          <p:spPr bwMode="auto">
            <a:xfrm>
              <a:off x="5703079" y="3310354"/>
              <a:ext cx="74892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600"/>
                <a:t>D</a:t>
              </a:r>
              <a:r>
                <a:rPr lang="en-US" sz="1600" baseline="-25000"/>
                <a:t>Market</a:t>
              </a:r>
            </a:p>
          </p:txBody>
        </p:sp>
      </p:grpSp>
      <p:grpSp>
        <p:nvGrpSpPr>
          <p:cNvPr id="64" name="Group 257"/>
          <p:cNvGrpSpPr>
            <a:grpSpLocks/>
          </p:cNvGrpSpPr>
          <p:nvPr/>
        </p:nvGrpSpPr>
        <p:grpSpPr bwMode="auto">
          <a:xfrm>
            <a:off x="6467475" y="5410223"/>
            <a:ext cx="2628093" cy="727006"/>
            <a:chOff x="680076" y="5147846"/>
            <a:chExt cx="2628624" cy="726832"/>
          </a:xfrm>
        </p:grpSpPr>
        <p:sp>
          <p:nvSpPr>
            <p:cNvPr id="21555" name="TextBox 258"/>
            <p:cNvSpPr txBox="1">
              <a:spLocks noChangeArrowheads="1"/>
            </p:cNvSpPr>
            <p:nvPr/>
          </p:nvSpPr>
          <p:spPr bwMode="auto">
            <a:xfrm>
              <a:off x="680076" y="5300246"/>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a:t>
              </a:r>
            </a:p>
          </p:txBody>
        </p:sp>
        <p:grpSp>
          <p:nvGrpSpPr>
            <p:cNvPr id="21556" name="Group 99"/>
            <p:cNvGrpSpPr>
              <a:grpSpLocks/>
            </p:cNvGrpSpPr>
            <p:nvPr/>
          </p:nvGrpSpPr>
          <p:grpSpPr bwMode="auto">
            <a:xfrm>
              <a:off x="915084" y="5147846"/>
              <a:ext cx="2393616" cy="460177"/>
              <a:chOff x="937538" y="5147846"/>
              <a:chExt cx="2393616" cy="460177"/>
            </a:xfrm>
          </p:grpSpPr>
          <p:cxnSp>
            <p:nvCxnSpPr>
              <p:cNvPr id="262" name="Straight Connector 261"/>
              <p:cNvCxnSpPr/>
              <p:nvPr/>
            </p:nvCxnSpPr>
            <p:spPr>
              <a:xfrm>
                <a:off x="937527" y="5300210"/>
                <a:ext cx="2392847" cy="63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59" name="Group 96"/>
              <p:cNvGrpSpPr>
                <a:grpSpLocks/>
              </p:cNvGrpSpPr>
              <p:nvPr/>
            </p:nvGrpSpPr>
            <p:grpSpPr bwMode="auto">
              <a:xfrm>
                <a:off x="996920" y="5147846"/>
                <a:ext cx="2212238" cy="460177"/>
                <a:chOff x="996920" y="5147846"/>
                <a:chExt cx="2212238" cy="460177"/>
              </a:xfrm>
            </p:grpSpPr>
            <p:cxnSp>
              <p:nvCxnSpPr>
                <p:cNvPr id="296" name="Straight Connector 16"/>
                <p:cNvCxnSpPr/>
                <p:nvPr/>
              </p:nvCxnSpPr>
              <p:spPr>
                <a:xfrm rot="5400000">
                  <a:off x="3120020" y="5223234"/>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61" name="Group 21"/>
                <p:cNvGrpSpPr>
                  <a:grpSpLocks/>
                </p:cNvGrpSpPr>
                <p:nvPr/>
              </p:nvGrpSpPr>
              <p:grpSpPr bwMode="auto">
                <a:xfrm>
                  <a:off x="2825720" y="5147846"/>
                  <a:ext cx="383438" cy="460177"/>
                  <a:chOff x="8069094" y="4648200"/>
                  <a:chExt cx="383438" cy="460177"/>
                </a:xfrm>
              </p:grpSpPr>
              <p:cxnSp>
                <p:nvCxnSpPr>
                  <p:cNvPr id="292" name="Straight Connector 291"/>
                  <p:cNvCxnSpPr/>
                  <p:nvPr/>
                </p:nvCxnSpPr>
                <p:spPr>
                  <a:xfrm rot="5400000">
                    <a:off x="8153802"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7" name="TextBox 292"/>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18</a:t>
                    </a:r>
                  </a:p>
                </p:txBody>
              </p:sp>
            </p:grpSp>
            <p:grpSp>
              <p:nvGrpSpPr>
                <p:cNvPr id="21562" name="Group 27"/>
                <p:cNvGrpSpPr>
                  <a:grpSpLocks/>
                </p:cNvGrpSpPr>
                <p:nvPr/>
              </p:nvGrpSpPr>
              <p:grpSpPr bwMode="auto">
                <a:xfrm>
                  <a:off x="996920" y="5147846"/>
                  <a:ext cx="284052" cy="460177"/>
                  <a:chOff x="8069094" y="4648200"/>
                  <a:chExt cx="284052" cy="460177"/>
                </a:xfrm>
              </p:grpSpPr>
              <p:cxnSp>
                <p:nvCxnSpPr>
                  <p:cNvPr id="290" name="Straight Connector 289"/>
                  <p:cNvCxnSpPr/>
                  <p:nvPr/>
                </p:nvCxnSpPr>
                <p:spPr>
                  <a:xfrm rot="5400000">
                    <a:off x="8153432"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5" name="TextBox 290"/>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a:t>
                    </a:r>
                  </a:p>
                </p:txBody>
              </p:sp>
            </p:grpSp>
            <p:grpSp>
              <p:nvGrpSpPr>
                <p:cNvPr id="21563" name="Group 30"/>
                <p:cNvGrpSpPr>
                  <a:grpSpLocks/>
                </p:cNvGrpSpPr>
                <p:nvPr/>
              </p:nvGrpSpPr>
              <p:grpSpPr bwMode="auto">
                <a:xfrm>
                  <a:off x="1225520" y="5147846"/>
                  <a:ext cx="284052" cy="460177"/>
                  <a:chOff x="8069094" y="4648200"/>
                  <a:chExt cx="284052" cy="460177"/>
                </a:xfrm>
              </p:grpSpPr>
              <p:cxnSp>
                <p:nvCxnSpPr>
                  <p:cNvPr id="288" name="Straight Connector 287"/>
                  <p:cNvCxnSpPr/>
                  <p:nvPr/>
                </p:nvCxnSpPr>
                <p:spPr>
                  <a:xfrm rot="5400000">
                    <a:off x="8153478"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3" name="TextBox 288"/>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4</a:t>
                    </a:r>
                  </a:p>
                </p:txBody>
              </p:sp>
            </p:grpSp>
            <p:grpSp>
              <p:nvGrpSpPr>
                <p:cNvPr id="21564" name="Group 33"/>
                <p:cNvGrpSpPr>
                  <a:grpSpLocks/>
                </p:cNvGrpSpPr>
                <p:nvPr/>
              </p:nvGrpSpPr>
              <p:grpSpPr bwMode="auto">
                <a:xfrm>
                  <a:off x="1454120" y="5147846"/>
                  <a:ext cx="284052" cy="460177"/>
                  <a:chOff x="8069094" y="4648200"/>
                  <a:chExt cx="284052" cy="460177"/>
                </a:xfrm>
              </p:grpSpPr>
              <p:cxnSp>
                <p:nvCxnSpPr>
                  <p:cNvPr id="286" name="Straight Connector 285"/>
                  <p:cNvCxnSpPr/>
                  <p:nvPr/>
                </p:nvCxnSpPr>
                <p:spPr>
                  <a:xfrm rot="5400000">
                    <a:off x="8153524"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81" name="TextBox 286"/>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6</a:t>
                    </a:r>
                  </a:p>
                </p:txBody>
              </p:sp>
            </p:grpSp>
            <p:grpSp>
              <p:nvGrpSpPr>
                <p:cNvPr id="21565" name="Group 36"/>
                <p:cNvGrpSpPr>
                  <a:grpSpLocks/>
                </p:cNvGrpSpPr>
                <p:nvPr/>
              </p:nvGrpSpPr>
              <p:grpSpPr bwMode="auto">
                <a:xfrm>
                  <a:off x="1682720" y="5147846"/>
                  <a:ext cx="284052" cy="460177"/>
                  <a:chOff x="8069094" y="4648200"/>
                  <a:chExt cx="284052" cy="460177"/>
                </a:xfrm>
              </p:grpSpPr>
              <p:cxnSp>
                <p:nvCxnSpPr>
                  <p:cNvPr id="284" name="Straight Connector 283"/>
                  <p:cNvCxnSpPr/>
                  <p:nvPr/>
                </p:nvCxnSpPr>
                <p:spPr>
                  <a:xfrm rot="5400000">
                    <a:off x="8153571"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9" name="TextBox 284"/>
                  <p:cNvSpPr txBox="1">
                    <a:spLocks noChangeArrowheads="1"/>
                  </p:cNvSpPr>
                  <p:nvPr/>
                </p:nvSpPr>
                <p:spPr bwMode="auto">
                  <a:xfrm>
                    <a:off x="8069094" y="4800600"/>
                    <a:ext cx="2840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8</a:t>
                    </a:r>
                  </a:p>
                </p:txBody>
              </p:sp>
            </p:grpSp>
            <p:grpSp>
              <p:nvGrpSpPr>
                <p:cNvPr id="21566" name="Group 39"/>
                <p:cNvGrpSpPr>
                  <a:grpSpLocks/>
                </p:cNvGrpSpPr>
                <p:nvPr/>
              </p:nvGrpSpPr>
              <p:grpSpPr bwMode="auto">
                <a:xfrm>
                  <a:off x="1905000" y="5147846"/>
                  <a:ext cx="383438" cy="460177"/>
                  <a:chOff x="8062774" y="4648200"/>
                  <a:chExt cx="383438" cy="460177"/>
                </a:xfrm>
              </p:grpSpPr>
              <p:cxnSp>
                <p:nvCxnSpPr>
                  <p:cNvPr id="282" name="Straight Connector 281"/>
                  <p:cNvCxnSpPr/>
                  <p:nvPr/>
                </p:nvCxnSpPr>
                <p:spPr>
                  <a:xfrm rot="5400000">
                    <a:off x="8152029" y="4723588"/>
                    <a:ext cx="152364"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7" name="TextBox 282"/>
                  <p:cNvSpPr txBox="1">
                    <a:spLocks noChangeArrowheads="1"/>
                  </p:cNvSpPr>
                  <p:nvPr/>
                </p:nvSpPr>
                <p:spPr bwMode="auto">
                  <a:xfrm>
                    <a:off x="806277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a:t>
                    </a:r>
                  </a:p>
                </p:txBody>
              </p:sp>
            </p:grpSp>
            <p:grpSp>
              <p:nvGrpSpPr>
                <p:cNvPr id="21567" name="Group 42"/>
                <p:cNvGrpSpPr>
                  <a:grpSpLocks/>
                </p:cNvGrpSpPr>
                <p:nvPr/>
              </p:nvGrpSpPr>
              <p:grpSpPr bwMode="auto">
                <a:xfrm>
                  <a:off x="2139920" y="5147846"/>
                  <a:ext cx="383438" cy="460177"/>
                  <a:chOff x="8069094" y="4648200"/>
                  <a:chExt cx="383438" cy="460177"/>
                </a:xfrm>
              </p:grpSpPr>
              <p:cxnSp>
                <p:nvCxnSpPr>
                  <p:cNvPr id="280" name="Straight Connector 279"/>
                  <p:cNvCxnSpPr/>
                  <p:nvPr/>
                </p:nvCxnSpPr>
                <p:spPr>
                  <a:xfrm rot="5400000">
                    <a:off x="8153663"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5" name="TextBox 280"/>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12</a:t>
                    </a:r>
                  </a:p>
                </p:txBody>
              </p:sp>
            </p:grpSp>
            <p:grpSp>
              <p:nvGrpSpPr>
                <p:cNvPr id="21568" name="Group 45"/>
                <p:cNvGrpSpPr>
                  <a:grpSpLocks/>
                </p:cNvGrpSpPr>
                <p:nvPr/>
              </p:nvGrpSpPr>
              <p:grpSpPr bwMode="auto">
                <a:xfrm>
                  <a:off x="2368520" y="5147846"/>
                  <a:ext cx="383438" cy="460177"/>
                  <a:chOff x="8069094" y="4648200"/>
                  <a:chExt cx="383438" cy="460177"/>
                </a:xfrm>
              </p:grpSpPr>
              <p:cxnSp>
                <p:nvCxnSpPr>
                  <p:cNvPr id="278" name="Straight Connector 277"/>
                  <p:cNvCxnSpPr/>
                  <p:nvPr/>
                </p:nvCxnSpPr>
                <p:spPr>
                  <a:xfrm rot="5400000">
                    <a:off x="8153709"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3" name="TextBox 278"/>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14</a:t>
                    </a:r>
                  </a:p>
                </p:txBody>
              </p:sp>
            </p:grpSp>
            <p:grpSp>
              <p:nvGrpSpPr>
                <p:cNvPr id="21569" name="Group 48"/>
                <p:cNvGrpSpPr>
                  <a:grpSpLocks/>
                </p:cNvGrpSpPr>
                <p:nvPr/>
              </p:nvGrpSpPr>
              <p:grpSpPr bwMode="auto">
                <a:xfrm>
                  <a:off x="2597120" y="5147846"/>
                  <a:ext cx="383438" cy="460177"/>
                  <a:chOff x="8069094" y="4648200"/>
                  <a:chExt cx="383438" cy="460177"/>
                </a:xfrm>
              </p:grpSpPr>
              <p:cxnSp>
                <p:nvCxnSpPr>
                  <p:cNvPr id="276" name="Straight Connector 24"/>
                  <p:cNvCxnSpPr/>
                  <p:nvPr/>
                </p:nvCxnSpPr>
                <p:spPr>
                  <a:xfrm rot="5400000">
                    <a:off x="8153755" y="4723588"/>
                    <a:ext cx="1523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71" name="TextBox 276"/>
                  <p:cNvSpPr txBox="1">
                    <a:spLocks noChangeArrowheads="1"/>
                  </p:cNvSpPr>
                  <p:nvPr/>
                </p:nvSpPr>
                <p:spPr bwMode="auto">
                  <a:xfrm>
                    <a:off x="8069094" y="4800600"/>
                    <a:ext cx="3834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16</a:t>
                    </a:r>
                  </a:p>
                </p:txBody>
              </p:sp>
            </p:grpSp>
          </p:grpSp>
        </p:grpSp>
        <p:sp>
          <p:nvSpPr>
            <p:cNvPr id="21557" name="TextBox 260"/>
            <p:cNvSpPr txBox="1">
              <a:spLocks noChangeArrowheads="1"/>
            </p:cNvSpPr>
            <p:nvPr/>
          </p:nvSpPr>
          <p:spPr bwMode="auto">
            <a:xfrm>
              <a:off x="2375320" y="5566973"/>
              <a:ext cx="851687" cy="30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Quantity</a:t>
              </a:r>
            </a:p>
          </p:txBody>
        </p:sp>
      </p:grpSp>
      <p:grpSp>
        <p:nvGrpSpPr>
          <p:cNvPr id="81" name="Group 299"/>
          <p:cNvGrpSpPr>
            <a:grpSpLocks/>
          </p:cNvGrpSpPr>
          <p:nvPr/>
        </p:nvGrpSpPr>
        <p:grpSpPr bwMode="auto">
          <a:xfrm>
            <a:off x="6109466" y="1987500"/>
            <a:ext cx="739006" cy="3576688"/>
            <a:chOff x="3983925" y="1224694"/>
            <a:chExt cx="740222" cy="3576698"/>
          </a:xfrm>
        </p:grpSpPr>
        <p:cxnSp>
          <p:nvCxnSpPr>
            <p:cNvPr id="301" name="Straight Connector 300"/>
            <p:cNvCxnSpPr/>
            <p:nvPr/>
          </p:nvCxnSpPr>
          <p:spPr>
            <a:xfrm rot="5400000">
              <a:off x="2895887" y="3124192"/>
              <a:ext cx="3352809" cy="15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36" name="Group 56"/>
            <p:cNvGrpSpPr>
              <a:grpSpLocks/>
            </p:cNvGrpSpPr>
            <p:nvPr/>
          </p:nvGrpSpPr>
          <p:grpSpPr bwMode="auto">
            <a:xfrm>
              <a:off x="3983925" y="1828800"/>
              <a:ext cx="740222" cy="307777"/>
              <a:chOff x="6117778" y="2286000"/>
              <a:chExt cx="740222" cy="307777"/>
            </a:xfrm>
          </p:grpSpPr>
          <p:sp>
            <p:nvSpPr>
              <p:cNvPr id="21553" name="TextBox 53"/>
              <p:cNvSpPr txBox="1">
                <a:spLocks noChangeArrowheads="1"/>
              </p:cNvSpPr>
              <p:nvPr/>
            </p:nvSpPr>
            <p:spPr bwMode="auto">
              <a:xfrm>
                <a:off x="6117778" y="2286000"/>
                <a:ext cx="6319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$3.00</a:t>
                </a:r>
              </a:p>
            </p:txBody>
          </p:sp>
          <p:cxnSp>
            <p:nvCxnSpPr>
              <p:cNvPr id="320" name="Straight Connector 55"/>
              <p:cNvCxnSpPr/>
              <p:nvPr/>
            </p:nvCxnSpPr>
            <p:spPr>
              <a:xfrm>
                <a:off x="6705349" y="2513797"/>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7" name="Group 57"/>
            <p:cNvGrpSpPr>
              <a:grpSpLocks/>
            </p:cNvGrpSpPr>
            <p:nvPr/>
          </p:nvGrpSpPr>
          <p:grpSpPr bwMode="auto">
            <a:xfrm>
              <a:off x="4097738" y="2297668"/>
              <a:ext cx="626409" cy="307777"/>
              <a:chOff x="6231591" y="2286000"/>
              <a:chExt cx="626409" cy="307777"/>
            </a:xfrm>
          </p:grpSpPr>
          <p:sp>
            <p:nvSpPr>
              <p:cNvPr id="21551" name="TextBox 316"/>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2.50</a:t>
                </a:r>
              </a:p>
            </p:txBody>
          </p:sp>
          <p:cxnSp>
            <p:nvCxnSpPr>
              <p:cNvPr id="318" name="Straight Connector 317"/>
              <p:cNvCxnSpPr/>
              <p:nvPr/>
            </p:nvCxnSpPr>
            <p:spPr>
              <a:xfrm>
                <a:off x="6705349" y="2514831"/>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8" name="Group 60"/>
            <p:cNvGrpSpPr>
              <a:grpSpLocks/>
            </p:cNvGrpSpPr>
            <p:nvPr/>
          </p:nvGrpSpPr>
          <p:grpSpPr bwMode="auto">
            <a:xfrm>
              <a:off x="4097738" y="2754868"/>
              <a:ext cx="626409" cy="307777"/>
              <a:chOff x="6231591" y="2286000"/>
              <a:chExt cx="626409" cy="307777"/>
            </a:xfrm>
          </p:grpSpPr>
          <p:sp>
            <p:nvSpPr>
              <p:cNvPr id="21549" name="TextBox 314"/>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2.00</a:t>
                </a:r>
              </a:p>
            </p:txBody>
          </p:sp>
          <p:cxnSp>
            <p:nvCxnSpPr>
              <p:cNvPr id="316" name="Straight Connector 315"/>
              <p:cNvCxnSpPr/>
              <p:nvPr/>
            </p:nvCxnSpPr>
            <p:spPr>
              <a:xfrm>
                <a:off x="6705349" y="2514832"/>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39" name="Group 63"/>
            <p:cNvGrpSpPr>
              <a:grpSpLocks/>
            </p:cNvGrpSpPr>
            <p:nvPr/>
          </p:nvGrpSpPr>
          <p:grpSpPr bwMode="auto">
            <a:xfrm>
              <a:off x="4097738" y="3212068"/>
              <a:ext cx="626409" cy="307777"/>
              <a:chOff x="6231591" y="2286000"/>
              <a:chExt cx="626409" cy="307777"/>
            </a:xfrm>
          </p:grpSpPr>
          <p:sp>
            <p:nvSpPr>
              <p:cNvPr id="21547" name="TextBox 312"/>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1.50</a:t>
                </a:r>
              </a:p>
            </p:txBody>
          </p:sp>
          <p:cxnSp>
            <p:nvCxnSpPr>
              <p:cNvPr id="314" name="Straight Connector 313"/>
              <p:cNvCxnSpPr/>
              <p:nvPr/>
            </p:nvCxnSpPr>
            <p:spPr>
              <a:xfrm>
                <a:off x="6705349" y="2514833"/>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40" name="Group 66"/>
            <p:cNvGrpSpPr>
              <a:grpSpLocks/>
            </p:cNvGrpSpPr>
            <p:nvPr/>
          </p:nvGrpSpPr>
          <p:grpSpPr bwMode="auto">
            <a:xfrm>
              <a:off x="4097738" y="3669268"/>
              <a:ext cx="626409" cy="307777"/>
              <a:chOff x="6231591" y="2286000"/>
              <a:chExt cx="626409" cy="307777"/>
            </a:xfrm>
          </p:grpSpPr>
          <p:sp>
            <p:nvSpPr>
              <p:cNvPr id="21545" name="TextBox 310"/>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1.00</a:t>
                </a:r>
              </a:p>
            </p:txBody>
          </p:sp>
          <p:cxnSp>
            <p:nvCxnSpPr>
              <p:cNvPr id="312" name="Straight Connector 311"/>
              <p:cNvCxnSpPr/>
              <p:nvPr/>
            </p:nvCxnSpPr>
            <p:spPr>
              <a:xfrm>
                <a:off x="6705349" y="2514834"/>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541" name="Group 69"/>
            <p:cNvGrpSpPr>
              <a:grpSpLocks/>
            </p:cNvGrpSpPr>
            <p:nvPr/>
          </p:nvGrpSpPr>
          <p:grpSpPr bwMode="auto">
            <a:xfrm>
              <a:off x="4097738" y="4126468"/>
              <a:ext cx="626409" cy="307777"/>
              <a:chOff x="6231591" y="2286000"/>
              <a:chExt cx="626409" cy="307777"/>
            </a:xfrm>
          </p:grpSpPr>
          <p:sp>
            <p:nvSpPr>
              <p:cNvPr id="21543" name="TextBox 308"/>
              <p:cNvSpPr txBox="1">
                <a:spLocks noChangeArrowheads="1"/>
              </p:cNvSpPr>
              <p:nvPr/>
            </p:nvSpPr>
            <p:spPr bwMode="auto">
              <a:xfrm>
                <a:off x="6231591" y="2286000"/>
                <a:ext cx="5325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a:t>0.50</a:t>
                </a:r>
              </a:p>
            </p:txBody>
          </p:sp>
          <p:cxnSp>
            <p:nvCxnSpPr>
              <p:cNvPr id="310" name="Straight Connector 309"/>
              <p:cNvCxnSpPr/>
              <p:nvPr/>
            </p:nvCxnSpPr>
            <p:spPr>
              <a:xfrm>
                <a:off x="6705349" y="2514835"/>
                <a:ext cx="1526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542" name="TextBox 307"/>
            <p:cNvSpPr txBox="1">
              <a:spLocks noChangeArrowheads="1"/>
            </p:cNvSpPr>
            <p:nvPr/>
          </p:nvSpPr>
          <p:spPr bwMode="auto">
            <a:xfrm>
              <a:off x="3993907" y="1224694"/>
              <a:ext cx="594408" cy="30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sz="1400" dirty="0"/>
                <a:t>Price</a:t>
              </a:r>
            </a:p>
          </p:txBody>
        </p:sp>
      </p:grpSp>
      <p:cxnSp>
        <p:nvCxnSpPr>
          <p:cNvPr id="321" name="Straight Connector 320"/>
          <p:cNvCxnSpPr/>
          <p:nvPr/>
        </p:nvCxnSpPr>
        <p:spPr>
          <a:xfrm>
            <a:off x="6702425" y="3743325"/>
            <a:ext cx="817563"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p:nvCxnSpPr>
        <p:spPr>
          <a:xfrm rot="5400000" flipH="1" flipV="1">
            <a:off x="6604794" y="4647406"/>
            <a:ext cx="1828800" cy="1588"/>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23" name="Freeform 183"/>
          <p:cNvSpPr>
            <a:spLocks/>
          </p:cNvSpPr>
          <p:nvPr/>
        </p:nvSpPr>
        <p:spPr bwMode="auto">
          <a:xfrm>
            <a:off x="7443788" y="3690938"/>
            <a:ext cx="146050" cy="136525"/>
          </a:xfrm>
          <a:custGeom>
            <a:avLst/>
            <a:gdLst>
              <a:gd name="T0" fmla="*/ 2147483647 w 106"/>
              <a:gd name="T1" fmla="*/ 2147483647 h 68"/>
              <a:gd name="T2" fmla="*/ 2147483647 w 106"/>
              <a:gd name="T3" fmla="*/ 2147483647 h 68"/>
              <a:gd name="T4" fmla="*/ 2147483647 w 106"/>
              <a:gd name="T5" fmla="*/ 2147483647 h 68"/>
              <a:gd name="T6" fmla="*/ 2147483647 w 106"/>
              <a:gd name="T7" fmla="*/ 2147483647 h 68"/>
              <a:gd name="T8" fmla="*/ 2147483647 w 106"/>
              <a:gd name="T9" fmla="*/ 2147483647 h 68"/>
              <a:gd name="T10" fmla="*/ 2147483647 w 106"/>
              <a:gd name="T11" fmla="*/ 2147483647 h 68"/>
              <a:gd name="T12" fmla="*/ 2147483647 w 106"/>
              <a:gd name="T13" fmla="*/ 2147483647 h 68"/>
              <a:gd name="T14" fmla="*/ 2147483647 w 106"/>
              <a:gd name="T15" fmla="*/ 2147483647 h 68"/>
              <a:gd name="T16" fmla="*/ 2147483647 w 106"/>
              <a:gd name="T17" fmla="*/ 2147483647 h 68"/>
              <a:gd name="T18" fmla="*/ 2147483647 w 106"/>
              <a:gd name="T19" fmla="*/ 2147483647 h 68"/>
              <a:gd name="T20" fmla="*/ 2147483647 w 106"/>
              <a:gd name="T21" fmla="*/ 0 h 68"/>
              <a:gd name="T22" fmla="*/ 2147483647 w 106"/>
              <a:gd name="T23" fmla="*/ 0 h 68"/>
              <a:gd name="T24" fmla="*/ 2147483647 w 106"/>
              <a:gd name="T25" fmla="*/ 2147483647 h 68"/>
              <a:gd name="T26" fmla="*/ 2147483647 w 106"/>
              <a:gd name="T27" fmla="*/ 2147483647 h 68"/>
              <a:gd name="T28" fmla="*/ 2147483647 w 106"/>
              <a:gd name="T29" fmla="*/ 2147483647 h 68"/>
              <a:gd name="T30" fmla="*/ 0 w 106"/>
              <a:gd name="T31" fmla="*/ 2147483647 h 68"/>
              <a:gd name="T32" fmla="*/ 0 w 106"/>
              <a:gd name="T33" fmla="*/ 2147483647 h 68"/>
              <a:gd name="T34" fmla="*/ 2147483647 w 106"/>
              <a:gd name="T35" fmla="*/ 2147483647 h 68"/>
              <a:gd name="T36" fmla="*/ 2147483647 w 106"/>
              <a:gd name="T37" fmla="*/ 2147483647 h 68"/>
              <a:gd name="T38" fmla="*/ 2147483647 w 106"/>
              <a:gd name="T39" fmla="*/ 2147483647 h 68"/>
              <a:gd name="T40" fmla="*/ 2147483647 w 106"/>
              <a:gd name="T41" fmla="*/ 2147483647 h 68"/>
              <a:gd name="T42" fmla="*/ 2147483647 w 106"/>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68"/>
              <a:gd name="T68" fmla="*/ 106 w 106"/>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68">
                <a:moveTo>
                  <a:pt x="56" y="68"/>
                </a:moveTo>
                <a:lnTo>
                  <a:pt x="56" y="68"/>
                </a:lnTo>
                <a:lnTo>
                  <a:pt x="76" y="65"/>
                </a:lnTo>
                <a:lnTo>
                  <a:pt x="91" y="58"/>
                </a:lnTo>
                <a:lnTo>
                  <a:pt x="101" y="45"/>
                </a:lnTo>
                <a:lnTo>
                  <a:pt x="106" y="32"/>
                </a:lnTo>
                <a:lnTo>
                  <a:pt x="101" y="19"/>
                </a:lnTo>
                <a:lnTo>
                  <a:pt x="91" y="9"/>
                </a:lnTo>
                <a:lnTo>
                  <a:pt x="76" y="3"/>
                </a:lnTo>
                <a:lnTo>
                  <a:pt x="56" y="0"/>
                </a:lnTo>
                <a:lnTo>
                  <a:pt x="36" y="3"/>
                </a:lnTo>
                <a:lnTo>
                  <a:pt x="15" y="9"/>
                </a:lnTo>
                <a:lnTo>
                  <a:pt x="5" y="19"/>
                </a:lnTo>
                <a:lnTo>
                  <a:pt x="0" y="32"/>
                </a:lnTo>
                <a:lnTo>
                  <a:pt x="5" y="45"/>
                </a:lnTo>
                <a:lnTo>
                  <a:pt x="15" y="58"/>
                </a:lnTo>
                <a:lnTo>
                  <a:pt x="36" y="65"/>
                </a:lnTo>
                <a:lnTo>
                  <a:pt x="56"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600"/>
          </a:p>
        </p:txBody>
      </p:sp>
      <p:grpSp>
        <p:nvGrpSpPr>
          <p:cNvPr id="6" name="Group 5"/>
          <p:cNvGrpSpPr/>
          <p:nvPr/>
        </p:nvGrpSpPr>
        <p:grpSpPr>
          <a:xfrm>
            <a:off x="5924550" y="1144713"/>
            <a:ext cx="2708550" cy="523875"/>
            <a:chOff x="5924550" y="1144713"/>
            <a:chExt cx="2708550" cy="523875"/>
          </a:xfrm>
        </p:grpSpPr>
        <p:sp>
          <p:nvSpPr>
            <p:cNvPr id="253" name="TextBox 252"/>
            <p:cNvSpPr txBox="1">
              <a:spLocks noChangeArrowheads="1"/>
            </p:cNvSpPr>
            <p:nvPr/>
          </p:nvSpPr>
          <p:spPr bwMode="auto">
            <a:xfrm>
              <a:off x="5924550" y="1144713"/>
              <a:ext cx="395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800" dirty="0">
                  <a:solidFill>
                    <a:srgbClr val="0070C0"/>
                  </a:solidFill>
                </a:rPr>
                <a:t>=</a:t>
              </a:r>
            </a:p>
          </p:txBody>
        </p:sp>
        <p:sp>
          <p:nvSpPr>
            <p:cNvPr id="324" name="TextBox 323"/>
            <p:cNvSpPr txBox="1">
              <a:spLocks noChangeArrowheads="1"/>
            </p:cNvSpPr>
            <p:nvPr/>
          </p:nvSpPr>
          <p:spPr bwMode="auto">
            <a:xfrm>
              <a:off x="6223092" y="1176275"/>
              <a:ext cx="241000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latin typeface="+mn-lt"/>
                </a:rPr>
                <a:t>Market demand</a:t>
              </a:r>
            </a:p>
          </p:txBody>
        </p:sp>
      </p:grpSp>
    </p:spTree>
    <p:extLst>
      <p:ext uri="{BB962C8B-B14F-4D97-AF65-F5344CB8AC3E}">
        <p14:creationId xmlns:p14="http://schemas.microsoft.com/office/powerpoint/2010/main" val="37181098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down)">
                                      <p:cBhvr>
                                        <p:cTn id="15" dur="500"/>
                                        <p:tgtEl>
                                          <p:spTgt spid="22"/>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par>
                          <p:cTn id="19" fill="hold" nodeType="afterGroup">
                            <p:stCondLst>
                              <p:cond delay="500"/>
                            </p:stCondLst>
                            <p:childTnLst>
                              <p:par>
                                <p:cTn id="20" presetID="22" presetClass="entr" presetSubtype="8" fill="hold"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par>
                          <p:cTn id="23" fill="hold" nodeType="afterGroup">
                            <p:stCondLst>
                              <p:cond delay="1000"/>
                            </p:stCondLst>
                            <p:childTnLst>
                              <p:par>
                                <p:cTn id="24" presetID="22" presetClass="entr" presetSubtype="8" fill="hold" nodeType="afterEffect">
                                  <p:stCondLst>
                                    <p:cond delay="0"/>
                                  </p:stCondLst>
                                  <p:childTnLst>
                                    <p:set>
                                      <p:cBhvr>
                                        <p:cTn id="25" dur="1" fill="hold">
                                          <p:stCondLst>
                                            <p:cond delay="0"/>
                                          </p:stCondLst>
                                        </p:cTn>
                                        <p:tgtEl>
                                          <p:spTgt spid="73"/>
                                        </p:tgtEl>
                                        <p:attrNameLst>
                                          <p:attrName>style.visibility</p:attrName>
                                        </p:attrNameLst>
                                      </p:cBhvr>
                                      <p:to>
                                        <p:strVal val="visible"/>
                                      </p:to>
                                    </p:set>
                                    <p:animEffect transition="in" filter="wipe(left)">
                                      <p:cBhvr>
                                        <p:cTn id="26" dur="500"/>
                                        <p:tgtEl>
                                          <p:spTgt spid="73"/>
                                        </p:tgtEl>
                                      </p:cBhvr>
                                    </p:animEffect>
                                  </p:childTnLst>
                                </p:cTn>
                              </p:par>
                            </p:childTnLst>
                          </p:cTn>
                        </p:par>
                        <p:par>
                          <p:cTn id="27" fill="hold" nodeType="afterGroup">
                            <p:stCondLst>
                              <p:cond delay="1500"/>
                            </p:stCondLst>
                            <p:childTnLst>
                              <p:par>
                                <p:cTn id="28" presetID="22" presetClass="entr" presetSubtype="8" fill="hold" grpId="0" nodeType="after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wipe(left)">
                                      <p:cBhvr>
                                        <p:cTn id="30" dur="500"/>
                                        <p:tgtEl>
                                          <p:spTgt spid="82"/>
                                        </p:tgtEl>
                                      </p:cBhvr>
                                    </p:animEffect>
                                  </p:childTnLst>
                                </p:cTn>
                              </p:par>
                            </p:childTnLst>
                          </p:cTn>
                        </p:par>
                        <p:par>
                          <p:cTn id="31" fill="hold" nodeType="afterGroup">
                            <p:stCondLst>
                              <p:cond delay="2000"/>
                            </p:stCondLst>
                            <p:childTnLst>
                              <p:par>
                                <p:cTn id="32" presetID="22" presetClass="entr" presetSubtype="1" fill="hold" nodeType="afterEffect">
                                  <p:stCondLst>
                                    <p:cond delay="0"/>
                                  </p:stCondLst>
                                  <p:childTnLst>
                                    <p:set>
                                      <p:cBhvr>
                                        <p:cTn id="33" dur="1" fill="hold">
                                          <p:stCondLst>
                                            <p:cond delay="0"/>
                                          </p:stCondLst>
                                        </p:cTn>
                                        <p:tgtEl>
                                          <p:spTgt spid="76"/>
                                        </p:tgtEl>
                                        <p:attrNameLst>
                                          <p:attrName>style.visibility</p:attrName>
                                        </p:attrNameLst>
                                      </p:cBhvr>
                                      <p:to>
                                        <p:strVal val="visible"/>
                                      </p:to>
                                    </p:set>
                                    <p:animEffect transition="in" filter="wipe(up)">
                                      <p:cBhvr>
                                        <p:cTn id="34" dur="500"/>
                                        <p:tgtEl>
                                          <p:spTgt spid="76"/>
                                        </p:tgtEl>
                                      </p:cBhvr>
                                    </p:animEffect>
                                  </p:childTnLst>
                                </p:cTn>
                              </p:par>
                            </p:childTnLst>
                          </p:cTn>
                        </p:par>
                      </p:childTnLst>
                    </p:cTn>
                  </p:par>
                  <p:par>
                    <p:cTn id="35" fill="hold">
                      <p:stCondLst>
                        <p:cond delay="indefinite"/>
                      </p:stCondLst>
                      <p:childTnLst>
                        <p:par>
                          <p:cTn id="36" fill="hold" nodeType="after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500"/>
                                        <p:tgtEl>
                                          <p:spTgt spid="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wipe(left)">
                                      <p:cBhvr>
                                        <p:cTn id="44" dur="500"/>
                                        <p:tgtEl>
                                          <p:spTgt spid="36"/>
                                        </p:tgtEl>
                                      </p:cBhvr>
                                    </p:animEffect>
                                  </p:childTnLst>
                                </p:cTn>
                              </p:par>
                              <p:par>
                                <p:cTn id="45" presetID="22" presetClass="entr" presetSubtype="4" fill="hold" nodeType="with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wipe(down)">
                                      <p:cBhvr>
                                        <p:cTn id="47" dur="500"/>
                                        <p:tgtEl>
                                          <p:spTgt spid="53"/>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177"/>
                                        </p:tgtEl>
                                        <p:attrNameLst>
                                          <p:attrName>style.visibility</p:attrName>
                                        </p:attrNameLst>
                                      </p:cBhvr>
                                      <p:to>
                                        <p:strVal val="visible"/>
                                      </p:to>
                                    </p:set>
                                    <p:animEffect transition="in" filter="wipe(down)">
                                      <p:cBhvr>
                                        <p:cTn id="50" dur="500"/>
                                        <p:tgtEl>
                                          <p:spTgt spid="177"/>
                                        </p:tgtEl>
                                      </p:cBhvr>
                                    </p:animEffect>
                                  </p:childTnLst>
                                </p:cTn>
                              </p:par>
                            </p:childTnLst>
                          </p:cTn>
                        </p:par>
                        <p:par>
                          <p:cTn id="51" fill="hold" nodeType="afterGroup">
                            <p:stCondLst>
                              <p:cond delay="500"/>
                            </p:stCondLst>
                            <p:childTnLst>
                              <p:par>
                                <p:cTn id="52" presetID="22" presetClass="entr" presetSubtype="8" fill="hold" nodeType="afterEffect">
                                  <p:stCondLst>
                                    <p:cond delay="0"/>
                                  </p:stCondLst>
                                  <p:childTnLst>
                                    <p:set>
                                      <p:cBhvr>
                                        <p:cTn id="53" dur="1" fill="hold">
                                          <p:stCondLst>
                                            <p:cond delay="0"/>
                                          </p:stCondLst>
                                        </p:cTn>
                                        <p:tgtEl>
                                          <p:spTgt spid="34"/>
                                        </p:tgtEl>
                                        <p:attrNameLst>
                                          <p:attrName>style.visibility</p:attrName>
                                        </p:attrNameLst>
                                      </p:cBhvr>
                                      <p:to>
                                        <p:strVal val="visible"/>
                                      </p:to>
                                    </p:set>
                                    <p:animEffect transition="in" filter="wipe(left)">
                                      <p:cBhvr>
                                        <p:cTn id="54" dur="500"/>
                                        <p:tgtEl>
                                          <p:spTgt spid="34"/>
                                        </p:tgtEl>
                                      </p:cBhvr>
                                    </p:animEffect>
                                  </p:childTnLst>
                                </p:cTn>
                              </p:par>
                            </p:childTnLst>
                          </p:cTn>
                        </p:par>
                        <p:par>
                          <p:cTn id="55" fill="hold" nodeType="afterGroup">
                            <p:stCondLst>
                              <p:cond delay="1000"/>
                            </p:stCondLst>
                            <p:childTnLst>
                              <p:par>
                                <p:cTn id="56" presetID="22" presetClass="entr" presetSubtype="8" fill="hold" nodeType="afterEffect">
                                  <p:stCondLst>
                                    <p:cond delay="0"/>
                                  </p:stCondLst>
                                  <p:childTnLst>
                                    <p:set>
                                      <p:cBhvr>
                                        <p:cTn id="57" dur="1" fill="hold">
                                          <p:stCondLst>
                                            <p:cond delay="0"/>
                                          </p:stCondLst>
                                        </p:cTn>
                                        <p:tgtEl>
                                          <p:spTgt spid="244"/>
                                        </p:tgtEl>
                                        <p:attrNameLst>
                                          <p:attrName>style.visibility</p:attrName>
                                        </p:attrNameLst>
                                      </p:cBhvr>
                                      <p:to>
                                        <p:strVal val="visible"/>
                                      </p:to>
                                    </p:set>
                                    <p:animEffect transition="in" filter="wipe(left)">
                                      <p:cBhvr>
                                        <p:cTn id="58" dur="500"/>
                                        <p:tgtEl>
                                          <p:spTgt spid="244"/>
                                        </p:tgtEl>
                                      </p:cBhvr>
                                    </p:animEffect>
                                  </p:childTnLst>
                                </p:cTn>
                              </p:par>
                            </p:childTnLst>
                          </p:cTn>
                        </p:par>
                        <p:par>
                          <p:cTn id="59" fill="hold" nodeType="afterGroup">
                            <p:stCondLst>
                              <p:cond delay="1500"/>
                            </p:stCondLst>
                            <p:childTnLst>
                              <p:par>
                                <p:cTn id="60" presetID="22" presetClass="entr" presetSubtype="8" fill="hold" grpId="0" nodeType="afterEffect">
                                  <p:stCondLst>
                                    <p:cond delay="0"/>
                                  </p:stCondLst>
                                  <p:childTnLst>
                                    <p:set>
                                      <p:cBhvr>
                                        <p:cTn id="61" dur="1" fill="hold">
                                          <p:stCondLst>
                                            <p:cond delay="0"/>
                                          </p:stCondLst>
                                        </p:cTn>
                                        <p:tgtEl>
                                          <p:spTgt spid="246"/>
                                        </p:tgtEl>
                                        <p:attrNameLst>
                                          <p:attrName>style.visibility</p:attrName>
                                        </p:attrNameLst>
                                      </p:cBhvr>
                                      <p:to>
                                        <p:strVal val="visible"/>
                                      </p:to>
                                    </p:set>
                                    <p:animEffect transition="in" filter="wipe(left)">
                                      <p:cBhvr>
                                        <p:cTn id="62" dur="500"/>
                                        <p:tgtEl>
                                          <p:spTgt spid="246"/>
                                        </p:tgtEl>
                                      </p:cBhvr>
                                    </p:animEffect>
                                  </p:childTnLst>
                                </p:cTn>
                              </p:par>
                            </p:childTnLst>
                          </p:cTn>
                        </p:par>
                        <p:par>
                          <p:cTn id="63" fill="hold" nodeType="afterGroup">
                            <p:stCondLst>
                              <p:cond delay="2000"/>
                            </p:stCondLst>
                            <p:childTnLst>
                              <p:par>
                                <p:cTn id="64" presetID="22" presetClass="entr" presetSubtype="1" fill="hold" nodeType="afterEffect">
                                  <p:stCondLst>
                                    <p:cond delay="0"/>
                                  </p:stCondLst>
                                  <p:childTnLst>
                                    <p:set>
                                      <p:cBhvr>
                                        <p:cTn id="65" dur="1" fill="hold">
                                          <p:stCondLst>
                                            <p:cond delay="0"/>
                                          </p:stCondLst>
                                        </p:cTn>
                                        <p:tgtEl>
                                          <p:spTgt spid="245"/>
                                        </p:tgtEl>
                                        <p:attrNameLst>
                                          <p:attrName>style.visibility</p:attrName>
                                        </p:attrNameLst>
                                      </p:cBhvr>
                                      <p:to>
                                        <p:strVal val="visible"/>
                                      </p:to>
                                    </p:set>
                                    <p:animEffect transition="in" filter="wipe(up)">
                                      <p:cBhvr>
                                        <p:cTn id="66" dur="500"/>
                                        <p:tgtEl>
                                          <p:spTgt spid="24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fade">
                                      <p:cBhvr>
                                        <p:cTn id="71" dur="500"/>
                                        <p:tgtEl>
                                          <p:spTgt spid="6"/>
                                        </p:tgtEl>
                                      </p:cBhvr>
                                    </p:animEffect>
                                  </p:childTnLst>
                                </p:cTn>
                              </p:par>
                            </p:childTnLst>
                          </p:cTn>
                        </p:par>
                      </p:childTnLst>
                    </p:cTn>
                  </p:par>
                  <p:par>
                    <p:cTn id="72" fill="hold">
                      <p:stCondLst>
                        <p:cond delay="indefinite"/>
                      </p:stCondLst>
                      <p:childTnLst>
                        <p:par>
                          <p:cTn id="73" fill="hold" nodeType="afterGroup">
                            <p:stCondLst>
                              <p:cond delay="0"/>
                            </p:stCondLst>
                            <p:childTnLst>
                              <p:par>
                                <p:cTn id="74" presetID="22" presetClass="entr" presetSubtype="8" fill="hold" nodeType="clickEffect">
                                  <p:stCondLst>
                                    <p:cond delay="0"/>
                                  </p:stCondLst>
                                  <p:childTnLst>
                                    <p:set>
                                      <p:cBhvr>
                                        <p:cTn id="75" dur="1" fill="hold">
                                          <p:stCondLst>
                                            <p:cond delay="0"/>
                                          </p:stCondLst>
                                        </p:cTn>
                                        <p:tgtEl>
                                          <p:spTgt spid="64"/>
                                        </p:tgtEl>
                                        <p:attrNameLst>
                                          <p:attrName>style.visibility</p:attrName>
                                        </p:attrNameLst>
                                      </p:cBhvr>
                                      <p:to>
                                        <p:strVal val="visible"/>
                                      </p:to>
                                    </p:set>
                                    <p:animEffect transition="in" filter="wipe(left)">
                                      <p:cBhvr>
                                        <p:cTn id="76" dur="500"/>
                                        <p:tgtEl>
                                          <p:spTgt spid="64"/>
                                        </p:tgtEl>
                                      </p:cBhvr>
                                    </p:animEffect>
                                  </p:childTnLst>
                                </p:cTn>
                              </p:par>
                              <p:par>
                                <p:cTn id="77" presetID="22" presetClass="entr" presetSubtype="4" fill="hold" nodeType="withEffect">
                                  <p:stCondLst>
                                    <p:cond delay="0"/>
                                  </p:stCondLst>
                                  <p:childTnLst>
                                    <p:set>
                                      <p:cBhvr>
                                        <p:cTn id="78" dur="1" fill="hold">
                                          <p:stCondLst>
                                            <p:cond delay="0"/>
                                          </p:stCondLst>
                                        </p:cTn>
                                        <p:tgtEl>
                                          <p:spTgt spid="81"/>
                                        </p:tgtEl>
                                        <p:attrNameLst>
                                          <p:attrName>style.visibility</p:attrName>
                                        </p:attrNameLst>
                                      </p:cBhvr>
                                      <p:to>
                                        <p:strVal val="visible"/>
                                      </p:to>
                                    </p:set>
                                    <p:animEffect transition="in" filter="wipe(down)">
                                      <p:cBhvr>
                                        <p:cTn id="79" dur="500"/>
                                        <p:tgtEl>
                                          <p:spTgt spid="81"/>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254"/>
                                        </p:tgtEl>
                                        <p:attrNameLst>
                                          <p:attrName>style.visibility</p:attrName>
                                        </p:attrNameLst>
                                      </p:cBhvr>
                                      <p:to>
                                        <p:strVal val="visible"/>
                                      </p:to>
                                    </p:set>
                                    <p:animEffect transition="in" filter="wipe(down)">
                                      <p:cBhvr>
                                        <p:cTn id="82" dur="500"/>
                                        <p:tgtEl>
                                          <p:spTgt spid="254"/>
                                        </p:tgtEl>
                                      </p:cBhvr>
                                    </p:animEffect>
                                  </p:childTnLst>
                                </p:cTn>
                              </p:par>
                            </p:childTnLst>
                          </p:cTn>
                        </p:par>
                        <p:par>
                          <p:cTn id="83" fill="hold" nodeType="afterGroup">
                            <p:stCondLst>
                              <p:cond delay="500"/>
                            </p:stCondLst>
                            <p:childTnLst>
                              <p:par>
                                <p:cTn id="84" presetID="22" presetClass="entr" presetSubtype="8" fill="hold" nodeType="afterEffect">
                                  <p:stCondLst>
                                    <p:cond delay="0"/>
                                  </p:stCondLst>
                                  <p:childTnLst>
                                    <p:set>
                                      <p:cBhvr>
                                        <p:cTn id="85" dur="1" fill="hold">
                                          <p:stCondLst>
                                            <p:cond delay="0"/>
                                          </p:stCondLst>
                                        </p:cTn>
                                        <p:tgtEl>
                                          <p:spTgt spid="62"/>
                                        </p:tgtEl>
                                        <p:attrNameLst>
                                          <p:attrName>style.visibility</p:attrName>
                                        </p:attrNameLst>
                                      </p:cBhvr>
                                      <p:to>
                                        <p:strVal val="visible"/>
                                      </p:to>
                                    </p:set>
                                    <p:animEffect transition="in" filter="wipe(left)">
                                      <p:cBhvr>
                                        <p:cTn id="86" dur="500"/>
                                        <p:tgtEl>
                                          <p:spTgt spid="62"/>
                                        </p:tgtEl>
                                      </p:cBhvr>
                                    </p:animEffect>
                                  </p:childTnLst>
                                </p:cTn>
                              </p:par>
                            </p:childTnLst>
                          </p:cTn>
                        </p:par>
                        <p:par>
                          <p:cTn id="87" fill="hold" nodeType="afterGroup">
                            <p:stCondLst>
                              <p:cond delay="1000"/>
                            </p:stCondLst>
                            <p:childTnLst>
                              <p:par>
                                <p:cTn id="88" presetID="22" presetClass="entr" presetSubtype="8" fill="hold" nodeType="afterEffect">
                                  <p:stCondLst>
                                    <p:cond delay="0"/>
                                  </p:stCondLst>
                                  <p:childTnLst>
                                    <p:set>
                                      <p:cBhvr>
                                        <p:cTn id="89" dur="1" fill="hold">
                                          <p:stCondLst>
                                            <p:cond delay="0"/>
                                          </p:stCondLst>
                                        </p:cTn>
                                        <p:tgtEl>
                                          <p:spTgt spid="321"/>
                                        </p:tgtEl>
                                        <p:attrNameLst>
                                          <p:attrName>style.visibility</p:attrName>
                                        </p:attrNameLst>
                                      </p:cBhvr>
                                      <p:to>
                                        <p:strVal val="visible"/>
                                      </p:to>
                                    </p:set>
                                    <p:animEffect transition="in" filter="wipe(left)">
                                      <p:cBhvr>
                                        <p:cTn id="90" dur="500"/>
                                        <p:tgtEl>
                                          <p:spTgt spid="321"/>
                                        </p:tgtEl>
                                      </p:cBhvr>
                                    </p:animEffect>
                                  </p:childTnLst>
                                </p:cTn>
                              </p:par>
                            </p:childTnLst>
                          </p:cTn>
                        </p:par>
                        <p:par>
                          <p:cTn id="91" fill="hold" nodeType="afterGroup">
                            <p:stCondLst>
                              <p:cond delay="1500"/>
                            </p:stCondLst>
                            <p:childTnLst>
                              <p:par>
                                <p:cTn id="92" presetID="22" presetClass="entr" presetSubtype="8" fill="hold" grpId="0" nodeType="afterEffect">
                                  <p:stCondLst>
                                    <p:cond delay="0"/>
                                  </p:stCondLst>
                                  <p:childTnLst>
                                    <p:set>
                                      <p:cBhvr>
                                        <p:cTn id="93" dur="1" fill="hold">
                                          <p:stCondLst>
                                            <p:cond delay="0"/>
                                          </p:stCondLst>
                                        </p:cTn>
                                        <p:tgtEl>
                                          <p:spTgt spid="323"/>
                                        </p:tgtEl>
                                        <p:attrNameLst>
                                          <p:attrName>style.visibility</p:attrName>
                                        </p:attrNameLst>
                                      </p:cBhvr>
                                      <p:to>
                                        <p:strVal val="visible"/>
                                      </p:to>
                                    </p:set>
                                    <p:animEffect transition="in" filter="wipe(left)">
                                      <p:cBhvr>
                                        <p:cTn id="94" dur="500"/>
                                        <p:tgtEl>
                                          <p:spTgt spid="323"/>
                                        </p:tgtEl>
                                      </p:cBhvr>
                                    </p:animEffect>
                                  </p:childTnLst>
                                </p:cTn>
                              </p:par>
                            </p:childTnLst>
                          </p:cTn>
                        </p:par>
                        <p:par>
                          <p:cTn id="95" fill="hold" nodeType="afterGroup">
                            <p:stCondLst>
                              <p:cond delay="2000"/>
                            </p:stCondLst>
                            <p:childTnLst>
                              <p:par>
                                <p:cTn id="96" presetID="22" presetClass="entr" presetSubtype="1" fill="hold" nodeType="afterEffect">
                                  <p:stCondLst>
                                    <p:cond delay="0"/>
                                  </p:stCondLst>
                                  <p:childTnLst>
                                    <p:set>
                                      <p:cBhvr>
                                        <p:cTn id="97" dur="1" fill="hold">
                                          <p:stCondLst>
                                            <p:cond delay="0"/>
                                          </p:stCondLst>
                                        </p:cTn>
                                        <p:tgtEl>
                                          <p:spTgt spid="322"/>
                                        </p:tgtEl>
                                        <p:attrNameLst>
                                          <p:attrName>style.visibility</p:attrName>
                                        </p:attrNameLst>
                                      </p:cBhvr>
                                      <p:to>
                                        <p:strVal val="visible"/>
                                      </p:to>
                                    </p:set>
                                    <p:animEffect transition="in" filter="wipe(up)">
                                      <p:cBhvr>
                                        <p:cTn id="98" dur="500"/>
                                        <p:tgtEl>
                                          <p:spTgt spid="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2" grpId="0" animBg="1"/>
      <p:bldP spid="105" grpId="0"/>
      <p:bldP spid="177" grpId="0" animBg="1"/>
      <p:bldP spid="246" grpId="0" animBg="1"/>
      <p:bldP spid="254" grpId="0" animBg="1"/>
      <p:bldP spid="3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sp>
        <p:nvSpPr>
          <p:cNvPr id="3" name="Content Placeholder 2"/>
          <p:cNvSpPr>
            <a:spLocks noGrp="1"/>
          </p:cNvSpPr>
          <p:nvPr>
            <p:ph idx="1"/>
          </p:nvPr>
        </p:nvSpPr>
        <p:spPr bwMode="auto">
          <a:xfrm>
            <a:off x="111277" y="1058211"/>
            <a:ext cx="8724523" cy="21761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a:t>Consumer Income</a:t>
            </a:r>
          </a:p>
          <a:p>
            <a:pPr marL="798513" lvl="2"/>
            <a:r>
              <a:rPr lang="en-US" dirty="0">
                <a:solidFill>
                  <a:prstClr val="black"/>
                </a:solidFill>
              </a:rPr>
              <a:t>Normal good – </a:t>
            </a:r>
            <a:r>
              <a:rPr lang="en-US" sz="2000" dirty="0">
                <a:solidFill>
                  <a:prstClr val="black"/>
                </a:solidFill>
              </a:rPr>
              <a:t>an increase in income will cause an increase in demand, all else equal</a:t>
            </a:r>
          </a:p>
          <a:p>
            <a:pPr marL="798513" lvl="2"/>
            <a:r>
              <a:rPr lang="en-US" dirty="0">
                <a:solidFill>
                  <a:prstClr val="black"/>
                </a:solidFill>
              </a:rPr>
              <a:t>Inferior good – </a:t>
            </a:r>
            <a:r>
              <a:rPr lang="en-US" sz="1800" dirty="0">
                <a:solidFill>
                  <a:prstClr val="black"/>
                </a:solidFill>
              </a:rPr>
              <a:t>an increase in income a decrease in demand, all else equal</a:t>
            </a:r>
            <a:endParaRPr lang="en-US" sz="1800" dirty="0"/>
          </a:p>
        </p:txBody>
      </p:sp>
      <p:sp>
        <p:nvSpPr>
          <p:cNvPr id="4" name="Content Placeholder 2"/>
          <p:cNvSpPr txBox="1">
            <a:spLocks/>
          </p:cNvSpPr>
          <p:nvPr/>
        </p:nvSpPr>
        <p:spPr bwMode="auto">
          <a:xfrm>
            <a:off x="170225" y="3380513"/>
            <a:ext cx="194358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Coffee?</a:t>
            </a:r>
          </a:p>
        </p:txBody>
      </p:sp>
      <p:sp>
        <p:nvSpPr>
          <p:cNvPr id="5" name="Content Placeholder 2"/>
          <p:cNvSpPr txBox="1">
            <a:spLocks/>
          </p:cNvSpPr>
          <p:nvPr/>
        </p:nvSpPr>
        <p:spPr bwMode="auto">
          <a:xfrm>
            <a:off x="1961375" y="3390413"/>
            <a:ext cx="1482488"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Normal</a:t>
            </a:r>
          </a:p>
        </p:txBody>
      </p:sp>
      <p:grpSp>
        <p:nvGrpSpPr>
          <p:cNvPr id="45" name="Group 44"/>
          <p:cNvGrpSpPr/>
          <p:nvPr/>
        </p:nvGrpSpPr>
        <p:grpSpPr>
          <a:xfrm>
            <a:off x="4384321" y="3576355"/>
            <a:ext cx="1890331" cy="2870065"/>
            <a:chOff x="4384321" y="3505105"/>
            <a:chExt cx="1890331" cy="2870065"/>
          </a:xfrm>
        </p:grpSpPr>
        <p:cxnSp>
          <p:nvCxnSpPr>
            <p:cNvPr id="59" name="Straight Connector 58"/>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51" name="Group 17"/>
            <p:cNvGrpSpPr>
              <a:grpSpLocks/>
            </p:cNvGrpSpPr>
            <p:nvPr/>
          </p:nvGrpSpPr>
          <p:grpSpPr bwMode="auto">
            <a:xfrm>
              <a:off x="4384321" y="3505105"/>
              <a:ext cx="1890331" cy="2322637"/>
              <a:chOff x="2743200" y="1676400"/>
              <a:chExt cx="2514600" cy="3171277"/>
            </a:xfrm>
          </p:grpSpPr>
          <p:sp>
            <p:nvSpPr>
              <p:cNvPr id="61"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2</a:t>
                </a:r>
              </a:p>
            </p:txBody>
          </p:sp>
          <p:cxnSp>
            <p:nvCxnSpPr>
              <p:cNvPr id="60" name="Straight Connector 59"/>
              <p:cNvCxnSpPr/>
              <p:nvPr/>
            </p:nvCxnSpPr>
            <p:spPr>
              <a:xfrm rot="16200000" flipH="1">
                <a:off x="2666912" y="1752688"/>
                <a:ext cx="2667175"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8"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grpSp>
      <p:grpSp>
        <p:nvGrpSpPr>
          <p:cNvPr id="62" name="Group 61"/>
          <p:cNvGrpSpPr/>
          <p:nvPr/>
        </p:nvGrpSpPr>
        <p:grpSpPr>
          <a:xfrm>
            <a:off x="3815638" y="2791831"/>
            <a:ext cx="5036738" cy="3641917"/>
            <a:chOff x="3815638" y="2791831"/>
            <a:chExt cx="5036738" cy="3641917"/>
          </a:xfrm>
        </p:grpSpPr>
        <p:grpSp>
          <p:nvGrpSpPr>
            <p:cNvPr id="63" name="Group 62"/>
            <p:cNvGrpSpPr/>
            <p:nvPr/>
          </p:nvGrpSpPr>
          <p:grpSpPr>
            <a:xfrm>
              <a:off x="3815638" y="3234504"/>
              <a:ext cx="5036738" cy="3199244"/>
              <a:chOff x="3815638" y="3163254"/>
              <a:chExt cx="5036738" cy="3199244"/>
            </a:xfrm>
          </p:grpSpPr>
          <p:cxnSp>
            <p:nvCxnSpPr>
              <p:cNvPr id="68" name="Straight Connector 67"/>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65" name="Group 12"/>
              <p:cNvGrpSpPr>
                <a:grpSpLocks/>
              </p:cNvGrpSpPr>
              <p:nvPr/>
            </p:nvGrpSpPr>
            <p:grpSpPr bwMode="auto">
              <a:xfrm>
                <a:off x="3815638" y="3163254"/>
                <a:ext cx="534076" cy="2798759"/>
                <a:chOff x="1148717" y="1362670"/>
                <a:chExt cx="710687" cy="3819724"/>
              </a:xfrm>
            </p:grpSpPr>
            <p:sp>
              <p:nvSpPr>
                <p:cNvPr id="78"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cxnSp>
              <p:nvCxnSpPr>
                <p:cNvPr id="77" name="Straight Connector 76"/>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6" name="Group 65"/>
              <p:cNvGrpSpPr>
                <a:grpSpLocks/>
              </p:cNvGrpSpPr>
              <p:nvPr/>
            </p:nvGrpSpPr>
            <p:grpSpPr bwMode="auto">
              <a:xfrm>
                <a:off x="4212473" y="5960831"/>
                <a:ext cx="4639903" cy="321374"/>
                <a:chOff x="1676400" y="5181600"/>
                <a:chExt cx="6172200" cy="438303"/>
              </a:xfrm>
            </p:grpSpPr>
            <p:cxnSp>
              <p:nvCxnSpPr>
                <p:cNvPr id="74" name="Straight Connector 73"/>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76"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grpSp>
          <p:grpSp>
            <p:nvGrpSpPr>
              <p:cNvPr id="67" name="Group 16"/>
              <p:cNvGrpSpPr>
                <a:grpSpLocks/>
              </p:cNvGrpSpPr>
              <p:nvPr/>
            </p:nvGrpSpPr>
            <p:grpSpPr bwMode="auto">
              <a:xfrm>
                <a:off x="5128997" y="3281855"/>
                <a:ext cx="1951660" cy="2223821"/>
                <a:chOff x="2870268" y="1828800"/>
                <a:chExt cx="2596184" cy="3036356"/>
              </a:xfrm>
            </p:grpSpPr>
            <p:sp>
              <p:nvSpPr>
                <p:cNvPr id="73"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0</a:t>
                  </a:r>
                </a:p>
              </p:txBody>
            </p:sp>
            <p:cxnSp>
              <p:nvCxnSpPr>
                <p:cNvPr id="72" name="Straight Connector 71"/>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69"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sp>
            <p:nvSpPr>
              <p:cNvPr id="71"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64"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Coffee Market </a:t>
              </a:r>
            </a:p>
          </p:txBody>
        </p:sp>
      </p:grpSp>
      <p:grpSp>
        <p:nvGrpSpPr>
          <p:cNvPr id="79" name="Group 78"/>
          <p:cNvGrpSpPr/>
          <p:nvPr/>
        </p:nvGrpSpPr>
        <p:grpSpPr>
          <a:xfrm>
            <a:off x="6331935" y="3408918"/>
            <a:ext cx="2117267" cy="3049377"/>
            <a:chOff x="6331935" y="3408918"/>
            <a:chExt cx="2117267" cy="3049377"/>
          </a:xfrm>
        </p:grpSpPr>
        <p:cxnSp>
          <p:nvCxnSpPr>
            <p:cNvPr id="81" name="Straight Connector 80"/>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0" name="Group 79"/>
            <p:cNvGrpSpPr/>
            <p:nvPr/>
          </p:nvGrpSpPr>
          <p:grpSpPr>
            <a:xfrm>
              <a:off x="6331935" y="3408918"/>
              <a:ext cx="2117267" cy="3049377"/>
              <a:chOff x="6331935" y="3337668"/>
              <a:chExt cx="2117267" cy="3049377"/>
            </a:xfrm>
          </p:grpSpPr>
          <p:cxnSp>
            <p:nvCxnSpPr>
              <p:cNvPr id="84" name="Straight Connector 83"/>
              <p:cNvCxnSpPr/>
              <p:nvPr/>
            </p:nvCxnSpPr>
            <p:spPr bwMode="auto">
              <a:xfrm flipV="1">
                <a:off x="7713034" y="48026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2" name="Group 22"/>
              <p:cNvGrpSpPr>
                <a:grpSpLocks/>
              </p:cNvGrpSpPr>
              <p:nvPr/>
            </p:nvGrpSpPr>
            <p:grpSpPr bwMode="auto">
              <a:xfrm>
                <a:off x="6331935" y="3337668"/>
                <a:ext cx="2117267" cy="2378449"/>
                <a:chOff x="2743200" y="1676400"/>
                <a:chExt cx="2816481" cy="3247477"/>
              </a:xfrm>
            </p:grpSpPr>
            <p:sp>
              <p:nvSpPr>
                <p:cNvPr id="87"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1</a:t>
                  </a:r>
                </a:p>
              </p:txBody>
            </p:sp>
            <p:cxnSp>
              <p:nvCxnSpPr>
                <p:cNvPr id="86" name="Straight Connector 85"/>
                <p:cNvCxnSpPr/>
                <p:nvPr/>
              </p:nvCxnSpPr>
              <p:spPr>
                <a:xfrm rot="16200000" flipH="1">
                  <a:off x="2666914" y="1752686"/>
                  <a:ext cx="2667172"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5"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2</a:t>
                </a:r>
              </a:p>
            </p:txBody>
          </p:sp>
        </p:grpSp>
      </p:grpSp>
      <p:sp>
        <p:nvSpPr>
          <p:cNvPr id="88" name="Content Placeholder 2"/>
          <p:cNvSpPr txBox="1">
            <a:spLocks/>
          </p:cNvSpPr>
          <p:nvPr/>
        </p:nvSpPr>
        <p:spPr bwMode="auto">
          <a:xfrm>
            <a:off x="179750" y="4056820"/>
            <a:ext cx="2379994"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dirty="0"/>
              <a:t>For coffee as:</a:t>
            </a:r>
          </a:p>
        </p:txBody>
      </p:sp>
      <p:sp>
        <p:nvSpPr>
          <p:cNvPr id="89" name="Content Placeholder 2"/>
          <p:cNvSpPr txBox="1">
            <a:spLocks/>
          </p:cNvSpPr>
          <p:nvPr/>
        </p:nvSpPr>
        <p:spPr bwMode="auto">
          <a:xfrm>
            <a:off x="332149" y="4448712"/>
            <a:ext cx="334061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increase in income (D</a:t>
            </a:r>
            <a:r>
              <a:rPr lang="en-US" sz="2400" i="1" baseline="-25000" dirty="0"/>
              <a:t>1</a:t>
            </a:r>
            <a:r>
              <a:rPr lang="en-US" sz="2400" i="1" dirty="0"/>
              <a:t>)</a:t>
            </a:r>
          </a:p>
        </p:txBody>
      </p:sp>
      <p:sp>
        <p:nvSpPr>
          <p:cNvPr id="91" name="Content Placeholder 2"/>
          <p:cNvSpPr txBox="1">
            <a:spLocks/>
          </p:cNvSpPr>
          <p:nvPr/>
        </p:nvSpPr>
        <p:spPr bwMode="auto">
          <a:xfrm>
            <a:off x="332145" y="4862376"/>
            <a:ext cx="3340613"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decrease in income (D</a:t>
            </a:r>
            <a:r>
              <a:rPr lang="en-US" sz="2400" i="1" baseline="-25000" dirty="0"/>
              <a:t>2</a:t>
            </a:r>
            <a:r>
              <a:rPr lang="en-US" sz="2400" i="1" dirty="0"/>
              <a:t>)</a:t>
            </a:r>
          </a:p>
        </p:txBody>
      </p:sp>
    </p:spTree>
    <p:extLst>
      <p:ext uri="{BB962C8B-B14F-4D97-AF65-F5344CB8AC3E}">
        <p14:creationId xmlns:p14="http://schemas.microsoft.com/office/powerpoint/2010/main" val="1407545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8"/>
                                        </p:tgtEl>
                                        <p:attrNameLst>
                                          <p:attrName>style.visibility</p:attrName>
                                        </p:attrNameLst>
                                      </p:cBhvr>
                                      <p:to>
                                        <p:strVal val="visible"/>
                                      </p:to>
                                    </p:set>
                                    <p:animEffect transition="in" filter="fade">
                                      <p:cBhvr>
                                        <p:cTn id="31" dur="500"/>
                                        <p:tgtEl>
                                          <p:spTgt spid="8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9"/>
                                        </p:tgtEl>
                                        <p:attrNameLst>
                                          <p:attrName>style.visibility</p:attrName>
                                        </p:attrNameLst>
                                      </p:cBhvr>
                                      <p:to>
                                        <p:strVal val="visible"/>
                                      </p:to>
                                    </p:set>
                                    <p:animEffect transition="in" filter="fade">
                                      <p:cBhvr>
                                        <p:cTn id="36" dur="500"/>
                                        <p:tgtEl>
                                          <p:spTgt spid="89"/>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7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91"/>
                                        </p:tgtEl>
                                        <p:attrNameLst>
                                          <p:attrName>style.visibility</p:attrName>
                                        </p:attrNameLst>
                                      </p:cBhvr>
                                      <p:to>
                                        <p:strVal val="visible"/>
                                      </p:to>
                                    </p:set>
                                    <p:animEffect transition="in" filter="fade">
                                      <p:cBhvr>
                                        <p:cTn id="45" dur="500"/>
                                        <p:tgtEl>
                                          <p:spTgt spid="91"/>
                                        </p:tgtEl>
                                      </p:cBhvr>
                                    </p:animEffect>
                                  </p:childTnLst>
                                </p:cTn>
                              </p:par>
                              <p:par>
                                <p:cTn id="46" presetID="1" presetClass="exit" presetSubtype="0" fill="hold" nodeType="withEffect">
                                  <p:stCondLst>
                                    <p:cond delay="0"/>
                                  </p:stCondLst>
                                  <p:childTnLst>
                                    <p:set>
                                      <p:cBhvr>
                                        <p:cTn id="47" dur="1" fill="hold">
                                          <p:stCondLst>
                                            <p:cond delay="0"/>
                                          </p:stCondLst>
                                        </p:cTn>
                                        <p:tgtEl>
                                          <p:spTgt spid="79"/>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8" grpId="0"/>
      <p:bldP spid="89" grpId="0"/>
      <p:bldP spid="9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sp>
        <p:nvSpPr>
          <p:cNvPr id="3" name="Content Placeholder 2"/>
          <p:cNvSpPr>
            <a:spLocks noGrp="1"/>
          </p:cNvSpPr>
          <p:nvPr>
            <p:ph idx="1"/>
          </p:nvPr>
        </p:nvSpPr>
        <p:spPr bwMode="auto">
          <a:xfrm>
            <a:off x="89065" y="1053946"/>
            <a:ext cx="8615548" cy="212864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a:t>Prices of related goods</a:t>
            </a:r>
          </a:p>
          <a:p>
            <a:pPr marL="795338" lvl="2" indent="-225425"/>
            <a:r>
              <a:rPr lang="en-US" dirty="0"/>
              <a:t>Substitutes </a:t>
            </a:r>
            <a:r>
              <a:rPr lang="en-US" sz="1800" dirty="0"/>
              <a:t>an increase in the price of one leads to an increase in the demand for the other </a:t>
            </a:r>
          </a:p>
          <a:p>
            <a:pPr marL="795338" lvl="2" indent="-225425"/>
            <a:r>
              <a:rPr lang="en-US" dirty="0"/>
              <a:t>Complements  </a:t>
            </a:r>
            <a:r>
              <a:rPr lang="en-US" sz="1800" dirty="0"/>
              <a:t>an increase in the price of one leads to a decrease in the demand for the other</a:t>
            </a:r>
            <a:endParaRPr lang="en-US" sz="1800" baseline="-25000" dirty="0"/>
          </a:p>
        </p:txBody>
      </p:sp>
      <p:sp>
        <p:nvSpPr>
          <p:cNvPr id="50" name="Content Placeholder 2"/>
          <p:cNvSpPr txBox="1">
            <a:spLocks/>
          </p:cNvSpPr>
          <p:nvPr/>
        </p:nvSpPr>
        <p:spPr bwMode="auto">
          <a:xfrm>
            <a:off x="476911" y="5173951"/>
            <a:ext cx="2966952"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200" i="1" dirty="0"/>
              <a:t>Tea, soda, water</a:t>
            </a:r>
          </a:p>
        </p:txBody>
      </p:sp>
      <p:sp>
        <p:nvSpPr>
          <p:cNvPr id="51" name="Content Placeholder 2"/>
          <p:cNvSpPr txBox="1">
            <a:spLocks/>
          </p:cNvSpPr>
          <p:nvPr/>
        </p:nvSpPr>
        <p:spPr bwMode="auto">
          <a:xfrm>
            <a:off x="166275" y="4846054"/>
            <a:ext cx="2264217"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b="1" dirty="0"/>
              <a:t>Substitutes</a:t>
            </a:r>
          </a:p>
        </p:txBody>
      </p:sp>
      <p:sp>
        <p:nvSpPr>
          <p:cNvPr id="45" name="Content Placeholder 2"/>
          <p:cNvSpPr txBox="1">
            <a:spLocks/>
          </p:cNvSpPr>
          <p:nvPr/>
        </p:nvSpPr>
        <p:spPr bwMode="auto">
          <a:xfrm>
            <a:off x="478886" y="3793481"/>
            <a:ext cx="2964976"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200" i="1" dirty="0"/>
              <a:t>Sugar, cream, donut</a:t>
            </a:r>
          </a:p>
        </p:txBody>
      </p:sp>
      <p:sp>
        <p:nvSpPr>
          <p:cNvPr id="46" name="Content Placeholder 2"/>
          <p:cNvSpPr txBox="1">
            <a:spLocks/>
          </p:cNvSpPr>
          <p:nvPr/>
        </p:nvSpPr>
        <p:spPr bwMode="auto">
          <a:xfrm>
            <a:off x="168250" y="3432926"/>
            <a:ext cx="2264217" cy="621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b="1" dirty="0"/>
              <a:t>Compliments</a:t>
            </a:r>
          </a:p>
        </p:txBody>
      </p:sp>
      <p:grpSp>
        <p:nvGrpSpPr>
          <p:cNvPr id="47" name="Group 46"/>
          <p:cNvGrpSpPr/>
          <p:nvPr/>
        </p:nvGrpSpPr>
        <p:grpSpPr>
          <a:xfrm>
            <a:off x="4384321" y="3576355"/>
            <a:ext cx="1890331" cy="2870065"/>
            <a:chOff x="4384321" y="3505105"/>
            <a:chExt cx="1890331" cy="2870065"/>
          </a:xfrm>
        </p:grpSpPr>
        <p:grpSp>
          <p:nvGrpSpPr>
            <p:cNvPr id="48" name="Group 17"/>
            <p:cNvGrpSpPr>
              <a:grpSpLocks/>
            </p:cNvGrpSpPr>
            <p:nvPr/>
          </p:nvGrpSpPr>
          <p:grpSpPr bwMode="auto">
            <a:xfrm>
              <a:off x="4384321" y="3505105"/>
              <a:ext cx="1890331" cy="2322637"/>
              <a:chOff x="2743200" y="1676400"/>
              <a:chExt cx="2514600" cy="3171277"/>
            </a:xfrm>
          </p:grpSpPr>
          <p:sp>
            <p:nvSpPr>
              <p:cNvPr id="56"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1</a:t>
                </a:r>
              </a:p>
            </p:txBody>
          </p:sp>
          <p:cxnSp>
            <p:nvCxnSpPr>
              <p:cNvPr id="55" name="Straight Connector 54"/>
              <p:cNvCxnSpPr/>
              <p:nvPr/>
            </p:nvCxnSpPr>
            <p:spPr>
              <a:xfrm rot="16200000" flipH="1">
                <a:off x="2666912" y="1752688"/>
                <a:ext cx="2667175"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cxnSp>
          <p:nvCxnSpPr>
            <p:cNvPr id="54" name="Straight Connector 53"/>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57" name="Group 56"/>
          <p:cNvGrpSpPr/>
          <p:nvPr/>
        </p:nvGrpSpPr>
        <p:grpSpPr>
          <a:xfrm>
            <a:off x="3815638" y="2791831"/>
            <a:ext cx="5036738" cy="3641917"/>
            <a:chOff x="3815638" y="2791831"/>
            <a:chExt cx="5036738" cy="3641917"/>
          </a:xfrm>
        </p:grpSpPr>
        <p:grpSp>
          <p:nvGrpSpPr>
            <p:cNvPr id="58" name="Group 57"/>
            <p:cNvGrpSpPr/>
            <p:nvPr/>
          </p:nvGrpSpPr>
          <p:grpSpPr>
            <a:xfrm>
              <a:off x="3815638" y="3234504"/>
              <a:ext cx="5036738" cy="3199244"/>
              <a:chOff x="3815638" y="3163254"/>
              <a:chExt cx="5036738" cy="3199244"/>
            </a:xfrm>
          </p:grpSpPr>
          <p:cxnSp>
            <p:nvCxnSpPr>
              <p:cNvPr id="63" name="Straight Connector 62"/>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60" name="Group 12"/>
              <p:cNvGrpSpPr>
                <a:grpSpLocks/>
              </p:cNvGrpSpPr>
              <p:nvPr/>
            </p:nvGrpSpPr>
            <p:grpSpPr bwMode="auto">
              <a:xfrm>
                <a:off x="3815638" y="3163254"/>
                <a:ext cx="534076" cy="2798759"/>
                <a:chOff x="1148717" y="1362670"/>
                <a:chExt cx="710687" cy="3819724"/>
              </a:xfrm>
            </p:grpSpPr>
            <p:sp>
              <p:nvSpPr>
                <p:cNvPr id="73"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cxnSp>
              <p:nvCxnSpPr>
                <p:cNvPr id="72" name="Straight Connector 71"/>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1" name="Group 60"/>
              <p:cNvGrpSpPr>
                <a:grpSpLocks/>
              </p:cNvGrpSpPr>
              <p:nvPr/>
            </p:nvGrpSpPr>
            <p:grpSpPr bwMode="auto">
              <a:xfrm>
                <a:off x="4212473" y="5960831"/>
                <a:ext cx="4639903" cy="321374"/>
                <a:chOff x="1676400" y="5181600"/>
                <a:chExt cx="6172200" cy="438303"/>
              </a:xfrm>
            </p:grpSpPr>
            <p:sp>
              <p:nvSpPr>
                <p:cNvPr id="70"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71"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cxnSp>
              <p:nvCxnSpPr>
                <p:cNvPr id="69" name="Straight Connector 68"/>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Group 16"/>
              <p:cNvGrpSpPr>
                <a:grpSpLocks/>
              </p:cNvGrpSpPr>
              <p:nvPr/>
            </p:nvGrpSpPr>
            <p:grpSpPr bwMode="auto">
              <a:xfrm>
                <a:off x="5128997" y="3281855"/>
                <a:ext cx="1951660" cy="2223821"/>
                <a:chOff x="2870268" y="1828800"/>
                <a:chExt cx="2596184" cy="3036356"/>
              </a:xfrm>
            </p:grpSpPr>
            <p:sp>
              <p:nvSpPr>
                <p:cNvPr id="68"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0</a:t>
                  </a:r>
                </a:p>
              </p:txBody>
            </p:sp>
            <p:cxnSp>
              <p:nvCxnSpPr>
                <p:cNvPr id="67" name="Straight Connector 66"/>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64"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cxnSp>
            <p:nvCxnSpPr>
              <p:cNvPr id="65" name="Straight Connector 64"/>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6"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59"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Coffee Market </a:t>
              </a:r>
            </a:p>
          </p:txBody>
        </p:sp>
      </p:grpSp>
      <p:grpSp>
        <p:nvGrpSpPr>
          <p:cNvPr id="74" name="Group 73"/>
          <p:cNvGrpSpPr/>
          <p:nvPr/>
        </p:nvGrpSpPr>
        <p:grpSpPr>
          <a:xfrm>
            <a:off x="6331935" y="3408918"/>
            <a:ext cx="2117267" cy="3049377"/>
            <a:chOff x="6331935" y="3408918"/>
            <a:chExt cx="2117267" cy="3049377"/>
          </a:xfrm>
        </p:grpSpPr>
        <p:cxnSp>
          <p:nvCxnSpPr>
            <p:cNvPr id="76" name="Straight Connector 75"/>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75" name="Group 74"/>
            <p:cNvGrpSpPr/>
            <p:nvPr/>
          </p:nvGrpSpPr>
          <p:grpSpPr>
            <a:xfrm>
              <a:off x="6331935" y="3408918"/>
              <a:ext cx="2117267" cy="3049377"/>
              <a:chOff x="6331935" y="3337668"/>
              <a:chExt cx="2117267" cy="3049377"/>
            </a:xfrm>
          </p:grpSpPr>
          <p:grpSp>
            <p:nvGrpSpPr>
              <p:cNvPr id="77" name="Group 22"/>
              <p:cNvGrpSpPr>
                <a:grpSpLocks/>
              </p:cNvGrpSpPr>
              <p:nvPr/>
            </p:nvGrpSpPr>
            <p:grpSpPr bwMode="auto">
              <a:xfrm>
                <a:off x="6331935" y="3337668"/>
                <a:ext cx="2117267" cy="2378449"/>
                <a:chOff x="2743200" y="1676400"/>
                <a:chExt cx="2816481" cy="3247477"/>
              </a:xfrm>
            </p:grpSpPr>
            <p:sp>
              <p:nvSpPr>
                <p:cNvPr id="82"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2</a:t>
                  </a:r>
                </a:p>
              </p:txBody>
            </p:sp>
            <p:cxnSp>
              <p:nvCxnSpPr>
                <p:cNvPr id="81" name="Straight Connector 80"/>
                <p:cNvCxnSpPr/>
                <p:nvPr/>
              </p:nvCxnSpPr>
              <p:spPr>
                <a:xfrm rot="16200000" flipH="1">
                  <a:off x="2666914" y="1752686"/>
                  <a:ext cx="2667172"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9" name="Straight Connector 78"/>
              <p:cNvCxnSpPr/>
              <p:nvPr/>
            </p:nvCxnSpPr>
            <p:spPr bwMode="auto">
              <a:xfrm flipV="1">
                <a:off x="7713034" y="48026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0"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2</a:t>
                </a:r>
              </a:p>
            </p:txBody>
          </p:sp>
        </p:grpSp>
      </p:grpSp>
      <p:sp>
        <p:nvSpPr>
          <p:cNvPr id="83" name="Content Placeholder 2"/>
          <p:cNvSpPr txBox="1">
            <a:spLocks/>
          </p:cNvSpPr>
          <p:nvPr/>
        </p:nvSpPr>
        <p:spPr bwMode="auto">
          <a:xfrm>
            <a:off x="457110" y="4174487"/>
            <a:ext cx="3358528"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400" i="1" dirty="0"/>
              <a:t>Increase in sugar price (D</a:t>
            </a:r>
            <a:r>
              <a:rPr lang="en-US" sz="2400" i="1" baseline="-25000" dirty="0"/>
              <a:t>1</a:t>
            </a:r>
            <a:r>
              <a:rPr lang="en-US" sz="2400" i="1" dirty="0"/>
              <a:t>)</a:t>
            </a:r>
          </a:p>
          <a:p>
            <a:pPr marL="119063" lvl="1" indent="0">
              <a:buNone/>
            </a:pPr>
            <a:endParaRPr lang="en-US" sz="2400" i="1" dirty="0"/>
          </a:p>
        </p:txBody>
      </p:sp>
      <p:sp>
        <p:nvSpPr>
          <p:cNvPr id="84" name="Content Placeholder 2"/>
          <p:cNvSpPr txBox="1">
            <a:spLocks/>
          </p:cNvSpPr>
          <p:nvPr/>
        </p:nvSpPr>
        <p:spPr bwMode="auto">
          <a:xfrm>
            <a:off x="457105" y="5546119"/>
            <a:ext cx="3675747" cy="5314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200" i="1" dirty="0"/>
              <a:t>Increase in tea price (D</a:t>
            </a:r>
            <a:r>
              <a:rPr lang="en-US" sz="2200" i="1" baseline="-25000" dirty="0"/>
              <a:t>2</a:t>
            </a:r>
            <a:r>
              <a:rPr lang="en-US" sz="2200" i="1" dirty="0"/>
              <a:t>)</a:t>
            </a:r>
          </a:p>
          <a:p>
            <a:pPr marL="119063" lvl="1" indent="0">
              <a:buNone/>
            </a:pPr>
            <a:endParaRPr lang="en-US" sz="2400" i="1" dirty="0"/>
          </a:p>
        </p:txBody>
      </p:sp>
    </p:spTree>
    <p:extLst>
      <p:ext uri="{BB962C8B-B14F-4D97-AF65-F5344CB8AC3E}">
        <p14:creationId xmlns:p14="http://schemas.microsoft.com/office/powerpoint/2010/main" val="3012173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wipe(down)">
                                      <p:cBhvr>
                                        <p:cTn id="31" dur="500"/>
                                        <p:tgtEl>
                                          <p:spTgt spid="47"/>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1"/>
                                        </p:tgtEl>
                                        <p:attrNameLst>
                                          <p:attrName>style.visibility</p:attrName>
                                        </p:attrNameLst>
                                      </p:cBhvr>
                                      <p:to>
                                        <p:strVal val="visible"/>
                                      </p:to>
                                    </p:set>
                                  </p:childTnLst>
                                </p:cTn>
                              </p:par>
                              <p:par>
                                <p:cTn id="36" presetID="1" presetClass="exit" presetSubtype="0" fill="hold" nodeType="withEffect">
                                  <p:stCondLst>
                                    <p:cond delay="0"/>
                                  </p:stCondLst>
                                  <p:childTnLst>
                                    <p:set>
                                      <p:cBhvr>
                                        <p:cTn id="37" dur="1" fill="hold">
                                          <p:stCondLst>
                                            <p:cond delay="0"/>
                                          </p:stCondLst>
                                        </p:cTn>
                                        <p:tgtEl>
                                          <p:spTgt spid="47"/>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50"/>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8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74"/>
                                        </p:tgtEl>
                                        <p:attrNameLst>
                                          <p:attrName>style.visibility</p:attrName>
                                        </p:attrNameLst>
                                      </p:cBhvr>
                                      <p:to>
                                        <p:strVal val="visible"/>
                                      </p:to>
                                    </p:set>
                                    <p:animEffect transition="in" filter="wipe(down)">
                                      <p:cBhvr>
                                        <p:cTn id="50"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45" grpId="0"/>
      <p:bldP spid="46" grpId="0"/>
      <p:bldP spid="83" grpId="0"/>
      <p:bldP spid="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bwMode="auto">
          <a:xfrm>
            <a:off x="3800105" y="274638"/>
            <a:ext cx="5058888" cy="7466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t> </a:t>
            </a:r>
            <a:r>
              <a:rPr lang="en-US" sz="3600" dirty="0">
                <a:solidFill>
                  <a:schemeClr val="bg1">
                    <a:lumMod val="50000"/>
                  </a:schemeClr>
                </a:solidFill>
              </a:rPr>
              <a:t>Determinants of Demand</a:t>
            </a:r>
          </a:p>
        </p:txBody>
      </p:sp>
      <p:sp>
        <p:nvSpPr>
          <p:cNvPr id="52" name="Content Placeholder 2"/>
          <p:cNvSpPr>
            <a:spLocks noGrp="1"/>
          </p:cNvSpPr>
          <p:nvPr>
            <p:ph idx="1"/>
          </p:nvPr>
        </p:nvSpPr>
        <p:spPr bwMode="auto">
          <a:xfrm>
            <a:off x="231575" y="1049988"/>
            <a:ext cx="4407100" cy="5373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458788" lvl="1" indent="-339725"/>
            <a:r>
              <a:rPr lang="en-US" dirty="0"/>
              <a:t>Tastes and Preferences</a:t>
            </a:r>
          </a:p>
        </p:txBody>
      </p:sp>
      <p:sp>
        <p:nvSpPr>
          <p:cNvPr id="53" name="Content Placeholder 2"/>
          <p:cNvSpPr txBox="1">
            <a:spLocks/>
          </p:cNvSpPr>
          <p:nvPr/>
        </p:nvSpPr>
        <p:spPr bwMode="auto">
          <a:xfrm>
            <a:off x="383975" y="1475513"/>
            <a:ext cx="2679865"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a:t>News story</a:t>
            </a:r>
          </a:p>
        </p:txBody>
      </p:sp>
      <p:sp>
        <p:nvSpPr>
          <p:cNvPr id="54" name="Content Placeholder 2"/>
          <p:cNvSpPr txBox="1">
            <a:spLocks/>
          </p:cNvSpPr>
          <p:nvPr/>
        </p:nvSpPr>
        <p:spPr bwMode="auto">
          <a:xfrm>
            <a:off x="385954" y="1875567"/>
            <a:ext cx="2679865" cy="4787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69913" lvl="1" indent="-225425">
              <a:buFont typeface="Arial" pitchFamily="34" charset="0"/>
              <a:buChar char="•"/>
            </a:pPr>
            <a:r>
              <a:rPr lang="en-US" sz="2400" dirty="0"/>
              <a:t>Advertisement</a:t>
            </a:r>
          </a:p>
        </p:txBody>
      </p:sp>
      <p:sp>
        <p:nvSpPr>
          <p:cNvPr id="56" name="Content Placeholder 2"/>
          <p:cNvSpPr txBox="1">
            <a:spLocks/>
          </p:cNvSpPr>
          <p:nvPr/>
        </p:nvSpPr>
        <p:spPr bwMode="auto">
          <a:xfrm>
            <a:off x="3251672" y="1530938"/>
            <a:ext cx="5197529"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900" dirty="0"/>
              <a:t>Radio story about caffeine use impacting health  (D</a:t>
            </a:r>
            <a:r>
              <a:rPr lang="en-US" sz="1900" baseline="-25000" dirty="0"/>
              <a:t>1</a:t>
            </a:r>
            <a:r>
              <a:rPr lang="en-US" sz="1900" dirty="0"/>
              <a:t>)</a:t>
            </a:r>
            <a:endParaRPr lang="en-US" sz="1900" baseline="-25000" dirty="0"/>
          </a:p>
          <a:p>
            <a:pPr marL="0" lvl="1" indent="0">
              <a:buNone/>
            </a:pPr>
            <a:endParaRPr lang="en-US" sz="1800" dirty="0"/>
          </a:p>
        </p:txBody>
      </p:sp>
      <p:sp>
        <p:nvSpPr>
          <p:cNvPr id="57" name="Content Placeholder 2"/>
          <p:cNvSpPr txBox="1">
            <a:spLocks/>
          </p:cNvSpPr>
          <p:nvPr/>
        </p:nvSpPr>
        <p:spPr bwMode="auto">
          <a:xfrm>
            <a:off x="3253775" y="1946563"/>
            <a:ext cx="5754038" cy="4656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en-US" sz="1800" dirty="0"/>
              <a:t>Starbuck’s or McDonalds commercial featuring coffee (D</a:t>
            </a:r>
            <a:r>
              <a:rPr lang="en-US" sz="1800" baseline="-25000" dirty="0"/>
              <a:t>2</a:t>
            </a:r>
            <a:r>
              <a:rPr lang="en-US" sz="1800" dirty="0"/>
              <a:t>)</a:t>
            </a:r>
            <a:endParaRPr lang="en-US" sz="1800" baseline="-25000" dirty="0"/>
          </a:p>
        </p:txBody>
      </p:sp>
      <p:grpSp>
        <p:nvGrpSpPr>
          <p:cNvPr id="48" name="Group 47"/>
          <p:cNvGrpSpPr/>
          <p:nvPr/>
        </p:nvGrpSpPr>
        <p:grpSpPr>
          <a:xfrm>
            <a:off x="4384321" y="3576355"/>
            <a:ext cx="1890331" cy="2870065"/>
            <a:chOff x="4384321" y="3505105"/>
            <a:chExt cx="1890331" cy="2870065"/>
          </a:xfrm>
        </p:grpSpPr>
        <p:cxnSp>
          <p:nvCxnSpPr>
            <p:cNvPr id="60" name="Straight Connector 59"/>
            <p:cNvCxnSpPr/>
            <p:nvPr/>
          </p:nvCxnSpPr>
          <p:spPr bwMode="auto">
            <a:xfrm flipV="1">
              <a:off x="5613251" y="4820076"/>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49" name="Group 17"/>
            <p:cNvGrpSpPr>
              <a:grpSpLocks/>
            </p:cNvGrpSpPr>
            <p:nvPr/>
          </p:nvGrpSpPr>
          <p:grpSpPr bwMode="auto">
            <a:xfrm>
              <a:off x="4384321" y="3505105"/>
              <a:ext cx="1890331" cy="2322637"/>
              <a:chOff x="2743200" y="1676400"/>
              <a:chExt cx="2514600" cy="3171277"/>
            </a:xfrm>
          </p:grpSpPr>
          <p:sp>
            <p:nvSpPr>
              <p:cNvPr id="62" name="TextBox 19"/>
              <p:cNvSpPr txBox="1">
                <a:spLocks noChangeArrowheads="1"/>
              </p:cNvSpPr>
              <p:nvPr/>
            </p:nvSpPr>
            <p:spPr bwMode="auto">
              <a:xfrm>
                <a:off x="4674444" y="4343399"/>
                <a:ext cx="580436" cy="504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1</a:t>
                </a:r>
              </a:p>
            </p:txBody>
          </p:sp>
          <p:cxnSp>
            <p:nvCxnSpPr>
              <p:cNvPr id="61" name="Straight Connector 60"/>
              <p:cNvCxnSpPr/>
              <p:nvPr/>
            </p:nvCxnSpPr>
            <p:spPr>
              <a:xfrm rot="16200000" flipH="1">
                <a:off x="2666912" y="1752688"/>
                <a:ext cx="2667175"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1" name="TextBox 15"/>
            <p:cNvSpPr txBox="1">
              <a:spLocks noChangeArrowheads="1"/>
            </p:cNvSpPr>
            <p:nvPr/>
          </p:nvSpPr>
          <p:spPr bwMode="auto">
            <a:xfrm>
              <a:off x="5434635" y="6005838"/>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1</a:t>
              </a:r>
            </a:p>
          </p:txBody>
        </p:sp>
      </p:grpSp>
      <p:grpSp>
        <p:nvGrpSpPr>
          <p:cNvPr id="63" name="Group 62"/>
          <p:cNvGrpSpPr/>
          <p:nvPr/>
        </p:nvGrpSpPr>
        <p:grpSpPr>
          <a:xfrm>
            <a:off x="3815638" y="2791831"/>
            <a:ext cx="5036738" cy="3641917"/>
            <a:chOff x="3815638" y="2791831"/>
            <a:chExt cx="5036738" cy="3641917"/>
          </a:xfrm>
        </p:grpSpPr>
        <p:grpSp>
          <p:nvGrpSpPr>
            <p:cNvPr id="64" name="Group 63"/>
            <p:cNvGrpSpPr/>
            <p:nvPr/>
          </p:nvGrpSpPr>
          <p:grpSpPr>
            <a:xfrm>
              <a:off x="3815638" y="3234504"/>
              <a:ext cx="5036738" cy="3199244"/>
              <a:chOff x="3815638" y="3163254"/>
              <a:chExt cx="5036738" cy="3199244"/>
            </a:xfrm>
          </p:grpSpPr>
          <p:cxnSp>
            <p:nvCxnSpPr>
              <p:cNvPr id="69" name="Straight Connector 68"/>
              <p:cNvCxnSpPr/>
              <p:nvPr/>
            </p:nvCxnSpPr>
            <p:spPr bwMode="auto">
              <a:xfrm>
                <a:off x="4325845" y="4785067"/>
                <a:ext cx="2275006"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66" name="Group 12"/>
              <p:cNvGrpSpPr>
                <a:grpSpLocks/>
              </p:cNvGrpSpPr>
              <p:nvPr/>
            </p:nvGrpSpPr>
            <p:grpSpPr bwMode="auto">
              <a:xfrm>
                <a:off x="3815638" y="3163254"/>
                <a:ext cx="534076" cy="2798759"/>
                <a:chOff x="1148717" y="1362670"/>
                <a:chExt cx="710687" cy="3819724"/>
              </a:xfrm>
            </p:grpSpPr>
            <p:sp>
              <p:nvSpPr>
                <p:cNvPr id="79" name="TextBox 9"/>
                <p:cNvSpPr txBox="1">
                  <a:spLocks noChangeArrowheads="1"/>
                </p:cNvSpPr>
                <p:nvPr/>
              </p:nvSpPr>
              <p:spPr bwMode="auto">
                <a:xfrm>
                  <a:off x="1148717" y="1362670"/>
                  <a:ext cx="710687" cy="36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Price</a:t>
                  </a:r>
                </a:p>
              </p:txBody>
            </p:sp>
            <p:cxnSp>
              <p:nvCxnSpPr>
                <p:cNvPr id="78" name="Straight Connector 77"/>
                <p:cNvCxnSpPr/>
                <p:nvPr/>
              </p:nvCxnSpPr>
              <p:spPr>
                <a:xfrm rot="5400000">
                  <a:off x="-76664" y="3276499"/>
                  <a:ext cx="381020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7" name="Group 66"/>
              <p:cNvGrpSpPr>
                <a:grpSpLocks/>
              </p:cNvGrpSpPr>
              <p:nvPr/>
            </p:nvGrpSpPr>
            <p:grpSpPr bwMode="auto">
              <a:xfrm>
                <a:off x="4212473" y="5960831"/>
                <a:ext cx="4639903" cy="321374"/>
                <a:chOff x="1676400" y="5181600"/>
                <a:chExt cx="6172200" cy="438303"/>
              </a:xfrm>
            </p:grpSpPr>
            <p:sp>
              <p:nvSpPr>
                <p:cNvPr id="76" name="TextBox 8"/>
                <p:cNvSpPr txBox="1">
                  <a:spLocks noChangeArrowheads="1"/>
                </p:cNvSpPr>
                <p:nvPr/>
              </p:nvSpPr>
              <p:spPr bwMode="auto">
                <a:xfrm>
                  <a:off x="6782675" y="5250964"/>
                  <a:ext cx="1043876" cy="368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Quantity</a:t>
                  </a:r>
                </a:p>
              </p:txBody>
            </p:sp>
            <p:sp>
              <p:nvSpPr>
                <p:cNvPr id="77" name="TextBox 10"/>
                <p:cNvSpPr txBox="1">
                  <a:spLocks noChangeArrowheads="1"/>
                </p:cNvSpPr>
                <p:nvPr/>
              </p:nvSpPr>
              <p:spPr bwMode="auto">
                <a:xfrm>
                  <a:off x="1676400" y="5181600"/>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0</a:t>
                  </a:r>
                </a:p>
              </p:txBody>
            </p:sp>
            <p:cxnSp>
              <p:nvCxnSpPr>
                <p:cNvPr id="75" name="Straight Connector 74"/>
                <p:cNvCxnSpPr/>
                <p:nvPr/>
              </p:nvCxnSpPr>
              <p:spPr>
                <a:xfrm>
                  <a:off x="1828800" y="5181600"/>
                  <a:ext cx="6019800"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8" name="Group 16"/>
              <p:cNvGrpSpPr>
                <a:grpSpLocks/>
              </p:cNvGrpSpPr>
              <p:nvPr/>
            </p:nvGrpSpPr>
            <p:grpSpPr bwMode="auto">
              <a:xfrm>
                <a:off x="5128997" y="3281855"/>
                <a:ext cx="1951660" cy="2223821"/>
                <a:chOff x="2870268" y="1828800"/>
                <a:chExt cx="2596184" cy="3036356"/>
              </a:xfrm>
            </p:grpSpPr>
            <p:cxnSp>
              <p:nvCxnSpPr>
                <p:cNvPr id="73" name="Straight Connector 72"/>
                <p:cNvCxnSpPr/>
                <p:nvPr/>
              </p:nvCxnSpPr>
              <p:spPr>
                <a:xfrm rot="16200000" flipH="1">
                  <a:off x="2806681" y="1892387"/>
                  <a:ext cx="2667175" cy="254000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4" name="TextBox 15"/>
                <p:cNvSpPr txBox="1">
                  <a:spLocks noChangeArrowheads="1"/>
                </p:cNvSpPr>
                <p:nvPr/>
              </p:nvSpPr>
              <p:spPr bwMode="auto">
                <a:xfrm>
                  <a:off x="5030114" y="4495800"/>
                  <a:ext cx="436338" cy="369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0</a:t>
                  </a:r>
                </a:p>
              </p:txBody>
            </p:sp>
          </p:grpSp>
          <p:sp>
            <p:nvSpPr>
              <p:cNvPr id="70" name="TextBox 15"/>
              <p:cNvSpPr txBox="1">
                <a:spLocks noChangeArrowheads="1"/>
              </p:cNvSpPr>
              <p:nvPr/>
            </p:nvSpPr>
            <p:spPr bwMode="auto">
              <a:xfrm>
                <a:off x="3921096" y="4613635"/>
                <a:ext cx="423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t>
                </a:r>
                <a:r>
                  <a:rPr lang="en-US" baseline="-25000" dirty="0"/>
                  <a:t>0</a:t>
                </a:r>
              </a:p>
            </p:txBody>
          </p:sp>
          <p:cxnSp>
            <p:nvCxnSpPr>
              <p:cNvPr id="71" name="Straight Connector 70"/>
              <p:cNvCxnSpPr/>
              <p:nvPr/>
            </p:nvCxnSpPr>
            <p:spPr bwMode="auto">
              <a:xfrm flipV="1">
                <a:off x="6600851" y="4798301"/>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2" name="TextBox 15"/>
              <p:cNvSpPr txBox="1">
                <a:spLocks noChangeArrowheads="1"/>
              </p:cNvSpPr>
              <p:nvPr/>
            </p:nvSpPr>
            <p:spPr bwMode="auto">
              <a:xfrm>
                <a:off x="6374254" y="5993166"/>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0</a:t>
                </a:r>
              </a:p>
            </p:txBody>
          </p:sp>
        </p:grpSp>
        <p:sp>
          <p:nvSpPr>
            <p:cNvPr id="65" name="Content Placeholder 2"/>
            <p:cNvSpPr txBox="1">
              <a:spLocks/>
            </p:cNvSpPr>
            <p:nvPr/>
          </p:nvSpPr>
          <p:spPr bwMode="auto">
            <a:xfrm>
              <a:off x="5097692" y="2791831"/>
              <a:ext cx="3113953" cy="486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9063" lvl="1" indent="0">
                <a:buNone/>
              </a:pPr>
              <a:r>
                <a:rPr lang="en-US" sz="2000" i="1" dirty="0"/>
                <a:t>Coffee Market </a:t>
              </a:r>
            </a:p>
          </p:txBody>
        </p:sp>
      </p:grpSp>
      <p:grpSp>
        <p:nvGrpSpPr>
          <p:cNvPr id="80" name="Group 79"/>
          <p:cNvGrpSpPr/>
          <p:nvPr/>
        </p:nvGrpSpPr>
        <p:grpSpPr>
          <a:xfrm>
            <a:off x="6331935" y="3408918"/>
            <a:ext cx="2117267" cy="3049377"/>
            <a:chOff x="6331935" y="3408918"/>
            <a:chExt cx="2117267" cy="3049377"/>
          </a:xfrm>
        </p:grpSpPr>
        <p:cxnSp>
          <p:nvCxnSpPr>
            <p:cNvPr id="82" name="Straight Connector 81"/>
            <p:cNvCxnSpPr/>
            <p:nvPr/>
          </p:nvCxnSpPr>
          <p:spPr bwMode="auto">
            <a:xfrm>
              <a:off x="6654669" y="4839345"/>
              <a:ext cx="1077415" cy="0"/>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1" name="Group 80"/>
            <p:cNvGrpSpPr/>
            <p:nvPr/>
          </p:nvGrpSpPr>
          <p:grpSpPr>
            <a:xfrm>
              <a:off x="6331935" y="3408918"/>
              <a:ext cx="2117267" cy="3049377"/>
              <a:chOff x="6331935" y="3337668"/>
              <a:chExt cx="2117267" cy="3049377"/>
            </a:xfrm>
          </p:grpSpPr>
          <p:cxnSp>
            <p:nvCxnSpPr>
              <p:cNvPr id="85" name="Straight Connector 84"/>
              <p:cNvCxnSpPr/>
              <p:nvPr/>
            </p:nvCxnSpPr>
            <p:spPr bwMode="auto">
              <a:xfrm flipV="1">
                <a:off x="7713034" y="4802624"/>
                <a:ext cx="0" cy="1139738"/>
              </a:xfrm>
              <a:prstGeom prst="line">
                <a:avLst/>
              </a:prstGeom>
              <a:ln w="28575">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3" name="Group 22"/>
              <p:cNvGrpSpPr>
                <a:grpSpLocks/>
              </p:cNvGrpSpPr>
              <p:nvPr/>
            </p:nvGrpSpPr>
            <p:grpSpPr bwMode="auto">
              <a:xfrm>
                <a:off x="6331935" y="3337668"/>
                <a:ext cx="2117267" cy="2378449"/>
                <a:chOff x="2743200" y="1676400"/>
                <a:chExt cx="2816481" cy="3247477"/>
              </a:xfrm>
            </p:grpSpPr>
            <p:sp>
              <p:nvSpPr>
                <p:cNvPr id="88" name="TextBox 24"/>
                <p:cNvSpPr txBox="1">
                  <a:spLocks noChangeArrowheads="1"/>
                </p:cNvSpPr>
                <p:nvPr/>
              </p:nvSpPr>
              <p:spPr bwMode="auto">
                <a:xfrm>
                  <a:off x="4979245" y="4419600"/>
                  <a:ext cx="580436" cy="504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D</a:t>
                  </a:r>
                  <a:r>
                    <a:rPr lang="en-US" baseline="-25000" dirty="0"/>
                    <a:t>2</a:t>
                  </a:r>
                </a:p>
              </p:txBody>
            </p:sp>
            <p:cxnSp>
              <p:nvCxnSpPr>
                <p:cNvPr id="87" name="Straight Connector 86"/>
                <p:cNvCxnSpPr/>
                <p:nvPr/>
              </p:nvCxnSpPr>
              <p:spPr>
                <a:xfrm rot="16200000" flipH="1">
                  <a:off x="2666914" y="1752686"/>
                  <a:ext cx="2667172" cy="2514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6" name="TextBox 15"/>
              <p:cNvSpPr txBox="1">
                <a:spLocks noChangeArrowheads="1"/>
              </p:cNvSpPr>
              <p:nvPr/>
            </p:nvSpPr>
            <p:spPr bwMode="auto">
              <a:xfrm>
                <a:off x="7507503" y="6017713"/>
                <a:ext cx="4491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Q</a:t>
                </a:r>
                <a:r>
                  <a:rPr lang="en-US" baseline="-25000" dirty="0"/>
                  <a:t>2</a:t>
                </a:r>
              </a:p>
            </p:txBody>
          </p:sp>
        </p:grpSp>
      </p:grpSp>
    </p:spTree>
    <p:extLst>
      <p:ext uri="{BB962C8B-B14F-4D97-AF65-F5344CB8AC3E}">
        <p14:creationId xmlns:p14="http://schemas.microsoft.com/office/powerpoint/2010/main" val="186529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500"/>
                                        <p:tgtEl>
                                          <p:spTgt spid="5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6">
                                            <p:txEl>
                                              <p:pRg st="0" end="0"/>
                                            </p:txEl>
                                          </p:spTgt>
                                        </p:tgtEl>
                                        <p:attrNameLst>
                                          <p:attrName>style.visibility</p:attrName>
                                        </p:attrNameLst>
                                      </p:cBhvr>
                                      <p:to>
                                        <p:strVal val="visible"/>
                                      </p:to>
                                    </p:set>
                                    <p:animEffect transition="in" filter="fade">
                                      <p:cBhvr>
                                        <p:cTn id="12" dur="500"/>
                                        <p:tgtEl>
                                          <p:spTgt spid="5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wipe(up)">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4">
                                            <p:txEl>
                                              <p:pRg st="0" end="0"/>
                                            </p:txEl>
                                          </p:spTgt>
                                        </p:tgtEl>
                                        <p:attrNameLst>
                                          <p:attrName>style.visibility</p:attrName>
                                        </p:attrNameLst>
                                      </p:cBhvr>
                                      <p:to>
                                        <p:strVal val="visible"/>
                                      </p:to>
                                    </p:set>
                                    <p:animEffect transition="in" filter="fade">
                                      <p:cBhvr>
                                        <p:cTn id="22" dur="500"/>
                                        <p:tgtEl>
                                          <p:spTgt spid="54">
                                            <p:txEl>
                                              <p:pRg st="0" end="0"/>
                                            </p:txEl>
                                          </p:spTgt>
                                        </p:tgtEl>
                                      </p:cBhvr>
                                    </p:animEffect>
                                  </p:childTnLst>
                                </p:cTn>
                              </p:par>
                              <p:par>
                                <p:cTn id="23" presetID="1" presetClass="exit" presetSubtype="0" fill="hold" nodeType="withEffect">
                                  <p:stCondLst>
                                    <p:cond delay="0"/>
                                  </p:stCondLst>
                                  <p:childTnLst>
                                    <p:set>
                                      <p:cBhvr>
                                        <p:cTn id="24" dur="1" fill="hold">
                                          <p:stCondLst>
                                            <p:cond delay="0"/>
                                          </p:stCondLst>
                                        </p:cTn>
                                        <p:tgtEl>
                                          <p:spTgt spid="48"/>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7">
                                            <p:txEl>
                                              <p:pRg st="0" end="0"/>
                                            </p:txEl>
                                          </p:spTgt>
                                        </p:tgtEl>
                                        <p:attrNameLst>
                                          <p:attrName>style.visibility</p:attrName>
                                        </p:attrNameLst>
                                      </p:cBhvr>
                                      <p:to>
                                        <p:strVal val="visible"/>
                                      </p:to>
                                    </p:set>
                                    <p:animEffect transition="in" filter="fade">
                                      <p:cBhvr>
                                        <p:cTn id="29" dur="500"/>
                                        <p:tgtEl>
                                          <p:spTgt spid="57">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80"/>
                                        </p:tgtEl>
                                        <p:attrNameLst>
                                          <p:attrName>style.visibility</p:attrName>
                                        </p:attrNameLst>
                                      </p:cBhvr>
                                      <p:to>
                                        <p:strVal val="visible"/>
                                      </p:to>
                                    </p:set>
                                    <p:animEffect transition="in" filter="wipe(up)">
                                      <p:cBhvr>
                                        <p:cTn id="34"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P spid="56" grpId="0" build="p"/>
      <p:bldP spid="57" grpId="0" build="p"/>
    </p:bldLst>
  </p:timing>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1823</Words>
  <Application>Microsoft Office PowerPoint</Application>
  <PresentationFormat>On-screen Show (4:3)</PresentationFormat>
  <Paragraphs>585</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 Unicode MS</vt:lpstr>
      <vt:lpstr>Arial</vt:lpstr>
      <vt:lpstr>Calibri</vt:lpstr>
      <vt:lpstr>eStudy</vt:lpstr>
      <vt:lpstr>Market  Demand, Supply and Equilibrium</vt:lpstr>
      <vt:lpstr>Markets and Competition</vt:lpstr>
      <vt:lpstr>Demand </vt:lpstr>
      <vt:lpstr>Demand schedule and demand curve</vt:lpstr>
      <vt:lpstr>Market Demand Schedule</vt:lpstr>
      <vt:lpstr>Market Demand Curve</vt:lpstr>
      <vt:lpstr> Determinants of Demand</vt:lpstr>
      <vt:lpstr> Determinants of Demand</vt:lpstr>
      <vt:lpstr> Determinants of Demand</vt:lpstr>
      <vt:lpstr> Determinants of Demand</vt:lpstr>
      <vt:lpstr>Demand Review</vt:lpstr>
      <vt:lpstr>Supply </vt:lpstr>
      <vt:lpstr>Supply schedule and supply curve</vt:lpstr>
      <vt:lpstr>Market Supply</vt:lpstr>
      <vt:lpstr>Market supply</vt:lpstr>
      <vt:lpstr>Shifts in Supply </vt:lpstr>
      <vt:lpstr>Shifts in Supply </vt:lpstr>
      <vt:lpstr>Determinants of Supply </vt:lpstr>
      <vt:lpstr> Determinants of Demand</vt:lpstr>
      <vt:lpstr> Determinants of Demand</vt:lpstr>
      <vt:lpstr>Variables that influence sellers</vt:lpstr>
      <vt:lpstr>Equilibrium</vt:lpstr>
      <vt:lpstr>Equilibrium</vt:lpstr>
      <vt:lpstr>Equilibrium</vt:lpstr>
      <vt:lpstr>Organ Shortage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2017-01-05T00:46:40Z</dcterms:created>
  <dcterms:modified xsi:type="dcterms:W3CDTF">2017-02-07T15:56:06Z</dcterms:modified>
</cp:coreProperties>
</file>