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5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7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4B01-6F0A-4A07-A9B0-00369A924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1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3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2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4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2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6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9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37877-8BA3-42C5-B967-4B7E0ECE655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5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s.gov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1447800" y="1657350"/>
            <a:ext cx="5943600" cy="232568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Cycles and Unemployment</a:t>
            </a:r>
          </a:p>
        </p:txBody>
      </p:sp>
    </p:spTree>
    <p:extLst>
      <p:ext uri="{BB962C8B-B14F-4D97-AF65-F5344CB8AC3E}">
        <p14:creationId xmlns:p14="http://schemas.microsoft.com/office/powerpoint/2010/main" val="1636651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3894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Coincident Indicator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96925"/>
            <a:ext cx="7467600" cy="87947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>
                <a:latin typeface="Calibri" pitchFamily="34" charset="0"/>
                <a:cs typeface="Calibri" pitchFamily="34" charset="0"/>
              </a:rPr>
              <a:t>Variables that change at the same time that real GDP changes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62000" y="1752600"/>
            <a:ext cx="441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Nonagricultural payrolls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Personal income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Industrial Production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Manufacturing and trade sales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31183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Lagging Indicator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3681413"/>
            <a:ext cx="82296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Variables that change after real GDP changes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" y="4267200"/>
            <a:ext cx="4724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Unemployment rate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Duration of unemployment rate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Labor cost per unit of output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Inventories to sales ratio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Outstanding commercial loans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Commercial credit to personal income ratio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Prime interest rate</a:t>
            </a:r>
          </a:p>
        </p:txBody>
      </p:sp>
    </p:spTree>
    <p:extLst>
      <p:ext uri="{BB962C8B-B14F-4D97-AF65-F5344CB8AC3E}">
        <p14:creationId xmlns:p14="http://schemas.microsoft.com/office/powerpoint/2010/main" val="56952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build="p" autoUpdateAnimBg="0"/>
      <p:bldP spid="6" grpId="0"/>
      <p:bldP spid="7" grpId="0"/>
      <p:bldP spid="8" grpId="0" build="p" autoUpdateAnimBg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84163"/>
            <a:ext cx="8610600" cy="5476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Civilian Labor Force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58838"/>
            <a:ext cx="8763000" cy="156966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People 16 years or older who are either employed or unemployed, excluding members of the armed forces and people in institutions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668965"/>
            <a:ext cx="7543800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Who is considered employed?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3230940"/>
            <a:ext cx="7848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Anyone who works at least one hour a week for pay or at least 15 hours per week as an unpaid worker in a family business</a:t>
            </a:r>
          </a:p>
        </p:txBody>
      </p:sp>
    </p:spTree>
    <p:extLst>
      <p:ext uri="{BB962C8B-B14F-4D97-AF65-F5344CB8AC3E}">
        <p14:creationId xmlns:p14="http://schemas.microsoft.com/office/powerpoint/2010/main" val="43104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 autoUpdateAnimBg="0"/>
      <p:bldP spid="6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86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Primary Cause of Unemployment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82000" cy="156966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When total spending falls, businesses will find it profitable to produce a lower volume of goods and avoid unsold inventory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521481"/>
            <a:ext cx="7620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Who is considered unemployed?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3082925"/>
            <a:ext cx="7086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Anyone who is 16 years of age and above who is actively seeking employment</a:t>
            </a:r>
          </a:p>
        </p:txBody>
      </p:sp>
    </p:spTree>
    <p:extLst>
      <p:ext uri="{BB962C8B-B14F-4D97-AF65-F5344CB8AC3E}">
        <p14:creationId xmlns:p14="http://schemas.microsoft.com/office/powerpoint/2010/main" val="413834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 autoUpdateAnimBg="0"/>
      <p:bldP spid="6" grpId="0"/>
      <p:bldP spid="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228600" y="201613"/>
            <a:ext cx="75438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Total Population age 16 and over</a:t>
            </a:r>
          </a:p>
        </p:txBody>
      </p:sp>
      <p:sp>
        <p:nvSpPr>
          <p:cNvPr id="492552" name="Rectangle 8"/>
          <p:cNvSpPr>
            <a:spLocks noChangeArrowheads="1"/>
          </p:cNvSpPr>
          <p:nvPr/>
        </p:nvSpPr>
        <p:spPr bwMode="auto">
          <a:xfrm>
            <a:off x="457200" y="1633538"/>
            <a:ext cx="4267200" cy="2862262"/>
          </a:xfrm>
          <a:prstGeom prst="rect">
            <a:avLst/>
          </a:prstGeom>
          <a:solidFill>
            <a:schemeClr val="tx2">
              <a:alpha val="25000"/>
            </a:schemeClr>
          </a:solidFill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Armed forces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Household workers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Students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Retirees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Persons with disabilities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Institutionalized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Discourage workers</a:t>
            </a:r>
          </a:p>
        </p:txBody>
      </p:sp>
      <p:sp>
        <p:nvSpPr>
          <p:cNvPr id="492553" name="Rectangle 9"/>
          <p:cNvSpPr>
            <a:spLocks noChangeArrowheads="1"/>
          </p:cNvSpPr>
          <p:nvPr/>
        </p:nvSpPr>
        <p:spPr bwMode="auto">
          <a:xfrm>
            <a:off x="4876800" y="1066800"/>
            <a:ext cx="38862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200" b="1">
                <a:latin typeface="Calibri" pitchFamily="34" charset="0"/>
                <a:cs typeface="Calibri" pitchFamily="34" charset="0"/>
              </a:rPr>
              <a:t>Civilian labor force</a:t>
            </a:r>
          </a:p>
        </p:txBody>
      </p:sp>
      <p:sp>
        <p:nvSpPr>
          <p:cNvPr id="492554" name="Rectangle 10"/>
          <p:cNvSpPr>
            <a:spLocks noChangeArrowheads="1"/>
          </p:cNvSpPr>
          <p:nvPr/>
        </p:nvSpPr>
        <p:spPr bwMode="auto">
          <a:xfrm>
            <a:off x="4876800" y="1633538"/>
            <a:ext cx="3886200" cy="1236662"/>
          </a:xfrm>
          <a:prstGeom prst="rect">
            <a:avLst/>
          </a:prstGeom>
          <a:solidFill>
            <a:schemeClr val="tx2">
              <a:alpha val="25000"/>
            </a:schemeClr>
          </a:solidFill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Employed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Employees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Self-employed</a:t>
            </a:r>
          </a:p>
        </p:txBody>
      </p:sp>
      <p:sp>
        <p:nvSpPr>
          <p:cNvPr id="492555" name="Rectangle 11"/>
          <p:cNvSpPr>
            <a:spLocks noChangeArrowheads="1"/>
          </p:cNvSpPr>
          <p:nvPr/>
        </p:nvSpPr>
        <p:spPr bwMode="auto">
          <a:xfrm>
            <a:off x="4876800" y="3022600"/>
            <a:ext cx="3886200" cy="2455863"/>
          </a:xfrm>
          <a:prstGeom prst="rect">
            <a:avLst/>
          </a:prstGeom>
          <a:solidFill>
            <a:schemeClr val="tx2">
              <a:alpha val="25000"/>
            </a:schemeClr>
          </a:solidFill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Unemployed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New entrants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Re-entrants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Lost last job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Quit last job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Laid off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1066800"/>
            <a:ext cx="42672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  <a:cs typeface="Calibri" pitchFamily="34" charset="0"/>
              </a:rPr>
              <a:t>Not in Labor Force</a:t>
            </a:r>
            <a:endParaRPr lang="en-US" sz="320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845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52" grpId="0" animBg="1"/>
      <p:bldP spid="492553" grpId="0"/>
      <p:bldP spid="492554" grpId="0" animBg="1"/>
      <p:bldP spid="4925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Unemployment rate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82638"/>
            <a:ext cx="7772400" cy="156966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percentage of people in the labor force who are without jobs and are actively seeking jobs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2352675"/>
            <a:ext cx="8656638" cy="1303338"/>
            <a:chOff x="304800" y="2286000"/>
            <a:chExt cx="8656638" cy="1303338"/>
          </a:xfrm>
        </p:grpSpPr>
        <p:sp>
          <p:nvSpPr>
            <p:cNvPr id="15369" name="Rectangle 3"/>
            <p:cNvSpPr txBox="1">
              <a:spLocks noChangeArrowheads="1"/>
            </p:cNvSpPr>
            <p:nvPr/>
          </p:nvSpPr>
          <p:spPr bwMode="auto">
            <a:xfrm>
              <a:off x="304800" y="2438400"/>
              <a:ext cx="3325813" cy="873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Unemployment rate </a:t>
              </a:r>
            </a:p>
          </p:txBody>
        </p:sp>
        <p:sp>
          <p:nvSpPr>
            <p:cNvPr id="15370" name="Rectangle 5"/>
            <p:cNvSpPr>
              <a:spLocks noChangeArrowheads="1"/>
            </p:cNvSpPr>
            <p:nvPr/>
          </p:nvSpPr>
          <p:spPr bwMode="auto">
            <a:xfrm>
              <a:off x="4191000" y="2286000"/>
              <a:ext cx="3886200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/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unemployed</a:t>
              </a:r>
            </a:p>
            <a:p>
              <a:pPr marL="342900" indent="-342900"/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civilian labor force</a:t>
              </a:r>
            </a:p>
          </p:txBody>
        </p:sp>
        <p:sp>
          <p:nvSpPr>
            <p:cNvPr id="15371" name="Rectangle 6"/>
            <p:cNvSpPr>
              <a:spLocks noChangeArrowheads="1"/>
            </p:cNvSpPr>
            <p:nvPr/>
          </p:nvSpPr>
          <p:spPr bwMode="auto">
            <a:xfrm>
              <a:off x="7696200" y="2590800"/>
              <a:ext cx="1265238" cy="482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200" b="1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15372" name="Line 7"/>
            <p:cNvSpPr>
              <a:spLocks noChangeShapeType="1"/>
            </p:cNvSpPr>
            <p:nvPr/>
          </p:nvSpPr>
          <p:spPr bwMode="auto">
            <a:xfrm>
              <a:off x="4083050" y="2819400"/>
              <a:ext cx="3429000" cy="0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Rectangle 8"/>
            <p:cNvSpPr>
              <a:spLocks noChangeArrowheads="1"/>
            </p:cNvSpPr>
            <p:nvPr/>
          </p:nvSpPr>
          <p:spPr bwMode="auto">
            <a:xfrm>
              <a:off x="3581400" y="2617788"/>
              <a:ext cx="381000" cy="971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600" b="1">
                  <a:latin typeface="Calibri" pitchFamily="34" charset="0"/>
                  <a:cs typeface="Calibri" pitchFamily="34" charset="0"/>
                </a:rPr>
                <a:t>= 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04800" y="3642257"/>
            <a:ext cx="85344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Calculated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4187825"/>
            <a:ext cx="76200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60,000 households are surveyed each month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04800" y="4859338"/>
            <a:ext cx="8534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Where to find current unemployment rate?</a:t>
            </a:r>
          </a:p>
        </p:txBody>
      </p:sp>
      <p:sp>
        <p:nvSpPr>
          <p:cNvPr id="14" name="Rectangle 3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09600" y="5448300"/>
            <a:ext cx="76200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http://www.bls.gov</a:t>
            </a:r>
          </a:p>
        </p:txBody>
      </p:sp>
    </p:spTree>
    <p:extLst>
      <p:ext uri="{BB962C8B-B14F-4D97-AF65-F5344CB8AC3E}">
        <p14:creationId xmlns:p14="http://schemas.microsoft.com/office/powerpoint/2010/main" val="369352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 autoUpdateAnimBg="0"/>
      <p:bldP spid="11" grpId="0"/>
      <p:bldP spid="12" grpId="0" build="p" autoUpdateAnimBg="0"/>
      <p:bldP spid="13" grpId="0"/>
      <p:bldP spid="1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780646"/>
              </p:ext>
            </p:extLst>
          </p:nvPr>
        </p:nvGraphicFramePr>
        <p:xfrm>
          <a:off x="838200" y="914400"/>
          <a:ext cx="5791200" cy="3505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8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Civilian non-institutional population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Labor Force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Unemployed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Unemployment Rate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Not in Labor Force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212,577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142,583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5,692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69,994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215,092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143,734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6,801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71,359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217,570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144,863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8,378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72,707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221,168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146,510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8,774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74,658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223,357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147,401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8,149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75,956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226,082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149,320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7,591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76,762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228,815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151,428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7,001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77,387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231,867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153,124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7,078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78,743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233,788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154,287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8,924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79,501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235,801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154,142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14,265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9.3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81,659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237,830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153,889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14,825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9.6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83,941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6479" name="Rectangle 7"/>
          <p:cNvSpPr>
            <a:spLocks noChangeArrowheads="1"/>
          </p:cNvSpPr>
          <p:nvPr/>
        </p:nvSpPr>
        <p:spPr bwMode="auto">
          <a:xfrm>
            <a:off x="228600" y="201613"/>
            <a:ext cx="75438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Current Population Estimates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34963" y="4953000"/>
            <a:ext cx="5612765" cy="707886"/>
            <a:chOff x="304801" y="2421983"/>
            <a:chExt cx="5612765" cy="707886"/>
          </a:xfrm>
        </p:grpSpPr>
        <p:sp>
          <p:nvSpPr>
            <p:cNvPr id="6" name="Rectangle 3"/>
            <p:cNvSpPr txBox="1">
              <a:spLocks noChangeArrowheads="1"/>
            </p:cNvSpPr>
            <p:nvPr/>
          </p:nvSpPr>
          <p:spPr bwMode="auto">
            <a:xfrm>
              <a:off x="304801" y="2438400"/>
              <a:ext cx="2057399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Unemployment rate 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560638" y="2421983"/>
              <a:ext cx="2514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    unemployed</a:t>
              </a:r>
            </a:p>
            <a:p>
              <a:pPr marL="342900" indent="-342900"/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civilian labor force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652328" y="2629221"/>
              <a:ext cx="1265238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2537460" y="2773978"/>
              <a:ext cx="2133600" cy="19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171700" y="2438400"/>
              <a:ext cx="3810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=</a:t>
              </a:r>
              <a:r>
                <a:rPr lang="en-US" sz="3600" b="1" dirty="0"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524000" y="5867400"/>
            <a:ext cx="3581400" cy="707886"/>
            <a:chOff x="1493838" y="2421983"/>
            <a:chExt cx="3581400" cy="707886"/>
          </a:xfrm>
        </p:grpSpPr>
        <p:sp>
          <p:nvSpPr>
            <p:cNvPr id="12" name="Rectangle 3"/>
            <p:cNvSpPr txBox="1">
              <a:spLocks noChangeArrowheads="1"/>
            </p:cNvSpPr>
            <p:nvPr/>
          </p:nvSpPr>
          <p:spPr bwMode="auto">
            <a:xfrm>
              <a:off x="1493838" y="2610673"/>
              <a:ext cx="868362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9.6%</a:t>
              </a: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560638" y="2421983"/>
              <a:ext cx="2514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14,825</a:t>
              </a:r>
            </a:p>
            <a:p>
              <a:pPr marL="342900" indent="-342900"/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153,889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3581400" y="2609348"/>
              <a:ext cx="1265238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V="1">
              <a:off x="2518569" y="2759263"/>
              <a:ext cx="1104900" cy="13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2160111" y="2460770"/>
              <a:ext cx="3810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=</a:t>
              </a:r>
              <a:r>
                <a:rPr lang="en-US" sz="3600" b="1" dirty="0"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997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 txBox="1">
            <a:spLocks noChangeArrowheads="1"/>
          </p:cNvSpPr>
          <p:nvPr/>
        </p:nvSpPr>
        <p:spPr bwMode="auto">
          <a:xfrm>
            <a:off x="304800" y="2989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Discouraged Worker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862013"/>
            <a:ext cx="8305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a person who wants to work, but who has given up searching for work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2051582"/>
            <a:ext cx="7315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Underemployment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2667000"/>
            <a:ext cx="81534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people working at jobs below their level of skills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429000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Criticisms of the Unemployment Rate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" y="3967425"/>
            <a:ext cx="8686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Does not include discouraged workers</a:t>
            </a:r>
          </a:p>
          <a:p>
            <a:pPr algn="l"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Includes part-time workers</a:t>
            </a:r>
          </a:p>
          <a:p>
            <a:pPr algn="l"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Does not measure underemployment</a:t>
            </a:r>
          </a:p>
        </p:txBody>
      </p:sp>
    </p:spTree>
    <p:extLst>
      <p:ext uri="{BB962C8B-B14F-4D97-AF65-F5344CB8AC3E}">
        <p14:creationId xmlns:p14="http://schemas.microsoft.com/office/powerpoint/2010/main" val="428851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/>
      <p:bldP spid="9" grpId="0" build="p" autoUpdateAnimBg="0"/>
      <p:bldP spid="12" grpId="0"/>
      <p:bldP spid="1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228600" y="76200"/>
            <a:ext cx="8374063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U.S. Unemployment Rate 1929-2014</a:t>
            </a:r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819150" y="1614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25</a:t>
            </a: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877888" y="2452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20</a:t>
            </a:r>
          </a:p>
        </p:txBody>
      </p:sp>
      <p:sp>
        <p:nvSpPr>
          <p:cNvPr id="37" name="Text Box 42"/>
          <p:cNvSpPr txBox="1">
            <a:spLocks noChangeArrowheads="1"/>
          </p:cNvSpPr>
          <p:nvPr/>
        </p:nvSpPr>
        <p:spPr bwMode="auto">
          <a:xfrm>
            <a:off x="833438" y="32131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15</a:t>
            </a: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835025" y="39909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10</a:t>
            </a:r>
          </a:p>
        </p:txBody>
      </p:sp>
      <p:sp>
        <p:nvSpPr>
          <p:cNvPr id="39" name="Text Box 44"/>
          <p:cNvSpPr txBox="1">
            <a:spLocks noChangeArrowheads="1"/>
          </p:cNvSpPr>
          <p:nvPr/>
        </p:nvSpPr>
        <p:spPr bwMode="auto">
          <a:xfrm>
            <a:off x="928688" y="478313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</a:t>
            </a:r>
          </a:p>
        </p:txBody>
      </p: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914400" y="55626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0</a:t>
            </a:r>
          </a:p>
        </p:txBody>
      </p:sp>
      <p:sp>
        <p:nvSpPr>
          <p:cNvPr id="73" name="Text Box 46"/>
          <p:cNvSpPr txBox="1">
            <a:spLocks noChangeArrowheads="1"/>
          </p:cNvSpPr>
          <p:nvPr/>
        </p:nvSpPr>
        <p:spPr bwMode="auto">
          <a:xfrm rot="16200000">
            <a:off x="-1193800" y="2921000"/>
            <a:ext cx="3422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dirty="0"/>
              <a:t>U.S. Unemployment  Rate (percent)</a:t>
            </a:r>
          </a:p>
        </p:txBody>
      </p:sp>
      <p:sp>
        <p:nvSpPr>
          <p:cNvPr id="74" name="Freeform 68"/>
          <p:cNvSpPr>
            <a:spLocks/>
          </p:cNvSpPr>
          <p:nvPr/>
        </p:nvSpPr>
        <p:spPr bwMode="auto">
          <a:xfrm>
            <a:off x="1262063" y="990600"/>
            <a:ext cx="1587" cy="4876800"/>
          </a:xfrm>
          <a:custGeom>
            <a:avLst/>
            <a:gdLst>
              <a:gd name="T0" fmla="*/ 0 w 1"/>
              <a:gd name="T1" fmla="*/ 0 h 3072"/>
              <a:gd name="T2" fmla="*/ 0 w 1"/>
              <a:gd name="T3" fmla="*/ 2147483647 h 3072"/>
              <a:gd name="T4" fmla="*/ 0 60000 65536"/>
              <a:gd name="T5" fmla="*/ 0 60000 65536"/>
              <a:gd name="T6" fmla="*/ 0 w 1"/>
              <a:gd name="T7" fmla="*/ 0 h 3072"/>
              <a:gd name="T8" fmla="*/ 1 w 1"/>
              <a:gd name="T9" fmla="*/ 3072 h 30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072">
                <a:moveTo>
                  <a:pt x="0" y="0"/>
                </a:moveTo>
                <a:cubicBezTo>
                  <a:pt x="0" y="0"/>
                  <a:pt x="0" y="1536"/>
                  <a:pt x="0" y="3072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5" name="Freeform 7"/>
          <p:cNvSpPr>
            <a:spLocks/>
          </p:cNvSpPr>
          <p:nvPr/>
        </p:nvSpPr>
        <p:spPr bwMode="auto">
          <a:xfrm flipV="1">
            <a:off x="1252538" y="5776913"/>
            <a:ext cx="7758112" cy="76200"/>
          </a:xfrm>
          <a:custGeom>
            <a:avLst/>
            <a:gdLst>
              <a:gd name="T0" fmla="*/ 0 w 4416"/>
              <a:gd name="T1" fmla="*/ 0 h 1"/>
              <a:gd name="T2" fmla="*/ 2147483647 w 4416"/>
              <a:gd name="T3" fmla="*/ 0 h 1"/>
              <a:gd name="T4" fmla="*/ 0 60000 65536"/>
              <a:gd name="T5" fmla="*/ 0 60000 65536"/>
              <a:gd name="T6" fmla="*/ 0 w 4416"/>
              <a:gd name="T7" fmla="*/ 0 h 1"/>
              <a:gd name="T8" fmla="*/ 4416 w 441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16" h="1">
                <a:moveTo>
                  <a:pt x="0" y="0"/>
                </a:moveTo>
                <a:cubicBezTo>
                  <a:pt x="0" y="0"/>
                  <a:pt x="2208" y="0"/>
                  <a:pt x="4416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" name="Freeform 47"/>
          <p:cNvSpPr>
            <a:spLocks/>
          </p:cNvSpPr>
          <p:nvPr/>
        </p:nvSpPr>
        <p:spPr bwMode="auto">
          <a:xfrm>
            <a:off x="1295400" y="1828800"/>
            <a:ext cx="7315200" cy="3657600"/>
          </a:xfrm>
          <a:custGeom>
            <a:avLst/>
            <a:gdLst>
              <a:gd name="T0" fmla="*/ 0 w 4608"/>
              <a:gd name="T1" fmla="*/ 2208 h 2304"/>
              <a:gd name="T2" fmla="*/ 144 w 4608"/>
              <a:gd name="T3" fmla="*/ 1872 h 2304"/>
              <a:gd name="T4" fmla="*/ 336 w 4608"/>
              <a:gd name="T5" fmla="*/ 0 h 2304"/>
              <a:gd name="T6" fmla="*/ 528 w 4608"/>
              <a:gd name="T7" fmla="*/ 1104 h 2304"/>
              <a:gd name="T8" fmla="*/ 672 w 4608"/>
              <a:gd name="T9" fmla="*/ 528 h 2304"/>
              <a:gd name="T10" fmla="*/ 720 w 4608"/>
              <a:gd name="T11" fmla="*/ 1008 h 2304"/>
              <a:gd name="T12" fmla="*/ 768 w 4608"/>
              <a:gd name="T13" fmla="*/ 1056 h 2304"/>
              <a:gd name="T14" fmla="*/ 768 w 4608"/>
              <a:gd name="T15" fmla="*/ 2256 h 2304"/>
              <a:gd name="T16" fmla="*/ 912 w 4608"/>
              <a:gd name="T17" fmla="*/ 2304 h 2304"/>
              <a:gd name="T18" fmla="*/ 1008 w 4608"/>
              <a:gd name="T19" fmla="*/ 2256 h 2304"/>
              <a:gd name="T20" fmla="*/ 1008 w 4608"/>
              <a:gd name="T21" fmla="*/ 2016 h 2304"/>
              <a:gd name="T22" fmla="*/ 1104 w 4608"/>
              <a:gd name="T23" fmla="*/ 2064 h 2304"/>
              <a:gd name="T24" fmla="*/ 1200 w 4608"/>
              <a:gd name="T25" fmla="*/ 1920 h 2304"/>
              <a:gd name="T26" fmla="*/ 1296 w 4608"/>
              <a:gd name="T27" fmla="*/ 1920 h 2304"/>
              <a:gd name="T28" fmla="*/ 1248 w 4608"/>
              <a:gd name="T29" fmla="*/ 2160 h 2304"/>
              <a:gd name="T30" fmla="*/ 1392 w 4608"/>
              <a:gd name="T31" fmla="*/ 2160 h 2304"/>
              <a:gd name="T32" fmla="*/ 1440 w 4608"/>
              <a:gd name="T33" fmla="*/ 1920 h 2304"/>
              <a:gd name="T34" fmla="*/ 1536 w 4608"/>
              <a:gd name="T35" fmla="*/ 2112 h 2304"/>
              <a:gd name="T36" fmla="*/ 1632 w 4608"/>
              <a:gd name="T37" fmla="*/ 2112 h 2304"/>
              <a:gd name="T38" fmla="*/ 1680 w 4608"/>
              <a:gd name="T39" fmla="*/ 1920 h 2304"/>
              <a:gd name="T40" fmla="*/ 1680 w 4608"/>
              <a:gd name="T41" fmla="*/ 1968 h 2304"/>
              <a:gd name="T42" fmla="*/ 1776 w 4608"/>
              <a:gd name="T43" fmla="*/ 1872 h 2304"/>
              <a:gd name="T44" fmla="*/ 2016 w 4608"/>
              <a:gd name="T45" fmla="*/ 1968 h 2304"/>
              <a:gd name="T46" fmla="*/ 2160 w 4608"/>
              <a:gd name="T47" fmla="*/ 2112 h 2304"/>
              <a:gd name="T48" fmla="*/ 2208 w 4608"/>
              <a:gd name="T49" fmla="*/ 2064 h 2304"/>
              <a:gd name="T50" fmla="*/ 2208 w 4608"/>
              <a:gd name="T51" fmla="*/ 2160 h 2304"/>
              <a:gd name="T52" fmla="*/ 2448 w 4608"/>
              <a:gd name="T53" fmla="*/ 1920 h 2304"/>
              <a:gd name="T54" fmla="*/ 2496 w 4608"/>
              <a:gd name="T55" fmla="*/ 2064 h 2304"/>
              <a:gd name="T56" fmla="*/ 2640 w 4608"/>
              <a:gd name="T57" fmla="*/ 1632 h 2304"/>
              <a:gd name="T58" fmla="*/ 2784 w 4608"/>
              <a:gd name="T59" fmla="*/ 1920 h 2304"/>
              <a:gd name="T60" fmla="*/ 3024 w 4608"/>
              <a:gd name="T61" fmla="*/ 1536 h 2304"/>
              <a:gd name="T62" fmla="*/ 3168 w 4608"/>
              <a:gd name="T63" fmla="*/ 1776 h 2304"/>
              <a:gd name="T64" fmla="*/ 3360 w 4608"/>
              <a:gd name="T65" fmla="*/ 1920 h 2304"/>
              <a:gd name="T66" fmla="*/ 3456 w 4608"/>
              <a:gd name="T67" fmla="*/ 1920 h 2304"/>
              <a:gd name="T68" fmla="*/ 3552 w 4608"/>
              <a:gd name="T69" fmla="*/ 1728 h 2304"/>
              <a:gd name="T70" fmla="*/ 3696 w 4608"/>
              <a:gd name="T71" fmla="*/ 1920 h 2304"/>
              <a:gd name="T72" fmla="*/ 3744 w 4608"/>
              <a:gd name="T73" fmla="*/ 1968 h 2304"/>
              <a:gd name="T74" fmla="*/ 3792 w 4608"/>
              <a:gd name="T75" fmla="*/ 2112 h 2304"/>
              <a:gd name="T76" fmla="*/ 3840 w 4608"/>
              <a:gd name="T77" fmla="*/ 2064 h 2304"/>
              <a:gd name="T78" fmla="*/ 3984 w 4608"/>
              <a:gd name="T79" fmla="*/ 2160 h 2304"/>
              <a:gd name="T80" fmla="*/ 4128 w 4608"/>
              <a:gd name="T81" fmla="*/ 1872 h 2304"/>
              <a:gd name="T82" fmla="*/ 4320 w 4608"/>
              <a:gd name="T83" fmla="*/ 2016 h 2304"/>
              <a:gd name="T84" fmla="*/ 4416 w 4608"/>
              <a:gd name="T85" fmla="*/ 1920 h 2304"/>
              <a:gd name="T86" fmla="*/ 4464 w 4608"/>
              <a:gd name="T87" fmla="*/ 1536 h 2304"/>
              <a:gd name="T88" fmla="*/ 4512 w 4608"/>
              <a:gd name="T89" fmla="*/ 1632 h 2304"/>
              <a:gd name="T90" fmla="*/ 4608 w 4608"/>
              <a:gd name="T91" fmla="*/ 1632 h 2304"/>
              <a:gd name="T92" fmla="*/ 4608 w 4608"/>
              <a:gd name="T93" fmla="*/ 1824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4608" h="2304">
                <a:moveTo>
                  <a:pt x="0" y="2208"/>
                </a:moveTo>
                <a:lnTo>
                  <a:pt x="144" y="1872"/>
                </a:lnTo>
                <a:lnTo>
                  <a:pt x="336" y="0"/>
                </a:lnTo>
                <a:lnTo>
                  <a:pt x="528" y="1104"/>
                </a:lnTo>
                <a:lnTo>
                  <a:pt x="672" y="528"/>
                </a:lnTo>
                <a:lnTo>
                  <a:pt x="720" y="1008"/>
                </a:lnTo>
                <a:lnTo>
                  <a:pt x="768" y="1056"/>
                </a:lnTo>
                <a:lnTo>
                  <a:pt x="768" y="2256"/>
                </a:lnTo>
                <a:lnTo>
                  <a:pt x="912" y="2304"/>
                </a:lnTo>
                <a:lnTo>
                  <a:pt x="1008" y="2256"/>
                </a:lnTo>
                <a:lnTo>
                  <a:pt x="1008" y="2016"/>
                </a:lnTo>
                <a:lnTo>
                  <a:pt x="1104" y="2064"/>
                </a:lnTo>
                <a:lnTo>
                  <a:pt x="1200" y="1920"/>
                </a:lnTo>
                <a:lnTo>
                  <a:pt x="1296" y="1920"/>
                </a:lnTo>
                <a:lnTo>
                  <a:pt x="1248" y="2160"/>
                </a:lnTo>
                <a:lnTo>
                  <a:pt x="1392" y="2160"/>
                </a:lnTo>
                <a:lnTo>
                  <a:pt x="1440" y="1920"/>
                </a:lnTo>
                <a:lnTo>
                  <a:pt x="1536" y="2112"/>
                </a:lnTo>
                <a:lnTo>
                  <a:pt x="1632" y="2112"/>
                </a:lnTo>
                <a:lnTo>
                  <a:pt x="1680" y="1920"/>
                </a:lnTo>
                <a:lnTo>
                  <a:pt x="1680" y="1968"/>
                </a:lnTo>
                <a:lnTo>
                  <a:pt x="1776" y="1872"/>
                </a:lnTo>
                <a:lnTo>
                  <a:pt x="2016" y="1968"/>
                </a:lnTo>
                <a:lnTo>
                  <a:pt x="2160" y="2112"/>
                </a:lnTo>
                <a:lnTo>
                  <a:pt x="2208" y="2064"/>
                </a:lnTo>
                <a:lnTo>
                  <a:pt x="2208" y="2160"/>
                </a:lnTo>
                <a:lnTo>
                  <a:pt x="2448" y="1920"/>
                </a:lnTo>
                <a:lnTo>
                  <a:pt x="2496" y="2064"/>
                </a:lnTo>
                <a:lnTo>
                  <a:pt x="2640" y="1632"/>
                </a:lnTo>
                <a:lnTo>
                  <a:pt x="2784" y="1920"/>
                </a:lnTo>
                <a:lnTo>
                  <a:pt x="3024" y="1536"/>
                </a:lnTo>
                <a:lnTo>
                  <a:pt x="3168" y="1776"/>
                </a:lnTo>
                <a:lnTo>
                  <a:pt x="3360" y="1920"/>
                </a:lnTo>
                <a:lnTo>
                  <a:pt x="3456" y="1920"/>
                </a:lnTo>
                <a:lnTo>
                  <a:pt x="3552" y="1728"/>
                </a:lnTo>
                <a:lnTo>
                  <a:pt x="3696" y="1920"/>
                </a:lnTo>
                <a:lnTo>
                  <a:pt x="3744" y="1968"/>
                </a:lnTo>
                <a:lnTo>
                  <a:pt x="3792" y="2112"/>
                </a:lnTo>
                <a:lnTo>
                  <a:pt x="3840" y="2064"/>
                </a:lnTo>
                <a:lnTo>
                  <a:pt x="3984" y="2160"/>
                </a:lnTo>
                <a:lnTo>
                  <a:pt x="4128" y="1872"/>
                </a:lnTo>
                <a:lnTo>
                  <a:pt x="4320" y="2016"/>
                </a:lnTo>
                <a:lnTo>
                  <a:pt x="4416" y="1920"/>
                </a:lnTo>
                <a:lnTo>
                  <a:pt x="4464" y="1536"/>
                </a:lnTo>
                <a:lnTo>
                  <a:pt x="4512" y="1632"/>
                </a:lnTo>
                <a:lnTo>
                  <a:pt x="4608" y="1632"/>
                </a:lnTo>
                <a:lnTo>
                  <a:pt x="4608" y="1824"/>
                </a:lnTo>
              </a:path>
            </a:pathLst>
          </a:custGeom>
          <a:solidFill>
            <a:schemeClr val="bg1"/>
          </a:solidFill>
          <a:ln w="5715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" name="Text Box 39"/>
          <p:cNvSpPr txBox="1">
            <a:spLocks noChangeArrowheads="1"/>
          </p:cNvSpPr>
          <p:nvPr/>
        </p:nvSpPr>
        <p:spPr bwMode="auto">
          <a:xfrm>
            <a:off x="1066800" y="5934075"/>
            <a:ext cx="853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/>
              <a:t>1930      1940     1950      1960      1970     1980      1990     2000    2010     </a:t>
            </a:r>
          </a:p>
        </p:txBody>
      </p:sp>
    </p:spTree>
    <p:extLst>
      <p:ext uri="{BB962C8B-B14F-4D97-AF65-F5344CB8AC3E}">
        <p14:creationId xmlns:p14="http://schemas.microsoft.com/office/powerpoint/2010/main" val="119562364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89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Types of Unemployment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3581400" cy="196373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Seasonal</a:t>
            </a:r>
          </a:p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Frictional</a:t>
            </a:r>
          </a:p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Structural</a:t>
            </a:r>
          </a:p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Cyclical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63613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Seasonal Unemployment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602038"/>
            <a:ext cx="7848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Unemployment caused by recurring changes in hiring due to changes in weather conditions</a:t>
            </a:r>
          </a:p>
        </p:txBody>
      </p:sp>
    </p:spTree>
    <p:extLst>
      <p:ext uri="{BB962C8B-B14F-4D97-AF65-F5344CB8AC3E}">
        <p14:creationId xmlns:p14="http://schemas.microsoft.com/office/powerpoint/2010/main" val="69929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 build="p" autoUpdateAnimBg="0"/>
      <p:bldP spid="6" grpId="0"/>
      <p:bldP spid="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 txBox="1">
            <a:spLocks noChangeArrowheads="1"/>
          </p:cNvSpPr>
          <p:nvPr/>
        </p:nvSpPr>
        <p:spPr bwMode="auto">
          <a:xfrm>
            <a:off x="304800" y="297394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Frictional Unemployment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685800"/>
            <a:ext cx="8458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Normal search time required by workers with marketable skills who are changing jobs, entering, or re-entering the labor force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2496875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Structural Unemployment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895600"/>
            <a:ext cx="8229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A mismatch between unemployed worker skills and the skills required for existing job opportunities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29694"/>
            <a:ext cx="76200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Cyclical Unemployment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" y="5181600"/>
            <a:ext cx="7543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Unemployment caused by the lack of jobs during a recession</a:t>
            </a:r>
          </a:p>
        </p:txBody>
      </p:sp>
    </p:spTree>
    <p:extLst>
      <p:ext uri="{BB962C8B-B14F-4D97-AF65-F5344CB8AC3E}">
        <p14:creationId xmlns:p14="http://schemas.microsoft.com/office/powerpoint/2010/main" val="145114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/>
      <p:bldP spid="9" grpId="0" build="p" autoUpdateAnimBg="0"/>
      <p:bldP spid="12" grpId="0"/>
      <p:bldP spid="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22782"/>
            <a:ext cx="6705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4676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>
                <a:latin typeface="Calibri" pitchFamily="34" charset="0"/>
                <a:cs typeface="Calibri" pitchFamily="34" charset="0"/>
              </a:rPr>
              <a:t>Alternating periods of economic growth and contraction, which can be measured by changes in real GDP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349375"/>
            <a:ext cx="83058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Four phases of a business cycle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963863"/>
            <a:ext cx="4953000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Peak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Recession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Trough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</p:spTree>
    <p:extLst>
      <p:ext uri="{BB962C8B-B14F-4D97-AF65-F5344CB8AC3E}">
        <p14:creationId xmlns:p14="http://schemas.microsoft.com/office/powerpoint/2010/main" val="290873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  <p:bldP spid="6" grpId="0"/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73152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Full Employment</a:t>
            </a:r>
          </a:p>
        </p:txBody>
      </p:sp>
      <p:sp>
        <p:nvSpPr>
          <p:cNvPr id="4300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76263" y="785813"/>
            <a:ext cx="8305800" cy="1077218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dirty="0"/>
              <a:t>Unemployment equals the sum of seasonal, frictional, and structural unemployment</a:t>
            </a: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 bwMode="auto">
          <a:xfrm>
            <a:off x="304800" y="1981200"/>
            <a:ext cx="8458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What is considered full employment?</a:t>
            </a: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533400" y="2565400"/>
            <a:ext cx="8229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/>
              <a:t>The natural rate of unemployment changes over time, but today it is considered to be about 3% - 5%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4213920"/>
            <a:ext cx="86106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GDP Gap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4790182"/>
            <a:ext cx="8534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/>
              <a:t>The difference between full-employment real GDP and actual real GDP</a:t>
            </a:r>
          </a:p>
        </p:txBody>
      </p:sp>
    </p:spTree>
    <p:extLst>
      <p:ext uri="{BB962C8B-B14F-4D97-AF65-F5344CB8AC3E}">
        <p14:creationId xmlns:p14="http://schemas.microsoft.com/office/powerpoint/2010/main" val="348209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 autoUpdateAnimBg="0"/>
      <p:bldP spid="6" grpId="0"/>
      <p:bldP spid="7" grpId="0" build="p" autoUpdateAnimBg="0"/>
      <p:bldP spid="8" grpId="0"/>
      <p:bldP spid="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Cost of Unemployment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458200" cy="1700145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GDP Gap -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the gap between actual and potential real GDP measures the monetary losses of real goods and services when at less than full employment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164857" y="2209800"/>
            <a:ext cx="49781" cy="4091630"/>
          </a:xfrm>
          <a:custGeom>
            <a:avLst/>
            <a:gdLst>
              <a:gd name="T0" fmla="*/ 0 w 1"/>
              <a:gd name="T1" fmla="*/ 0 h 2688"/>
              <a:gd name="T2" fmla="*/ 0 w 1"/>
              <a:gd name="T3" fmla="*/ 2147483647 h 2688"/>
              <a:gd name="T4" fmla="*/ 0 60000 65536"/>
              <a:gd name="T5" fmla="*/ 0 60000 65536"/>
              <a:gd name="T6" fmla="*/ 0 w 1"/>
              <a:gd name="T7" fmla="*/ 0 h 2688"/>
              <a:gd name="T8" fmla="*/ 1 w 1"/>
              <a:gd name="T9" fmla="*/ 2688 h 2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688">
                <a:moveTo>
                  <a:pt x="0" y="0"/>
                </a:moveTo>
                <a:cubicBezTo>
                  <a:pt x="0" y="0"/>
                  <a:pt x="0" y="1344"/>
                  <a:pt x="0" y="26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56"/>
          <p:cNvSpPr>
            <a:spLocks/>
          </p:cNvSpPr>
          <p:nvPr/>
        </p:nvSpPr>
        <p:spPr bwMode="auto">
          <a:xfrm flipV="1">
            <a:off x="1143000" y="6231526"/>
            <a:ext cx="6781800" cy="69903"/>
          </a:xfrm>
          <a:custGeom>
            <a:avLst/>
            <a:gdLst>
              <a:gd name="T0" fmla="*/ 0 w 4368"/>
              <a:gd name="T1" fmla="*/ 0 h 1"/>
              <a:gd name="T2" fmla="*/ 2147483647 w 4368"/>
              <a:gd name="T3" fmla="*/ 0 h 1"/>
              <a:gd name="T4" fmla="*/ 0 60000 65536"/>
              <a:gd name="T5" fmla="*/ 0 60000 65536"/>
              <a:gd name="T6" fmla="*/ 0 w 4368"/>
              <a:gd name="T7" fmla="*/ 0 h 1"/>
              <a:gd name="T8" fmla="*/ 4368 w 43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8" h="1">
                <a:moveTo>
                  <a:pt x="0" y="0"/>
                </a:moveTo>
                <a:cubicBezTo>
                  <a:pt x="0" y="0"/>
                  <a:pt x="2184" y="0"/>
                  <a:pt x="4368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Box 59"/>
          <p:cNvSpPr txBox="1">
            <a:spLocks noChangeArrowheads="1"/>
          </p:cNvSpPr>
          <p:nvPr/>
        </p:nvSpPr>
        <p:spPr bwMode="auto">
          <a:xfrm>
            <a:off x="914400" y="6381690"/>
            <a:ext cx="71867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`97 `98 `99 `00 `01 `02 `03 `04 `05 `06 `07 `08 `09 `10 `11 `12 `13 `14 </a:t>
            </a:r>
            <a:endParaRPr lang="en-US" sz="1400" b="1" dirty="0"/>
          </a:p>
        </p:txBody>
      </p:sp>
      <p:sp>
        <p:nvSpPr>
          <p:cNvPr id="37" name="Text Box 66"/>
          <p:cNvSpPr txBox="1">
            <a:spLocks noChangeArrowheads="1"/>
          </p:cNvSpPr>
          <p:nvPr/>
        </p:nvSpPr>
        <p:spPr bwMode="auto">
          <a:xfrm>
            <a:off x="748790" y="2679415"/>
            <a:ext cx="10018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14</a:t>
            </a:r>
          </a:p>
        </p:txBody>
      </p:sp>
      <p:sp>
        <p:nvSpPr>
          <p:cNvPr id="39" name="Text Box 68"/>
          <p:cNvSpPr txBox="1">
            <a:spLocks noChangeArrowheads="1"/>
          </p:cNvSpPr>
          <p:nvPr/>
        </p:nvSpPr>
        <p:spPr bwMode="auto">
          <a:xfrm>
            <a:off x="748790" y="3373268"/>
            <a:ext cx="9707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13</a:t>
            </a:r>
          </a:p>
        </p:txBody>
      </p:sp>
      <p:sp>
        <p:nvSpPr>
          <p:cNvPr id="41" name="Text Box 70"/>
          <p:cNvSpPr txBox="1">
            <a:spLocks noChangeArrowheads="1"/>
          </p:cNvSpPr>
          <p:nvPr/>
        </p:nvSpPr>
        <p:spPr bwMode="auto">
          <a:xfrm>
            <a:off x="748790" y="4077477"/>
            <a:ext cx="9707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12</a:t>
            </a: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748790" y="4779096"/>
            <a:ext cx="9209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11</a:t>
            </a:r>
          </a:p>
        </p:txBody>
      </p:sp>
      <p:sp>
        <p:nvSpPr>
          <p:cNvPr id="45" name="Text Box 74"/>
          <p:cNvSpPr txBox="1">
            <a:spLocks noChangeArrowheads="1"/>
          </p:cNvSpPr>
          <p:nvPr/>
        </p:nvSpPr>
        <p:spPr bwMode="auto">
          <a:xfrm>
            <a:off x="723900" y="5465182"/>
            <a:ext cx="9956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10</a:t>
            </a:r>
          </a:p>
        </p:txBody>
      </p:sp>
      <p:sp>
        <p:nvSpPr>
          <p:cNvPr id="48" name="Text Box 85"/>
          <p:cNvSpPr txBox="1">
            <a:spLocks noChangeArrowheads="1"/>
          </p:cNvSpPr>
          <p:nvPr/>
        </p:nvSpPr>
        <p:spPr bwMode="auto">
          <a:xfrm>
            <a:off x="3677206" y="2935726"/>
            <a:ext cx="1418738" cy="52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</a:rPr>
              <a:t>GDP GAP (positive)</a:t>
            </a:r>
          </a:p>
        </p:txBody>
      </p:sp>
      <p:sp>
        <p:nvSpPr>
          <p:cNvPr id="49" name="Line 86"/>
          <p:cNvSpPr>
            <a:spLocks noChangeShapeType="1"/>
          </p:cNvSpPr>
          <p:nvPr/>
        </p:nvSpPr>
        <p:spPr bwMode="auto">
          <a:xfrm>
            <a:off x="2109127" y="4375212"/>
            <a:ext cx="298682" cy="24854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" name="Text Box 87"/>
          <p:cNvSpPr txBox="1">
            <a:spLocks noChangeArrowheads="1"/>
          </p:cNvSpPr>
          <p:nvPr/>
        </p:nvSpPr>
        <p:spPr bwMode="auto">
          <a:xfrm>
            <a:off x="1437093" y="3870356"/>
            <a:ext cx="1269397" cy="52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0000"/>
                </a:solidFill>
              </a:rPr>
              <a:t>Actual</a:t>
            </a:r>
            <a:r>
              <a:rPr lang="en-US" sz="1400" b="1" dirty="0">
                <a:solidFill>
                  <a:srgbClr val="000000"/>
                </a:solidFill>
              </a:rPr>
              <a:t> </a:t>
            </a:r>
            <a:r>
              <a:rPr lang="en-US" sz="1800" b="1" dirty="0">
                <a:solidFill>
                  <a:srgbClr val="000000"/>
                </a:solidFill>
              </a:rPr>
              <a:t>real GDP</a:t>
            </a:r>
          </a:p>
        </p:txBody>
      </p:sp>
      <p:sp>
        <p:nvSpPr>
          <p:cNvPr id="51" name="Text Box 90"/>
          <p:cNvSpPr txBox="1">
            <a:spLocks noChangeArrowheads="1"/>
          </p:cNvSpPr>
          <p:nvPr/>
        </p:nvSpPr>
        <p:spPr bwMode="auto">
          <a:xfrm>
            <a:off x="2781161" y="5226994"/>
            <a:ext cx="1269397" cy="52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000000"/>
                </a:solidFill>
              </a:rPr>
              <a:t>Potential real GDP</a:t>
            </a:r>
          </a:p>
        </p:txBody>
      </p:sp>
      <p:sp>
        <p:nvSpPr>
          <p:cNvPr id="52" name="Line 91"/>
          <p:cNvSpPr>
            <a:spLocks noChangeShapeType="1"/>
          </p:cNvSpPr>
          <p:nvPr/>
        </p:nvSpPr>
        <p:spPr bwMode="auto">
          <a:xfrm>
            <a:off x="2482479" y="4768740"/>
            <a:ext cx="448023" cy="497089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" name="Text Box 92"/>
          <p:cNvSpPr txBox="1">
            <a:spLocks noChangeArrowheads="1"/>
          </p:cNvSpPr>
          <p:nvPr/>
        </p:nvSpPr>
        <p:spPr bwMode="auto">
          <a:xfrm>
            <a:off x="5257731" y="3753851"/>
            <a:ext cx="1418738" cy="52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0000"/>
                </a:solidFill>
              </a:rPr>
              <a:t>GDP GAP (negative)</a:t>
            </a:r>
          </a:p>
        </p:txBody>
      </p:sp>
      <p:sp>
        <p:nvSpPr>
          <p:cNvPr id="54" name="Freeform 68"/>
          <p:cNvSpPr>
            <a:spLocks/>
          </p:cNvSpPr>
          <p:nvPr/>
        </p:nvSpPr>
        <p:spPr bwMode="auto">
          <a:xfrm rot="17242943" flipH="1">
            <a:off x="1101210" y="6121155"/>
            <a:ext cx="186408" cy="112006"/>
          </a:xfrm>
          <a:custGeom>
            <a:avLst/>
            <a:gdLst>
              <a:gd name="T0" fmla="*/ 0 w 144"/>
              <a:gd name="T1" fmla="*/ 2147483647 h 144"/>
              <a:gd name="T2" fmla="*/ 2147483647 w 144"/>
              <a:gd name="T3" fmla="*/ 0 h 144"/>
              <a:gd name="T4" fmla="*/ 2147483647 w 144"/>
              <a:gd name="T5" fmla="*/ 2147483647 h 144"/>
              <a:gd name="T6" fmla="*/ 2147483647 w 144"/>
              <a:gd name="T7" fmla="*/ 2147483647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144"/>
              <a:gd name="T14" fmla="*/ 144 w 144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144">
                <a:moveTo>
                  <a:pt x="0" y="96"/>
                </a:moveTo>
                <a:lnTo>
                  <a:pt x="96" y="0"/>
                </a:lnTo>
                <a:lnTo>
                  <a:pt x="96" y="144"/>
                </a:lnTo>
                <a:lnTo>
                  <a:pt x="144" y="96"/>
                </a:ln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" name="Line 76"/>
          <p:cNvSpPr>
            <a:spLocks noChangeShapeType="1"/>
          </p:cNvSpPr>
          <p:nvPr/>
        </p:nvSpPr>
        <p:spPr bwMode="auto">
          <a:xfrm flipV="1">
            <a:off x="1213082" y="5617933"/>
            <a:ext cx="149341" cy="6213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" name="Line 80"/>
          <p:cNvSpPr>
            <a:spLocks noChangeShapeType="1"/>
          </p:cNvSpPr>
          <p:nvPr/>
        </p:nvSpPr>
        <p:spPr bwMode="auto">
          <a:xfrm flipV="1">
            <a:off x="5917319" y="3008218"/>
            <a:ext cx="373352" cy="248544"/>
          </a:xfrm>
          <a:prstGeom prst="line">
            <a:avLst/>
          </a:prstGeom>
          <a:noFill/>
          <a:ln w="57150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7" name="Freeform 81"/>
          <p:cNvSpPr>
            <a:spLocks/>
          </p:cNvSpPr>
          <p:nvPr/>
        </p:nvSpPr>
        <p:spPr bwMode="auto">
          <a:xfrm>
            <a:off x="2781161" y="4178448"/>
            <a:ext cx="1120057" cy="434953"/>
          </a:xfrm>
          <a:custGeom>
            <a:avLst/>
            <a:gdLst>
              <a:gd name="T0" fmla="*/ 0 w 720"/>
              <a:gd name="T1" fmla="*/ 2147483647 h 288"/>
              <a:gd name="T2" fmla="*/ 2147483647 w 720"/>
              <a:gd name="T3" fmla="*/ 2147483647 h 288"/>
              <a:gd name="T4" fmla="*/ 2147483647 w 720"/>
              <a:gd name="T5" fmla="*/ 0 h 288"/>
              <a:gd name="T6" fmla="*/ 0 60000 65536"/>
              <a:gd name="T7" fmla="*/ 0 60000 65536"/>
              <a:gd name="T8" fmla="*/ 0 60000 65536"/>
              <a:gd name="T9" fmla="*/ 0 w 720"/>
              <a:gd name="T10" fmla="*/ 0 h 288"/>
              <a:gd name="T11" fmla="*/ 720 w 72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20" h="288">
                <a:moveTo>
                  <a:pt x="0" y="288"/>
                </a:moveTo>
                <a:lnTo>
                  <a:pt x="384" y="240"/>
                </a:lnTo>
                <a:lnTo>
                  <a:pt x="720" y="0"/>
                </a:lnTo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8" name="Freeform 82"/>
          <p:cNvSpPr>
            <a:spLocks/>
          </p:cNvSpPr>
          <p:nvPr/>
        </p:nvSpPr>
        <p:spPr bwMode="auto">
          <a:xfrm>
            <a:off x="5917319" y="3028930"/>
            <a:ext cx="373352" cy="559225"/>
          </a:xfrm>
          <a:custGeom>
            <a:avLst/>
            <a:gdLst>
              <a:gd name="T0" fmla="*/ 0 w 240"/>
              <a:gd name="T1" fmla="*/ 2147483647 h 432"/>
              <a:gd name="T2" fmla="*/ 2147483647 w 240"/>
              <a:gd name="T3" fmla="*/ 0 h 432"/>
              <a:gd name="T4" fmla="*/ 2147483647 w 240"/>
              <a:gd name="T5" fmla="*/ 2147483647 h 432"/>
              <a:gd name="T6" fmla="*/ 0 60000 65536"/>
              <a:gd name="T7" fmla="*/ 0 60000 65536"/>
              <a:gd name="T8" fmla="*/ 0 60000 65536"/>
              <a:gd name="T9" fmla="*/ 0 w 240"/>
              <a:gd name="T10" fmla="*/ 0 h 432"/>
              <a:gd name="T11" fmla="*/ 240 w 240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432">
                <a:moveTo>
                  <a:pt x="0" y="192"/>
                </a:moveTo>
                <a:lnTo>
                  <a:pt x="240" y="0"/>
                </a:lnTo>
                <a:lnTo>
                  <a:pt x="240" y="432"/>
                </a:lnTo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Line 94"/>
          <p:cNvSpPr>
            <a:spLocks noChangeShapeType="1"/>
          </p:cNvSpPr>
          <p:nvPr/>
        </p:nvSpPr>
        <p:spPr bwMode="auto">
          <a:xfrm flipH="1">
            <a:off x="5991990" y="3318899"/>
            <a:ext cx="149341" cy="43495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" name="Freeform 86"/>
          <p:cNvSpPr>
            <a:spLocks/>
          </p:cNvSpPr>
          <p:nvPr/>
        </p:nvSpPr>
        <p:spPr bwMode="auto">
          <a:xfrm>
            <a:off x="4199899" y="3349967"/>
            <a:ext cx="1568079" cy="745633"/>
          </a:xfrm>
          <a:custGeom>
            <a:avLst/>
            <a:gdLst>
              <a:gd name="T0" fmla="*/ 0 w 1008"/>
              <a:gd name="T1" fmla="*/ 2147483647 h 576"/>
              <a:gd name="T2" fmla="*/ 2147483647 w 1008"/>
              <a:gd name="T3" fmla="*/ 2147483647 h 576"/>
              <a:gd name="T4" fmla="*/ 2147483647 w 1008"/>
              <a:gd name="T5" fmla="*/ 2147483647 h 576"/>
              <a:gd name="T6" fmla="*/ 2147483647 w 1008"/>
              <a:gd name="T7" fmla="*/ 0 h 576"/>
              <a:gd name="T8" fmla="*/ 2147483647 w 1008"/>
              <a:gd name="T9" fmla="*/ 0 h 576"/>
              <a:gd name="T10" fmla="*/ 2147483647 w 1008"/>
              <a:gd name="T11" fmla="*/ 2147483647 h 576"/>
              <a:gd name="T12" fmla="*/ 0 w 1008"/>
              <a:gd name="T13" fmla="*/ 2147483647 h 5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08"/>
              <a:gd name="T22" fmla="*/ 0 h 576"/>
              <a:gd name="T23" fmla="*/ 1008 w 1008"/>
              <a:gd name="T24" fmla="*/ 576 h 57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08" h="576">
                <a:moveTo>
                  <a:pt x="0" y="576"/>
                </a:moveTo>
                <a:lnTo>
                  <a:pt x="240" y="336"/>
                </a:lnTo>
                <a:lnTo>
                  <a:pt x="528" y="192"/>
                </a:lnTo>
                <a:lnTo>
                  <a:pt x="816" y="0"/>
                </a:lnTo>
                <a:lnTo>
                  <a:pt x="1008" y="0"/>
                </a:lnTo>
                <a:lnTo>
                  <a:pt x="432" y="336"/>
                </a:lnTo>
                <a:lnTo>
                  <a:pt x="0" y="576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" name="Freeform 87"/>
          <p:cNvSpPr>
            <a:spLocks/>
          </p:cNvSpPr>
          <p:nvPr/>
        </p:nvSpPr>
        <p:spPr bwMode="auto">
          <a:xfrm>
            <a:off x="1287752" y="4685892"/>
            <a:ext cx="1418738" cy="994177"/>
          </a:xfrm>
          <a:custGeom>
            <a:avLst/>
            <a:gdLst>
              <a:gd name="T0" fmla="*/ 0 w 912"/>
              <a:gd name="T1" fmla="*/ 2147483647 h 768"/>
              <a:gd name="T2" fmla="*/ 2147483647 w 912"/>
              <a:gd name="T3" fmla="*/ 2147483647 h 768"/>
              <a:gd name="T4" fmla="*/ 2147483647 w 912"/>
              <a:gd name="T5" fmla="*/ 0 h 768"/>
              <a:gd name="T6" fmla="*/ 2147483647 w 912"/>
              <a:gd name="T7" fmla="*/ 0 h 768"/>
              <a:gd name="T8" fmla="*/ 2147483647 w 912"/>
              <a:gd name="T9" fmla="*/ 2147483647 h 768"/>
              <a:gd name="T10" fmla="*/ 2147483647 w 912"/>
              <a:gd name="T11" fmla="*/ 2147483647 h 768"/>
              <a:gd name="T12" fmla="*/ 2147483647 w 912"/>
              <a:gd name="T13" fmla="*/ 2147483647 h 768"/>
              <a:gd name="T14" fmla="*/ 2147483647 w 912"/>
              <a:gd name="T15" fmla="*/ 2147483647 h 768"/>
              <a:gd name="T16" fmla="*/ 0 w 912"/>
              <a:gd name="T17" fmla="*/ 2147483647 h 7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12"/>
              <a:gd name="T28" fmla="*/ 0 h 768"/>
              <a:gd name="T29" fmla="*/ 912 w 912"/>
              <a:gd name="T30" fmla="*/ 768 h 7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12" h="768">
                <a:moveTo>
                  <a:pt x="0" y="768"/>
                </a:moveTo>
                <a:lnTo>
                  <a:pt x="240" y="576"/>
                </a:lnTo>
                <a:lnTo>
                  <a:pt x="768" y="0"/>
                </a:lnTo>
                <a:lnTo>
                  <a:pt x="912" y="0"/>
                </a:lnTo>
                <a:lnTo>
                  <a:pt x="528" y="336"/>
                </a:lnTo>
                <a:lnTo>
                  <a:pt x="336" y="528"/>
                </a:lnTo>
                <a:lnTo>
                  <a:pt x="240" y="672"/>
                </a:lnTo>
                <a:lnTo>
                  <a:pt x="96" y="720"/>
                </a:lnTo>
                <a:lnTo>
                  <a:pt x="0" y="76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" name="Freeform 88"/>
          <p:cNvSpPr>
            <a:spLocks/>
          </p:cNvSpPr>
          <p:nvPr/>
        </p:nvSpPr>
        <p:spPr bwMode="auto">
          <a:xfrm>
            <a:off x="1213082" y="3318899"/>
            <a:ext cx="5077590" cy="2361171"/>
          </a:xfrm>
          <a:custGeom>
            <a:avLst/>
            <a:gdLst>
              <a:gd name="T0" fmla="*/ 0 w 3264"/>
              <a:gd name="T1" fmla="*/ 2147483647 h 1824"/>
              <a:gd name="T2" fmla="*/ 2147483647 w 3264"/>
              <a:gd name="T3" fmla="*/ 2147483647 h 1824"/>
              <a:gd name="T4" fmla="*/ 2147483647 w 3264"/>
              <a:gd name="T5" fmla="*/ 2147483647 h 1824"/>
              <a:gd name="T6" fmla="*/ 2147483647 w 3264"/>
              <a:gd name="T7" fmla="*/ 2147483647 h 1824"/>
              <a:gd name="T8" fmla="*/ 2147483647 w 3264"/>
              <a:gd name="T9" fmla="*/ 2147483647 h 1824"/>
              <a:gd name="T10" fmla="*/ 2147483647 w 3264"/>
              <a:gd name="T11" fmla="*/ 2147483647 h 1824"/>
              <a:gd name="T12" fmla="*/ 2147483647 w 3264"/>
              <a:gd name="T13" fmla="*/ 2147483647 h 1824"/>
              <a:gd name="T14" fmla="*/ 2147483647 w 3264"/>
              <a:gd name="T15" fmla="*/ 2147483647 h 1824"/>
              <a:gd name="T16" fmla="*/ 2147483647 w 3264"/>
              <a:gd name="T17" fmla="*/ 2147483647 h 1824"/>
              <a:gd name="T18" fmla="*/ 2147483647 w 3264"/>
              <a:gd name="T19" fmla="*/ 2147483647 h 1824"/>
              <a:gd name="T20" fmla="*/ 2147483647 w 3264"/>
              <a:gd name="T21" fmla="*/ 0 h 1824"/>
              <a:gd name="T22" fmla="*/ 2147483647 w 3264"/>
              <a:gd name="T23" fmla="*/ 0 h 1824"/>
              <a:gd name="T24" fmla="*/ 2147483647 w 3264"/>
              <a:gd name="T25" fmla="*/ 2147483647 h 182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264"/>
              <a:gd name="T40" fmla="*/ 0 h 1824"/>
              <a:gd name="T41" fmla="*/ 3264 w 3264"/>
              <a:gd name="T42" fmla="*/ 1824 h 182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264" h="1824">
                <a:moveTo>
                  <a:pt x="0" y="1824"/>
                </a:moveTo>
                <a:lnTo>
                  <a:pt x="288" y="1632"/>
                </a:lnTo>
                <a:lnTo>
                  <a:pt x="576" y="1296"/>
                </a:lnTo>
                <a:lnTo>
                  <a:pt x="816" y="1056"/>
                </a:lnTo>
                <a:lnTo>
                  <a:pt x="1104" y="1008"/>
                </a:lnTo>
                <a:lnTo>
                  <a:pt x="1392" y="960"/>
                </a:lnTo>
                <a:lnTo>
                  <a:pt x="1632" y="768"/>
                </a:lnTo>
                <a:lnTo>
                  <a:pt x="1920" y="576"/>
                </a:lnTo>
                <a:lnTo>
                  <a:pt x="2160" y="336"/>
                </a:lnTo>
                <a:lnTo>
                  <a:pt x="2448" y="192"/>
                </a:lnTo>
                <a:lnTo>
                  <a:pt x="2736" y="0"/>
                </a:lnTo>
                <a:lnTo>
                  <a:pt x="3024" y="0"/>
                </a:lnTo>
                <a:lnTo>
                  <a:pt x="3264" y="240"/>
                </a:lnTo>
              </a:path>
            </a:pathLst>
          </a:custGeom>
          <a:noFill/>
          <a:ln w="76200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" name="Freeform 89"/>
          <p:cNvSpPr>
            <a:spLocks/>
          </p:cNvSpPr>
          <p:nvPr/>
        </p:nvSpPr>
        <p:spPr bwMode="auto">
          <a:xfrm>
            <a:off x="1213082" y="3267119"/>
            <a:ext cx="4704237" cy="2485443"/>
          </a:xfrm>
          <a:custGeom>
            <a:avLst/>
            <a:gdLst>
              <a:gd name="T0" fmla="*/ 0 w 3024"/>
              <a:gd name="T1" fmla="*/ 2147483647 h 1920"/>
              <a:gd name="T2" fmla="*/ 2147483647 w 3024"/>
              <a:gd name="T3" fmla="*/ 2147483647 h 1920"/>
              <a:gd name="T4" fmla="*/ 2147483647 w 3024"/>
              <a:gd name="T5" fmla="*/ 2147483647 h 1920"/>
              <a:gd name="T6" fmla="*/ 2147483647 w 3024"/>
              <a:gd name="T7" fmla="*/ 2147483647 h 1920"/>
              <a:gd name="T8" fmla="*/ 2147483647 w 3024"/>
              <a:gd name="T9" fmla="*/ 2147483647 h 1920"/>
              <a:gd name="T10" fmla="*/ 2147483647 w 3024"/>
              <a:gd name="T11" fmla="*/ 2147483647 h 1920"/>
              <a:gd name="T12" fmla="*/ 2147483647 w 3024"/>
              <a:gd name="T13" fmla="*/ 2147483647 h 1920"/>
              <a:gd name="T14" fmla="*/ 2147483647 w 3024"/>
              <a:gd name="T15" fmla="*/ 2147483647 h 1920"/>
              <a:gd name="T16" fmla="*/ 2147483647 w 3024"/>
              <a:gd name="T17" fmla="*/ 2147483647 h 1920"/>
              <a:gd name="T18" fmla="*/ 2147483647 w 3024"/>
              <a:gd name="T19" fmla="*/ 2147483647 h 1920"/>
              <a:gd name="T20" fmla="*/ 2147483647 w 3024"/>
              <a:gd name="T21" fmla="*/ 2147483647 h 1920"/>
              <a:gd name="T22" fmla="*/ 2147483647 w 3024"/>
              <a:gd name="T23" fmla="*/ 2147483647 h 1920"/>
              <a:gd name="T24" fmla="*/ 2147483647 w 3024"/>
              <a:gd name="T25" fmla="*/ 0 h 19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024"/>
              <a:gd name="T40" fmla="*/ 0 h 1920"/>
              <a:gd name="T41" fmla="*/ 3024 w 3024"/>
              <a:gd name="T42" fmla="*/ 1920 h 192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024" h="1920">
                <a:moveTo>
                  <a:pt x="0" y="1920"/>
                </a:moveTo>
                <a:lnTo>
                  <a:pt x="288" y="1776"/>
                </a:lnTo>
                <a:lnTo>
                  <a:pt x="576" y="1440"/>
                </a:lnTo>
                <a:lnTo>
                  <a:pt x="816" y="1200"/>
                </a:lnTo>
                <a:lnTo>
                  <a:pt x="1104" y="1008"/>
                </a:lnTo>
                <a:lnTo>
                  <a:pt x="1392" y="864"/>
                </a:lnTo>
                <a:lnTo>
                  <a:pt x="1632" y="768"/>
                </a:lnTo>
                <a:lnTo>
                  <a:pt x="1920" y="672"/>
                </a:lnTo>
                <a:lnTo>
                  <a:pt x="2160" y="528"/>
                </a:lnTo>
                <a:lnTo>
                  <a:pt x="2448" y="336"/>
                </a:lnTo>
                <a:lnTo>
                  <a:pt x="2736" y="144"/>
                </a:lnTo>
                <a:lnTo>
                  <a:pt x="2976" y="48"/>
                </a:lnTo>
                <a:lnTo>
                  <a:pt x="3024" y="0"/>
                </a:lnTo>
              </a:path>
            </a:pathLst>
          </a:custGeom>
          <a:noFill/>
          <a:ln w="57150" cap="flat" cmpd="sng">
            <a:solidFill>
              <a:srgbClr val="0033CC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" name="Line 89"/>
          <p:cNvSpPr>
            <a:spLocks noChangeShapeType="1"/>
          </p:cNvSpPr>
          <p:nvPr/>
        </p:nvSpPr>
        <p:spPr bwMode="auto">
          <a:xfrm flipH="1" flipV="1">
            <a:off x="4573252" y="3422459"/>
            <a:ext cx="224011" cy="31068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5" name="Freeform 70"/>
          <p:cNvSpPr>
            <a:spLocks/>
          </p:cNvSpPr>
          <p:nvPr/>
        </p:nvSpPr>
        <p:spPr bwMode="auto">
          <a:xfrm>
            <a:off x="6270449" y="2991390"/>
            <a:ext cx="14000" cy="33657"/>
          </a:xfrm>
          <a:custGeom>
            <a:avLst/>
            <a:gdLst>
              <a:gd name="T0" fmla="*/ 0 w 9"/>
              <a:gd name="T1" fmla="*/ 2147483647 h 26"/>
              <a:gd name="T2" fmla="*/ 2147483647 w 9"/>
              <a:gd name="T3" fmla="*/ 0 h 26"/>
              <a:gd name="T4" fmla="*/ 0 w 9"/>
              <a:gd name="T5" fmla="*/ 2147483647 h 26"/>
              <a:gd name="T6" fmla="*/ 0 60000 65536"/>
              <a:gd name="T7" fmla="*/ 0 60000 65536"/>
              <a:gd name="T8" fmla="*/ 0 60000 65536"/>
              <a:gd name="T9" fmla="*/ 0 w 9"/>
              <a:gd name="T10" fmla="*/ 0 h 26"/>
              <a:gd name="T11" fmla="*/ 9 w 9"/>
              <a:gd name="T12" fmla="*/ 26 h 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" h="26">
                <a:moveTo>
                  <a:pt x="0" y="26"/>
                </a:moveTo>
                <a:cubicBezTo>
                  <a:pt x="3" y="17"/>
                  <a:pt x="9" y="0"/>
                  <a:pt x="9" y="0"/>
                </a:cubicBezTo>
                <a:cubicBezTo>
                  <a:pt x="9" y="0"/>
                  <a:pt x="3" y="17"/>
                  <a:pt x="0" y="26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" name="Freeform 71"/>
          <p:cNvSpPr>
            <a:spLocks/>
          </p:cNvSpPr>
          <p:nvPr/>
        </p:nvSpPr>
        <p:spPr bwMode="auto">
          <a:xfrm>
            <a:off x="6276671" y="2883946"/>
            <a:ext cx="448023" cy="683497"/>
          </a:xfrm>
          <a:custGeom>
            <a:avLst/>
            <a:gdLst>
              <a:gd name="T0" fmla="*/ 0 w 288"/>
              <a:gd name="T1" fmla="*/ 2147483647 h 528"/>
              <a:gd name="T2" fmla="*/ 2147483647 w 288"/>
              <a:gd name="T3" fmla="*/ 0 h 528"/>
              <a:gd name="T4" fmla="*/ 2147483647 w 288"/>
              <a:gd name="T5" fmla="*/ 2147483647 h 528"/>
              <a:gd name="T6" fmla="*/ 0 w 288"/>
              <a:gd name="T7" fmla="*/ 2147483647 h 528"/>
              <a:gd name="T8" fmla="*/ 0 w 288"/>
              <a:gd name="T9" fmla="*/ 2147483647 h 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528"/>
              <a:gd name="T17" fmla="*/ 288 w 288"/>
              <a:gd name="T18" fmla="*/ 528 h 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528">
                <a:moveTo>
                  <a:pt x="0" y="96"/>
                </a:moveTo>
                <a:lnTo>
                  <a:pt x="288" y="0"/>
                </a:lnTo>
                <a:lnTo>
                  <a:pt x="288" y="336"/>
                </a:lnTo>
                <a:lnTo>
                  <a:pt x="0" y="528"/>
                </a:lnTo>
                <a:lnTo>
                  <a:pt x="0" y="96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" name="Line 72"/>
          <p:cNvSpPr>
            <a:spLocks noChangeShapeType="1"/>
          </p:cNvSpPr>
          <p:nvPr/>
        </p:nvSpPr>
        <p:spPr bwMode="auto">
          <a:xfrm flipV="1">
            <a:off x="6272004" y="2834639"/>
            <a:ext cx="414546" cy="181345"/>
          </a:xfrm>
          <a:prstGeom prst="line">
            <a:avLst/>
          </a:prstGeom>
          <a:noFill/>
          <a:ln w="57150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8" name="Line 73"/>
          <p:cNvSpPr>
            <a:spLocks noChangeShapeType="1"/>
          </p:cNvSpPr>
          <p:nvPr/>
        </p:nvSpPr>
        <p:spPr bwMode="auto">
          <a:xfrm flipV="1">
            <a:off x="6300005" y="3268414"/>
            <a:ext cx="448023" cy="31068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" name="Text Box 66"/>
          <p:cNvSpPr txBox="1">
            <a:spLocks noChangeArrowheads="1"/>
          </p:cNvSpPr>
          <p:nvPr/>
        </p:nvSpPr>
        <p:spPr bwMode="auto">
          <a:xfrm>
            <a:off x="762000" y="2069068"/>
            <a:ext cx="10018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/>
              <a:t>16</a:t>
            </a:r>
          </a:p>
        </p:txBody>
      </p:sp>
      <p:sp>
        <p:nvSpPr>
          <p:cNvPr id="8" name="Rectangle 7"/>
          <p:cNvSpPr/>
          <p:nvPr/>
        </p:nvSpPr>
        <p:spPr>
          <a:xfrm rot="19723179">
            <a:off x="6618893" y="2826145"/>
            <a:ext cx="508507" cy="30206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 rot="20484769">
            <a:off x="7022624" y="2565432"/>
            <a:ext cx="883560" cy="30206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704065" y="2697074"/>
            <a:ext cx="1214511" cy="590756"/>
            <a:chOff x="6704065" y="2697074"/>
            <a:chExt cx="1214511" cy="590756"/>
          </a:xfrm>
        </p:grpSpPr>
        <p:sp>
          <p:nvSpPr>
            <p:cNvPr id="72" name="Line 73"/>
            <p:cNvSpPr>
              <a:spLocks noChangeShapeType="1"/>
            </p:cNvSpPr>
            <p:nvPr/>
          </p:nvSpPr>
          <p:spPr bwMode="auto">
            <a:xfrm flipV="1">
              <a:off x="6704065" y="2977150"/>
              <a:ext cx="448023" cy="31068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 flipV="1">
              <a:off x="7090609" y="2697074"/>
              <a:ext cx="827967" cy="32537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9" name="Right Triangle 8"/>
          <p:cNvSpPr/>
          <p:nvPr/>
        </p:nvSpPr>
        <p:spPr>
          <a:xfrm rot="16200000">
            <a:off x="7661109" y="2397292"/>
            <a:ext cx="292558" cy="222375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42259" y="2427220"/>
            <a:ext cx="176317" cy="14122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676469" y="2362200"/>
            <a:ext cx="1248331" cy="516130"/>
            <a:chOff x="6676469" y="2362200"/>
            <a:chExt cx="1248331" cy="516130"/>
          </a:xfrm>
        </p:grpSpPr>
        <p:sp>
          <p:nvSpPr>
            <p:cNvPr id="69" name="Line 72"/>
            <p:cNvSpPr>
              <a:spLocks noChangeShapeType="1"/>
            </p:cNvSpPr>
            <p:nvPr/>
          </p:nvSpPr>
          <p:spPr bwMode="auto">
            <a:xfrm flipV="1">
              <a:off x="6676469" y="2685262"/>
              <a:ext cx="333931" cy="19306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 flipV="1">
              <a:off x="6954600" y="2362200"/>
              <a:ext cx="970200" cy="350434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942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8982"/>
            <a:ext cx="7010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9248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phase of the business cycle during which real GDP reaches its maximum after rising during a recovery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356382"/>
            <a:ext cx="7315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Economic growth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895600"/>
            <a:ext cx="82296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an expansion in national output measured by the annual percentage increase in a nation’s real GDP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4559175"/>
            <a:ext cx="80010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Why is growth an economic goal?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5124450"/>
            <a:ext cx="7772400" cy="89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it increases our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standard of living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- it creates a bigger “economic pie”</a:t>
            </a:r>
          </a:p>
        </p:txBody>
      </p:sp>
    </p:spTree>
    <p:extLst>
      <p:ext uri="{BB962C8B-B14F-4D97-AF65-F5344CB8AC3E}">
        <p14:creationId xmlns:p14="http://schemas.microsoft.com/office/powerpoint/2010/main" val="163557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 autoUpdateAnimBg="0"/>
      <p:bldP spid="7" grpId="0" build="p" autoUpdateAnimBg="0"/>
      <p:bldP spid="8" grpId="0"/>
      <p:bldP spid="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99253"/>
            <a:ext cx="1600200" cy="546625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Trough</a:t>
            </a:r>
          </a:p>
        </p:txBody>
      </p:sp>
      <p:sp>
        <p:nvSpPr>
          <p:cNvPr id="3604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858837"/>
            <a:ext cx="77724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phase of the business cycle in which real GDP reaches its minimum after falling during a recession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382575"/>
            <a:ext cx="2362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Recession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930525"/>
            <a:ext cx="86106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 downturn in the business cycle during which real GDP declines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4148013"/>
            <a:ext cx="75438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Government Recession Definition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4672485"/>
            <a:ext cx="7696200" cy="89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at least two consecutive quarters in which GDP declines</a:t>
            </a:r>
          </a:p>
        </p:txBody>
      </p:sp>
    </p:spTree>
    <p:extLst>
      <p:ext uri="{BB962C8B-B14F-4D97-AF65-F5344CB8AC3E}">
        <p14:creationId xmlns:p14="http://schemas.microsoft.com/office/powerpoint/2010/main" val="87484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 autoUpdateAnimBg="0"/>
      <p:bldP spid="6" grpId="0"/>
      <p:bldP spid="7" grpId="0" build="p" autoUpdateAnimBg="0"/>
      <p:bldP spid="8" grpId="0"/>
      <p:bldP spid="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96738"/>
            <a:ext cx="7696200" cy="505075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The Depression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17563"/>
            <a:ext cx="8305800" cy="156966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The term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depression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is primarily an historical reference to the extreme deep and long recession of the early 1930’s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590800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3137956"/>
            <a:ext cx="7239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3200" dirty="0">
                <a:latin typeface="Calibri" pitchFamily="34" charset="0"/>
                <a:cs typeface="Calibri" pitchFamily="34" charset="0"/>
              </a:rPr>
              <a:t>An upturn in the business cycle during which real GDP rises</a:t>
            </a:r>
          </a:p>
        </p:txBody>
      </p:sp>
    </p:spTree>
    <p:extLst>
      <p:ext uri="{BB962C8B-B14F-4D97-AF65-F5344CB8AC3E}">
        <p14:creationId xmlns:p14="http://schemas.microsoft.com/office/powerpoint/2010/main" val="343463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  <p:bldP spid="6" grpId="0"/>
      <p:bldP spid="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ChangeArrowheads="1"/>
          </p:cNvSpPr>
          <p:nvPr/>
        </p:nvSpPr>
        <p:spPr bwMode="auto">
          <a:xfrm>
            <a:off x="1752600" y="1905000"/>
            <a:ext cx="5943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381000" y="609600"/>
            <a:ext cx="7924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28600" y="228600"/>
            <a:ext cx="65532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Hypothetical</a:t>
            </a:r>
            <a:r>
              <a:rPr lang="en-US" sz="3600" b="1" dirty="0">
                <a:solidFill>
                  <a:srgbClr val="0070C0"/>
                </a:solidFill>
              </a:rPr>
              <a:t> Business Cycle </a:t>
            </a:r>
          </a:p>
        </p:txBody>
      </p: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1066800" y="3657600"/>
            <a:ext cx="1905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7175" name="Text Box 14"/>
          <p:cNvSpPr txBox="1">
            <a:spLocks noChangeArrowheads="1"/>
          </p:cNvSpPr>
          <p:nvPr/>
        </p:nvSpPr>
        <p:spPr bwMode="auto">
          <a:xfrm>
            <a:off x="6400800" y="1069975"/>
            <a:ext cx="1371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7176" name="Line 16"/>
          <p:cNvSpPr>
            <a:spLocks noChangeShapeType="1"/>
          </p:cNvSpPr>
          <p:nvPr/>
        </p:nvSpPr>
        <p:spPr bwMode="auto">
          <a:xfrm>
            <a:off x="1981200" y="43434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/>
        </p:nvSpPr>
        <p:spPr bwMode="auto">
          <a:xfrm>
            <a:off x="4495800" y="4648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9"/>
          <p:cNvSpPr>
            <a:spLocks/>
          </p:cNvSpPr>
          <p:nvPr/>
        </p:nvSpPr>
        <p:spPr bwMode="auto">
          <a:xfrm rot="5400000">
            <a:off x="3048000" y="5105400"/>
            <a:ext cx="381000" cy="2209800"/>
          </a:xfrm>
          <a:prstGeom prst="leftBrace">
            <a:avLst>
              <a:gd name="adj1" fmla="val 483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20"/>
          <p:cNvSpPr txBox="1">
            <a:spLocks noChangeArrowheads="1"/>
          </p:cNvSpPr>
          <p:nvPr/>
        </p:nvSpPr>
        <p:spPr bwMode="auto">
          <a:xfrm>
            <a:off x="2133600" y="5410200"/>
            <a:ext cx="2362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Recession</a:t>
            </a:r>
          </a:p>
        </p:txBody>
      </p:sp>
      <p:sp>
        <p:nvSpPr>
          <p:cNvPr id="7180" name="Line 21"/>
          <p:cNvSpPr>
            <a:spLocks noChangeShapeType="1"/>
          </p:cNvSpPr>
          <p:nvPr/>
        </p:nvSpPr>
        <p:spPr bwMode="auto">
          <a:xfrm>
            <a:off x="7086600" y="1676400"/>
            <a:ext cx="0" cy="472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AutoShape 22"/>
          <p:cNvSpPr>
            <a:spLocks/>
          </p:cNvSpPr>
          <p:nvPr/>
        </p:nvSpPr>
        <p:spPr bwMode="auto">
          <a:xfrm rot="5400000">
            <a:off x="5638800" y="5029200"/>
            <a:ext cx="457200" cy="2286000"/>
          </a:xfrm>
          <a:prstGeom prst="leftBrace">
            <a:avLst>
              <a:gd name="adj1" fmla="val 41667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23"/>
          <p:cNvSpPr txBox="1">
            <a:spLocks noChangeArrowheads="1"/>
          </p:cNvSpPr>
          <p:nvPr/>
        </p:nvSpPr>
        <p:spPr bwMode="auto">
          <a:xfrm>
            <a:off x="4724400" y="5410200"/>
            <a:ext cx="2133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981200" y="2279650"/>
            <a:ext cx="3200400" cy="1758950"/>
            <a:chOff x="1981200" y="2279322"/>
            <a:chExt cx="3200400" cy="1759278"/>
          </a:xfrm>
        </p:grpSpPr>
        <p:sp>
          <p:nvSpPr>
            <p:cNvPr id="7188" name="Text Box 25"/>
            <p:cNvSpPr txBox="1">
              <a:spLocks noChangeArrowheads="1"/>
            </p:cNvSpPr>
            <p:nvPr/>
          </p:nvSpPr>
          <p:spPr bwMode="auto">
            <a:xfrm>
              <a:off x="1981200" y="2279322"/>
              <a:ext cx="21336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latin typeface="Calibri" pitchFamily="34" charset="0"/>
                  <a:cs typeface="Calibri" pitchFamily="34" charset="0"/>
                </a:rPr>
                <a:t>Real GDP</a:t>
              </a:r>
            </a:p>
          </p:txBody>
        </p:sp>
        <p:sp>
          <p:nvSpPr>
            <p:cNvPr id="7189" name="Line 26"/>
            <p:cNvSpPr>
              <a:spLocks noChangeShapeType="1"/>
            </p:cNvSpPr>
            <p:nvPr/>
          </p:nvSpPr>
          <p:spPr bwMode="auto">
            <a:xfrm>
              <a:off x="3352800" y="2819400"/>
              <a:ext cx="1828800" cy="1219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62000" y="1384300"/>
            <a:ext cx="7239000" cy="4559300"/>
            <a:chOff x="762000" y="1384300"/>
            <a:chExt cx="7239000" cy="4559300"/>
          </a:xfrm>
        </p:grpSpPr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762000" y="1752600"/>
              <a:ext cx="7010400" cy="4038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8"/>
            <p:cNvSpPr>
              <a:spLocks/>
            </p:cNvSpPr>
            <p:nvPr/>
          </p:nvSpPr>
          <p:spPr bwMode="auto">
            <a:xfrm>
              <a:off x="914400" y="1384300"/>
              <a:ext cx="7086600" cy="4559300"/>
            </a:xfrm>
            <a:custGeom>
              <a:avLst/>
              <a:gdLst>
                <a:gd name="T0" fmla="*/ 0 w 4464"/>
                <a:gd name="T1" fmla="*/ 2147483647 h 2872"/>
                <a:gd name="T2" fmla="*/ 2147483647 w 4464"/>
                <a:gd name="T3" fmla="*/ 2147483647 h 2872"/>
                <a:gd name="T4" fmla="*/ 2147483647 w 4464"/>
                <a:gd name="T5" fmla="*/ 2147483647 h 2872"/>
                <a:gd name="T6" fmla="*/ 2147483647 w 4464"/>
                <a:gd name="T7" fmla="*/ 2147483647 h 2872"/>
                <a:gd name="T8" fmla="*/ 2147483647 w 4464"/>
                <a:gd name="T9" fmla="*/ 2147483647 h 28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64" h="2872">
                  <a:moveTo>
                    <a:pt x="0" y="2872"/>
                  </a:moveTo>
                  <a:cubicBezTo>
                    <a:pt x="80" y="2440"/>
                    <a:pt x="160" y="2008"/>
                    <a:pt x="576" y="1864"/>
                  </a:cubicBezTo>
                  <a:cubicBezTo>
                    <a:pt x="992" y="1720"/>
                    <a:pt x="2000" y="2272"/>
                    <a:pt x="2496" y="2008"/>
                  </a:cubicBezTo>
                  <a:cubicBezTo>
                    <a:pt x="2992" y="1744"/>
                    <a:pt x="3224" y="560"/>
                    <a:pt x="3552" y="280"/>
                  </a:cubicBezTo>
                  <a:cubicBezTo>
                    <a:pt x="3880" y="0"/>
                    <a:pt x="4312" y="320"/>
                    <a:pt x="4464" y="328"/>
                  </a:cubicBezTo>
                </a:path>
              </a:pathLst>
            </a:custGeom>
            <a:noFill/>
            <a:ln w="127000" cap="flat" cmpd="sng">
              <a:solidFill>
                <a:schemeClr val="accent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6" name="Text Box 24"/>
          <p:cNvSpPr txBox="1">
            <a:spLocks noChangeArrowheads="1"/>
          </p:cNvSpPr>
          <p:nvPr/>
        </p:nvSpPr>
        <p:spPr bwMode="auto">
          <a:xfrm rot="-1802743">
            <a:off x="2603500" y="3044825"/>
            <a:ext cx="3413125" cy="4794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  <a:cs typeface="Calibri" pitchFamily="34" charset="0"/>
              </a:rPr>
              <a:t>Growth trend line</a:t>
            </a:r>
          </a:p>
        </p:txBody>
      </p:sp>
      <p:sp>
        <p:nvSpPr>
          <p:cNvPr id="7187" name="Text Box 15"/>
          <p:cNvSpPr txBox="1">
            <a:spLocks noChangeArrowheads="1"/>
          </p:cNvSpPr>
          <p:nvPr/>
        </p:nvSpPr>
        <p:spPr bwMode="auto">
          <a:xfrm>
            <a:off x="3505200" y="4800600"/>
            <a:ext cx="19050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Trough</a:t>
            </a:r>
          </a:p>
        </p:txBody>
      </p:sp>
    </p:spTree>
    <p:extLst>
      <p:ext uri="{BB962C8B-B14F-4D97-AF65-F5344CB8AC3E}">
        <p14:creationId xmlns:p14="http://schemas.microsoft.com/office/powerpoint/2010/main" val="13854841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176" grpId="0" animBg="1"/>
      <p:bldP spid="7177" grpId="0" animBg="1"/>
      <p:bldP spid="7178" grpId="0" animBg="1"/>
      <p:bldP spid="7179" grpId="0"/>
      <p:bldP spid="7180" grpId="0" animBg="1"/>
      <p:bldP spid="7181" grpId="0" animBg="1"/>
      <p:bldP spid="7186" grpId="0" animBg="1"/>
      <p:bldP spid="71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2250"/>
            <a:ext cx="8686800" cy="5476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Post-World War II Recessions</a:t>
            </a:r>
          </a:p>
        </p:txBody>
      </p:sp>
      <p:graphicFrame>
        <p:nvGraphicFramePr>
          <p:cNvPr id="533602" name="Group 9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773823"/>
              </p:ext>
            </p:extLst>
          </p:nvPr>
        </p:nvGraphicFramePr>
        <p:xfrm>
          <a:off x="381000" y="1066800"/>
          <a:ext cx="8534400" cy="5152857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Recession Dates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Duration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Decline in GNP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Peak Unemployment Rate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1948-Oct 1949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7.9%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1953 – May 1954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 1957 – Apr 1958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7.4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3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 1960 – Feb 1961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 1969 – Nov 1970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1973 – Mar 1975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-3.1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 1980 – July 1980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1981 – Nov 1982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1990 – Mar 1991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 2001 – Nov 2001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 2001 - Nov. 2001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Dec. 2007-June 2009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-4.1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7293"/>
                  </a:ext>
                </a:extLst>
              </a:tr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-2.0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53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04800" y="152400"/>
            <a:ext cx="8572500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Cycles in the U.S. 1929-2010</a:t>
            </a:r>
          </a:p>
        </p:txBody>
      </p:sp>
      <p:sp>
        <p:nvSpPr>
          <p:cNvPr id="73" name="Text Box 46"/>
          <p:cNvSpPr txBox="1">
            <a:spLocks noChangeArrowheads="1"/>
          </p:cNvSpPr>
          <p:nvPr/>
        </p:nvSpPr>
        <p:spPr bwMode="auto">
          <a:xfrm rot="16200000">
            <a:off x="-1973848" y="3193048"/>
            <a:ext cx="44386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Annual  Real GDP Growth Rate (percent)</a:t>
            </a:r>
          </a:p>
        </p:txBody>
      </p:sp>
      <p:sp>
        <p:nvSpPr>
          <p:cNvPr id="29" name="Freeform 27"/>
          <p:cNvSpPr>
            <a:spLocks/>
          </p:cNvSpPr>
          <p:nvPr/>
        </p:nvSpPr>
        <p:spPr bwMode="auto">
          <a:xfrm>
            <a:off x="830471" y="3790950"/>
            <a:ext cx="8102600" cy="84138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1395621" y="3429000"/>
            <a:ext cx="7467600" cy="1588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373271" y="5783263"/>
            <a:ext cx="8763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`29 `30  `35  `40  `45  `50  `55  `60  `65  `70  `75  `80  `85  `90  `95  `00  `05  `10   `15</a:t>
            </a:r>
            <a:r>
              <a:rPr lang="en-US" altLang="en-US" sz="1600"/>
              <a:t> </a:t>
            </a: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441534" y="157162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/>
              <a:t>20</a:t>
            </a:r>
          </a:p>
        </p:txBody>
      </p:sp>
      <p:sp>
        <p:nvSpPr>
          <p:cNvPr id="33" name="Text Box 37"/>
          <p:cNvSpPr txBox="1">
            <a:spLocks noChangeArrowheads="1"/>
          </p:cNvSpPr>
          <p:nvPr/>
        </p:nvSpPr>
        <p:spPr bwMode="auto">
          <a:xfrm>
            <a:off x="398671" y="2051050"/>
            <a:ext cx="561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15</a:t>
            </a:r>
          </a:p>
        </p:txBody>
      </p: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393909" y="26193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10</a:t>
            </a: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44721" y="29718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5</a:t>
            </a: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382796" y="324802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3.5</a:t>
            </a: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503446" y="3581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0</a:t>
            </a:r>
          </a:p>
        </p:txBody>
      </p:sp>
      <p:sp>
        <p:nvSpPr>
          <p:cNvPr id="38" name="Text Box 42"/>
          <p:cNvSpPr txBox="1">
            <a:spLocks noChangeArrowheads="1"/>
          </p:cNvSpPr>
          <p:nvPr/>
        </p:nvSpPr>
        <p:spPr bwMode="auto">
          <a:xfrm>
            <a:off x="441534" y="413385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-5</a:t>
            </a: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319296" y="4619625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-10</a:t>
            </a:r>
          </a:p>
        </p:txBody>
      </p:sp>
      <p:sp>
        <p:nvSpPr>
          <p:cNvPr id="40" name="Text Box 44"/>
          <p:cNvSpPr txBox="1">
            <a:spLocks noChangeArrowheads="1"/>
          </p:cNvSpPr>
          <p:nvPr/>
        </p:nvSpPr>
        <p:spPr bwMode="auto">
          <a:xfrm>
            <a:off x="349459" y="51847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-15</a:t>
            </a:r>
          </a:p>
        </p:txBody>
      </p:sp>
      <p:sp>
        <p:nvSpPr>
          <p:cNvPr id="43" name="Text Box 49"/>
          <p:cNvSpPr txBox="1">
            <a:spLocks noChangeArrowheads="1"/>
          </p:cNvSpPr>
          <p:nvPr/>
        </p:nvSpPr>
        <p:spPr bwMode="auto">
          <a:xfrm>
            <a:off x="2878346" y="1692275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Annual real GDP growth</a:t>
            </a:r>
          </a:p>
        </p:txBody>
      </p:sp>
      <p:sp>
        <p:nvSpPr>
          <p:cNvPr id="44" name="Line 50"/>
          <p:cNvSpPr>
            <a:spLocks noChangeShapeType="1"/>
          </p:cNvSpPr>
          <p:nvPr/>
        </p:nvSpPr>
        <p:spPr bwMode="auto">
          <a:xfrm flipH="1">
            <a:off x="2278271" y="1981200"/>
            <a:ext cx="6858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" name="Text Box 51"/>
          <p:cNvSpPr txBox="1">
            <a:spLocks noChangeArrowheads="1"/>
          </p:cNvSpPr>
          <p:nvPr/>
        </p:nvSpPr>
        <p:spPr bwMode="auto">
          <a:xfrm>
            <a:off x="5780296" y="2500313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Long-term average growth</a:t>
            </a:r>
          </a:p>
        </p:txBody>
      </p:sp>
      <p:sp>
        <p:nvSpPr>
          <p:cNvPr id="46" name="Line 52"/>
          <p:cNvSpPr>
            <a:spLocks noChangeShapeType="1"/>
          </p:cNvSpPr>
          <p:nvPr/>
        </p:nvSpPr>
        <p:spPr bwMode="auto">
          <a:xfrm flipH="1">
            <a:off x="5631071" y="2819400"/>
            <a:ext cx="2286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" name="Text Box 53"/>
          <p:cNvSpPr txBox="1">
            <a:spLocks noChangeArrowheads="1"/>
          </p:cNvSpPr>
          <p:nvPr/>
        </p:nvSpPr>
        <p:spPr bwMode="auto">
          <a:xfrm>
            <a:off x="6012071" y="40386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Zero growth</a:t>
            </a:r>
          </a:p>
        </p:txBody>
      </p:sp>
      <p:sp>
        <p:nvSpPr>
          <p:cNvPr id="48" name="Line 54"/>
          <p:cNvSpPr>
            <a:spLocks noChangeShapeType="1"/>
          </p:cNvSpPr>
          <p:nvPr/>
        </p:nvSpPr>
        <p:spPr bwMode="auto">
          <a:xfrm flipH="1" flipV="1">
            <a:off x="6316871" y="3810000"/>
            <a:ext cx="762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" name="Freeform 51"/>
          <p:cNvSpPr>
            <a:spLocks/>
          </p:cNvSpPr>
          <p:nvPr/>
        </p:nvSpPr>
        <p:spPr bwMode="auto">
          <a:xfrm>
            <a:off x="920959" y="1704975"/>
            <a:ext cx="7315200" cy="3429000"/>
          </a:xfrm>
          <a:custGeom>
            <a:avLst/>
            <a:gdLst>
              <a:gd name="T0" fmla="*/ 0 w 4608"/>
              <a:gd name="T1" fmla="*/ 2147483647 h 2160"/>
              <a:gd name="T2" fmla="*/ 0 w 4608"/>
              <a:gd name="T3" fmla="*/ 2147483647 h 2160"/>
              <a:gd name="T4" fmla="*/ 2147483647 w 4608"/>
              <a:gd name="T5" fmla="*/ 2147483647 h 2160"/>
              <a:gd name="T6" fmla="*/ 2147483647 w 4608"/>
              <a:gd name="T7" fmla="*/ 2147483647 h 2160"/>
              <a:gd name="T8" fmla="*/ 2147483647 w 4608"/>
              <a:gd name="T9" fmla="*/ 2147483647 h 2160"/>
              <a:gd name="T10" fmla="*/ 2147483647 w 4608"/>
              <a:gd name="T11" fmla="*/ 2147483647 h 2160"/>
              <a:gd name="T12" fmla="*/ 2147483647 w 4608"/>
              <a:gd name="T13" fmla="*/ 2147483647 h 2160"/>
              <a:gd name="T14" fmla="*/ 2147483647 w 4608"/>
              <a:gd name="T15" fmla="*/ 2147483647 h 2160"/>
              <a:gd name="T16" fmla="*/ 2147483647 w 4608"/>
              <a:gd name="T17" fmla="*/ 2147483647 h 2160"/>
              <a:gd name="T18" fmla="*/ 2147483647 w 4608"/>
              <a:gd name="T19" fmla="*/ 2147483647 h 2160"/>
              <a:gd name="T20" fmla="*/ 2147483647 w 4608"/>
              <a:gd name="T21" fmla="*/ 2147483647 h 2160"/>
              <a:gd name="T22" fmla="*/ 2147483647 w 4608"/>
              <a:gd name="T23" fmla="*/ 0 h 2160"/>
              <a:gd name="T24" fmla="*/ 2147483647 w 4608"/>
              <a:gd name="T25" fmla="*/ 2147483647 h 2160"/>
              <a:gd name="T26" fmla="*/ 2147483647 w 4608"/>
              <a:gd name="T27" fmla="*/ 2147483647 h 2160"/>
              <a:gd name="T28" fmla="*/ 2147483647 w 4608"/>
              <a:gd name="T29" fmla="*/ 2147483647 h 2160"/>
              <a:gd name="T30" fmla="*/ 2147483647 w 4608"/>
              <a:gd name="T31" fmla="*/ 2147483647 h 2160"/>
              <a:gd name="T32" fmla="*/ 2147483647 w 4608"/>
              <a:gd name="T33" fmla="*/ 2147483647 h 2160"/>
              <a:gd name="T34" fmla="*/ 2147483647 w 4608"/>
              <a:gd name="T35" fmla="*/ 2147483647 h 2160"/>
              <a:gd name="T36" fmla="*/ 2147483647 w 4608"/>
              <a:gd name="T37" fmla="*/ 2147483647 h 2160"/>
              <a:gd name="T38" fmla="*/ 2147483647 w 4608"/>
              <a:gd name="T39" fmla="*/ 2147483647 h 2160"/>
              <a:gd name="T40" fmla="*/ 2147483647 w 4608"/>
              <a:gd name="T41" fmla="*/ 2147483647 h 2160"/>
              <a:gd name="T42" fmla="*/ 2147483647 w 4608"/>
              <a:gd name="T43" fmla="*/ 2147483647 h 2160"/>
              <a:gd name="T44" fmla="*/ 2147483647 w 4608"/>
              <a:gd name="T45" fmla="*/ 2147483647 h 2160"/>
              <a:gd name="T46" fmla="*/ 2147483647 w 4608"/>
              <a:gd name="T47" fmla="*/ 2147483647 h 2160"/>
              <a:gd name="T48" fmla="*/ 2147483647 w 4608"/>
              <a:gd name="T49" fmla="*/ 2147483647 h 2160"/>
              <a:gd name="T50" fmla="*/ 2147483647 w 4608"/>
              <a:gd name="T51" fmla="*/ 2147483647 h 2160"/>
              <a:gd name="T52" fmla="*/ 2147483647 w 4608"/>
              <a:gd name="T53" fmla="*/ 2147483647 h 2160"/>
              <a:gd name="T54" fmla="*/ 2147483647 w 4608"/>
              <a:gd name="T55" fmla="*/ 2147483647 h 2160"/>
              <a:gd name="T56" fmla="*/ 2147483647 w 4608"/>
              <a:gd name="T57" fmla="*/ 2147483647 h 2160"/>
              <a:gd name="T58" fmla="*/ 2147483647 w 4608"/>
              <a:gd name="T59" fmla="*/ 2147483647 h 2160"/>
              <a:gd name="T60" fmla="*/ 2147483647 w 4608"/>
              <a:gd name="T61" fmla="*/ 2147483647 h 2160"/>
              <a:gd name="T62" fmla="*/ 2147483647 w 4608"/>
              <a:gd name="T63" fmla="*/ 2147483647 h 2160"/>
              <a:gd name="T64" fmla="*/ 2147483647 w 4608"/>
              <a:gd name="T65" fmla="*/ 2147483647 h 2160"/>
              <a:gd name="T66" fmla="*/ 2147483647 w 4608"/>
              <a:gd name="T67" fmla="*/ 2147483647 h 2160"/>
              <a:gd name="T68" fmla="*/ 2147483647 w 4608"/>
              <a:gd name="T69" fmla="*/ 2147483647 h 2160"/>
              <a:gd name="T70" fmla="*/ 2147483647 w 4608"/>
              <a:gd name="T71" fmla="*/ 2147483647 h 2160"/>
              <a:gd name="T72" fmla="*/ 2147483647 w 4608"/>
              <a:gd name="T73" fmla="*/ 2147483647 h 2160"/>
              <a:gd name="T74" fmla="*/ 2147483647 w 4608"/>
              <a:gd name="T75" fmla="*/ 2147483647 h 2160"/>
              <a:gd name="T76" fmla="*/ 2147483647 w 4608"/>
              <a:gd name="T77" fmla="*/ 2147483647 h 2160"/>
              <a:gd name="T78" fmla="*/ 2147483647 w 4608"/>
              <a:gd name="T79" fmla="*/ 2147483647 h 2160"/>
              <a:gd name="T80" fmla="*/ 2147483647 w 4608"/>
              <a:gd name="T81" fmla="*/ 2147483647 h 2160"/>
              <a:gd name="T82" fmla="*/ 2147483647 w 4608"/>
              <a:gd name="T83" fmla="*/ 2147483647 h 2160"/>
              <a:gd name="T84" fmla="*/ 2147483647 w 4608"/>
              <a:gd name="T85" fmla="*/ 2147483647 h 2160"/>
              <a:gd name="T86" fmla="*/ 2147483647 w 4608"/>
              <a:gd name="T87" fmla="*/ 2147483647 h 2160"/>
              <a:gd name="T88" fmla="*/ 2147483647 w 4608"/>
              <a:gd name="T89" fmla="*/ 2147483647 h 2160"/>
              <a:gd name="T90" fmla="*/ 2147483647 w 4608"/>
              <a:gd name="T91" fmla="*/ 2147483647 h 2160"/>
              <a:gd name="T92" fmla="*/ 2147483647 w 4608"/>
              <a:gd name="T93" fmla="*/ 2147483647 h 2160"/>
              <a:gd name="T94" fmla="*/ 2147483647 w 4608"/>
              <a:gd name="T95" fmla="*/ 2147483647 h 2160"/>
              <a:gd name="T96" fmla="*/ 2147483647 w 4608"/>
              <a:gd name="T97" fmla="*/ 2147483647 h 2160"/>
              <a:gd name="T98" fmla="*/ 2147483647 w 4608"/>
              <a:gd name="T99" fmla="*/ 2147483647 h 2160"/>
              <a:gd name="T100" fmla="*/ 2147483647 w 4608"/>
              <a:gd name="T101" fmla="*/ 2147483647 h 2160"/>
              <a:gd name="T102" fmla="*/ 2147483647 w 4608"/>
              <a:gd name="T103" fmla="*/ 2147483647 h 2160"/>
              <a:gd name="T104" fmla="*/ 2147483647 w 4608"/>
              <a:gd name="T105" fmla="*/ 2147483647 h 2160"/>
              <a:gd name="T106" fmla="*/ 2147483647 w 4608"/>
              <a:gd name="T107" fmla="*/ 2147483647 h 2160"/>
              <a:gd name="T108" fmla="*/ 2147483647 w 4608"/>
              <a:gd name="T109" fmla="*/ 2147483647 h 2160"/>
              <a:gd name="T110" fmla="*/ 2147483647 w 4608"/>
              <a:gd name="T111" fmla="*/ 2147483647 h 21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08"/>
              <a:gd name="T169" fmla="*/ 0 h 2160"/>
              <a:gd name="T170" fmla="*/ 4608 w 4608"/>
              <a:gd name="T171" fmla="*/ 2160 h 21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08" h="2160">
                <a:moveTo>
                  <a:pt x="0" y="816"/>
                </a:moveTo>
                <a:lnTo>
                  <a:pt x="0" y="1968"/>
                </a:lnTo>
                <a:lnTo>
                  <a:pt x="96" y="1776"/>
                </a:lnTo>
                <a:lnTo>
                  <a:pt x="96" y="2160"/>
                </a:lnTo>
                <a:lnTo>
                  <a:pt x="336" y="720"/>
                </a:lnTo>
                <a:lnTo>
                  <a:pt x="384" y="768"/>
                </a:lnTo>
                <a:lnTo>
                  <a:pt x="432" y="432"/>
                </a:lnTo>
                <a:lnTo>
                  <a:pt x="528" y="1584"/>
                </a:lnTo>
                <a:lnTo>
                  <a:pt x="576" y="864"/>
                </a:lnTo>
                <a:lnTo>
                  <a:pt x="672" y="960"/>
                </a:lnTo>
                <a:lnTo>
                  <a:pt x="672" y="48"/>
                </a:lnTo>
                <a:lnTo>
                  <a:pt x="720" y="0"/>
                </a:lnTo>
                <a:lnTo>
                  <a:pt x="816" y="96"/>
                </a:lnTo>
                <a:lnTo>
                  <a:pt x="960" y="2016"/>
                </a:lnTo>
                <a:lnTo>
                  <a:pt x="1104" y="1008"/>
                </a:lnTo>
                <a:lnTo>
                  <a:pt x="1200" y="1248"/>
                </a:lnTo>
                <a:lnTo>
                  <a:pt x="1200" y="624"/>
                </a:lnTo>
                <a:lnTo>
                  <a:pt x="1296" y="576"/>
                </a:lnTo>
                <a:lnTo>
                  <a:pt x="1344" y="1008"/>
                </a:lnTo>
                <a:lnTo>
                  <a:pt x="1440" y="1008"/>
                </a:lnTo>
                <a:lnTo>
                  <a:pt x="1488" y="1344"/>
                </a:lnTo>
                <a:lnTo>
                  <a:pt x="1488" y="864"/>
                </a:lnTo>
                <a:lnTo>
                  <a:pt x="1680" y="1392"/>
                </a:lnTo>
                <a:lnTo>
                  <a:pt x="1728" y="912"/>
                </a:lnTo>
                <a:lnTo>
                  <a:pt x="1824" y="1104"/>
                </a:lnTo>
                <a:lnTo>
                  <a:pt x="1872" y="912"/>
                </a:lnTo>
                <a:lnTo>
                  <a:pt x="1920" y="1008"/>
                </a:lnTo>
                <a:lnTo>
                  <a:pt x="1968" y="912"/>
                </a:lnTo>
                <a:lnTo>
                  <a:pt x="2160" y="864"/>
                </a:lnTo>
                <a:lnTo>
                  <a:pt x="2160" y="1152"/>
                </a:lnTo>
                <a:lnTo>
                  <a:pt x="2256" y="1008"/>
                </a:lnTo>
                <a:lnTo>
                  <a:pt x="2400" y="1248"/>
                </a:lnTo>
                <a:lnTo>
                  <a:pt x="2448" y="960"/>
                </a:lnTo>
                <a:lnTo>
                  <a:pt x="2544" y="864"/>
                </a:lnTo>
                <a:lnTo>
                  <a:pt x="2688" y="1392"/>
                </a:lnTo>
                <a:lnTo>
                  <a:pt x="2688" y="1008"/>
                </a:lnTo>
                <a:lnTo>
                  <a:pt x="2832" y="960"/>
                </a:lnTo>
                <a:lnTo>
                  <a:pt x="2976" y="1296"/>
                </a:lnTo>
                <a:lnTo>
                  <a:pt x="3120" y="1392"/>
                </a:lnTo>
                <a:lnTo>
                  <a:pt x="3120" y="1056"/>
                </a:lnTo>
                <a:lnTo>
                  <a:pt x="3168" y="912"/>
                </a:lnTo>
                <a:lnTo>
                  <a:pt x="3264" y="1056"/>
                </a:lnTo>
                <a:lnTo>
                  <a:pt x="3408" y="960"/>
                </a:lnTo>
                <a:lnTo>
                  <a:pt x="3552" y="1152"/>
                </a:lnTo>
                <a:lnTo>
                  <a:pt x="3600" y="1392"/>
                </a:lnTo>
                <a:lnTo>
                  <a:pt x="3648" y="1152"/>
                </a:lnTo>
                <a:lnTo>
                  <a:pt x="3744" y="1200"/>
                </a:lnTo>
                <a:lnTo>
                  <a:pt x="3744" y="960"/>
                </a:lnTo>
                <a:lnTo>
                  <a:pt x="3840" y="1152"/>
                </a:lnTo>
                <a:lnTo>
                  <a:pt x="3888" y="1008"/>
                </a:lnTo>
                <a:lnTo>
                  <a:pt x="4128" y="1008"/>
                </a:lnTo>
                <a:lnTo>
                  <a:pt x="4176" y="1248"/>
                </a:lnTo>
                <a:lnTo>
                  <a:pt x="4224" y="1104"/>
                </a:lnTo>
                <a:lnTo>
                  <a:pt x="4368" y="1008"/>
                </a:lnTo>
                <a:lnTo>
                  <a:pt x="4560" y="1200"/>
                </a:lnTo>
                <a:lnTo>
                  <a:pt x="4608" y="1440"/>
                </a:lnTo>
              </a:path>
            </a:pathLst>
          </a:custGeom>
          <a:noFill/>
          <a:ln w="762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Freeform 23"/>
          <p:cNvSpPr>
            <a:spLocks/>
          </p:cNvSpPr>
          <p:nvPr/>
        </p:nvSpPr>
        <p:spPr bwMode="auto">
          <a:xfrm flipV="1">
            <a:off x="830471" y="1143000"/>
            <a:ext cx="8108950" cy="152400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" name="Freeform 23"/>
          <p:cNvSpPr>
            <a:spLocks/>
          </p:cNvSpPr>
          <p:nvPr/>
        </p:nvSpPr>
        <p:spPr bwMode="auto">
          <a:xfrm flipV="1">
            <a:off x="830471" y="5638800"/>
            <a:ext cx="8083550" cy="152400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2" name="Freeform 7"/>
          <p:cNvSpPr>
            <a:spLocks/>
          </p:cNvSpPr>
          <p:nvPr/>
        </p:nvSpPr>
        <p:spPr bwMode="auto">
          <a:xfrm>
            <a:off x="844759" y="1276350"/>
            <a:ext cx="1587" cy="4495800"/>
          </a:xfrm>
          <a:custGeom>
            <a:avLst/>
            <a:gdLst>
              <a:gd name="T0" fmla="*/ 0 w 1"/>
              <a:gd name="T1" fmla="*/ 0 h 2832"/>
              <a:gd name="T2" fmla="*/ 0 w 1"/>
              <a:gd name="T3" fmla="*/ 2147483647 h 2832"/>
              <a:gd name="T4" fmla="*/ 0 60000 65536"/>
              <a:gd name="T5" fmla="*/ 0 60000 65536"/>
              <a:gd name="T6" fmla="*/ 0 w 1"/>
              <a:gd name="T7" fmla="*/ 0 h 2832"/>
              <a:gd name="T8" fmla="*/ 1 w 1"/>
              <a:gd name="T9" fmla="*/ 2832 h 2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832">
                <a:moveTo>
                  <a:pt x="0" y="0"/>
                </a:moveTo>
                <a:cubicBezTo>
                  <a:pt x="0" y="1180"/>
                  <a:pt x="0" y="2360"/>
                  <a:pt x="0" y="2832"/>
                </a:cubicBezTo>
              </a:path>
            </a:pathLst>
          </a:cu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" name="Freeform 7"/>
          <p:cNvSpPr>
            <a:spLocks/>
          </p:cNvSpPr>
          <p:nvPr/>
        </p:nvSpPr>
        <p:spPr bwMode="auto">
          <a:xfrm>
            <a:off x="8906084" y="1285875"/>
            <a:ext cx="1587" cy="4495800"/>
          </a:xfrm>
          <a:custGeom>
            <a:avLst/>
            <a:gdLst>
              <a:gd name="T0" fmla="*/ 0 w 1"/>
              <a:gd name="T1" fmla="*/ 0 h 2832"/>
              <a:gd name="T2" fmla="*/ 0 w 1"/>
              <a:gd name="T3" fmla="*/ 2147483647 h 2832"/>
              <a:gd name="T4" fmla="*/ 0 60000 65536"/>
              <a:gd name="T5" fmla="*/ 0 60000 65536"/>
              <a:gd name="T6" fmla="*/ 0 w 1"/>
              <a:gd name="T7" fmla="*/ 0 h 2832"/>
              <a:gd name="T8" fmla="*/ 1 w 1"/>
              <a:gd name="T9" fmla="*/ 2832 h 2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832">
                <a:moveTo>
                  <a:pt x="0" y="0"/>
                </a:moveTo>
                <a:cubicBezTo>
                  <a:pt x="0" y="1180"/>
                  <a:pt x="0" y="2360"/>
                  <a:pt x="0" y="2832"/>
                </a:cubicBezTo>
              </a:path>
            </a:pathLst>
          </a:custGeom>
          <a:solidFill>
            <a:srgbClr val="FF99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" name="Line 56"/>
          <p:cNvSpPr>
            <a:spLocks noChangeShapeType="1"/>
          </p:cNvSpPr>
          <p:nvPr/>
        </p:nvSpPr>
        <p:spPr bwMode="auto">
          <a:xfrm flipV="1">
            <a:off x="8236159" y="3429000"/>
            <a:ext cx="152400" cy="5334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" name="Freeform 60"/>
          <p:cNvSpPr>
            <a:spLocks/>
          </p:cNvSpPr>
          <p:nvPr/>
        </p:nvSpPr>
        <p:spPr bwMode="auto">
          <a:xfrm>
            <a:off x="8428246" y="3451225"/>
            <a:ext cx="304800" cy="241300"/>
          </a:xfrm>
          <a:custGeom>
            <a:avLst/>
            <a:gdLst>
              <a:gd name="T0" fmla="*/ 0 w 192"/>
              <a:gd name="T1" fmla="*/ 0 h 152"/>
              <a:gd name="T2" fmla="*/ 96 w 192"/>
              <a:gd name="T3" fmla="*/ 144 h 152"/>
              <a:gd name="T4" fmla="*/ 96 w 192"/>
              <a:gd name="T5" fmla="*/ 48 h 152"/>
              <a:gd name="T6" fmla="*/ 144 w 192"/>
              <a:gd name="T7" fmla="*/ 48 h 152"/>
              <a:gd name="T8" fmla="*/ 192 w 192"/>
              <a:gd name="T9" fmla="*/ 48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152">
                <a:moveTo>
                  <a:pt x="0" y="0"/>
                </a:moveTo>
                <a:cubicBezTo>
                  <a:pt x="40" y="68"/>
                  <a:pt x="80" y="136"/>
                  <a:pt x="96" y="144"/>
                </a:cubicBezTo>
                <a:cubicBezTo>
                  <a:pt x="112" y="152"/>
                  <a:pt x="88" y="64"/>
                  <a:pt x="96" y="48"/>
                </a:cubicBezTo>
                <a:cubicBezTo>
                  <a:pt x="104" y="32"/>
                  <a:pt x="128" y="48"/>
                  <a:pt x="144" y="48"/>
                </a:cubicBezTo>
                <a:cubicBezTo>
                  <a:pt x="160" y="48"/>
                  <a:pt x="184" y="48"/>
                  <a:pt x="192" y="48"/>
                </a:cubicBezTo>
              </a:path>
            </a:pathLst>
          </a:custGeom>
          <a:noFill/>
          <a:ln w="5715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6894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6125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Three types of economic indicators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966788"/>
            <a:ext cx="3886200" cy="1471612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Leading</a:t>
            </a:r>
          </a:p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Coincident</a:t>
            </a:r>
          </a:p>
          <a:p>
            <a:pPr>
              <a:lnSpc>
                <a:spcPct val="80000"/>
              </a:lnSpc>
            </a:pPr>
            <a:r>
              <a:rPr lang="en-US">
                <a:latin typeface="Calibri" pitchFamily="34" charset="0"/>
                <a:cs typeface="Calibri" pitchFamily="34" charset="0"/>
              </a:rPr>
              <a:t>Lagging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6611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Leading Indicator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224213"/>
            <a:ext cx="8686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Variables that change before real GDP changes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81000" y="3892550"/>
            <a:ext cx="4724400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Changes in business and consumer credit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orders for plant and equipment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consumer goods orders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Unemployment claims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Delayed deliveries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business formed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5105400" y="3886200"/>
            <a:ext cx="3429000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Average workweek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building permits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Changes in inventories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Material prices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Stock prices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Money supply</a:t>
            </a:r>
          </a:p>
        </p:txBody>
      </p:sp>
    </p:spTree>
    <p:extLst>
      <p:ext uri="{BB962C8B-B14F-4D97-AF65-F5344CB8AC3E}">
        <p14:creationId xmlns:p14="http://schemas.microsoft.com/office/powerpoint/2010/main" val="120455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 autoUpdateAnimBg="0"/>
      <p:bldP spid="6" grpId="0"/>
      <p:bldP spid="7" grpId="0" build="p" autoUpdateAnimBg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1075</Words>
  <Application>Microsoft Office PowerPoint</Application>
  <PresentationFormat>On-screen Show (4:3)</PresentationFormat>
  <Paragraphs>307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Business Cycles and Unemployment</vt:lpstr>
      <vt:lpstr>Business Cycle</vt:lpstr>
      <vt:lpstr>Peak</vt:lpstr>
      <vt:lpstr>Trough</vt:lpstr>
      <vt:lpstr>The Depression</vt:lpstr>
      <vt:lpstr>PowerPoint Presentation</vt:lpstr>
      <vt:lpstr>Post-World War II Recessions</vt:lpstr>
      <vt:lpstr>PowerPoint Presentation</vt:lpstr>
      <vt:lpstr>Three types of economic indicators</vt:lpstr>
      <vt:lpstr>Coincident Indicator</vt:lpstr>
      <vt:lpstr>Civilian Labor Force</vt:lpstr>
      <vt:lpstr>Primary Cause of Unemployment</vt:lpstr>
      <vt:lpstr>PowerPoint Presentation</vt:lpstr>
      <vt:lpstr>Unemployment rate</vt:lpstr>
      <vt:lpstr>PowerPoint Presentation</vt:lpstr>
      <vt:lpstr>Criticisms of the Unemployment Rate</vt:lpstr>
      <vt:lpstr>PowerPoint Presentation</vt:lpstr>
      <vt:lpstr>Types of Unemployment</vt:lpstr>
      <vt:lpstr>Cyclical Unemployment</vt:lpstr>
      <vt:lpstr>Full Employment</vt:lpstr>
      <vt:lpstr>Cost of Unemployment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2017-01-05T00:48:05Z</dcterms:created>
  <dcterms:modified xsi:type="dcterms:W3CDTF">2017-01-05T00:48:10Z</dcterms:modified>
</cp:coreProperties>
</file>