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58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49EE-C58B-469C-8175-21C17215F3B6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A736-2473-4D6F-AA9C-4AE688756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941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49EE-C58B-469C-8175-21C17215F3B6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A736-2473-4D6F-AA9C-4AE688756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454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49EE-C58B-469C-8175-21C17215F3B6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A736-2473-4D6F-AA9C-4AE688756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71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E4F806-7522-4863-8D43-D46CC3D7A7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077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49EE-C58B-469C-8175-21C17215F3B6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A736-2473-4D6F-AA9C-4AE688756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005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49EE-C58B-469C-8175-21C17215F3B6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A736-2473-4D6F-AA9C-4AE688756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952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49EE-C58B-469C-8175-21C17215F3B6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A736-2473-4D6F-AA9C-4AE688756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972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49EE-C58B-469C-8175-21C17215F3B6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A736-2473-4D6F-AA9C-4AE688756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574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49EE-C58B-469C-8175-21C17215F3B6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A736-2473-4D6F-AA9C-4AE688756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867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49EE-C58B-469C-8175-21C17215F3B6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A736-2473-4D6F-AA9C-4AE688756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734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49EE-C58B-469C-8175-21C17215F3B6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A736-2473-4D6F-AA9C-4AE688756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97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49EE-C58B-469C-8175-21C17215F3B6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A736-2473-4D6F-AA9C-4AE688756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772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A49EE-C58B-469C-8175-21C17215F3B6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5A736-2473-4D6F-AA9C-4AE688756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610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ls.gov/" TargetMode="Externa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362200" y="2574925"/>
            <a:ext cx="4495800" cy="1001713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72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Inflation</a:t>
            </a:r>
          </a:p>
        </p:txBody>
      </p:sp>
    </p:spTree>
    <p:extLst>
      <p:ext uri="{BB962C8B-B14F-4D97-AF65-F5344CB8AC3E}">
        <p14:creationId xmlns:p14="http://schemas.microsoft.com/office/powerpoint/2010/main" val="4831939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ChangeArrowheads="1"/>
          </p:cNvSpPr>
          <p:nvPr/>
        </p:nvSpPr>
        <p:spPr bwMode="auto">
          <a:xfrm>
            <a:off x="5930653" y="1101725"/>
            <a:ext cx="2500312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3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% </a:t>
            </a:r>
            <a:r>
              <a:rPr lang="en-US" sz="3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</a:t>
            </a:r>
            <a:r>
              <a:rPr lang="en-US" sz="3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in real income</a:t>
            </a: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228600" y="1142998"/>
            <a:ext cx="339725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320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% </a:t>
            </a:r>
            <a:r>
              <a:rPr lang="en-US" sz="3200">
                <a:solidFill>
                  <a:srgbClr val="000000"/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</a:t>
            </a:r>
            <a:r>
              <a:rPr lang="en-US" sz="320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in nominal income</a:t>
            </a:r>
          </a:p>
        </p:txBody>
      </p:sp>
      <p:sp>
        <p:nvSpPr>
          <p:cNvPr id="11268" name="Rectangle 3"/>
          <p:cNvSpPr>
            <a:spLocks noChangeArrowheads="1"/>
          </p:cNvSpPr>
          <p:nvPr/>
        </p:nvSpPr>
        <p:spPr bwMode="auto">
          <a:xfrm>
            <a:off x="4021138" y="1142998"/>
            <a:ext cx="1738312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320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% </a:t>
            </a:r>
            <a:r>
              <a:rPr lang="en-US" sz="3200">
                <a:solidFill>
                  <a:srgbClr val="000000"/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 in CPI</a:t>
            </a:r>
            <a:endParaRPr lang="en-US" sz="320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269" name="Text Box 8"/>
          <p:cNvSpPr txBox="1">
            <a:spLocks noChangeArrowheads="1"/>
          </p:cNvSpPr>
          <p:nvPr/>
        </p:nvSpPr>
        <p:spPr bwMode="auto">
          <a:xfrm>
            <a:off x="3397250" y="1066798"/>
            <a:ext cx="7620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_</a:t>
            </a:r>
          </a:p>
        </p:txBody>
      </p:sp>
      <p:sp>
        <p:nvSpPr>
          <p:cNvPr id="11270" name="Text Box 7"/>
          <p:cNvSpPr txBox="1">
            <a:spLocks noChangeArrowheads="1"/>
          </p:cNvSpPr>
          <p:nvPr/>
        </p:nvSpPr>
        <p:spPr bwMode="auto">
          <a:xfrm>
            <a:off x="5459165" y="1225548"/>
            <a:ext cx="7620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=</a:t>
            </a:r>
          </a:p>
        </p:txBody>
      </p:sp>
      <p:sp>
        <p:nvSpPr>
          <p:cNvPr id="11271" name="Rectangle 2"/>
          <p:cNvSpPr txBox="1">
            <a:spLocks noChangeArrowheads="1"/>
          </p:cNvSpPr>
          <p:nvPr/>
        </p:nvSpPr>
        <p:spPr bwMode="auto">
          <a:xfrm>
            <a:off x="228600" y="222782"/>
            <a:ext cx="80772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Percentage Change in Real Income</a:t>
            </a:r>
          </a:p>
        </p:txBody>
      </p:sp>
      <p:sp>
        <p:nvSpPr>
          <p:cNvPr id="11280" name="Rectangle 14"/>
          <p:cNvSpPr>
            <a:spLocks noChangeArrowheads="1"/>
          </p:cNvSpPr>
          <p:nvPr/>
        </p:nvSpPr>
        <p:spPr bwMode="auto">
          <a:xfrm>
            <a:off x="990600" y="2209800"/>
            <a:ext cx="2500313" cy="496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3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5%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3397250" y="1905000"/>
            <a:ext cx="2455863" cy="762000"/>
            <a:chOff x="3397250" y="1905000"/>
            <a:chExt cx="2455863" cy="762000"/>
          </a:xfrm>
        </p:grpSpPr>
        <p:sp>
          <p:nvSpPr>
            <p:cNvPr id="11281" name="Rectangle 15"/>
            <p:cNvSpPr>
              <a:spLocks noChangeArrowheads="1"/>
            </p:cNvSpPr>
            <p:nvPr/>
          </p:nvSpPr>
          <p:spPr bwMode="auto">
            <a:xfrm>
              <a:off x="4038600" y="2170839"/>
              <a:ext cx="1814513" cy="496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320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2%</a:t>
              </a:r>
            </a:p>
          </p:txBody>
        </p:sp>
        <p:sp>
          <p:nvSpPr>
            <p:cNvPr id="11283" name="Text Box 8"/>
            <p:cNvSpPr txBox="1">
              <a:spLocks noChangeArrowheads="1"/>
            </p:cNvSpPr>
            <p:nvPr/>
          </p:nvSpPr>
          <p:spPr bwMode="auto">
            <a:xfrm>
              <a:off x="3397250" y="1905000"/>
              <a:ext cx="762000" cy="535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3200" dirty="0">
                  <a:latin typeface="Calibri" pitchFamily="34" charset="0"/>
                  <a:cs typeface="Calibri" pitchFamily="34" charset="0"/>
                </a:rPr>
                <a:t>_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5459165" y="2133600"/>
            <a:ext cx="2618035" cy="535233"/>
            <a:chOff x="5459165" y="2133600"/>
            <a:chExt cx="2618035" cy="535233"/>
          </a:xfrm>
        </p:grpSpPr>
        <p:sp>
          <p:nvSpPr>
            <p:cNvPr id="11282" name="Rectangle 16"/>
            <p:cNvSpPr>
              <a:spLocks noChangeArrowheads="1"/>
            </p:cNvSpPr>
            <p:nvPr/>
          </p:nvSpPr>
          <p:spPr bwMode="auto">
            <a:xfrm>
              <a:off x="6338887" y="2180984"/>
              <a:ext cx="1738313" cy="4860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320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3%</a:t>
              </a:r>
            </a:p>
          </p:txBody>
        </p:sp>
        <p:sp>
          <p:nvSpPr>
            <p:cNvPr id="11284" name="Text Box 7"/>
            <p:cNvSpPr txBox="1">
              <a:spLocks noChangeArrowheads="1"/>
            </p:cNvSpPr>
            <p:nvPr/>
          </p:nvSpPr>
          <p:spPr bwMode="auto">
            <a:xfrm>
              <a:off x="5459165" y="2133600"/>
              <a:ext cx="762000" cy="535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3200" dirty="0">
                  <a:latin typeface="Calibri" pitchFamily="34" charset="0"/>
                  <a:cs typeface="Calibri" pitchFamily="34" charset="0"/>
                </a:rPr>
                <a:t>=</a:t>
              </a:r>
            </a:p>
          </p:txBody>
        </p:sp>
      </p:grpSp>
      <p:sp>
        <p:nvSpPr>
          <p:cNvPr id="11277" name="Rectangle 1026"/>
          <p:cNvSpPr>
            <a:spLocks noGrp="1" noChangeArrowheads="1"/>
          </p:cNvSpPr>
          <p:nvPr>
            <p:ph type="title"/>
          </p:nvPr>
        </p:nvSpPr>
        <p:spPr>
          <a:xfrm>
            <a:off x="533400" y="2596821"/>
            <a:ext cx="8382000" cy="830997"/>
          </a:xfrm>
        </p:spPr>
        <p:txBody>
          <a:bodyPr>
            <a:spAutoFit/>
          </a:bodyPr>
          <a:lstStyle/>
          <a:p>
            <a:pPr algn="l"/>
            <a:r>
              <a:rPr lang="en-US" sz="24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Real income increases when the rate of inflation is greater than a percentage increase in nominal income</a:t>
            </a:r>
            <a:endParaRPr lang="en-US" sz="6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Rectangle 14"/>
          <p:cNvSpPr>
            <a:spLocks noChangeArrowheads="1"/>
          </p:cNvSpPr>
          <p:nvPr/>
        </p:nvSpPr>
        <p:spPr bwMode="auto">
          <a:xfrm>
            <a:off x="990600" y="4072664"/>
            <a:ext cx="2500313" cy="496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3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2%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3397250" y="3767864"/>
            <a:ext cx="2455863" cy="762000"/>
            <a:chOff x="3397250" y="3767864"/>
            <a:chExt cx="2455863" cy="762000"/>
          </a:xfrm>
        </p:grpSpPr>
        <p:sp>
          <p:nvSpPr>
            <p:cNvPr id="22" name="Rectangle 15"/>
            <p:cNvSpPr>
              <a:spLocks noChangeArrowheads="1"/>
            </p:cNvSpPr>
            <p:nvPr/>
          </p:nvSpPr>
          <p:spPr bwMode="auto">
            <a:xfrm>
              <a:off x="4038600" y="4033703"/>
              <a:ext cx="1814513" cy="496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320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3%</a:t>
              </a:r>
            </a:p>
          </p:txBody>
        </p:sp>
        <p:sp>
          <p:nvSpPr>
            <p:cNvPr id="24" name="Text Box 8"/>
            <p:cNvSpPr txBox="1">
              <a:spLocks noChangeArrowheads="1"/>
            </p:cNvSpPr>
            <p:nvPr/>
          </p:nvSpPr>
          <p:spPr bwMode="auto">
            <a:xfrm>
              <a:off x="3397250" y="3767864"/>
              <a:ext cx="762000" cy="535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3200" dirty="0">
                  <a:latin typeface="Calibri" pitchFamily="34" charset="0"/>
                  <a:cs typeface="Calibri" pitchFamily="34" charset="0"/>
                </a:rPr>
                <a:t>_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5459165" y="3996464"/>
            <a:ext cx="2618035" cy="543545"/>
            <a:chOff x="5459165" y="3996464"/>
            <a:chExt cx="2618035" cy="543545"/>
          </a:xfrm>
        </p:grpSpPr>
        <p:sp>
          <p:nvSpPr>
            <p:cNvPr id="23" name="Rectangle 16"/>
            <p:cNvSpPr>
              <a:spLocks noChangeArrowheads="1"/>
            </p:cNvSpPr>
            <p:nvPr/>
          </p:nvSpPr>
          <p:spPr bwMode="auto">
            <a:xfrm>
              <a:off x="6338887" y="4043848"/>
              <a:ext cx="1738313" cy="496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320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-1%</a:t>
              </a:r>
            </a:p>
          </p:txBody>
        </p:sp>
        <p:sp>
          <p:nvSpPr>
            <p:cNvPr id="25" name="Text Box 7"/>
            <p:cNvSpPr txBox="1">
              <a:spLocks noChangeArrowheads="1"/>
            </p:cNvSpPr>
            <p:nvPr/>
          </p:nvSpPr>
          <p:spPr bwMode="auto">
            <a:xfrm>
              <a:off x="5459165" y="3996464"/>
              <a:ext cx="762000" cy="535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3200" dirty="0">
                  <a:latin typeface="Calibri" pitchFamily="34" charset="0"/>
                  <a:cs typeface="Calibri" pitchFamily="34" charset="0"/>
                </a:rPr>
                <a:t>=</a:t>
              </a:r>
            </a:p>
          </p:txBody>
        </p:sp>
      </p:grpSp>
      <p:sp>
        <p:nvSpPr>
          <p:cNvPr id="26" name="Rectangle 1026"/>
          <p:cNvSpPr txBox="1">
            <a:spLocks noChangeArrowheads="1"/>
          </p:cNvSpPr>
          <p:nvPr/>
        </p:nvSpPr>
        <p:spPr bwMode="auto">
          <a:xfrm>
            <a:off x="533400" y="4501821"/>
            <a:ext cx="8382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sz="2400" b="0" kern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Real income declines when the rate of inflation is greater than a percentage increase in nominal income</a:t>
            </a:r>
            <a:endParaRPr lang="en-US" sz="6000" kern="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096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0" grpId="0"/>
      <p:bldP spid="11277" grpId="0"/>
      <p:bldP spid="21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2782"/>
            <a:ext cx="66294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Wealth</a:t>
            </a:r>
          </a:p>
        </p:txBody>
      </p:sp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399" y="685800"/>
            <a:ext cx="7108371" cy="830997"/>
          </a:xfrm>
        </p:spPr>
        <p:txBody>
          <a:bodyPr wrap="square">
            <a:spAutoFit/>
          </a:bodyPr>
          <a:lstStyle/>
          <a:p>
            <a:pPr marL="0" indent="0">
              <a:buFontTx/>
              <a:buNone/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The value of the stock of assets owned at some point in time</a:t>
            </a:r>
          </a:p>
        </p:txBody>
      </p:sp>
      <p:sp>
        <p:nvSpPr>
          <p:cNvPr id="12292" name="Rectangle 2"/>
          <p:cNvSpPr txBox="1">
            <a:spLocks noChangeArrowheads="1"/>
          </p:cNvSpPr>
          <p:nvPr/>
        </p:nvSpPr>
        <p:spPr bwMode="auto">
          <a:xfrm>
            <a:off x="228600" y="1822982"/>
            <a:ext cx="54102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Wealth and Inflation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7200" y="2286000"/>
            <a:ext cx="8077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dirty="0">
                <a:latin typeface="Calibri" pitchFamily="34" charset="0"/>
                <a:cs typeface="Calibri" pitchFamily="34" charset="0"/>
              </a:rPr>
              <a:t>Inflation can benefit holders of wealth because the value of their assets tend to increase as prices rise</a:t>
            </a:r>
          </a:p>
        </p:txBody>
      </p:sp>
    </p:spTree>
    <p:extLst>
      <p:ext uri="{BB962C8B-B14F-4D97-AF65-F5344CB8AC3E}">
        <p14:creationId xmlns:p14="http://schemas.microsoft.com/office/powerpoint/2010/main" val="417977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4787" grpId="0" build="p" autoUpdateAnimBg="0"/>
      <p:bldP spid="12292" grpId="0"/>
      <p:bldP spid="7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2782"/>
            <a:ext cx="87630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Inflation Affects Borrowers and Savers</a:t>
            </a:r>
          </a:p>
        </p:txBody>
      </p:sp>
      <p:sp>
        <p:nvSpPr>
          <p:cNvPr id="13315" name="Rectangle 2"/>
          <p:cNvSpPr txBox="1">
            <a:spLocks noChangeArrowheads="1"/>
          </p:cNvSpPr>
          <p:nvPr/>
        </p:nvSpPr>
        <p:spPr bwMode="auto">
          <a:xfrm>
            <a:off x="228600" y="832382"/>
            <a:ext cx="53340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Nominal Interest Rate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1371600"/>
            <a:ext cx="79248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400">
                <a:latin typeface="Calibri" pitchFamily="34" charset="0"/>
                <a:cs typeface="Calibri" pitchFamily="34" charset="0"/>
              </a:rPr>
              <a:t>The actual rate of interest earned over a period of time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7200" y="2438400"/>
            <a:ext cx="72390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The nominal rate of interest minus the inflation rate</a:t>
            </a:r>
          </a:p>
        </p:txBody>
      </p:sp>
      <p:sp>
        <p:nvSpPr>
          <p:cNvPr id="13318" name="Rectangle 2"/>
          <p:cNvSpPr txBox="1">
            <a:spLocks noChangeArrowheads="1"/>
          </p:cNvSpPr>
          <p:nvPr/>
        </p:nvSpPr>
        <p:spPr bwMode="auto">
          <a:xfrm>
            <a:off x="228600" y="1897594"/>
            <a:ext cx="53340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Real Interest Rate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762000" y="2895600"/>
            <a:ext cx="21336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rPr>
              <a:t>Nominal Rate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244600" y="3722688"/>
            <a:ext cx="17272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rPr>
              <a:t>Real Rate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09600" y="3308350"/>
            <a:ext cx="22860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rPr>
              <a:t>- Inflation Rate</a:t>
            </a:r>
          </a:p>
        </p:txBody>
      </p:sp>
      <p:cxnSp>
        <p:nvCxnSpPr>
          <p:cNvPr id="4" name="Straight Connector 3"/>
          <p:cNvCxnSpPr>
            <a:cxnSpLocks noChangeShapeType="1"/>
          </p:cNvCxnSpPr>
          <p:nvPr/>
        </p:nvCxnSpPr>
        <p:spPr bwMode="auto">
          <a:xfrm>
            <a:off x="2971800" y="3722688"/>
            <a:ext cx="914400" cy="0"/>
          </a:xfrm>
          <a:prstGeom prst="line">
            <a:avLst/>
          </a:prstGeom>
          <a:noFill/>
          <a:ln w="25400" algn="ctr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200400" y="2895600"/>
            <a:ext cx="8382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rPr>
              <a:t>7%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200400" y="3765550"/>
            <a:ext cx="8382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rPr>
              <a:t>4%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990850" y="3255963"/>
            <a:ext cx="1047750" cy="477837"/>
            <a:chOff x="3143250" y="3636396"/>
            <a:chExt cx="1047750" cy="478404"/>
          </a:xfrm>
        </p:grpSpPr>
        <p:sp>
          <p:nvSpPr>
            <p:cNvPr id="13326" name="TextBox 12"/>
            <p:cNvSpPr txBox="1">
              <a:spLocks noChangeArrowheads="1"/>
            </p:cNvSpPr>
            <p:nvPr/>
          </p:nvSpPr>
          <p:spPr bwMode="auto">
            <a:xfrm>
              <a:off x="3352800" y="3690068"/>
              <a:ext cx="838200" cy="4247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40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3%</a:t>
              </a:r>
            </a:p>
          </p:txBody>
        </p:sp>
        <p:sp>
          <p:nvSpPr>
            <p:cNvPr id="13327" name="TextBox 14"/>
            <p:cNvSpPr txBox="1">
              <a:spLocks noChangeArrowheads="1"/>
            </p:cNvSpPr>
            <p:nvPr/>
          </p:nvSpPr>
          <p:spPr bwMode="auto">
            <a:xfrm>
              <a:off x="3143250" y="3636396"/>
              <a:ext cx="419100" cy="4247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40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-</a:t>
              </a:r>
            </a:p>
          </p:txBody>
        </p:sp>
      </p:grpSp>
      <p:cxnSp>
        <p:nvCxnSpPr>
          <p:cNvPr id="16" name="Straight Connector 15"/>
          <p:cNvCxnSpPr>
            <a:cxnSpLocks noChangeShapeType="1"/>
          </p:cNvCxnSpPr>
          <p:nvPr/>
        </p:nvCxnSpPr>
        <p:spPr bwMode="auto">
          <a:xfrm>
            <a:off x="5334000" y="3722688"/>
            <a:ext cx="990600" cy="0"/>
          </a:xfrm>
          <a:prstGeom prst="line">
            <a:avLst/>
          </a:prstGeom>
          <a:noFill/>
          <a:ln w="25400" algn="ctr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562600" y="2895600"/>
            <a:ext cx="8382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rPr>
              <a:t>7%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486400" y="3765550"/>
            <a:ext cx="8382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rPr>
              <a:t>-2%</a:t>
            </a:r>
          </a:p>
        </p:txBody>
      </p:sp>
      <p:grpSp>
        <p:nvGrpSpPr>
          <p:cNvPr id="19" name="Group 18"/>
          <p:cNvGrpSpPr>
            <a:grpSpLocks/>
          </p:cNvGrpSpPr>
          <p:nvPr/>
        </p:nvGrpSpPr>
        <p:grpSpPr bwMode="auto">
          <a:xfrm>
            <a:off x="5353050" y="3255963"/>
            <a:ext cx="1047750" cy="477837"/>
            <a:chOff x="3143250" y="3636396"/>
            <a:chExt cx="1047750" cy="478404"/>
          </a:xfrm>
        </p:grpSpPr>
        <p:sp>
          <p:nvSpPr>
            <p:cNvPr id="20" name="TextBox 12"/>
            <p:cNvSpPr txBox="1">
              <a:spLocks noChangeArrowheads="1"/>
            </p:cNvSpPr>
            <p:nvPr/>
          </p:nvSpPr>
          <p:spPr bwMode="auto">
            <a:xfrm>
              <a:off x="3352800" y="3690068"/>
              <a:ext cx="838200" cy="4247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9%</a:t>
              </a:r>
            </a:p>
          </p:txBody>
        </p:sp>
        <p:sp>
          <p:nvSpPr>
            <p:cNvPr id="21" name="TextBox 14"/>
            <p:cNvSpPr txBox="1">
              <a:spLocks noChangeArrowheads="1"/>
            </p:cNvSpPr>
            <p:nvPr/>
          </p:nvSpPr>
          <p:spPr bwMode="auto">
            <a:xfrm>
              <a:off x="3143250" y="3636396"/>
              <a:ext cx="419100" cy="4247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40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-</a:t>
              </a:r>
            </a:p>
          </p:txBody>
        </p:sp>
      </p:grpSp>
      <p:sp>
        <p:nvSpPr>
          <p:cNvPr id="22" name="Rectangle 3"/>
          <p:cNvSpPr txBox="1">
            <a:spLocks noChangeArrowheads="1"/>
          </p:cNvSpPr>
          <p:nvPr/>
        </p:nvSpPr>
        <p:spPr bwMode="auto">
          <a:xfrm>
            <a:off x="762000" y="4516202"/>
            <a:ext cx="78486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/>
            <a:r>
              <a:rPr lang="en-US" sz="2000" dirty="0">
                <a:latin typeface="Calibri" pitchFamily="34" charset="0"/>
                <a:cs typeface="Calibri" pitchFamily="34" charset="0"/>
              </a:rPr>
              <a:t>In the right example above, savers receive a nominal interest rate of 7% with inflation of 9% during the loan term causing saver purchasing power to decline by 2%</a:t>
            </a: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762000" y="5542976"/>
            <a:ext cx="56388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/>
            <a:r>
              <a:rPr lang="en-US" sz="2000" dirty="0">
                <a:latin typeface="Calibri" pitchFamily="34" charset="0"/>
                <a:cs typeface="Calibri" pitchFamily="34" charset="0"/>
              </a:rPr>
              <a:t>Borrowers receive 2% increase in purchasing power</a:t>
            </a:r>
          </a:p>
        </p:txBody>
      </p:sp>
      <p:sp>
        <p:nvSpPr>
          <p:cNvPr id="28" name="Rectangle 3"/>
          <p:cNvSpPr txBox="1">
            <a:spLocks noChangeArrowheads="1"/>
          </p:cNvSpPr>
          <p:nvPr/>
        </p:nvSpPr>
        <p:spPr bwMode="auto">
          <a:xfrm>
            <a:off x="762000" y="5968425"/>
            <a:ext cx="7620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/>
            <a:r>
              <a:rPr lang="en-US" sz="2000" dirty="0">
                <a:latin typeface="Calibri" pitchFamily="34" charset="0"/>
                <a:cs typeface="Calibri" pitchFamily="34" charset="0"/>
              </a:rPr>
              <a:t>Bankers have a great fair of inflation, it devalues a loan contract</a:t>
            </a:r>
          </a:p>
        </p:txBody>
      </p:sp>
    </p:spTree>
    <p:extLst>
      <p:ext uri="{BB962C8B-B14F-4D97-AF65-F5344CB8AC3E}">
        <p14:creationId xmlns:p14="http://schemas.microsoft.com/office/powerpoint/2010/main" val="25354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8" grpId="0" build="p" autoUpdateAnimBg="0"/>
      <p:bldP spid="9" grpId="0" build="p" autoUpdateAnimBg="0"/>
      <p:bldP spid="13318" grpId="0"/>
      <p:bldP spid="2" grpId="0"/>
      <p:bldP spid="10" grpId="0"/>
      <p:bldP spid="11" grpId="0"/>
      <p:bldP spid="12" grpId="0"/>
      <p:bldP spid="14" grpId="0"/>
      <p:bldP spid="17" grpId="0"/>
      <p:bldP spid="18" grpId="0"/>
      <p:bldP spid="22" grpId="0" build="p" autoUpdateAnimBg="0"/>
      <p:bldP spid="23" grpId="0" build="p" autoUpdateAnimBg="0"/>
      <p:bldP spid="28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2782"/>
            <a:ext cx="67818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Two basic types of inflation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785813"/>
            <a:ext cx="2590800" cy="395287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2400">
                <a:latin typeface="Calibri" pitchFamily="34" charset="0"/>
                <a:cs typeface="Calibri" pitchFamily="34" charset="0"/>
              </a:rPr>
              <a:t>Demand-pull</a:t>
            </a:r>
          </a:p>
        </p:txBody>
      </p:sp>
      <p:sp>
        <p:nvSpPr>
          <p:cNvPr id="2" name="Rectangle 1"/>
          <p:cNvSpPr/>
          <p:nvPr/>
        </p:nvSpPr>
        <p:spPr>
          <a:xfrm>
            <a:off x="609600" y="1243013"/>
            <a:ext cx="2667000" cy="3952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sz="2400" kern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Cost-push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304800" y="1607403"/>
            <a:ext cx="8610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spcBef>
                <a:spcPct val="20000"/>
              </a:spcBef>
              <a:defRPr/>
            </a:pPr>
            <a:r>
              <a:rPr lang="en-US" sz="2400" b="0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Demand-pull Inflation </a:t>
            </a:r>
            <a:r>
              <a:rPr lang="en-US" sz="24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is </a:t>
            </a:r>
            <a:r>
              <a:rPr lang="en-US" sz="2400" b="0" dirty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a rise in the general price level resulting from an excess of total spending (demand)</a:t>
            </a:r>
            <a:endParaRPr lang="en-US" sz="2400" b="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0" y="2438400"/>
            <a:ext cx="8229600" cy="3873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defRPr/>
            </a:pPr>
            <a:r>
              <a:rPr lang="en-US" sz="2400" i="1" kern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When the economy is operating at or near full employment</a:t>
            </a:r>
          </a:p>
        </p:txBody>
      </p:sp>
      <p:sp>
        <p:nvSpPr>
          <p:cNvPr id="14343" name="Rectangle 2"/>
          <p:cNvSpPr txBox="1">
            <a:spLocks noChangeArrowheads="1"/>
          </p:cNvSpPr>
          <p:nvPr/>
        </p:nvSpPr>
        <p:spPr bwMode="auto">
          <a:xfrm>
            <a:off x="304800" y="2900790"/>
            <a:ext cx="8610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2400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Cost-push inflation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is a rise in the general price level resulting from an increase in the cost of production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533400" y="3736975"/>
            <a:ext cx="8458200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400" i="1" dirty="0">
                <a:latin typeface="Calibri" pitchFamily="34" charset="0"/>
                <a:cs typeface="Calibri" pitchFamily="34" charset="0"/>
              </a:rPr>
              <a:t>Cost increases for labor, raw materials, construction, equipment, borrowing etc.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304800" y="4489450"/>
            <a:ext cx="87630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Expectations can influence both demand-pull and cost-push inflation</a:t>
            </a:r>
          </a:p>
        </p:txBody>
      </p:sp>
      <p:sp>
        <p:nvSpPr>
          <p:cNvPr id="14346" name="Rectangle 2"/>
          <p:cNvSpPr txBox="1">
            <a:spLocks noChangeArrowheads="1"/>
          </p:cNvSpPr>
          <p:nvPr/>
        </p:nvSpPr>
        <p:spPr bwMode="auto">
          <a:xfrm>
            <a:off x="304800" y="5105400"/>
            <a:ext cx="8763000" cy="395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2400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Hyperinflation:</a:t>
            </a:r>
            <a:r>
              <a:rPr lang="en-US" sz="24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An extremely rapid rise in the general price level</a:t>
            </a:r>
            <a:endParaRPr lang="en-US" sz="6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347" name="Rectangle 2"/>
          <p:cNvSpPr txBox="1">
            <a:spLocks noChangeArrowheads="1"/>
          </p:cNvSpPr>
          <p:nvPr/>
        </p:nvSpPr>
        <p:spPr bwMode="auto">
          <a:xfrm>
            <a:off x="304800" y="5528380"/>
            <a:ext cx="8229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2400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Wage-price spiral: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Increases in nominal wage rates are passed on in higher prices, which, in turn, result in even higher nominal wages and prices</a:t>
            </a:r>
          </a:p>
        </p:txBody>
      </p:sp>
    </p:spTree>
    <p:extLst>
      <p:ext uri="{BB962C8B-B14F-4D97-AF65-F5344CB8AC3E}">
        <p14:creationId xmlns:p14="http://schemas.microsoft.com/office/powerpoint/2010/main" val="757459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9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907" grpId="0" build="p"/>
      <p:bldP spid="2" grpId="0"/>
      <p:bldP spid="7" grpId="0"/>
      <p:bldP spid="3" grpId="0"/>
      <p:bldP spid="14343" grpId="0"/>
      <p:bldP spid="10" grpId="0" build="p" autoUpdateAnimBg="0"/>
      <p:bldP spid="11" grpId="0" build="p" autoUpdateAnimBg="0"/>
      <p:bldP spid="14346" grpId="0"/>
      <p:bldP spid="1434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04800" y="222782"/>
            <a:ext cx="70104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Inflation</a:t>
            </a:r>
          </a:p>
        </p:txBody>
      </p:sp>
      <p:sp>
        <p:nvSpPr>
          <p:cNvPr id="35635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7924800" cy="830997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An increase in the general (average) price level of goods and services in the economy</a:t>
            </a: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304800" y="1673757"/>
            <a:ext cx="8229600" cy="1214640"/>
            <a:chOff x="304800" y="1597557"/>
            <a:chExt cx="8229600" cy="1214640"/>
          </a:xfrm>
        </p:grpSpPr>
        <p:sp>
          <p:nvSpPr>
            <p:cNvPr id="3084" name="Rectangle 1026"/>
            <p:cNvSpPr txBox="1">
              <a:spLocks noChangeArrowheads="1"/>
            </p:cNvSpPr>
            <p:nvPr/>
          </p:nvSpPr>
          <p:spPr bwMode="auto">
            <a:xfrm>
              <a:off x="304800" y="1597557"/>
              <a:ext cx="6781800" cy="546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0"/>
                </a:spcBef>
              </a:pPr>
              <a:r>
                <a:rPr lang="en-US" sz="3600" b="1" dirty="0">
                  <a:solidFill>
                    <a:srgbClr val="0070C0"/>
                  </a:solidFill>
                  <a:latin typeface="Calibri" pitchFamily="34" charset="0"/>
                  <a:cs typeface="Calibri" pitchFamily="34" charset="0"/>
                </a:rPr>
                <a:t>Deflation</a:t>
              </a:r>
            </a:p>
          </p:txBody>
        </p:sp>
        <p:sp>
          <p:nvSpPr>
            <p:cNvPr id="3085" name="Rectangle 1027"/>
            <p:cNvSpPr txBox="1">
              <a:spLocks noChangeArrowheads="1"/>
            </p:cNvSpPr>
            <p:nvPr/>
          </p:nvSpPr>
          <p:spPr bwMode="auto">
            <a:xfrm>
              <a:off x="457200" y="1981200"/>
              <a:ext cx="8077200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400" dirty="0">
                  <a:latin typeface="Calibri" pitchFamily="34" charset="0"/>
                  <a:cs typeface="Calibri" pitchFamily="34" charset="0"/>
                </a:rPr>
                <a:t>A decrease in the general (average) price level of goods and services in the economy</a:t>
              </a:r>
            </a:p>
          </p:txBody>
        </p: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304800" y="3124200"/>
            <a:ext cx="6934200" cy="844550"/>
            <a:chOff x="304800" y="2965982"/>
            <a:chExt cx="6934200" cy="844550"/>
          </a:xfrm>
        </p:grpSpPr>
        <p:sp>
          <p:nvSpPr>
            <p:cNvPr id="3082" name="Rectangle 2"/>
            <p:cNvSpPr txBox="1">
              <a:spLocks noChangeArrowheads="1"/>
            </p:cNvSpPr>
            <p:nvPr/>
          </p:nvSpPr>
          <p:spPr bwMode="auto">
            <a:xfrm>
              <a:off x="304800" y="2965982"/>
              <a:ext cx="4191000" cy="546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0"/>
                </a:spcBef>
              </a:pPr>
              <a:r>
                <a:rPr lang="en-US" sz="3600" b="1" dirty="0">
                  <a:solidFill>
                    <a:srgbClr val="0070C0"/>
                  </a:solidFill>
                  <a:latin typeface="Calibri" pitchFamily="34" charset="0"/>
                  <a:cs typeface="Calibri" pitchFamily="34" charset="0"/>
                </a:rPr>
                <a:t>Disinflation</a:t>
              </a:r>
            </a:p>
          </p:txBody>
        </p:sp>
        <p:sp>
          <p:nvSpPr>
            <p:cNvPr id="3083" name="Rectangle 3"/>
            <p:cNvSpPr txBox="1">
              <a:spLocks noChangeArrowheads="1"/>
            </p:cNvSpPr>
            <p:nvPr/>
          </p:nvSpPr>
          <p:spPr bwMode="auto">
            <a:xfrm>
              <a:off x="457200" y="3423182"/>
              <a:ext cx="6781800" cy="387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en-US" sz="2400" dirty="0">
                  <a:latin typeface="Calibri" pitchFamily="34" charset="0"/>
                  <a:cs typeface="Calibri" pitchFamily="34" charset="0"/>
                </a:rPr>
                <a:t>A reduction in the rate of inflation</a:t>
              </a:r>
            </a:p>
          </p:txBody>
        </p: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304800" y="4182531"/>
            <a:ext cx="8001000" cy="1698700"/>
            <a:chOff x="304800" y="4024313"/>
            <a:chExt cx="8001000" cy="1698700"/>
          </a:xfrm>
        </p:grpSpPr>
        <p:sp>
          <p:nvSpPr>
            <p:cNvPr id="3079" name="Rectangle 3"/>
            <p:cNvSpPr txBox="1">
              <a:spLocks noChangeArrowheads="1"/>
            </p:cNvSpPr>
            <p:nvPr/>
          </p:nvSpPr>
          <p:spPr bwMode="auto">
            <a:xfrm>
              <a:off x="304800" y="4024313"/>
              <a:ext cx="5257800" cy="546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en-US" sz="3600" b="1" dirty="0">
                  <a:solidFill>
                    <a:srgbClr val="0070C0"/>
                  </a:solidFill>
                  <a:latin typeface="Calibri" pitchFamily="34" charset="0"/>
                  <a:cs typeface="Calibri" pitchFamily="34" charset="0"/>
                </a:rPr>
                <a:t>Consumer Price Index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57200" y="4489982"/>
              <a:ext cx="7620000" cy="46166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342900" indent="-342900">
                <a:buFont typeface="Calibri" panose="020F0502020204030204" pitchFamily="34" charset="0"/>
                <a:buChar char="−"/>
                <a:defRPr/>
              </a:pPr>
              <a:r>
                <a:rPr lang="en-US" sz="2400" kern="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The most widely reported measure of inflation</a:t>
              </a:r>
              <a:endParaRPr lang="en-US" sz="24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081" name="Rectangle 3"/>
            <p:cNvSpPr txBox="1">
              <a:spLocks noChangeArrowheads="1"/>
            </p:cNvSpPr>
            <p:nvPr/>
          </p:nvSpPr>
          <p:spPr bwMode="auto">
            <a:xfrm>
              <a:off x="457200" y="5032375"/>
              <a:ext cx="7848600" cy="690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2900" indent="-342900">
                <a:lnSpc>
                  <a:spcPct val="80000"/>
                </a:lnSpc>
                <a:buFont typeface="Calibri" panose="020F0502020204030204" pitchFamily="34" charset="0"/>
                <a:buChar char="−"/>
              </a:pPr>
              <a:r>
                <a:rPr lang="en-US" sz="2400" dirty="0">
                  <a:latin typeface="Calibri" pitchFamily="34" charset="0"/>
                  <a:cs typeface="Calibri" pitchFamily="34" charset="0"/>
                </a:rPr>
                <a:t>It measures changes in the average prices of consumer goods and services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16362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635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28600" y="297394"/>
            <a:ext cx="85344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Reporting and Calculation</a:t>
            </a:r>
          </a:p>
        </p:txBody>
      </p:sp>
      <p:sp>
        <p:nvSpPr>
          <p:cNvPr id="36249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57200" y="824027"/>
            <a:ext cx="7467600" cy="395173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Calibri" panose="020F0502020204030204" pitchFamily="34" charset="0"/>
              <a:buChar char="−"/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The Bureau of Labor Statistics (BLS) reports CPI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57200" y="1219200"/>
            <a:ext cx="8382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>
              <a:buFont typeface="Calibri" panose="020F0502020204030204" pitchFamily="34" charset="0"/>
              <a:buChar char="−"/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Price collectors contact retail stores, homeowners, and tenants in selected cities in the U.S. monthly</a:t>
            </a:r>
          </a:p>
        </p:txBody>
      </p:sp>
      <p:sp>
        <p:nvSpPr>
          <p:cNvPr id="4101" name="Rectangle 2"/>
          <p:cNvSpPr txBox="1">
            <a:spLocks noChangeArrowheads="1"/>
          </p:cNvSpPr>
          <p:nvPr/>
        </p:nvSpPr>
        <p:spPr bwMode="auto">
          <a:xfrm>
            <a:off x="228600" y="2133600"/>
            <a:ext cx="8610600" cy="496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Goods and Services are Included in the CPI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2516618"/>
            <a:ext cx="7924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dirty="0">
                <a:latin typeface="Calibri" pitchFamily="34" charset="0"/>
                <a:cs typeface="Calibri" pitchFamily="34" charset="0"/>
              </a:rPr>
              <a:t>The BLS records average prices for a “market basket” of different items purchased by the typical </a:t>
            </a:r>
            <a:r>
              <a:rPr lang="en-US" sz="2400" i="1" dirty="0">
                <a:latin typeface="Calibri" pitchFamily="34" charset="0"/>
                <a:cs typeface="Calibri" pitchFamily="34" charset="0"/>
              </a:rPr>
              <a:t>urban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family</a:t>
            </a: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533400" y="3951718"/>
            <a:ext cx="2819400" cy="2603500"/>
            <a:chOff x="533400" y="3949700"/>
            <a:chExt cx="2819400" cy="2603500"/>
          </a:xfrm>
        </p:grpSpPr>
        <p:sp>
          <p:nvSpPr>
            <p:cNvPr id="3" name="Text Box 2053"/>
            <p:cNvSpPr txBox="1">
              <a:spLocks noChangeArrowheads="1"/>
            </p:cNvSpPr>
            <p:nvPr/>
          </p:nvSpPr>
          <p:spPr bwMode="auto">
            <a:xfrm>
              <a:off x="533400" y="3949700"/>
              <a:ext cx="1828800" cy="2578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300"/>
                </a:spcBef>
              </a:pPr>
              <a:r>
                <a:rPr lang="en-US" sz="1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Food</a:t>
              </a:r>
            </a:p>
            <a:p>
              <a:pPr>
                <a:lnSpc>
                  <a:spcPct val="100000"/>
                </a:lnSpc>
                <a:spcBef>
                  <a:spcPts val="300"/>
                </a:spcBef>
              </a:pPr>
              <a:r>
                <a:rPr lang="en-US" sz="1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Housing</a:t>
              </a:r>
            </a:p>
            <a:p>
              <a:pPr>
                <a:lnSpc>
                  <a:spcPct val="100000"/>
                </a:lnSpc>
                <a:spcBef>
                  <a:spcPts val="300"/>
                </a:spcBef>
              </a:pPr>
              <a:r>
                <a:rPr lang="en-US" sz="1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Apparel</a:t>
              </a:r>
            </a:p>
            <a:p>
              <a:pPr>
                <a:lnSpc>
                  <a:spcPct val="100000"/>
                </a:lnSpc>
                <a:spcBef>
                  <a:spcPts val="300"/>
                </a:spcBef>
              </a:pPr>
              <a:r>
                <a:rPr lang="en-US" sz="1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Transportation</a:t>
              </a:r>
            </a:p>
            <a:p>
              <a:pPr>
                <a:lnSpc>
                  <a:spcPct val="100000"/>
                </a:lnSpc>
                <a:spcBef>
                  <a:spcPts val="300"/>
                </a:spcBef>
              </a:pPr>
              <a:r>
                <a:rPr lang="en-US" sz="1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Health Care</a:t>
              </a:r>
            </a:p>
            <a:p>
              <a:pPr>
                <a:lnSpc>
                  <a:spcPct val="100000"/>
                </a:lnSpc>
                <a:spcBef>
                  <a:spcPts val="300"/>
                </a:spcBef>
              </a:pPr>
              <a:r>
                <a:rPr lang="en-US" sz="1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Entertainment</a:t>
              </a:r>
            </a:p>
            <a:p>
              <a:pPr>
                <a:lnSpc>
                  <a:spcPct val="100000"/>
                </a:lnSpc>
                <a:spcBef>
                  <a:spcPts val="300"/>
                </a:spcBef>
              </a:pPr>
              <a:r>
                <a:rPr lang="en-US" sz="1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Education</a:t>
              </a:r>
            </a:p>
            <a:p>
              <a:pPr>
                <a:lnSpc>
                  <a:spcPct val="100000"/>
                </a:lnSpc>
                <a:spcBef>
                  <a:spcPts val="300"/>
                </a:spcBef>
              </a:pPr>
              <a:r>
                <a:rPr lang="en-US" sz="1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All other goods</a:t>
              </a:r>
            </a:p>
          </p:txBody>
        </p:sp>
        <p:sp>
          <p:nvSpPr>
            <p:cNvPr id="4106" name="Text Box 2055"/>
            <p:cNvSpPr txBox="1">
              <a:spLocks noChangeArrowheads="1"/>
            </p:cNvSpPr>
            <p:nvPr/>
          </p:nvSpPr>
          <p:spPr bwMode="auto">
            <a:xfrm>
              <a:off x="2514600" y="3975100"/>
              <a:ext cx="838200" cy="2578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300"/>
                </a:spcBef>
              </a:pPr>
              <a:r>
                <a:rPr lang="en-US" sz="1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13%</a:t>
              </a:r>
            </a:p>
            <a:p>
              <a:pPr>
                <a:lnSpc>
                  <a:spcPct val="100000"/>
                </a:lnSpc>
                <a:spcBef>
                  <a:spcPts val="300"/>
                </a:spcBef>
              </a:pPr>
              <a:r>
                <a:rPr lang="en-US" sz="1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33%</a:t>
              </a:r>
            </a:p>
            <a:p>
              <a:pPr>
                <a:lnSpc>
                  <a:spcPct val="100000"/>
                </a:lnSpc>
                <a:spcBef>
                  <a:spcPts val="300"/>
                </a:spcBef>
              </a:pPr>
              <a:r>
                <a:rPr lang="en-US" sz="1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4%</a:t>
              </a:r>
            </a:p>
            <a:p>
              <a:pPr>
                <a:lnSpc>
                  <a:spcPct val="100000"/>
                </a:lnSpc>
                <a:spcBef>
                  <a:spcPts val="300"/>
                </a:spcBef>
              </a:pPr>
              <a:r>
                <a:rPr lang="en-US" sz="1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18%</a:t>
              </a:r>
            </a:p>
            <a:p>
              <a:pPr>
                <a:lnSpc>
                  <a:spcPct val="100000"/>
                </a:lnSpc>
                <a:spcBef>
                  <a:spcPts val="300"/>
                </a:spcBef>
              </a:pPr>
              <a:r>
                <a:rPr lang="en-US" sz="1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6%</a:t>
              </a:r>
            </a:p>
            <a:p>
              <a:pPr>
                <a:lnSpc>
                  <a:spcPct val="100000"/>
                </a:lnSpc>
                <a:spcBef>
                  <a:spcPts val="300"/>
                </a:spcBef>
              </a:pPr>
              <a:r>
                <a:rPr lang="en-US" sz="1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5%</a:t>
              </a:r>
            </a:p>
            <a:p>
              <a:pPr>
                <a:lnSpc>
                  <a:spcPct val="100000"/>
                </a:lnSpc>
                <a:spcBef>
                  <a:spcPts val="300"/>
                </a:spcBef>
              </a:pPr>
              <a:r>
                <a:rPr lang="en-US" sz="1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2%</a:t>
              </a:r>
            </a:p>
            <a:p>
              <a:pPr>
                <a:lnSpc>
                  <a:spcPct val="100000"/>
                </a:lnSpc>
                <a:spcBef>
                  <a:spcPts val="300"/>
                </a:spcBef>
              </a:pPr>
              <a:r>
                <a:rPr lang="en-US" sz="1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8%</a:t>
              </a:r>
            </a:p>
          </p:txBody>
        </p:sp>
      </p:grpSp>
      <p:sp>
        <p:nvSpPr>
          <p:cNvPr id="4105" name="Rectangle 1"/>
          <p:cNvSpPr>
            <a:spLocks noChangeArrowheads="1"/>
          </p:cNvSpPr>
          <p:nvPr/>
        </p:nvSpPr>
        <p:spPr bwMode="auto">
          <a:xfrm>
            <a:off x="228600" y="3527856"/>
            <a:ext cx="5410200" cy="459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Composition of the CPI</a:t>
            </a:r>
          </a:p>
        </p:txBody>
      </p:sp>
    </p:spTree>
    <p:extLst>
      <p:ext uri="{BB962C8B-B14F-4D97-AF65-F5344CB8AC3E}">
        <p14:creationId xmlns:p14="http://schemas.microsoft.com/office/powerpoint/2010/main" val="274420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2499" grpId="0" build="p" autoUpdateAnimBg="0"/>
      <p:bldP spid="6" grpId="0" build="p" autoUpdateAnimBg="0"/>
      <p:bldP spid="4101" grpId="0"/>
      <p:bldP spid="8" grpId="0" build="p" autoUpdateAnimBg="0"/>
      <p:bldP spid="410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27780"/>
            <a:ext cx="8077200" cy="1200329"/>
          </a:xfrm>
        </p:spPr>
        <p:txBody>
          <a:bodyPr>
            <a:spAutoFit/>
          </a:bodyPr>
          <a:lstStyle/>
          <a:p>
            <a:pPr algn="l"/>
            <a:r>
              <a:rPr lang="en-US" sz="24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makeup of the CPI changes as people’s tastes and preferences change, some of the goods and services that go into the basket change</a:t>
            </a:r>
          </a:p>
        </p:txBody>
      </p:sp>
      <p:sp>
        <p:nvSpPr>
          <p:cNvPr id="5123" name="Rectangle 1026"/>
          <p:cNvSpPr txBox="1">
            <a:spLocks noChangeArrowheads="1"/>
          </p:cNvSpPr>
          <p:nvPr/>
        </p:nvSpPr>
        <p:spPr bwMode="auto">
          <a:xfrm>
            <a:off x="228600" y="228600"/>
            <a:ext cx="85344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Reporting and Calculation</a:t>
            </a:r>
          </a:p>
        </p:txBody>
      </p:sp>
      <p:sp>
        <p:nvSpPr>
          <p:cNvPr id="5124" name="Rectangle 2"/>
          <p:cNvSpPr txBox="1">
            <a:spLocks noChangeArrowheads="1"/>
          </p:cNvSpPr>
          <p:nvPr/>
        </p:nvSpPr>
        <p:spPr bwMode="auto">
          <a:xfrm>
            <a:off x="228600" y="1978557"/>
            <a:ext cx="57150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Computing CPI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2517775"/>
            <a:ext cx="8382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dirty="0">
                <a:latin typeface="Calibri" pitchFamily="34" charset="0"/>
                <a:cs typeface="Calibri" pitchFamily="34" charset="0"/>
              </a:rPr>
              <a:t>Current year prices are compared to prices of a similar basket of goods and services in a base year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7200" y="3508375"/>
            <a:ext cx="7924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Base year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: a year chosen as a reference point for comparison with some earlier or later year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457200" y="4419600"/>
            <a:ext cx="51816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400" i="1" dirty="0">
                <a:latin typeface="Calibri" pitchFamily="34" charset="0"/>
                <a:cs typeface="Calibri" pitchFamily="34" charset="0"/>
              </a:rPr>
              <a:t>CPI is set to 100 in the base year</a:t>
            </a: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990600" y="5002213"/>
            <a:ext cx="6858000" cy="1322387"/>
            <a:chOff x="990600" y="4621213"/>
            <a:chExt cx="6858000" cy="1322387"/>
          </a:xfrm>
        </p:grpSpPr>
        <p:sp>
          <p:nvSpPr>
            <p:cNvPr id="5129" name="Rectangle 3"/>
            <p:cNvSpPr txBox="1">
              <a:spLocks noChangeArrowheads="1"/>
            </p:cNvSpPr>
            <p:nvPr/>
          </p:nvSpPr>
          <p:spPr bwMode="auto">
            <a:xfrm>
              <a:off x="990600" y="5054600"/>
              <a:ext cx="1524000" cy="5349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en-US" sz="3600" dirty="0">
                  <a:latin typeface="Calibri" pitchFamily="34" charset="0"/>
                  <a:cs typeface="Calibri" pitchFamily="34" charset="0"/>
                </a:rPr>
                <a:t>CPI =</a:t>
              </a:r>
            </a:p>
          </p:txBody>
        </p:sp>
        <p:sp>
          <p:nvSpPr>
            <p:cNvPr id="5130" name="Rectangle 5"/>
            <p:cNvSpPr>
              <a:spLocks noChangeArrowheads="1"/>
            </p:cNvSpPr>
            <p:nvPr/>
          </p:nvSpPr>
          <p:spPr bwMode="auto">
            <a:xfrm>
              <a:off x="2438400" y="4621213"/>
              <a:ext cx="3657600" cy="5857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000">
                  <a:latin typeface="Calibri" pitchFamily="34" charset="0"/>
                  <a:cs typeface="Calibri" pitchFamily="34" charset="0"/>
                </a:rPr>
                <a:t>cost of the market basket of products at current-year prices</a:t>
              </a:r>
            </a:p>
          </p:txBody>
        </p:sp>
        <p:sp>
          <p:nvSpPr>
            <p:cNvPr id="5131" name="Rectangle 6"/>
            <p:cNvSpPr>
              <a:spLocks noChangeArrowheads="1"/>
            </p:cNvSpPr>
            <p:nvPr/>
          </p:nvSpPr>
          <p:spPr bwMode="auto">
            <a:xfrm>
              <a:off x="2438400" y="5359400"/>
              <a:ext cx="3657600" cy="584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000">
                  <a:latin typeface="Calibri" pitchFamily="34" charset="0"/>
                  <a:cs typeface="Calibri" pitchFamily="34" charset="0"/>
                </a:rPr>
                <a:t>cost of the market basket of products at base-year prices</a:t>
              </a:r>
            </a:p>
          </p:txBody>
        </p:sp>
        <p:sp>
          <p:nvSpPr>
            <p:cNvPr id="5132" name="Rectangle 7"/>
            <p:cNvSpPr>
              <a:spLocks noChangeArrowheads="1"/>
            </p:cNvSpPr>
            <p:nvPr/>
          </p:nvSpPr>
          <p:spPr bwMode="auto">
            <a:xfrm>
              <a:off x="6248400" y="5054600"/>
              <a:ext cx="1600200" cy="5349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342900" indent="-342900">
                <a:lnSpc>
                  <a:spcPct val="80000"/>
                </a:lnSpc>
              </a:pPr>
              <a:r>
                <a:rPr lang="en-US" sz="3600">
                  <a:latin typeface="Calibri" pitchFamily="34" charset="0"/>
                  <a:cs typeface="Calibri" pitchFamily="34" charset="0"/>
                </a:rPr>
                <a:t>X 100</a:t>
              </a:r>
            </a:p>
          </p:txBody>
        </p:sp>
        <p:sp>
          <p:nvSpPr>
            <p:cNvPr id="5133" name="Line 8"/>
            <p:cNvSpPr>
              <a:spLocks noChangeShapeType="1"/>
            </p:cNvSpPr>
            <p:nvPr/>
          </p:nvSpPr>
          <p:spPr bwMode="auto">
            <a:xfrm>
              <a:off x="2438400" y="5283200"/>
              <a:ext cx="35814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11572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4" grpId="0"/>
      <p:bldP spid="8" grpId="0" build="p" autoUpdateAnimBg="0"/>
      <p:bldP spid="9" grpId="0" build="p" autoUpdateAnimBg="0"/>
      <p:bldP spid="10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2782"/>
            <a:ext cx="5935663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Computing Inflation Rate</a:t>
            </a:r>
          </a:p>
        </p:txBody>
      </p:sp>
      <p:sp>
        <p:nvSpPr>
          <p:cNvPr id="371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765175"/>
            <a:ext cx="7162800" cy="830997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The percentage change in the official CPI from one year to the next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533400" y="2911475"/>
            <a:ext cx="7696200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CPIY is the Consumer price index in given year</a:t>
            </a:r>
          </a:p>
          <a:p>
            <a:pPr marL="342900" indent="-342900">
              <a:lnSpc>
                <a:spcPct val="80000"/>
              </a:lnSpc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CPIPY is the Consumer price index in previous year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914400" y="1752601"/>
            <a:ext cx="5867400" cy="1008063"/>
            <a:chOff x="914400" y="1752601"/>
            <a:chExt cx="5867400" cy="1008063"/>
          </a:xfrm>
        </p:grpSpPr>
        <p:grpSp>
          <p:nvGrpSpPr>
            <p:cNvPr id="2" name="Group 1"/>
            <p:cNvGrpSpPr>
              <a:grpSpLocks/>
            </p:cNvGrpSpPr>
            <p:nvPr/>
          </p:nvGrpSpPr>
          <p:grpSpPr bwMode="auto">
            <a:xfrm>
              <a:off x="914400" y="1752601"/>
              <a:ext cx="5867400" cy="1008063"/>
              <a:chOff x="1226576" y="1752600"/>
              <a:chExt cx="5110313" cy="1008481"/>
            </a:xfrm>
          </p:grpSpPr>
          <p:sp>
            <p:nvSpPr>
              <p:cNvPr id="6161" name="Rectangle 3"/>
              <p:cNvSpPr txBox="1">
                <a:spLocks noChangeArrowheads="1"/>
              </p:cNvSpPr>
              <p:nvPr/>
            </p:nvSpPr>
            <p:spPr bwMode="auto">
              <a:xfrm>
                <a:off x="1226576" y="1754596"/>
                <a:ext cx="1393722" cy="98901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marL="342900" indent="-342900">
                  <a:defRPr sz="5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5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5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5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5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5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5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5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5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lnSpc>
                    <a:spcPct val="80000"/>
                  </a:lnSpc>
                </a:pPr>
                <a:r>
                  <a:rPr lang="en-US" sz="3200" dirty="0">
                    <a:latin typeface="Calibri" pitchFamily="34" charset="0"/>
                    <a:cs typeface="Calibri" pitchFamily="34" charset="0"/>
                  </a:rPr>
                  <a:t>Inflation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sz="3200" dirty="0">
                    <a:latin typeface="Calibri" pitchFamily="34" charset="0"/>
                    <a:cs typeface="Calibri" pitchFamily="34" charset="0"/>
                  </a:rPr>
                  <a:t>Rate </a:t>
                </a:r>
              </a:p>
            </p:txBody>
          </p:sp>
          <p:sp>
            <p:nvSpPr>
              <p:cNvPr id="6162" name="Rectangle 5"/>
              <p:cNvSpPr>
                <a:spLocks noChangeArrowheads="1"/>
              </p:cNvSpPr>
              <p:nvPr/>
            </p:nvSpPr>
            <p:spPr bwMode="auto">
              <a:xfrm>
                <a:off x="2209800" y="1752600"/>
                <a:ext cx="3200400" cy="10084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342900" indent="-342900" algn="ctr">
                  <a:lnSpc>
                    <a:spcPct val="80000"/>
                  </a:lnSpc>
                  <a:spcBef>
                    <a:spcPts val="1000"/>
                  </a:spcBef>
                </a:pPr>
                <a:r>
                  <a:rPr lang="en-US" sz="3200">
                    <a:latin typeface="Calibri" pitchFamily="34" charset="0"/>
                    <a:cs typeface="Calibri" pitchFamily="34" charset="0"/>
                  </a:rPr>
                  <a:t>CPI - CPIPY</a:t>
                </a:r>
              </a:p>
              <a:p>
                <a:pPr marL="342900" indent="-342900" algn="ctr">
                  <a:lnSpc>
                    <a:spcPct val="80000"/>
                  </a:lnSpc>
                  <a:spcBef>
                    <a:spcPts val="1000"/>
                  </a:spcBef>
                </a:pPr>
                <a:r>
                  <a:rPr lang="en-US" sz="3200">
                    <a:latin typeface="Calibri" pitchFamily="34" charset="0"/>
                    <a:cs typeface="Calibri" pitchFamily="34" charset="0"/>
                  </a:rPr>
                  <a:t>CPIPY</a:t>
                </a:r>
              </a:p>
            </p:txBody>
          </p:sp>
          <p:sp>
            <p:nvSpPr>
              <p:cNvPr id="6163" name="Rectangle 7"/>
              <p:cNvSpPr>
                <a:spLocks noChangeArrowheads="1"/>
              </p:cNvSpPr>
              <p:nvPr/>
            </p:nvSpPr>
            <p:spPr bwMode="auto">
              <a:xfrm>
                <a:off x="4736689" y="2013696"/>
                <a:ext cx="1600200" cy="4862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342900" indent="-342900">
                  <a:lnSpc>
                    <a:spcPct val="80000"/>
                  </a:lnSpc>
                </a:pPr>
                <a:r>
                  <a:rPr lang="en-US" sz="3200" dirty="0">
                    <a:latin typeface="Calibri" pitchFamily="34" charset="0"/>
                    <a:cs typeface="Calibri" pitchFamily="34" charset="0"/>
                  </a:rPr>
                  <a:t>X 100</a:t>
                </a:r>
              </a:p>
            </p:txBody>
          </p:sp>
          <p:sp>
            <p:nvSpPr>
              <p:cNvPr id="6164" name="Line 8"/>
              <p:cNvSpPr>
                <a:spLocks noChangeShapeType="1"/>
              </p:cNvSpPr>
              <p:nvPr/>
            </p:nvSpPr>
            <p:spPr bwMode="auto">
              <a:xfrm>
                <a:off x="2885770" y="2209800"/>
                <a:ext cx="17919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" name="Rectangle 4"/>
            <p:cNvSpPr/>
            <p:nvPr/>
          </p:nvSpPr>
          <p:spPr>
            <a:xfrm>
              <a:off x="2370676" y="1949153"/>
              <a:ext cx="389850" cy="5355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dirty="0">
                  <a:latin typeface="Calibri" pitchFamily="34" charset="0"/>
                  <a:cs typeface="Calibri" pitchFamily="34" charset="0"/>
                </a:rPr>
                <a:t>=</a:t>
              </a:r>
              <a:endParaRPr lang="en-US" sz="32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914400" y="3886200"/>
            <a:ext cx="5867400" cy="1093783"/>
            <a:chOff x="914400" y="3886200"/>
            <a:chExt cx="5867400" cy="1093783"/>
          </a:xfrm>
        </p:grpSpPr>
        <p:grpSp>
          <p:nvGrpSpPr>
            <p:cNvPr id="16" name="Group 15"/>
            <p:cNvGrpSpPr>
              <a:grpSpLocks/>
            </p:cNvGrpSpPr>
            <p:nvPr/>
          </p:nvGrpSpPr>
          <p:grpSpPr bwMode="auto">
            <a:xfrm>
              <a:off x="914400" y="3886200"/>
              <a:ext cx="5867400" cy="1093783"/>
              <a:chOff x="762000" y="1716074"/>
              <a:chExt cx="5867400" cy="1094251"/>
            </a:xfrm>
          </p:grpSpPr>
          <p:sp>
            <p:nvSpPr>
              <p:cNvPr id="6153" name="Rectangle 3"/>
              <p:cNvSpPr txBox="1">
                <a:spLocks noChangeArrowheads="1"/>
              </p:cNvSpPr>
              <p:nvPr/>
            </p:nvSpPr>
            <p:spPr bwMode="auto">
              <a:xfrm>
                <a:off x="762000" y="1716074"/>
                <a:ext cx="1600200" cy="9890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5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5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5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5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5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5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5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5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5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lnSpc>
                    <a:spcPct val="80000"/>
                  </a:lnSpc>
                </a:pPr>
                <a:r>
                  <a:rPr lang="en-US" sz="3200" dirty="0">
                    <a:latin typeface="Calibri" pitchFamily="34" charset="0"/>
                    <a:cs typeface="Calibri" pitchFamily="34" charset="0"/>
                  </a:rPr>
                  <a:t>Inflation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sz="3200" dirty="0">
                    <a:latin typeface="Calibri" pitchFamily="34" charset="0"/>
                    <a:cs typeface="Calibri" pitchFamily="34" charset="0"/>
                  </a:rPr>
                  <a:t>Rate </a:t>
                </a:r>
              </a:p>
            </p:txBody>
          </p:sp>
          <p:sp>
            <p:nvSpPr>
              <p:cNvPr id="6154" name="Rectangle 5"/>
              <p:cNvSpPr>
                <a:spLocks noChangeArrowheads="1"/>
              </p:cNvSpPr>
              <p:nvPr/>
            </p:nvSpPr>
            <p:spPr bwMode="auto">
              <a:xfrm>
                <a:off x="2209800" y="1752600"/>
                <a:ext cx="3200400" cy="10577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342900" indent="-342900" algn="ctr">
                  <a:lnSpc>
                    <a:spcPct val="80000"/>
                  </a:lnSpc>
                  <a:spcBef>
                    <a:spcPts val="1000"/>
                  </a:spcBef>
                </a:pPr>
                <a:r>
                  <a:rPr lang="en-US" sz="3200">
                    <a:latin typeface="Calibri" pitchFamily="34" charset="0"/>
                    <a:cs typeface="Calibri" pitchFamily="34" charset="0"/>
                  </a:rPr>
                  <a:t>CPI</a:t>
                </a:r>
                <a:r>
                  <a:rPr lang="en-US" sz="1200">
                    <a:latin typeface="Calibri" pitchFamily="34" charset="0"/>
                    <a:cs typeface="Calibri" pitchFamily="34" charset="0"/>
                  </a:rPr>
                  <a:t>2006</a:t>
                </a:r>
                <a:r>
                  <a:rPr lang="en-US" sz="360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3200">
                    <a:latin typeface="Calibri" pitchFamily="34" charset="0"/>
                    <a:cs typeface="Calibri" pitchFamily="34" charset="0"/>
                  </a:rPr>
                  <a:t>– CPI</a:t>
                </a:r>
                <a:r>
                  <a:rPr lang="en-US" sz="1200">
                    <a:latin typeface="Calibri" pitchFamily="34" charset="0"/>
                    <a:cs typeface="Calibri" pitchFamily="34" charset="0"/>
                  </a:rPr>
                  <a:t>2005</a:t>
                </a:r>
              </a:p>
              <a:p>
                <a:pPr marL="342900" indent="-342900" algn="ctr">
                  <a:lnSpc>
                    <a:spcPct val="80000"/>
                  </a:lnSpc>
                  <a:spcBef>
                    <a:spcPts val="1000"/>
                  </a:spcBef>
                </a:pPr>
                <a:r>
                  <a:rPr lang="en-US" sz="3200">
                    <a:latin typeface="Calibri" pitchFamily="34" charset="0"/>
                    <a:cs typeface="Calibri" pitchFamily="34" charset="0"/>
                  </a:rPr>
                  <a:t>CPI</a:t>
                </a:r>
                <a:r>
                  <a:rPr lang="en-US" sz="1200">
                    <a:latin typeface="Calibri" pitchFamily="34" charset="0"/>
                    <a:cs typeface="Calibri" pitchFamily="34" charset="0"/>
                  </a:rPr>
                  <a:t>2005</a:t>
                </a:r>
              </a:p>
            </p:txBody>
          </p:sp>
          <p:sp>
            <p:nvSpPr>
              <p:cNvPr id="6155" name="Rectangle 7"/>
              <p:cNvSpPr>
                <a:spLocks noChangeArrowheads="1"/>
              </p:cNvSpPr>
              <p:nvPr/>
            </p:nvSpPr>
            <p:spPr bwMode="auto">
              <a:xfrm>
                <a:off x="5029200" y="1992109"/>
                <a:ext cx="1600200" cy="4862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342900" indent="-342900">
                  <a:lnSpc>
                    <a:spcPct val="80000"/>
                  </a:lnSpc>
                </a:pPr>
                <a:r>
                  <a:rPr lang="en-US" sz="3200" dirty="0">
                    <a:latin typeface="Calibri" pitchFamily="34" charset="0"/>
                    <a:cs typeface="Calibri" pitchFamily="34" charset="0"/>
                  </a:rPr>
                  <a:t>X 100</a:t>
                </a:r>
              </a:p>
            </p:txBody>
          </p:sp>
          <p:sp>
            <p:nvSpPr>
              <p:cNvPr id="6156" name="Line 8"/>
              <p:cNvSpPr>
                <a:spLocks noChangeShapeType="1"/>
              </p:cNvSpPr>
              <p:nvPr/>
            </p:nvSpPr>
            <p:spPr bwMode="auto">
              <a:xfrm>
                <a:off x="2667000" y="2209800"/>
                <a:ext cx="227753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3" name="Rectangle 22"/>
            <p:cNvSpPr/>
            <p:nvPr/>
          </p:nvSpPr>
          <p:spPr>
            <a:xfrm>
              <a:off x="2438400" y="4112670"/>
              <a:ext cx="389850" cy="5355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dirty="0">
                  <a:latin typeface="Calibri" pitchFamily="34" charset="0"/>
                  <a:cs typeface="Calibri" pitchFamily="34" charset="0"/>
                </a:rPr>
                <a:t>=</a:t>
              </a:r>
              <a:endParaRPr lang="en-US" sz="32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914400" y="5078417"/>
            <a:ext cx="6781800" cy="1093783"/>
            <a:chOff x="914400" y="5078417"/>
            <a:chExt cx="6781800" cy="1093783"/>
          </a:xfrm>
        </p:grpSpPr>
        <p:grpSp>
          <p:nvGrpSpPr>
            <p:cNvPr id="24" name="Group 23"/>
            <p:cNvGrpSpPr>
              <a:grpSpLocks/>
            </p:cNvGrpSpPr>
            <p:nvPr/>
          </p:nvGrpSpPr>
          <p:grpSpPr bwMode="auto">
            <a:xfrm>
              <a:off x="914400" y="5078417"/>
              <a:ext cx="5410200" cy="1093783"/>
              <a:chOff x="762000" y="1716074"/>
              <a:chExt cx="5410200" cy="1094251"/>
            </a:xfrm>
          </p:grpSpPr>
          <p:sp>
            <p:nvSpPr>
              <p:cNvPr id="25" name="Rectangle 3"/>
              <p:cNvSpPr txBox="1">
                <a:spLocks noChangeArrowheads="1"/>
              </p:cNvSpPr>
              <p:nvPr/>
            </p:nvSpPr>
            <p:spPr bwMode="auto">
              <a:xfrm>
                <a:off x="762000" y="1716074"/>
                <a:ext cx="1600200" cy="9890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5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5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5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5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5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5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5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5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5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lnSpc>
                    <a:spcPct val="80000"/>
                  </a:lnSpc>
                </a:pPr>
                <a:r>
                  <a:rPr lang="en-US" sz="3200" dirty="0">
                    <a:latin typeface="Calibri" pitchFamily="34" charset="0"/>
                    <a:cs typeface="Calibri" pitchFamily="34" charset="0"/>
                  </a:rPr>
                  <a:t>Inflation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sz="3200" dirty="0">
                    <a:latin typeface="Calibri" pitchFamily="34" charset="0"/>
                    <a:cs typeface="Calibri" pitchFamily="34" charset="0"/>
                  </a:rPr>
                  <a:t>Rate </a:t>
                </a:r>
              </a:p>
            </p:txBody>
          </p:sp>
          <p:sp>
            <p:nvSpPr>
              <p:cNvPr id="26" name="Rectangle 5"/>
              <p:cNvSpPr>
                <a:spLocks noChangeArrowheads="1"/>
              </p:cNvSpPr>
              <p:nvPr/>
            </p:nvSpPr>
            <p:spPr bwMode="auto">
              <a:xfrm>
                <a:off x="2209800" y="1752600"/>
                <a:ext cx="3200400" cy="10577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342900" indent="-342900" algn="ctr">
                  <a:lnSpc>
                    <a:spcPct val="80000"/>
                  </a:lnSpc>
                  <a:spcBef>
                    <a:spcPts val="1000"/>
                  </a:spcBef>
                </a:pPr>
                <a:r>
                  <a:rPr lang="en-US" sz="3200" dirty="0">
                    <a:latin typeface="Calibri" pitchFamily="34" charset="0"/>
                    <a:cs typeface="Calibri" pitchFamily="34" charset="0"/>
                  </a:rPr>
                  <a:t>201.5</a:t>
                </a:r>
                <a:r>
                  <a:rPr lang="en-US" sz="36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3200" dirty="0">
                    <a:latin typeface="Calibri" pitchFamily="34" charset="0"/>
                    <a:cs typeface="Calibri" pitchFamily="34" charset="0"/>
                  </a:rPr>
                  <a:t>– 195.3</a:t>
                </a:r>
                <a:endParaRPr lang="en-US" sz="1200" dirty="0">
                  <a:latin typeface="Calibri" pitchFamily="34" charset="0"/>
                  <a:cs typeface="Calibri" pitchFamily="34" charset="0"/>
                </a:endParaRPr>
              </a:p>
              <a:p>
                <a:pPr marL="342900" indent="-342900" algn="ctr">
                  <a:lnSpc>
                    <a:spcPct val="80000"/>
                  </a:lnSpc>
                  <a:spcBef>
                    <a:spcPts val="1000"/>
                  </a:spcBef>
                </a:pPr>
                <a:r>
                  <a:rPr lang="en-US" sz="3200" dirty="0">
                    <a:latin typeface="Calibri" pitchFamily="34" charset="0"/>
                    <a:cs typeface="Calibri" pitchFamily="34" charset="0"/>
                  </a:rPr>
                  <a:t>195.3</a:t>
                </a:r>
                <a:endParaRPr lang="en-US" sz="1200" dirty="0"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27" name="Rectangle 7"/>
              <p:cNvSpPr>
                <a:spLocks noChangeArrowheads="1"/>
              </p:cNvSpPr>
              <p:nvPr/>
            </p:nvSpPr>
            <p:spPr bwMode="auto">
              <a:xfrm>
                <a:off x="5029200" y="1992109"/>
                <a:ext cx="1143000" cy="4862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marL="342900" indent="-342900">
                  <a:lnSpc>
                    <a:spcPct val="80000"/>
                  </a:lnSpc>
                </a:pPr>
                <a:r>
                  <a:rPr lang="en-US" sz="3200" dirty="0">
                    <a:latin typeface="Calibri" pitchFamily="34" charset="0"/>
                    <a:cs typeface="Calibri" pitchFamily="34" charset="0"/>
                  </a:rPr>
                  <a:t>X 100</a:t>
                </a:r>
              </a:p>
            </p:txBody>
          </p:sp>
          <p:sp>
            <p:nvSpPr>
              <p:cNvPr id="28" name="Line 8"/>
              <p:cNvSpPr>
                <a:spLocks noChangeShapeType="1"/>
              </p:cNvSpPr>
              <p:nvPr/>
            </p:nvSpPr>
            <p:spPr bwMode="auto">
              <a:xfrm>
                <a:off x="2667000" y="2209800"/>
                <a:ext cx="227753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9" name="Rectangle 28"/>
            <p:cNvSpPr/>
            <p:nvPr/>
          </p:nvSpPr>
          <p:spPr>
            <a:xfrm>
              <a:off x="2438400" y="5304887"/>
              <a:ext cx="389850" cy="5355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dirty="0">
                  <a:latin typeface="Calibri" pitchFamily="34" charset="0"/>
                  <a:cs typeface="Calibri" pitchFamily="34" charset="0"/>
                </a:rPr>
                <a:t>=</a:t>
              </a:r>
              <a:endParaRPr lang="en-US" sz="3200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239550" y="5292716"/>
              <a:ext cx="389850" cy="5355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dirty="0">
                  <a:latin typeface="Calibri" pitchFamily="34" charset="0"/>
                  <a:cs typeface="Calibri" pitchFamily="34" charset="0"/>
                </a:rPr>
                <a:t>=</a:t>
              </a:r>
              <a:endParaRPr lang="en-US" sz="3200" dirty="0"/>
            </a:p>
          </p:txBody>
        </p:sp>
        <p:sp>
          <p:nvSpPr>
            <p:cNvPr id="31" name="Rectangle 7"/>
            <p:cNvSpPr>
              <a:spLocks noChangeArrowheads="1"/>
            </p:cNvSpPr>
            <p:nvPr/>
          </p:nvSpPr>
          <p:spPr bwMode="auto">
            <a:xfrm>
              <a:off x="6553200" y="5334000"/>
              <a:ext cx="1143000" cy="4961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342900" indent="-342900">
                <a:lnSpc>
                  <a:spcPct val="80000"/>
                </a:lnSpc>
              </a:pPr>
              <a:r>
                <a:rPr lang="en-US" sz="3200" dirty="0">
                  <a:latin typeface="Calibri" pitchFamily="34" charset="0"/>
                  <a:cs typeface="Calibri" pitchFamily="34" charset="0"/>
                </a:rPr>
                <a:t>3.2%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7938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3838"/>
            <a:ext cx="7772400" cy="989012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Consumer Price Indexes and Inflation Rates</a:t>
            </a:r>
          </a:p>
        </p:txBody>
      </p:sp>
      <p:graphicFrame>
        <p:nvGraphicFramePr>
          <p:cNvPr id="532551" name="Group 7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824030"/>
              </p:ext>
            </p:extLst>
          </p:nvPr>
        </p:nvGraphicFramePr>
        <p:xfrm>
          <a:off x="228600" y="1371600"/>
          <a:ext cx="3429000" cy="3590971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2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Year</a:t>
                      </a:r>
                    </a:p>
                  </a:txBody>
                  <a:tcPr marT="45732" marB="4573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CPI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Inflation Rate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4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1931</a:t>
                      </a:r>
                    </a:p>
                  </a:txBody>
                  <a:tcPr marT="45732" marB="4573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15.2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4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1932</a:t>
                      </a:r>
                    </a:p>
                  </a:txBody>
                  <a:tcPr marT="45732" marB="4573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13.7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-9.9%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4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1979</a:t>
                      </a:r>
                    </a:p>
                  </a:txBody>
                  <a:tcPr marT="45732" marB="4573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72.6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14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1980</a:t>
                      </a:r>
                    </a:p>
                  </a:txBody>
                  <a:tcPr marT="45732" marB="4573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82.4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13.5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4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2000</a:t>
                      </a:r>
                    </a:p>
                  </a:txBody>
                  <a:tcPr marT="45732" marB="4573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172.2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4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2001</a:t>
                      </a:r>
                    </a:p>
                  </a:txBody>
                  <a:tcPr marT="45732" marB="4573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177.1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2.8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84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2002</a:t>
                      </a:r>
                    </a:p>
                  </a:txBody>
                  <a:tcPr marT="45732" marB="4573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179.9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1.6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4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2005</a:t>
                      </a:r>
                    </a:p>
                  </a:txBody>
                  <a:tcPr marT="45732" marB="4573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195.3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84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2013</a:t>
                      </a:r>
                    </a:p>
                  </a:txBody>
                  <a:tcPr marT="45732" marB="4573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233.0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484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2014</a:t>
                      </a:r>
                    </a:p>
                  </a:txBody>
                  <a:tcPr marT="45732" marB="4573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236.7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1.6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2267859"/>
                  </a:ext>
                </a:extLst>
              </a:tr>
            </a:tbl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04800" y="5334000"/>
            <a:ext cx="8534400" cy="54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Where to find the current inflation rate?</a:t>
            </a:r>
          </a:p>
        </p:txBody>
      </p:sp>
      <p:sp>
        <p:nvSpPr>
          <p:cNvPr id="5" name="Rectangle 3">
            <a:hlinkClick r:id="rId2"/>
          </p:cNvPr>
          <p:cNvSpPr txBox="1">
            <a:spLocks noChangeArrowheads="1"/>
          </p:cNvSpPr>
          <p:nvPr/>
        </p:nvSpPr>
        <p:spPr bwMode="auto">
          <a:xfrm>
            <a:off x="609600" y="5922963"/>
            <a:ext cx="76200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3200">
                <a:latin typeface="Calibri" pitchFamily="34" charset="0"/>
                <a:cs typeface="Calibri" pitchFamily="34" charset="0"/>
              </a:rPr>
              <a:t>http://www.bls.gov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452938" y="1371600"/>
          <a:ext cx="3124200" cy="366236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4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62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Year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CPI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Inflation Rate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9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2000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172.2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  3.4%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19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2001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177.1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2.8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19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2002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179.9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1.6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19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2003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184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2.3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19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2004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188.9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2.7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19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2005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195.3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3.4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19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2006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201.6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3.2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19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2007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207.3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2.8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19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2008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215.3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3.8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19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2009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214.5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-0.4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655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2010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218.1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1.6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2505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067"/>
          <p:cNvSpPr txBox="1">
            <a:spLocks noChangeArrowheads="1"/>
          </p:cNvSpPr>
          <p:nvPr/>
        </p:nvSpPr>
        <p:spPr bwMode="auto">
          <a:xfrm>
            <a:off x="261938" y="228600"/>
            <a:ext cx="8577262" cy="590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The</a:t>
            </a:r>
            <a:r>
              <a:rPr lang="en-US" sz="3600" b="1" dirty="0">
                <a:solidFill>
                  <a:srgbClr val="0070C0"/>
                </a:solidFill>
              </a:rPr>
              <a:t> U.S. Inflation Rate 1929 - 2010</a:t>
            </a:r>
          </a:p>
        </p:txBody>
      </p:sp>
      <p:sp>
        <p:nvSpPr>
          <p:cNvPr id="39" name="Freeform 12"/>
          <p:cNvSpPr>
            <a:spLocks/>
          </p:cNvSpPr>
          <p:nvPr/>
        </p:nvSpPr>
        <p:spPr bwMode="auto">
          <a:xfrm>
            <a:off x="1682750" y="3865563"/>
            <a:ext cx="6775450" cy="45719"/>
          </a:xfrm>
          <a:custGeom>
            <a:avLst/>
            <a:gdLst>
              <a:gd name="T0" fmla="*/ 0 w 4368"/>
              <a:gd name="T1" fmla="*/ 0 h 1"/>
              <a:gd name="T2" fmla="*/ 6934200 w 4368"/>
              <a:gd name="T3" fmla="*/ 0 h 1"/>
              <a:gd name="T4" fmla="*/ 0 60000 65536"/>
              <a:gd name="T5" fmla="*/ 0 60000 65536"/>
              <a:gd name="T6" fmla="*/ 0 w 4368"/>
              <a:gd name="T7" fmla="*/ 0 h 1"/>
              <a:gd name="T8" fmla="*/ 4368 w 4368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368" h="1">
                <a:moveTo>
                  <a:pt x="0" y="0"/>
                </a:moveTo>
                <a:cubicBezTo>
                  <a:pt x="0" y="0"/>
                  <a:pt x="2184" y="0"/>
                  <a:pt x="4368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58" name="Freeform 33"/>
          <p:cNvSpPr>
            <a:spLocks/>
          </p:cNvSpPr>
          <p:nvPr/>
        </p:nvSpPr>
        <p:spPr bwMode="auto">
          <a:xfrm>
            <a:off x="1676400" y="3848100"/>
            <a:ext cx="304800" cy="914400"/>
          </a:xfrm>
          <a:custGeom>
            <a:avLst/>
            <a:gdLst>
              <a:gd name="T0" fmla="*/ 0 w 192"/>
              <a:gd name="T1" fmla="*/ 0 h 576"/>
              <a:gd name="T2" fmla="*/ 0 w 192"/>
              <a:gd name="T3" fmla="*/ 457200 h 576"/>
              <a:gd name="T4" fmla="*/ 76200 w 192"/>
              <a:gd name="T5" fmla="*/ 838200 h 576"/>
              <a:gd name="T6" fmla="*/ 228600 w 192"/>
              <a:gd name="T7" fmla="*/ 914400 h 576"/>
              <a:gd name="T8" fmla="*/ 304800 w 192"/>
              <a:gd name="T9" fmla="*/ 457200 h 576"/>
              <a:gd name="T10" fmla="*/ 304800 w 192"/>
              <a:gd name="T11" fmla="*/ 0 h 57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92"/>
              <a:gd name="T19" fmla="*/ 0 h 576"/>
              <a:gd name="T20" fmla="*/ 192 w 192"/>
              <a:gd name="T21" fmla="*/ 576 h 57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92" h="576">
                <a:moveTo>
                  <a:pt x="0" y="0"/>
                </a:moveTo>
                <a:lnTo>
                  <a:pt x="0" y="288"/>
                </a:lnTo>
                <a:lnTo>
                  <a:pt x="48" y="528"/>
                </a:lnTo>
                <a:lnTo>
                  <a:pt x="144" y="576"/>
                </a:lnTo>
                <a:lnTo>
                  <a:pt x="192" y="288"/>
                </a:lnTo>
                <a:lnTo>
                  <a:pt x="192" y="0"/>
                </a:lnTo>
              </a:path>
            </a:pathLst>
          </a:custGeom>
          <a:solidFill>
            <a:srgbClr val="FF3300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9" name="Freeform 36"/>
          <p:cNvSpPr>
            <a:spLocks/>
          </p:cNvSpPr>
          <p:nvPr/>
        </p:nvSpPr>
        <p:spPr bwMode="auto">
          <a:xfrm>
            <a:off x="1981200" y="2438400"/>
            <a:ext cx="6477000" cy="1676400"/>
          </a:xfrm>
          <a:custGeom>
            <a:avLst/>
            <a:gdLst>
              <a:gd name="T0" fmla="*/ 0 w 4080"/>
              <a:gd name="T1" fmla="*/ 1371600 h 1056"/>
              <a:gd name="T2" fmla="*/ 0 w 4080"/>
              <a:gd name="T3" fmla="*/ 1143000 h 1056"/>
              <a:gd name="T4" fmla="*/ 152400 w 4080"/>
              <a:gd name="T5" fmla="*/ 1295400 h 1056"/>
              <a:gd name="T6" fmla="*/ 304800 w 4080"/>
              <a:gd name="T7" fmla="*/ 1066800 h 1056"/>
              <a:gd name="T8" fmla="*/ 381000 w 4080"/>
              <a:gd name="T9" fmla="*/ 1676400 h 1056"/>
              <a:gd name="T10" fmla="*/ 609600 w 4080"/>
              <a:gd name="T11" fmla="*/ 1143000 h 1056"/>
              <a:gd name="T12" fmla="*/ 762000 w 4080"/>
              <a:gd name="T13" fmla="*/ 381000 h 1056"/>
              <a:gd name="T14" fmla="*/ 838200 w 4080"/>
              <a:gd name="T15" fmla="*/ 1295400 h 1056"/>
              <a:gd name="T16" fmla="*/ 990600 w 4080"/>
              <a:gd name="T17" fmla="*/ 1219200 h 1056"/>
              <a:gd name="T18" fmla="*/ 1143000 w 4080"/>
              <a:gd name="T19" fmla="*/ 76200 h 1056"/>
              <a:gd name="T20" fmla="*/ 1295400 w 4080"/>
              <a:gd name="T21" fmla="*/ 1600200 h 1056"/>
              <a:gd name="T22" fmla="*/ 1524000 w 4080"/>
              <a:gd name="T23" fmla="*/ 838200 h 1056"/>
              <a:gd name="T24" fmla="*/ 1676400 w 4080"/>
              <a:gd name="T25" fmla="*/ 1219200 h 1056"/>
              <a:gd name="T26" fmla="*/ 1828800 w 4080"/>
              <a:gd name="T27" fmla="*/ 1524000 h 1056"/>
              <a:gd name="T28" fmla="*/ 1981200 w 4080"/>
              <a:gd name="T29" fmla="*/ 1143000 h 1056"/>
              <a:gd name="T30" fmla="*/ 2209800 w 4080"/>
              <a:gd name="T31" fmla="*/ 1295400 h 1056"/>
              <a:gd name="T32" fmla="*/ 2286000 w 4080"/>
              <a:gd name="T33" fmla="*/ 1143000 h 1056"/>
              <a:gd name="T34" fmla="*/ 2438400 w 4080"/>
              <a:gd name="T35" fmla="*/ 1295400 h 1056"/>
              <a:gd name="T36" fmla="*/ 2590800 w 4080"/>
              <a:gd name="T37" fmla="*/ 1143000 h 1056"/>
              <a:gd name="T38" fmla="*/ 2895600 w 4080"/>
              <a:gd name="T39" fmla="*/ 1143000 h 1056"/>
              <a:gd name="T40" fmla="*/ 3048000 w 4080"/>
              <a:gd name="T41" fmla="*/ 838200 h 1056"/>
              <a:gd name="T42" fmla="*/ 3276601 w 4080"/>
              <a:gd name="T43" fmla="*/ 762000 h 1056"/>
              <a:gd name="T44" fmla="*/ 3276601 w 4080"/>
              <a:gd name="T45" fmla="*/ 1143000 h 1056"/>
              <a:gd name="T46" fmla="*/ 3429001 w 4080"/>
              <a:gd name="T47" fmla="*/ 1295400 h 1056"/>
              <a:gd name="T48" fmla="*/ 3505201 w 4080"/>
              <a:gd name="T49" fmla="*/ 381000 h 1056"/>
              <a:gd name="T50" fmla="*/ 3657601 w 4080"/>
              <a:gd name="T51" fmla="*/ 838200 h 1056"/>
              <a:gd name="T52" fmla="*/ 3886201 w 4080"/>
              <a:gd name="T53" fmla="*/ 457200 h 1056"/>
              <a:gd name="T54" fmla="*/ 4038601 w 4080"/>
              <a:gd name="T55" fmla="*/ 0 h 1056"/>
              <a:gd name="T56" fmla="*/ 4267201 w 4080"/>
              <a:gd name="T57" fmla="*/ 1219200 h 1056"/>
              <a:gd name="T58" fmla="*/ 4343401 w 4080"/>
              <a:gd name="T59" fmla="*/ 990600 h 1056"/>
              <a:gd name="T60" fmla="*/ 4495800 w 4080"/>
              <a:gd name="T61" fmla="*/ 1143000 h 1056"/>
              <a:gd name="T62" fmla="*/ 4648200 w 4080"/>
              <a:gd name="T63" fmla="*/ 1295400 h 1056"/>
              <a:gd name="T64" fmla="*/ 4724400 w 4080"/>
              <a:gd name="T65" fmla="*/ 1066800 h 1056"/>
              <a:gd name="T66" fmla="*/ 4876800 w 4080"/>
              <a:gd name="T67" fmla="*/ 990600 h 1056"/>
              <a:gd name="T68" fmla="*/ 4876800 w 4080"/>
              <a:gd name="T69" fmla="*/ 762000 h 1056"/>
              <a:gd name="T70" fmla="*/ 5029200 w 4080"/>
              <a:gd name="T71" fmla="*/ 1143000 h 1056"/>
              <a:gd name="T72" fmla="*/ 5181600 w 4080"/>
              <a:gd name="T73" fmla="*/ 1219200 h 1056"/>
              <a:gd name="T74" fmla="*/ 5334000 w 4080"/>
              <a:gd name="T75" fmla="*/ 1295400 h 1056"/>
              <a:gd name="T76" fmla="*/ 5410200 w 4080"/>
              <a:gd name="T77" fmla="*/ 1219200 h 1056"/>
              <a:gd name="T78" fmla="*/ 5554663 w 4080"/>
              <a:gd name="T79" fmla="*/ 1314450 h 1056"/>
              <a:gd name="T80" fmla="*/ 5715000 w 4080"/>
              <a:gd name="T81" fmla="*/ 1295400 h 1056"/>
              <a:gd name="T82" fmla="*/ 5791200 w 4080"/>
              <a:gd name="T83" fmla="*/ 1143000 h 1056"/>
              <a:gd name="T84" fmla="*/ 5943600 w 4080"/>
              <a:gd name="T85" fmla="*/ 1295400 h 1056"/>
              <a:gd name="T86" fmla="*/ 6248400 w 4080"/>
              <a:gd name="T87" fmla="*/ 1066800 h 1056"/>
              <a:gd name="T88" fmla="*/ 6400800 w 4080"/>
              <a:gd name="T89" fmla="*/ 1143000 h 1056"/>
              <a:gd name="T90" fmla="*/ 6477000 w 4080"/>
              <a:gd name="T91" fmla="*/ 1066800 h 1056"/>
              <a:gd name="T92" fmla="*/ 6477000 w 4080"/>
              <a:gd name="T93" fmla="*/ 1371600 h 105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4080"/>
              <a:gd name="T142" fmla="*/ 0 h 1056"/>
              <a:gd name="T143" fmla="*/ 4080 w 4080"/>
              <a:gd name="T144" fmla="*/ 1056 h 1056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4080" h="1056">
                <a:moveTo>
                  <a:pt x="0" y="864"/>
                </a:moveTo>
                <a:lnTo>
                  <a:pt x="0" y="720"/>
                </a:lnTo>
                <a:lnTo>
                  <a:pt x="96" y="816"/>
                </a:lnTo>
                <a:lnTo>
                  <a:pt x="192" y="672"/>
                </a:lnTo>
                <a:lnTo>
                  <a:pt x="240" y="1056"/>
                </a:lnTo>
                <a:lnTo>
                  <a:pt x="384" y="720"/>
                </a:lnTo>
                <a:lnTo>
                  <a:pt x="480" y="240"/>
                </a:lnTo>
                <a:lnTo>
                  <a:pt x="528" y="816"/>
                </a:lnTo>
                <a:lnTo>
                  <a:pt x="624" y="768"/>
                </a:lnTo>
                <a:lnTo>
                  <a:pt x="720" y="48"/>
                </a:lnTo>
                <a:lnTo>
                  <a:pt x="816" y="1008"/>
                </a:lnTo>
                <a:lnTo>
                  <a:pt x="960" y="528"/>
                </a:lnTo>
                <a:lnTo>
                  <a:pt x="1056" y="768"/>
                </a:lnTo>
                <a:lnTo>
                  <a:pt x="1152" y="960"/>
                </a:lnTo>
                <a:lnTo>
                  <a:pt x="1248" y="720"/>
                </a:lnTo>
                <a:lnTo>
                  <a:pt x="1392" y="816"/>
                </a:lnTo>
                <a:lnTo>
                  <a:pt x="1440" y="720"/>
                </a:lnTo>
                <a:lnTo>
                  <a:pt x="1536" y="816"/>
                </a:lnTo>
                <a:lnTo>
                  <a:pt x="1632" y="720"/>
                </a:lnTo>
                <a:lnTo>
                  <a:pt x="1824" y="720"/>
                </a:lnTo>
                <a:lnTo>
                  <a:pt x="1920" y="528"/>
                </a:lnTo>
                <a:lnTo>
                  <a:pt x="2064" y="480"/>
                </a:lnTo>
                <a:lnTo>
                  <a:pt x="2064" y="720"/>
                </a:lnTo>
                <a:lnTo>
                  <a:pt x="2160" y="816"/>
                </a:lnTo>
                <a:lnTo>
                  <a:pt x="2208" y="240"/>
                </a:lnTo>
                <a:lnTo>
                  <a:pt x="2304" y="528"/>
                </a:lnTo>
                <a:lnTo>
                  <a:pt x="2448" y="288"/>
                </a:lnTo>
                <a:lnTo>
                  <a:pt x="2544" y="0"/>
                </a:lnTo>
                <a:lnTo>
                  <a:pt x="2688" y="768"/>
                </a:lnTo>
                <a:lnTo>
                  <a:pt x="2736" y="624"/>
                </a:lnTo>
                <a:lnTo>
                  <a:pt x="2832" y="720"/>
                </a:lnTo>
                <a:lnTo>
                  <a:pt x="2928" y="816"/>
                </a:lnTo>
                <a:lnTo>
                  <a:pt x="2976" y="672"/>
                </a:lnTo>
                <a:lnTo>
                  <a:pt x="3072" y="624"/>
                </a:lnTo>
                <a:lnTo>
                  <a:pt x="3072" y="480"/>
                </a:lnTo>
                <a:lnTo>
                  <a:pt x="3168" y="720"/>
                </a:lnTo>
                <a:lnTo>
                  <a:pt x="3264" y="768"/>
                </a:lnTo>
                <a:lnTo>
                  <a:pt x="3360" y="816"/>
                </a:lnTo>
                <a:lnTo>
                  <a:pt x="3408" y="768"/>
                </a:lnTo>
                <a:cubicBezTo>
                  <a:pt x="3457" y="752"/>
                  <a:pt x="3499" y="772"/>
                  <a:pt x="3499" y="828"/>
                </a:cubicBezTo>
                <a:lnTo>
                  <a:pt x="3600" y="816"/>
                </a:lnTo>
                <a:lnTo>
                  <a:pt x="3648" y="720"/>
                </a:lnTo>
                <a:lnTo>
                  <a:pt x="3744" y="816"/>
                </a:lnTo>
                <a:lnTo>
                  <a:pt x="3936" y="672"/>
                </a:lnTo>
                <a:lnTo>
                  <a:pt x="4032" y="720"/>
                </a:lnTo>
                <a:lnTo>
                  <a:pt x="4080" y="672"/>
                </a:lnTo>
                <a:lnTo>
                  <a:pt x="4080" y="864"/>
                </a:lnTo>
              </a:path>
            </a:pathLst>
          </a:custGeom>
          <a:solidFill>
            <a:schemeClr val="accent1"/>
          </a:solidFill>
          <a:ln w="38100" cap="flat" cmpd="sng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60" name="Freeform 39"/>
          <p:cNvSpPr>
            <a:spLocks/>
          </p:cNvSpPr>
          <p:nvPr/>
        </p:nvSpPr>
        <p:spPr bwMode="auto">
          <a:xfrm>
            <a:off x="1673225" y="3840481"/>
            <a:ext cx="6784975" cy="45719"/>
          </a:xfrm>
          <a:custGeom>
            <a:avLst/>
            <a:gdLst>
              <a:gd name="T0" fmla="*/ 0 w 4368"/>
              <a:gd name="T1" fmla="*/ 0 h 1"/>
              <a:gd name="T2" fmla="*/ 6934200 w 4368"/>
              <a:gd name="T3" fmla="*/ 0 h 1"/>
              <a:gd name="T4" fmla="*/ 0 60000 65536"/>
              <a:gd name="T5" fmla="*/ 0 60000 65536"/>
              <a:gd name="T6" fmla="*/ 0 w 4368"/>
              <a:gd name="T7" fmla="*/ 0 h 1"/>
              <a:gd name="T8" fmla="*/ 4368 w 4368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368" h="1">
                <a:moveTo>
                  <a:pt x="0" y="0"/>
                </a:moveTo>
                <a:cubicBezTo>
                  <a:pt x="0" y="0"/>
                  <a:pt x="2184" y="0"/>
                  <a:pt x="4368" y="0"/>
                </a:cubicBezTo>
              </a:path>
            </a:pathLst>
          </a:custGeom>
          <a:noFill/>
          <a:ln w="63500" cap="flat" cmpd="sng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61" name="Text Box 41"/>
          <p:cNvSpPr txBox="1">
            <a:spLocks noChangeArrowheads="1"/>
          </p:cNvSpPr>
          <p:nvPr/>
        </p:nvSpPr>
        <p:spPr bwMode="auto">
          <a:xfrm>
            <a:off x="2295525" y="4191000"/>
            <a:ext cx="1295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</a:rPr>
              <a:t>Deflation</a:t>
            </a:r>
          </a:p>
        </p:txBody>
      </p:sp>
      <p:sp>
        <p:nvSpPr>
          <p:cNvPr id="62" name="Text Box 42"/>
          <p:cNvSpPr txBox="1">
            <a:spLocks noChangeArrowheads="1"/>
          </p:cNvSpPr>
          <p:nvPr/>
        </p:nvSpPr>
        <p:spPr bwMode="auto">
          <a:xfrm>
            <a:off x="3733800" y="2743200"/>
            <a:ext cx="1219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0000"/>
                </a:solidFill>
              </a:rPr>
              <a:t>Inflation</a:t>
            </a:r>
          </a:p>
        </p:txBody>
      </p:sp>
      <p:sp>
        <p:nvSpPr>
          <p:cNvPr id="63" name="Text Box 43"/>
          <p:cNvSpPr txBox="1">
            <a:spLocks noChangeArrowheads="1"/>
          </p:cNvSpPr>
          <p:nvPr/>
        </p:nvSpPr>
        <p:spPr bwMode="auto">
          <a:xfrm>
            <a:off x="4743450" y="61722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/>
              <a:t>Year</a:t>
            </a:r>
          </a:p>
        </p:txBody>
      </p:sp>
      <p:sp>
        <p:nvSpPr>
          <p:cNvPr id="64" name="Text Box 45"/>
          <p:cNvSpPr txBox="1">
            <a:spLocks noChangeArrowheads="1"/>
          </p:cNvSpPr>
          <p:nvPr/>
        </p:nvSpPr>
        <p:spPr bwMode="auto">
          <a:xfrm rot="16200000">
            <a:off x="-1143000" y="3272135"/>
            <a:ext cx="365760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 dirty="0"/>
              <a:t>Inflation Rate (percentage change in CPI from previous year)</a:t>
            </a:r>
          </a:p>
        </p:txBody>
      </p:sp>
      <p:sp>
        <p:nvSpPr>
          <p:cNvPr id="65" name="Rectangle 46"/>
          <p:cNvSpPr>
            <a:spLocks noChangeArrowheads="1"/>
          </p:cNvSpPr>
          <p:nvPr/>
        </p:nvSpPr>
        <p:spPr bwMode="auto">
          <a:xfrm>
            <a:off x="1673224" y="1470025"/>
            <a:ext cx="7165976" cy="4343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68" name="Text Box 51"/>
          <p:cNvSpPr txBox="1">
            <a:spLocks noChangeArrowheads="1"/>
          </p:cNvSpPr>
          <p:nvPr/>
        </p:nvSpPr>
        <p:spPr bwMode="auto">
          <a:xfrm>
            <a:off x="1259533" y="1720333"/>
            <a:ext cx="6540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/>
              <a:t>20</a:t>
            </a:r>
          </a:p>
        </p:txBody>
      </p:sp>
      <p:sp>
        <p:nvSpPr>
          <p:cNvPr id="69" name="Text Box 52"/>
          <p:cNvSpPr txBox="1">
            <a:spLocks noChangeArrowheads="1"/>
          </p:cNvSpPr>
          <p:nvPr/>
        </p:nvSpPr>
        <p:spPr bwMode="auto">
          <a:xfrm>
            <a:off x="1259533" y="2270124"/>
            <a:ext cx="5524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/>
              <a:t>15</a:t>
            </a:r>
          </a:p>
        </p:txBody>
      </p:sp>
      <p:sp>
        <p:nvSpPr>
          <p:cNvPr id="70" name="Text Box 53"/>
          <p:cNvSpPr txBox="1">
            <a:spLocks noChangeArrowheads="1"/>
          </p:cNvSpPr>
          <p:nvPr/>
        </p:nvSpPr>
        <p:spPr bwMode="auto">
          <a:xfrm>
            <a:off x="1258296" y="271347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/>
              <a:t>10</a:t>
            </a:r>
          </a:p>
        </p:txBody>
      </p:sp>
      <p:sp>
        <p:nvSpPr>
          <p:cNvPr id="71" name="Text Box 54"/>
          <p:cNvSpPr txBox="1">
            <a:spLocks noChangeArrowheads="1"/>
          </p:cNvSpPr>
          <p:nvPr/>
        </p:nvSpPr>
        <p:spPr bwMode="auto">
          <a:xfrm>
            <a:off x="1371600" y="315595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/>
              <a:t>5</a:t>
            </a:r>
          </a:p>
        </p:txBody>
      </p:sp>
      <p:sp>
        <p:nvSpPr>
          <p:cNvPr id="72" name="Text Box 55"/>
          <p:cNvSpPr txBox="1">
            <a:spLocks noChangeArrowheads="1"/>
          </p:cNvSpPr>
          <p:nvPr/>
        </p:nvSpPr>
        <p:spPr bwMode="auto">
          <a:xfrm>
            <a:off x="1371600" y="3641725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/>
              <a:t>0</a:t>
            </a:r>
          </a:p>
        </p:txBody>
      </p:sp>
      <p:sp>
        <p:nvSpPr>
          <p:cNvPr id="73" name="Text Box 56"/>
          <p:cNvSpPr txBox="1">
            <a:spLocks noChangeArrowheads="1"/>
          </p:cNvSpPr>
          <p:nvPr/>
        </p:nvSpPr>
        <p:spPr bwMode="auto">
          <a:xfrm>
            <a:off x="1295400" y="4194175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/>
              <a:t>-5</a:t>
            </a:r>
          </a:p>
        </p:txBody>
      </p:sp>
      <p:sp>
        <p:nvSpPr>
          <p:cNvPr id="74" name="Text Box 57"/>
          <p:cNvSpPr txBox="1">
            <a:spLocks noChangeArrowheads="1"/>
          </p:cNvSpPr>
          <p:nvPr/>
        </p:nvSpPr>
        <p:spPr bwMode="auto">
          <a:xfrm>
            <a:off x="1179216" y="4676775"/>
            <a:ext cx="6495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/>
              <a:t>-10</a:t>
            </a:r>
          </a:p>
        </p:txBody>
      </p:sp>
      <p:sp>
        <p:nvSpPr>
          <p:cNvPr id="75" name="Text Box 58"/>
          <p:cNvSpPr txBox="1">
            <a:spLocks noChangeArrowheads="1"/>
          </p:cNvSpPr>
          <p:nvPr/>
        </p:nvSpPr>
        <p:spPr bwMode="auto">
          <a:xfrm>
            <a:off x="1179216" y="5130800"/>
            <a:ext cx="69403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 dirty="0"/>
              <a:t>-</a:t>
            </a:r>
            <a:r>
              <a:rPr lang="en-US" sz="2000" b="1" dirty="0"/>
              <a:t>15</a:t>
            </a:r>
          </a:p>
        </p:txBody>
      </p:sp>
      <p:sp>
        <p:nvSpPr>
          <p:cNvPr id="77" name="Freeform 50"/>
          <p:cNvSpPr>
            <a:spLocks/>
          </p:cNvSpPr>
          <p:nvPr/>
        </p:nvSpPr>
        <p:spPr bwMode="auto">
          <a:xfrm rot="20755414">
            <a:off x="2335892" y="3855402"/>
            <a:ext cx="152067" cy="237845"/>
          </a:xfrm>
          <a:custGeom>
            <a:avLst/>
            <a:gdLst>
              <a:gd name="T0" fmla="*/ 0 w 97"/>
              <a:gd name="T1" fmla="*/ 145 h 145"/>
              <a:gd name="T2" fmla="*/ 0 w 97"/>
              <a:gd name="T3" fmla="*/ 0 h 145"/>
              <a:gd name="T4" fmla="*/ 97 w 97"/>
              <a:gd name="T5" fmla="*/ 24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7" h="145">
                <a:moveTo>
                  <a:pt x="0" y="145"/>
                </a:moveTo>
                <a:lnTo>
                  <a:pt x="0" y="0"/>
                </a:lnTo>
                <a:lnTo>
                  <a:pt x="97" y="24"/>
                </a:lnTo>
              </a:path>
            </a:pathLst>
          </a:custGeom>
          <a:solidFill>
            <a:srgbClr val="FF00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" name="Text Box 44"/>
          <p:cNvSpPr txBox="1">
            <a:spLocks noChangeArrowheads="1"/>
          </p:cNvSpPr>
          <p:nvPr/>
        </p:nvSpPr>
        <p:spPr bwMode="auto">
          <a:xfrm>
            <a:off x="1524000" y="5844418"/>
            <a:ext cx="8305800" cy="327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700" b="1" dirty="0"/>
              <a:t>`30 `35  `40 `45  `50  `55  `60 `65  `70  `75 `80  `85  `90  `95 `00  `05 `10  </a:t>
            </a:r>
          </a:p>
        </p:txBody>
      </p:sp>
    </p:spTree>
    <p:extLst>
      <p:ext uri="{BB962C8B-B14F-4D97-AF65-F5344CB8AC3E}">
        <p14:creationId xmlns:p14="http://schemas.microsoft.com/office/powerpoint/2010/main" val="225749347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2782"/>
            <a:ext cx="51054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Criticisms of the CPI</a:t>
            </a:r>
            <a:endParaRPr lang="en-US" sz="6000" b="1" dirty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68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685800"/>
            <a:ext cx="8534400" cy="1557349"/>
          </a:xfrm>
        </p:spPr>
        <p:txBody>
          <a:bodyPr>
            <a:spAutoFit/>
          </a:bodyPr>
          <a:lstStyle/>
          <a:p>
            <a:r>
              <a:rPr lang="en-US" sz="2800" dirty="0">
                <a:latin typeface="Calibri" pitchFamily="34" charset="0"/>
                <a:cs typeface="Calibri" pitchFamily="34" charset="0"/>
              </a:rPr>
              <a:t>It can overstate or understate for certain groups</a:t>
            </a:r>
          </a:p>
          <a:p>
            <a:r>
              <a:rPr lang="en-US" sz="2800" dirty="0">
                <a:latin typeface="Calibri" pitchFamily="34" charset="0"/>
                <a:cs typeface="Calibri" pitchFamily="34" charset="0"/>
              </a:rPr>
              <a:t>Does not measure quality</a:t>
            </a:r>
          </a:p>
          <a:p>
            <a:r>
              <a:rPr lang="en-US" sz="2800" dirty="0">
                <a:latin typeface="Calibri" pitchFamily="34" charset="0"/>
                <a:cs typeface="Calibri" pitchFamily="34" charset="0"/>
              </a:rPr>
              <a:t>Substitutes are ignored</a:t>
            </a: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28600" y="2435022"/>
            <a:ext cx="7467600" cy="917778"/>
            <a:chOff x="228600" y="2278594"/>
            <a:chExt cx="7467600" cy="917778"/>
          </a:xfrm>
        </p:grpSpPr>
        <p:sp>
          <p:nvSpPr>
            <p:cNvPr id="9227" name="Rectangle 3"/>
            <p:cNvSpPr txBox="1">
              <a:spLocks noChangeArrowheads="1"/>
            </p:cNvSpPr>
            <p:nvPr/>
          </p:nvSpPr>
          <p:spPr bwMode="auto">
            <a:xfrm>
              <a:off x="381000" y="2809022"/>
              <a:ext cx="7315200" cy="387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en-US" sz="2400" dirty="0">
                  <a:latin typeface="Calibri" pitchFamily="34" charset="0"/>
                  <a:cs typeface="Calibri" pitchFamily="34" charset="0"/>
                </a:rPr>
                <a:t>A general rise in prices will shrink people’s income</a:t>
              </a:r>
            </a:p>
          </p:txBody>
        </p:sp>
        <p:sp>
          <p:nvSpPr>
            <p:cNvPr id="9228" name="Rectangle 2"/>
            <p:cNvSpPr txBox="1">
              <a:spLocks noChangeArrowheads="1"/>
            </p:cNvSpPr>
            <p:nvPr/>
          </p:nvSpPr>
          <p:spPr bwMode="auto">
            <a:xfrm>
              <a:off x="228600" y="2278594"/>
              <a:ext cx="6172200" cy="546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0"/>
                </a:spcBef>
              </a:pPr>
              <a:r>
                <a:rPr lang="en-US" sz="3600" b="1" dirty="0">
                  <a:solidFill>
                    <a:srgbClr val="0070C0"/>
                  </a:solidFill>
                  <a:latin typeface="Calibri" pitchFamily="34" charset="0"/>
                  <a:cs typeface="Calibri" pitchFamily="34" charset="0"/>
                </a:rPr>
                <a:t>Inflation Impacts Income</a:t>
              </a:r>
              <a:endParaRPr lang="en-US" sz="60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228600" y="3427210"/>
            <a:ext cx="8534400" cy="922540"/>
            <a:chOff x="228600" y="3270782"/>
            <a:chExt cx="8534400" cy="922540"/>
          </a:xfrm>
        </p:grpSpPr>
        <p:sp>
          <p:nvSpPr>
            <p:cNvPr id="9225" name="Rectangle 2"/>
            <p:cNvSpPr txBox="1">
              <a:spLocks noChangeArrowheads="1"/>
            </p:cNvSpPr>
            <p:nvPr/>
          </p:nvSpPr>
          <p:spPr bwMode="auto">
            <a:xfrm>
              <a:off x="228600" y="3270782"/>
              <a:ext cx="3810000" cy="546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0"/>
                </a:spcBef>
              </a:pPr>
              <a:r>
                <a:rPr lang="en-US" sz="3600" b="1" dirty="0">
                  <a:solidFill>
                    <a:srgbClr val="0070C0"/>
                  </a:solidFill>
                  <a:latin typeface="Calibri" pitchFamily="34" charset="0"/>
                  <a:cs typeface="Calibri" pitchFamily="34" charset="0"/>
                </a:rPr>
                <a:t>Nominal Income</a:t>
              </a:r>
            </a:p>
          </p:txBody>
        </p:sp>
        <p:sp>
          <p:nvSpPr>
            <p:cNvPr id="9226" name="Rectangle 3"/>
            <p:cNvSpPr txBox="1">
              <a:spLocks noChangeArrowheads="1"/>
            </p:cNvSpPr>
            <p:nvPr/>
          </p:nvSpPr>
          <p:spPr bwMode="auto">
            <a:xfrm>
              <a:off x="381000" y="3805972"/>
              <a:ext cx="8382000" cy="387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en-US" sz="2400" dirty="0">
                  <a:latin typeface="Calibri" pitchFamily="34" charset="0"/>
                  <a:cs typeface="Calibri" pitchFamily="34" charset="0"/>
                </a:rPr>
                <a:t>The actual number of dollars received over a period of time</a:t>
              </a:r>
            </a:p>
          </p:txBody>
        </p: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228600" y="4472578"/>
            <a:ext cx="8153400" cy="1311419"/>
            <a:chOff x="228600" y="4316150"/>
            <a:chExt cx="8153400" cy="1311419"/>
          </a:xfrm>
        </p:grpSpPr>
        <p:sp>
          <p:nvSpPr>
            <p:cNvPr id="9223" name="Rectangle 2"/>
            <p:cNvSpPr txBox="1">
              <a:spLocks noChangeArrowheads="1"/>
            </p:cNvSpPr>
            <p:nvPr/>
          </p:nvSpPr>
          <p:spPr bwMode="auto">
            <a:xfrm>
              <a:off x="228600" y="4316150"/>
              <a:ext cx="3352800" cy="546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0"/>
                </a:spcBef>
              </a:pPr>
              <a:r>
                <a:rPr lang="en-US" sz="3600" b="1" dirty="0">
                  <a:solidFill>
                    <a:srgbClr val="0070C0"/>
                  </a:solidFill>
                  <a:latin typeface="Calibri" pitchFamily="34" charset="0"/>
                  <a:cs typeface="Calibri" pitchFamily="34" charset="0"/>
                </a:rPr>
                <a:t>Real Income</a:t>
              </a:r>
            </a:p>
          </p:txBody>
        </p:sp>
        <p:sp>
          <p:nvSpPr>
            <p:cNvPr id="9224" name="Rectangle 3"/>
            <p:cNvSpPr txBox="1">
              <a:spLocks noChangeArrowheads="1"/>
            </p:cNvSpPr>
            <p:nvPr/>
          </p:nvSpPr>
          <p:spPr bwMode="auto">
            <a:xfrm>
              <a:off x="381000" y="4796572"/>
              <a:ext cx="8001000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400" dirty="0">
                  <a:latin typeface="Calibri" pitchFamily="34" charset="0"/>
                  <a:cs typeface="Calibri" pitchFamily="34" charset="0"/>
                </a:rPr>
                <a:t>The actual number of dollars received (nominal income) adjusted for changes in the CPI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93891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4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2590800" cy="486287"/>
          </a:xfr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Calibri" pitchFamily="34" charset="0"/>
                <a:cs typeface="Calibri" pitchFamily="34" charset="0"/>
              </a:rPr>
              <a:t>Real Income =</a:t>
            </a:r>
          </a:p>
        </p:txBody>
      </p:sp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2667000" y="990600"/>
            <a:ext cx="3657600" cy="1034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80000"/>
              </a:lnSpc>
              <a:spcBef>
                <a:spcPts val="1200"/>
              </a:spcBef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Nominal Income</a:t>
            </a:r>
          </a:p>
          <a:p>
            <a:pPr marL="342900" indent="-342900" algn="ctr">
              <a:lnSpc>
                <a:spcPct val="80000"/>
              </a:lnSpc>
              <a:spcBef>
                <a:spcPts val="1200"/>
              </a:spcBef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CPI</a:t>
            </a:r>
          </a:p>
        </p:txBody>
      </p:sp>
      <p:sp>
        <p:nvSpPr>
          <p:cNvPr id="10245" name="Line 8"/>
          <p:cNvSpPr>
            <a:spLocks noChangeShapeType="1"/>
          </p:cNvSpPr>
          <p:nvPr/>
        </p:nvSpPr>
        <p:spPr bwMode="auto">
          <a:xfrm>
            <a:off x="3124200" y="1447800"/>
            <a:ext cx="2743200" cy="2049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3200"/>
          </a:p>
        </p:txBody>
      </p:sp>
      <p:sp>
        <p:nvSpPr>
          <p:cNvPr id="10246" name="Rectangle 2"/>
          <p:cNvSpPr txBox="1">
            <a:spLocks noChangeArrowheads="1"/>
          </p:cNvSpPr>
          <p:nvPr/>
        </p:nvSpPr>
        <p:spPr bwMode="auto">
          <a:xfrm>
            <a:off x="228600" y="222782"/>
            <a:ext cx="61722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Calculating Real Income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381000" y="4253027"/>
            <a:ext cx="6172200" cy="395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The “</a:t>
            </a:r>
            <a:r>
              <a:rPr lang="en-US" sz="2400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Real Income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” is now in 1982 dollars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381000" y="4812471"/>
            <a:ext cx="83058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dirty="0">
                <a:latin typeface="Calibri" pitchFamily="34" charset="0"/>
                <a:cs typeface="Calibri" pitchFamily="34" charset="0"/>
              </a:rPr>
              <a:t>While “</a:t>
            </a:r>
            <a:r>
              <a:rPr lang="en-US" sz="2400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Nominal Income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” is going up over the years this person can not purchase the same level of goods and services in 2006 compared to 1980</a:t>
            </a:r>
          </a:p>
        </p:txBody>
      </p:sp>
      <p:sp>
        <p:nvSpPr>
          <p:cNvPr id="10249" name="Rectangle 7"/>
          <p:cNvSpPr>
            <a:spLocks noChangeArrowheads="1"/>
          </p:cNvSpPr>
          <p:nvPr/>
        </p:nvSpPr>
        <p:spPr bwMode="auto">
          <a:xfrm>
            <a:off x="5943600" y="1293813"/>
            <a:ext cx="1600200" cy="48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X 100</a:t>
            </a:r>
          </a:p>
        </p:txBody>
      </p:sp>
      <p:graphicFrame>
        <p:nvGraphicFramePr>
          <p:cNvPr id="10" name="Group 7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5810571"/>
              </p:ext>
            </p:extLst>
          </p:nvPr>
        </p:nvGraphicFramePr>
        <p:xfrm>
          <a:off x="228600" y="2133600"/>
          <a:ext cx="8153402" cy="1824619"/>
        </p:xfrm>
        <a:graphic>
          <a:graphicData uri="http://schemas.openxmlformats.org/drawingml/2006/table">
            <a:tbl>
              <a:tblPr/>
              <a:tblGrid>
                <a:gridCol w="9371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12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718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571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Year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CPI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Base=1982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Nominal Income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Real Income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Real Income Calculation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28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1980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82.4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$30,000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$36,408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+mn-lt"/>
                          <a:cs typeface="Calibri" pitchFamily="34" charset="0"/>
                        </a:rPr>
                        <a:t>($30,000 / 82.2) * 100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1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2000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172.2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$40,000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$23,229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+mn-lt"/>
                          <a:cs typeface="Calibri" pitchFamily="34" charset="0"/>
                        </a:rPr>
                        <a:t>($40,000 / 172.2) * 100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1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2006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201.6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$45,000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$22,321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+mn-lt"/>
                          <a:cs typeface="Calibri" pitchFamily="34" charset="0"/>
                        </a:rPr>
                        <a:t>($45,000 / 201.6) * 100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6531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 autoUpdateAnimBg="0"/>
      <p:bldP spid="12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983</Words>
  <Application>Microsoft Office PowerPoint</Application>
  <PresentationFormat>On-screen Show (4:3)</PresentationFormat>
  <Paragraphs>241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Symbol</vt:lpstr>
      <vt:lpstr>Office Theme</vt:lpstr>
      <vt:lpstr>Inflation</vt:lpstr>
      <vt:lpstr>Inflation</vt:lpstr>
      <vt:lpstr>Reporting and Calculation</vt:lpstr>
      <vt:lpstr>The makeup of the CPI changes as people’s tastes and preferences change, some of the goods and services that go into the basket change</vt:lpstr>
      <vt:lpstr>Computing Inflation Rate</vt:lpstr>
      <vt:lpstr>Consumer Price Indexes and Inflation Rates</vt:lpstr>
      <vt:lpstr>PowerPoint Presentation</vt:lpstr>
      <vt:lpstr>Criticisms of the CPI</vt:lpstr>
      <vt:lpstr>PowerPoint Presentation</vt:lpstr>
      <vt:lpstr>Real income increases when the rate of inflation is greater than a percentage increase in nominal income</vt:lpstr>
      <vt:lpstr>Wealth</vt:lpstr>
      <vt:lpstr>Inflation Affects Borrowers and Savers</vt:lpstr>
      <vt:lpstr>Two basic types of inflation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2017-01-05T00:47:43Z</dcterms:created>
  <dcterms:modified xsi:type="dcterms:W3CDTF">2017-01-05T00:47:48Z</dcterms:modified>
</cp:coreProperties>
</file>