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9"/>
  </p:notesMasterIdLst>
  <p:sldIdLst>
    <p:sldId id="257" r:id="rId2"/>
    <p:sldId id="273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79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B7B439-EA98-4346-BCBB-E9530491A1B5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11B0B-540E-4E27-827E-7D6426A87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588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11B0B-540E-4E27-827E-7D6426A870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21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11B0B-540E-4E27-827E-7D6426A8705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37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17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48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212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57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746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06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5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224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18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851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48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0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82000" cy="3970318"/>
          </a:xfrm>
        </p:spPr>
        <p:txBody>
          <a:bodyPr anchor="t">
            <a:spAutoFit/>
          </a:bodyPr>
          <a:lstStyle/>
          <a:p>
            <a:pPr algn="l" eaLnBrk="1" hangingPunct="1"/>
            <a:r>
              <a:rPr lang="en-US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How do economist understand the overall economics of a country.</a:t>
            </a:r>
            <a:br>
              <a:rPr lang="en-US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</a:br>
            <a:br>
              <a:rPr lang="en-US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</a:br>
            <a:r>
              <a:rPr lang="en-US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What impacts:</a:t>
            </a:r>
            <a:br>
              <a:rPr lang="en-US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</a:br>
            <a:r>
              <a:rPr lang="en-US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  Employment</a:t>
            </a:r>
            <a:br>
              <a:rPr lang="en-US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</a:br>
            <a:r>
              <a:rPr lang="en-US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  Inflation (Prices)</a:t>
            </a:r>
            <a:br>
              <a:rPr lang="en-US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</a:br>
            <a:r>
              <a:rPr lang="en-US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  GDP</a:t>
            </a:r>
          </a:p>
        </p:txBody>
      </p:sp>
    </p:spTree>
    <p:extLst>
      <p:ext uri="{BB962C8B-B14F-4D97-AF65-F5344CB8AC3E}">
        <p14:creationId xmlns:p14="http://schemas.microsoft.com/office/powerpoint/2010/main" val="2810683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29600" cy="830997"/>
          </a:xfrm>
        </p:spPr>
        <p:txBody>
          <a:bodyPr>
            <a:spAutoFit/>
          </a:bodyPr>
          <a:lstStyle/>
          <a:p>
            <a:r>
              <a:rPr lang="en-US" sz="2400" dirty="0">
                <a:cs typeface="Arial" panose="020B0604020202020204" pitchFamily="34" charset="0"/>
              </a:rPr>
              <a:t>There is a direct relationship between a change in wealth and a change in consumption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04800" y="2638655"/>
            <a:ext cx="8077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39725" indent="-339725" eaLnBrk="1" hangingPunct="1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There is an indirect relationship between a change in prices and a change in consumption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04800" y="3505200"/>
            <a:ext cx="84867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39725" indent="-339725" eaLnBrk="1" hangingPunct="1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There is an indirect relationship between a change in interest rates and a change in consumption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04800" y="4343400"/>
            <a:ext cx="845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39725" indent="-339725" eaLnBrk="1" hangingPunct="1"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When durable goods were suppressed, during WWII, afterwards there was an increase in the demand for goods not previously made available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609600" y="5562600"/>
            <a:ext cx="8458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SzPct val="15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Consumption is more stable than investment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04800" y="1828800"/>
            <a:ext cx="8686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39725" indent="-339725" eaLnBrk="1" hangingPunct="1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Consumers expectations of things to happen in the future will affect their spending decisions today</a:t>
            </a:r>
          </a:p>
        </p:txBody>
      </p:sp>
      <p:sp>
        <p:nvSpPr>
          <p:cNvPr id="13320" name="Rectangle 1"/>
          <p:cNvSpPr>
            <a:spLocks noChangeArrowheads="1"/>
          </p:cNvSpPr>
          <p:nvPr/>
        </p:nvSpPr>
        <p:spPr bwMode="auto">
          <a:xfrm>
            <a:off x="381000" y="228600"/>
            <a:ext cx="45286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cs typeface="Arial" panose="020B0604020202020204" pitchFamily="34" charset="0"/>
              </a:rPr>
              <a:t>Consumption Function</a:t>
            </a:r>
          </a:p>
        </p:txBody>
      </p:sp>
    </p:spTree>
    <p:extLst>
      <p:ext uri="{BB962C8B-B14F-4D97-AF65-F5344CB8AC3E}">
        <p14:creationId xmlns:p14="http://schemas.microsoft.com/office/powerpoint/2010/main" val="2023856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96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6067" grpId="0" build="p"/>
      <p:bldP spid="7" grpId="0" build="p"/>
      <p:bldP spid="8" grpId="0" build="p"/>
      <p:bldP spid="9" grpId="0" build="p"/>
      <p:bldP spid="10" grpId="0" build="p"/>
      <p:bldP spid="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229600" cy="954107"/>
          </a:xfrm>
        </p:spPr>
        <p:txBody>
          <a:bodyPr>
            <a:spAutoFit/>
          </a:bodyPr>
          <a:lstStyle/>
          <a:p>
            <a:pPr marL="0" indent="0" eaLnBrk="1" hangingPunct="1">
              <a:buFontTx/>
              <a:buNone/>
            </a:pPr>
            <a:r>
              <a:rPr lang="en-US" sz="2800" dirty="0">
                <a:cs typeface="Arial" panose="020B0604020202020204" pitchFamily="34" charset="0"/>
              </a:rPr>
              <a:t>Classical economists consider </a:t>
            </a:r>
            <a:r>
              <a:rPr lang="en-US" sz="2800" b="1" dirty="0">
                <a:solidFill>
                  <a:srgbClr val="0070C0"/>
                </a:solidFill>
                <a:cs typeface="Arial" panose="020B0604020202020204" pitchFamily="34" charset="0"/>
              </a:rPr>
              <a:t>interest rate</a:t>
            </a:r>
            <a:r>
              <a:rPr lang="en-US" sz="2800" dirty="0">
                <a:cs typeface="Arial" panose="020B0604020202020204" pitchFamily="34" charset="0"/>
              </a:rPr>
              <a:t> as the primary determinant investment</a:t>
            </a:r>
          </a:p>
        </p:txBody>
      </p:sp>
      <p:sp>
        <p:nvSpPr>
          <p:cNvPr id="14339" name="Rectangle 1"/>
          <p:cNvSpPr>
            <a:spLocks noChangeArrowheads="1"/>
          </p:cNvSpPr>
          <p:nvPr/>
        </p:nvSpPr>
        <p:spPr bwMode="auto">
          <a:xfrm>
            <a:off x="304800" y="1968500"/>
            <a:ext cx="83058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cs typeface="Arial" panose="020B0604020202020204" pitchFamily="34" charset="0"/>
              </a:rPr>
              <a:t>Keynesians believe </a:t>
            </a:r>
            <a:r>
              <a:rPr lang="en-US" sz="2800" b="1" dirty="0">
                <a:solidFill>
                  <a:srgbClr val="0070C0"/>
                </a:solidFill>
                <a:cs typeface="Arial" panose="020B0604020202020204" pitchFamily="34" charset="0"/>
              </a:rPr>
              <a:t>expectations of future profits </a:t>
            </a:r>
            <a:r>
              <a:rPr lang="en-US" sz="2800" dirty="0">
                <a:solidFill>
                  <a:srgbClr val="000000"/>
                </a:solidFill>
                <a:cs typeface="Arial" panose="020B0604020202020204" pitchFamily="34" charset="0"/>
              </a:rPr>
              <a:t>is the primary factor, along with the level of interest rates, in determining the level of investment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57B3CF7-63F3-4081-A8D1-B0F0E84FD150}"/>
              </a:ext>
            </a:extLst>
          </p:cNvPr>
          <p:cNvSpPr/>
          <p:nvPr/>
        </p:nvSpPr>
        <p:spPr>
          <a:xfrm>
            <a:off x="281836" y="191869"/>
            <a:ext cx="41798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cs typeface="Arial" panose="020B0604020202020204" pitchFamily="34" charset="0"/>
              </a:rPr>
              <a:t>Investment Demand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094007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3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28600"/>
            <a:ext cx="8077200" cy="1335750"/>
          </a:xfrm>
        </p:spPr>
        <p:txBody>
          <a:bodyPr>
            <a:spAutoFit/>
          </a:bodyPr>
          <a:lstStyle/>
          <a:p>
            <a:pPr marL="0" indent="0" eaLnBrk="1" hangingPunct="1">
              <a:buFontTx/>
              <a:buNone/>
            </a:pPr>
            <a:r>
              <a:rPr lang="en-US" sz="2800" b="1" dirty="0">
                <a:solidFill>
                  <a:srgbClr val="0070C0"/>
                </a:solidFill>
                <a:cs typeface="Arial" panose="020B0604020202020204" pitchFamily="34" charset="0"/>
              </a:rPr>
              <a:t>Investment Demand Curve</a:t>
            </a:r>
            <a:r>
              <a:rPr lang="en-US" sz="2400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buFontTx/>
              <a:buNone/>
            </a:pPr>
            <a:r>
              <a:rPr lang="en-US" sz="2400" dirty="0">
                <a:cs typeface="Arial" panose="020B0604020202020204" pitchFamily="34" charset="0"/>
              </a:rPr>
              <a:t>shows the amount businesses invest at different possible rates of interest</a:t>
            </a:r>
          </a:p>
        </p:txBody>
      </p:sp>
      <p:sp>
        <p:nvSpPr>
          <p:cNvPr id="15394" name="Line 35"/>
          <p:cNvSpPr>
            <a:spLocks noChangeShapeType="1"/>
          </p:cNvSpPr>
          <p:nvPr/>
        </p:nvSpPr>
        <p:spPr bwMode="auto">
          <a:xfrm>
            <a:off x="2286089" y="3322231"/>
            <a:ext cx="1063853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6" name="Line 37"/>
          <p:cNvSpPr>
            <a:spLocks noChangeShapeType="1"/>
          </p:cNvSpPr>
          <p:nvPr/>
        </p:nvSpPr>
        <p:spPr bwMode="auto">
          <a:xfrm>
            <a:off x="3382180" y="3386021"/>
            <a:ext cx="0" cy="2424007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7" name="Line 38"/>
          <p:cNvSpPr>
            <a:spLocks noChangeShapeType="1"/>
          </p:cNvSpPr>
          <p:nvPr/>
        </p:nvSpPr>
        <p:spPr bwMode="auto">
          <a:xfrm>
            <a:off x="4607223" y="4215287"/>
            <a:ext cx="0" cy="1530951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8" name="Line 39"/>
          <p:cNvSpPr>
            <a:spLocks noChangeShapeType="1"/>
          </p:cNvSpPr>
          <p:nvPr/>
        </p:nvSpPr>
        <p:spPr bwMode="auto">
          <a:xfrm>
            <a:off x="2286089" y="4215287"/>
            <a:ext cx="2321134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Line 4"/>
          <p:cNvSpPr>
            <a:spLocks noChangeShapeType="1"/>
          </p:cNvSpPr>
          <p:nvPr/>
        </p:nvSpPr>
        <p:spPr bwMode="auto">
          <a:xfrm>
            <a:off x="2261910" y="5831291"/>
            <a:ext cx="5867312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9"/>
          <p:cNvSpPr>
            <a:spLocks noChangeShapeType="1"/>
          </p:cNvSpPr>
          <p:nvPr/>
        </p:nvSpPr>
        <p:spPr bwMode="auto">
          <a:xfrm>
            <a:off x="2286089" y="1727490"/>
            <a:ext cx="0" cy="414632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Text Box 12"/>
          <p:cNvSpPr txBox="1">
            <a:spLocks noChangeArrowheads="1"/>
          </p:cNvSpPr>
          <p:nvPr/>
        </p:nvSpPr>
        <p:spPr bwMode="auto">
          <a:xfrm>
            <a:off x="1383337" y="2196610"/>
            <a:ext cx="902663" cy="424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/>
              <a:t>16%</a:t>
            </a:r>
          </a:p>
        </p:txBody>
      </p:sp>
      <p:sp>
        <p:nvSpPr>
          <p:cNvPr id="15375" name="Text Box 13"/>
          <p:cNvSpPr txBox="1">
            <a:spLocks noChangeArrowheads="1"/>
          </p:cNvSpPr>
          <p:nvPr/>
        </p:nvSpPr>
        <p:spPr bwMode="auto">
          <a:xfrm>
            <a:off x="1254385" y="3067073"/>
            <a:ext cx="1031615" cy="48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12%</a:t>
            </a:r>
          </a:p>
        </p:txBody>
      </p:sp>
      <p:sp>
        <p:nvSpPr>
          <p:cNvPr id="15376" name="Text Box 14"/>
          <p:cNvSpPr txBox="1">
            <a:spLocks noChangeArrowheads="1"/>
          </p:cNvSpPr>
          <p:nvPr/>
        </p:nvSpPr>
        <p:spPr bwMode="auto">
          <a:xfrm>
            <a:off x="1576764" y="3970760"/>
            <a:ext cx="709236" cy="48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8%</a:t>
            </a:r>
          </a:p>
        </p:txBody>
      </p:sp>
      <p:sp>
        <p:nvSpPr>
          <p:cNvPr id="15377" name="Text Box 15"/>
          <p:cNvSpPr txBox="1">
            <a:spLocks noChangeArrowheads="1"/>
          </p:cNvSpPr>
          <p:nvPr/>
        </p:nvSpPr>
        <p:spPr bwMode="auto">
          <a:xfrm>
            <a:off x="1512289" y="4789394"/>
            <a:ext cx="773711" cy="48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4%</a:t>
            </a:r>
          </a:p>
        </p:txBody>
      </p:sp>
      <p:sp>
        <p:nvSpPr>
          <p:cNvPr id="15378" name="Text Box 16"/>
          <p:cNvSpPr txBox="1">
            <a:spLocks noChangeArrowheads="1"/>
          </p:cNvSpPr>
          <p:nvPr/>
        </p:nvSpPr>
        <p:spPr bwMode="auto">
          <a:xfrm>
            <a:off x="3124276" y="5851226"/>
            <a:ext cx="451332" cy="48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5</a:t>
            </a:r>
          </a:p>
        </p:txBody>
      </p:sp>
      <p:sp>
        <p:nvSpPr>
          <p:cNvPr id="15379" name="Text Box 17"/>
          <p:cNvSpPr txBox="1">
            <a:spLocks noChangeArrowheads="1"/>
          </p:cNvSpPr>
          <p:nvPr/>
        </p:nvSpPr>
        <p:spPr bwMode="auto">
          <a:xfrm>
            <a:off x="4284843" y="5810028"/>
            <a:ext cx="1054452" cy="48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10</a:t>
            </a:r>
          </a:p>
        </p:txBody>
      </p:sp>
      <p:sp>
        <p:nvSpPr>
          <p:cNvPr id="15380" name="Text Box 18"/>
          <p:cNvSpPr txBox="1">
            <a:spLocks noChangeArrowheads="1"/>
          </p:cNvSpPr>
          <p:nvPr/>
        </p:nvSpPr>
        <p:spPr bwMode="auto">
          <a:xfrm>
            <a:off x="5509886" y="5851226"/>
            <a:ext cx="1054452" cy="48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15</a:t>
            </a:r>
          </a:p>
        </p:txBody>
      </p:sp>
      <p:sp>
        <p:nvSpPr>
          <p:cNvPr id="15381" name="Text Box 19"/>
          <p:cNvSpPr txBox="1">
            <a:spLocks noChangeArrowheads="1"/>
          </p:cNvSpPr>
          <p:nvPr/>
        </p:nvSpPr>
        <p:spPr bwMode="auto">
          <a:xfrm>
            <a:off x="6776571" y="5851226"/>
            <a:ext cx="1054450" cy="48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20</a:t>
            </a:r>
          </a:p>
        </p:txBody>
      </p:sp>
      <p:sp>
        <p:nvSpPr>
          <p:cNvPr id="15384" name="Text Box 22"/>
          <p:cNvSpPr txBox="1">
            <a:spLocks noChangeArrowheads="1"/>
          </p:cNvSpPr>
          <p:nvPr/>
        </p:nvSpPr>
        <p:spPr bwMode="auto">
          <a:xfrm>
            <a:off x="6048530" y="6295096"/>
            <a:ext cx="20403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>
                <a:latin typeface="+mn-lt"/>
              </a:rPr>
              <a:t>Real investment</a:t>
            </a:r>
          </a:p>
        </p:txBody>
      </p:sp>
      <p:sp>
        <p:nvSpPr>
          <p:cNvPr id="15385" name="Line 23"/>
          <p:cNvSpPr>
            <a:spLocks noChangeShapeType="1"/>
          </p:cNvSpPr>
          <p:nvPr/>
        </p:nvSpPr>
        <p:spPr bwMode="auto">
          <a:xfrm>
            <a:off x="2286089" y="2438400"/>
            <a:ext cx="3679160" cy="2776627"/>
          </a:xfrm>
          <a:prstGeom prst="line">
            <a:avLst/>
          </a:prstGeom>
          <a:noFill/>
          <a:ln w="1270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Oval 24"/>
          <p:cNvSpPr>
            <a:spLocks noChangeArrowheads="1"/>
          </p:cNvSpPr>
          <p:nvPr/>
        </p:nvSpPr>
        <p:spPr bwMode="auto">
          <a:xfrm>
            <a:off x="3285466" y="3161431"/>
            <a:ext cx="193428" cy="191369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91" name="Text Box 31"/>
          <p:cNvSpPr txBox="1">
            <a:spLocks noChangeArrowheads="1"/>
          </p:cNvSpPr>
          <p:nvPr/>
        </p:nvSpPr>
        <p:spPr bwMode="auto">
          <a:xfrm>
            <a:off x="5187506" y="2556755"/>
            <a:ext cx="2772466" cy="64642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>
                <a:latin typeface="+mn-lt"/>
              </a:rPr>
              <a:t>Investment Demand Curve</a:t>
            </a:r>
          </a:p>
        </p:txBody>
      </p:sp>
      <p:sp>
        <p:nvSpPr>
          <p:cNvPr id="15392" name="Line 32"/>
          <p:cNvSpPr>
            <a:spLocks noChangeShapeType="1"/>
          </p:cNvSpPr>
          <p:nvPr/>
        </p:nvSpPr>
        <p:spPr bwMode="auto">
          <a:xfrm flipH="1">
            <a:off x="5187507" y="3386021"/>
            <a:ext cx="1289519" cy="1148214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93" name="Oval 34"/>
          <p:cNvSpPr>
            <a:spLocks noChangeArrowheads="1"/>
          </p:cNvSpPr>
          <p:nvPr/>
        </p:nvSpPr>
        <p:spPr bwMode="auto">
          <a:xfrm>
            <a:off x="4510509" y="4075831"/>
            <a:ext cx="193428" cy="191369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99" name="Text Box 40"/>
          <p:cNvSpPr txBox="1">
            <a:spLocks noChangeArrowheads="1"/>
          </p:cNvSpPr>
          <p:nvPr/>
        </p:nvSpPr>
        <p:spPr bwMode="auto">
          <a:xfrm rot="16200000">
            <a:off x="356425" y="2280170"/>
            <a:ext cx="16846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>
                <a:latin typeface="+mn-lt"/>
              </a:rPr>
              <a:t>Interest rate</a:t>
            </a:r>
          </a:p>
        </p:txBody>
      </p:sp>
      <p:sp>
        <p:nvSpPr>
          <p:cNvPr id="15400" name="Line 41"/>
          <p:cNvSpPr>
            <a:spLocks noChangeShapeType="1"/>
          </p:cNvSpPr>
          <p:nvPr/>
        </p:nvSpPr>
        <p:spPr bwMode="auto">
          <a:xfrm>
            <a:off x="2286089" y="1727490"/>
            <a:ext cx="0" cy="4146328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01" name="AutoShape 42"/>
          <p:cNvSpPr>
            <a:spLocks noChangeArrowheads="1"/>
          </p:cNvSpPr>
          <p:nvPr/>
        </p:nvSpPr>
        <p:spPr bwMode="auto">
          <a:xfrm>
            <a:off x="2886785" y="3386021"/>
            <a:ext cx="237491" cy="829266"/>
          </a:xfrm>
          <a:prstGeom prst="downArrow">
            <a:avLst>
              <a:gd name="adj1" fmla="val 50000"/>
              <a:gd name="adj2" fmla="val 81250"/>
            </a:avLst>
          </a:prstGeom>
          <a:solidFill>
            <a:schemeClr val="bg1">
              <a:lumMod val="50000"/>
            </a:schemeClr>
          </a:solidFill>
          <a:ln w="5715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5402" name="AutoShape 43"/>
          <p:cNvSpPr>
            <a:spLocks noChangeArrowheads="1"/>
          </p:cNvSpPr>
          <p:nvPr/>
        </p:nvSpPr>
        <p:spPr bwMode="auto">
          <a:xfrm rot="16200000">
            <a:off x="3901357" y="4845008"/>
            <a:ext cx="186690" cy="1096091"/>
          </a:xfrm>
          <a:prstGeom prst="downArrow">
            <a:avLst>
              <a:gd name="adj1" fmla="val 50000"/>
              <a:gd name="adj2" fmla="val 106250"/>
            </a:avLst>
          </a:prstGeom>
          <a:solidFill>
            <a:schemeClr val="bg1">
              <a:lumMod val="50000"/>
            </a:schemeClr>
          </a:solidFill>
          <a:ln w="5715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415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5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97" grpId="0" animBg="1"/>
      <p:bldP spid="15398" grpId="0" animBg="1"/>
      <p:bldP spid="15393" grpId="0" animBg="1"/>
      <p:bldP spid="15401" grpId="0" animBg="1"/>
      <p:bldP spid="1540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Line 39"/>
          <p:cNvSpPr>
            <a:spLocks noChangeShapeType="1"/>
          </p:cNvSpPr>
          <p:nvPr/>
        </p:nvSpPr>
        <p:spPr bwMode="auto">
          <a:xfrm>
            <a:off x="1818791" y="4114799"/>
            <a:ext cx="2471068" cy="18348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6" name="Text Box 32"/>
          <p:cNvSpPr txBox="1">
            <a:spLocks noChangeArrowheads="1"/>
          </p:cNvSpPr>
          <p:nvPr/>
        </p:nvSpPr>
        <p:spPr bwMode="auto">
          <a:xfrm>
            <a:off x="304800" y="152400"/>
            <a:ext cx="792480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Shift in the Firm’s Investment Demand Curve</a:t>
            </a:r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>
            <a:off x="4289858" y="4175330"/>
            <a:ext cx="0" cy="1648426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Line 4"/>
          <p:cNvSpPr>
            <a:spLocks noChangeShapeType="1"/>
          </p:cNvSpPr>
          <p:nvPr/>
        </p:nvSpPr>
        <p:spPr bwMode="auto">
          <a:xfrm>
            <a:off x="1794139" y="5827862"/>
            <a:ext cx="6334284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9"/>
          <p:cNvSpPr>
            <a:spLocks noChangeShapeType="1"/>
          </p:cNvSpPr>
          <p:nvPr/>
        </p:nvSpPr>
        <p:spPr bwMode="auto">
          <a:xfrm>
            <a:off x="1818791" y="1589708"/>
            <a:ext cx="0" cy="427100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Text Box 12"/>
          <p:cNvSpPr txBox="1">
            <a:spLocks noChangeArrowheads="1"/>
          </p:cNvSpPr>
          <p:nvPr/>
        </p:nvSpPr>
        <p:spPr bwMode="auto">
          <a:xfrm>
            <a:off x="838200" y="2181078"/>
            <a:ext cx="1044114" cy="535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16</a:t>
            </a:r>
            <a:r>
              <a:rPr lang="en-US" sz="3200" b="1"/>
              <a:t>%</a:t>
            </a:r>
          </a:p>
        </p:txBody>
      </p:sp>
      <p:sp>
        <p:nvSpPr>
          <p:cNvPr id="16399" name="Text Box 13"/>
          <p:cNvSpPr txBox="1">
            <a:spLocks noChangeArrowheads="1"/>
          </p:cNvSpPr>
          <p:nvPr/>
        </p:nvSpPr>
        <p:spPr bwMode="auto">
          <a:xfrm>
            <a:off x="867987" y="3035280"/>
            <a:ext cx="1113720" cy="480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12%</a:t>
            </a:r>
          </a:p>
        </p:txBody>
      </p:sp>
      <p:sp>
        <p:nvSpPr>
          <p:cNvPr id="16400" name="Text Box 14"/>
          <p:cNvSpPr txBox="1">
            <a:spLocks noChangeArrowheads="1"/>
          </p:cNvSpPr>
          <p:nvPr/>
        </p:nvSpPr>
        <p:spPr bwMode="auto">
          <a:xfrm>
            <a:off x="1047022" y="3889481"/>
            <a:ext cx="835290" cy="480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8%</a:t>
            </a:r>
          </a:p>
        </p:txBody>
      </p:sp>
      <p:sp>
        <p:nvSpPr>
          <p:cNvPr id="16401" name="Text Box 15"/>
          <p:cNvSpPr txBox="1">
            <a:spLocks noChangeArrowheads="1"/>
          </p:cNvSpPr>
          <p:nvPr/>
        </p:nvSpPr>
        <p:spPr bwMode="auto">
          <a:xfrm>
            <a:off x="1047022" y="4743683"/>
            <a:ext cx="765683" cy="480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4%</a:t>
            </a:r>
          </a:p>
        </p:txBody>
      </p:sp>
      <p:sp>
        <p:nvSpPr>
          <p:cNvPr id="16402" name="Text Box 16"/>
          <p:cNvSpPr txBox="1">
            <a:spLocks noChangeArrowheads="1"/>
          </p:cNvSpPr>
          <p:nvPr/>
        </p:nvSpPr>
        <p:spPr bwMode="auto">
          <a:xfrm>
            <a:off x="2723689" y="5837444"/>
            <a:ext cx="487253" cy="480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5</a:t>
            </a:r>
          </a:p>
        </p:txBody>
      </p:sp>
      <p:sp>
        <p:nvSpPr>
          <p:cNvPr id="16403" name="Text Box 17"/>
          <p:cNvSpPr txBox="1">
            <a:spLocks noChangeArrowheads="1"/>
          </p:cNvSpPr>
          <p:nvPr/>
        </p:nvSpPr>
        <p:spPr bwMode="auto">
          <a:xfrm>
            <a:off x="3976624" y="5823756"/>
            <a:ext cx="1138373" cy="480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10</a:t>
            </a:r>
          </a:p>
        </p:txBody>
      </p:sp>
      <p:sp>
        <p:nvSpPr>
          <p:cNvPr id="16404" name="Text Box 18"/>
          <p:cNvSpPr txBox="1">
            <a:spLocks noChangeArrowheads="1"/>
          </p:cNvSpPr>
          <p:nvPr/>
        </p:nvSpPr>
        <p:spPr bwMode="auto">
          <a:xfrm>
            <a:off x="5299167" y="5837444"/>
            <a:ext cx="1138373" cy="480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15</a:t>
            </a:r>
          </a:p>
        </p:txBody>
      </p:sp>
      <p:sp>
        <p:nvSpPr>
          <p:cNvPr id="16405" name="Text Box 19"/>
          <p:cNvSpPr txBox="1">
            <a:spLocks noChangeArrowheads="1"/>
          </p:cNvSpPr>
          <p:nvPr/>
        </p:nvSpPr>
        <p:spPr bwMode="auto">
          <a:xfrm>
            <a:off x="6666665" y="5837444"/>
            <a:ext cx="1138372" cy="480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20</a:t>
            </a:r>
          </a:p>
        </p:txBody>
      </p:sp>
      <p:sp>
        <p:nvSpPr>
          <p:cNvPr id="16409" name="Line 23"/>
          <p:cNvSpPr>
            <a:spLocks noChangeShapeType="1"/>
          </p:cNvSpPr>
          <p:nvPr/>
        </p:nvSpPr>
        <p:spPr bwMode="auto">
          <a:xfrm>
            <a:off x="2009569" y="2538408"/>
            <a:ext cx="3828413" cy="2628312"/>
          </a:xfrm>
          <a:prstGeom prst="line">
            <a:avLst/>
          </a:prstGeom>
          <a:noFill/>
          <a:ln w="127000">
            <a:solidFill>
              <a:schemeClr val="accent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10" name="Text Box 24"/>
          <p:cNvSpPr txBox="1">
            <a:spLocks noChangeArrowheads="1"/>
          </p:cNvSpPr>
          <p:nvPr/>
        </p:nvSpPr>
        <p:spPr bwMode="auto">
          <a:xfrm rot="16200000">
            <a:off x="-131463" y="2107754"/>
            <a:ext cx="174855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>
                <a:latin typeface="+mn-lt"/>
              </a:rPr>
              <a:t>Interest rate</a:t>
            </a:r>
          </a:p>
        </p:txBody>
      </p:sp>
      <p:sp>
        <p:nvSpPr>
          <p:cNvPr id="16415" name="Line 29"/>
          <p:cNvSpPr>
            <a:spLocks noChangeShapeType="1"/>
          </p:cNvSpPr>
          <p:nvPr/>
        </p:nvSpPr>
        <p:spPr bwMode="auto">
          <a:xfrm>
            <a:off x="2514866" y="1983955"/>
            <a:ext cx="3971979" cy="2736457"/>
          </a:xfrm>
          <a:prstGeom prst="line">
            <a:avLst/>
          </a:prstGeom>
          <a:noFill/>
          <a:ln w="1270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16" name="Oval 30"/>
          <p:cNvSpPr>
            <a:spLocks noChangeArrowheads="1"/>
          </p:cNvSpPr>
          <p:nvPr/>
        </p:nvSpPr>
        <p:spPr bwMode="auto">
          <a:xfrm>
            <a:off x="4185447" y="4020897"/>
            <a:ext cx="208823" cy="197123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Line 39"/>
          <p:cNvSpPr>
            <a:spLocks noChangeShapeType="1"/>
          </p:cNvSpPr>
          <p:nvPr/>
        </p:nvSpPr>
        <p:spPr bwMode="auto">
          <a:xfrm>
            <a:off x="4343400" y="4122603"/>
            <a:ext cx="1336472" cy="18348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38"/>
          <p:cNvSpPr>
            <a:spLocks noChangeShapeType="1"/>
          </p:cNvSpPr>
          <p:nvPr/>
        </p:nvSpPr>
        <p:spPr bwMode="auto">
          <a:xfrm>
            <a:off x="5638800" y="4191000"/>
            <a:ext cx="0" cy="1648426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7" name="Oval 31"/>
          <p:cNvSpPr>
            <a:spLocks noChangeArrowheads="1"/>
          </p:cNvSpPr>
          <p:nvPr/>
        </p:nvSpPr>
        <p:spPr bwMode="auto">
          <a:xfrm>
            <a:off x="5538443" y="4034586"/>
            <a:ext cx="208823" cy="197123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18" name="Text Box 33"/>
          <p:cNvSpPr txBox="1">
            <a:spLocks noChangeArrowheads="1"/>
          </p:cNvSpPr>
          <p:nvPr/>
        </p:nvSpPr>
        <p:spPr bwMode="auto">
          <a:xfrm>
            <a:off x="5837982" y="4956058"/>
            <a:ext cx="556860" cy="535556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/>
              <a:t>I</a:t>
            </a:r>
            <a:r>
              <a:rPr lang="en-US" sz="3200" b="1" baseline="-25000" dirty="0"/>
              <a:t>1</a:t>
            </a:r>
            <a:endParaRPr lang="en-US" sz="3200" b="1" dirty="0"/>
          </a:p>
        </p:txBody>
      </p:sp>
      <p:sp>
        <p:nvSpPr>
          <p:cNvPr id="16419" name="Text Box 34"/>
          <p:cNvSpPr txBox="1">
            <a:spLocks noChangeArrowheads="1"/>
          </p:cNvSpPr>
          <p:nvPr/>
        </p:nvSpPr>
        <p:spPr bwMode="auto">
          <a:xfrm>
            <a:off x="6482495" y="4415144"/>
            <a:ext cx="696075" cy="535556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/>
              <a:t>I</a:t>
            </a:r>
            <a:r>
              <a:rPr lang="en-US" sz="3200" b="1" baseline="-25000" dirty="0"/>
              <a:t>2</a:t>
            </a:r>
            <a:endParaRPr lang="en-US" sz="3200" b="1" dirty="0"/>
          </a:p>
        </p:txBody>
      </p:sp>
      <p:sp>
        <p:nvSpPr>
          <p:cNvPr id="16420" name="Text Box 35"/>
          <p:cNvSpPr txBox="1">
            <a:spLocks noChangeArrowheads="1"/>
          </p:cNvSpPr>
          <p:nvPr/>
        </p:nvSpPr>
        <p:spPr bwMode="auto">
          <a:xfrm>
            <a:off x="5642149" y="6320613"/>
            <a:ext cx="278430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>
                <a:latin typeface="+mn-lt"/>
              </a:rPr>
              <a:t>Real investment</a:t>
            </a:r>
          </a:p>
        </p:txBody>
      </p:sp>
      <p:sp>
        <p:nvSpPr>
          <p:cNvPr id="16421" name="AutoShape 38"/>
          <p:cNvSpPr>
            <a:spLocks noChangeArrowheads="1"/>
          </p:cNvSpPr>
          <p:nvPr/>
        </p:nvSpPr>
        <p:spPr bwMode="auto">
          <a:xfrm rot="16200000">
            <a:off x="3473123" y="2703491"/>
            <a:ext cx="241319" cy="904898"/>
          </a:xfrm>
          <a:prstGeom prst="downArrow">
            <a:avLst>
              <a:gd name="adj1" fmla="val 50000"/>
              <a:gd name="adj2" fmla="val 81250"/>
            </a:avLst>
          </a:prstGeom>
          <a:solidFill>
            <a:schemeClr val="bg1">
              <a:lumMod val="50000"/>
            </a:schemeClr>
          </a:solidFill>
          <a:ln w="5715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6406" name="Line 20"/>
          <p:cNvSpPr>
            <a:spLocks noChangeShapeType="1"/>
          </p:cNvSpPr>
          <p:nvPr/>
        </p:nvSpPr>
        <p:spPr bwMode="auto">
          <a:xfrm>
            <a:off x="1818791" y="1589708"/>
            <a:ext cx="0" cy="4271008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207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5" grpId="0" animBg="1"/>
      <p:bldP spid="42" grpId="0" animBg="1"/>
      <p:bldP spid="41" grpId="0" animBg="1"/>
      <p:bldP spid="16417" grpId="0" animBg="1"/>
      <p:bldP spid="16419" grpId="0"/>
      <p:bldP spid="164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6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153400" cy="4752070"/>
          </a:xfrm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>
                <a:cs typeface="Arial" panose="020B0604020202020204" pitchFamily="34" charset="0"/>
              </a:rPr>
              <a:t>Expectations</a:t>
            </a:r>
          </a:p>
          <a:p>
            <a:pPr marL="57150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dirty="0">
                <a:cs typeface="Arial" panose="020B0604020202020204" pitchFamily="34" charset="0"/>
              </a:rPr>
              <a:t>Investors are susceptible to moods of optimism and pessimism</a:t>
            </a:r>
            <a:endParaRPr lang="en-US" sz="2800" dirty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>
                <a:cs typeface="Arial" panose="020B0604020202020204" pitchFamily="34" charset="0"/>
              </a:rPr>
              <a:t>Technological change</a:t>
            </a:r>
          </a:p>
          <a:p>
            <a:pPr marL="57150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dirty="0">
                <a:cs typeface="Arial" panose="020B0604020202020204" pitchFamily="34" charset="0"/>
              </a:rPr>
              <a:t>New products and new ways of doing things have a big impact on investment decisions</a:t>
            </a:r>
            <a:endParaRPr lang="en-US" sz="2000" dirty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>
                <a:cs typeface="Arial" panose="020B0604020202020204" pitchFamily="34" charset="0"/>
              </a:rPr>
              <a:t>Capacity utilization</a:t>
            </a:r>
          </a:p>
          <a:p>
            <a:pPr marL="57150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dirty="0">
                <a:cs typeface="Arial" panose="020B0604020202020204" pitchFamily="34" charset="0"/>
              </a:rPr>
              <a:t>For low utilization firms can meet an increase in demand without expanding </a:t>
            </a:r>
          </a:p>
          <a:p>
            <a:pPr marL="57150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dirty="0">
                <a:cs typeface="Arial" panose="020B0604020202020204" pitchFamily="34" charset="0"/>
              </a:rPr>
              <a:t>For high utilization firms must increase investment to meet an increase in demand</a:t>
            </a:r>
            <a:endParaRPr lang="en-US" sz="2800" dirty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>
                <a:cs typeface="Arial" panose="020B0604020202020204" pitchFamily="34" charset="0"/>
              </a:rPr>
              <a:t>Business taxes</a:t>
            </a:r>
          </a:p>
          <a:p>
            <a:pPr marL="57150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dirty="0">
                <a:cs typeface="Arial" panose="020B0604020202020204" pitchFamily="34" charset="0"/>
              </a:rPr>
              <a:t>Business decisions depend on the expected after-tax rate of profit</a:t>
            </a:r>
            <a:endParaRPr lang="en-US" sz="2800" dirty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>
                <a:cs typeface="Arial" panose="020B0604020202020204" pitchFamily="34" charset="0"/>
              </a:rPr>
              <a:t>Autonomous reasons</a:t>
            </a:r>
          </a:p>
          <a:p>
            <a:pPr marL="57150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i="1" dirty="0">
                <a:cs typeface="Arial" panose="020B0604020202020204" pitchFamily="34" charset="0"/>
              </a:rPr>
              <a:t>Spending that does not vary with the current level of disposable income</a:t>
            </a:r>
          </a:p>
        </p:txBody>
      </p:sp>
      <p:sp>
        <p:nvSpPr>
          <p:cNvPr id="17411" name="Rectangle 1"/>
          <p:cNvSpPr>
            <a:spLocks noChangeArrowheads="1"/>
          </p:cNvSpPr>
          <p:nvPr/>
        </p:nvSpPr>
        <p:spPr bwMode="auto">
          <a:xfrm>
            <a:off x="381000" y="228600"/>
            <a:ext cx="71656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cs typeface="Arial" panose="020B0604020202020204" pitchFamily="34" charset="0"/>
              </a:rPr>
              <a:t>Investment demand is generally unstable</a:t>
            </a:r>
          </a:p>
        </p:txBody>
      </p:sp>
    </p:spTree>
    <p:extLst>
      <p:ext uri="{BB962C8B-B14F-4D97-AF65-F5344CB8AC3E}">
        <p14:creationId xmlns:p14="http://schemas.microsoft.com/office/powerpoint/2010/main" val="339863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0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0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0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06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06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06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06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06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06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3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063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3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5063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630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4"/>
          <p:cNvSpPr txBox="1">
            <a:spLocks noChangeArrowheads="1"/>
          </p:cNvSpPr>
          <p:nvPr/>
        </p:nvSpPr>
        <p:spPr bwMode="auto">
          <a:xfrm>
            <a:off x="234950" y="76200"/>
            <a:ext cx="754380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Aggregate Investment Demand Curve</a:t>
            </a:r>
          </a:p>
        </p:txBody>
      </p:sp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1147763" y="3079750"/>
            <a:ext cx="9794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>
                <a:latin typeface="+mn-lt"/>
              </a:rPr>
              <a:t>8%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1147763" y="3608388"/>
            <a:ext cx="979487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latin typeface="+mn-lt"/>
              </a:rPr>
              <a:t>6%</a:t>
            </a:r>
          </a:p>
        </p:txBody>
      </p:sp>
      <p:sp>
        <p:nvSpPr>
          <p:cNvPr id="18438" name="Text Box 5"/>
          <p:cNvSpPr txBox="1">
            <a:spLocks noChangeArrowheads="1"/>
          </p:cNvSpPr>
          <p:nvPr/>
        </p:nvSpPr>
        <p:spPr bwMode="auto">
          <a:xfrm>
            <a:off x="1212850" y="4137025"/>
            <a:ext cx="9144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latin typeface="+mn-lt"/>
              </a:rPr>
              <a:t>4%</a:t>
            </a:r>
          </a:p>
        </p:txBody>
      </p:sp>
      <p:sp>
        <p:nvSpPr>
          <p:cNvPr id="18439" name="Text Box 6"/>
          <p:cNvSpPr txBox="1">
            <a:spLocks noChangeArrowheads="1"/>
          </p:cNvSpPr>
          <p:nvPr/>
        </p:nvSpPr>
        <p:spPr bwMode="auto">
          <a:xfrm>
            <a:off x="1212850" y="4730750"/>
            <a:ext cx="9144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latin typeface="+mn-lt"/>
              </a:rPr>
              <a:t>2%</a:t>
            </a:r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2601913" y="5618163"/>
            <a:ext cx="6540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latin typeface="+mn-lt"/>
              </a:rPr>
              <a:t>.2</a:t>
            </a:r>
          </a:p>
        </p:txBody>
      </p:sp>
      <p:sp>
        <p:nvSpPr>
          <p:cNvPr id="18441" name="Text Box 8"/>
          <p:cNvSpPr txBox="1">
            <a:spLocks noChangeArrowheads="1"/>
          </p:cNvSpPr>
          <p:nvPr/>
        </p:nvSpPr>
        <p:spPr bwMode="auto">
          <a:xfrm>
            <a:off x="3403600" y="5611813"/>
            <a:ext cx="522288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latin typeface="+mn-lt"/>
              </a:rPr>
              <a:t>.4</a:t>
            </a:r>
          </a:p>
        </p:txBody>
      </p:sp>
      <p:sp>
        <p:nvSpPr>
          <p:cNvPr id="18442" name="Text Box 9"/>
          <p:cNvSpPr txBox="1">
            <a:spLocks noChangeArrowheads="1"/>
          </p:cNvSpPr>
          <p:nvPr/>
        </p:nvSpPr>
        <p:spPr bwMode="auto">
          <a:xfrm>
            <a:off x="4098925" y="5627688"/>
            <a:ext cx="522288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latin typeface="+mn-lt"/>
              </a:rPr>
              <a:t>.6</a:t>
            </a:r>
          </a:p>
        </p:txBody>
      </p:sp>
      <p:sp>
        <p:nvSpPr>
          <p:cNvPr id="18443" name="Text Box 10"/>
          <p:cNvSpPr txBox="1">
            <a:spLocks noChangeArrowheads="1"/>
          </p:cNvSpPr>
          <p:nvPr/>
        </p:nvSpPr>
        <p:spPr bwMode="auto">
          <a:xfrm>
            <a:off x="4749800" y="5635625"/>
            <a:ext cx="719138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latin typeface="+mn-lt"/>
              </a:rPr>
              <a:t>.8</a:t>
            </a:r>
          </a:p>
        </p:txBody>
      </p:sp>
      <p:sp>
        <p:nvSpPr>
          <p:cNvPr id="18444" name="Text Box 11"/>
          <p:cNvSpPr txBox="1">
            <a:spLocks noChangeArrowheads="1"/>
          </p:cNvSpPr>
          <p:nvPr/>
        </p:nvSpPr>
        <p:spPr bwMode="auto">
          <a:xfrm>
            <a:off x="990600" y="2541588"/>
            <a:ext cx="1192213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>
                <a:latin typeface="+mn-lt"/>
              </a:rPr>
              <a:t>10%</a:t>
            </a:r>
          </a:p>
        </p:txBody>
      </p:sp>
      <p:sp>
        <p:nvSpPr>
          <p:cNvPr id="18445" name="Text Box 12"/>
          <p:cNvSpPr txBox="1">
            <a:spLocks noChangeArrowheads="1"/>
          </p:cNvSpPr>
          <p:nvPr/>
        </p:nvSpPr>
        <p:spPr bwMode="auto">
          <a:xfrm>
            <a:off x="990600" y="2012950"/>
            <a:ext cx="1192213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>
                <a:latin typeface="+mn-lt"/>
              </a:rPr>
              <a:t>12%</a:t>
            </a:r>
          </a:p>
        </p:txBody>
      </p:sp>
      <p:sp>
        <p:nvSpPr>
          <p:cNvPr id="18446" name="Text Box 13"/>
          <p:cNvSpPr txBox="1">
            <a:spLocks noChangeArrowheads="1"/>
          </p:cNvSpPr>
          <p:nvPr/>
        </p:nvSpPr>
        <p:spPr bwMode="auto">
          <a:xfrm>
            <a:off x="1035050" y="1549400"/>
            <a:ext cx="11271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latin typeface="+mn-lt"/>
              </a:rPr>
              <a:t>14%</a:t>
            </a:r>
          </a:p>
        </p:txBody>
      </p:sp>
      <p:sp>
        <p:nvSpPr>
          <p:cNvPr id="18447" name="Text Box 14"/>
          <p:cNvSpPr txBox="1">
            <a:spLocks noChangeArrowheads="1"/>
          </p:cNvSpPr>
          <p:nvPr/>
        </p:nvSpPr>
        <p:spPr bwMode="auto">
          <a:xfrm>
            <a:off x="1035050" y="1020763"/>
            <a:ext cx="1109663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>
                <a:latin typeface="+mn-lt"/>
              </a:rPr>
              <a:t>16%</a:t>
            </a:r>
          </a:p>
        </p:txBody>
      </p:sp>
      <p:sp>
        <p:nvSpPr>
          <p:cNvPr id="18448" name="Text Box 15"/>
          <p:cNvSpPr txBox="1">
            <a:spLocks noChangeArrowheads="1"/>
          </p:cNvSpPr>
          <p:nvPr/>
        </p:nvSpPr>
        <p:spPr bwMode="auto">
          <a:xfrm>
            <a:off x="5522913" y="5649913"/>
            <a:ext cx="7191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>
                <a:latin typeface="+mn-lt"/>
              </a:rPr>
              <a:t>1.0</a:t>
            </a:r>
          </a:p>
        </p:txBody>
      </p:sp>
      <p:sp>
        <p:nvSpPr>
          <p:cNvPr id="18449" name="Text Box 16"/>
          <p:cNvSpPr txBox="1">
            <a:spLocks noChangeArrowheads="1"/>
          </p:cNvSpPr>
          <p:nvPr/>
        </p:nvSpPr>
        <p:spPr bwMode="auto">
          <a:xfrm>
            <a:off x="6208713" y="5637213"/>
            <a:ext cx="719137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latin typeface="+mn-lt"/>
              </a:rPr>
              <a:t>1.2</a:t>
            </a:r>
          </a:p>
        </p:txBody>
      </p:sp>
      <p:sp>
        <p:nvSpPr>
          <p:cNvPr id="18450" name="Text Box 17"/>
          <p:cNvSpPr txBox="1">
            <a:spLocks noChangeArrowheads="1"/>
          </p:cNvSpPr>
          <p:nvPr/>
        </p:nvSpPr>
        <p:spPr bwMode="auto">
          <a:xfrm>
            <a:off x="6950075" y="5622925"/>
            <a:ext cx="71913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latin typeface="+mn-lt"/>
              </a:rPr>
              <a:t>1.4</a:t>
            </a:r>
          </a:p>
        </p:txBody>
      </p:sp>
      <p:sp>
        <p:nvSpPr>
          <p:cNvPr id="18451" name="Text Box 18"/>
          <p:cNvSpPr txBox="1">
            <a:spLocks noChangeArrowheads="1"/>
          </p:cNvSpPr>
          <p:nvPr/>
        </p:nvSpPr>
        <p:spPr bwMode="auto">
          <a:xfrm>
            <a:off x="7640638" y="5622925"/>
            <a:ext cx="71755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latin typeface="+mn-lt"/>
              </a:rPr>
              <a:t>1.6</a:t>
            </a:r>
          </a:p>
        </p:txBody>
      </p:sp>
      <p:sp>
        <p:nvSpPr>
          <p:cNvPr id="18466" name="AutoShape 33"/>
          <p:cNvSpPr>
            <a:spLocks noChangeArrowheads="1"/>
          </p:cNvSpPr>
          <p:nvPr/>
        </p:nvSpPr>
        <p:spPr bwMode="auto">
          <a:xfrm>
            <a:off x="4887913" y="4457700"/>
            <a:ext cx="906462" cy="792163"/>
          </a:xfrm>
          <a:prstGeom prst="triangle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70" name="Text Box 37"/>
          <p:cNvSpPr txBox="1">
            <a:spLocks noChangeArrowheads="1"/>
          </p:cNvSpPr>
          <p:nvPr/>
        </p:nvSpPr>
        <p:spPr bwMode="auto">
          <a:xfrm>
            <a:off x="2928938" y="4060825"/>
            <a:ext cx="2286000" cy="7572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latin typeface="+mn-lt"/>
              </a:rPr>
              <a:t>Autonomous investment</a:t>
            </a:r>
          </a:p>
        </p:txBody>
      </p:sp>
      <p:sp>
        <p:nvSpPr>
          <p:cNvPr id="18471" name="AutoShape 38"/>
          <p:cNvSpPr>
            <a:spLocks/>
          </p:cNvSpPr>
          <p:nvPr/>
        </p:nvSpPr>
        <p:spPr bwMode="auto">
          <a:xfrm rot="5362588">
            <a:off x="3775075" y="3409950"/>
            <a:ext cx="528638" cy="3525838"/>
          </a:xfrm>
          <a:prstGeom prst="leftBrace">
            <a:avLst>
              <a:gd name="adj1" fmla="val 56229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73" name="Line 40"/>
          <p:cNvSpPr>
            <a:spLocks noChangeShapeType="1"/>
          </p:cNvSpPr>
          <p:nvPr/>
        </p:nvSpPr>
        <p:spPr bwMode="auto">
          <a:xfrm flipH="1">
            <a:off x="2209799" y="3608388"/>
            <a:ext cx="3659188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74" name="Line 41"/>
          <p:cNvSpPr>
            <a:spLocks noChangeShapeType="1"/>
          </p:cNvSpPr>
          <p:nvPr/>
        </p:nvSpPr>
        <p:spPr bwMode="auto">
          <a:xfrm>
            <a:off x="5868988" y="3532188"/>
            <a:ext cx="0" cy="204946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75" name="Text Box 42"/>
          <p:cNvSpPr txBox="1">
            <a:spLocks noChangeArrowheads="1"/>
          </p:cNvSpPr>
          <p:nvPr/>
        </p:nvSpPr>
        <p:spPr bwMode="auto">
          <a:xfrm rot="-5400000">
            <a:off x="-271463" y="2882901"/>
            <a:ext cx="254317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latin typeface="+mn-lt"/>
              </a:rPr>
              <a:t>Interest Rate</a:t>
            </a:r>
          </a:p>
        </p:txBody>
      </p:sp>
      <p:sp>
        <p:nvSpPr>
          <p:cNvPr id="18476" name="Text Box 43"/>
          <p:cNvSpPr txBox="1">
            <a:spLocks noChangeArrowheads="1"/>
          </p:cNvSpPr>
          <p:nvPr/>
        </p:nvSpPr>
        <p:spPr bwMode="auto">
          <a:xfrm>
            <a:off x="5935662" y="6111875"/>
            <a:ext cx="2903538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latin typeface="+mn-lt"/>
              </a:rPr>
              <a:t>Real Investment</a:t>
            </a:r>
          </a:p>
        </p:txBody>
      </p:sp>
      <p:sp>
        <p:nvSpPr>
          <p:cNvPr id="18478" name="Line 46"/>
          <p:cNvSpPr>
            <a:spLocks noChangeShapeType="1"/>
          </p:cNvSpPr>
          <p:nvPr/>
        </p:nvSpPr>
        <p:spPr bwMode="auto">
          <a:xfrm>
            <a:off x="2209800" y="1219200"/>
            <a:ext cx="0" cy="436245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79" name="Line 47"/>
          <p:cNvSpPr>
            <a:spLocks noChangeShapeType="1"/>
          </p:cNvSpPr>
          <p:nvPr/>
        </p:nvSpPr>
        <p:spPr bwMode="auto">
          <a:xfrm flipV="1">
            <a:off x="2208213" y="5532438"/>
            <a:ext cx="6478587" cy="30162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80" name="Text Box 48"/>
          <p:cNvSpPr txBox="1">
            <a:spLocks noChangeArrowheads="1"/>
          </p:cNvSpPr>
          <p:nvPr/>
        </p:nvSpPr>
        <p:spPr bwMode="auto">
          <a:xfrm>
            <a:off x="7043737" y="4493669"/>
            <a:ext cx="955675" cy="5355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/>
              <a:t>I</a:t>
            </a:r>
          </a:p>
        </p:txBody>
      </p:sp>
      <p:sp>
        <p:nvSpPr>
          <p:cNvPr id="18467" name="Line 34"/>
          <p:cNvSpPr>
            <a:spLocks noChangeShapeType="1"/>
          </p:cNvSpPr>
          <p:nvPr/>
        </p:nvSpPr>
        <p:spPr bwMode="auto">
          <a:xfrm>
            <a:off x="4170363" y="1747838"/>
            <a:ext cx="2808287" cy="2973387"/>
          </a:xfrm>
          <a:prstGeom prst="line">
            <a:avLst/>
          </a:prstGeom>
          <a:noFill/>
          <a:ln w="1270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27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98" name="Line 36"/>
          <p:cNvSpPr>
            <a:spLocks noChangeShapeType="1"/>
          </p:cNvSpPr>
          <p:nvPr/>
        </p:nvSpPr>
        <p:spPr bwMode="auto">
          <a:xfrm>
            <a:off x="1447800" y="2959100"/>
            <a:ext cx="5867400" cy="0"/>
          </a:xfrm>
          <a:prstGeom prst="line">
            <a:avLst/>
          </a:prstGeom>
          <a:noFill/>
          <a:ln w="1270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>
            <a:off x="1447800" y="5957888"/>
            <a:ext cx="6765925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30238" y="3328987"/>
            <a:ext cx="66516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+mn-lt"/>
              </a:rPr>
              <a:t>.8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630238" y="3940175"/>
            <a:ext cx="66516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+mn-lt"/>
              </a:rPr>
              <a:t>.6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630238" y="4551362"/>
            <a:ext cx="66516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+mn-lt"/>
              </a:rPr>
              <a:t>.4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630238" y="5162550"/>
            <a:ext cx="66516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+mn-lt"/>
              </a:rPr>
              <a:t>.2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1905000" y="5962650"/>
            <a:ext cx="762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+mn-lt"/>
              </a:rPr>
              <a:t>1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2840038" y="5956300"/>
            <a:ext cx="609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+mn-lt"/>
              </a:rPr>
              <a:t>2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3651250" y="5975350"/>
            <a:ext cx="609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+mn-lt"/>
              </a:rPr>
              <a:t>3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4410075" y="5983288"/>
            <a:ext cx="838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+mn-lt"/>
              </a:rPr>
              <a:t>4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762000" y="2714625"/>
            <a:ext cx="706438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latin typeface="+mn-lt"/>
              </a:rPr>
              <a:t>1.0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495300" y="2114550"/>
            <a:ext cx="93503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latin typeface="+mn-lt"/>
              </a:rPr>
              <a:t>1.2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495300" y="1503363"/>
            <a:ext cx="93503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+mn-lt"/>
              </a:rPr>
              <a:t>1.4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504825" y="892175"/>
            <a:ext cx="914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+mn-lt"/>
              </a:rPr>
              <a:t>1.6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5311775" y="6000750"/>
            <a:ext cx="838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+mn-lt"/>
              </a:rPr>
              <a:t>5</a:t>
            </a: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6111875" y="5984875"/>
            <a:ext cx="838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+mn-lt"/>
              </a:rPr>
              <a:t>6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6977063" y="5969000"/>
            <a:ext cx="838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+mn-lt"/>
              </a:rPr>
              <a:t>7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7781925" y="5969000"/>
            <a:ext cx="838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latin typeface="+mn-lt"/>
              </a:rPr>
              <a:t>8</a:t>
            </a:r>
          </a:p>
        </p:txBody>
      </p:sp>
      <p:sp>
        <p:nvSpPr>
          <p:cNvPr id="19490" name="AutoShape 34"/>
          <p:cNvSpPr>
            <a:spLocks noChangeArrowheads="1"/>
          </p:cNvSpPr>
          <p:nvPr/>
        </p:nvSpPr>
        <p:spPr bwMode="auto">
          <a:xfrm>
            <a:off x="4572000" y="4711700"/>
            <a:ext cx="1057275" cy="914400"/>
          </a:xfrm>
          <a:prstGeom prst="triangle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91" name="Line 35"/>
          <p:cNvSpPr>
            <a:spLocks noChangeShapeType="1"/>
          </p:cNvSpPr>
          <p:nvPr/>
        </p:nvSpPr>
        <p:spPr bwMode="auto">
          <a:xfrm>
            <a:off x="1447800" y="977900"/>
            <a:ext cx="0" cy="50292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93" name="Text Box 38"/>
          <p:cNvSpPr txBox="1">
            <a:spLocks noChangeArrowheads="1"/>
          </p:cNvSpPr>
          <p:nvPr/>
        </p:nvSpPr>
        <p:spPr bwMode="auto">
          <a:xfrm>
            <a:off x="2438400" y="3949700"/>
            <a:ext cx="2514600" cy="8604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latin typeface="+mn-lt"/>
              </a:rPr>
              <a:t>Autonomous investment</a:t>
            </a:r>
          </a:p>
        </p:txBody>
      </p:sp>
      <p:sp>
        <p:nvSpPr>
          <p:cNvPr id="19494" name="AutoShape 39"/>
          <p:cNvSpPr>
            <a:spLocks/>
          </p:cNvSpPr>
          <p:nvPr/>
        </p:nvSpPr>
        <p:spPr bwMode="auto">
          <a:xfrm rot="-10755016">
            <a:off x="1819275" y="3033713"/>
            <a:ext cx="609600" cy="2895600"/>
          </a:xfrm>
          <a:prstGeom prst="leftBrace">
            <a:avLst>
              <a:gd name="adj1" fmla="val 39583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95" name="Text Box 40"/>
          <p:cNvSpPr txBox="1">
            <a:spLocks noChangeArrowheads="1"/>
          </p:cNvSpPr>
          <p:nvPr/>
        </p:nvSpPr>
        <p:spPr bwMode="auto">
          <a:xfrm>
            <a:off x="1935163" y="6432550"/>
            <a:ext cx="640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latin typeface="+mn-lt"/>
              </a:rPr>
              <a:t>Real Disposable Income trillions of dollars per year</a:t>
            </a:r>
          </a:p>
        </p:txBody>
      </p:sp>
      <p:sp>
        <p:nvSpPr>
          <p:cNvPr id="19496" name="Text Box 41"/>
          <p:cNvSpPr txBox="1">
            <a:spLocks noChangeArrowheads="1"/>
          </p:cNvSpPr>
          <p:nvPr/>
        </p:nvSpPr>
        <p:spPr bwMode="auto">
          <a:xfrm>
            <a:off x="304800" y="123825"/>
            <a:ext cx="868680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</a:rPr>
              <a:t>Aggregate Autonomous Demand Curve</a:t>
            </a:r>
          </a:p>
        </p:txBody>
      </p:sp>
      <p:sp>
        <p:nvSpPr>
          <p:cNvPr id="19499" name="Text Box 42"/>
          <p:cNvSpPr txBox="1">
            <a:spLocks noChangeArrowheads="1"/>
          </p:cNvSpPr>
          <p:nvPr/>
        </p:nvSpPr>
        <p:spPr bwMode="auto">
          <a:xfrm>
            <a:off x="7239000" y="2501900"/>
            <a:ext cx="533400" cy="840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5400" b="1">
                <a:latin typeface="+mn-lt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4602109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9" name="Line 38"/>
          <p:cNvSpPr>
            <a:spLocks noChangeShapeType="1"/>
          </p:cNvSpPr>
          <p:nvPr/>
        </p:nvSpPr>
        <p:spPr bwMode="auto">
          <a:xfrm flipV="1">
            <a:off x="1574800" y="2257425"/>
            <a:ext cx="4770438" cy="3443288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"/>
            <a:ext cx="8915400" cy="1446550"/>
          </a:xfrm>
        </p:spPr>
        <p:txBody>
          <a:bodyPr>
            <a:spAutoFit/>
          </a:bodyPr>
          <a:lstStyle/>
          <a:p>
            <a:pPr marL="0" indent="0" eaLnBrk="1" hangingPunct="1">
              <a:buFontTx/>
              <a:buNone/>
            </a:pPr>
            <a:r>
              <a:rPr lang="en-US" sz="2800" dirty="0"/>
              <a:t>The </a:t>
            </a:r>
            <a:r>
              <a:rPr lang="en-US" b="1" dirty="0">
                <a:solidFill>
                  <a:srgbClr val="0070C0"/>
                </a:solidFill>
              </a:rPr>
              <a:t>Aggregate Expenditure Function </a:t>
            </a:r>
            <a:r>
              <a:rPr lang="en-US" sz="2800" dirty="0"/>
              <a:t>represents total spending in an economy at a given level of real disposable income</a:t>
            </a:r>
          </a:p>
        </p:txBody>
      </p:sp>
      <p:sp>
        <p:nvSpPr>
          <p:cNvPr id="20483" name="Text Box 47"/>
          <p:cNvSpPr txBox="1">
            <a:spLocks noChangeArrowheads="1"/>
          </p:cNvSpPr>
          <p:nvPr/>
        </p:nvSpPr>
        <p:spPr bwMode="auto">
          <a:xfrm>
            <a:off x="4495800" y="6248400"/>
            <a:ext cx="3200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  <a:latin typeface="+mn-lt"/>
              </a:rPr>
              <a:t>Real Disposable Income</a:t>
            </a:r>
          </a:p>
        </p:txBody>
      </p:sp>
      <p:sp>
        <p:nvSpPr>
          <p:cNvPr id="20486" name="Text Box 4"/>
          <p:cNvSpPr txBox="1">
            <a:spLocks noChangeArrowheads="1"/>
          </p:cNvSpPr>
          <p:nvPr/>
        </p:nvSpPr>
        <p:spPr bwMode="auto">
          <a:xfrm>
            <a:off x="936625" y="3563937"/>
            <a:ext cx="5334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+mn-lt"/>
              </a:rPr>
              <a:t>4</a:t>
            </a:r>
          </a:p>
        </p:txBody>
      </p:sp>
      <p:sp>
        <p:nvSpPr>
          <p:cNvPr id="20487" name="Text Box 5"/>
          <p:cNvSpPr txBox="1">
            <a:spLocks noChangeArrowheads="1"/>
          </p:cNvSpPr>
          <p:nvPr/>
        </p:nvSpPr>
        <p:spPr bwMode="auto">
          <a:xfrm>
            <a:off x="936625" y="4056062"/>
            <a:ext cx="5334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+mn-lt"/>
              </a:rPr>
              <a:t>3</a:t>
            </a:r>
          </a:p>
        </p:txBody>
      </p:sp>
      <p:sp>
        <p:nvSpPr>
          <p:cNvPr id="20488" name="Text Box 6"/>
          <p:cNvSpPr txBox="1">
            <a:spLocks noChangeArrowheads="1"/>
          </p:cNvSpPr>
          <p:nvPr/>
        </p:nvSpPr>
        <p:spPr bwMode="auto">
          <a:xfrm>
            <a:off x="936625" y="4548187"/>
            <a:ext cx="5334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20489" name="Text Box 7"/>
          <p:cNvSpPr txBox="1">
            <a:spLocks noChangeArrowheads="1"/>
          </p:cNvSpPr>
          <p:nvPr/>
        </p:nvSpPr>
        <p:spPr bwMode="auto">
          <a:xfrm>
            <a:off x="936625" y="5040312"/>
            <a:ext cx="5334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20490" name="Text Box 8"/>
          <p:cNvSpPr txBox="1">
            <a:spLocks noChangeArrowheads="1"/>
          </p:cNvSpPr>
          <p:nvPr/>
        </p:nvSpPr>
        <p:spPr bwMode="auto">
          <a:xfrm>
            <a:off x="1941513" y="5788025"/>
            <a:ext cx="611187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20491" name="Text Box 9"/>
          <p:cNvSpPr txBox="1">
            <a:spLocks noChangeArrowheads="1"/>
          </p:cNvSpPr>
          <p:nvPr/>
        </p:nvSpPr>
        <p:spPr bwMode="auto">
          <a:xfrm>
            <a:off x="2692400" y="5781675"/>
            <a:ext cx="48895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20492" name="Text Box 10"/>
          <p:cNvSpPr txBox="1">
            <a:spLocks noChangeArrowheads="1"/>
          </p:cNvSpPr>
          <p:nvPr/>
        </p:nvSpPr>
        <p:spPr bwMode="auto">
          <a:xfrm>
            <a:off x="3343275" y="5797550"/>
            <a:ext cx="48895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+mn-lt"/>
              </a:rPr>
              <a:t>3</a:t>
            </a:r>
          </a:p>
        </p:txBody>
      </p:sp>
      <p:sp>
        <p:nvSpPr>
          <p:cNvPr id="20493" name="Text Box 11"/>
          <p:cNvSpPr txBox="1">
            <a:spLocks noChangeArrowheads="1"/>
          </p:cNvSpPr>
          <p:nvPr/>
        </p:nvSpPr>
        <p:spPr bwMode="auto">
          <a:xfrm>
            <a:off x="3952875" y="5803900"/>
            <a:ext cx="6731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+mn-lt"/>
              </a:rPr>
              <a:t>4</a:t>
            </a:r>
          </a:p>
        </p:txBody>
      </p:sp>
      <p:sp>
        <p:nvSpPr>
          <p:cNvPr id="20494" name="Text Box 12"/>
          <p:cNvSpPr txBox="1">
            <a:spLocks noChangeArrowheads="1"/>
          </p:cNvSpPr>
          <p:nvPr/>
        </p:nvSpPr>
        <p:spPr bwMode="auto">
          <a:xfrm>
            <a:off x="996950" y="3071812"/>
            <a:ext cx="506412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+mn-lt"/>
              </a:rPr>
              <a:t>5</a:t>
            </a:r>
          </a:p>
        </p:txBody>
      </p:sp>
      <p:sp>
        <p:nvSpPr>
          <p:cNvPr id="20495" name="Text Box 13"/>
          <p:cNvSpPr txBox="1">
            <a:spLocks noChangeArrowheads="1"/>
          </p:cNvSpPr>
          <p:nvPr/>
        </p:nvSpPr>
        <p:spPr bwMode="auto">
          <a:xfrm>
            <a:off x="1187449" y="2581275"/>
            <a:ext cx="3254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  <a:latin typeface="+mn-lt"/>
              </a:rPr>
              <a:t>6</a:t>
            </a:r>
          </a:p>
        </p:txBody>
      </p:sp>
      <p:sp>
        <p:nvSpPr>
          <p:cNvPr id="20496" name="Text Box 14"/>
          <p:cNvSpPr txBox="1">
            <a:spLocks noChangeArrowheads="1"/>
          </p:cNvSpPr>
          <p:nvPr/>
        </p:nvSpPr>
        <p:spPr bwMode="auto">
          <a:xfrm>
            <a:off x="762000" y="2089150"/>
            <a:ext cx="750887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  <a:latin typeface="+mn-lt"/>
              </a:rPr>
              <a:t>7</a:t>
            </a:r>
          </a:p>
        </p:txBody>
      </p:sp>
      <p:sp>
        <p:nvSpPr>
          <p:cNvPr id="20497" name="Text Box 15"/>
          <p:cNvSpPr txBox="1">
            <a:spLocks noChangeArrowheads="1"/>
          </p:cNvSpPr>
          <p:nvPr/>
        </p:nvSpPr>
        <p:spPr bwMode="auto">
          <a:xfrm>
            <a:off x="777875" y="1597025"/>
            <a:ext cx="735012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+mn-lt"/>
              </a:rPr>
              <a:t>8</a:t>
            </a:r>
          </a:p>
        </p:txBody>
      </p:sp>
      <p:sp>
        <p:nvSpPr>
          <p:cNvPr id="20498" name="Text Box 16"/>
          <p:cNvSpPr txBox="1">
            <a:spLocks noChangeArrowheads="1"/>
          </p:cNvSpPr>
          <p:nvPr/>
        </p:nvSpPr>
        <p:spPr bwMode="auto">
          <a:xfrm>
            <a:off x="4676775" y="5818188"/>
            <a:ext cx="6731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+mn-lt"/>
              </a:rPr>
              <a:t>5</a:t>
            </a:r>
          </a:p>
        </p:txBody>
      </p:sp>
      <p:sp>
        <p:nvSpPr>
          <p:cNvPr id="20499" name="Text Box 17"/>
          <p:cNvSpPr txBox="1">
            <a:spLocks noChangeArrowheads="1"/>
          </p:cNvSpPr>
          <p:nvPr/>
        </p:nvSpPr>
        <p:spPr bwMode="auto">
          <a:xfrm>
            <a:off x="5427663" y="5800725"/>
            <a:ext cx="477837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  <a:latin typeface="+mn-lt"/>
              </a:rPr>
              <a:t>6</a:t>
            </a:r>
          </a:p>
        </p:txBody>
      </p:sp>
      <p:sp>
        <p:nvSpPr>
          <p:cNvPr id="20500" name="Text Box 18"/>
          <p:cNvSpPr txBox="1">
            <a:spLocks noChangeArrowheads="1"/>
          </p:cNvSpPr>
          <p:nvPr/>
        </p:nvSpPr>
        <p:spPr bwMode="auto">
          <a:xfrm>
            <a:off x="6013450" y="5792788"/>
            <a:ext cx="6731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+mn-lt"/>
              </a:rPr>
              <a:t>7</a:t>
            </a:r>
          </a:p>
        </p:txBody>
      </p:sp>
      <p:sp>
        <p:nvSpPr>
          <p:cNvPr id="20501" name="Text Box 19"/>
          <p:cNvSpPr txBox="1">
            <a:spLocks noChangeArrowheads="1"/>
          </p:cNvSpPr>
          <p:nvPr/>
        </p:nvSpPr>
        <p:spPr bwMode="auto">
          <a:xfrm>
            <a:off x="6659563" y="5792788"/>
            <a:ext cx="6731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+mn-lt"/>
              </a:rPr>
              <a:t>8</a:t>
            </a:r>
          </a:p>
        </p:txBody>
      </p:sp>
      <p:sp>
        <p:nvSpPr>
          <p:cNvPr id="20516" name="AutoShape 34"/>
          <p:cNvSpPr>
            <a:spLocks noChangeArrowheads="1"/>
          </p:cNvSpPr>
          <p:nvPr/>
        </p:nvSpPr>
        <p:spPr bwMode="auto">
          <a:xfrm>
            <a:off x="4083050" y="4716463"/>
            <a:ext cx="847725" cy="738187"/>
          </a:xfrm>
          <a:prstGeom prst="triangle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22" name="Text Box 41"/>
          <p:cNvSpPr txBox="1">
            <a:spLocks noChangeArrowheads="1"/>
          </p:cNvSpPr>
          <p:nvPr/>
        </p:nvSpPr>
        <p:spPr bwMode="auto">
          <a:xfrm>
            <a:off x="6835775" y="2503488"/>
            <a:ext cx="611188" cy="4794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latin typeface="+mn-lt"/>
              </a:rPr>
              <a:t>C</a:t>
            </a:r>
          </a:p>
        </p:txBody>
      </p:sp>
      <p:sp>
        <p:nvSpPr>
          <p:cNvPr id="20525" name="Text Box 49"/>
          <p:cNvSpPr txBox="1">
            <a:spLocks noChangeArrowheads="1"/>
          </p:cNvSpPr>
          <p:nvPr/>
        </p:nvSpPr>
        <p:spPr bwMode="auto">
          <a:xfrm>
            <a:off x="6781800" y="2071688"/>
            <a:ext cx="735013" cy="48101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latin typeface="+mn-lt"/>
              </a:rPr>
              <a:t>AE</a:t>
            </a:r>
          </a:p>
        </p:txBody>
      </p:sp>
      <p:sp>
        <p:nvSpPr>
          <p:cNvPr id="20526" name="Text Box 44"/>
          <p:cNvSpPr txBox="1">
            <a:spLocks noChangeArrowheads="1"/>
          </p:cNvSpPr>
          <p:nvPr/>
        </p:nvSpPr>
        <p:spPr bwMode="auto">
          <a:xfrm>
            <a:off x="7272338" y="2057400"/>
            <a:ext cx="1544637" cy="4801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latin typeface="+mn-lt"/>
              </a:rPr>
              <a:t>= C + I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97038" y="2747963"/>
            <a:ext cx="3976687" cy="3014662"/>
            <a:chOff x="1697038" y="2747963"/>
            <a:chExt cx="3976687" cy="3014662"/>
          </a:xfrm>
        </p:grpSpPr>
        <p:sp>
          <p:nvSpPr>
            <p:cNvPr id="20523" name="Line 42"/>
            <p:cNvSpPr>
              <a:spLocks noChangeShapeType="1"/>
            </p:cNvSpPr>
            <p:nvPr/>
          </p:nvSpPr>
          <p:spPr bwMode="auto">
            <a:xfrm flipH="1">
              <a:off x="1697038" y="2747963"/>
              <a:ext cx="391477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4" name="Line 43"/>
            <p:cNvSpPr>
              <a:spLocks noChangeShapeType="1"/>
            </p:cNvSpPr>
            <p:nvPr/>
          </p:nvSpPr>
          <p:spPr bwMode="auto">
            <a:xfrm>
              <a:off x="5673725" y="2747963"/>
              <a:ext cx="0" cy="30146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529" name="Line 48"/>
          <p:cNvSpPr>
            <a:spLocks noChangeShapeType="1"/>
          </p:cNvSpPr>
          <p:nvPr/>
        </p:nvSpPr>
        <p:spPr bwMode="auto">
          <a:xfrm flipV="1">
            <a:off x="1574800" y="2809875"/>
            <a:ext cx="5321300" cy="1906588"/>
          </a:xfrm>
          <a:prstGeom prst="line">
            <a:avLst/>
          </a:prstGeom>
          <a:noFill/>
          <a:ln w="1270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21" name="Line 40"/>
          <p:cNvSpPr>
            <a:spLocks noChangeShapeType="1"/>
          </p:cNvSpPr>
          <p:nvPr/>
        </p:nvSpPr>
        <p:spPr bwMode="auto">
          <a:xfrm flipV="1">
            <a:off x="1608137" y="2335212"/>
            <a:ext cx="5227637" cy="1855788"/>
          </a:xfrm>
          <a:prstGeom prst="line">
            <a:avLst/>
          </a:prstGeom>
          <a:noFill/>
          <a:ln w="1270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Oval 45"/>
          <p:cNvSpPr>
            <a:spLocks noChangeArrowheads="1"/>
          </p:cNvSpPr>
          <p:nvPr/>
        </p:nvSpPr>
        <p:spPr bwMode="auto">
          <a:xfrm>
            <a:off x="5530850" y="2630488"/>
            <a:ext cx="260350" cy="265112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7" name="Line 35"/>
          <p:cNvSpPr>
            <a:spLocks noChangeShapeType="1"/>
          </p:cNvSpPr>
          <p:nvPr/>
        </p:nvSpPr>
        <p:spPr bwMode="auto">
          <a:xfrm>
            <a:off x="1574800" y="1703388"/>
            <a:ext cx="0" cy="4059237"/>
          </a:xfrm>
          <a:prstGeom prst="line">
            <a:avLst/>
          </a:prstGeom>
          <a:noFill/>
          <a:ln w="1143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485" name="Line 3"/>
          <p:cNvSpPr>
            <a:spLocks noChangeShapeType="1"/>
          </p:cNvSpPr>
          <p:nvPr/>
        </p:nvSpPr>
        <p:spPr bwMode="auto">
          <a:xfrm flipV="1">
            <a:off x="1524000" y="5715000"/>
            <a:ext cx="5995988" cy="19050"/>
          </a:xfrm>
          <a:prstGeom prst="line">
            <a:avLst/>
          </a:prstGeom>
          <a:noFill/>
          <a:ln w="1143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695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5" grpId="0"/>
      <p:bldP spid="20526" grpId="0"/>
      <p:bldP spid="20521" grpId="0" animBg="1"/>
      <p:bldP spid="5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0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75832"/>
            <a:ext cx="8382000" cy="989823"/>
          </a:xfrm>
        </p:spPr>
        <p:txBody>
          <a:bodyPr>
            <a:spAutoFit/>
          </a:bodyPr>
          <a:lstStyle/>
          <a:p>
            <a:pPr algn="l" eaLnBrk="1" hangingPunct="1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Classical economic thought was widely accepted prior to the 1930’s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1447800"/>
            <a:ext cx="7772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SzPct val="15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Classical economists believed the economy tends toward a full employment equilibrium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2382838"/>
            <a:ext cx="7113588" cy="436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SzPct val="150000"/>
            </a:pPr>
            <a:r>
              <a:rPr lang="en-US" sz="2800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Say’s Law: 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Supply creates its own demand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64049" y="2895600"/>
            <a:ext cx="8458200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SzPct val="150000"/>
            </a:pPr>
            <a:r>
              <a:rPr lang="en-US" sz="2800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Full Employment theory: 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Producers produce goods  consumers want and consumers have the money to buy goods because from earned wages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457200" y="4267200"/>
            <a:ext cx="8305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SzPct val="15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unemployment is possible, but it has a short-lived adjustment period in which wages and prices change motivating people to voluntarily work or not</a:t>
            </a:r>
          </a:p>
        </p:txBody>
      </p:sp>
    </p:spTree>
    <p:extLst>
      <p:ext uri="{BB962C8B-B14F-4D97-AF65-F5344CB8AC3E}">
        <p14:creationId xmlns:p14="http://schemas.microsoft.com/office/powerpoint/2010/main" val="3729347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  <p:bldP spid="9" grpId="0" build="p"/>
      <p:bldP spid="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30925"/>
            <a:ext cx="8032750" cy="830997"/>
          </a:xfrm>
        </p:spPr>
        <p:txBody>
          <a:bodyPr>
            <a:spAutoFit/>
          </a:bodyPr>
          <a:lstStyle/>
          <a:p>
            <a:pPr marL="0" indent="0" eaLnBrk="1" hangingPunct="1">
              <a:buFontTx/>
              <a:buNone/>
            </a:pPr>
            <a:r>
              <a:rPr lang="en-US" sz="2400" dirty="0">
                <a:cs typeface="Arial" panose="020B0604020202020204" pitchFamily="34" charset="0"/>
              </a:rPr>
              <a:t>A British economist (1883-1946) who offered an explanation of the Great Depression of the 1930’s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3959225" y="192088"/>
            <a:ext cx="415729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cs typeface="Arial" panose="020B0604020202020204" pitchFamily="34" charset="0"/>
              </a:rPr>
              <a:t>(John Maynard Keynes)</a:t>
            </a:r>
          </a:p>
        </p:txBody>
      </p:sp>
      <p:sp>
        <p:nvSpPr>
          <p:cNvPr id="4100" name="Rectangle 7"/>
          <p:cNvSpPr>
            <a:spLocks noChangeArrowheads="1"/>
          </p:cNvSpPr>
          <p:nvPr/>
        </p:nvSpPr>
        <p:spPr bwMode="auto">
          <a:xfrm>
            <a:off x="152400" y="152400"/>
            <a:ext cx="34822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cs typeface="Arial" panose="020B0604020202020204" pitchFamily="34" charset="0"/>
              </a:rPr>
              <a:t>Keynesian Model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81000" y="1752600"/>
            <a:ext cx="777240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SzPct val="15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Keynes wrote “The General Theory of Employment, Interest and Money”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71475" y="2438400"/>
            <a:ext cx="8763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SzPct val="15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Keynes’ theory suggest demand can be forever inadequate for an economy to achieve full employment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28600" y="3552387"/>
            <a:ext cx="8915400" cy="483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9144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>
                <a:solidFill>
                  <a:srgbClr val="000000"/>
                </a:solidFill>
                <a:latin typeface="+mn-lt"/>
              </a:defRPr>
            </a:lvl2pPr>
            <a:lvl3pPr marL="12573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Arial" charset="0"/>
              <a:buChar char="•"/>
              <a:defRPr sz="2400">
                <a:solidFill>
                  <a:srgbClr val="0000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00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Arial" charset="0"/>
              <a:buChar char="•"/>
              <a:defRPr sz="2000">
                <a:solidFill>
                  <a:srgbClr val="0000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3100" kern="0" dirty="0">
                <a:solidFill>
                  <a:srgbClr val="0070C0"/>
                </a:solidFill>
                <a:cs typeface="Arial" panose="020B0604020202020204" pitchFamily="34" charset="0"/>
              </a:rPr>
              <a:t>The Great Depression and Keynesian Economics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81000" y="4009587"/>
            <a:ext cx="8229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SzPct val="15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economy could tend toward a less than full employment equilibrium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71475" y="4877077"/>
            <a:ext cx="83153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SzPct val="15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Disposable income determines demand for goods and services</a:t>
            </a:r>
          </a:p>
        </p:txBody>
      </p:sp>
    </p:spTree>
    <p:extLst>
      <p:ext uri="{BB962C8B-B14F-4D97-AF65-F5344CB8AC3E}">
        <p14:creationId xmlns:p14="http://schemas.microsoft.com/office/powerpoint/2010/main" val="418107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6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3299" grpId="0" build="p"/>
      <p:bldP spid="9" grpId="0" build="p"/>
      <p:bldP spid="10" grpId="0" build="p"/>
      <p:bldP spid="7" grpId="0"/>
      <p:bldP spid="8" grpId="0" build="p"/>
      <p:bldP spid="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71475" y="304800"/>
            <a:ext cx="8315325" cy="133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SzPct val="150000"/>
            </a:pPr>
            <a:r>
              <a:rPr lang="en-US" sz="2800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Consumption Function</a:t>
            </a:r>
            <a:r>
              <a:rPr lang="en-US" sz="2400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: </a:t>
            </a:r>
          </a:p>
          <a:p>
            <a:pPr eaLnBrk="1" hangingPunct="1">
              <a:spcBef>
                <a:spcPct val="20000"/>
              </a:spcBef>
              <a:buSzPct val="15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graph that shows the amount households spend for goods and services at different levels of disposable income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81000" y="1752600"/>
            <a:ext cx="7391400" cy="43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SzPct val="150000"/>
            </a:pPr>
            <a:r>
              <a:rPr lang="en-US" sz="2800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Savings: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Money earned but not spent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81000" y="2295525"/>
            <a:ext cx="83058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SzPct val="150000"/>
            </a:pPr>
            <a:r>
              <a:rPr lang="en-US" sz="2800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Dissaving: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amount by which personal spending exceeds disposable income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81000" y="3279136"/>
            <a:ext cx="7391400" cy="387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SzPct val="150000"/>
            </a:pPr>
            <a:r>
              <a:rPr lang="en-US" sz="24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People </a:t>
            </a:r>
            <a:r>
              <a:rPr lang="en-US" sz="2400" i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dissave</a:t>
            </a:r>
            <a:r>
              <a:rPr lang="en-US" sz="24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by taking money from personal savings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381000" y="3825141"/>
            <a:ext cx="8229600" cy="739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9144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>
                <a:solidFill>
                  <a:srgbClr val="000000"/>
                </a:solidFill>
                <a:latin typeface="+mn-lt"/>
              </a:defRPr>
            </a:lvl2pPr>
            <a:lvl3pPr marL="12573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Arial" charset="0"/>
              <a:buChar char="•"/>
              <a:defRPr sz="2400">
                <a:solidFill>
                  <a:srgbClr val="0000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00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Arial" charset="0"/>
              <a:buChar char="•"/>
              <a:defRPr sz="2000">
                <a:solidFill>
                  <a:srgbClr val="0000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2800" kern="0" dirty="0">
                <a:solidFill>
                  <a:srgbClr val="0070C0"/>
                </a:solidFill>
                <a:cs typeface="Arial" panose="020B0604020202020204" pitchFamily="34" charset="0"/>
              </a:rPr>
              <a:t>Autonomous Consumption </a:t>
            </a:r>
            <a:r>
              <a:rPr lang="en-US" sz="2400" kern="0" dirty="0">
                <a:cs typeface="Arial" panose="020B0604020202020204" pitchFamily="34" charset="0"/>
              </a:rPr>
              <a:t>is independent of the level of disposable income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381000" y="4579203"/>
            <a:ext cx="8458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SzPct val="150000"/>
            </a:pPr>
            <a:r>
              <a:rPr lang="en-US" sz="24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When disposable income is zero spending will equal autonomous consumption because households will </a:t>
            </a:r>
            <a:r>
              <a:rPr lang="en-US" sz="2400" i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dissave</a:t>
            </a:r>
            <a:r>
              <a:rPr lang="en-US" sz="24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for basic needs</a:t>
            </a:r>
          </a:p>
        </p:txBody>
      </p:sp>
    </p:spTree>
    <p:extLst>
      <p:ext uri="{BB962C8B-B14F-4D97-AF65-F5344CB8AC3E}">
        <p14:creationId xmlns:p14="http://schemas.microsoft.com/office/powerpoint/2010/main" val="2838402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build="p"/>
      <p:bldP spid="11" grpId="0" build="p"/>
      <p:bldP spid="12" grpId="0" build="p"/>
      <p:bldP spid="13" grpId="0"/>
      <p:bldP spid="1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686800" cy="892552"/>
          </a:xfrm>
        </p:spPr>
        <p:txBody>
          <a:bodyPr>
            <a:spAutoFit/>
          </a:bodyPr>
          <a:lstStyle/>
          <a:p>
            <a:pPr marL="0" indent="0" eaLnBrk="1" hangingPunct="1">
              <a:buFontTx/>
              <a:buNone/>
            </a:pPr>
            <a:r>
              <a:rPr lang="en-US" sz="2800" dirty="0">
                <a:solidFill>
                  <a:srgbClr val="0070C0"/>
                </a:solidFill>
                <a:cs typeface="Arial" panose="020B0604020202020204" pitchFamily="34" charset="0"/>
              </a:rPr>
              <a:t>Marginal Propensity to Consume (MPC) </a:t>
            </a:r>
            <a:r>
              <a:rPr lang="en-US" sz="2400" dirty="0">
                <a:cs typeface="Arial" panose="020B0604020202020204" pitchFamily="34" charset="0"/>
              </a:rPr>
              <a:t>is the change in consumption resulting from a change in real disposable income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228600" y="2362200"/>
            <a:ext cx="8305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SzPct val="15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Marginal Propensity to Save (MPS) is the change in saving resulting from a change in real disposable income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228600" y="4419600"/>
            <a:ext cx="1447800" cy="387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SzPct val="15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56863" y="1371600"/>
                <a:ext cx="1542922" cy="7561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MPC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Y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d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863" y="1371600"/>
                <a:ext cx="1542922" cy="7561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62000" y="3399563"/>
                <a:ext cx="1554143" cy="7562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MPS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Y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d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3399563"/>
                <a:ext cx="1554143" cy="7562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56863" y="4812268"/>
                <a:ext cx="21993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MPC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MPS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863" y="4812268"/>
                <a:ext cx="2199320" cy="369332"/>
              </a:xfrm>
              <a:prstGeom prst="rect">
                <a:avLst/>
              </a:prstGeom>
              <a:blipFill>
                <a:blip r:embed="rId4"/>
                <a:stretch>
                  <a:fillRect l="-2216" r="-2493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7901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1768475" y="5945188"/>
            <a:ext cx="6765925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238250" y="3070225"/>
            <a:ext cx="436563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4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531813" y="3690938"/>
            <a:ext cx="11430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3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08013" y="4300538"/>
            <a:ext cx="10668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2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608013" y="4986338"/>
            <a:ext cx="10668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076450" y="5997575"/>
            <a:ext cx="5334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762250" y="5997575"/>
            <a:ext cx="6096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2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371850" y="5997575"/>
            <a:ext cx="6096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3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4057650" y="5997575"/>
            <a:ext cx="6096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4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608013" y="2471738"/>
            <a:ext cx="10668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5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608013" y="1862138"/>
            <a:ext cx="10668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6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684213" y="1328738"/>
            <a:ext cx="9906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7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608013" y="685800"/>
            <a:ext cx="10668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8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4591050" y="5997575"/>
            <a:ext cx="8382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5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5200650" y="5997575"/>
            <a:ext cx="8382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6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5810250" y="5997575"/>
            <a:ext cx="8382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7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6419850" y="5997575"/>
            <a:ext cx="8382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8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7061200" y="5997575"/>
            <a:ext cx="8382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9</a:t>
            </a:r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290513" y="73025"/>
            <a:ext cx="5821362" cy="5349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The Consumption Function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7715250" y="5997575"/>
            <a:ext cx="6858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10</a:t>
            </a:r>
          </a:p>
        </p:txBody>
      </p:sp>
      <p:sp>
        <p:nvSpPr>
          <p:cNvPr id="7210" name="AutoShape 42"/>
          <p:cNvSpPr>
            <a:spLocks noChangeArrowheads="1"/>
          </p:cNvSpPr>
          <p:nvPr/>
        </p:nvSpPr>
        <p:spPr bwMode="auto">
          <a:xfrm>
            <a:off x="4895850" y="4670425"/>
            <a:ext cx="1057275" cy="914400"/>
          </a:xfrm>
          <a:prstGeom prst="triangle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771650" y="1165225"/>
            <a:ext cx="5791200" cy="4168774"/>
            <a:chOff x="1771650" y="1317625"/>
            <a:chExt cx="5791200" cy="4168774"/>
          </a:xfrm>
        </p:grpSpPr>
        <p:sp>
          <p:nvSpPr>
            <p:cNvPr id="7216" name="Text Box 48"/>
            <p:cNvSpPr txBox="1">
              <a:spLocks noChangeArrowheads="1"/>
            </p:cNvSpPr>
            <p:nvPr/>
          </p:nvSpPr>
          <p:spPr bwMode="auto">
            <a:xfrm>
              <a:off x="6800850" y="1317625"/>
              <a:ext cx="762000" cy="7508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en-US" sz="4800" b="1" dirty="0">
                  <a:latin typeface="+mn-lt"/>
                </a:rPr>
                <a:t>C</a:t>
              </a:r>
            </a:p>
          </p:txBody>
        </p:sp>
        <p:sp>
          <p:nvSpPr>
            <p:cNvPr id="7217" name="Line 49"/>
            <p:cNvSpPr>
              <a:spLocks noChangeShapeType="1"/>
            </p:cNvSpPr>
            <p:nvPr/>
          </p:nvSpPr>
          <p:spPr bwMode="auto">
            <a:xfrm flipV="1">
              <a:off x="1771650" y="1698624"/>
              <a:ext cx="5105400" cy="3787775"/>
            </a:xfrm>
            <a:prstGeom prst="line">
              <a:avLst/>
            </a:prstGeom>
            <a:noFill/>
            <a:ln w="1270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21" name="Text Box 53"/>
          <p:cNvSpPr txBox="1">
            <a:spLocks noChangeArrowheads="1"/>
          </p:cNvSpPr>
          <p:nvPr/>
        </p:nvSpPr>
        <p:spPr bwMode="auto">
          <a:xfrm rot="-5400000">
            <a:off x="-875506" y="3124994"/>
            <a:ext cx="3355975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latin typeface="+mn-lt"/>
              </a:rPr>
              <a:t>Real Consumption</a:t>
            </a:r>
          </a:p>
        </p:txBody>
      </p:sp>
      <p:sp>
        <p:nvSpPr>
          <p:cNvPr id="7223" name="Text Box 55"/>
          <p:cNvSpPr txBox="1">
            <a:spLocks noChangeArrowheads="1"/>
          </p:cNvSpPr>
          <p:nvPr/>
        </p:nvSpPr>
        <p:spPr bwMode="auto">
          <a:xfrm>
            <a:off x="5105400" y="6488113"/>
            <a:ext cx="3886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>
                <a:latin typeface="+mn-lt"/>
              </a:rPr>
              <a:t>Real Disposable Income</a:t>
            </a:r>
          </a:p>
        </p:txBody>
      </p:sp>
      <p:sp>
        <p:nvSpPr>
          <p:cNvPr id="7225" name="AutoShape 57"/>
          <p:cNvSpPr>
            <a:spLocks/>
          </p:cNvSpPr>
          <p:nvPr/>
        </p:nvSpPr>
        <p:spPr bwMode="auto">
          <a:xfrm>
            <a:off x="5619750" y="2590800"/>
            <a:ext cx="266700" cy="860425"/>
          </a:xfrm>
          <a:prstGeom prst="rightBrace">
            <a:avLst>
              <a:gd name="adj1" fmla="val 25000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5886450" y="2689225"/>
            <a:ext cx="838200" cy="58578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600" b="1" dirty="0">
                <a:sym typeface="Symbol" pitchFamily="18" charset="2"/>
              </a:rPr>
              <a:t></a:t>
            </a:r>
            <a:r>
              <a:rPr lang="en-US" sz="3600" b="1" dirty="0">
                <a:latin typeface="+mn-lt"/>
                <a:sym typeface="Symbol" pitchFamily="18" charset="2"/>
              </a:rPr>
              <a:t>C</a:t>
            </a:r>
            <a:r>
              <a:rPr lang="en-US" sz="3600" b="1" dirty="0">
                <a:sym typeface="Symbol" pitchFamily="18" charset="2"/>
              </a:rPr>
              <a:t> </a:t>
            </a:r>
            <a:endParaRPr lang="en-US" sz="3600" b="1" dirty="0"/>
          </a:p>
        </p:txBody>
      </p:sp>
      <p:sp>
        <p:nvSpPr>
          <p:cNvPr id="7227" name="AutoShape 59"/>
          <p:cNvSpPr>
            <a:spLocks/>
          </p:cNvSpPr>
          <p:nvPr/>
        </p:nvSpPr>
        <p:spPr bwMode="auto">
          <a:xfrm rot="5364192">
            <a:off x="4819650" y="3070225"/>
            <a:ext cx="381000" cy="1143000"/>
          </a:xfrm>
          <a:prstGeom prst="rightBrace">
            <a:avLst>
              <a:gd name="adj1" fmla="val 25000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28" name="Text Box 60"/>
          <p:cNvSpPr txBox="1">
            <a:spLocks noChangeArrowheads="1"/>
          </p:cNvSpPr>
          <p:nvPr/>
        </p:nvSpPr>
        <p:spPr bwMode="auto">
          <a:xfrm>
            <a:off x="4591050" y="3908425"/>
            <a:ext cx="1143000" cy="58578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600" b="1" dirty="0">
                <a:sym typeface="Symbol" pitchFamily="18" charset="2"/>
              </a:rPr>
              <a:t></a:t>
            </a:r>
            <a:r>
              <a:rPr lang="en-US" sz="3600" b="1" dirty="0" err="1">
                <a:latin typeface="+mn-lt"/>
                <a:sym typeface="Symbol" pitchFamily="18" charset="2"/>
              </a:rPr>
              <a:t>Y</a:t>
            </a:r>
            <a:r>
              <a:rPr lang="en-US" sz="3600" b="1" baseline="-25000" dirty="0" err="1">
                <a:latin typeface="+mn-lt"/>
                <a:sym typeface="Symbol" pitchFamily="18" charset="2"/>
              </a:rPr>
              <a:t>d</a:t>
            </a:r>
            <a:r>
              <a:rPr lang="en-US" sz="3600" b="1" dirty="0">
                <a:sym typeface="Symbol" pitchFamily="18" charset="2"/>
              </a:rPr>
              <a:t> </a:t>
            </a:r>
            <a:endParaRPr lang="en-US" sz="3600" b="1" dirty="0"/>
          </a:p>
        </p:txBody>
      </p:sp>
      <p:sp>
        <p:nvSpPr>
          <p:cNvPr id="7213" name="Line 45"/>
          <p:cNvSpPr>
            <a:spLocks noChangeShapeType="1"/>
          </p:cNvSpPr>
          <p:nvPr/>
        </p:nvSpPr>
        <p:spPr bwMode="auto">
          <a:xfrm>
            <a:off x="1771650" y="936625"/>
            <a:ext cx="0" cy="50292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302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5" grpId="0" animBg="1"/>
      <p:bldP spid="7226" grpId="0"/>
      <p:bldP spid="7227" grpId="0" animBg="1"/>
      <p:bldP spid="72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1768475" y="5945188"/>
            <a:ext cx="6765925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238250" y="3070225"/>
            <a:ext cx="436563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4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531813" y="3690938"/>
            <a:ext cx="11430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3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08013" y="4300538"/>
            <a:ext cx="10668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2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608013" y="4986338"/>
            <a:ext cx="10668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076450" y="5997575"/>
            <a:ext cx="5334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762250" y="5997575"/>
            <a:ext cx="6096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2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371850" y="5997575"/>
            <a:ext cx="6096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3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4057650" y="5997575"/>
            <a:ext cx="6096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4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608013" y="2471738"/>
            <a:ext cx="10668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5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608013" y="1862138"/>
            <a:ext cx="10668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6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684213" y="1328738"/>
            <a:ext cx="9906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7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608013" y="685800"/>
            <a:ext cx="10668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8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4591050" y="5997575"/>
            <a:ext cx="8382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5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5200650" y="5997575"/>
            <a:ext cx="8382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6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5810250" y="5997575"/>
            <a:ext cx="8382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7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6419850" y="5997575"/>
            <a:ext cx="8382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8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7061200" y="5997575"/>
            <a:ext cx="8382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9</a:t>
            </a:r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290513" y="73025"/>
            <a:ext cx="5821362" cy="5349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The Consumption Function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7715250" y="5997575"/>
            <a:ext cx="6858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10</a:t>
            </a:r>
          </a:p>
        </p:txBody>
      </p:sp>
      <p:sp>
        <p:nvSpPr>
          <p:cNvPr id="7209" name="AutoShape 41"/>
          <p:cNvSpPr>
            <a:spLocks noChangeArrowheads="1"/>
          </p:cNvSpPr>
          <p:nvPr/>
        </p:nvSpPr>
        <p:spPr bwMode="auto">
          <a:xfrm rot="-7532753">
            <a:off x="5443538" y="842962"/>
            <a:ext cx="427038" cy="2684463"/>
          </a:xfrm>
          <a:prstGeom prst="triangle">
            <a:avLst>
              <a:gd name="adj" fmla="val 0"/>
            </a:avLst>
          </a:pr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10" name="AutoShape 42"/>
          <p:cNvSpPr>
            <a:spLocks noChangeArrowheads="1"/>
          </p:cNvSpPr>
          <p:nvPr/>
        </p:nvSpPr>
        <p:spPr bwMode="auto">
          <a:xfrm>
            <a:off x="4895850" y="4670425"/>
            <a:ext cx="1057275" cy="914400"/>
          </a:xfrm>
          <a:prstGeom prst="triangle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1468438" y="4191000"/>
            <a:ext cx="3032125" cy="1736725"/>
            <a:chOff x="1468438" y="4313238"/>
            <a:chExt cx="3032125" cy="1736725"/>
          </a:xfrm>
        </p:grpSpPr>
        <p:sp>
          <p:nvSpPr>
            <p:cNvPr id="7211" name="AutoShape 43"/>
            <p:cNvSpPr>
              <a:spLocks noChangeArrowheads="1"/>
            </p:cNvSpPr>
            <p:nvPr/>
          </p:nvSpPr>
          <p:spPr bwMode="auto">
            <a:xfrm rot="2707173">
              <a:off x="2728120" y="3053556"/>
              <a:ext cx="512762" cy="3032125"/>
            </a:xfrm>
            <a:prstGeom prst="triangle">
              <a:avLst>
                <a:gd name="adj" fmla="val 100000"/>
              </a:avLst>
            </a:prstGeom>
            <a:solidFill>
              <a:srgbClr val="FF99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2" name="AutoShape 44"/>
            <p:cNvSpPr>
              <a:spLocks noChangeArrowheads="1"/>
            </p:cNvSpPr>
            <p:nvPr/>
          </p:nvSpPr>
          <p:spPr bwMode="auto">
            <a:xfrm rot="-8122848">
              <a:off x="1533525" y="5441950"/>
              <a:ext cx="479425" cy="608013"/>
            </a:xfrm>
            <a:prstGeom prst="rtTriangle">
              <a:avLst/>
            </a:prstGeom>
            <a:solidFill>
              <a:srgbClr val="FF99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14" name="Text Box 46"/>
          <p:cNvSpPr txBox="1">
            <a:spLocks noChangeArrowheads="1"/>
          </p:cNvSpPr>
          <p:nvPr/>
        </p:nvSpPr>
        <p:spPr bwMode="auto">
          <a:xfrm>
            <a:off x="2762250" y="2155825"/>
            <a:ext cx="2209800" cy="530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/>
              <a:t>Dissaving</a:t>
            </a:r>
          </a:p>
        </p:txBody>
      </p: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6572250" y="3375025"/>
            <a:ext cx="1676400" cy="530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/>
              <a:t>Saving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768475" y="1182469"/>
            <a:ext cx="5775325" cy="4173756"/>
            <a:chOff x="1768475" y="1334869"/>
            <a:chExt cx="5775325" cy="4173756"/>
          </a:xfrm>
        </p:grpSpPr>
        <p:sp>
          <p:nvSpPr>
            <p:cNvPr id="7216" name="Text Box 48"/>
            <p:cNvSpPr txBox="1">
              <a:spLocks noChangeArrowheads="1"/>
            </p:cNvSpPr>
            <p:nvPr/>
          </p:nvSpPr>
          <p:spPr bwMode="auto">
            <a:xfrm>
              <a:off x="6781800" y="1334869"/>
              <a:ext cx="762000" cy="64633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en-US" sz="4000" b="1" dirty="0"/>
                <a:t>C</a:t>
              </a:r>
            </a:p>
          </p:txBody>
        </p:sp>
        <p:sp>
          <p:nvSpPr>
            <p:cNvPr id="7217" name="Line 49"/>
            <p:cNvSpPr>
              <a:spLocks noChangeShapeType="1"/>
            </p:cNvSpPr>
            <p:nvPr/>
          </p:nvSpPr>
          <p:spPr bwMode="auto">
            <a:xfrm flipV="1">
              <a:off x="1768475" y="1698625"/>
              <a:ext cx="5108575" cy="3810000"/>
            </a:xfrm>
            <a:prstGeom prst="line">
              <a:avLst/>
            </a:prstGeom>
            <a:noFill/>
            <a:ln w="1270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18" name="Line 50"/>
          <p:cNvSpPr>
            <a:spLocks noChangeShapeType="1"/>
          </p:cNvSpPr>
          <p:nvPr/>
        </p:nvSpPr>
        <p:spPr bwMode="auto">
          <a:xfrm rot="348" flipV="1">
            <a:off x="1790942" y="1164979"/>
            <a:ext cx="4857268" cy="4756014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19" name="Line 51"/>
          <p:cNvSpPr>
            <a:spLocks noChangeShapeType="1"/>
          </p:cNvSpPr>
          <p:nvPr/>
        </p:nvSpPr>
        <p:spPr bwMode="auto">
          <a:xfrm flipH="1" flipV="1">
            <a:off x="6343650" y="1698625"/>
            <a:ext cx="1143000" cy="1676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20" name="Line 52"/>
          <p:cNvSpPr>
            <a:spLocks noChangeShapeType="1"/>
          </p:cNvSpPr>
          <p:nvPr/>
        </p:nvSpPr>
        <p:spPr bwMode="auto">
          <a:xfrm flipH="1">
            <a:off x="1771650" y="3451225"/>
            <a:ext cx="2590800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21" name="Text Box 53"/>
          <p:cNvSpPr txBox="1">
            <a:spLocks noChangeArrowheads="1"/>
          </p:cNvSpPr>
          <p:nvPr/>
        </p:nvSpPr>
        <p:spPr bwMode="auto">
          <a:xfrm rot="-5400000">
            <a:off x="-296175" y="1702130"/>
            <a:ext cx="26449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/>
              <a:t>Real Consumption</a:t>
            </a:r>
          </a:p>
        </p:txBody>
      </p:sp>
      <p:sp>
        <p:nvSpPr>
          <p:cNvPr id="7222" name="Line 54"/>
          <p:cNvSpPr>
            <a:spLocks noChangeShapeType="1"/>
          </p:cNvSpPr>
          <p:nvPr/>
        </p:nvSpPr>
        <p:spPr bwMode="auto">
          <a:xfrm>
            <a:off x="4362450" y="3451225"/>
            <a:ext cx="0" cy="243840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23" name="Text Box 55"/>
          <p:cNvSpPr txBox="1">
            <a:spLocks noChangeArrowheads="1"/>
          </p:cNvSpPr>
          <p:nvPr/>
        </p:nvSpPr>
        <p:spPr bwMode="auto">
          <a:xfrm>
            <a:off x="5105400" y="6488113"/>
            <a:ext cx="3886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/>
              <a:t>Real Disposable Income</a:t>
            </a:r>
          </a:p>
        </p:txBody>
      </p:sp>
      <p:sp>
        <p:nvSpPr>
          <p:cNvPr id="7224" name="Line 56"/>
          <p:cNvSpPr>
            <a:spLocks noChangeShapeType="1"/>
          </p:cNvSpPr>
          <p:nvPr/>
        </p:nvSpPr>
        <p:spPr bwMode="auto">
          <a:xfrm flipH="1">
            <a:off x="2457450" y="2765425"/>
            <a:ext cx="1219200" cy="2286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30" name="Text Box 62"/>
          <p:cNvSpPr txBox="1">
            <a:spLocks noChangeArrowheads="1"/>
          </p:cNvSpPr>
          <p:nvPr/>
        </p:nvSpPr>
        <p:spPr bwMode="auto">
          <a:xfrm>
            <a:off x="2305050" y="5356225"/>
            <a:ext cx="838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45°</a:t>
            </a:r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6477000" y="609600"/>
            <a:ext cx="100965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4000" b="1" dirty="0"/>
              <a:t>Y</a:t>
            </a:r>
            <a:r>
              <a:rPr lang="en-US" sz="4000" b="1" baseline="-25000" dirty="0"/>
              <a:t>d</a:t>
            </a:r>
            <a:endParaRPr lang="en-US" sz="4000" b="1" dirty="0"/>
          </a:p>
        </p:txBody>
      </p:sp>
      <p:sp>
        <p:nvSpPr>
          <p:cNvPr id="7232" name="AutoShape 64"/>
          <p:cNvSpPr>
            <a:spLocks noChangeArrowheads="1"/>
          </p:cNvSpPr>
          <p:nvPr/>
        </p:nvSpPr>
        <p:spPr bwMode="auto">
          <a:xfrm>
            <a:off x="4210050" y="3298825"/>
            <a:ext cx="274320" cy="274320"/>
          </a:xfrm>
          <a:prstGeom prst="flowChartConnector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13" name="Line 45"/>
          <p:cNvSpPr>
            <a:spLocks noChangeShapeType="1"/>
          </p:cNvSpPr>
          <p:nvPr/>
        </p:nvSpPr>
        <p:spPr bwMode="auto">
          <a:xfrm>
            <a:off x="1771650" y="968375"/>
            <a:ext cx="0" cy="50292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472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9" grpId="0" animBg="1"/>
      <p:bldP spid="7214" grpId="0"/>
      <p:bldP spid="7215" grpId="0"/>
      <p:bldP spid="7219" grpId="0" animBg="1"/>
      <p:bldP spid="7220" grpId="0" animBg="1"/>
      <p:bldP spid="7222" grpId="0" animBg="1"/>
      <p:bldP spid="7224" grpId="0" animBg="1"/>
      <p:bldP spid="72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4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6413" y="2971800"/>
            <a:ext cx="7342187" cy="1353447"/>
          </a:xfrm>
        </p:spPr>
        <p:txBody>
          <a:bodyPr>
            <a:spAutoFit/>
          </a:bodyPr>
          <a:lstStyle/>
          <a:p>
            <a:pPr eaLnBrk="1" hangingPunct="1">
              <a:lnSpc>
                <a:spcPct val="70000"/>
              </a:lnSpc>
            </a:pPr>
            <a:r>
              <a:rPr lang="en-US" sz="2400" dirty="0">
                <a:cs typeface="Arial" panose="020B0604020202020204" pitchFamily="34" charset="0"/>
              </a:rPr>
              <a:t>Expectations</a:t>
            </a:r>
          </a:p>
          <a:p>
            <a:pPr eaLnBrk="1" hangingPunct="1">
              <a:lnSpc>
                <a:spcPct val="70000"/>
              </a:lnSpc>
            </a:pPr>
            <a:r>
              <a:rPr lang="en-US" sz="2400" dirty="0">
                <a:cs typeface="Arial" panose="020B0604020202020204" pitchFamily="34" charset="0"/>
              </a:rPr>
              <a:t>Wealth</a:t>
            </a:r>
          </a:p>
          <a:p>
            <a:pPr eaLnBrk="1" hangingPunct="1">
              <a:lnSpc>
                <a:spcPct val="70000"/>
              </a:lnSpc>
            </a:pPr>
            <a:r>
              <a:rPr lang="en-US" sz="2400" dirty="0">
                <a:cs typeface="Arial" panose="020B0604020202020204" pitchFamily="34" charset="0"/>
              </a:rPr>
              <a:t>Interest rates</a:t>
            </a:r>
          </a:p>
          <a:p>
            <a:pPr eaLnBrk="1" hangingPunct="1">
              <a:lnSpc>
                <a:spcPct val="70000"/>
              </a:lnSpc>
            </a:pPr>
            <a:r>
              <a:rPr lang="en-US" sz="2400" dirty="0">
                <a:cs typeface="Arial" panose="020B0604020202020204" pitchFamily="34" charset="0"/>
              </a:rPr>
              <a:t>Stock of durable goods</a:t>
            </a:r>
          </a:p>
        </p:txBody>
      </p:sp>
      <p:sp>
        <p:nvSpPr>
          <p:cNvPr id="11267" name="Rectangle 1"/>
          <p:cNvSpPr>
            <a:spLocks noChangeArrowheads="1"/>
          </p:cNvSpPr>
          <p:nvPr/>
        </p:nvSpPr>
        <p:spPr bwMode="auto">
          <a:xfrm>
            <a:off x="304800" y="2209800"/>
            <a:ext cx="725737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cs typeface="Arial" panose="020B0604020202020204" pitchFamily="34" charset="0"/>
              </a:rPr>
              <a:t>Nonincome</a:t>
            </a:r>
            <a:r>
              <a:rPr lang="en-US" sz="3200" dirty="0">
                <a:solidFill>
                  <a:srgbClr val="0070C0"/>
                </a:solidFill>
                <a:cs typeface="Arial" panose="020B0604020202020204" pitchFamily="34" charset="0"/>
              </a:rPr>
              <a:t> determinants of  consumption</a:t>
            </a:r>
          </a:p>
        </p:txBody>
      </p:sp>
      <p:sp>
        <p:nvSpPr>
          <p:cNvPr id="11268" name="Rectangle 6"/>
          <p:cNvSpPr>
            <a:spLocks noChangeArrowheads="1"/>
          </p:cNvSpPr>
          <p:nvPr/>
        </p:nvSpPr>
        <p:spPr bwMode="auto">
          <a:xfrm>
            <a:off x="292813" y="4503047"/>
            <a:ext cx="728398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  <a:cs typeface="Arial" panose="020B0604020202020204" pitchFamily="34" charset="0"/>
              </a:rPr>
              <a:t>Causes a shift in the consumption function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04800" y="304800"/>
            <a:ext cx="8686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150000"/>
              <a:buChar char="•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9144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>
                <a:solidFill>
                  <a:srgbClr val="000000"/>
                </a:solidFill>
                <a:latin typeface="+mn-lt"/>
              </a:defRPr>
            </a:lvl2pPr>
            <a:lvl3pPr marL="12573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Arial" charset="0"/>
              <a:buChar char="•"/>
              <a:defRPr sz="2400">
                <a:solidFill>
                  <a:srgbClr val="0000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00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Arial" charset="0"/>
              <a:buChar char="•"/>
              <a:defRPr sz="2000">
                <a:solidFill>
                  <a:srgbClr val="0000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en-US" sz="2400" dirty="0">
                <a:cs typeface="Arial" panose="020B0604020202020204" pitchFamily="34" charset="0"/>
              </a:rPr>
              <a:t>There is a direct relationship between changes in real disposable income and changes in consumption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" y="1276350"/>
            <a:ext cx="79073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SzPct val="15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When other factors than income change, there is a shift in the consumption schedule</a:t>
            </a:r>
          </a:p>
        </p:txBody>
      </p:sp>
    </p:spTree>
    <p:extLst>
      <p:ext uri="{BB962C8B-B14F-4D97-AF65-F5344CB8AC3E}">
        <p14:creationId xmlns:p14="http://schemas.microsoft.com/office/powerpoint/2010/main" val="72871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9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4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94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4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94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4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94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4019" grpId="0" build="p"/>
      <p:bldP spid="11267" grpId="0"/>
      <p:bldP spid="11268" grpId="0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665163" y="3211513"/>
            <a:ext cx="1066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4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588963" y="3821113"/>
            <a:ext cx="1143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3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665163" y="4430713"/>
            <a:ext cx="1066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2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65163" y="5116513"/>
            <a:ext cx="1066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1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2209800" y="6107113"/>
            <a:ext cx="4572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/>
              <a:t>1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2819400" y="6096000"/>
            <a:ext cx="6096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/>
              <a:t>2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429000" y="6096000"/>
            <a:ext cx="6096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/>
              <a:t>3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3962400" y="6107113"/>
            <a:ext cx="8382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/>
              <a:t>4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665163" y="2601913"/>
            <a:ext cx="1066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5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665163" y="1992313"/>
            <a:ext cx="1066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6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741363" y="1458913"/>
            <a:ext cx="990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7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665163" y="815975"/>
            <a:ext cx="1066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800" b="1"/>
              <a:t>8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4648200" y="6107113"/>
            <a:ext cx="8382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/>
              <a:t>5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5257800" y="6107113"/>
            <a:ext cx="8382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/>
              <a:t>6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5867400" y="6107113"/>
            <a:ext cx="8382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/>
              <a:t>7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6477000" y="6107113"/>
            <a:ext cx="8382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/>
              <a:t>8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7118350" y="6107113"/>
            <a:ext cx="8382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/>
              <a:t>9</a:t>
            </a:r>
          </a:p>
        </p:txBody>
      </p:sp>
      <p:sp>
        <p:nvSpPr>
          <p:cNvPr id="12326" name="Text Box 43"/>
          <p:cNvSpPr txBox="1">
            <a:spLocks noChangeArrowheads="1"/>
          </p:cNvSpPr>
          <p:nvPr/>
        </p:nvSpPr>
        <p:spPr bwMode="auto">
          <a:xfrm rot="-5400000">
            <a:off x="-422275" y="3235325"/>
            <a:ext cx="2973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/>
              <a:t>Real Consumption</a:t>
            </a:r>
          </a:p>
        </p:txBody>
      </p:sp>
      <p:sp>
        <p:nvSpPr>
          <p:cNvPr id="12327" name="Text Box 39"/>
          <p:cNvSpPr txBox="1">
            <a:spLocks noChangeArrowheads="1"/>
          </p:cNvSpPr>
          <p:nvPr/>
        </p:nvSpPr>
        <p:spPr bwMode="auto">
          <a:xfrm>
            <a:off x="7772400" y="6107113"/>
            <a:ext cx="8382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/>
              <a:t>10</a:t>
            </a:r>
          </a:p>
        </p:txBody>
      </p:sp>
      <p:sp>
        <p:nvSpPr>
          <p:cNvPr id="12328" name="Text Box 38"/>
          <p:cNvSpPr txBox="1">
            <a:spLocks noChangeArrowheads="1"/>
          </p:cNvSpPr>
          <p:nvPr/>
        </p:nvSpPr>
        <p:spPr bwMode="auto">
          <a:xfrm>
            <a:off x="203200" y="76200"/>
            <a:ext cx="7467600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chemeClr val="accent1"/>
                </a:solidFill>
                <a:latin typeface="+mn-lt"/>
              </a:rPr>
              <a:t>Shifts in the Consumption Function</a:t>
            </a:r>
          </a:p>
        </p:txBody>
      </p:sp>
      <p:sp>
        <p:nvSpPr>
          <p:cNvPr id="12329" name="AutoShape 40"/>
          <p:cNvSpPr>
            <a:spLocks noChangeArrowheads="1"/>
          </p:cNvSpPr>
          <p:nvPr/>
        </p:nvSpPr>
        <p:spPr bwMode="auto">
          <a:xfrm>
            <a:off x="4953000" y="4800600"/>
            <a:ext cx="1057275" cy="914400"/>
          </a:xfrm>
          <a:prstGeom prst="triangle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1" name="Line 42"/>
          <p:cNvSpPr>
            <a:spLocks noChangeShapeType="1"/>
          </p:cNvSpPr>
          <p:nvPr/>
        </p:nvSpPr>
        <p:spPr bwMode="auto">
          <a:xfrm rot="348" flipV="1">
            <a:off x="1905000" y="1371600"/>
            <a:ext cx="4724400" cy="46482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5024438" y="6488113"/>
            <a:ext cx="3581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/>
              <a:t>Real Disposable Income</a:t>
            </a:r>
          </a:p>
        </p:txBody>
      </p:sp>
      <p:sp>
        <p:nvSpPr>
          <p:cNvPr id="12333" name="Text Box 45"/>
          <p:cNvSpPr txBox="1">
            <a:spLocks noChangeArrowheads="1"/>
          </p:cNvSpPr>
          <p:nvPr/>
        </p:nvSpPr>
        <p:spPr bwMode="auto">
          <a:xfrm rot="-1507028">
            <a:off x="7383463" y="2089150"/>
            <a:ext cx="638175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C</a:t>
            </a:r>
            <a:r>
              <a:rPr lang="en-US" sz="2800" b="1" baseline="-25000" dirty="0"/>
              <a:t>1</a:t>
            </a:r>
            <a:endParaRPr lang="en-US" sz="2800" b="1" dirty="0"/>
          </a:p>
        </p:txBody>
      </p:sp>
      <p:grpSp>
        <p:nvGrpSpPr>
          <p:cNvPr id="2" name="Group 1"/>
          <p:cNvGrpSpPr/>
          <p:nvPr/>
        </p:nvGrpSpPr>
        <p:grpSpPr>
          <a:xfrm>
            <a:off x="1839913" y="1425575"/>
            <a:ext cx="6170612" cy="3070225"/>
            <a:chOff x="1839913" y="1425575"/>
            <a:chExt cx="6170612" cy="3070225"/>
          </a:xfrm>
        </p:grpSpPr>
        <p:sp>
          <p:nvSpPr>
            <p:cNvPr id="12334" name="Line 46"/>
            <p:cNvSpPr>
              <a:spLocks noChangeShapeType="1"/>
            </p:cNvSpPr>
            <p:nvPr/>
          </p:nvSpPr>
          <p:spPr bwMode="auto">
            <a:xfrm flipV="1">
              <a:off x="1839913" y="1905000"/>
              <a:ext cx="5410200" cy="2590800"/>
            </a:xfrm>
            <a:prstGeom prst="line">
              <a:avLst/>
            </a:prstGeom>
            <a:noFill/>
            <a:ln w="127000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5" name="Text Box 47"/>
            <p:cNvSpPr txBox="1">
              <a:spLocks noChangeArrowheads="1"/>
            </p:cNvSpPr>
            <p:nvPr/>
          </p:nvSpPr>
          <p:spPr bwMode="auto">
            <a:xfrm rot="-1520156">
              <a:off x="7281863" y="1425575"/>
              <a:ext cx="728662" cy="4762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en-US" sz="2800" b="1" dirty="0"/>
                <a:t>C</a:t>
              </a:r>
              <a:r>
                <a:rPr lang="en-US" sz="2800" b="1" baseline="-25000" dirty="0"/>
                <a:t>2</a:t>
              </a:r>
              <a:endParaRPr lang="en-US" sz="2800" b="1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867399" y="2840038"/>
            <a:ext cx="2701926" cy="2268537"/>
            <a:chOff x="5184774" y="2678113"/>
            <a:chExt cx="2701926" cy="2268537"/>
          </a:xfrm>
        </p:grpSpPr>
        <p:sp>
          <p:nvSpPr>
            <p:cNvPr id="12336" name="Line 52"/>
            <p:cNvSpPr>
              <a:spLocks noChangeShapeType="1"/>
            </p:cNvSpPr>
            <p:nvPr/>
          </p:nvSpPr>
          <p:spPr bwMode="auto">
            <a:xfrm flipH="1" flipV="1">
              <a:off x="5184774" y="2678113"/>
              <a:ext cx="1860549" cy="142875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7" name="Text Box 54"/>
            <p:cNvSpPr txBox="1">
              <a:spLocks noChangeArrowheads="1"/>
            </p:cNvSpPr>
            <p:nvPr/>
          </p:nvSpPr>
          <p:spPr bwMode="auto">
            <a:xfrm>
              <a:off x="5753100" y="4197350"/>
              <a:ext cx="2133600" cy="7493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 </a:t>
              </a:r>
              <a:r>
                <a:rPr lang="en-US" sz="2400" b="1" dirty="0" err="1">
                  <a:sym typeface="Symbol" pitchFamily="18" charset="2"/>
                </a:rPr>
                <a:t>nonincome</a:t>
              </a:r>
              <a:r>
                <a:rPr lang="en-US" sz="2400" b="1" dirty="0">
                  <a:sym typeface="Symbol" pitchFamily="18" charset="2"/>
                </a:rPr>
                <a:t> determinant</a:t>
              </a:r>
              <a:endParaRPr lang="en-US" sz="2400" b="1" dirty="0"/>
            </a:p>
          </p:txBody>
        </p:sp>
      </p:grpSp>
      <p:sp>
        <p:nvSpPr>
          <p:cNvPr id="12339" name="Line 60"/>
          <p:cNvSpPr>
            <a:spLocks noChangeShapeType="1"/>
          </p:cNvSpPr>
          <p:nvPr/>
        </p:nvSpPr>
        <p:spPr bwMode="auto">
          <a:xfrm>
            <a:off x="1803400" y="6056313"/>
            <a:ext cx="6765925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0" name="Line 41"/>
          <p:cNvSpPr>
            <a:spLocks noChangeShapeType="1"/>
          </p:cNvSpPr>
          <p:nvPr/>
        </p:nvSpPr>
        <p:spPr bwMode="auto">
          <a:xfrm flipV="1">
            <a:off x="1821229" y="2623161"/>
            <a:ext cx="5410200" cy="2590800"/>
          </a:xfrm>
          <a:prstGeom prst="line">
            <a:avLst/>
          </a:prstGeom>
          <a:noFill/>
          <a:ln w="1270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Line 59"/>
          <p:cNvSpPr>
            <a:spLocks noChangeShapeType="1"/>
          </p:cNvSpPr>
          <p:nvPr/>
        </p:nvSpPr>
        <p:spPr bwMode="auto">
          <a:xfrm>
            <a:off x="1828800" y="1066800"/>
            <a:ext cx="0" cy="50292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ight Brace 3"/>
          <p:cNvSpPr/>
          <p:nvPr/>
        </p:nvSpPr>
        <p:spPr bwMode="auto">
          <a:xfrm>
            <a:off x="5634039" y="2725219"/>
            <a:ext cx="233361" cy="598273"/>
          </a:xfrm>
          <a:prstGeom prst="rightBrace">
            <a:avLst/>
          </a:prstGeom>
          <a:noFill/>
          <a:ln w="381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95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825</Words>
  <Application>Microsoft Office PowerPoint</Application>
  <PresentationFormat>On-screen Show (4:3)</PresentationFormat>
  <Paragraphs>221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Cambria Math</vt:lpstr>
      <vt:lpstr>Office Theme</vt:lpstr>
      <vt:lpstr>How do economist understand the overall economics of a country.  What impacts:   Employment   Inflation (Prices)   GDP</vt:lpstr>
      <vt:lpstr>Classical economic thought was widely accepted prior to the 1930’s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2017-01-05T00:48:48Z</dcterms:created>
  <dcterms:modified xsi:type="dcterms:W3CDTF">2019-10-23T20:53:08Z</dcterms:modified>
</cp:coreProperties>
</file>