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79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B7B439-EA98-4346-BCBB-E9530491A1B5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011B0B-540E-4E27-827E-7D6426A87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588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602C69-A84B-4340-AAFA-9DD50C27CA9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837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173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48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212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078507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375859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246630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4368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255100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543821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223763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87526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570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672847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19058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01105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062513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00783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710236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74718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746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906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5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224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180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851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48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B2E3C-F973-4838-AD67-A92146569318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15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074"/>
          <p:cNvSpPr>
            <a:spLocks noGrp="1" noChangeArrowheads="1"/>
          </p:cNvSpPr>
          <p:nvPr>
            <p:ph type="ctrTitle"/>
          </p:nvPr>
        </p:nvSpPr>
        <p:spPr>
          <a:xfrm>
            <a:off x="304800" y="1091940"/>
            <a:ext cx="8534400" cy="1438535"/>
          </a:xfrm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5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Keynesian </a:t>
            </a:r>
            <a:br>
              <a:rPr lang="en-US" sz="5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Model in Action</a:t>
            </a:r>
          </a:p>
        </p:txBody>
      </p:sp>
      <p:sp>
        <p:nvSpPr>
          <p:cNvPr id="10243" name="Rectangle 3080"/>
          <p:cNvSpPr>
            <a:spLocks noChangeArrowheads="1"/>
          </p:cNvSpPr>
          <p:nvPr/>
        </p:nvSpPr>
        <p:spPr bwMode="auto">
          <a:xfrm>
            <a:off x="2362200" y="5943600"/>
            <a:ext cx="3962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1200"/>
          </a:p>
        </p:txBody>
      </p:sp>
      <p:sp>
        <p:nvSpPr>
          <p:cNvPr id="10244" name="Rectangle 2"/>
          <p:cNvSpPr>
            <a:spLocks noChangeArrowheads="1"/>
          </p:cNvSpPr>
          <p:nvPr/>
        </p:nvSpPr>
        <p:spPr bwMode="auto">
          <a:xfrm>
            <a:off x="2209800" y="2590800"/>
            <a:ext cx="62484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complete the Keynesian model by adding the government and the foreign sector</a:t>
            </a:r>
          </a:p>
        </p:txBody>
      </p:sp>
    </p:spTree>
    <p:extLst>
      <p:ext uri="{BB962C8B-B14F-4D97-AF65-F5344CB8AC3E}">
        <p14:creationId xmlns:p14="http://schemas.microsoft.com/office/powerpoint/2010/main" val="5449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1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228600"/>
            <a:ext cx="8229600" cy="1569660"/>
          </a:xfrm>
        </p:spPr>
        <p:txBody>
          <a:bodyPr wrap="square">
            <a:spAutoFit/>
          </a:bodyPr>
          <a:lstStyle/>
          <a:p>
            <a:pPr marL="0" indent="0" eaLnBrk="1" hangingPunct="1">
              <a:buFontTx/>
              <a:buNone/>
            </a:pPr>
            <a:r>
              <a:rPr lang="en-US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Marginal Propensity to Save (MPS)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is the fraction of any change in real disposable income that households save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681163" y="1827212"/>
            <a:ext cx="4043363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FF9900"/>
              </a:buClr>
              <a:buSzPct val="150000"/>
            </a:pP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MPC + MPS = 1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385763" y="1827212"/>
            <a:ext cx="8148637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FF9900"/>
              </a:buClr>
              <a:buSzPct val="150000"/>
            </a:pPr>
            <a:r>
              <a:rPr lang="en-US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where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1938337" y="3732212"/>
            <a:ext cx="2533650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FF9900"/>
              </a:buClr>
              <a:buSzPct val="150000"/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(1 – MPC)</a:t>
            </a:r>
          </a:p>
        </p:txBody>
      </p:sp>
      <p:sp>
        <p:nvSpPr>
          <p:cNvPr id="20486" name="Rectangle 2"/>
          <p:cNvSpPr>
            <a:spLocks noChangeArrowheads="1"/>
          </p:cNvSpPr>
          <p:nvPr/>
        </p:nvSpPr>
        <p:spPr bwMode="auto">
          <a:xfrm>
            <a:off x="879475" y="2514600"/>
            <a:ext cx="3304110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Multiplier formula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890587" y="4619113"/>
            <a:ext cx="3619500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FF9900"/>
              </a:buClr>
              <a:buSzPct val="150000"/>
            </a:pPr>
            <a:r>
              <a:rPr lang="en-US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 MPC = 0.8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2166937" y="3581400"/>
            <a:ext cx="17526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Rectangle 4"/>
          <p:cNvSpPr/>
          <p:nvPr/>
        </p:nvSpPr>
        <p:spPr>
          <a:xfrm>
            <a:off x="2776537" y="3124200"/>
            <a:ext cx="393056" cy="486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FF9900"/>
              </a:buClr>
              <a:buSzPct val="150000"/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1190624" y="3399913"/>
            <a:ext cx="995363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FF9900"/>
              </a:buClr>
              <a:buSzPct val="150000"/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 = 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4086224" y="3399913"/>
            <a:ext cx="995363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FF9900"/>
              </a:buClr>
              <a:buSzPct val="150000"/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4548187" y="3667124"/>
            <a:ext cx="2533650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FF9900"/>
              </a:buClr>
              <a:buSzPct val="150000"/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MPS</a:t>
            </a:r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4572000" y="3581400"/>
            <a:ext cx="102189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17"/>
          <p:cNvSpPr/>
          <p:nvPr/>
        </p:nvSpPr>
        <p:spPr>
          <a:xfrm>
            <a:off x="4864744" y="3124200"/>
            <a:ext cx="393056" cy="486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FF9900"/>
              </a:buClr>
              <a:buSzPct val="150000"/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2166936" y="5838313"/>
            <a:ext cx="2309813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FF9900"/>
              </a:buClr>
              <a:buSzPct val="150000"/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(1 – 0.8)</a:t>
            </a:r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2171700" y="5687501"/>
            <a:ext cx="17526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Rectangle 22"/>
          <p:cNvSpPr/>
          <p:nvPr/>
        </p:nvSpPr>
        <p:spPr>
          <a:xfrm>
            <a:off x="2781300" y="5230301"/>
            <a:ext cx="393056" cy="486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FF9900"/>
              </a:buClr>
              <a:buSzPct val="150000"/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1195387" y="5506014"/>
            <a:ext cx="995363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FF9900"/>
              </a:buClr>
              <a:buSzPct val="150000"/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 = </a:t>
            </a:r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4090987" y="5506014"/>
            <a:ext cx="995363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FF9900"/>
              </a:buClr>
              <a:buSzPct val="150000"/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</a:p>
        </p:txBody>
      </p:sp>
      <p:sp>
        <p:nvSpPr>
          <p:cNvPr id="26" name="Rectangle 3"/>
          <p:cNvSpPr txBox="1">
            <a:spLocks noChangeArrowheads="1"/>
          </p:cNvSpPr>
          <p:nvPr/>
        </p:nvSpPr>
        <p:spPr bwMode="auto">
          <a:xfrm>
            <a:off x="4552950" y="5838313"/>
            <a:ext cx="2533650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FF9900"/>
              </a:buClr>
              <a:buSzPct val="150000"/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0.2</a:t>
            </a: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4648200" y="5687501"/>
            <a:ext cx="757237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Rectangle 27"/>
          <p:cNvSpPr/>
          <p:nvPr/>
        </p:nvSpPr>
        <p:spPr>
          <a:xfrm>
            <a:off x="4876800" y="5230301"/>
            <a:ext cx="393056" cy="486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FF9900"/>
              </a:buClr>
              <a:buSzPct val="150000"/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 bwMode="auto">
          <a:xfrm>
            <a:off x="5610224" y="5486400"/>
            <a:ext cx="995363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FF9900"/>
              </a:buClr>
              <a:buSzPct val="150000"/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5 </a:t>
            </a:r>
          </a:p>
        </p:txBody>
      </p:sp>
    </p:spTree>
    <p:extLst>
      <p:ext uri="{BB962C8B-B14F-4D97-AF65-F5344CB8AC3E}">
        <p14:creationId xmlns:p14="http://schemas.microsoft.com/office/powerpoint/2010/main" val="1275616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  <p:bldP spid="9" grpId="0"/>
      <p:bldP spid="20486" grpId="0"/>
      <p:bldP spid="13" grpId="0" build="p"/>
      <p:bldP spid="5" grpId="0"/>
      <p:bldP spid="14" grpId="0"/>
      <p:bldP spid="15" grpId="0"/>
      <p:bldP spid="16" grpId="0"/>
      <p:bldP spid="18" grpId="0"/>
      <p:bldP spid="21" grpId="0"/>
      <p:bldP spid="23" grpId="0"/>
      <p:bldP spid="24" grpId="0"/>
      <p:bldP spid="25" grpId="0"/>
      <p:bldP spid="26" grpId="0"/>
      <p:bldP spid="28" grpId="0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5699" name="Rectangle 3"/>
          <p:cNvSpPr>
            <a:spLocks noChangeArrowheads="1"/>
          </p:cNvSpPr>
          <p:nvPr/>
        </p:nvSpPr>
        <p:spPr bwMode="auto">
          <a:xfrm>
            <a:off x="762000" y="1295400"/>
            <a:ext cx="7848600" cy="10668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>
            <a:off x="762000" y="2362200"/>
            <a:ext cx="7848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304800" y="228600"/>
            <a:ext cx="8305800" cy="496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MPC, MPS, and the Spending Multiplier</a:t>
            </a:r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762000" y="1295400"/>
            <a:ext cx="784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 flipH="1">
            <a:off x="762000" y="1295400"/>
            <a:ext cx="0" cy="510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773113" y="6400800"/>
            <a:ext cx="784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V="1">
            <a:off x="8610600" y="1295400"/>
            <a:ext cx="0" cy="510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1447800" y="1524000"/>
            <a:ext cx="1447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40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MPC</a:t>
            </a:r>
            <a:endParaRPr lang="en-US" sz="400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6967538" y="2492375"/>
            <a:ext cx="9144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7086600" y="3048000"/>
            <a:ext cx="500063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4121150" y="1535113"/>
            <a:ext cx="1447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40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MPS</a:t>
            </a:r>
            <a:endParaRPr lang="en-US" sz="400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7080250" y="3657600"/>
            <a:ext cx="423863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7080250" y="4251325"/>
            <a:ext cx="433388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6858000" y="4930775"/>
            <a:ext cx="8382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6815138" y="5540375"/>
            <a:ext cx="9144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1.5</a:t>
            </a:r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>
            <a:off x="3581400" y="1295400"/>
            <a:ext cx="0" cy="510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>
            <a:off x="6172200" y="1295400"/>
            <a:ext cx="0" cy="510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6391275" y="1360488"/>
            <a:ext cx="2295525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Spending Multiplier</a:t>
            </a:r>
            <a:endParaRPr lang="en-US" sz="320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1698625" y="2514600"/>
            <a:ext cx="9144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.90</a:t>
            </a:r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1698625" y="3124200"/>
            <a:ext cx="9144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.80</a:t>
            </a:r>
          </a:p>
        </p:txBody>
      </p:sp>
      <p:sp>
        <p:nvSpPr>
          <p:cNvPr id="21527" name="Text Box 23"/>
          <p:cNvSpPr txBox="1">
            <a:spLocks noChangeArrowheads="1"/>
          </p:cNvSpPr>
          <p:nvPr/>
        </p:nvSpPr>
        <p:spPr bwMode="auto">
          <a:xfrm>
            <a:off x="1752600" y="3733800"/>
            <a:ext cx="8382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.75</a:t>
            </a:r>
          </a:p>
        </p:txBody>
      </p:sp>
      <p:sp>
        <p:nvSpPr>
          <p:cNvPr id="21528" name="Text Box 24"/>
          <p:cNvSpPr txBox="1">
            <a:spLocks noChangeArrowheads="1"/>
          </p:cNvSpPr>
          <p:nvPr/>
        </p:nvSpPr>
        <p:spPr bwMode="auto">
          <a:xfrm>
            <a:off x="1828800" y="4298950"/>
            <a:ext cx="7620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.67</a:t>
            </a:r>
          </a:p>
        </p:txBody>
      </p:sp>
      <p:sp>
        <p:nvSpPr>
          <p:cNvPr id="21529" name="Text Box 25"/>
          <p:cNvSpPr txBox="1">
            <a:spLocks noChangeArrowheads="1"/>
          </p:cNvSpPr>
          <p:nvPr/>
        </p:nvSpPr>
        <p:spPr bwMode="auto">
          <a:xfrm>
            <a:off x="1752600" y="4953000"/>
            <a:ext cx="8382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.50</a:t>
            </a:r>
          </a:p>
        </p:txBody>
      </p:sp>
      <p:sp>
        <p:nvSpPr>
          <p:cNvPr id="21530" name="Text Box 26"/>
          <p:cNvSpPr txBox="1">
            <a:spLocks noChangeArrowheads="1"/>
          </p:cNvSpPr>
          <p:nvPr/>
        </p:nvSpPr>
        <p:spPr bwMode="auto">
          <a:xfrm>
            <a:off x="1676400" y="5562600"/>
            <a:ext cx="9144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.33</a:t>
            </a:r>
          </a:p>
        </p:txBody>
      </p:sp>
      <p:sp>
        <p:nvSpPr>
          <p:cNvPr id="21531" name="Text Box 27"/>
          <p:cNvSpPr txBox="1">
            <a:spLocks noChangeArrowheads="1"/>
          </p:cNvSpPr>
          <p:nvPr/>
        </p:nvSpPr>
        <p:spPr bwMode="auto">
          <a:xfrm>
            <a:off x="4495800" y="2514600"/>
            <a:ext cx="9144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.10</a:t>
            </a:r>
          </a:p>
        </p:txBody>
      </p:sp>
      <p:sp>
        <p:nvSpPr>
          <p:cNvPr id="21532" name="Text Box 28"/>
          <p:cNvSpPr txBox="1">
            <a:spLocks noChangeArrowheads="1"/>
          </p:cNvSpPr>
          <p:nvPr/>
        </p:nvSpPr>
        <p:spPr bwMode="auto">
          <a:xfrm>
            <a:off x="4495800" y="3124200"/>
            <a:ext cx="9144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.20</a:t>
            </a:r>
          </a:p>
        </p:txBody>
      </p:sp>
      <p:sp>
        <p:nvSpPr>
          <p:cNvPr id="21533" name="Text Box 29"/>
          <p:cNvSpPr txBox="1">
            <a:spLocks noChangeArrowheads="1"/>
          </p:cNvSpPr>
          <p:nvPr/>
        </p:nvSpPr>
        <p:spPr bwMode="auto">
          <a:xfrm>
            <a:off x="4495800" y="3733800"/>
            <a:ext cx="8382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.25</a:t>
            </a:r>
          </a:p>
        </p:txBody>
      </p:sp>
      <p:sp>
        <p:nvSpPr>
          <p:cNvPr id="21534" name="Text Box 30"/>
          <p:cNvSpPr txBox="1">
            <a:spLocks noChangeArrowheads="1"/>
          </p:cNvSpPr>
          <p:nvPr/>
        </p:nvSpPr>
        <p:spPr bwMode="auto">
          <a:xfrm>
            <a:off x="4486275" y="4332288"/>
            <a:ext cx="7620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.33</a:t>
            </a:r>
          </a:p>
        </p:txBody>
      </p:sp>
      <p:sp>
        <p:nvSpPr>
          <p:cNvPr id="21535" name="Text Box 31"/>
          <p:cNvSpPr txBox="1">
            <a:spLocks noChangeArrowheads="1"/>
          </p:cNvSpPr>
          <p:nvPr/>
        </p:nvSpPr>
        <p:spPr bwMode="auto">
          <a:xfrm>
            <a:off x="4419600" y="4953000"/>
            <a:ext cx="8382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.50</a:t>
            </a:r>
          </a:p>
        </p:txBody>
      </p:sp>
      <p:sp>
        <p:nvSpPr>
          <p:cNvPr id="21536" name="Text Box 32"/>
          <p:cNvSpPr txBox="1">
            <a:spLocks noChangeArrowheads="1"/>
          </p:cNvSpPr>
          <p:nvPr/>
        </p:nvSpPr>
        <p:spPr bwMode="auto">
          <a:xfrm>
            <a:off x="4343400" y="5562600"/>
            <a:ext cx="9144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.67</a:t>
            </a:r>
          </a:p>
        </p:txBody>
      </p:sp>
    </p:spTree>
    <p:extLst>
      <p:ext uri="{BB962C8B-B14F-4D97-AF65-F5344CB8AC3E}">
        <p14:creationId xmlns:p14="http://schemas.microsoft.com/office/powerpoint/2010/main" val="2547644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687388" y="3206750"/>
            <a:ext cx="665162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687388" y="3817938"/>
            <a:ext cx="665162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687388" y="4429125"/>
            <a:ext cx="665162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687388" y="5040313"/>
            <a:ext cx="665162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1878013" y="5991225"/>
            <a:ext cx="7620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2781300" y="5991225"/>
            <a:ext cx="6096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3594100" y="5991225"/>
            <a:ext cx="6096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4357688" y="5991225"/>
            <a:ext cx="8382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874713" y="2595563"/>
            <a:ext cx="477837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719138" y="1984375"/>
            <a:ext cx="633412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417513" y="1373188"/>
            <a:ext cx="935037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5362575" y="6016625"/>
            <a:ext cx="587375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22543" name="Text Box 15"/>
          <p:cNvSpPr txBox="1">
            <a:spLocks noChangeArrowheads="1"/>
          </p:cNvSpPr>
          <p:nvPr/>
        </p:nvSpPr>
        <p:spPr bwMode="auto">
          <a:xfrm>
            <a:off x="6188075" y="6019800"/>
            <a:ext cx="593725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6850063" y="6019800"/>
            <a:ext cx="8382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22545" name="Text Box 17"/>
          <p:cNvSpPr txBox="1">
            <a:spLocks noChangeArrowheads="1"/>
          </p:cNvSpPr>
          <p:nvPr/>
        </p:nvSpPr>
        <p:spPr bwMode="auto">
          <a:xfrm>
            <a:off x="7705725" y="5991225"/>
            <a:ext cx="8382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22560" name="AutoShape 32"/>
          <p:cNvSpPr>
            <a:spLocks noChangeArrowheads="1"/>
          </p:cNvSpPr>
          <p:nvPr/>
        </p:nvSpPr>
        <p:spPr bwMode="auto">
          <a:xfrm>
            <a:off x="4495800" y="4724400"/>
            <a:ext cx="1057275" cy="914400"/>
          </a:xfrm>
          <a:prstGeom prst="triangle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62" name="Text Box 34"/>
          <p:cNvSpPr txBox="1">
            <a:spLocks noChangeArrowheads="1"/>
          </p:cNvSpPr>
          <p:nvPr/>
        </p:nvSpPr>
        <p:spPr bwMode="auto">
          <a:xfrm>
            <a:off x="109538" y="133350"/>
            <a:ext cx="868680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Multiplier Effect of a Change in Spending</a:t>
            </a:r>
          </a:p>
        </p:txBody>
      </p:sp>
      <p:sp>
        <p:nvSpPr>
          <p:cNvPr id="22564" name="Line 36"/>
          <p:cNvSpPr>
            <a:spLocks noChangeShapeType="1"/>
          </p:cNvSpPr>
          <p:nvPr/>
        </p:nvSpPr>
        <p:spPr bwMode="auto">
          <a:xfrm flipH="1">
            <a:off x="1371600" y="2286000"/>
            <a:ext cx="5029200" cy="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65" name="Line 37"/>
          <p:cNvSpPr>
            <a:spLocks noChangeShapeType="1"/>
          </p:cNvSpPr>
          <p:nvPr/>
        </p:nvSpPr>
        <p:spPr bwMode="auto">
          <a:xfrm flipH="1">
            <a:off x="6474460" y="2286000"/>
            <a:ext cx="2540" cy="365760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66" name="Text Box 38"/>
          <p:cNvSpPr txBox="1">
            <a:spLocks noChangeArrowheads="1"/>
          </p:cNvSpPr>
          <p:nvPr/>
        </p:nvSpPr>
        <p:spPr bwMode="auto">
          <a:xfrm>
            <a:off x="7391400" y="2286000"/>
            <a:ext cx="990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AE</a:t>
            </a:r>
            <a:r>
              <a:rPr lang="en-US" sz="2800" b="1" baseline="-25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2567" name="Line 39"/>
          <p:cNvSpPr>
            <a:spLocks noChangeShapeType="1"/>
          </p:cNvSpPr>
          <p:nvPr/>
        </p:nvSpPr>
        <p:spPr bwMode="auto">
          <a:xfrm flipH="1">
            <a:off x="1352550" y="2895600"/>
            <a:ext cx="4200525" cy="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68" name="Line 40"/>
          <p:cNvSpPr>
            <a:spLocks noChangeShapeType="1"/>
          </p:cNvSpPr>
          <p:nvPr/>
        </p:nvSpPr>
        <p:spPr bwMode="auto">
          <a:xfrm flipH="1">
            <a:off x="6096000" y="4724400"/>
            <a:ext cx="685800" cy="10668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69" name="Line 41"/>
          <p:cNvSpPr>
            <a:spLocks noChangeShapeType="1"/>
          </p:cNvSpPr>
          <p:nvPr/>
        </p:nvSpPr>
        <p:spPr bwMode="auto">
          <a:xfrm>
            <a:off x="5638800" y="2971800"/>
            <a:ext cx="0" cy="304800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70" name="Text Box 42"/>
          <p:cNvSpPr txBox="1">
            <a:spLocks noChangeArrowheads="1"/>
          </p:cNvSpPr>
          <p:nvPr/>
        </p:nvSpPr>
        <p:spPr bwMode="auto">
          <a:xfrm>
            <a:off x="6565900" y="6361113"/>
            <a:ext cx="21971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 GDP</a:t>
            </a:r>
          </a:p>
        </p:txBody>
      </p:sp>
      <p:sp>
        <p:nvSpPr>
          <p:cNvPr id="22573" name="Line 45"/>
          <p:cNvSpPr>
            <a:spLocks noChangeShapeType="1"/>
          </p:cNvSpPr>
          <p:nvPr/>
        </p:nvSpPr>
        <p:spPr bwMode="auto">
          <a:xfrm flipV="1">
            <a:off x="1447800" y="1752600"/>
            <a:ext cx="5867400" cy="419100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74" name="Text Box 46"/>
          <p:cNvSpPr txBox="1">
            <a:spLocks noChangeArrowheads="1"/>
          </p:cNvSpPr>
          <p:nvPr/>
        </p:nvSpPr>
        <p:spPr bwMode="auto">
          <a:xfrm>
            <a:off x="6769100" y="4125912"/>
            <a:ext cx="2070100" cy="75088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</a:t>
            </a: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 trillion dollars</a:t>
            </a:r>
          </a:p>
        </p:txBody>
      </p:sp>
      <p:sp>
        <p:nvSpPr>
          <p:cNvPr id="22575" name="Line 47"/>
          <p:cNvSpPr>
            <a:spLocks noChangeShapeType="1"/>
          </p:cNvSpPr>
          <p:nvPr/>
        </p:nvSpPr>
        <p:spPr bwMode="auto">
          <a:xfrm flipV="1">
            <a:off x="1371600" y="1981200"/>
            <a:ext cx="6100763" cy="2012950"/>
          </a:xfrm>
          <a:prstGeom prst="line">
            <a:avLst/>
          </a:prstGeom>
          <a:noFill/>
          <a:ln w="1270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76" name="Text Box 48"/>
          <p:cNvSpPr txBox="1">
            <a:spLocks noChangeArrowheads="1"/>
          </p:cNvSpPr>
          <p:nvPr/>
        </p:nvSpPr>
        <p:spPr bwMode="auto">
          <a:xfrm>
            <a:off x="7391400" y="1676400"/>
            <a:ext cx="990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AE</a:t>
            </a:r>
            <a:r>
              <a:rPr lang="en-US" sz="2800" b="1" baseline="-25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2577" name="Oval 49"/>
          <p:cNvSpPr>
            <a:spLocks noChangeArrowheads="1"/>
          </p:cNvSpPr>
          <p:nvPr/>
        </p:nvSpPr>
        <p:spPr bwMode="auto">
          <a:xfrm>
            <a:off x="6383020" y="2231674"/>
            <a:ext cx="182880" cy="182880"/>
          </a:xfrm>
          <a:prstGeom prst="ellipse">
            <a:avLst/>
          </a:prstGeom>
          <a:solidFill>
            <a:srgbClr val="0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79" name="Text Box 51"/>
          <p:cNvSpPr txBox="1">
            <a:spLocks noChangeArrowheads="1"/>
          </p:cNvSpPr>
          <p:nvPr/>
        </p:nvSpPr>
        <p:spPr bwMode="auto">
          <a:xfrm>
            <a:off x="3200400" y="5105400"/>
            <a:ext cx="1831181" cy="75713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</a:t>
            </a: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.5 trillion dollars</a:t>
            </a:r>
          </a:p>
        </p:txBody>
      </p:sp>
      <p:sp>
        <p:nvSpPr>
          <p:cNvPr id="22580" name="Line 52"/>
          <p:cNvSpPr>
            <a:spLocks noChangeShapeType="1"/>
          </p:cNvSpPr>
          <p:nvPr/>
        </p:nvSpPr>
        <p:spPr bwMode="auto">
          <a:xfrm flipH="1" flipV="1">
            <a:off x="1447800" y="4191000"/>
            <a:ext cx="2209800" cy="9144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81" name="Text Box 53"/>
          <p:cNvSpPr txBox="1">
            <a:spLocks noChangeArrowheads="1"/>
          </p:cNvSpPr>
          <p:nvPr/>
        </p:nvSpPr>
        <p:spPr bwMode="auto">
          <a:xfrm rot="-5400700">
            <a:off x="-1677987" y="3351213"/>
            <a:ext cx="4535487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 Aggregate Expenditures</a:t>
            </a:r>
          </a:p>
        </p:txBody>
      </p:sp>
      <p:sp>
        <p:nvSpPr>
          <p:cNvPr id="22583" name="Text Box 55"/>
          <p:cNvSpPr txBox="1">
            <a:spLocks noChangeArrowheads="1"/>
          </p:cNvSpPr>
          <p:nvPr/>
        </p:nvSpPr>
        <p:spPr bwMode="auto">
          <a:xfrm>
            <a:off x="7010400" y="1219200"/>
            <a:ext cx="1371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AE = Y </a:t>
            </a:r>
          </a:p>
        </p:txBody>
      </p:sp>
      <p:sp>
        <p:nvSpPr>
          <p:cNvPr id="22584" name="Text Box 56"/>
          <p:cNvSpPr txBox="1">
            <a:spLocks noChangeArrowheads="1"/>
          </p:cNvSpPr>
          <p:nvPr/>
        </p:nvSpPr>
        <p:spPr bwMode="auto">
          <a:xfrm>
            <a:off x="2908300" y="990600"/>
            <a:ext cx="2590800" cy="535531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MPC = 1/2 </a:t>
            </a:r>
          </a:p>
        </p:txBody>
      </p:sp>
      <p:sp>
        <p:nvSpPr>
          <p:cNvPr id="22582" name="Line 54"/>
          <p:cNvSpPr>
            <a:spLocks noChangeShapeType="1"/>
          </p:cNvSpPr>
          <p:nvPr/>
        </p:nvSpPr>
        <p:spPr bwMode="auto">
          <a:xfrm flipV="1">
            <a:off x="1341438" y="5943600"/>
            <a:ext cx="7345362" cy="22225"/>
          </a:xfrm>
          <a:prstGeom prst="line">
            <a:avLst/>
          </a:prstGeom>
          <a:noFill/>
          <a:ln w="1143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71" name="Line 43"/>
          <p:cNvSpPr>
            <a:spLocks noChangeShapeType="1"/>
          </p:cNvSpPr>
          <p:nvPr/>
        </p:nvSpPr>
        <p:spPr bwMode="auto">
          <a:xfrm flipV="1">
            <a:off x="1403350" y="2330450"/>
            <a:ext cx="6100763" cy="2012950"/>
          </a:xfrm>
          <a:prstGeom prst="line">
            <a:avLst/>
          </a:prstGeom>
          <a:noFill/>
          <a:ln w="127000">
            <a:solidFill>
              <a:srgbClr val="0070C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78" name="Oval 50"/>
          <p:cNvSpPr>
            <a:spLocks noChangeArrowheads="1"/>
          </p:cNvSpPr>
          <p:nvPr/>
        </p:nvSpPr>
        <p:spPr bwMode="auto">
          <a:xfrm>
            <a:off x="5547360" y="2858696"/>
            <a:ext cx="182880" cy="18288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72" name="Line 44"/>
          <p:cNvSpPr>
            <a:spLocks noChangeShapeType="1"/>
          </p:cNvSpPr>
          <p:nvPr/>
        </p:nvSpPr>
        <p:spPr bwMode="auto">
          <a:xfrm>
            <a:off x="1371600" y="990600"/>
            <a:ext cx="0" cy="5029200"/>
          </a:xfrm>
          <a:prstGeom prst="line">
            <a:avLst/>
          </a:prstGeom>
          <a:noFill/>
          <a:ln w="1143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457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64" grpId="0" animBg="1"/>
      <p:bldP spid="22565" grpId="0" animBg="1"/>
      <p:bldP spid="22568" grpId="0" animBg="1"/>
      <p:bldP spid="22574" grpId="0"/>
      <p:bldP spid="22575" grpId="0" animBg="1"/>
      <p:bldP spid="22576" grpId="0"/>
      <p:bldP spid="22577" grpId="0" animBg="1"/>
      <p:bldP spid="22579" grpId="0"/>
      <p:bldP spid="2258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77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285750"/>
            <a:ext cx="8458200" cy="954107"/>
          </a:xfrm>
        </p:spPr>
        <p:txBody>
          <a:bodyPr>
            <a:spAutoFit/>
          </a:bodyPr>
          <a:lstStyle/>
          <a:p>
            <a:pPr marL="0" indent="0" eaLnBrk="1" hangingPunct="1">
              <a:buFontTx/>
              <a:buNone/>
            </a:pPr>
            <a:r>
              <a:rPr lang="en-U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GDP gap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is the difference between full employment real GDP and actual real GDP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04800" y="1358205"/>
            <a:ext cx="78486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9900"/>
              </a:buClr>
              <a:buSzPct val="150000"/>
            </a:pP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recessionary gap 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the amount by which aggregate expenditures fall short of the amount required to achieve full employment equilibrium</a:t>
            </a:r>
          </a:p>
        </p:txBody>
      </p:sp>
    </p:spTree>
    <p:extLst>
      <p:ext uri="{BB962C8B-B14F-4D97-AF65-F5344CB8AC3E}">
        <p14:creationId xmlns:p14="http://schemas.microsoft.com/office/powerpoint/2010/main" val="2910291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687388" y="3211513"/>
            <a:ext cx="665162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4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687388" y="3822700"/>
            <a:ext cx="665162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3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687388" y="4433888"/>
            <a:ext cx="665162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2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687388" y="5045075"/>
            <a:ext cx="665162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1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1878013" y="6026150"/>
            <a:ext cx="7620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/>
              <a:t>1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2779713" y="6026150"/>
            <a:ext cx="6096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/>
              <a:t>2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3605213" y="6038850"/>
            <a:ext cx="6096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/>
              <a:t>3</a:t>
            </a: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4316413" y="6051550"/>
            <a:ext cx="8382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/>
              <a:t>4</a:t>
            </a: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874713" y="2600325"/>
            <a:ext cx="477837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5</a:t>
            </a:r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719138" y="1989138"/>
            <a:ext cx="633412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6</a:t>
            </a:r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417513" y="1377950"/>
            <a:ext cx="935037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b="1"/>
              <a:t>7</a:t>
            </a:r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5321300" y="6019800"/>
            <a:ext cx="587375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/>
              <a:t>5</a:t>
            </a: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6205538" y="6024563"/>
            <a:ext cx="593725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70C0"/>
                </a:solidFill>
              </a:rPr>
              <a:t>6</a:t>
            </a: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6888163" y="6042025"/>
            <a:ext cx="8382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/>
              <a:t>7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7696200" y="6026150"/>
            <a:ext cx="8382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/>
              <a:t>8</a:t>
            </a:r>
          </a:p>
        </p:txBody>
      </p:sp>
      <p:sp>
        <p:nvSpPr>
          <p:cNvPr id="24608" name="AutoShape 32"/>
          <p:cNvSpPr>
            <a:spLocks noChangeArrowheads="1"/>
          </p:cNvSpPr>
          <p:nvPr/>
        </p:nvSpPr>
        <p:spPr bwMode="auto">
          <a:xfrm>
            <a:off x="4495800" y="4729163"/>
            <a:ext cx="1057275" cy="914400"/>
          </a:xfrm>
          <a:prstGeom prst="triangle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10" name="Text Box 34"/>
          <p:cNvSpPr txBox="1">
            <a:spLocks noChangeArrowheads="1"/>
          </p:cNvSpPr>
          <p:nvPr/>
        </p:nvSpPr>
        <p:spPr bwMode="auto">
          <a:xfrm>
            <a:off x="228600" y="150813"/>
            <a:ext cx="48768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</a:rPr>
              <a:t>Recessionary Gap</a:t>
            </a:r>
          </a:p>
        </p:txBody>
      </p:sp>
      <p:sp>
        <p:nvSpPr>
          <p:cNvPr id="24612" name="Line 36"/>
          <p:cNvSpPr>
            <a:spLocks noChangeShapeType="1"/>
          </p:cNvSpPr>
          <p:nvPr/>
        </p:nvSpPr>
        <p:spPr bwMode="auto">
          <a:xfrm flipH="1">
            <a:off x="1371600" y="2290763"/>
            <a:ext cx="5029200" cy="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13" name="Line 37"/>
          <p:cNvSpPr>
            <a:spLocks noChangeShapeType="1"/>
          </p:cNvSpPr>
          <p:nvPr/>
        </p:nvSpPr>
        <p:spPr bwMode="auto">
          <a:xfrm>
            <a:off x="6477000" y="2290763"/>
            <a:ext cx="0" cy="358140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14" name="Text Box 38"/>
          <p:cNvSpPr txBox="1">
            <a:spLocks noChangeArrowheads="1"/>
          </p:cNvSpPr>
          <p:nvPr/>
        </p:nvSpPr>
        <p:spPr bwMode="auto">
          <a:xfrm>
            <a:off x="7467600" y="2290763"/>
            <a:ext cx="990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AE</a:t>
            </a:r>
            <a:r>
              <a:rPr lang="en-US" sz="2800" b="1" baseline="-25000" dirty="0"/>
              <a:t>1</a:t>
            </a:r>
            <a:r>
              <a:rPr lang="en-US" sz="2800" b="1" dirty="0"/>
              <a:t> </a:t>
            </a:r>
          </a:p>
        </p:txBody>
      </p:sp>
      <p:sp>
        <p:nvSpPr>
          <p:cNvPr id="24615" name="Line 39"/>
          <p:cNvSpPr>
            <a:spLocks noChangeShapeType="1"/>
          </p:cNvSpPr>
          <p:nvPr/>
        </p:nvSpPr>
        <p:spPr bwMode="auto">
          <a:xfrm flipH="1">
            <a:off x="1371600" y="3509963"/>
            <a:ext cx="3429000" cy="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17" name="Line 41"/>
          <p:cNvSpPr>
            <a:spLocks noChangeShapeType="1"/>
          </p:cNvSpPr>
          <p:nvPr/>
        </p:nvSpPr>
        <p:spPr bwMode="auto">
          <a:xfrm>
            <a:off x="4800600" y="3662363"/>
            <a:ext cx="0" cy="228600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18" name="Text Box 42"/>
          <p:cNvSpPr txBox="1">
            <a:spLocks noChangeArrowheads="1"/>
          </p:cNvSpPr>
          <p:nvPr/>
        </p:nvSpPr>
        <p:spPr bwMode="auto">
          <a:xfrm>
            <a:off x="7162800" y="6381750"/>
            <a:ext cx="2016126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dirty="0"/>
              <a:t>Real GDP</a:t>
            </a:r>
          </a:p>
        </p:txBody>
      </p:sp>
      <p:sp>
        <p:nvSpPr>
          <p:cNvPr id="24619" name="Line 43"/>
          <p:cNvSpPr>
            <a:spLocks noChangeShapeType="1"/>
          </p:cNvSpPr>
          <p:nvPr/>
        </p:nvSpPr>
        <p:spPr bwMode="auto">
          <a:xfrm flipV="1">
            <a:off x="1371601" y="2595562"/>
            <a:ext cx="6172200" cy="2133600"/>
          </a:xfrm>
          <a:prstGeom prst="line">
            <a:avLst/>
          </a:prstGeom>
          <a:noFill/>
          <a:ln w="127000">
            <a:solidFill>
              <a:srgbClr val="0070C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21" name="Line 45"/>
          <p:cNvSpPr>
            <a:spLocks noChangeShapeType="1"/>
          </p:cNvSpPr>
          <p:nvPr/>
        </p:nvSpPr>
        <p:spPr bwMode="auto">
          <a:xfrm flipV="1">
            <a:off x="1447800" y="1757363"/>
            <a:ext cx="5867400" cy="4191000"/>
          </a:xfrm>
          <a:prstGeom prst="line">
            <a:avLst/>
          </a:prstGeom>
          <a:noFill/>
          <a:ln w="1270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1371600" y="1657350"/>
            <a:ext cx="7010400" cy="2341563"/>
            <a:chOff x="1371600" y="1657350"/>
            <a:chExt cx="7010400" cy="2341563"/>
          </a:xfrm>
        </p:grpSpPr>
        <p:sp>
          <p:nvSpPr>
            <p:cNvPr id="24622" name="Line 46"/>
            <p:cNvSpPr>
              <a:spLocks noChangeShapeType="1"/>
            </p:cNvSpPr>
            <p:nvPr/>
          </p:nvSpPr>
          <p:spPr bwMode="auto">
            <a:xfrm flipV="1">
              <a:off x="1371600" y="1985963"/>
              <a:ext cx="6100763" cy="2012950"/>
            </a:xfrm>
            <a:prstGeom prst="line">
              <a:avLst/>
            </a:prstGeom>
            <a:noFill/>
            <a:ln w="1270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3" name="Text Box 47"/>
            <p:cNvSpPr txBox="1">
              <a:spLocks noChangeArrowheads="1"/>
            </p:cNvSpPr>
            <p:nvPr/>
          </p:nvSpPr>
          <p:spPr bwMode="auto">
            <a:xfrm>
              <a:off x="7391400" y="1657350"/>
              <a:ext cx="990600" cy="47625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en-US" sz="2800" b="1" dirty="0"/>
                <a:t>AE</a:t>
              </a:r>
              <a:r>
                <a:rPr lang="en-US" sz="2800" b="1" baseline="-25000" dirty="0"/>
                <a:t>2</a:t>
              </a:r>
              <a:r>
                <a:rPr lang="en-US" sz="2800" b="1" dirty="0"/>
                <a:t> </a:t>
              </a:r>
            </a:p>
          </p:txBody>
        </p:sp>
      </p:grpSp>
      <p:sp>
        <p:nvSpPr>
          <p:cNvPr id="24624" name="Oval 48"/>
          <p:cNvSpPr>
            <a:spLocks noChangeArrowheads="1"/>
          </p:cNvSpPr>
          <p:nvPr/>
        </p:nvSpPr>
        <p:spPr bwMode="auto">
          <a:xfrm>
            <a:off x="6375268" y="2225675"/>
            <a:ext cx="182880" cy="18288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25" name="Text Box 49"/>
          <p:cNvSpPr txBox="1">
            <a:spLocks noChangeArrowheads="1"/>
          </p:cNvSpPr>
          <p:nvPr/>
        </p:nvSpPr>
        <p:spPr bwMode="auto">
          <a:xfrm>
            <a:off x="4849813" y="5046663"/>
            <a:ext cx="1500187" cy="36671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 dirty="0">
                <a:sym typeface="Symbol" pitchFamily="18" charset="2"/>
              </a:rPr>
              <a:t>- GDP gap</a:t>
            </a:r>
            <a:endParaRPr lang="en-US" sz="2000" b="1" dirty="0"/>
          </a:p>
        </p:txBody>
      </p:sp>
      <p:sp>
        <p:nvSpPr>
          <p:cNvPr id="24626" name="Text Box 50"/>
          <p:cNvSpPr txBox="1">
            <a:spLocks noChangeArrowheads="1"/>
          </p:cNvSpPr>
          <p:nvPr/>
        </p:nvSpPr>
        <p:spPr bwMode="auto">
          <a:xfrm rot="-5400700">
            <a:off x="-1677987" y="3241675"/>
            <a:ext cx="4764088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/>
              <a:t>Real Aggregate Expenditures</a:t>
            </a:r>
          </a:p>
        </p:txBody>
      </p:sp>
      <p:sp>
        <p:nvSpPr>
          <p:cNvPr id="24627" name="AutoShape 51"/>
          <p:cNvSpPr>
            <a:spLocks/>
          </p:cNvSpPr>
          <p:nvPr/>
        </p:nvSpPr>
        <p:spPr bwMode="auto">
          <a:xfrm rot="-5400000">
            <a:off x="5459413" y="4891769"/>
            <a:ext cx="381000" cy="1600200"/>
          </a:xfrm>
          <a:prstGeom prst="rightBrace">
            <a:avLst>
              <a:gd name="adj1" fmla="val 35000"/>
              <a:gd name="adj2" fmla="val 50000"/>
            </a:avLst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24629" name="Oval 53"/>
          <p:cNvSpPr>
            <a:spLocks noChangeArrowheads="1"/>
          </p:cNvSpPr>
          <p:nvPr/>
        </p:nvSpPr>
        <p:spPr bwMode="auto">
          <a:xfrm>
            <a:off x="4693920" y="3456093"/>
            <a:ext cx="182880" cy="18288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33" name="Text Box 57"/>
          <p:cNvSpPr txBox="1">
            <a:spLocks noChangeArrowheads="1"/>
          </p:cNvSpPr>
          <p:nvPr/>
        </p:nvSpPr>
        <p:spPr bwMode="auto">
          <a:xfrm>
            <a:off x="5873750" y="6365866"/>
            <a:ext cx="1257300" cy="42473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1200" dirty="0">
                <a:sym typeface="Symbol" pitchFamily="18" charset="2"/>
              </a:rPr>
              <a:t>Full employment</a:t>
            </a:r>
            <a:endParaRPr lang="en-US" sz="1200" dirty="0"/>
          </a:p>
        </p:txBody>
      </p:sp>
      <p:sp>
        <p:nvSpPr>
          <p:cNvPr id="24634" name="Line 58"/>
          <p:cNvSpPr>
            <a:spLocks noChangeShapeType="1"/>
          </p:cNvSpPr>
          <p:nvPr/>
        </p:nvSpPr>
        <p:spPr bwMode="auto">
          <a:xfrm flipV="1">
            <a:off x="1341438" y="5948363"/>
            <a:ext cx="7345362" cy="22225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35" name="Text Box 59"/>
          <p:cNvSpPr txBox="1">
            <a:spLocks noChangeArrowheads="1"/>
          </p:cNvSpPr>
          <p:nvPr/>
        </p:nvSpPr>
        <p:spPr bwMode="auto">
          <a:xfrm>
            <a:off x="7010400" y="1276350"/>
            <a:ext cx="1371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/>
              <a:t>AE = Y </a:t>
            </a:r>
          </a:p>
        </p:txBody>
      </p:sp>
      <p:sp>
        <p:nvSpPr>
          <p:cNvPr id="24620" name="Line 44"/>
          <p:cNvSpPr>
            <a:spLocks noChangeShapeType="1"/>
          </p:cNvSpPr>
          <p:nvPr/>
        </p:nvSpPr>
        <p:spPr bwMode="auto">
          <a:xfrm>
            <a:off x="1371600" y="995363"/>
            <a:ext cx="0" cy="50292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166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12" grpId="0" animBg="1"/>
      <p:bldP spid="2462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08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304800"/>
            <a:ext cx="8229600" cy="1446550"/>
          </a:xfrm>
        </p:spPr>
        <p:txBody>
          <a:bodyPr>
            <a:spAutoFit/>
          </a:bodyPr>
          <a:lstStyle/>
          <a:p>
            <a:pPr marL="0" indent="0" eaLnBrk="1" hangingPunct="1">
              <a:buFontTx/>
              <a:buNone/>
            </a:pPr>
            <a:r>
              <a:rPr lang="en-US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Keynesian remedy for a recessionary gap</a:t>
            </a:r>
            <a:r>
              <a:rPr lang="en-US" dirty="0">
                <a:solidFill>
                  <a:srgbClr val="3333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is to increase autonomous spending by the amount of the recessionary gap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33400" y="2438400"/>
            <a:ext cx="8153400" cy="1298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457200" indent="-457200" eaLnBrk="1" hangingPunct="1">
              <a:lnSpc>
                <a:spcPct val="80000"/>
              </a:lnSpc>
              <a:spcBef>
                <a:spcPct val="20000"/>
              </a:spcBef>
              <a:buSzPct val="100000"/>
              <a:buFont typeface="Calibri" panose="020F0502020204030204" pitchFamily="34" charset="0"/>
              <a:buChar char="−"/>
            </a:pP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Increase government spending</a:t>
            </a:r>
          </a:p>
          <a:p>
            <a:pPr marL="457200" indent="-457200" eaLnBrk="1" hangingPunct="1">
              <a:lnSpc>
                <a:spcPct val="80000"/>
              </a:lnSpc>
              <a:spcBef>
                <a:spcPct val="20000"/>
              </a:spcBef>
              <a:buSzPct val="100000"/>
              <a:buFont typeface="Calibri" panose="020F0502020204030204" pitchFamily="34" charset="0"/>
              <a:buChar char="−"/>
            </a:pP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Lower taxes</a:t>
            </a:r>
          </a:p>
          <a:p>
            <a:pPr marL="457200" indent="-457200" eaLnBrk="1" hangingPunct="1">
              <a:lnSpc>
                <a:spcPct val="80000"/>
              </a:lnSpc>
              <a:spcBef>
                <a:spcPct val="20000"/>
              </a:spcBef>
              <a:buSzPct val="100000"/>
              <a:buFont typeface="Calibri" panose="020F0502020204030204" pitchFamily="34" charset="0"/>
              <a:buChar char="−"/>
            </a:pP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Raise transfer payments</a:t>
            </a:r>
          </a:p>
        </p:txBody>
      </p:sp>
      <p:sp>
        <p:nvSpPr>
          <p:cNvPr id="25604" name="Rectangle 2"/>
          <p:cNvSpPr>
            <a:spLocks noChangeArrowheads="1"/>
          </p:cNvSpPr>
          <p:nvPr/>
        </p:nvSpPr>
        <p:spPr bwMode="auto">
          <a:xfrm>
            <a:off x="304800" y="1789113"/>
            <a:ext cx="800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Government can close a recessionary gap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81000" y="3825875"/>
            <a:ext cx="79248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9900"/>
              </a:buClr>
              <a:buSzPct val="150000"/>
            </a:pP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 inflationary gap is the amount by which aggregate expenditures exceed the amount required to achieve full employment equilibrium</a:t>
            </a:r>
          </a:p>
        </p:txBody>
      </p:sp>
    </p:spTree>
    <p:extLst>
      <p:ext uri="{BB962C8B-B14F-4D97-AF65-F5344CB8AC3E}">
        <p14:creationId xmlns:p14="http://schemas.microsoft.com/office/powerpoint/2010/main" val="1513188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0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687388" y="3206750"/>
            <a:ext cx="665162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687388" y="3817938"/>
            <a:ext cx="665162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687388" y="4429125"/>
            <a:ext cx="665162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687388" y="5040313"/>
            <a:ext cx="665162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878013" y="6011863"/>
            <a:ext cx="7620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2828925" y="6021388"/>
            <a:ext cx="6096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3624263" y="6022975"/>
            <a:ext cx="6096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4333875" y="5999163"/>
            <a:ext cx="8382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874713" y="2595563"/>
            <a:ext cx="477837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719138" y="1984375"/>
            <a:ext cx="633412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417513" y="1373188"/>
            <a:ext cx="935037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32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5275263" y="6003925"/>
            <a:ext cx="587375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6172200" y="6045200"/>
            <a:ext cx="593725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6900863" y="6051550"/>
            <a:ext cx="8382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7705725" y="6032500"/>
            <a:ext cx="8382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26656" name="AutoShape 32"/>
          <p:cNvSpPr>
            <a:spLocks noChangeArrowheads="1"/>
          </p:cNvSpPr>
          <p:nvPr/>
        </p:nvSpPr>
        <p:spPr bwMode="auto">
          <a:xfrm>
            <a:off x="4495800" y="4724400"/>
            <a:ext cx="1057275" cy="914400"/>
          </a:xfrm>
          <a:prstGeom prst="triangle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58" name="Text Box 34"/>
          <p:cNvSpPr txBox="1">
            <a:spLocks noChangeArrowheads="1"/>
          </p:cNvSpPr>
          <p:nvPr/>
        </p:nvSpPr>
        <p:spPr bwMode="auto">
          <a:xfrm>
            <a:off x="400050" y="115888"/>
            <a:ext cx="4724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Inflationary Gap</a:t>
            </a:r>
          </a:p>
        </p:txBody>
      </p:sp>
      <p:sp>
        <p:nvSpPr>
          <p:cNvPr id="26660" name="Line 36"/>
          <p:cNvSpPr>
            <a:spLocks noChangeShapeType="1"/>
          </p:cNvSpPr>
          <p:nvPr/>
        </p:nvSpPr>
        <p:spPr bwMode="auto">
          <a:xfrm flipH="1">
            <a:off x="1371601" y="2286000"/>
            <a:ext cx="5029199" cy="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61" name="Line 37"/>
          <p:cNvSpPr>
            <a:spLocks noChangeShapeType="1"/>
          </p:cNvSpPr>
          <p:nvPr/>
        </p:nvSpPr>
        <p:spPr bwMode="auto">
          <a:xfrm>
            <a:off x="6477000" y="2286000"/>
            <a:ext cx="0" cy="373380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63" name="Line 39"/>
          <p:cNvSpPr>
            <a:spLocks noChangeShapeType="1"/>
          </p:cNvSpPr>
          <p:nvPr/>
        </p:nvSpPr>
        <p:spPr bwMode="auto">
          <a:xfrm flipH="1">
            <a:off x="1371601" y="3505200"/>
            <a:ext cx="3428999" cy="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65" name="Line 41"/>
          <p:cNvSpPr>
            <a:spLocks noChangeShapeType="1"/>
          </p:cNvSpPr>
          <p:nvPr/>
        </p:nvSpPr>
        <p:spPr bwMode="auto">
          <a:xfrm>
            <a:off x="4800600" y="3657600"/>
            <a:ext cx="0" cy="220980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66" name="Text Box 42"/>
          <p:cNvSpPr txBox="1">
            <a:spLocks noChangeArrowheads="1"/>
          </p:cNvSpPr>
          <p:nvPr/>
        </p:nvSpPr>
        <p:spPr bwMode="auto">
          <a:xfrm>
            <a:off x="6477000" y="6381750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 GDP</a:t>
            </a:r>
          </a:p>
        </p:txBody>
      </p:sp>
      <p:sp>
        <p:nvSpPr>
          <p:cNvPr id="26669" name="Line 45"/>
          <p:cNvSpPr>
            <a:spLocks noChangeShapeType="1"/>
          </p:cNvSpPr>
          <p:nvPr/>
        </p:nvSpPr>
        <p:spPr bwMode="auto">
          <a:xfrm flipV="1">
            <a:off x="1447800" y="1752600"/>
            <a:ext cx="5867400" cy="4191000"/>
          </a:xfrm>
          <a:prstGeom prst="line">
            <a:avLst/>
          </a:prstGeom>
          <a:noFill/>
          <a:ln w="1270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70" name="Line 46"/>
          <p:cNvSpPr>
            <a:spLocks noChangeShapeType="1"/>
          </p:cNvSpPr>
          <p:nvPr/>
        </p:nvSpPr>
        <p:spPr bwMode="auto">
          <a:xfrm flipV="1">
            <a:off x="1371600" y="1981200"/>
            <a:ext cx="6100763" cy="2012950"/>
          </a:xfrm>
          <a:prstGeom prst="line">
            <a:avLst/>
          </a:prstGeom>
          <a:noFill/>
          <a:ln w="127000">
            <a:solidFill>
              <a:srgbClr val="0070C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71" name="Text Box 47"/>
          <p:cNvSpPr txBox="1">
            <a:spLocks noChangeArrowheads="1"/>
          </p:cNvSpPr>
          <p:nvPr/>
        </p:nvSpPr>
        <p:spPr bwMode="auto">
          <a:xfrm>
            <a:off x="7467600" y="1676400"/>
            <a:ext cx="990600" cy="535531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AE</a:t>
            </a:r>
            <a:r>
              <a:rPr lang="en-US" sz="3200" b="1" baseline="-25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6672" name="Oval 48"/>
          <p:cNvSpPr>
            <a:spLocks noChangeArrowheads="1"/>
          </p:cNvSpPr>
          <p:nvPr/>
        </p:nvSpPr>
        <p:spPr bwMode="auto">
          <a:xfrm>
            <a:off x="6370320" y="2209800"/>
            <a:ext cx="182880" cy="182880"/>
          </a:xfrm>
          <a:prstGeom prst="ellipse">
            <a:avLst/>
          </a:prstGeom>
          <a:solidFill>
            <a:srgbClr val="0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73" name="Text Box 49"/>
          <p:cNvSpPr txBox="1">
            <a:spLocks noChangeArrowheads="1"/>
          </p:cNvSpPr>
          <p:nvPr/>
        </p:nvSpPr>
        <p:spPr bwMode="auto">
          <a:xfrm>
            <a:off x="4876800" y="5105400"/>
            <a:ext cx="1524000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+ GDP gap</a:t>
            </a:r>
            <a:endParaRPr lang="en-US" sz="20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74" name="Text Box 50"/>
          <p:cNvSpPr txBox="1">
            <a:spLocks noChangeArrowheads="1"/>
          </p:cNvSpPr>
          <p:nvPr/>
        </p:nvSpPr>
        <p:spPr bwMode="auto">
          <a:xfrm rot="-5400700">
            <a:off x="-1830387" y="3198813"/>
            <a:ext cx="4840287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 Aggregate Expenditures</a:t>
            </a:r>
          </a:p>
        </p:txBody>
      </p:sp>
      <p:sp>
        <p:nvSpPr>
          <p:cNvPr id="26675" name="AutoShape 51"/>
          <p:cNvSpPr>
            <a:spLocks/>
          </p:cNvSpPr>
          <p:nvPr/>
        </p:nvSpPr>
        <p:spPr bwMode="auto">
          <a:xfrm rot="-5400000">
            <a:off x="5459413" y="4876800"/>
            <a:ext cx="381000" cy="1600200"/>
          </a:xfrm>
          <a:prstGeom prst="rightBrace">
            <a:avLst>
              <a:gd name="adj1" fmla="val 35000"/>
              <a:gd name="adj2" fmla="val 50000"/>
            </a:avLst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371601" y="2362200"/>
            <a:ext cx="7162799" cy="2362200"/>
            <a:chOff x="1371601" y="2362200"/>
            <a:chExt cx="7162799" cy="2362200"/>
          </a:xfrm>
        </p:grpSpPr>
        <p:sp>
          <p:nvSpPr>
            <p:cNvPr id="26662" name="Text Box 38"/>
            <p:cNvSpPr txBox="1">
              <a:spLocks noChangeArrowheads="1"/>
            </p:cNvSpPr>
            <p:nvPr/>
          </p:nvSpPr>
          <p:spPr bwMode="auto">
            <a:xfrm>
              <a:off x="7543800" y="2362200"/>
              <a:ext cx="990600" cy="53553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en-US" sz="3200" b="1" dirty="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AE</a:t>
              </a:r>
              <a:r>
                <a:rPr lang="en-US" sz="3200" b="1" baseline="-25000" dirty="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3200" b="1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</p:txBody>
        </p:sp>
        <p:sp>
          <p:nvSpPr>
            <p:cNvPr id="26667" name="Line 43"/>
            <p:cNvSpPr>
              <a:spLocks noChangeShapeType="1"/>
            </p:cNvSpPr>
            <p:nvPr/>
          </p:nvSpPr>
          <p:spPr bwMode="auto">
            <a:xfrm flipV="1">
              <a:off x="1371601" y="2590800"/>
              <a:ext cx="6172200" cy="2133600"/>
            </a:xfrm>
            <a:prstGeom prst="line">
              <a:avLst/>
            </a:prstGeom>
            <a:noFill/>
            <a:ln w="1270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26677" name="Oval 53"/>
          <p:cNvSpPr>
            <a:spLocks noChangeArrowheads="1"/>
          </p:cNvSpPr>
          <p:nvPr/>
        </p:nvSpPr>
        <p:spPr bwMode="auto">
          <a:xfrm>
            <a:off x="4693920" y="3429000"/>
            <a:ext cx="182880" cy="18288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  <a:effectLst/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81" name="Text Box 57"/>
          <p:cNvSpPr txBox="1">
            <a:spLocks noChangeArrowheads="1"/>
          </p:cNvSpPr>
          <p:nvPr/>
        </p:nvSpPr>
        <p:spPr bwMode="auto">
          <a:xfrm>
            <a:off x="4162425" y="6381750"/>
            <a:ext cx="1181100" cy="42473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Full employment</a:t>
            </a: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82" name="Line 58"/>
          <p:cNvSpPr>
            <a:spLocks noChangeShapeType="1"/>
          </p:cNvSpPr>
          <p:nvPr/>
        </p:nvSpPr>
        <p:spPr bwMode="auto">
          <a:xfrm flipV="1">
            <a:off x="1371600" y="5943600"/>
            <a:ext cx="7315200" cy="26988"/>
          </a:xfrm>
          <a:prstGeom prst="line">
            <a:avLst/>
          </a:prstGeom>
          <a:noFill/>
          <a:ln w="1143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683" name="Text Box 59"/>
          <p:cNvSpPr txBox="1">
            <a:spLocks noChangeArrowheads="1"/>
          </p:cNvSpPr>
          <p:nvPr/>
        </p:nvSpPr>
        <p:spPr bwMode="auto">
          <a:xfrm>
            <a:off x="6553200" y="1219200"/>
            <a:ext cx="1371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AE = Y </a:t>
            </a:r>
          </a:p>
        </p:txBody>
      </p:sp>
      <p:sp>
        <p:nvSpPr>
          <p:cNvPr id="26668" name="Line 44"/>
          <p:cNvSpPr>
            <a:spLocks noChangeShapeType="1"/>
          </p:cNvSpPr>
          <p:nvPr/>
        </p:nvSpPr>
        <p:spPr bwMode="auto">
          <a:xfrm>
            <a:off x="1371600" y="1143000"/>
            <a:ext cx="0" cy="48768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375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6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63" grpId="0" animBg="1"/>
      <p:bldP spid="26665" grpId="0" animBg="1"/>
      <p:bldP spid="2667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49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838200"/>
            <a:ext cx="6858000" cy="781050"/>
          </a:xfrm>
        </p:spPr>
        <p:txBody>
          <a:bodyPr>
            <a:spAutoFit/>
          </a:bodyPr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Reduce spending by the amount of the inflationary gap</a:t>
            </a:r>
          </a:p>
        </p:txBody>
      </p:sp>
      <p:sp>
        <p:nvSpPr>
          <p:cNvPr id="27651" name="Rectangle 1"/>
          <p:cNvSpPr>
            <a:spLocks noChangeArrowheads="1"/>
          </p:cNvSpPr>
          <p:nvPr/>
        </p:nvSpPr>
        <p:spPr bwMode="auto">
          <a:xfrm>
            <a:off x="228600" y="152400"/>
            <a:ext cx="7924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Keynesian remedy for an inflationary gap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600" y="2362200"/>
            <a:ext cx="7924800" cy="1298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457200" indent="-457200" eaLnBrk="1" hangingPunct="1">
              <a:lnSpc>
                <a:spcPct val="80000"/>
              </a:lnSpc>
              <a:spcBef>
                <a:spcPct val="20000"/>
              </a:spcBef>
              <a:buSzPct val="100000"/>
              <a:buFont typeface="Calibri" panose="020F0502020204030204" pitchFamily="34" charset="0"/>
              <a:buChar char="−"/>
            </a:pP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Cut government spending</a:t>
            </a:r>
          </a:p>
          <a:p>
            <a:pPr marL="457200" indent="-457200" eaLnBrk="1" hangingPunct="1">
              <a:lnSpc>
                <a:spcPct val="80000"/>
              </a:lnSpc>
              <a:spcBef>
                <a:spcPct val="20000"/>
              </a:spcBef>
              <a:buSzPct val="100000"/>
              <a:buFont typeface="Calibri" panose="020F0502020204030204" pitchFamily="34" charset="0"/>
              <a:buChar char="−"/>
            </a:pP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Increase taxes</a:t>
            </a:r>
          </a:p>
          <a:p>
            <a:pPr marL="457200" indent="-457200" eaLnBrk="1" hangingPunct="1">
              <a:lnSpc>
                <a:spcPct val="80000"/>
              </a:lnSpc>
              <a:spcBef>
                <a:spcPct val="20000"/>
              </a:spcBef>
              <a:buSzPct val="100000"/>
              <a:buFont typeface="Calibri" panose="020F0502020204030204" pitchFamily="34" charset="0"/>
              <a:buChar char="−"/>
            </a:pP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Reduce transfer payments</a:t>
            </a:r>
          </a:p>
        </p:txBody>
      </p:sp>
      <p:sp>
        <p:nvSpPr>
          <p:cNvPr id="27653" name="Rectangle 7"/>
          <p:cNvSpPr>
            <a:spLocks noChangeArrowheads="1"/>
          </p:cNvSpPr>
          <p:nvPr/>
        </p:nvSpPr>
        <p:spPr bwMode="auto">
          <a:xfrm>
            <a:off x="228600" y="1752600"/>
            <a:ext cx="800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Government  can close an inflationary gap</a:t>
            </a:r>
          </a:p>
        </p:txBody>
      </p:sp>
    </p:spTree>
    <p:extLst>
      <p:ext uri="{BB962C8B-B14F-4D97-AF65-F5344CB8AC3E}">
        <p14:creationId xmlns:p14="http://schemas.microsoft.com/office/powerpoint/2010/main" val="1385067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7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4915" grpId="0" build="p"/>
      <p:bldP spid="7" grpId="0" build="p"/>
      <p:bldP spid="276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6" name="Line 41"/>
          <p:cNvSpPr>
            <a:spLocks noChangeShapeType="1"/>
          </p:cNvSpPr>
          <p:nvPr/>
        </p:nvSpPr>
        <p:spPr bwMode="auto">
          <a:xfrm flipV="1">
            <a:off x="1708150" y="4954588"/>
            <a:ext cx="4602162" cy="0"/>
          </a:xfrm>
          <a:prstGeom prst="line">
            <a:avLst/>
          </a:prstGeom>
          <a:noFill/>
          <a:ln w="127000">
            <a:solidFill>
              <a:schemeClr val="tx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309" name="Line 44"/>
          <p:cNvSpPr>
            <a:spLocks noChangeShapeType="1"/>
          </p:cNvSpPr>
          <p:nvPr/>
        </p:nvSpPr>
        <p:spPr bwMode="auto">
          <a:xfrm flipV="1">
            <a:off x="1708150" y="3030538"/>
            <a:ext cx="4664075" cy="0"/>
          </a:xfrm>
          <a:prstGeom prst="line">
            <a:avLst/>
          </a:prstGeom>
          <a:noFill/>
          <a:ln w="127000">
            <a:solidFill>
              <a:schemeClr val="tx2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266" name="Rectangle 1"/>
          <p:cNvSpPr>
            <a:spLocks noChangeArrowheads="1"/>
          </p:cNvSpPr>
          <p:nvPr/>
        </p:nvSpPr>
        <p:spPr bwMode="auto">
          <a:xfrm>
            <a:off x="320675" y="700326"/>
            <a:ext cx="85344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Government spending is autonomous expenditure because government spending can be the result of political decisions regardless of national output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1268" name="Line 3"/>
          <p:cNvSpPr>
            <a:spLocks noChangeShapeType="1"/>
          </p:cNvSpPr>
          <p:nvPr/>
        </p:nvSpPr>
        <p:spPr bwMode="auto">
          <a:xfrm>
            <a:off x="1600200" y="5943600"/>
            <a:ext cx="5449888" cy="0"/>
          </a:xfrm>
          <a:prstGeom prst="line">
            <a:avLst/>
          </a:prstGeom>
          <a:noFill/>
          <a:ln w="1143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457200" y="3794125"/>
            <a:ext cx="11652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1.00</a:t>
            </a: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557213" y="4278313"/>
            <a:ext cx="104298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0.75</a:t>
            </a:r>
          </a:p>
        </p:txBody>
      </p:sp>
      <p:sp>
        <p:nvSpPr>
          <p:cNvPr id="11271" name="Text Box 6"/>
          <p:cNvSpPr txBox="1">
            <a:spLocks noChangeArrowheads="1"/>
          </p:cNvSpPr>
          <p:nvPr/>
        </p:nvSpPr>
        <p:spPr bwMode="auto">
          <a:xfrm>
            <a:off x="487362" y="4760913"/>
            <a:ext cx="11049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0.50</a:t>
            </a:r>
          </a:p>
        </p:txBody>
      </p:sp>
      <p:sp>
        <p:nvSpPr>
          <p:cNvPr id="11272" name="Text Box 7"/>
          <p:cNvSpPr txBox="1">
            <a:spLocks noChangeArrowheads="1"/>
          </p:cNvSpPr>
          <p:nvPr/>
        </p:nvSpPr>
        <p:spPr bwMode="auto">
          <a:xfrm>
            <a:off x="477837" y="5245100"/>
            <a:ext cx="11223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0.25</a:t>
            </a:r>
          </a:p>
        </p:txBody>
      </p:sp>
      <p:sp>
        <p:nvSpPr>
          <p:cNvPr id="11273" name="Text Box 8"/>
          <p:cNvSpPr txBox="1">
            <a:spLocks noChangeArrowheads="1"/>
          </p:cNvSpPr>
          <p:nvPr/>
        </p:nvSpPr>
        <p:spPr bwMode="auto">
          <a:xfrm>
            <a:off x="1830387" y="5975350"/>
            <a:ext cx="614363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1274" name="Text Box 9"/>
          <p:cNvSpPr txBox="1">
            <a:spLocks noChangeArrowheads="1"/>
          </p:cNvSpPr>
          <p:nvPr/>
        </p:nvSpPr>
        <p:spPr bwMode="auto">
          <a:xfrm>
            <a:off x="2444750" y="5975350"/>
            <a:ext cx="490537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1275" name="Text Box 10"/>
          <p:cNvSpPr txBox="1">
            <a:spLocks noChangeArrowheads="1"/>
          </p:cNvSpPr>
          <p:nvPr/>
        </p:nvSpPr>
        <p:spPr bwMode="auto">
          <a:xfrm>
            <a:off x="2935287" y="5975350"/>
            <a:ext cx="490538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1276" name="Text Box 11"/>
          <p:cNvSpPr txBox="1">
            <a:spLocks noChangeArrowheads="1"/>
          </p:cNvSpPr>
          <p:nvPr/>
        </p:nvSpPr>
        <p:spPr bwMode="auto">
          <a:xfrm>
            <a:off x="3365500" y="5975350"/>
            <a:ext cx="674687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1277" name="Text Box 12"/>
          <p:cNvSpPr txBox="1">
            <a:spLocks noChangeArrowheads="1"/>
          </p:cNvSpPr>
          <p:nvPr/>
        </p:nvSpPr>
        <p:spPr bwMode="auto">
          <a:xfrm>
            <a:off x="487362" y="3311525"/>
            <a:ext cx="11049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1.25</a:t>
            </a:r>
          </a:p>
        </p:txBody>
      </p:sp>
      <p:sp>
        <p:nvSpPr>
          <p:cNvPr id="11278" name="Text Box 13"/>
          <p:cNvSpPr txBox="1">
            <a:spLocks noChangeArrowheads="1"/>
          </p:cNvSpPr>
          <p:nvPr/>
        </p:nvSpPr>
        <p:spPr bwMode="auto">
          <a:xfrm>
            <a:off x="476250" y="2827338"/>
            <a:ext cx="112553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1.50</a:t>
            </a:r>
          </a:p>
        </p:txBody>
      </p:sp>
      <p:sp>
        <p:nvSpPr>
          <p:cNvPr id="11279" name="Text Box 14"/>
          <p:cNvSpPr txBox="1">
            <a:spLocks noChangeArrowheads="1"/>
          </p:cNvSpPr>
          <p:nvPr/>
        </p:nvSpPr>
        <p:spPr bwMode="auto">
          <a:xfrm>
            <a:off x="606425" y="2344738"/>
            <a:ext cx="99377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1.75</a:t>
            </a:r>
          </a:p>
        </p:txBody>
      </p:sp>
      <p:sp>
        <p:nvSpPr>
          <p:cNvPr id="11280" name="Text Box 15"/>
          <p:cNvSpPr txBox="1">
            <a:spLocks noChangeArrowheads="1"/>
          </p:cNvSpPr>
          <p:nvPr/>
        </p:nvSpPr>
        <p:spPr bwMode="auto">
          <a:xfrm>
            <a:off x="3916362" y="5975350"/>
            <a:ext cx="676275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11281" name="Text Box 16"/>
          <p:cNvSpPr txBox="1">
            <a:spLocks noChangeArrowheads="1"/>
          </p:cNvSpPr>
          <p:nvPr/>
        </p:nvSpPr>
        <p:spPr bwMode="auto">
          <a:xfrm>
            <a:off x="4408487" y="5975350"/>
            <a:ext cx="674688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11282" name="Text Box 17"/>
          <p:cNvSpPr txBox="1">
            <a:spLocks noChangeArrowheads="1"/>
          </p:cNvSpPr>
          <p:nvPr/>
        </p:nvSpPr>
        <p:spPr bwMode="auto">
          <a:xfrm>
            <a:off x="4899025" y="5975350"/>
            <a:ext cx="674687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11283" name="Text Box 18"/>
          <p:cNvSpPr txBox="1">
            <a:spLocks noChangeArrowheads="1"/>
          </p:cNvSpPr>
          <p:nvPr/>
        </p:nvSpPr>
        <p:spPr bwMode="auto">
          <a:xfrm>
            <a:off x="5389562" y="5975350"/>
            <a:ext cx="674688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1284" name="Text Box 19"/>
          <p:cNvSpPr txBox="1">
            <a:spLocks noChangeArrowheads="1"/>
          </p:cNvSpPr>
          <p:nvPr/>
        </p:nvSpPr>
        <p:spPr bwMode="auto">
          <a:xfrm>
            <a:off x="5907087" y="5975350"/>
            <a:ext cx="674688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</a:p>
        </p:txBody>
      </p:sp>
      <p:sp>
        <p:nvSpPr>
          <p:cNvPr id="11303" name="Text Box 38"/>
          <p:cNvSpPr txBox="1">
            <a:spLocks noChangeArrowheads="1"/>
          </p:cNvSpPr>
          <p:nvPr/>
        </p:nvSpPr>
        <p:spPr bwMode="auto">
          <a:xfrm>
            <a:off x="6432550" y="5975350"/>
            <a:ext cx="676275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11304" name="AutoShape 39"/>
          <p:cNvSpPr>
            <a:spLocks noChangeArrowheads="1"/>
          </p:cNvSpPr>
          <p:nvPr/>
        </p:nvSpPr>
        <p:spPr bwMode="auto">
          <a:xfrm>
            <a:off x="4162425" y="4954588"/>
            <a:ext cx="850900" cy="720725"/>
          </a:xfrm>
          <a:prstGeom prst="triangle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307" name="Line 42"/>
          <p:cNvSpPr>
            <a:spLocks noChangeShapeType="1"/>
          </p:cNvSpPr>
          <p:nvPr/>
        </p:nvSpPr>
        <p:spPr bwMode="auto">
          <a:xfrm rot="348" flipV="1">
            <a:off x="1646237" y="3992563"/>
            <a:ext cx="5278438" cy="0"/>
          </a:xfrm>
          <a:prstGeom prst="line">
            <a:avLst/>
          </a:prstGeom>
          <a:noFill/>
          <a:ln w="1270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308" name="Text Box 43"/>
          <p:cNvSpPr txBox="1">
            <a:spLocks noChangeArrowheads="1"/>
          </p:cNvSpPr>
          <p:nvPr/>
        </p:nvSpPr>
        <p:spPr bwMode="auto">
          <a:xfrm>
            <a:off x="5267325" y="6356350"/>
            <a:ext cx="2208212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 GDP</a:t>
            </a:r>
          </a:p>
        </p:txBody>
      </p:sp>
      <p:sp>
        <p:nvSpPr>
          <p:cNvPr id="11310" name="Text Box 45"/>
          <p:cNvSpPr txBox="1">
            <a:spLocks noChangeArrowheads="1"/>
          </p:cNvSpPr>
          <p:nvPr/>
        </p:nvSpPr>
        <p:spPr bwMode="auto">
          <a:xfrm>
            <a:off x="301862" y="255510"/>
            <a:ext cx="5271850" cy="5355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Government Spending</a:t>
            </a:r>
          </a:p>
        </p:txBody>
      </p:sp>
      <p:sp>
        <p:nvSpPr>
          <p:cNvPr id="11311" name="AutoShape 46"/>
          <p:cNvSpPr>
            <a:spLocks noChangeArrowheads="1"/>
          </p:cNvSpPr>
          <p:nvPr/>
        </p:nvSpPr>
        <p:spPr bwMode="auto">
          <a:xfrm rot="-5364096">
            <a:off x="2708250" y="3321591"/>
            <a:ext cx="704532" cy="243114"/>
          </a:xfrm>
          <a:prstGeom prst="rightArrow">
            <a:avLst>
              <a:gd name="adj1" fmla="val 50000"/>
              <a:gd name="adj2" fmla="val 87453"/>
            </a:avLst>
          </a:prstGeom>
          <a:solidFill>
            <a:schemeClr val="bg1">
              <a:lumMod val="50000"/>
            </a:schemeClr>
          </a:solidFill>
          <a:ln w="571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312" name="Text Box 47"/>
          <p:cNvSpPr txBox="1">
            <a:spLocks noChangeArrowheads="1"/>
          </p:cNvSpPr>
          <p:nvPr/>
        </p:nvSpPr>
        <p:spPr bwMode="auto">
          <a:xfrm rot="-5400000">
            <a:off x="-1177132" y="3756819"/>
            <a:ext cx="3984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 Government spending</a:t>
            </a:r>
          </a:p>
        </p:txBody>
      </p:sp>
      <p:sp>
        <p:nvSpPr>
          <p:cNvPr id="11313" name="AutoShape 48"/>
          <p:cNvSpPr>
            <a:spLocks noChangeArrowheads="1"/>
          </p:cNvSpPr>
          <p:nvPr/>
        </p:nvSpPr>
        <p:spPr bwMode="auto">
          <a:xfrm rot="5364096" flipV="1">
            <a:off x="2710033" y="4418619"/>
            <a:ext cx="704530" cy="246678"/>
          </a:xfrm>
          <a:prstGeom prst="rightArrow">
            <a:avLst>
              <a:gd name="adj1" fmla="val 50000"/>
              <a:gd name="adj2" fmla="val 87288"/>
            </a:avLst>
          </a:prstGeom>
          <a:solidFill>
            <a:schemeClr val="bg1">
              <a:lumMod val="50000"/>
            </a:schemeClr>
          </a:solidFill>
          <a:ln w="571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315" name="Text Box 50"/>
          <p:cNvSpPr txBox="1">
            <a:spLocks noChangeArrowheads="1"/>
          </p:cNvSpPr>
          <p:nvPr/>
        </p:nvSpPr>
        <p:spPr bwMode="auto">
          <a:xfrm>
            <a:off x="6310312" y="2790825"/>
            <a:ext cx="736600" cy="535531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3200" b="1" baseline="-25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US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316" name="Text Box 51"/>
          <p:cNvSpPr txBox="1">
            <a:spLocks noChangeArrowheads="1"/>
          </p:cNvSpPr>
          <p:nvPr/>
        </p:nvSpPr>
        <p:spPr bwMode="auto">
          <a:xfrm>
            <a:off x="6310312" y="4652963"/>
            <a:ext cx="736600" cy="535531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3200" b="1" baseline="-25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-US" sz="32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305" name="Line 40"/>
          <p:cNvSpPr>
            <a:spLocks noChangeShapeType="1"/>
          </p:cNvSpPr>
          <p:nvPr/>
        </p:nvSpPr>
        <p:spPr bwMode="auto">
          <a:xfrm>
            <a:off x="1646237" y="2009775"/>
            <a:ext cx="0" cy="3965575"/>
          </a:xfrm>
          <a:prstGeom prst="line">
            <a:avLst/>
          </a:prstGeom>
          <a:noFill/>
          <a:ln w="1143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120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1" name="Line 42"/>
          <p:cNvSpPr>
            <a:spLocks noChangeShapeType="1"/>
          </p:cNvSpPr>
          <p:nvPr/>
        </p:nvSpPr>
        <p:spPr bwMode="auto">
          <a:xfrm flipV="1">
            <a:off x="1636503" y="4618326"/>
            <a:ext cx="5465848" cy="0"/>
          </a:xfrm>
          <a:prstGeom prst="line">
            <a:avLst/>
          </a:prstGeom>
          <a:noFill/>
          <a:ln w="127000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330" name="Line 43"/>
          <p:cNvSpPr>
            <a:spLocks noChangeShapeType="1"/>
          </p:cNvSpPr>
          <p:nvPr/>
        </p:nvSpPr>
        <p:spPr bwMode="auto">
          <a:xfrm rot="348">
            <a:off x="1636504" y="3508357"/>
            <a:ext cx="5465847" cy="16"/>
          </a:xfrm>
          <a:prstGeom prst="line">
            <a:avLst/>
          </a:prstGeom>
          <a:noFill/>
          <a:ln w="127000">
            <a:solidFill>
              <a:srgbClr val="FF99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334" name="Line 45"/>
          <p:cNvSpPr>
            <a:spLocks noChangeShapeType="1"/>
          </p:cNvSpPr>
          <p:nvPr/>
        </p:nvSpPr>
        <p:spPr bwMode="auto">
          <a:xfrm flipV="1">
            <a:off x="1711378" y="2398489"/>
            <a:ext cx="5390973" cy="0"/>
          </a:xfrm>
          <a:prstGeom prst="line">
            <a:avLst/>
          </a:prstGeom>
          <a:noFill/>
          <a:ln w="127000">
            <a:solidFill>
              <a:srgbClr val="FF99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293" name="Line 3"/>
          <p:cNvSpPr>
            <a:spLocks noChangeShapeType="1"/>
          </p:cNvSpPr>
          <p:nvPr/>
        </p:nvSpPr>
        <p:spPr bwMode="auto">
          <a:xfrm>
            <a:off x="1634944" y="5749923"/>
            <a:ext cx="6648244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294" name="Text Box 4"/>
          <p:cNvSpPr txBox="1">
            <a:spLocks noChangeArrowheads="1"/>
          </p:cNvSpPr>
          <p:nvPr/>
        </p:nvSpPr>
        <p:spPr bwMode="auto">
          <a:xfrm>
            <a:off x="537916" y="3312671"/>
            <a:ext cx="1062284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1.00</a:t>
            </a:r>
          </a:p>
        </p:txBody>
      </p:sp>
      <p:sp>
        <p:nvSpPr>
          <p:cNvPr id="12295" name="Text Box 5"/>
          <p:cNvSpPr txBox="1">
            <a:spLocks noChangeArrowheads="1"/>
          </p:cNvSpPr>
          <p:nvPr/>
        </p:nvSpPr>
        <p:spPr bwMode="auto">
          <a:xfrm>
            <a:off x="459921" y="3847398"/>
            <a:ext cx="1140279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0.75</a:t>
            </a:r>
          </a:p>
        </p:txBody>
      </p:sp>
      <p:sp>
        <p:nvSpPr>
          <p:cNvPr id="12296" name="Text Box 6"/>
          <p:cNvSpPr txBox="1">
            <a:spLocks noChangeArrowheads="1"/>
          </p:cNvSpPr>
          <p:nvPr/>
        </p:nvSpPr>
        <p:spPr bwMode="auto">
          <a:xfrm>
            <a:off x="427164" y="4405247"/>
            <a:ext cx="1173036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0.50</a:t>
            </a:r>
          </a:p>
        </p:txBody>
      </p:sp>
      <p:sp>
        <p:nvSpPr>
          <p:cNvPr id="12297" name="Text Box 7"/>
          <p:cNvSpPr txBox="1">
            <a:spLocks noChangeArrowheads="1"/>
          </p:cNvSpPr>
          <p:nvPr/>
        </p:nvSpPr>
        <p:spPr bwMode="auto">
          <a:xfrm>
            <a:off x="533400" y="4974659"/>
            <a:ext cx="1062284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0.25</a:t>
            </a:r>
          </a:p>
        </p:txBody>
      </p:sp>
      <p:sp>
        <p:nvSpPr>
          <p:cNvPr id="12298" name="Text Box 8"/>
          <p:cNvSpPr txBox="1">
            <a:spLocks noChangeArrowheads="1"/>
          </p:cNvSpPr>
          <p:nvPr/>
        </p:nvSpPr>
        <p:spPr bwMode="auto">
          <a:xfrm>
            <a:off x="1861127" y="5734679"/>
            <a:ext cx="748746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2299" name="Text Box 9"/>
          <p:cNvSpPr txBox="1">
            <a:spLocks noChangeArrowheads="1"/>
          </p:cNvSpPr>
          <p:nvPr/>
        </p:nvSpPr>
        <p:spPr bwMode="auto">
          <a:xfrm>
            <a:off x="2609873" y="5757802"/>
            <a:ext cx="598997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2300" name="Text Box 10"/>
          <p:cNvSpPr txBox="1">
            <a:spLocks noChangeArrowheads="1"/>
          </p:cNvSpPr>
          <p:nvPr/>
        </p:nvSpPr>
        <p:spPr bwMode="auto">
          <a:xfrm>
            <a:off x="3208870" y="5757802"/>
            <a:ext cx="598997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2301" name="Text Box 11"/>
          <p:cNvSpPr txBox="1">
            <a:spLocks noChangeArrowheads="1"/>
          </p:cNvSpPr>
          <p:nvPr/>
        </p:nvSpPr>
        <p:spPr bwMode="auto">
          <a:xfrm>
            <a:off x="3732993" y="5757802"/>
            <a:ext cx="823621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2302" name="Text Box 12"/>
          <p:cNvSpPr txBox="1">
            <a:spLocks noChangeArrowheads="1"/>
          </p:cNvSpPr>
          <p:nvPr/>
        </p:nvSpPr>
        <p:spPr bwMode="auto">
          <a:xfrm>
            <a:off x="594073" y="2731698"/>
            <a:ext cx="1006127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1.25</a:t>
            </a:r>
          </a:p>
        </p:txBody>
      </p:sp>
      <p:sp>
        <p:nvSpPr>
          <p:cNvPr id="12303" name="Text Box 13"/>
          <p:cNvSpPr txBox="1">
            <a:spLocks noChangeArrowheads="1"/>
          </p:cNvSpPr>
          <p:nvPr/>
        </p:nvSpPr>
        <p:spPr bwMode="auto">
          <a:xfrm>
            <a:off x="526997" y="2173848"/>
            <a:ext cx="1073203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1.50</a:t>
            </a:r>
          </a:p>
        </p:txBody>
      </p:sp>
      <p:sp>
        <p:nvSpPr>
          <p:cNvPr id="12304" name="Text Box 14"/>
          <p:cNvSpPr txBox="1">
            <a:spLocks noChangeArrowheads="1"/>
          </p:cNvSpPr>
          <p:nvPr/>
        </p:nvSpPr>
        <p:spPr bwMode="auto">
          <a:xfrm>
            <a:off x="614351" y="1660800"/>
            <a:ext cx="985849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1.75</a:t>
            </a:r>
          </a:p>
        </p:txBody>
      </p:sp>
      <p:sp>
        <p:nvSpPr>
          <p:cNvPr id="12305" name="Text Box 15"/>
          <p:cNvSpPr txBox="1">
            <a:spLocks noChangeArrowheads="1"/>
          </p:cNvSpPr>
          <p:nvPr/>
        </p:nvSpPr>
        <p:spPr bwMode="auto">
          <a:xfrm>
            <a:off x="4406865" y="5757802"/>
            <a:ext cx="823621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12306" name="Text Box 16"/>
          <p:cNvSpPr txBox="1">
            <a:spLocks noChangeArrowheads="1"/>
          </p:cNvSpPr>
          <p:nvPr/>
        </p:nvSpPr>
        <p:spPr bwMode="auto">
          <a:xfrm>
            <a:off x="5005862" y="5757802"/>
            <a:ext cx="823621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12307" name="Text Box 17"/>
          <p:cNvSpPr txBox="1">
            <a:spLocks noChangeArrowheads="1"/>
          </p:cNvSpPr>
          <p:nvPr/>
        </p:nvSpPr>
        <p:spPr bwMode="auto">
          <a:xfrm>
            <a:off x="5604859" y="5757802"/>
            <a:ext cx="823621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12308" name="Text Box 18"/>
          <p:cNvSpPr txBox="1">
            <a:spLocks noChangeArrowheads="1"/>
          </p:cNvSpPr>
          <p:nvPr/>
        </p:nvSpPr>
        <p:spPr bwMode="auto">
          <a:xfrm>
            <a:off x="6203856" y="5757802"/>
            <a:ext cx="823621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2309" name="Text Box 19"/>
          <p:cNvSpPr txBox="1">
            <a:spLocks noChangeArrowheads="1"/>
          </p:cNvSpPr>
          <p:nvPr/>
        </p:nvSpPr>
        <p:spPr bwMode="auto">
          <a:xfrm>
            <a:off x="6834051" y="5757802"/>
            <a:ext cx="823621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</a:p>
        </p:txBody>
      </p:sp>
      <p:sp>
        <p:nvSpPr>
          <p:cNvPr id="12328" name="Text Box 39"/>
          <p:cNvSpPr txBox="1">
            <a:spLocks noChangeArrowheads="1"/>
          </p:cNvSpPr>
          <p:nvPr/>
        </p:nvSpPr>
        <p:spPr bwMode="auto">
          <a:xfrm>
            <a:off x="7476725" y="5757802"/>
            <a:ext cx="823621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12329" name="AutoShape 40"/>
          <p:cNvSpPr>
            <a:spLocks noChangeArrowheads="1"/>
          </p:cNvSpPr>
          <p:nvPr/>
        </p:nvSpPr>
        <p:spPr bwMode="auto">
          <a:xfrm>
            <a:off x="4706363" y="4618326"/>
            <a:ext cx="1038886" cy="832439"/>
          </a:xfrm>
          <a:prstGeom prst="triangle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332" name="Line 41"/>
          <p:cNvSpPr>
            <a:spLocks noChangeShapeType="1"/>
          </p:cNvSpPr>
          <p:nvPr/>
        </p:nvSpPr>
        <p:spPr bwMode="auto">
          <a:xfrm>
            <a:off x="1636503" y="1219200"/>
            <a:ext cx="0" cy="4578415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/>
            <a:endParaRPr lang="en-US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333" name="Text Box 44"/>
          <p:cNvSpPr txBox="1">
            <a:spLocks noChangeArrowheads="1"/>
          </p:cNvSpPr>
          <p:nvPr/>
        </p:nvSpPr>
        <p:spPr bwMode="auto">
          <a:xfrm>
            <a:off x="6658558" y="6121341"/>
            <a:ext cx="1647242" cy="42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 GDP</a:t>
            </a:r>
          </a:p>
        </p:txBody>
      </p:sp>
      <p:sp>
        <p:nvSpPr>
          <p:cNvPr id="12335" name="Text Box 46"/>
          <p:cNvSpPr txBox="1">
            <a:spLocks noChangeArrowheads="1"/>
          </p:cNvSpPr>
          <p:nvPr/>
        </p:nvSpPr>
        <p:spPr bwMode="auto">
          <a:xfrm>
            <a:off x="3059121" y="1843529"/>
            <a:ext cx="3893481" cy="4335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Positive Net Exports</a:t>
            </a:r>
          </a:p>
        </p:txBody>
      </p:sp>
      <p:sp>
        <p:nvSpPr>
          <p:cNvPr id="12336" name="AutoShape 47"/>
          <p:cNvSpPr>
            <a:spLocks noChangeArrowheads="1"/>
          </p:cNvSpPr>
          <p:nvPr/>
        </p:nvSpPr>
        <p:spPr bwMode="auto">
          <a:xfrm rot="16235904">
            <a:off x="2798936" y="2802918"/>
            <a:ext cx="971179" cy="301059"/>
          </a:xfrm>
          <a:prstGeom prst="rightArrow">
            <a:avLst>
              <a:gd name="adj1" fmla="val 50000"/>
              <a:gd name="adj2" fmla="val 87046"/>
            </a:avLst>
          </a:prstGeom>
          <a:solidFill>
            <a:schemeClr val="bg1">
              <a:lumMod val="50000"/>
            </a:schemeClr>
          </a:solidFill>
          <a:ln w="571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337" name="Text Box 48"/>
          <p:cNvSpPr txBox="1">
            <a:spLocks noChangeArrowheads="1"/>
          </p:cNvSpPr>
          <p:nvPr/>
        </p:nvSpPr>
        <p:spPr bwMode="auto">
          <a:xfrm rot="16200000">
            <a:off x="-832664" y="3199082"/>
            <a:ext cx="3000249" cy="42473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 Net Exports</a:t>
            </a:r>
          </a:p>
        </p:txBody>
      </p:sp>
      <p:sp>
        <p:nvSpPr>
          <p:cNvPr id="12338" name="AutoShape 49"/>
          <p:cNvSpPr>
            <a:spLocks noChangeArrowheads="1"/>
          </p:cNvSpPr>
          <p:nvPr/>
        </p:nvSpPr>
        <p:spPr bwMode="auto">
          <a:xfrm rot="16235904">
            <a:off x="2821747" y="3890263"/>
            <a:ext cx="926027" cy="301058"/>
          </a:xfrm>
          <a:prstGeom prst="rightArrow">
            <a:avLst>
              <a:gd name="adj1" fmla="val 50000"/>
              <a:gd name="adj2" fmla="val 87042"/>
            </a:avLst>
          </a:prstGeom>
          <a:solidFill>
            <a:schemeClr val="bg1">
              <a:lumMod val="50000"/>
            </a:schemeClr>
          </a:solidFill>
          <a:ln w="571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341" name="Text Box 52"/>
          <p:cNvSpPr txBox="1">
            <a:spLocks noChangeArrowheads="1"/>
          </p:cNvSpPr>
          <p:nvPr/>
        </p:nvSpPr>
        <p:spPr bwMode="auto">
          <a:xfrm>
            <a:off x="2909372" y="4687696"/>
            <a:ext cx="4342729" cy="4335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Negative Net Exports</a:t>
            </a:r>
          </a:p>
        </p:txBody>
      </p:sp>
      <p:sp>
        <p:nvSpPr>
          <p:cNvPr id="12342" name="Text Box 53"/>
          <p:cNvSpPr txBox="1">
            <a:spLocks noChangeArrowheads="1"/>
          </p:cNvSpPr>
          <p:nvPr/>
        </p:nvSpPr>
        <p:spPr bwMode="auto">
          <a:xfrm>
            <a:off x="7082859" y="2190379"/>
            <a:ext cx="1142611" cy="42473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(X-M)</a:t>
            </a:r>
            <a:r>
              <a:rPr lang="en-US" sz="2400" b="1" baseline="-25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-US" sz="24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343" name="Text Box 54"/>
          <p:cNvSpPr txBox="1">
            <a:spLocks noChangeArrowheads="1"/>
          </p:cNvSpPr>
          <p:nvPr/>
        </p:nvSpPr>
        <p:spPr bwMode="auto">
          <a:xfrm>
            <a:off x="7102351" y="4370404"/>
            <a:ext cx="1115321" cy="42473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(X-M)</a:t>
            </a:r>
            <a:r>
              <a:rPr lang="en-US" sz="2400" b="1" baseline="-25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US" sz="24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344" name="Text Box 55"/>
          <p:cNvSpPr txBox="1">
            <a:spLocks noChangeArrowheads="1"/>
          </p:cNvSpPr>
          <p:nvPr/>
        </p:nvSpPr>
        <p:spPr bwMode="auto">
          <a:xfrm>
            <a:off x="7177226" y="3300298"/>
            <a:ext cx="1040446" cy="42473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(X-M)</a:t>
            </a:r>
          </a:p>
        </p:txBody>
      </p:sp>
      <p:sp>
        <p:nvSpPr>
          <p:cNvPr id="12345" name="Text Box 56"/>
          <p:cNvSpPr txBox="1">
            <a:spLocks noChangeArrowheads="1"/>
          </p:cNvSpPr>
          <p:nvPr/>
        </p:nvSpPr>
        <p:spPr bwMode="auto">
          <a:xfrm>
            <a:off x="3508369" y="3577777"/>
            <a:ext cx="3144735" cy="4335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Zero Net Exports</a:t>
            </a:r>
          </a:p>
        </p:txBody>
      </p:sp>
      <p:sp>
        <p:nvSpPr>
          <p:cNvPr id="12290" name="Text Box 38"/>
          <p:cNvSpPr txBox="1">
            <a:spLocks noChangeArrowheads="1"/>
          </p:cNvSpPr>
          <p:nvPr/>
        </p:nvSpPr>
        <p:spPr bwMode="auto">
          <a:xfrm>
            <a:off x="228600" y="228600"/>
            <a:ext cx="5638800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Autonomous Net Exports</a:t>
            </a:r>
          </a:p>
        </p:txBody>
      </p:sp>
    </p:spTree>
    <p:extLst>
      <p:ext uri="{BB962C8B-B14F-4D97-AF65-F5344CB8AC3E}">
        <p14:creationId xmlns:p14="http://schemas.microsoft.com/office/powerpoint/2010/main" val="4207362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3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304800"/>
            <a:ext cx="8534400" cy="523220"/>
          </a:xfrm>
        </p:spPr>
        <p:txBody>
          <a:bodyPr wrap="square">
            <a:spAutoFit/>
          </a:bodyPr>
          <a:lstStyle/>
          <a:p>
            <a:pPr marL="0" indent="0" eaLnBrk="1" hangingPunct="1">
              <a:buFontTx/>
              <a:buNone/>
              <a:defRPr/>
            </a:pPr>
            <a:r>
              <a:rPr lang="en-U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Equilibrium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is the point toward which the economy tends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81000" y="838200"/>
            <a:ext cx="8534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9900"/>
              </a:buClr>
              <a:buSzPct val="150000"/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the Keynesian model, equilibrium level of GDP is where the value of goods and services produced is equal to the  spending for these goods and services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647700" y="2133600"/>
            <a:ext cx="8153400" cy="445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50000"/>
              <a:buChar char="•"/>
              <a:defRPr sz="320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800">
                <a:solidFill>
                  <a:srgbClr val="000000"/>
                </a:solidFill>
                <a:effectLst/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 sz="2400">
                <a:solidFill>
                  <a:srgbClr val="000000"/>
                </a:solidFill>
                <a:effectLst/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rgbClr val="000000"/>
                </a:solidFill>
                <a:effectLst/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rgbClr val="000000"/>
                </a:solidFill>
                <a:effectLst/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Aggregate Expenditures or AE = C + I + G + (X-M)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81000" y="2590800"/>
            <a:ext cx="8305800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50000"/>
              <a:buChar char="•"/>
              <a:defRPr sz="320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800">
                <a:solidFill>
                  <a:srgbClr val="000000"/>
                </a:solidFill>
                <a:effectLst/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 sz="2400">
                <a:solidFill>
                  <a:srgbClr val="000000"/>
                </a:solidFill>
                <a:effectLst/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rgbClr val="000000"/>
                </a:solidFill>
                <a:effectLst/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rgbClr val="000000"/>
                </a:solidFill>
                <a:effectLst/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Aggregate Expenditures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affect the economy by pulling aggregate output either higher or lower toward equilibrium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58775" y="3970337"/>
            <a:ext cx="8556625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50000"/>
              <a:buChar char="•"/>
              <a:defRPr sz="320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800">
                <a:solidFill>
                  <a:srgbClr val="000000"/>
                </a:solidFill>
                <a:effectLst/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 sz="2400">
                <a:solidFill>
                  <a:srgbClr val="000000"/>
                </a:solidFill>
                <a:effectLst/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rgbClr val="000000"/>
                </a:solidFill>
                <a:effectLst/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rgbClr val="000000"/>
                </a:solidFill>
                <a:effectLst/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Excessive Inventories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causes a decrease in real GDP and employment as firms cut back production and lay off workers in order to not add inventory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381000" y="5275183"/>
            <a:ext cx="8534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50000"/>
              <a:buChar char="•"/>
              <a:defRPr sz="320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800">
                <a:solidFill>
                  <a:srgbClr val="000000"/>
                </a:solidFill>
                <a:effectLst/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 sz="2400">
                <a:solidFill>
                  <a:srgbClr val="000000"/>
                </a:solidFill>
                <a:effectLst/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rgbClr val="000000"/>
                </a:solidFill>
                <a:effectLst/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rgbClr val="000000"/>
                </a:solidFill>
                <a:effectLst/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eaLnBrk="1" hangingPunct="1">
              <a:buFontTx/>
              <a:buNone/>
              <a:defRPr/>
            </a:pPr>
            <a:r>
              <a:rPr lang="en-US" sz="2800" ker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Inventory depletion </a:t>
            </a:r>
            <a:r>
              <a:rPr lang="en-US" sz="2400" kern="0">
                <a:latin typeface="Calibri" panose="020F0502020204030204" pitchFamily="34" charset="0"/>
                <a:cs typeface="Calibri" panose="020F0502020204030204" pitchFamily="34" charset="0"/>
              </a:rPr>
              <a:t>causes an increase in GDP and employment</a:t>
            </a:r>
            <a:endParaRPr lang="en-US" sz="2400" kern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381000" y="5715000"/>
            <a:ext cx="8458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9900"/>
              </a:buClr>
              <a:buSzPct val="150000"/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 inventories decline too much firms will increase production and hire more workers to meet the demand for their product</a:t>
            </a:r>
          </a:p>
        </p:txBody>
      </p:sp>
    </p:spTree>
    <p:extLst>
      <p:ext uri="{BB962C8B-B14F-4D97-AF65-F5344CB8AC3E}">
        <p14:creationId xmlns:p14="http://schemas.microsoft.com/office/powerpoint/2010/main" val="1551299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  <p:bldP spid="9" grpId="0" build="p"/>
      <p:bldP spid="10" grpId="0" build="p"/>
      <p:bldP spid="1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378575"/>
            <a:ext cx="2133600" cy="476250"/>
          </a:xfrm>
          <a:prstGeom prst="rect">
            <a:avLst/>
          </a:prstGeo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2F5EC42-190C-4B2B-BE00-7B799417D4D4}" type="slidenum">
              <a:rPr lang="en-US" sz="24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 eaLnBrk="1" hangingPunct="1"/>
              <a:t>5</a:t>
            </a:fld>
            <a:endParaRPr lang="en-US" sz="240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518973" y="3232868"/>
            <a:ext cx="665162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518973" y="3886200"/>
            <a:ext cx="665162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5366" name="Text Box 5"/>
          <p:cNvSpPr txBox="1">
            <a:spLocks noChangeArrowheads="1"/>
          </p:cNvSpPr>
          <p:nvPr/>
        </p:nvSpPr>
        <p:spPr bwMode="auto">
          <a:xfrm>
            <a:off x="518973" y="4528268"/>
            <a:ext cx="665162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5367" name="Text Box 6"/>
          <p:cNvSpPr txBox="1">
            <a:spLocks noChangeArrowheads="1"/>
          </p:cNvSpPr>
          <p:nvPr/>
        </p:nvSpPr>
        <p:spPr bwMode="auto">
          <a:xfrm>
            <a:off x="518973" y="5181600"/>
            <a:ext cx="665162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5368" name="Text Box 7"/>
          <p:cNvSpPr txBox="1">
            <a:spLocks noChangeArrowheads="1"/>
          </p:cNvSpPr>
          <p:nvPr/>
        </p:nvSpPr>
        <p:spPr bwMode="auto">
          <a:xfrm>
            <a:off x="1371600" y="5919787"/>
            <a:ext cx="76200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5369" name="Text Box 8"/>
          <p:cNvSpPr txBox="1">
            <a:spLocks noChangeArrowheads="1"/>
          </p:cNvSpPr>
          <p:nvPr/>
        </p:nvSpPr>
        <p:spPr bwMode="auto">
          <a:xfrm>
            <a:off x="2133600" y="5943600"/>
            <a:ext cx="60960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5370" name="Text Box 9"/>
          <p:cNvSpPr txBox="1">
            <a:spLocks noChangeArrowheads="1"/>
          </p:cNvSpPr>
          <p:nvPr/>
        </p:nvSpPr>
        <p:spPr bwMode="auto">
          <a:xfrm>
            <a:off x="2819400" y="5932487"/>
            <a:ext cx="60960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5371" name="Text Box 10"/>
          <p:cNvSpPr txBox="1">
            <a:spLocks noChangeArrowheads="1"/>
          </p:cNvSpPr>
          <p:nvPr/>
        </p:nvSpPr>
        <p:spPr bwMode="auto">
          <a:xfrm>
            <a:off x="3429000" y="5940425"/>
            <a:ext cx="83820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5372" name="Text Box 11"/>
          <p:cNvSpPr txBox="1">
            <a:spLocks noChangeArrowheads="1"/>
          </p:cNvSpPr>
          <p:nvPr/>
        </p:nvSpPr>
        <p:spPr bwMode="auto">
          <a:xfrm>
            <a:off x="706298" y="2667000"/>
            <a:ext cx="477837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15373" name="Text Box 12"/>
          <p:cNvSpPr txBox="1">
            <a:spLocks noChangeArrowheads="1"/>
          </p:cNvSpPr>
          <p:nvPr/>
        </p:nvSpPr>
        <p:spPr bwMode="auto">
          <a:xfrm>
            <a:off x="550723" y="2089868"/>
            <a:ext cx="633412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15375" name="Text Box 14"/>
          <p:cNvSpPr txBox="1">
            <a:spLocks noChangeArrowheads="1"/>
          </p:cNvSpPr>
          <p:nvPr/>
        </p:nvSpPr>
        <p:spPr bwMode="auto">
          <a:xfrm>
            <a:off x="4343400" y="5929312"/>
            <a:ext cx="587375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15376" name="Text Box 15"/>
          <p:cNvSpPr txBox="1">
            <a:spLocks noChangeArrowheads="1"/>
          </p:cNvSpPr>
          <p:nvPr/>
        </p:nvSpPr>
        <p:spPr bwMode="auto">
          <a:xfrm>
            <a:off x="5045075" y="5948162"/>
            <a:ext cx="593725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15377" name="Text Box 16"/>
          <p:cNvSpPr txBox="1">
            <a:spLocks noChangeArrowheads="1"/>
          </p:cNvSpPr>
          <p:nvPr/>
        </p:nvSpPr>
        <p:spPr bwMode="auto">
          <a:xfrm>
            <a:off x="5638800" y="5943600"/>
            <a:ext cx="83820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15393" name="AutoShape 32"/>
          <p:cNvSpPr>
            <a:spLocks noChangeArrowheads="1"/>
          </p:cNvSpPr>
          <p:nvPr/>
        </p:nvSpPr>
        <p:spPr bwMode="auto">
          <a:xfrm>
            <a:off x="4327385" y="4629150"/>
            <a:ext cx="1057275" cy="914400"/>
          </a:xfrm>
          <a:prstGeom prst="triangle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397" name="Text Box 36"/>
          <p:cNvSpPr txBox="1">
            <a:spLocks noChangeArrowheads="1"/>
          </p:cNvSpPr>
          <p:nvPr/>
        </p:nvSpPr>
        <p:spPr bwMode="auto">
          <a:xfrm>
            <a:off x="6613385" y="1539165"/>
            <a:ext cx="1676400" cy="42473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AE = Y</a:t>
            </a:r>
          </a:p>
        </p:txBody>
      </p:sp>
      <p:sp>
        <p:nvSpPr>
          <p:cNvPr id="15398" name="Text Box 37"/>
          <p:cNvSpPr txBox="1">
            <a:spLocks noChangeArrowheads="1"/>
          </p:cNvSpPr>
          <p:nvPr/>
        </p:nvSpPr>
        <p:spPr bwMode="auto">
          <a:xfrm>
            <a:off x="6207281" y="2548509"/>
            <a:ext cx="2370860" cy="134806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ts val="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AE =</a:t>
            </a:r>
          </a:p>
          <a:p>
            <a:pPr algn="ctr">
              <a:spcBef>
                <a:spcPts val="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 + I + G + (X-M)</a:t>
            </a:r>
          </a:p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5399" name="Line 38"/>
          <p:cNvSpPr>
            <a:spLocks noChangeShapeType="1"/>
          </p:cNvSpPr>
          <p:nvPr/>
        </p:nvSpPr>
        <p:spPr bwMode="auto">
          <a:xfrm flipH="1">
            <a:off x="1150997" y="3244132"/>
            <a:ext cx="3415633" cy="32466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402" name="Text Box 41"/>
          <p:cNvSpPr txBox="1">
            <a:spLocks noChangeArrowheads="1"/>
          </p:cNvSpPr>
          <p:nvPr/>
        </p:nvSpPr>
        <p:spPr bwMode="auto">
          <a:xfrm>
            <a:off x="6883331" y="6113317"/>
            <a:ext cx="159371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 GDP</a:t>
            </a:r>
          </a:p>
        </p:txBody>
      </p:sp>
      <p:sp>
        <p:nvSpPr>
          <p:cNvPr id="15403" name="AutoShape 42"/>
          <p:cNvSpPr>
            <a:spLocks/>
          </p:cNvSpPr>
          <p:nvPr/>
        </p:nvSpPr>
        <p:spPr bwMode="auto">
          <a:xfrm rot="5361653">
            <a:off x="4803249" y="5338364"/>
            <a:ext cx="362192" cy="587802"/>
          </a:xfrm>
          <a:prstGeom prst="leftBrace">
            <a:avLst>
              <a:gd name="adj1" fmla="val 15278"/>
              <a:gd name="adj2" fmla="val 50000"/>
            </a:avLst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404" name="Line 43"/>
          <p:cNvSpPr>
            <a:spLocks noChangeShapeType="1"/>
          </p:cNvSpPr>
          <p:nvPr/>
        </p:nvSpPr>
        <p:spPr bwMode="auto">
          <a:xfrm flipH="1">
            <a:off x="4997841" y="4488850"/>
            <a:ext cx="933542" cy="882897"/>
          </a:xfrm>
          <a:prstGeom prst="line">
            <a:avLst/>
          </a:prstGeom>
          <a:noFill/>
          <a:ln w="889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405" name="AutoShape 44"/>
          <p:cNvSpPr>
            <a:spLocks noChangeArrowheads="1"/>
          </p:cNvSpPr>
          <p:nvPr/>
        </p:nvSpPr>
        <p:spPr bwMode="auto">
          <a:xfrm rot="-6833348">
            <a:off x="5316592" y="1546443"/>
            <a:ext cx="914136" cy="2229188"/>
          </a:xfrm>
          <a:prstGeom prst="triangle">
            <a:avLst>
              <a:gd name="adj" fmla="val 39583"/>
            </a:avLst>
          </a:prstGeom>
          <a:solidFill>
            <a:srgbClr val="00B050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406" name="AutoShape 45"/>
          <p:cNvSpPr>
            <a:spLocks noChangeArrowheads="1"/>
          </p:cNvSpPr>
          <p:nvPr/>
        </p:nvSpPr>
        <p:spPr bwMode="auto">
          <a:xfrm rot="3724847" flipH="1">
            <a:off x="2544434" y="2158203"/>
            <a:ext cx="1224931" cy="3662375"/>
          </a:xfrm>
          <a:prstGeom prst="triangle">
            <a:avLst>
              <a:gd name="adj" fmla="val 40810"/>
            </a:avLst>
          </a:prstGeom>
          <a:solidFill>
            <a:srgbClr val="FF0000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407" name="AutoShape 46"/>
          <p:cNvSpPr>
            <a:spLocks noChangeArrowheads="1"/>
          </p:cNvSpPr>
          <p:nvPr/>
        </p:nvSpPr>
        <p:spPr bwMode="auto">
          <a:xfrm rot="19598305" flipH="1">
            <a:off x="766623" y="4413250"/>
            <a:ext cx="971550" cy="1292225"/>
          </a:xfrm>
          <a:prstGeom prst="triangle">
            <a:avLst>
              <a:gd name="adj" fmla="val 6837"/>
            </a:avLst>
          </a:prstGeom>
          <a:solidFill>
            <a:srgbClr val="FF0000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409" name="Text Box 48"/>
          <p:cNvSpPr txBox="1">
            <a:spLocks noChangeArrowheads="1"/>
          </p:cNvSpPr>
          <p:nvPr/>
        </p:nvSpPr>
        <p:spPr bwMode="auto">
          <a:xfrm>
            <a:off x="1300023" y="4285869"/>
            <a:ext cx="1600200" cy="535531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Inventory Depletion</a:t>
            </a:r>
          </a:p>
        </p:txBody>
      </p:sp>
      <p:sp>
        <p:nvSpPr>
          <p:cNvPr id="15411" name="Text Box 50"/>
          <p:cNvSpPr txBox="1">
            <a:spLocks noChangeArrowheads="1"/>
          </p:cNvSpPr>
          <p:nvPr/>
        </p:nvSpPr>
        <p:spPr bwMode="auto">
          <a:xfrm>
            <a:off x="5922963" y="2012691"/>
            <a:ext cx="1971535" cy="5355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Inventory Accumulation</a:t>
            </a:r>
          </a:p>
        </p:txBody>
      </p:sp>
      <p:sp>
        <p:nvSpPr>
          <p:cNvPr id="15414" name="Text Box 53"/>
          <p:cNvSpPr txBox="1">
            <a:spLocks noChangeArrowheads="1"/>
          </p:cNvSpPr>
          <p:nvPr/>
        </p:nvSpPr>
        <p:spPr bwMode="auto">
          <a:xfrm rot="-5400700">
            <a:off x="-1767028" y="3255963"/>
            <a:ext cx="4532313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 Aggregate Expenditures</a:t>
            </a:r>
          </a:p>
        </p:txBody>
      </p:sp>
      <p:sp>
        <p:nvSpPr>
          <p:cNvPr id="15415" name="Line 54"/>
          <p:cNvSpPr>
            <a:spLocks noChangeShapeType="1"/>
          </p:cNvSpPr>
          <p:nvPr/>
        </p:nvSpPr>
        <p:spPr bwMode="auto">
          <a:xfrm flipV="1">
            <a:off x="1234935" y="2650721"/>
            <a:ext cx="5775465" cy="1597429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416" name="Line 55"/>
          <p:cNvSpPr>
            <a:spLocks noChangeShapeType="1"/>
          </p:cNvSpPr>
          <p:nvPr/>
        </p:nvSpPr>
        <p:spPr bwMode="auto">
          <a:xfrm flipV="1">
            <a:off x="1203185" y="1791417"/>
            <a:ext cx="5426215" cy="411367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418" name="Text Box 57"/>
          <p:cNvSpPr txBox="1">
            <a:spLocks noChangeArrowheads="1"/>
          </p:cNvSpPr>
          <p:nvPr/>
        </p:nvSpPr>
        <p:spPr bwMode="auto">
          <a:xfrm>
            <a:off x="5743048" y="4129415"/>
            <a:ext cx="1524000" cy="42068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GDP gap</a:t>
            </a:r>
          </a:p>
        </p:txBody>
      </p:sp>
      <p:sp>
        <p:nvSpPr>
          <p:cNvPr id="15421" name="Line 60"/>
          <p:cNvSpPr>
            <a:spLocks noChangeShapeType="1"/>
          </p:cNvSpPr>
          <p:nvPr/>
        </p:nvSpPr>
        <p:spPr bwMode="auto">
          <a:xfrm flipH="1">
            <a:off x="5333999" y="2743199"/>
            <a:ext cx="10505" cy="3248179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422" name="Line 61"/>
          <p:cNvSpPr>
            <a:spLocks noChangeShapeType="1"/>
          </p:cNvSpPr>
          <p:nvPr/>
        </p:nvSpPr>
        <p:spPr bwMode="auto">
          <a:xfrm flipV="1">
            <a:off x="1151000" y="5919592"/>
            <a:ext cx="6529186" cy="23595"/>
          </a:xfrm>
          <a:prstGeom prst="line">
            <a:avLst/>
          </a:prstGeom>
          <a:noFill/>
          <a:ln w="1143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423" name="Oval 62"/>
          <p:cNvSpPr>
            <a:spLocks noChangeArrowheads="1"/>
          </p:cNvSpPr>
          <p:nvPr/>
        </p:nvSpPr>
        <p:spPr bwMode="auto">
          <a:xfrm>
            <a:off x="5219699" y="2661037"/>
            <a:ext cx="228600" cy="2286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  <a:effectLst/>
        </p:spPr>
        <p:txBody>
          <a:bodyPr wrap="none" anchor="ctr"/>
          <a:lstStyle/>
          <a:p>
            <a:endParaRPr 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424" name="Oval 63"/>
          <p:cNvSpPr>
            <a:spLocks noChangeArrowheads="1"/>
          </p:cNvSpPr>
          <p:nvPr/>
        </p:nvSpPr>
        <p:spPr bwMode="auto">
          <a:xfrm>
            <a:off x="4495800" y="3165653"/>
            <a:ext cx="228600" cy="2286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408" name="Line 47"/>
          <p:cNvSpPr>
            <a:spLocks noChangeShapeType="1"/>
          </p:cNvSpPr>
          <p:nvPr/>
        </p:nvSpPr>
        <p:spPr bwMode="auto">
          <a:xfrm flipH="1">
            <a:off x="1203183" y="1779894"/>
            <a:ext cx="8565" cy="4144656"/>
          </a:xfrm>
          <a:prstGeom prst="line">
            <a:avLst/>
          </a:prstGeom>
          <a:noFill/>
          <a:ln w="1143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6" name="Text Box 51"/>
          <p:cNvSpPr txBox="1">
            <a:spLocks noChangeArrowheads="1"/>
          </p:cNvSpPr>
          <p:nvPr/>
        </p:nvSpPr>
        <p:spPr bwMode="auto">
          <a:xfrm>
            <a:off x="4669897" y="6349766"/>
            <a:ext cx="1338263" cy="480131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Full employment</a:t>
            </a:r>
          </a:p>
        </p:txBody>
      </p:sp>
      <p:sp>
        <p:nvSpPr>
          <p:cNvPr id="44" name="Rectangle 3"/>
          <p:cNvSpPr txBox="1">
            <a:spLocks noChangeArrowheads="1"/>
          </p:cNvSpPr>
          <p:nvPr/>
        </p:nvSpPr>
        <p:spPr bwMode="auto">
          <a:xfrm>
            <a:off x="148393" y="46225"/>
            <a:ext cx="8534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50000"/>
              <a:buChar char="•"/>
              <a:defRPr sz="3200">
                <a:solidFill>
                  <a:srgbClr val="000000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800">
                <a:solidFill>
                  <a:srgbClr val="000000"/>
                </a:solidFill>
                <a:effectLst/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 sz="2400">
                <a:solidFill>
                  <a:srgbClr val="000000"/>
                </a:solidFill>
                <a:effectLst/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rgbClr val="000000"/>
                </a:solidFill>
                <a:effectLst/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rgbClr val="000000"/>
                </a:solidFill>
                <a:effectLst/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aggregate expenditures-output model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determines the equilibrium level of real GDP by the intersection of aggregate expenditures and aggregate output</a:t>
            </a:r>
          </a:p>
        </p:txBody>
      </p:sp>
      <p:sp>
        <p:nvSpPr>
          <p:cNvPr id="15401" name="Line 40"/>
          <p:cNvSpPr>
            <a:spLocks noChangeShapeType="1"/>
          </p:cNvSpPr>
          <p:nvPr/>
        </p:nvSpPr>
        <p:spPr bwMode="auto">
          <a:xfrm>
            <a:off x="4618021" y="3232868"/>
            <a:ext cx="1405" cy="2665675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631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99" grpId="0" animBg="1"/>
      <p:bldP spid="15403" grpId="0" animBg="1"/>
      <p:bldP spid="15404" grpId="0" animBg="1"/>
      <p:bldP spid="15405" grpId="0" animBg="1"/>
      <p:bldP spid="15406" grpId="0" animBg="1"/>
      <p:bldP spid="15407" grpId="0" animBg="1"/>
      <p:bldP spid="15409" grpId="0"/>
      <p:bldP spid="15411" grpId="0"/>
      <p:bldP spid="15418" grpId="0"/>
      <p:bldP spid="15421" grpId="0" animBg="1"/>
      <p:bldP spid="15423" grpId="0" animBg="1"/>
      <p:bldP spid="15424" grpId="0" animBg="1"/>
      <p:bldP spid="1540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3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304800"/>
            <a:ext cx="8534400" cy="954107"/>
          </a:xfrm>
        </p:spPr>
        <p:txBody>
          <a:bodyPr>
            <a:spAutoFit/>
          </a:bodyPr>
          <a:lstStyle/>
          <a:p>
            <a:pPr marL="0" indent="0" eaLnBrk="1" hangingPunct="1">
              <a:buFontTx/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The aggregate expenditure curve must be shifted upward until the full-capacity output of $6 trillion is reached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81000" y="1733550"/>
            <a:ext cx="8229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9900"/>
              </a:buClr>
              <a:buSzPct val="150000"/>
            </a:pP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Spending Multiplier: Any initial increase in spending will lead to a multiple increase in GDP</a:t>
            </a:r>
          </a:p>
        </p:txBody>
      </p:sp>
      <p:sp>
        <p:nvSpPr>
          <p:cNvPr id="16388" name="AutoShape 2"/>
          <p:cNvSpPr>
            <a:spLocks noChangeArrowheads="1"/>
          </p:cNvSpPr>
          <p:nvPr/>
        </p:nvSpPr>
        <p:spPr bwMode="auto">
          <a:xfrm>
            <a:off x="381000" y="4716463"/>
            <a:ext cx="2057400" cy="1660525"/>
          </a:xfrm>
          <a:prstGeom prst="cube">
            <a:avLst>
              <a:gd name="adj" fmla="val 25000"/>
            </a:avLst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Initial increase in government spending</a:t>
            </a:r>
          </a:p>
        </p:txBody>
      </p:sp>
      <p:sp>
        <p:nvSpPr>
          <p:cNvPr id="16389" name="AutoShape 3"/>
          <p:cNvSpPr>
            <a:spLocks noChangeArrowheads="1"/>
          </p:cNvSpPr>
          <p:nvPr/>
        </p:nvSpPr>
        <p:spPr bwMode="auto">
          <a:xfrm>
            <a:off x="3470275" y="4187825"/>
            <a:ext cx="1730375" cy="1246188"/>
          </a:xfrm>
          <a:prstGeom prst="cube">
            <a:avLst>
              <a:gd name="adj" fmla="val 25000"/>
            </a:avLst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502920" bIns="502920" anchor="ctr"/>
          <a:lstStyle/>
          <a:p>
            <a:pPr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Operates through a multiplier</a:t>
            </a:r>
          </a:p>
        </p:txBody>
      </p:sp>
      <p:sp>
        <p:nvSpPr>
          <p:cNvPr id="16390" name="AutoShape 4"/>
          <p:cNvSpPr>
            <a:spLocks noChangeArrowheads="1"/>
          </p:cNvSpPr>
          <p:nvPr/>
        </p:nvSpPr>
        <p:spPr bwMode="auto">
          <a:xfrm>
            <a:off x="6284913" y="2971800"/>
            <a:ext cx="2160587" cy="1557338"/>
          </a:xfrm>
          <a:prstGeom prst="cube">
            <a:avLst>
              <a:gd name="adj" fmla="val 25000"/>
            </a:avLst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502920" bIns="502920" anchor="ctr"/>
          <a:lstStyle/>
          <a:p>
            <a:pPr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Larger increase in real GDP</a:t>
            </a:r>
          </a:p>
        </p:txBody>
      </p:sp>
      <p:sp>
        <p:nvSpPr>
          <p:cNvPr id="16391" name="AutoShape 5"/>
          <p:cNvSpPr>
            <a:spLocks noChangeArrowheads="1"/>
          </p:cNvSpPr>
          <p:nvPr/>
        </p:nvSpPr>
        <p:spPr bwMode="auto">
          <a:xfrm rot="2937951">
            <a:off x="2908300" y="4819650"/>
            <a:ext cx="311150" cy="787400"/>
          </a:xfrm>
          <a:prstGeom prst="upArrow">
            <a:avLst>
              <a:gd name="adj1" fmla="val 50000"/>
              <a:gd name="adj2" fmla="val 70224"/>
            </a:avLst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392" name="AutoShape 6"/>
          <p:cNvSpPr>
            <a:spLocks noChangeArrowheads="1"/>
          </p:cNvSpPr>
          <p:nvPr/>
        </p:nvSpPr>
        <p:spPr bwMode="auto">
          <a:xfrm rot="2937951">
            <a:off x="5730082" y="3945731"/>
            <a:ext cx="311150" cy="788987"/>
          </a:xfrm>
          <a:prstGeom prst="upArrow">
            <a:avLst>
              <a:gd name="adj1" fmla="val 50000"/>
              <a:gd name="adj2" fmla="val 70366"/>
            </a:avLst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792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16388" grpId="0" animBg="1"/>
      <p:bldP spid="16389" grpId="0" animBg="1"/>
      <p:bldP spid="16390" grpId="0" animBg="1"/>
      <p:bldP spid="16391" grpId="0" animBg="1"/>
      <p:bldP spid="1639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4"/>
          <p:cNvSpPr txBox="1">
            <a:spLocks noChangeArrowheads="1"/>
          </p:cNvSpPr>
          <p:nvPr/>
        </p:nvSpPr>
        <p:spPr bwMode="auto">
          <a:xfrm>
            <a:off x="196850" y="76200"/>
            <a:ext cx="8305800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</a:rPr>
              <a:t>Multiplier Effect of a Change in Spending</a:t>
            </a:r>
          </a:p>
        </p:txBody>
      </p:sp>
      <p:sp>
        <p:nvSpPr>
          <p:cNvPr id="17413" name="Text Box 3"/>
          <p:cNvSpPr txBox="1">
            <a:spLocks noChangeArrowheads="1"/>
          </p:cNvSpPr>
          <p:nvPr/>
        </p:nvSpPr>
        <p:spPr bwMode="auto">
          <a:xfrm>
            <a:off x="687388" y="3130550"/>
            <a:ext cx="665162" cy="42473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7414" name="Text Box 4"/>
          <p:cNvSpPr txBox="1">
            <a:spLocks noChangeArrowheads="1"/>
          </p:cNvSpPr>
          <p:nvPr/>
        </p:nvSpPr>
        <p:spPr bwMode="auto">
          <a:xfrm>
            <a:off x="687388" y="3741738"/>
            <a:ext cx="665162" cy="42473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7415" name="Text Box 5"/>
          <p:cNvSpPr txBox="1">
            <a:spLocks noChangeArrowheads="1"/>
          </p:cNvSpPr>
          <p:nvPr/>
        </p:nvSpPr>
        <p:spPr bwMode="auto">
          <a:xfrm>
            <a:off x="687388" y="4352925"/>
            <a:ext cx="665162" cy="42473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7416" name="Text Box 6"/>
          <p:cNvSpPr txBox="1">
            <a:spLocks noChangeArrowheads="1"/>
          </p:cNvSpPr>
          <p:nvPr/>
        </p:nvSpPr>
        <p:spPr bwMode="auto">
          <a:xfrm>
            <a:off x="687388" y="4964113"/>
            <a:ext cx="665162" cy="42473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7417" name="Text Box 7"/>
          <p:cNvSpPr txBox="1">
            <a:spLocks noChangeArrowheads="1"/>
          </p:cNvSpPr>
          <p:nvPr/>
        </p:nvSpPr>
        <p:spPr bwMode="auto">
          <a:xfrm>
            <a:off x="1828800" y="5976231"/>
            <a:ext cx="7620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7418" name="Text Box 8"/>
          <p:cNvSpPr txBox="1">
            <a:spLocks noChangeArrowheads="1"/>
          </p:cNvSpPr>
          <p:nvPr/>
        </p:nvSpPr>
        <p:spPr bwMode="auto">
          <a:xfrm>
            <a:off x="2763838" y="5969881"/>
            <a:ext cx="6096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7419" name="Text Box 9"/>
          <p:cNvSpPr txBox="1">
            <a:spLocks noChangeArrowheads="1"/>
          </p:cNvSpPr>
          <p:nvPr/>
        </p:nvSpPr>
        <p:spPr bwMode="auto">
          <a:xfrm>
            <a:off x="3575050" y="5988931"/>
            <a:ext cx="6096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7420" name="Text Box 10"/>
          <p:cNvSpPr txBox="1">
            <a:spLocks noChangeArrowheads="1"/>
          </p:cNvSpPr>
          <p:nvPr/>
        </p:nvSpPr>
        <p:spPr bwMode="auto">
          <a:xfrm>
            <a:off x="4333875" y="5996869"/>
            <a:ext cx="8382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7421" name="Text Box 11"/>
          <p:cNvSpPr txBox="1">
            <a:spLocks noChangeArrowheads="1"/>
          </p:cNvSpPr>
          <p:nvPr/>
        </p:nvSpPr>
        <p:spPr bwMode="auto">
          <a:xfrm>
            <a:off x="874713" y="2519363"/>
            <a:ext cx="477837" cy="42473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17422" name="Text Box 12"/>
          <p:cNvSpPr txBox="1">
            <a:spLocks noChangeArrowheads="1"/>
          </p:cNvSpPr>
          <p:nvPr/>
        </p:nvSpPr>
        <p:spPr bwMode="auto">
          <a:xfrm>
            <a:off x="719138" y="1908175"/>
            <a:ext cx="633412" cy="42473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17423" name="Text Box 13"/>
          <p:cNvSpPr txBox="1">
            <a:spLocks noChangeArrowheads="1"/>
          </p:cNvSpPr>
          <p:nvPr/>
        </p:nvSpPr>
        <p:spPr bwMode="auto">
          <a:xfrm>
            <a:off x="417513" y="1296988"/>
            <a:ext cx="935037" cy="42473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17424" name="Text Box 14"/>
          <p:cNvSpPr txBox="1">
            <a:spLocks noChangeArrowheads="1"/>
          </p:cNvSpPr>
          <p:nvPr/>
        </p:nvSpPr>
        <p:spPr bwMode="auto">
          <a:xfrm>
            <a:off x="5307013" y="5985756"/>
            <a:ext cx="587375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17425" name="Text Box 15"/>
          <p:cNvSpPr txBox="1">
            <a:spLocks noChangeArrowheads="1"/>
          </p:cNvSpPr>
          <p:nvPr/>
        </p:nvSpPr>
        <p:spPr bwMode="auto">
          <a:xfrm>
            <a:off x="6172200" y="5993694"/>
            <a:ext cx="593725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17426" name="Text Box 16"/>
          <p:cNvSpPr txBox="1">
            <a:spLocks noChangeArrowheads="1"/>
          </p:cNvSpPr>
          <p:nvPr/>
        </p:nvSpPr>
        <p:spPr bwMode="auto">
          <a:xfrm>
            <a:off x="6900863" y="5982581"/>
            <a:ext cx="8382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17427" name="Text Box 17"/>
          <p:cNvSpPr txBox="1">
            <a:spLocks noChangeArrowheads="1"/>
          </p:cNvSpPr>
          <p:nvPr/>
        </p:nvSpPr>
        <p:spPr bwMode="auto">
          <a:xfrm>
            <a:off x="7705725" y="5982581"/>
            <a:ext cx="838200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7442" name="AutoShape 32"/>
          <p:cNvSpPr>
            <a:spLocks noChangeArrowheads="1"/>
          </p:cNvSpPr>
          <p:nvPr/>
        </p:nvSpPr>
        <p:spPr bwMode="auto">
          <a:xfrm>
            <a:off x="4495800" y="4648200"/>
            <a:ext cx="1057275" cy="914400"/>
          </a:xfrm>
          <a:prstGeom prst="triangle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445" name="Line 36"/>
          <p:cNvSpPr>
            <a:spLocks noChangeShapeType="1"/>
          </p:cNvSpPr>
          <p:nvPr/>
        </p:nvSpPr>
        <p:spPr bwMode="auto">
          <a:xfrm flipH="1">
            <a:off x="1403350" y="2225039"/>
            <a:ext cx="4997450" cy="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446" name="Line 37"/>
          <p:cNvSpPr>
            <a:spLocks noChangeShapeType="1"/>
          </p:cNvSpPr>
          <p:nvPr/>
        </p:nvSpPr>
        <p:spPr bwMode="auto">
          <a:xfrm>
            <a:off x="6469062" y="2231798"/>
            <a:ext cx="0" cy="373380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447" name="Text Box 38"/>
          <p:cNvSpPr txBox="1">
            <a:spLocks noChangeArrowheads="1"/>
          </p:cNvSpPr>
          <p:nvPr/>
        </p:nvSpPr>
        <p:spPr bwMode="auto">
          <a:xfrm>
            <a:off x="7467600" y="2133600"/>
            <a:ext cx="838200" cy="4762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AE</a:t>
            </a:r>
            <a:r>
              <a:rPr lang="en-US" sz="2800" b="1" baseline="-25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7448" name="Line 39"/>
          <p:cNvSpPr>
            <a:spLocks noChangeShapeType="1"/>
          </p:cNvSpPr>
          <p:nvPr/>
        </p:nvSpPr>
        <p:spPr bwMode="auto">
          <a:xfrm flipH="1">
            <a:off x="1447800" y="2895600"/>
            <a:ext cx="4114800" cy="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450" name="Line 41"/>
          <p:cNvSpPr>
            <a:spLocks noChangeShapeType="1"/>
          </p:cNvSpPr>
          <p:nvPr/>
        </p:nvSpPr>
        <p:spPr bwMode="auto">
          <a:xfrm flipH="1">
            <a:off x="5638800" y="2977331"/>
            <a:ext cx="0" cy="2966269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451" name="Text Box 42"/>
          <p:cNvSpPr txBox="1">
            <a:spLocks noChangeArrowheads="1"/>
          </p:cNvSpPr>
          <p:nvPr/>
        </p:nvSpPr>
        <p:spPr bwMode="auto">
          <a:xfrm>
            <a:off x="7162800" y="6361112"/>
            <a:ext cx="16002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 GDP</a:t>
            </a:r>
          </a:p>
        </p:txBody>
      </p:sp>
      <p:sp>
        <p:nvSpPr>
          <p:cNvPr id="17454" name="Line 45"/>
          <p:cNvSpPr>
            <a:spLocks noChangeShapeType="1"/>
          </p:cNvSpPr>
          <p:nvPr/>
        </p:nvSpPr>
        <p:spPr bwMode="auto">
          <a:xfrm flipV="1">
            <a:off x="1371600" y="1676400"/>
            <a:ext cx="5943600" cy="426720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455" name="Line 46"/>
          <p:cNvSpPr>
            <a:spLocks noChangeShapeType="1"/>
          </p:cNvSpPr>
          <p:nvPr/>
        </p:nvSpPr>
        <p:spPr bwMode="auto">
          <a:xfrm flipV="1">
            <a:off x="1371600" y="1905000"/>
            <a:ext cx="6100763" cy="2012950"/>
          </a:xfrm>
          <a:prstGeom prst="line">
            <a:avLst/>
          </a:prstGeom>
          <a:noFill/>
          <a:ln w="1270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456" name="Text Box 47"/>
          <p:cNvSpPr txBox="1">
            <a:spLocks noChangeArrowheads="1"/>
          </p:cNvSpPr>
          <p:nvPr/>
        </p:nvSpPr>
        <p:spPr bwMode="auto">
          <a:xfrm>
            <a:off x="7467600" y="1581150"/>
            <a:ext cx="838200" cy="4762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AE</a:t>
            </a:r>
            <a:r>
              <a:rPr lang="en-US" sz="2800" b="1" baseline="-25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7457" name="Oval 48"/>
          <p:cNvSpPr>
            <a:spLocks noChangeArrowheads="1"/>
          </p:cNvSpPr>
          <p:nvPr/>
        </p:nvSpPr>
        <p:spPr bwMode="auto">
          <a:xfrm>
            <a:off x="6370320" y="2134941"/>
            <a:ext cx="182880" cy="182880"/>
          </a:xfrm>
          <a:prstGeom prst="ellipse">
            <a:avLst/>
          </a:prstGeom>
          <a:solidFill>
            <a:srgbClr val="0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459" name="Text Box 50"/>
          <p:cNvSpPr txBox="1">
            <a:spLocks noChangeArrowheads="1"/>
          </p:cNvSpPr>
          <p:nvPr/>
        </p:nvSpPr>
        <p:spPr bwMode="auto">
          <a:xfrm rot="16199300">
            <a:off x="-1561006" y="3197225"/>
            <a:ext cx="4833938" cy="42068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 Aggregate Expenditures</a:t>
            </a:r>
          </a:p>
        </p:txBody>
      </p:sp>
      <p:sp>
        <p:nvSpPr>
          <p:cNvPr id="17460" name="Text Box 51"/>
          <p:cNvSpPr txBox="1">
            <a:spLocks noChangeArrowheads="1"/>
          </p:cNvSpPr>
          <p:nvPr/>
        </p:nvSpPr>
        <p:spPr bwMode="auto">
          <a:xfrm>
            <a:off x="5833963" y="6377869"/>
            <a:ext cx="1338263" cy="480131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Full employment</a:t>
            </a:r>
          </a:p>
        </p:txBody>
      </p:sp>
      <p:sp>
        <p:nvSpPr>
          <p:cNvPr id="17463" name="Text Box 54"/>
          <p:cNvSpPr txBox="1">
            <a:spLocks noChangeArrowheads="1"/>
          </p:cNvSpPr>
          <p:nvPr/>
        </p:nvSpPr>
        <p:spPr bwMode="auto">
          <a:xfrm>
            <a:off x="7131050" y="1143000"/>
            <a:ext cx="1371600" cy="4762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AE = Y </a:t>
            </a:r>
          </a:p>
        </p:txBody>
      </p:sp>
      <p:sp>
        <p:nvSpPr>
          <p:cNvPr id="17464" name="Line 55"/>
          <p:cNvSpPr>
            <a:spLocks noChangeShapeType="1"/>
          </p:cNvSpPr>
          <p:nvPr/>
        </p:nvSpPr>
        <p:spPr bwMode="auto">
          <a:xfrm flipV="1">
            <a:off x="1335087" y="5943600"/>
            <a:ext cx="7427913" cy="11112"/>
          </a:xfrm>
          <a:prstGeom prst="line">
            <a:avLst/>
          </a:prstGeom>
          <a:noFill/>
          <a:ln w="1143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Line 53"/>
          <p:cNvSpPr>
            <a:spLocks noChangeShapeType="1"/>
          </p:cNvSpPr>
          <p:nvPr/>
        </p:nvSpPr>
        <p:spPr bwMode="auto">
          <a:xfrm>
            <a:off x="5791200" y="4325220"/>
            <a:ext cx="609600" cy="0"/>
          </a:xfrm>
          <a:prstGeom prst="line">
            <a:avLst/>
          </a:prstGeom>
          <a:noFill/>
          <a:ln w="76200">
            <a:solidFill>
              <a:schemeClr val="bg1">
                <a:lumMod val="5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Right Brace 64"/>
          <p:cNvSpPr/>
          <p:nvPr/>
        </p:nvSpPr>
        <p:spPr bwMode="auto">
          <a:xfrm rot="16200000">
            <a:off x="5871445" y="3450162"/>
            <a:ext cx="365760" cy="731520"/>
          </a:xfrm>
          <a:prstGeom prst="rightBrac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6" name="Line 40"/>
          <p:cNvSpPr>
            <a:spLocks noChangeShapeType="1"/>
          </p:cNvSpPr>
          <p:nvPr/>
        </p:nvSpPr>
        <p:spPr bwMode="auto">
          <a:xfrm flipH="1">
            <a:off x="6096000" y="3407569"/>
            <a:ext cx="838200" cy="147713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7" name="Text Box 51"/>
          <p:cNvSpPr txBox="1">
            <a:spLocks noChangeArrowheads="1"/>
          </p:cNvSpPr>
          <p:nvPr/>
        </p:nvSpPr>
        <p:spPr bwMode="auto">
          <a:xfrm>
            <a:off x="6781800" y="3124200"/>
            <a:ext cx="1990725" cy="75713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Multiplier Effect</a:t>
            </a:r>
          </a:p>
        </p:txBody>
      </p:sp>
      <p:sp>
        <p:nvSpPr>
          <p:cNvPr id="68" name="Line 40"/>
          <p:cNvSpPr>
            <a:spLocks noChangeShapeType="1"/>
          </p:cNvSpPr>
          <p:nvPr/>
        </p:nvSpPr>
        <p:spPr bwMode="auto">
          <a:xfrm>
            <a:off x="2590800" y="1721720"/>
            <a:ext cx="782638" cy="1707279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Text Box 51"/>
          <p:cNvSpPr txBox="1">
            <a:spLocks noChangeArrowheads="1"/>
          </p:cNvSpPr>
          <p:nvPr/>
        </p:nvSpPr>
        <p:spPr bwMode="auto">
          <a:xfrm>
            <a:off x="1584325" y="964590"/>
            <a:ext cx="1990725" cy="75713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Spending Change</a:t>
            </a:r>
          </a:p>
        </p:txBody>
      </p:sp>
      <p:sp>
        <p:nvSpPr>
          <p:cNvPr id="17452" name="Line 43"/>
          <p:cNvSpPr>
            <a:spLocks noChangeShapeType="1"/>
          </p:cNvSpPr>
          <p:nvPr/>
        </p:nvSpPr>
        <p:spPr bwMode="auto">
          <a:xfrm flipV="1">
            <a:off x="1403350" y="2254250"/>
            <a:ext cx="6100763" cy="2012950"/>
          </a:xfrm>
          <a:prstGeom prst="line">
            <a:avLst/>
          </a:prstGeom>
          <a:noFill/>
          <a:ln w="127000">
            <a:solidFill>
              <a:srgbClr val="0070C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453" name="Line 44"/>
          <p:cNvSpPr>
            <a:spLocks noChangeShapeType="1"/>
          </p:cNvSpPr>
          <p:nvPr/>
        </p:nvSpPr>
        <p:spPr bwMode="auto">
          <a:xfrm>
            <a:off x="1371600" y="914400"/>
            <a:ext cx="0" cy="5029200"/>
          </a:xfrm>
          <a:prstGeom prst="line">
            <a:avLst/>
          </a:prstGeom>
          <a:noFill/>
          <a:ln w="1143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458" name="Oval 49"/>
          <p:cNvSpPr>
            <a:spLocks noChangeArrowheads="1"/>
          </p:cNvSpPr>
          <p:nvPr/>
        </p:nvSpPr>
        <p:spPr bwMode="auto">
          <a:xfrm>
            <a:off x="5539422" y="2797482"/>
            <a:ext cx="182880" cy="18288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980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45" grpId="0" animBg="1"/>
      <p:bldP spid="17446" grpId="0" animBg="1"/>
      <p:bldP spid="17455" grpId="0" animBg="1"/>
      <p:bldP spid="17456" grpId="0"/>
      <p:bldP spid="17457" grpId="0" animBg="1"/>
      <p:bldP spid="61" grpId="0" animBg="1"/>
      <p:bldP spid="65" grpId="0" animBg="1"/>
      <p:bldP spid="66" grpId="0" animBg="1"/>
      <p:bldP spid="67" grpId="0"/>
      <p:bldP spid="68" grpId="0" animBg="1"/>
      <p:bldP spid="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7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304800"/>
            <a:ext cx="8610600" cy="781050"/>
          </a:xfrm>
        </p:spPr>
        <p:txBody>
          <a:bodyPr>
            <a:spAutoFit/>
          </a:bodyPr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Spending multiplier effect: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Any initial change in spending causes a chain reaction of more spending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62000" y="1295400"/>
            <a:ext cx="7848600" cy="68738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437" name="Line 4"/>
          <p:cNvSpPr>
            <a:spLocks noChangeShapeType="1"/>
          </p:cNvSpPr>
          <p:nvPr/>
        </p:nvSpPr>
        <p:spPr bwMode="auto">
          <a:xfrm>
            <a:off x="762000" y="1981200"/>
            <a:ext cx="7848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762000" y="1295400"/>
            <a:ext cx="784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 flipH="1">
            <a:off x="762000" y="1295400"/>
            <a:ext cx="0" cy="510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>
            <a:off x="750888" y="6400800"/>
            <a:ext cx="78597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 flipV="1">
            <a:off x="8610600" y="1295400"/>
            <a:ext cx="0" cy="510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1600200" y="1447800"/>
            <a:ext cx="21336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Round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2667000" y="2209800"/>
            <a:ext cx="3810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2667000" y="2819400"/>
            <a:ext cx="4572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4724400" y="1447800"/>
            <a:ext cx="30480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 Spending</a:t>
            </a:r>
            <a:endParaRPr lang="en-US" sz="320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5334000" y="2133600"/>
            <a:ext cx="18288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$500</a:t>
            </a: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5486400" y="2743200"/>
            <a:ext cx="16002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$250</a:t>
            </a:r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5334000" y="3352800"/>
            <a:ext cx="1755775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$125</a:t>
            </a:r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5410200" y="3962400"/>
            <a:ext cx="17399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$63</a:t>
            </a: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5334000" y="4648200"/>
            <a:ext cx="1668463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$62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5181600" y="5486400"/>
            <a:ext cx="182245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$1,000</a:t>
            </a: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2667000" y="3429000"/>
            <a:ext cx="3810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2667000" y="4038600"/>
            <a:ext cx="3810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8454" name="Text Box 22"/>
          <p:cNvSpPr txBox="1">
            <a:spLocks noChangeArrowheads="1"/>
          </p:cNvSpPr>
          <p:nvPr/>
        </p:nvSpPr>
        <p:spPr bwMode="auto">
          <a:xfrm>
            <a:off x="1219200" y="4648200"/>
            <a:ext cx="43434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other rounds</a:t>
            </a: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1295400" y="5562600"/>
            <a:ext cx="35052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spending</a:t>
            </a:r>
          </a:p>
        </p:txBody>
      </p:sp>
      <p:sp>
        <p:nvSpPr>
          <p:cNvPr id="18456" name="Line 24"/>
          <p:cNvSpPr>
            <a:spLocks noChangeShapeType="1"/>
          </p:cNvSpPr>
          <p:nvPr/>
        </p:nvSpPr>
        <p:spPr bwMode="auto">
          <a:xfrm>
            <a:off x="4724400" y="1295400"/>
            <a:ext cx="0" cy="510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457" name="Line 25"/>
          <p:cNvSpPr>
            <a:spLocks noChangeShapeType="1"/>
          </p:cNvSpPr>
          <p:nvPr/>
        </p:nvSpPr>
        <p:spPr bwMode="auto">
          <a:xfrm>
            <a:off x="762000" y="5334000"/>
            <a:ext cx="78486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458" name="Line 4"/>
          <p:cNvSpPr>
            <a:spLocks noChangeShapeType="1"/>
          </p:cNvSpPr>
          <p:nvPr/>
        </p:nvSpPr>
        <p:spPr bwMode="auto">
          <a:xfrm>
            <a:off x="762000" y="5334000"/>
            <a:ext cx="7848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118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9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52400"/>
            <a:ext cx="7986713" cy="1127125"/>
          </a:xfrm>
        </p:spPr>
        <p:txBody>
          <a:bodyPr>
            <a:spAutoFit/>
          </a:bodyPr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Marginal Propensity to Consume (MPC)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is the change in consumption spending resulting from a given change in income</a:t>
            </a:r>
          </a:p>
        </p:txBody>
      </p:sp>
      <p:sp>
        <p:nvSpPr>
          <p:cNvPr id="19460" name="Line 3"/>
          <p:cNvSpPr>
            <a:spLocks noChangeShapeType="1"/>
          </p:cNvSpPr>
          <p:nvPr/>
        </p:nvSpPr>
        <p:spPr bwMode="auto">
          <a:xfrm>
            <a:off x="1846263" y="5927725"/>
            <a:ext cx="6700837" cy="0"/>
          </a:xfrm>
          <a:prstGeom prst="line">
            <a:avLst/>
          </a:prstGeom>
          <a:noFill/>
          <a:ln w="1143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61" name="Text Box 4"/>
          <p:cNvSpPr txBox="1">
            <a:spLocks noChangeArrowheads="1"/>
          </p:cNvSpPr>
          <p:nvPr/>
        </p:nvSpPr>
        <p:spPr bwMode="auto">
          <a:xfrm>
            <a:off x="1233488" y="3506788"/>
            <a:ext cx="595312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9462" name="Text Box 5"/>
          <p:cNvSpPr txBox="1">
            <a:spLocks noChangeArrowheads="1"/>
          </p:cNvSpPr>
          <p:nvPr/>
        </p:nvSpPr>
        <p:spPr bwMode="auto">
          <a:xfrm>
            <a:off x="1233488" y="4033838"/>
            <a:ext cx="595312" cy="4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9463" name="Text Box 6"/>
          <p:cNvSpPr txBox="1">
            <a:spLocks noChangeArrowheads="1"/>
          </p:cNvSpPr>
          <p:nvPr/>
        </p:nvSpPr>
        <p:spPr bwMode="auto">
          <a:xfrm>
            <a:off x="1233488" y="4559300"/>
            <a:ext cx="595312" cy="42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9464" name="Text Box 7"/>
          <p:cNvSpPr txBox="1">
            <a:spLocks noChangeArrowheads="1"/>
          </p:cNvSpPr>
          <p:nvPr/>
        </p:nvSpPr>
        <p:spPr bwMode="auto">
          <a:xfrm>
            <a:off x="1233488" y="5084763"/>
            <a:ext cx="595312" cy="4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9465" name="Text Box 8"/>
          <p:cNvSpPr txBox="1">
            <a:spLocks noChangeArrowheads="1"/>
          </p:cNvSpPr>
          <p:nvPr/>
        </p:nvSpPr>
        <p:spPr bwMode="auto">
          <a:xfrm>
            <a:off x="2360613" y="5986463"/>
            <a:ext cx="684212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9466" name="Text Box 9"/>
          <p:cNvSpPr txBox="1">
            <a:spLocks noChangeArrowheads="1"/>
          </p:cNvSpPr>
          <p:nvPr/>
        </p:nvSpPr>
        <p:spPr bwMode="auto">
          <a:xfrm>
            <a:off x="3228975" y="5997575"/>
            <a:ext cx="5461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9467" name="Text Box 10"/>
          <p:cNvSpPr txBox="1">
            <a:spLocks noChangeArrowheads="1"/>
          </p:cNvSpPr>
          <p:nvPr/>
        </p:nvSpPr>
        <p:spPr bwMode="auto">
          <a:xfrm>
            <a:off x="3913188" y="5975350"/>
            <a:ext cx="54768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9468" name="Text Box 11"/>
          <p:cNvSpPr txBox="1">
            <a:spLocks noChangeArrowheads="1"/>
          </p:cNvSpPr>
          <p:nvPr/>
        </p:nvSpPr>
        <p:spPr bwMode="auto">
          <a:xfrm>
            <a:off x="4506913" y="5984875"/>
            <a:ext cx="752475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9469" name="Text Box 12"/>
          <p:cNvSpPr txBox="1">
            <a:spLocks noChangeArrowheads="1"/>
          </p:cNvSpPr>
          <p:nvPr/>
        </p:nvSpPr>
        <p:spPr bwMode="auto">
          <a:xfrm>
            <a:off x="1400175" y="2981325"/>
            <a:ext cx="428625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19470" name="Text Box 13"/>
          <p:cNvSpPr txBox="1">
            <a:spLocks noChangeArrowheads="1"/>
          </p:cNvSpPr>
          <p:nvPr/>
        </p:nvSpPr>
        <p:spPr bwMode="auto">
          <a:xfrm>
            <a:off x="1260475" y="2455863"/>
            <a:ext cx="568325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19471" name="Text Box 14"/>
          <p:cNvSpPr txBox="1">
            <a:spLocks noChangeArrowheads="1"/>
          </p:cNvSpPr>
          <p:nvPr/>
        </p:nvSpPr>
        <p:spPr bwMode="auto">
          <a:xfrm>
            <a:off x="990600" y="1930400"/>
            <a:ext cx="8382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19472" name="Text Box 15"/>
          <p:cNvSpPr txBox="1">
            <a:spLocks noChangeArrowheads="1"/>
          </p:cNvSpPr>
          <p:nvPr/>
        </p:nvSpPr>
        <p:spPr bwMode="auto">
          <a:xfrm>
            <a:off x="5421313" y="5975350"/>
            <a:ext cx="525462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19473" name="Text Box 16"/>
          <p:cNvSpPr txBox="1">
            <a:spLocks noChangeArrowheads="1"/>
          </p:cNvSpPr>
          <p:nvPr/>
        </p:nvSpPr>
        <p:spPr bwMode="auto">
          <a:xfrm>
            <a:off x="6208713" y="5986463"/>
            <a:ext cx="531812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19474" name="Text Box 17"/>
          <p:cNvSpPr txBox="1">
            <a:spLocks noChangeArrowheads="1"/>
          </p:cNvSpPr>
          <p:nvPr/>
        </p:nvSpPr>
        <p:spPr bwMode="auto">
          <a:xfrm>
            <a:off x="6846888" y="5997575"/>
            <a:ext cx="75088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19475" name="Text Box 18"/>
          <p:cNvSpPr txBox="1">
            <a:spLocks noChangeArrowheads="1"/>
          </p:cNvSpPr>
          <p:nvPr/>
        </p:nvSpPr>
        <p:spPr bwMode="auto">
          <a:xfrm>
            <a:off x="7461250" y="5986463"/>
            <a:ext cx="752475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9490" name="AutoShape 33"/>
          <p:cNvSpPr>
            <a:spLocks noChangeArrowheads="1"/>
          </p:cNvSpPr>
          <p:nvPr/>
        </p:nvSpPr>
        <p:spPr bwMode="auto">
          <a:xfrm>
            <a:off x="4649788" y="4813300"/>
            <a:ext cx="949325" cy="785813"/>
          </a:xfrm>
          <a:prstGeom prst="triangle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93" name="Text Box 37"/>
          <p:cNvSpPr txBox="1">
            <a:spLocks noChangeArrowheads="1"/>
          </p:cNvSpPr>
          <p:nvPr/>
        </p:nvSpPr>
        <p:spPr bwMode="auto">
          <a:xfrm>
            <a:off x="7385050" y="2387600"/>
            <a:ext cx="889000" cy="5365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AE</a:t>
            </a:r>
          </a:p>
        </p:txBody>
      </p:sp>
      <p:sp>
        <p:nvSpPr>
          <p:cNvPr id="19494" name="Line 38"/>
          <p:cNvSpPr>
            <a:spLocks noChangeShapeType="1"/>
          </p:cNvSpPr>
          <p:nvPr/>
        </p:nvSpPr>
        <p:spPr bwMode="auto">
          <a:xfrm flipH="1">
            <a:off x="2667000" y="4287838"/>
            <a:ext cx="3009488" cy="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95" name="Line 39"/>
          <p:cNvSpPr>
            <a:spLocks noChangeShapeType="1"/>
          </p:cNvSpPr>
          <p:nvPr/>
        </p:nvSpPr>
        <p:spPr bwMode="auto">
          <a:xfrm flipH="1">
            <a:off x="5675312" y="3305175"/>
            <a:ext cx="8731" cy="982663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96" name="Text Box 40"/>
          <p:cNvSpPr txBox="1">
            <a:spLocks noChangeArrowheads="1"/>
          </p:cNvSpPr>
          <p:nvPr/>
        </p:nvSpPr>
        <p:spPr bwMode="auto">
          <a:xfrm>
            <a:off x="6769100" y="6346825"/>
            <a:ext cx="1778000" cy="42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 GDP</a:t>
            </a:r>
          </a:p>
        </p:txBody>
      </p:sp>
      <p:sp>
        <p:nvSpPr>
          <p:cNvPr id="19497" name="Line 41"/>
          <p:cNvSpPr>
            <a:spLocks noChangeShapeType="1"/>
          </p:cNvSpPr>
          <p:nvPr/>
        </p:nvSpPr>
        <p:spPr bwMode="auto">
          <a:xfrm flipV="1">
            <a:off x="1874838" y="2754313"/>
            <a:ext cx="5473700" cy="1730375"/>
          </a:xfrm>
          <a:prstGeom prst="line">
            <a:avLst/>
          </a:prstGeom>
          <a:noFill/>
          <a:ln w="1270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98" name="Line 42"/>
          <p:cNvSpPr>
            <a:spLocks noChangeShapeType="1"/>
          </p:cNvSpPr>
          <p:nvPr/>
        </p:nvSpPr>
        <p:spPr bwMode="auto">
          <a:xfrm>
            <a:off x="1846263" y="1790701"/>
            <a:ext cx="0" cy="4195762"/>
          </a:xfrm>
          <a:prstGeom prst="line">
            <a:avLst/>
          </a:prstGeom>
          <a:noFill/>
          <a:ln w="1143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99" name="Line 43"/>
          <p:cNvSpPr>
            <a:spLocks noChangeShapeType="1"/>
          </p:cNvSpPr>
          <p:nvPr/>
        </p:nvSpPr>
        <p:spPr bwMode="auto">
          <a:xfrm flipV="1">
            <a:off x="1857293" y="2324100"/>
            <a:ext cx="5265738" cy="3603625"/>
          </a:xfrm>
          <a:prstGeom prst="line">
            <a:avLst/>
          </a:prstGeom>
          <a:noFill/>
          <a:ln w="1270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500" name="Text Box 44"/>
          <p:cNvSpPr txBox="1">
            <a:spLocks noChangeArrowheads="1"/>
          </p:cNvSpPr>
          <p:nvPr/>
        </p:nvSpPr>
        <p:spPr bwMode="auto">
          <a:xfrm rot="-5400700">
            <a:off x="-917575" y="3619500"/>
            <a:ext cx="43307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 Aggregate Expenditures</a:t>
            </a:r>
          </a:p>
        </p:txBody>
      </p:sp>
      <p:sp>
        <p:nvSpPr>
          <p:cNvPr id="19501" name="AutoShape 45"/>
          <p:cNvSpPr>
            <a:spLocks/>
          </p:cNvSpPr>
          <p:nvPr/>
        </p:nvSpPr>
        <p:spPr bwMode="auto">
          <a:xfrm>
            <a:off x="5791200" y="3349625"/>
            <a:ext cx="411162" cy="917575"/>
          </a:xfrm>
          <a:prstGeom prst="rightBrace">
            <a:avLst>
              <a:gd name="adj1" fmla="val 19403"/>
              <a:gd name="adj2" fmla="val 50000"/>
            </a:avLst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502" name="AutoShape 46"/>
          <p:cNvSpPr>
            <a:spLocks/>
          </p:cNvSpPr>
          <p:nvPr/>
        </p:nvSpPr>
        <p:spPr bwMode="auto">
          <a:xfrm rot="5370450">
            <a:off x="3840956" y="3183507"/>
            <a:ext cx="655638" cy="3009900"/>
          </a:xfrm>
          <a:prstGeom prst="rightBrace">
            <a:avLst>
              <a:gd name="adj1" fmla="val 36663"/>
              <a:gd name="adj2" fmla="val 50000"/>
            </a:avLst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503" name="Text Box 47"/>
          <p:cNvSpPr txBox="1">
            <a:spLocks noChangeArrowheads="1"/>
          </p:cNvSpPr>
          <p:nvPr/>
        </p:nvSpPr>
        <p:spPr bwMode="auto">
          <a:xfrm>
            <a:off x="6291263" y="3503613"/>
            <a:ext cx="1093787" cy="53498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 2</a:t>
            </a:r>
            <a:endParaRPr lang="en-US" sz="3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504" name="Text Box 48"/>
          <p:cNvSpPr txBox="1">
            <a:spLocks noChangeArrowheads="1"/>
          </p:cNvSpPr>
          <p:nvPr/>
        </p:nvSpPr>
        <p:spPr bwMode="auto">
          <a:xfrm>
            <a:off x="3706813" y="5026025"/>
            <a:ext cx="1093787" cy="5365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 4</a:t>
            </a:r>
            <a:endParaRPr lang="en-US" sz="32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505" name="Text Box 49"/>
          <p:cNvSpPr txBox="1">
            <a:spLocks noChangeArrowheads="1"/>
          </p:cNvSpPr>
          <p:nvPr/>
        </p:nvSpPr>
        <p:spPr bwMode="auto">
          <a:xfrm>
            <a:off x="2360614" y="1991044"/>
            <a:ext cx="1141411" cy="5355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MPC</a:t>
            </a:r>
            <a:endParaRPr lang="en-US" sz="32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354390" y="1868168"/>
            <a:ext cx="899316" cy="722632"/>
            <a:chOff x="3354390" y="1868168"/>
            <a:chExt cx="899316" cy="722632"/>
          </a:xfrm>
        </p:grpSpPr>
        <p:sp>
          <p:nvSpPr>
            <p:cNvPr id="34" name="Text Box 49"/>
            <p:cNvSpPr txBox="1">
              <a:spLocks noChangeArrowheads="1"/>
            </p:cNvSpPr>
            <p:nvPr/>
          </p:nvSpPr>
          <p:spPr bwMode="auto">
            <a:xfrm>
              <a:off x="3354390" y="1981200"/>
              <a:ext cx="420686" cy="53553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50000"/>
                </a:spcBef>
              </a:pPr>
              <a:r>
                <a:rPr lang="en-US" sz="3200" b="1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Symbol" pitchFamily="18" charset="2"/>
                </a:rPr>
                <a:t>=</a:t>
              </a:r>
              <a:endParaRPr lang="en-US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" name="Rectangle 1"/>
            <p:cNvSpPr/>
            <p:nvPr/>
          </p:nvSpPr>
          <p:spPr>
            <a:xfrm>
              <a:off x="3735615" y="1868168"/>
              <a:ext cx="500458" cy="3416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50000"/>
                </a:spcBef>
              </a:pPr>
              <a:r>
                <a:rPr lang="en-US" b="1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Symbol" pitchFamily="18" charset="2"/>
                </a:rPr>
                <a:t> C</a:t>
              </a:r>
              <a:endParaRPr lang="en-US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3733800" y="2249168"/>
              <a:ext cx="498855" cy="3416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50000"/>
                </a:spcBef>
              </a:pPr>
              <a:r>
                <a:rPr lang="en-US" b="1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Symbol" pitchFamily="18" charset="2"/>
                </a:rPr>
                <a:t> Y</a:t>
              </a:r>
              <a:endParaRPr lang="en-US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 bwMode="auto">
            <a:xfrm flipV="1">
              <a:off x="3775076" y="2209798"/>
              <a:ext cx="478630" cy="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8" name="Group 7"/>
          <p:cNvGrpSpPr/>
          <p:nvPr/>
        </p:nvGrpSpPr>
        <p:grpSpPr>
          <a:xfrm>
            <a:off x="4320012" y="1868168"/>
            <a:ext cx="899316" cy="722632"/>
            <a:chOff x="4320012" y="1868168"/>
            <a:chExt cx="899316" cy="722632"/>
          </a:xfrm>
        </p:grpSpPr>
        <p:sp>
          <p:nvSpPr>
            <p:cNvPr id="40" name="Text Box 49"/>
            <p:cNvSpPr txBox="1">
              <a:spLocks noChangeArrowheads="1"/>
            </p:cNvSpPr>
            <p:nvPr/>
          </p:nvSpPr>
          <p:spPr bwMode="auto">
            <a:xfrm>
              <a:off x="4320012" y="1981200"/>
              <a:ext cx="420686" cy="53553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50000"/>
                </a:spcBef>
              </a:pPr>
              <a:r>
                <a:rPr lang="en-US" sz="3200" b="1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Symbol" pitchFamily="18" charset="2"/>
                </a:rPr>
                <a:t>=</a:t>
              </a:r>
              <a:endParaRPr lang="en-US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4701237" y="1868168"/>
              <a:ext cx="495649" cy="3416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50000"/>
                </a:spcBef>
              </a:pPr>
              <a:r>
                <a:rPr lang="en-US" b="1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Symbol" pitchFamily="18" charset="2"/>
                </a:rPr>
                <a:t> 2</a:t>
              </a:r>
              <a:endParaRPr lang="en-US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699422" y="2249168"/>
              <a:ext cx="495649" cy="3416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50000"/>
                </a:spcBef>
              </a:pPr>
              <a:r>
                <a:rPr lang="en-US" b="1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Symbol" pitchFamily="18" charset="2"/>
                </a:rPr>
                <a:t> 4</a:t>
              </a:r>
              <a:endParaRPr lang="en-US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43" name="Straight Connector 42"/>
            <p:cNvCxnSpPr/>
            <p:nvPr/>
          </p:nvCxnSpPr>
          <p:spPr bwMode="auto">
            <a:xfrm flipV="1">
              <a:off x="4740698" y="2209798"/>
              <a:ext cx="478630" cy="2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44" name="Text Box 49"/>
          <p:cNvSpPr txBox="1">
            <a:spLocks noChangeArrowheads="1"/>
          </p:cNvSpPr>
          <p:nvPr/>
        </p:nvSpPr>
        <p:spPr bwMode="auto">
          <a:xfrm>
            <a:off x="5294314" y="1981200"/>
            <a:ext cx="908048" cy="5355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 pitchFamily="18" charset="2"/>
              </a:rPr>
              <a:t>= .5</a:t>
            </a:r>
            <a:endParaRPr lang="en-US" sz="32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495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94" grpId="0" animBg="1"/>
      <p:bldP spid="19495" grpId="0" animBg="1"/>
      <p:bldP spid="19501" grpId="0" animBg="1"/>
      <p:bldP spid="19502" grpId="0" animBg="1"/>
      <p:bldP spid="19503" grpId="0"/>
      <p:bldP spid="19504" grpId="0"/>
      <p:bldP spid="19505" grpId="0"/>
      <p:bldP spid="4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802</Words>
  <Application>Microsoft Office PowerPoint</Application>
  <PresentationFormat>On-screen Show (4:3)</PresentationFormat>
  <Paragraphs>282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The Keynesian  Model in Action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2017-01-05T00:48:48Z</dcterms:created>
  <dcterms:modified xsi:type="dcterms:W3CDTF">2019-10-23T20:54:13Z</dcterms:modified>
</cp:coreProperties>
</file>