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90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7B439-EA98-4346-BCBB-E9530491A1B5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1B0B-540E-4E27-827E-7D6426A87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8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5DFB9-B4A8-4960-AC7D-A54A8D0DD44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4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4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8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2E3C-F973-4838-AD67-A92146569318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762000" y="1848417"/>
            <a:ext cx="7772400" cy="1668918"/>
          </a:xfrm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b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 and Supply</a:t>
            </a:r>
            <a:endParaRPr lang="en-US" sz="8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365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Line 30"/>
          <p:cNvSpPr>
            <a:spLocks noChangeShapeType="1"/>
          </p:cNvSpPr>
          <p:nvPr/>
        </p:nvSpPr>
        <p:spPr bwMode="auto">
          <a:xfrm>
            <a:off x="4248749" y="2877268"/>
            <a:ext cx="0" cy="304323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Line 57"/>
          <p:cNvSpPr>
            <a:spLocks noChangeShapeType="1"/>
          </p:cNvSpPr>
          <p:nvPr/>
        </p:nvSpPr>
        <p:spPr bwMode="auto">
          <a:xfrm>
            <a:off x="1600200" y="2797810"/>
            <a:ext cx="27432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4" name="Line 58"/>
          <p:cNvSpPr>
            <a:spLocks noChangeShapeType="1"/>
          </p:cNvSpPr>
          <p:nvPr/>
        </p:nvSpPr>
        <p:spPr bwMode="auto">
          <a:xfrm>
            <a:off x="1600199" y="3956050"/>
            <a:ext cx="3491865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4338" name="Line 9"/>
          <p:cNvSpPr>
            <a:spLocks noChangeShapeType="1"/>
          </p:cNvSpPr>
          <p:nvPr/>
        </p:nvSpPr>
        <p:spPr bwMode="auto">
          <a:xfrm>
            <a:off x="1600200" y="98425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39" name="Text Box 12"/>
          <p:cNvSpPr txBox="1">
            <a:spLocks noChangeArrowheads="1"/>
          </p:cNvSpPr>
          <p:nvPr/>
        </p:nvSpPr>
        <p:spPr bwMode="auto">
          <a:xfrm>
            <a:off x="304800" y="1670050"/>
            <a:ext cx="1219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</a:p>
        </p:txBody>
      </p:sp>
      <p:sp>
        <p:nvSpPr>
          <p:cNvPr id="14340" name="Text Box 13"/>
          <p:cNvSpPr txBox="1">
            <a:spLocks noChangeArrowheads="1"/>
          </p:cNvSpPr>
          <p:nvPr/>
        </p:nvSpPr>
        <p:spPr bwMode="auto">
          <a:xfrm>
            <a:off x="228600" y="2590800"/>
            <a:ext cx="133508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150</a:t>
            </a:r>
          </a:p>
        </p:txBody>
      </p:sp>
      <p:sp>
        <p:nvSpPr>
          <p:cNvPr id="14341" name="Text Box 14"/>
          <p:cNvSpPr txBox="1">
            <a:spLocks noChangeArrowheads="1"/>
          </p:cNvSpPr>
          <p:nvPr/>
        </p:nvSpPr>
        <p:spPr bwMode="auto">
          <a:xfrm>
            <a:off x="533400" y="3743684"/>
            <a:ext cx="10017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sp>
        <p:nvSpPr>
          <p:cNvPr id="14342" name="Text Box 15"/>
          <p:cNvSpPr txBox="1">
            <a:spLocks noChangeArrowheads="1"/>
          </p:cNvSpPr>
          <p:nvPr/>
        </p:nvSpPr>
        <p:spPr bwMode="auto">
          <a:xfrm>
            <a:off x="482600" y="4645025"/>
            <a:ext cx="10668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</p:txBody>
      </p:sp>
      <p:sp>
        <p:nvSpPr>
          <p:cNvPr id="14343" name="Text Box 16"/>
          <p:cNvSpPr txBox="1">
            <a:spLocks noChangeArrowheads="1"/>
          </p:cNvSpPr>
          <p:nvPr/>
        </p:nvSpPr>
        <p:spPr bwMode="auto">
          <a:xfrm>
            <a:off x="1846263" y="5899868"/>
            <a:ext cx="6858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4344" name="Text Box 17"/>
          <p:cNvSpPr txBox="1">
            <a:spLocks noChangeArrowheads="1"/>
          </p:cNvSpPr>
          <p:nvPr/>
        </p:nvSpPr>
        <p:spPr bwMode="auto">
          <a:xfrm>
            <a:off x="2514600" y="5914156"/>
            <a:ext cx="6096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4345" name="Text Box 18"/>
          <p:cNvSpPr txBox="1">
            <a:spLocks noChangeArrowheads="1"/>
          </p:cNvSpPr>
          <p:nvPr/>
        </p:nvSpPr>
        <p:spPr bwMode="auto">
          <a:xfrm>
            <a:off x="3303588" y="5903043"/>
            <a:ext cx="5334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4346" name="Text Box 19"/>
          <p:cNvSpPr txBox="1">
            <a:spLocks noChangeArrowheads="1"/>
          </p:cNvSpPr>
          <p:nvPr/>
        </p:nvSpPr>
        <p:spPr bwMode="auto">
          <a:xfrm>
            <a:off x="3962400" y="5920506"/>
            <a:ext cx="6096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4351" name="Text Box 48"/>
          <p:cNvSpPr txBox="1">
            <a:spLocks noChangeArrowheads="1"/>
          </p:cNvSpPr>
          <p:nvPr/>
        </p:nvSpPr>
        <p:spPr bwMode="auto">
          <a:xfrm>
            <a:off x="4648200" y="5943600"/>
            <a:ext cx="779463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4352" name="Text Box 49"/>
          <p:cNvSpPr txBox="1">
            <a:spLocks noChangeArrowheads="1"/>
          </p:cNvSpPr>
          <p:nvPr/>
        </p:nvSpPr>
        <p:spPr bwMode="auto">
          <a:xfrm>
            <a:off x="5410200" y="5899868"/>
            <a:ext cx="838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14353" name="Text Box 50"/>
          <p:cNvSpPr txBox="1">
            <a:spLocks noChangeArrowheads="1"/>
          </p:cNvSpPr>
          <p:nvPr/>
        </p:nvSpPr>
        <p:spPr bwMode="auto">
          <a:xfrm>
            <a:off x="6096000" y="5899868"/>
            <a:ext cx="811213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</a:p>
        </p:txBody>
      </p:sp>
      <p:sp>
        <p:nvSpPr>
          <p:cNvPr id="14354" name="Text Box 51"/>
          <p:cNvSpPr txBox="1">
            <a:spLocks noChangeArrowheads="1"/>
          </p:cNvSpPr>
          <p:nvPr/>
        </p:nvSpPr>
        <p:spPr bwMode="auto">
          <a:xfrm>
            <a:off x="6815138" y="5899868"/>
            <a:ext cx="838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14355" name="Line 27"/>
          <p:cNvSpPr>
            <a:spLocks noChangeShapeType="1"/>
          </p:cNvSpPr>
          <p:nvPr/>
        </p:nvSpPr>
        <p:spPr bwMode="auto">
          <a:xfrm rot="16201791" flipV="1">
            <a:off x="2970213" y="3802063"/>
            <a:ext cx="426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Line 4"/>
          <p:cNvSpPr>
            <a:spLocks noChangeShapeType="1"/>
          </p:cNvSpPr>
          <p:nvPr/>
        </p:nvSpPr>
        <p:spPr bwMode="auto">
          <a:xfrm>
            <a:off x="1584325" y="5889625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57" name="Text Box 33"/>
          <p:cNvSpPr txBox="1">
            <a:spLocks noChangeArrowheads="1"/>
          </p:cNvSpPr>
          <p:nvPr/>
        </p:nvSpPr>
        <p:spPr bwMode="auto">
          <a:xfrm>
            <a:off x="6705600" y="6324600"/>
            <a:ext cx="2070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181600" y="2711450"/>
            <a:ext cx="4038600" cy="3149600"/>
            <a:chOff x="5181600" y="2711450"/>
            <a:chExt cx="4038600" cy="3149600"/>
          </a:xfrm>
        </p:grpSpPr>
        <p:sp>
          <p:nvSpPr>
            <p:cNvPr id="14350" name="Line 41"/>
            <p:cNvSpPr>
              <a:spLocks noChangeShapeType="1"/>
            </p:cNvSpPr>
            <p:nvPr/>
          </p:nvSpPr>
          <p:spPr bwMode="auto">
            <a:xfrm flipH="1">
              <a:off x="5181600" y="3194050"/>
              <a:ext cx="1725613" cy="266700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58" name="Text Box 40"/>
            <p:cNvSpPr txBox="1">
              <a:spLocks noChangeArrowheads="1"/>
            </p:cNvSpPr>
            <p:nvPr/>
          </p:nvSpPr>
          <p:spPr bwMode="auto">
            <a:xfrm>
              <a:off x="5715000" y="2711450"/>
              <a:ext cx="3505200" cy="43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800" b="1" dirty="0"/>
                <a:t>Full employment</a:t>
              </a:r>
            </a:p>
          </p:txBody>
        </p:sp>
      </p:grpSp>
      <p:sp>
        <p:nvSpPr>
          <p:cNvPr id="14360" name="Text Box 23"/>
          <p:cNvSpPr txBox="1">
            <a:spLocks noChangeArrowheads="1"/>
          </p:cNvSpPr>
          <p:nvPr/>
        </p:nvSpPr>
        <p:spPr bwMode="auto">
          <a:xfrm>
            <a:off x="250031" y="152400"/>
            <a:ext cx="8525669" cy="5355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Classical  Vertical Aggregate Supply</a:t>
            </a:r>
          </a:p>
        </p:txBody>
      </p:sp>
      <p:sp>
        <p:nvSpPr>
          <p:cNvPr id="14361" name="Text Box 39"/>
          <p:cNvSpPr txBox="1">
            <a:spLocks noChangeArrowheads="1"/>
          </p:cNvSpPr>
          <p:nvPr/>
        </p:nvSpPr>
        <p:spPr bwMode="auto">
          <a:xfrm>
            <a:off x="4495800" y="1060450"/>
            <a:ext cx="13716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</a:p>
        </p:txBody>
      </p:sp>
      <p:sp>
        <p:nvSpPr>
          <p:cNvPr id="14365" name="Text Box 34"/>
          <p:cNvSpPr txBox="1">
            <a:spLocks noChangeArrowheads="1"/>
          </p:cNvSpPr>
          <p:nvPr/>
        </p:nvSpPr>
        <p:spPr bwMode="auto">
          <a:xfrm rot="-5400000">
            <a:off x="-1148556" y="3234532"/>
            <a:ext cx="332263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Price Level (CPI)</a:t>
            </a:r>
          </a:p>
        </p:txBody>
      </p:sp>
      <p:sp>
        <p:nvSpPr>
          <p:cNvPr id="14366" name="Text Box 59"/>
          <p:cNvSpPr txBox="1">
            <a:spLocks noChangeArrowheads="1"/>
          </p:cNvSpPr>
          <p:nvPr/>
        </p:nvSpPr>
        <p:spPr bwMode="auto">
          <a:xfrm>
            <a:off x="7467600" y="5899868"/>
            <a:ext cx="838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</a:p>
        </p:txBody>
      </p:sp>
      <p:sp>
        <p:nvSpPr>
          <p:cNvPr id="14367" name="Line 42"/>
          <p:cNvSpPr>
            <a:spLocks noChangeShapeType="1"/>
          </p:cNvSpPr>
          <p:nvPr/>
        </p:nvSpPr>
        <p:spPr bwMode="auto">
          <a:xfrm>
            <a:off x="1600200" y="98425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9" name="Text Box 37"/>
          <p:cNvSpPr txBox="1">
            <a:spLocks noChangeArrowheads="1"/>
          </p:cNvSpPr>
          <p:nvPr/>
        </p:nvSpPr>
        <p:spPr bwMode="auto">
          <a:xfrm>
            <a:off x="7467600" y="4108450"/>
            <a:ext cx="1182688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en-US" sz="28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70" name="Text Box 22"/>
          <p:cNvSpPr txBox="1">
            <a:spLocks noChangeArrowheads="1"/>
          </p:cNvSpPr>
          <p:nvPr/>
        </p:nvSpPr>
        <p:spPr bwMode="auto">
          <a:xfrm>
            <a:off x="6629400" y="4826718"/>
            <a:ext cx="1143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en-US" sz="28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71" name="Line 60"/>
          <p:cNvSpPr>
            <a:spLocks noChangeShapeType="1"/>
          </p:cNvSpPr>
          <p:nvPr/>
        </p:nvSpPr>
        <p:spPr bwMode="auto">
          <a:xfrm flipH="1">
            <a:off x="4163757" y="2355850"/>
            <a:ext cx="609600" cy="0"/>
          </a:xfrm>
          <a:prstGeom prst="line">
            <a:avLst/>
          </a:prstGeom>
          <a:noFill/>
          <a:ln w="635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" name="Line 57"/>
          <p:cNvSpPr>
            <a:spLocks noChangeShapeType="1"/>
          </p:cNvSpPr>
          <p:nvPr/>
        </p:nvSpPr>
        <p:spPr bwMode="auto">
          <a:xfrm>
            <a:off x="4343400" y="2797810"/>
            <a:ext cx="757238" cy="793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752600" y="2898367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Line 60"/>
          <p:cNvSpPr>
            <a:spLocks noChangeShapeType="1"/>
          </p:cNvSpPr>
          <p:nvPr/>
        </p:nvSpPr>
        <p:spPr bwMode="auto">
          <a:xfrm>
            <a:off x="4512865" y="2927358"/>
            <a:ext cx="447542" cy="612611"/>
          </a:xfrm>
          <a:prstGeom prst="line">
            <a:avLst/>
          </a:prstGeom>
          <a:noFill/>
          <a:ln w="635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49" name="Arc 35"/>
          <p:cNvSpPr>
            <a:spLocks/>
          </p:cNvSpPr>
          <p:nvPr/>
        </p:nvSpPr>
        <p:spPr bwMode="auto">
          <a:xfrm rot="-10231023">
            <a:off x="4430713" y="1438275"/>
            <a:ext cx="4303712" cy="2886075"/>
          </a:xfrm>
          <a:custGeom>
            <a:avLst/>
            <a:gdLst>
              <a:gd name="T0" fmla="*/ 2147483647 w 21574"/>
              <a:gd name="T1" fmla="*/ 0 h 21010"/>
              <a:gd name="T2" fmla="*/ 2147483647 w 21574"/>
              <a:gd name="T3" fmla="*/ 2147483647 h 21010"/>
              <a:gd name="T4" fmla="*/ 0 w 21574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74" h="21010" fill="none" extrusionOk="0">
                <a:moveTo>
                  <a:pt x="5012" y="-1"/>
                </a:moveTo>
                <a:cubicBezTo>
                  <a:pt x="14355" y="2228"/>
                  <a:pt x="21105" y="10360"/>
                  <a:pt x="21574" y="19954"/>
                </a:cubicBezTo>
              </a:path>
              <a:path w="21574" h="21010" stroke="0" extrusionOk="0">
                <a:moveTo>
                  <a:pt x="5012" y="-1"/>
                </a:moveTo>
                <a:cubicBezTo>
                  <a:pt x="14355" y="2228"/>
                  <a:pt x="21105" y="10360"/>
                  <a:pt x="21574" y="19954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47" name="Arc 28"/>
          <p:cNvSpPr>
            <a:spLocks/>
          </p:cNvSpPr>
          <p:nvPr/>
        </p:nvSpPr>
        <p:spPr bwMode="auto">
          <a:xfrm rot="-10021643">
            <a:off x="3733800" y="1898650"/>
            <a:ext cx="4257675" cy="2741613"/>
          </a:xfrm>
          <a:custGeom>
            <a:avLst/>
            <a:gdLst>
              <a:gd name="T0" fmla="*/ 2147483647 w 21553"/>
              <a:gd name="T1" fmla="*/ 0 h 21010"/>
              <a:gd name="T2" fmla="*/ 2147483647 w 21553"/>
              <a:gd name="T3" fmla="*/ 2147483647 h 21010"/>
              <a:gd name="T4" fmla="*/ 0 w 21553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53" h="21010" fill="none" extrusionOk="0">
                <a:moveTo>
                  <a:pt x="5012" y="-1"/>
                </a:moveTo>
                <a:cubicBezTo>
                  <a:pt x="14223" y="2196"/>
                  <a:pt x="20929" y="10137"/>
                  <a:pt x="21553" y="19586"/>
                </a:cubicBezTo>
              </a:path>
              <a:path w="21553" h="21010" stroke="0" extrusionOk="0">
                <a:moveTo>
                  <a:pt x="5012" y="-1"/>
                </a:moveTo>
                <a:cubicBezTo>
                  <a:pt x="14223" y="2196"/>
                  <a:pt x="20929" y="10137"/>
                  <a:pt x="21553" y="19586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67200" y="2735752"/>
            <a:ext cx="4563559" cy="2141048"/>
            <a:chOff x="4289324" y="2209800"/>
            <a:chExt cx="4563559" cy="2141048"/>
          </a:xfrm>
        </p:grpSpPr>
        <p:sp>
          <p:nvSpPr>
            <p:cNvPr id="14362" name="Line 56"/>
            <p:cNvSpPr>
              <a:spLocks noChangeShapeType="1"/>
            </p:cNvSpPr>
            <p:nvPr/>
          </p:nvSpPr>
          <p:spPr bwMode="auto">
            <a:xfrm flipH="1">
              <a:off x="4674690" y="2428321"/>
              <a:ext cx="1505945" cy="1620011"/>
            </a:xfrm>
            <a:prstGeom prst="line">
              <a:avLst/>
            </a:prstGeom>
            <a:noFill/>
            <a:ln w="63500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14368" name="Text Box 55"/>
            <p:cNvSpPr txBox="1">
              <a:spLocks noChangeArrowheads="1"/>
            </p:cNvSpPr>
            <p:nvPr/>
          </p:nvSpPr>
          <p:spPr bwMode="auto">
            <a:xfrm>
              <a:off x="6082317" y="2209800"/>
              <a:ext cx="2770566" cy="43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800" b="1" dirty="0"/>
                <a:t>unemployment</a:t>
              </a:r>
            </a:p>
          </p:txBody>
        </p:sp>
        <p:sp>
          <p:nvSpPr>
            <p:cNvPr id="3" name="Right Brace 2"/>
            <p:cNvSpPr/>
            <p:nvPr/>
          </p:nvSpPr>
          <p:spPr bwMode="auto">
            <a:xfrm rot="16200000">
              <a:off x="4523432" y="3814224"/>
              <a:ext cx="302516" cy="770732"/>
            </a:xfrm>
            <a:prstGeom prst="rightBrac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371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 animBg="1"/>
      <p:bldP spid="14363" grpId="0" animBg="1"/>
      <p:bldP spid="14364" grpId="0" animBg="1"/>
      <p:bldP spid="14369" grpId="0"/>
      <p:bldP spid="14370" grpId="0"/>
      <p:bldP spid="14371" grpId="0" animBg="1"/>
      <p:bldP spid="39" grpId="0" animBg="1"/>
      <p:bldP spid="46" grpId="0" animBg="1"/>
      <p:bldP spid="14349" grpId="0" animBg="1"/>
      <p:bldP spid="143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228600" y="4724400"/>
            <a:ext cx="4267200" cy="19812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Aggregate demand decreases at full employment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2362200" y="2362200"/>
            <a:ext cx="5561013" cy="22860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/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Unemployment causes a decrease in prices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429000" y="76200"/>
            <a:ext cx="5578475" cy="2209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The economy moves to a level of full employment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3478088">
            <a:off x="1786608" y="4128506"/>
            <a:ext cx="366960" cy="874288"/>
          </a:xfrm>
          <a:prstGeom prst="upArrow">
            <a:avLst>
              <a:gd name="adj1" fmla="val 50000"/>
              <a:gd name="adj2" fmla="val 63889"/>
            </a:avLst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rot="3478088">
            <a:off x="3283620" y="2039356"/>
            <a:ext cx="366960" cy="874288"/>
          </a:xfrm>
          <a:prstGeom prst="upArrow">
            <a:avLst>
              <a:gd name="adj1" fmla="val 50000"/>
              <a:gd name="adj2" fmla="val 63889"/>
            </a:avLst>
          </a:prstGeom>
          <a:solidFill>
            <a:srgbClr val="777777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015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457200" y="2595032"/>
            <a:ext cx="8229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John Maynard Keynes: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British economist (1883-1946) who offered an explanation of the Great Depression of the 1930’s</a:t>
            </a: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304800" y="2020669"/>
            <a:ext cx="3482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Keynesian Model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4033837"/>
            <a:ext cx="77724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SzPct val="150000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 wrote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 “The General Theory of Employment, Interest, and Money”</a:t>
            </a:r>
            <a:endParaRPr lang="en-US" sz="28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5045075"/>
            <a:ext cx="8077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SzPct val="150000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Keynes’ theory suggest demand can be forever inadequate for an economy to achieve full employment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363665"/>
            <a:ext cx="803275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Then comes the Great Depression of the 1930’s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4800" y="818448"/>
            <a:ext cx="8032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Extended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long term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unemployment for which the classical model did not explain</a:t>
            </a:r>
          </a:p>
        </p:txBody>
      </p:sp>
    </p:spTree>
    <p:extLst>
      <p:ext uri="{BB962C8B-B14F-4D97-AF65-F5344CB8AC3E}">
        <p14:creationId xmlns:p14="http://schemas.microsoft.com/office/powerpoint/2010/main" val="122203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  <p:bldP spid="9" grpId="0" build="p"/>
      <p:bldP spid="10" grpId="0" build="p"/>
      <p:bldP spid="7" grpId="0" build="p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33" name="Line 25"/>
          <p:cNvSpPr>
            <a:spLocks noChangeShapeType="1"/>
          </p:cNvSpPr>
          <p:nvPr/>
        </p:nvSpPr>
        <p:spPr bwMode="auto">
          <a:xfrm flipH="1">
            <a:off x="5867400" y="3886200"/>
            <a:ext cx="0" cy="19050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31"/>
          <p:cNvSpPr>
            <a:spLocks noChangeShapeType="1"/>
          </p:cNvSpPr>
          <p:nvPr/>
        </p:nvSpPr>
        <p:spPr bwMode="auto">
          <a:xfrm flipH="1">
            <a:off x="4684939" y="3894137"/>
            <a:ext cx="0" cy="190023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Line 31"/>
          <p:cNvSpPr>
            <a:spLocks noChangeShapeType="1"/>
          </p:cNvSpPr>
          <p:nvPr/>
        </p:nvSpPr>
        <p:spPr bwMode="auto">
          <a:xfrm flipH="1">
            <a:off x="6932613" y="1931988"/>
            <a:ext cx="0" cy="3783012"/>
          </a:xfrm>
          <a:prstGeom prst="line">
            <a:avLst/>
          </a:pr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Line 9"/>
          <p:cNvSpPr>
            <a:spLocks noChangeShapeType="1"/>
          </p:cNvSpPr>
          <p:nvPr/>
        </p:nvSpPr>
        <p:spPr bwMode="auto">
          <a:xfrm>
            <a:off x="16002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12"/>
          <p:cNvSpPr txBox="1">
            <a:spLocks noChangeArrowheads="1"/>
          </p:cNvSpPr>
          <p:nvPr/>
        </p:nvSpPr>
        <p:spPr bwMode="auto">
          <a:xfrm>
            <a:off x="762000" y="1524000"/>
            <a:ext cx="990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</a:p>
        </p:txBody>
      </p:sp>
      <p:sp>
        <p:nvSpPr>
          <p:cNvPr id="11269" name="Text Box 13"/>
          <p:cNvSpPr txBox="1">
            <a:spLocks noChangeArrowheads="1"/>
          </p:cNvSpPr>
          <p:nvPr/>
        </p:nvSpPr>
        <p:spPr bwMode="auto">
          <a:xfrm>
            <a:off x="744537" y="2438400"/>
            <a:ext cx="93186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150</a:t>
            </a:r>
          </a:p>
        </p:txBody>
      </p:sp>
      <p:sp>
        <p:nvSpPr>
          <p:cNvPr id="11270" name="Text Box 14"/>
          <p:cNvSpPr txBox="1">
            <a:spLocks noChangeArrowheads="1"/>
          </p:cNvSpPr>
          <p:nvPr/>
        </p:nvSpPr>
        <p:spPr bwMode="auto">
          <a:xfrm>
            <a:off x="735013" y="3558469"/>
            <a:ext cx="941387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sp>
        <p:nvSpPr>
          <p:cNvPr id="11271" name="Text Box 15"/>
          <p:cNvSpPr txBox="1">
            <a:spLocks noChangeArrowheads="1"/>
          </p:cNvSpPr>
          <p:nvPr/>
        </p:nvSpPr>
        <p:spPr bwMode="auto">
          <a:xfrm>
            <a:off x="939800" y="4419600"/>
            <a:ext cx="1066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</p:txBody>
      </p:sp>
      <p:sp>
        <p:nvSpPr>
          <p:cNvPr id="11272" name="Text Box 16"/>
          <p:cNvSpPr txBox="1">
            <a:spLocks noChangeArrowheads="1"/>
          </p:cNvSpPr>
          <p:nvPr/>
        </p:nvSpPr>
        <p:spPr bwMode="auto">
          <a:xfrm>
            <a:off x="2209800" y="5794375"/>
            <a:ext cx="685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1273" name="Text Box 17"/>
          <p:cNvSpPr txBox="1">
            <a:spLocks noChangeArrowheads="1"/>
          </p:cNvSpPr>
          <p:nvPr/>
        </p:nvSpPr>
        <p:spPr bwMode="auto">
          <a:xfrm>
            <a:off x="3270250" y="5757863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1274" name="Text Box 18"/>
          <p:cNvSpPr txBox="1">
            <a:spLocks noChangeArrowheads="1"/>
          </p:cNvSpPr>
          <p:nvPr/>
        </p:nvSpPr>
        <p:spPr bwMode="auto">
          <a:xfrm>
            <a:off x="4429125" y="5768975"/>
            <a:ext cx="5334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5553075" y="5757863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1277" name="Line 28"/>
          <p:cNvSpPr>
            <a:spLocks noChangeShapeType="1"/>
          </p:cNvSpPr>
          <p:nvPr/>
        </p:nvSpPr>
        <p:spPr bwMode="auto">
          <a:xfrm flipV="1">
            <a:off x="1600200" y="3810000"/>
            <a:ext cx="6096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Text Box 34"/>
          <p:cNvSpPr txBox="1">
            <a:spLocks noChangeArrowheads="1"/>
          </p:cNvSpPr>
          <p:nvPr/>
        </p:nvSpPr>
        <p:spPr bwMode="auto">
          <a:xfrm>
            <a:off x="6705600" y="6248400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1283" name="Text Box 35"/>
          <p:cNvSpPr txBox="1">
            <a:spLocks noChangeArrowheads="1"/>
          </p:cNvSpPr>
          <p:nvPr/>
        </p:nvSpPr>
        <p:spPr bwMode="auto">
          <a:xfrm rot="-5400000">
            <a:off x="-1243807" y="3129757"/>
            <a:ext cx="32305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Price Level (CPI)</a:t>
            </a:r>
          </a:p>
        </p:txBody>
      </p:sp>
      <p:sp>
        <p:nvSpPr>
          <p:cNvPr id="11287" name="Line 20"/>
          <p:cNvSpPr>
            <a:spLocks noChangeShapeType="1"/>
          </p:cNvSpPr>
          <p:nvPr/>
        </p:nvSpPr>
        <p:spPr bwMode="auto">
          <a:xfrm>
            <a:off x="16002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Text Box 45"/>
          <p:cNvSpPr txBox="1">
            <a:spLocks noChangeArrowheads="1"/>
          </p:cNvSpPr>
          <p:nvPr/>
        </p:nvSpPr>
        <p:spPr bwMode="auto">
          <a:xfrm>
            <a:off x="7543800" y="5753100"/>
            <a:ext cx="7620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11289" name="Text Box 40"/>
          <p:cNvSpPr txBox="1">
            <a:spLocks noChangeArrowheads="1"/>
          </p:cNvSpPr>
          <p:nvPr/>
        </p:nvSpPr>
        <p:spPr bwMode="auto">
          <a:xfrm>
            <a:off x="7696200" y="3579269"/>
            <a:ext cx="9906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02454" y="1566434"/>
            <a:ext cx="4362663" cy="2762309"/>
            <a:chOff x="3972902" y="1587133"/>
            <a:chExt cx="4362663" cy="2762309"/>
          </a:xfrm>
        </p:grpSpPr>
        <p:sp>
          <p:nvSpPr>
            <p:cNvPr id="478244" name="Arc 36"/>
            <p:cNvSpPr>
              <a:spLocks/>
            </p:cNvSpPr>
            <p:nvPr/>
          </p:nvSpPr>
          <p:spPr bwMode="auto">
            <a:xfrm rot="11136055">
              <a:off x="4343027" y="1592569"/>
              <a:ext cx="3992538" cy="2756873"/>
            </a:xfrm>
            <a:custGeom>
              <a:avLst/>
              <a:gdLst>
                <a:gd name="T0" fmla="*/ 2147483647 w 21001"/>
                <a:gd name="T1" fmla="*/ 0 h 21010"/>
                <a:gd name="T2" fmla="*/ 2147483647 w 21001"/>
                <a:gd name="T3" fmla="*/ 2147483647 h 21010"/>
                <a:gd name="T4" fmla="*/ 0 w 21001"/>
                <a:gd name="T5" fmla="*/ 2147483647 h 210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001" h="21010" fill="none" extrusionOk="0">
                  <a:moveTo>
                    <a:pt x="5012" y="-1"/>
                  </a:moveTo>
                  <a:cubicBezTo>
                    <a:pt x="12919" y="1886"/>
                    <a:pt x="19098" y="8052"/>
                    <a:pt x="21000" y="15957"/>
                  </a:cubicBezTo>
                </a:path>
                <a:path w="21001" h="21010" stroke="0" extrusionOk="0">
                  <a:moveTo>
                    <a:pt x="5012" y="-1"/>
                  </a:moveTo>
                  <a:cubicBezTo>
                    <a:pt x="12919" y="1886"/>
                    <a:pt x="19098" y="8052"/>
                    <a:pt x="21000" y="15957"/>
                  </a:cubicBezTo>
                  <a:lnTo>
                    <a:pt x="0" y="21010"/>
                  </a:lnTo>
                  <a:lnTo>
                    <a:pt x="5012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478246" name="Text Box 38"/>
            <p:cNvSpPr txBox="1">
              <a:spLocks noChangeArrowheads="1"/>
            </p:cNvSpPr>
            <p:nvPr/>
          </p:nvSpPr>
          <p:spPr bwMode="auto">
            <a:xfrm>
              <a:off x="3972902" y="1587133"/>
              <a:ext cx="1143000" cy="53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3200" b="1" dirty="0">
                  <a:latin typeface="Calibri" panose="020F0502020204030204" pitchFamily="34" charset="0"/>
                  <a:cs typeface="Calibri" panose="020F0502020204030204" pitchFamily="34" charset="0"/>
                </a:rPr>
                <a:t>AD</a:t>
              </a:r>
              <a:r>
                <a:rPr lang="en-US" sz="32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32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232150" y="1631748"/>
            <a:ext cx="4953134" cy="3306699"/>
            <a:chOff x="2660650" y="1563687"/>
            <a:chExt cx="4953134" cy="3306699"/>
          </a:xfrm>
        </p:grpSpPr>
        <p:sp>
          <p:nvSpPr>
            <p:cNvPr id="11278" name="Arc 29"/>
            <p:cNvSpPr>
              <a:spLocks/>
            </p:cNvSpPr>
            <p:nvPr/>
          </p:nvSpPr>
          <p:spPr bwMode="auto">
            <a:xfrm rot="11136055">
              <a:off x="3263664" y="2260656"/>
              <a:ext cx="4350120" cy="2609730"/>
            </a:xfrm>
            <a:custGeom>
              <a:avLst/>
              <a:gdLst>
                <a:gd name="T0" fmla="*/ 2147483647 w 21553"/>
                <a:gd name="T1" fmla="*/ 0 h 21010"/>
                <a:gd name="T2" fmla="*/ 2147483647 w 21553"/>
                <a:gd name="T3" fmla="*/ 2147483647 h 21010"/>
                <a:gd name="T4" fmla="*/ 0 w 21553"/>
                <a:gd name="T5" fmla="*/ 2147483647 h 210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53" h="21010" fill="none" extrusionOk="0">
                  <a:moveTo>
                    <a:pt x="5012" y="-1"/>
                  </a:moveTo>
                  <a:cubicBezTo>
                    <a:pt x="14223" y="2196"/>
                    <a:pt x="20929" y="10137"/>
                    <a:pt x="21553" y="19586"/>
                  </a:cubicBezTo>
                </a:path>
                <a:path w="21553" h="21010" stroke="0" extrusionOk="0">
                  <a:moveTo>
                    <a:pt x="5012" y="-1"/>
                  </a:moveTo>
                  <a:cubicBezTo>
                    <a:pt x="14223" y="2196"/>
                    <a:pt x="20929" y="10137"/>
                    <a:pt x="21553" y="19586"/>
                  </a:cubicBezTo>
                  <a:lnTo>
                    <a:pt x="0" y="21010"/>
                  </a:lnTo>
                  <a:lnTo>
                    <a:pt x="5012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11291" name="Text Box 23"/>
            <p:cNvSpPr txBox="1">
              <a:spLocks noChangeArrowheads="1"/>
            </p:cNvSpPr>
            <p:nvPr/>
          </p:nvSpPr>
          <p:spPr bwMode="auto">
            <a:xfrm>
              <a:off x="2660650" y="1563687"/>
              <a:ext cx="1219200" cy="53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3200" b="1" dirty="0">
                  <a:latin typeface="Calibri" panose="020F0502020204030204" pitchFamily="34" charset="0"/>
                  <a:cs typeface="Calibri" panose="020F0502020204030204" pitchFamily="34" charset="0"/>
                </a:rPr>
                <a:t>AD</a:t>
              </a:r>
              <a:r>
                <a:rPr lang="en-US" sz="32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32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293" name="Text Box 24"/>
          <p:cNvSpPr txBox="1">
            <a:spLocks noChangeArrowheads="1"/>
          </p:cNvSpPr>
          <p:nvPr/>
        </p:nvSpPr>
        <p:spPr bwMode="auto">
          <a:xfrm>
            <a:off x="304800" y="152400"/>
            <a:ext cx="8686800" cy="5355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Keynesian Horizontal Aggregate Supply</a:t>
            </a:r>
          </a:p>
        </p:txBody>
      </p:sp>
      <p:sp>
        <p:nvSpPr>
          <p:cNvPr id="478249" name="Text Box 41"/>
          <p:cNvSpPr txBox="1">
            <a:spLocks noChangeArrowheads="1"/>
          </p:cNvSpPr>
          <p:nvPr/>
        </p:nvSpPr>
        <p:spPr bwMode="auto">
          <a:xfrm>
            <a:off x="5943600" y="1222375"/>
            <a:ext cx="21463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full employment</a:t>
            </a:r>
          </a:p>
        </p:txBody>
      </p:sp>
      <p:sp>
        <p:nvSpPr>
          <p:cNvPr id="11296" name="Text Box 47"/>
          <p:cNvSpPr txBox="1">
            <a:spLocks noChangeArrowheads="1"/>
          </p:cNvSpPr>
          <p:nvPr/>
        </p:nvSpPr>
        <p:spPr bwMode="auto">
          <a:xfrm>
            <a:off x="6551613" y="5740400"/>
            <a:ext cx="7620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1294" name="Line 4"/>
          <p:cNvSpPr>
            <a:spLocks noChangeShapeType="1"/>
          </p:cNvSpPr>
          <p:nvPr/>
        </p:nvSpPr>
        <p:spPr bwMode="auto">
          <a:xfrm>
            <a:off x="1584325" y="5754688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9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7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33" grpId="0" animBg="1"/>
      <p:bldP spid="112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228600" y="4724400"/>
            <a:ext cx="3971925" cy="1828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Government spending (G) increases</a:t>
            </a: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905000" y="2362200"/>
            <a:ext cx="5561013" cy="22860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Aggregate demand increases and the economy grows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429000" y="76200"/>
            <a:ext cx="5578475" cy="2209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/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Price level remains constant, while real GDP and employment rise</a:t>
            </a:r>
          </a:p>
        </p:txBody>
      </p:sp>
      <p:sp>
        <p:nvSpPr>
          <p:cNvPr id="12293" name="AutoShape 9"/>
          <p:cNvSpPr>
            <a:spLocks noChangeArrowheads="1"/>
          </p:cNvSpPr>
          <p:nvPr/>
        </p:nvSpPr>
        <p:spPr bwMode="auto">
          <a:xfrm rot="2904024">
            <a:off x="1219870" y="3823706"/>
            <a:ext cx="366960" cy="874288"/>
          </a:xfrm>
          <a:prstGeom prst="upArrow">
            <a:avLst>
              <a:gd name="adj1" fmla="val 50000"/>
              <a:gd name="adj2" fmla="val 63889"/>
            </a:avLst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4" name="AutoShape 10"/>
          <p:cNvSpPr>
            <a:spLocks noChangeArrowheads="1"/>
          </p:cNvSpPr>
          <p:nvPr/>
        </p:nvSpPr>
        <p:spPr bwMode="auto">
          <a:xfrm rot="2856753">
            <a:off x="2748633" y="1690106"/>
            <a:ext cx="366960" cy="874288"/>
          </a:xfrm>
          <a:prstGeom prst="upArrow">
            <a:avLst>
              <a:gd name="adj1" fmla="val 50000"/>
              <a:gd name="adj2" fmla="val 63889"/>
            </a:avLst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650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6222" y="3886200"/>
            <a:ext cx="7916862" cy="1126462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0" dirty="0">
                <a:solidFill>
                  <a:srgbClr val="0070C0"/>
                </a:solidFill>
              </a:rPr>
              <a:t>Keynesians economists </a:t>
            </a:r>
            <a:r>
              <a:rPr lang="en-US" sz="2800" b="0" dirty="0">
                <a:solidFill>
                  <a:schemeClr val="accent4"/>
                </a:solidFill>
              </a:rPr>
              <a:t>believe that because prices and wages are inflexible the economy can have long term unemployment</a:t>
            </a:r>
          </a:p>
        </p:txBody>
      </p:sp>
      <p:sp>
        <p:nvSpPr>
          <p:cNvPr id="13317" name="Rectangle 2"/>
          <p:cNvSpPr txBox="1">
            <a:spLocks noChangeArrowheads="1"/>
          </p:cNvSpPr>
          <p:nvPr/>
        </p:nvSpPr>
        <p:spPr bwMode="auto">
          <a:xfrm>
            <a:off x="536222" y="838200"/>
            <a:ext cx="7921978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dirty="0">
                <a:solidFill>
                  <a:srgbClr val="0070C0"/>
                </a:solidFill>
              </a:rPr>
              <a:t>Classical economists </a:t>
            </a:r>
            <a:r>
              <a:rPr lang="en-US" sz="2800" dirty="0">
                <a:solidFill>
                  <a:schemeClr val="accent4"/>
                </a:solidFill>
              </a:rPr>
              <a:t>believe </a:t>
            </a:r>
            <a:r>
              <a:rPr lang="en-US" sz="2800" dirty="0"/>
              <a:t>the economy normally operates at its </a:t>
            </a:r>
            <a:r>
              <a:rPr lang="en-US" sz="2800" b="1" i="1" dirty="0"/>
              <a:t>full employment in the long run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07950"/>
            <a:ext cx="8382000" cy="4862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kern="0" dirty="0">
                <a:solidFill>
                  <a:srgbClr val="0070C0"/>
                </a:solidFill>
                <a:latin typeface="Arial"/>
                <a:ea typeface="+mj-ea"/>
                <a:cs typeface="+mj-cs"/>
              </a:rPr>
              <a:t>Understanding the Different Theories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62000" y="2040862"/>
            <a:ext cx="71628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the price level of products and production costs change by the same percentage in order to maintain full employment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62000" y="3100864"/>
            <a:ext cx="73152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i="1" dirty="0"/>
              <a:t>Say’s Law: Supply creates it’s own demand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5029200"/>
            <a:ext cx="723900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chemeClr val="accent4"/>
                </a:solidFill>
              </a:rPr>
              <a:t>shifts in aggregate demand will restore a depressed economy to full employment</a:t>
            </a:r>
            <a:endParaRPr lang="en-US" sz="2400" dirty="0">
              <a:solidFill>
                <a:schemeClr val="accent4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62000" y="5784402"/>
            <a:ext cx="73152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i="1" dirty="0"/>
              <a:t>in the long run we’re all dead</a:t>
            </a:r>
          </a:p>
        </p:txBody>
      </p:sp>
    </p:spTree>
    <p:extLst>
      <p:ext uri="{BB962C8B-B14F-4D97-AF65-F5344CB8AC3E}">
        <p14:creationId xmlns:p14="http://schemas.microsoft.com/office/powerpoint/2010/main" val="19456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9" grpId="0" build="p" autoUpdateAnimBg="0"/>
      <p:bldP spid="11" grpId="0"/>
      <p:bldP spid="4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8"/>
          <p:cNvSpPr>
            <a:spLocks noChangeShapeType="1"/>
          </p:cNvSpPr>
          <p:nvPr/>
        </p:nvSpPr>
        <p:spPr bwMode="auto">
          <a:xfrm>
            <a:off x="1219200" y="985838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30"/>
          <p:cNvSpPr>
            <a:spLocks noChangeShapeType="1"/>
          </p:cNvSpPr>
          <p:nvPr/>
        </p:nvSpPr>
        <p:spPr bwMode="auto">
          <a:xfrm>
            <a:off x="1219200" y="985838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Text Box 42"/>
          <p:cNvSpPr txBox="1">
            <a:spLocks noChangeArrowheads="1"/>
          </p:cNvSpPr>
          <p:nvPr/>
        </p:nvSpPr>
        <p:spPr bwMode="auto">
          <a:xfrm>
            <a:off x="6858000" y="6094413"/>
            <a:ext cx="2133600" cy="5349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6392" name="Text Box 43"/>
          <p:cNvSpPr txBox="1">
            <a:spLocks noChangeArrowheads="1"/>
          </p:cNvSpPr>
          <p:nvPr/>
        </p:nvSpPr>
        <p:spPr bwMode="auto">
          <a:xfrm>
            <a:off x="1752600" y="4191000"/>
            <a:ext cx="2209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</a:pPr>
            <a:r>
              <a:rPr lang="en-US" sz="2400" b="1" dirty="0"/>
              <a:t>Keynesian Range</a:t>
            </a:r>
          </a:p>
        </p:txBody>
      </p:sp>
      <p:sp>
        <p:nvSpPr>
          <p:cNvPr id="16393" name="Text Box 46"/>
          <p:cNvSpPr txBox="1">
            <a:spLocks noChangeArrowheads="1"/>
          </p:cNvSpPr>
          <p:nvPr/>
        </p:nvSpPr>
        <p:spPr bwMode="auto">
          <a:xfrm>
            <a:off x="304800" y="152400"/>
            <a:ext cx="8686800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Ranges of the Aggregate Supply Curve</a:t>
            </a:r>
          </a:p>
        </p:txBody>
      </p:sp>
      <p:sp>
        <p:nvSpPr>
          <p:cNvPr id="16394" name="Text Box 47"/>
          <p:cNvSpPr txBox="1">
            <a:spLocks noChangeArrowheads="1"/>
          </p:cNvSpPr>
          <p:nvPr/>
        </p:nvSpPr>
        <p:spPr bwMode="auto">
          <a:xfrm>
            <a:off x="6019800" y="1293269"/>
            <a:ext cx="10668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AS</a:t>
            </a:r>
          </a:p>
        </p:txBody>
      </p:sp>
      <p:sp>
        <p:nvSpPr>
          <p:cNvPr id="16395" name="Text Box 53"/>
          <p:cNvSpPr txBox="1">
            <a:spLocks noChangeArrowheads="1"/>
          </p:cNvSpPr>
          <p:nvPr/>
        </p:nvSpPr>
        <p:spPr bwMode="auto">
          <a:xfrm rot="-5400000">
            <a:off x="-572293" y="2774678"/>
            <a:ext cx="2741612" cy="5355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Price Level</a:t>
            </a:r>
          </a:p>
        </p:txBody>
      </p:sp>
      <p:sp>
        <p:nvSpPr>
          <p:cNvPr id="16397" name="Line 57"/>
          <p:cNvSpPr>
            <a:spLocks noChangeShapeType="1"/>
          </p:cNvSpPr>
          <p:nvPr/>
        </p:nvSpPr>
        <p:spPr bwMode="auto">
          <a:xfrm flipH="1">
            <a:off x="1219200" y="5024438"/>
            <a:ext cx="35814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99" name="Text Box 62"/>
          <p:cNvSpPr txBox="1">
            <a:spLocks noChangeArrowheads="1"/>
          </p:cNvSpPr>
          <p:nvPr/>
        </p:nvSpPr>
        <p:spPr bwMode="auto">
          <a:xfrm rot="18465264">
            <a:off x="4102497" y="3694540"/>
            <a:ext cx="25193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</a:pPr>
            <a:r>
              <a:rPr lang="en-US" sz="2400" b="1" dirty="0"/>
              <a:t>Intermediate Range</a:t>
            </a:r>
          </a:p>
        </p:txBody>
      </p:sp>
      <p:sp>
        <p:nvSpPr>
          <p:cNvPr id="16400" name="Text Box 63"/>
          <p:cNvSpPr txBox="1">
            <a:spLocks noChangeArrowheads="1"/>
          </p:cNvSpPr>
          <p:nvPr/>
        </p:nvSpPr>
        <p:spPr bwMode="auto">
          <a:xfrm rot="-5400000">
            <a:off x="5140693" y="2093545"/>
            <a:ext cx="15224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</a:pPr>
            <a:r>
              <a:rPr lang="en-US" sz="2400" b="1" dirty="0"/>
              <a:t>Classical Range</a:t>
            </a:r>
          </a:p>
        </p:txBody>
      </p:sp>
      <p:sp>
        <p:nvSpPr>
          <p:cNvPr id="16401" name="Text Box 64"/>
          <p:cNvSpPr txBox="1">
            <a:spLocks noChangeArrowheads="1"/>
          </p:cNvSpPr>
          <p:nvPr/>
        </p:nvSpPr>
        <p:spPr bwMode="auto">
          <a:xfrm>
            <a:off x="6019800" y="5938838"/>
            <a:ext cx="8382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4000" b="1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4000" b="1" baseline="-250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endParaRPr lang="en-US" sz="40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396038" y="2890838"/>
            <a:ext cx="2366962" cy="2971800"/>
            <a:chOff x="6396038" y="2890838"/>
            <a:chExt cx="2366962" cy="2971800"/>
          </a:xfrm>
        </p:grpSpPr>
        <p:sp>
          <p:nvSpPr>
            <p:cNvPr id="16398" name="Line 58"/>
            <p:cNvSpPr>
              <a:spLocks noChangeShapeType="1"/>
            </p:cNvSpPr>
            <p:nvPr/>
          </p:nvSpPr>
          <p:spPr bwMode="auto">
            <a:xfrm flipH="1">
              <a:off x="6396038" y="3805238"/>
              <a:ext cx="4762" cy="2057400"/>
            </a:xfrm>
            <a:prstGeom prst="line">
              <a:avLst/>
            </a:prstGeom>
            <a:noFill/>
            <a:ln w="101600">
              <a:solidFill>
                <a:srgbClr val="C0C0C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477000" y="2890838"/>
              <a:ext cx="2286000" cy="2895600"/>
              <a:chOff x="6477000" y="2890838"/>
              <a:chExt cx="2286000" cy="2895600"/>
            </a:xfrm>
          </p:grpSpPr>
          <p:sp>
            <p:nvSpPr>
              <p:cNvPr id="16403" name="Text Box 65"/>
              <p:cNvSpPr txBox="1">
                <a:spLocks noChangeArrowheads="1"/>
              </p:cNvSpPr>
              <p:nvPr/>
            </p:nvSpPr>
            <p:spPr bwMode="auto">
              <a:xfrm>
                <a:off x="6705600" y="2890838"/>
                <a:ext cx="2057400" cy="676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400" b="1" dirty="0"/>
                  <a:t>Full Employment</a:t>
                </a:r>
              </a:p>
            </p:txBody>
          </p:sp>
          <p:sp>
            <p:nvSpPr>
              <p:cNvPr id="16404" name="Line 67"/>
              <p:cNvSpPr>
                <a:spLocks noChangeShapeType="1"/>
              </p:cNvSpPr>
              <p:nvPr/>
            </p:nvSpPr>
            <p:spPr bwMode="auto">
              <a:xfrm flipH="1">
                <a:off x="6477000" y="3576638"/>
                <a:ext cx="1219200" cy="220980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6402" name="Line 41"/>
          <p:cNvSpPr>
            <a:spLocks noChangeShapeType="1"/>
          </p:cNvSpPr>
          <p:nvPr/>
        </p:nvSpPr>
        <p:spPr bwMode="auto">
          <a:xfrm>
            <a:off x="1203325" y="5883275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40"/>
          <p:cNvSpPr>
            <a:spLocks noChangeShapeType="1"/>
          </p:cNvSpPr>
          <p:nvPr/>
        </p:nvSpPr>
        <p:spPr bwMode="auto">
          <a:xfrm rot="-5398209" flipH="1">
            <a:off x="5386657" y="2754153"/>
            <a:ext cx="2013681" cy="1049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Arc 56"/>
          <p:cNvSpPr>
            <a:spLocks/>
          </p:cNvSpPr>
          <p:nvPr/>
        </p:nvSpPr>
        <p:spPr bwMode="auto">
          <a:xfrm rot="5400000">
            <a:off x="4607719" y="3236119"/>
            <a:ext cx="1828800" cy="1747838"/>
          </a:xfrm>
          <a:custGeom>
            <a:avLst/>
            <a:gdLst>
              <a:gd name="T0" fmla="*/ 2147483647 w 21600"/>
              <a:gd name="T1" fmla="*/ 0 h 20642"/>
              <a:gd name="T2" fmla="*/ 2147483647 w 21600"/>
              <a:gd name="T3" fmla="*/ 2147483647 h 20642"/>
              <a:gd name="T4" fmla="*/ 0 w 21600"/>
              <a:gd name="T5" fmla="*/ 2147483647 h 206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642" fill="none" extrusionOk="0">
                <a:moveTo>
                  <a:pt x="6360" y="-1"/>
                </a:moveTo>
                <a:cubicBezTo>
                  <a:pt x="15419" y="2790"/>
                  <a:pt x="21600" y="11162"/>
                  <a:pt x="21600" y="20642"/>
                </a:cubicBezTo>
              </a:path>
              <a:path w="21600" h="20642" stroke="0" extrusionOk="0">
                <a:moveTo>
                  <a:pt x="6360" y="-1"/>
                </a:moveTo>
                <a:cubicBezTo>
                  <a:pt x="15419" y="2790"/>
                  <a:pt x="21600" y="11162"/>
                  <a:pt x="21600" y="20642"/>
                </a:cubicBezTo>
                <a:lnTo>
                  <a:pt x="0" y="20642"/>
                </a:lnTo>
                <a:lnTo>
                  <a:pt x="6360" y="-1"/>
                </a:lnTo>
                <a:close/>
              </a:path>
            </a:pathLst>
          </a:cu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1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  <p:bldP spid="16399" grpId="0"/>
      <p:bldP spid="1640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/>
          <p:nvPr/>
        </p:nvCxnSpPr>
        <p:spPr bwMode="auto">
          <a:xfrm>
            <a:off x="1524000" y="2514600"/>
            <a:ext cx="4905764" cy="0"/>
          </a:xfrm>
          <a:prstGeom prst="line">
            <a:avLst/>
          </a:prstGeom>
          <a:noFill/>
          <a:ln w="38100" cap="flat" cmpd="sng" algn="ctr">
            <a:solidFill>
              <a:srgbClr val="FF99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/>
          <p:nvPr/>
        </p:nvCxnSpPr>
        <p:spPr bwMode="auto">
          <a:xfrm>
            <a:off x="1566474" y="3048000"/>
            <a:ext cx="4905764" cy="0"/>
          </a:xfrm>
          <a:prstGeom prst="line">
            <a:avLst/>
          </a:prstGeom>
          <a:noFill/>
          <a:ln w="38100" cap="flat" cmpd="sng" algn="ctr">
            <a:solidFill>
              <a:srgbClr val="FF99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0" name="Group 19"/>
          <p:cNvGrpSpPr/>
          <p:nvPr/>
        </p:nvGrpSpPr>
        <p:grpSpPr>
          <a:xfrm>
            <a:off x="1528010" y="4290646"/>
            <a:ext cx="4572000" cy="1424354"/>
            <a:chOff x="1528010" y="4290646"/>
            <a:chExt cx="4572000" cy="1424354"/>
          </a:xfrm>
        </p:grpSpPr>
        <p:cxnSp>
          <p:nvCxnSpPr>
            <p:cNvPr id="61" name="Straight Connector 60"/>
            <p:cNvCxnSpPr/>
            <p:nvPr/>
          </p:nvCxnSpPr>
          <p:spPr bwMode="auto">
            <a:xfrm>
              <a:off x="1528010" y="4290646"/>
              <a:ext cx="4572000" cy="0"/>
            </a:xfrm>
            <a:prstGeom prst="line">
              <a:avLst/>
            </a:prstGeom>
            <a:noFill/>
            <a:ln w="38100" cap="flat" cmpd="sng" algn="ctr">
              <a:solidFill>
                <a:srgbClr val="FF99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6096000" y="4290646"/>
              <a:ext cx="4010" cy="1424354"/>
            </a:xfrm>
            <a:prstGeom prst="line">
              <a:avLst/>
            </a:prstGeom>
            <a:noFill/>
            <a:ln w="38100" cap="flat" cmpd="sng" algn="ctr">
              <a:solidFill>
                <a:srgbClr val="FF99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7" name="Group 16"/>
          <p:cNvGrpSpPr/>
          <p:nvPr/>
        </p:nvGrpSpPr>
        <p:grpSpPr>
          <a:xfrm>
            <a:off x="1524000" y="4648200"/>
            <a:ext cx="4114800" cy="1066800"/>
            <a:chOff x="1524000" y="4648200"/>
            <a:chExt cx="4114800" cy="1066800"/>
          </a:xfrm>
        </p:grpSpPr>
        <p:cxnSp>
          <p:nvCxnSpPr>
            <p:cNvPr id="56" name="Straight Connector 55"/>
            <p:cNvCxnSpPr/>
            <p:nvPr/>
          </p:nvCxnSpPr>
          <p:spPr bwMode="auto">
            <a:xfrm>
              <a:off x="1524000" y="4648200"/>
              <a:ext cx="4089400" cy="0"/>
            </a:xfrm>
            <a:prstGeom prst="line">
              <a:avLst/>
            </a:prstGeom>
            <a:noFill/>
            <a:ln w="38100" cap="flat" cmpd="sng" algn="ctr">
              <a:solidFill>
                <a:srgbClr val="FF99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5638800" y="4648200"/>
              <a:ext cx="0" cy="1066800"/>
            </a:xfrm>
            <a:prstGeom prst="line">
              <a:avLst/>
            </a:prstGeom>
            <a:noFill/>
            <a:ln w="38100" cap="flat" cmpd="sng" algn="ctr">
              <a:solidFill>
                <a:srgbClr val="FF99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46" name="Straight Connector 45"/>
          <p:cNvCxnSpPr/>
          <p:nvPr/>
        </p:nvCxnSpPr>
        <p:spPr bwMode="auto">
          <a:xfrm>
            <a:off x="4023774" y="4902200"/>
            <a:ext cx="0" cy="838200"/>
          </a:xfrm>
          <a:prstGeom prst="line">
            <a:avLst/>
          </a:prstGeom>
          <a:noFill/>
          <a:ln w="38100" cap="flat" cmpd="sng" algn="ctr">
            <a:solidFill>
              <a:srgbClr val="FF99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3352800" y="4902200"/>
            <a:ext cx="0" cy="838200"/>
          </a:xfrm>
          <a:prstGeom prst="line">
            <a:avLst/>
          </a:prstGeom>
          <a:noFill/>
          <a:ln w="38100" cap="flat" cmpd="sng" algn="ctr">
            <a:solidFill>
              <a:srgbClr val="FF99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10" name="Line 4"/>
          <p:cNvSpPr>
            <a:spLocks noChangeShapeType="1"/>
          </p:cNvSpPr>
          <p:nvPr/>
        </p:nvSpPr>
        <p:spPr bwMode="auto">
          <a:xfrm>
            <a:off x="15240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Text Box 38"/>
          <p:cNvSpPr txBox="1">
            <a:spLocks noChangeArrowheads="1"/>
          </p:cNvSpPr>
          <p:nvPr/>
        </p:nvSpPr>
        <p:spPr bwMode="auto">
          <a:xfrm>
            <a:off x="2286000" y="58113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413" name="Text Box 39"/>
          <p:cNvSpPr txBox="1">
            <a:spLocks noChangeArrowheads="1"/>
          </p:cNvSpPr>
          <p:nvPr/>
        </p:nvSpPr>
        <p:spPr bwMode="auto">
          <a:xfrm>
            <a:off x="3200400" y="58113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414" name="Text Box 40"/>
          <p:cNvSpPr txBox="1">
            <a:spLocks noChangeArrowheads="1"/>
          </p:cNvSpPr>
          <p:nvPr/>
        </p:nvSpPr>
        <p:spPr bwMode="auto">
          <a:xfrm>
            <a:off x="4217988" y="5793895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7415" name="Text Box 41"/>
          <p:cNvSpPr txBox="1">
            <a:spLocks noChangeArrowheads="1"/>
          </p:cNvSpPr>
          <p:nvPr/>
        </p:nvSpPr>
        <p:spPr bwMode="auto">
          <a:xfrm>
            <a:off x="5154613" y="58113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7416" name="Text Box 42"/>
          <p:cNvSpPr txBox="1">
            <a:spLocks noChangeArrowheads="1"/>
          </p:cNvSpPr>
          <p:nvPr/>
        </p:nvSpPr>
        <p:spPr bwMode="auto">
          <a:xfrm>
            <a:off x="6096000" y="5811357"/>
            <a:ext cx="762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7417" name="Text Box 43"/>
          <p:cNvSpPr txBox="1">
            <a:spLocks noChangeArrowheads="1"/>
          </p:cNvSpPr>
          <p:nvPr/>
        </p:nvSpPr>
        <p:spPr bwMode="auto">
          <a:xfrm>
            <a:off x="7086600" y="5811357"/>
            <a:ext cx="990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17418" name="Line 16"/>
          <p:cNvSpPr>
            <a:spLocks noChangeShapeType="1"/>
          </p:cNvSpPr>
          <p:nvPr/>
        </p:nvSpPr>
        <p:spPr bwMode="auto">
          <a:xfrm>
            <a:off x="6472238" y="3810001"/>
            <a:ext cx="4762" cy="1981199"/>
          </a:xfrm>
          <a:prstGeom prst="line">
            <a:avLst/>
          </a:prstGeom>
          <a:noFill/>
          <a:ln w="114300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6172200" y="1219200"/>
            <a:ext cx="1066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</a:p>
        </p:txBody>
      </p:sp>
      <p:sp>
        <p:nvSpPr>
          <p:cNvPr id="17420" name="Text Box 44"/>
          <p:cNvSpPr txBox="1">
            <a:spLocks noChangeArrowheads="1"/>
          </p:cNvSpPr>
          <p:nvPr/>
        </p:nvSpPr>
        <p:spPr bwMode="auto">
          <a:xfrm>
            <a:off x="1219200" y="58113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7422" name="Text Box 51"/>
          <p:cNvSpPr txBox="1">
            <a:spLocks noChangeArrowheads="1"/>
          </p:cNvSpPr>
          <p:nvPr/>
        </p:nvSpPr>
        <p:spPr bwMode="auto">
          <a:xfrm>
            <a:off x="685800" y="4575175"/>
            <a:ext cx="990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</p:txBody>
      </p:sp>
      <p:sp>
        <p:nvSpPr>
          <p:cNvPr id="17423" name="Text Box 52"/>
          <p:cNvSpPr txBox="1">
            <a:spLocks noChangeArrowheads="1"/>
          </p:cNvSpPr>
          <p:nvPr/>
        </p:nvSpPr>
        <p:spPr bwMode="auto">
          <a:xfrm>
            <a:off x="527050" y="3657600"/>
            <a:ext cx="114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sp>
        <p:nvSpPr>
          <p:cNvPr id="17424" name="Text Box 53"/>
          <p:cNvSpPr txBox="1">
            <a:spLocks noChangeArrowheads="1"/>
          </p:cNvSpPr>
          <p:nvPr/>
        </p:nvSpPr>
        <p:spPr bwMode="auto">
          <a:xfrm>
            <a:off x="527050" y="2603500"/>
            <a:ext cx="114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150</a:t>
            </a:r>
          </a:p>
        </p:txBody>
      </p:sp>
      <p:sp>
        <p:nvSpPr>
          <p:cNvPr id="17425" name="Text Box 54"/>
          <p:cNvSpPr txBox="1">
            <a:spLocks noChangeArrowheads="1"/>
          </p:cNvSpPr>
          <p:nvPr/>
        </p:nvSpPr>
        <p:spPr bwMode="auto">
          <a:xfrm>
            <a:off x="632626" y="1662113"/>
            <a:ext cx="891374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</a:p>
        </p:txBody>
      </p:sp>
      <p:sp>
        <p:nvSpPr>
          <p:cNvPr id="490520" name="Text Box 24"/>
          <p:cNvSpPr txBox="1">
            <a:spLocks noChangeArrowheads="1"/>
          </p:cNvSpPr>
          <p:nvPr/>
        </p:nvSpPr>
        <p:spPr bwMode="auto">
          <a:xfrm>
            <a:off x="5867400" y="6242050"/>
            <a:ext cx="12525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200" b="1" dirty="0"/>
              <a:t>Full Employment</a:t>
            </a:r>
          </a:p>
        </p:txBody>
      </p:sp>
      <p:grpSp>
        <p:nvGrpSpPr>
          <p:cNvPr id="2" name="Group 1"/>
          <p:cNvGrpSpPr/>
          <p:nvPr/>
        </p:nvGrpSpPr>
        <p:grpSpPr>
          <a:xfrm rot="661326">
            <a:off x="1434645" y="2300049"/>
            <a:ext cx="3613252" cy="2743200"/>
            <a:chOff x="799443" y="2197381"/>
            <a:chExt cx="3613252" cy="2743200"/>
          </a:xfrm>
        </p:grpSpPr>
        <p:sp>
          <p:nvSpPr>
            <p:cNvPr id="490552" name="Arc 56"/>
            <p:cNvSpPr>
              <a:spLocks/>
            </p:cNvSpPr>
            <p:nvPr/>
          </p:nvSpPr>
          <p:spPr bwMode="auto">
            <a:xfrm rot="11372927">
              <a:off x="1319384" y="2197381"/>
              <a:ext cx="3093311" cy="2743200"/>
            </a:xfrm>
            <a:custGeom>
              <a:avLst/>
              <a:gdLst>
                <a:gd name="T0" fmla="*/ 0 w 18775"/>
                <a:gd name="T1" fmla="*/ 780433923 h 21600"/>
                <a:gd name="T2" fmla="*/ 2147483647 w 18775"/>
                <a:gd name="T3" fmla="*/ 2147483647 h 21600"/>
                <a:gd name="T4" fmla="*/ 2147483647 w 18775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75" h="21600" fill="none" extrusionOk="0">
                  <a:moveTo>
                    <a:pt x="-1" y="2"/>
                  </a:moveTo>
                  <a:cubicBezTo>
                    <a:pt x="113" y="0"/>
                    <a:pt x="227" y="-1"/>
                    <a:pt x="341" y="0"/>
                  </a:cubicBezTo>
                  <a:cubicBezTo>
                    <a:pt x="7867" y="0"/>
                    <a:pt x="14851" y="3917"/>
                    <a:pt x="18774" y="10341"/>
                  </a:cubicBezTo>
                </a:path>
                <a:path w="18775" h="21600" stroke="0" extrusionOk="0">
                  <a:moveTo>
                    <a:pt x="-1" y="2"/>
                  </a:moveTo>
                  <a:cubicBezTo>
                    <a:pt x="113" y="0"/>
                    <a:pt x="227" y="-1"/>
                    <a:pt x="341" y="0"/>
                  </a:cubicBezTo>
                  <a:cubicBezTo>
                    <a:pt x="7867" y="0"/>
                    <a:pt x="14851" y="3917"/>
                    <a:pt x="18774" y="10341"/>
                  </a:cubicBezTo>
                  <a:lnTo>
                    <a:pt x="341" y="21600"/>
                  </a:lnTo>
                  <a:lnTo>
                    <a:pt x="-1" y="2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490558" name="Text Box 62"/>
            <p:cNvSpPr txBox="1">
              <a:spLocks noChangeArrowheads="1"/>
            </p:cNvSpPr>
            <p:nvPr/>
          </p:nvSpPr>
          <p:spPr bwMode="auto">
            <a:xfrm rot="20938674">
              <a:off x="799443" y="3037908"/>
              <a:ext cx="914400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/>
                <a:t>AD</a:t>
              </a:r>
              <a:r>
                <a:rPr lang="en-US" sz="2400" b="1" baseline="-25000" dirty="0"/>
                <a:t>1</a:t>
              </a:r>
              <a:endParaRPr lang="en-US" sz="2400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 rot="940580">
            <a:off x="1756694" y="2090526"/>
            <a:ext cx="3825035" cy="2732088"/>
            <a:chOff x="1359816" y="2173473"/>
            <a:chExt cx="3825035" cy="2732088"/>
          </a:xfrm>
        </p:grpSpPr>
        <p:sp>
          <p:nvSpPr>
            <p:cNvPr id="490553" name="Arc 57"/>
            <p:cNvSpPr>
              <a:spLocks/>
            </p:cNvSpPr>
            <p:nvPr/>
          </p:nvSpPr>
          <p:spPr bwMode="auto">
            <a:xfrm rot="11092839">
              <a:off x="1660601" y="2173473"/>
              <a:ext cx="3524250" cy="2732088"/>
            </a:xfrm>
            <a:custGeom>
              <a:avLst/>
              <a:gdLst>
                <a:gd name="T0" fmla="*/ 2147483647 w 19589"/>
                <a:gd name="T1" fmla="*/ 0 h 21514"/>
                <a:gd name="T2" fmla="*/ 2147483647 w 19589"/>
                <a:gd name="T3" fmla="*/ 2147483647 h 21514"/>
                <a:gd name="T4" fmla="*/ 0 w 19589"/>
                <a:gd name="T5" fmla="*/ 2147483647 h 215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589" h="21514" fill="none" extrusionOk="0">
                  <a:moveTo>
                    <a:pt x="1920" y="-1"/>
                  </a:moveTo>
                  <a:cubicBezTo>
                    <a:pt x="9603" y="685"/>
                    <a:pt x="16338" y="5416"/>
                    <a:pt x="19589" y="12412"/>
                  </a:cubicBezTo>
                </a:path>
                <a:path w="19589" h="21514" stroke="0" extrusionOk="0">
                  <a:moveTo>
                    <a:pt x="1920" y="-1"/>
                  </a:moveTo>
                  <a:cubicBezTo>
                    <a:pt x="9603" y="685"/>
                    <a:pt x="16338" y="5416"/>
                    <a:pt x="19589" y="12412"/>
                  </a:cubicBezTo>
                  <a:lnTo>
                    <a:pt x="0" y="21514"/>
                  </a:lnTo>
                  <a:lnTo>
                    <a:pt x="1920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0559" name="Text Box 63"/>
            <p:cNvSpPr txBox="1">
              <a:spLocks noChangeArrowheads="1"/>
            </p:cNvSpPr>
            <p:nvPr/>
          </p:nvSpPr>
          <p:spPr bwMode="auto">
            <a:xfrm rot="20659420">
              <a:off x="1359816" y="2816399"/>
              <a:ext cx="881063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/>
                <a:t>AD</a:t>
              </a:r>
              <a:r>
                <a:rPr lang="en-US" sz="2400" b="1" baseline="-25000" dirty="0"/>
                <a:t>2</a:t>
              </a:r>
              <a:endParaRPr lang="en-US" sz="2400" b="1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11083" y="2157698"/>
            <a:ext cx="4256517" cy="2735262"/>
            <a:chOff x="2705100" y="2157698"/>
            <a:chExt cx="4256517" cy="2735262"/>
          </a:xfrm>
        </p:grpSpPr>
        <p:sp>
          <p:nvSpPr>
            <p:cNvPr id="490554" name="Arc 58"/>
            <p:cNvSpPr>
              <a:spLocks/>
            </p:cNvSpPr>
            <p:nvPr/>
          </p:nvSpPr>
          <p:spPr bwMode="auto">
            <a:xfrm rot="11372927">
              <a:off x="3253217" y="2157698"/>
              <a:ext cx="3708400" cy="2735262"/>
            </a:xfrm>
            <a:custGeom>
              <a:avLst/>
              <a:gdLst>
                <a:gd name="T0" fmla="*/ 2147483647 w 20612"/>
                <a:gd name="T1" fmla="*/ 0 h 21538"/>
                <a:gd name="T2" fmla="*/ 2147483647 w 20612"/>
                <a:gd name="T3" fmla="*/ 2147483647 h 21538"/>
                <a:gd name="T4" fmla="*/ 0 w 20612"/>
                <a:gd name="T5" fmla="*/ 2147483647 h 2153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612" h="21538" fill="none" extrusionOk="0">
                  <a:moveTo>
                    <a:pt x="1634" y="-1"/>
                  </a:moveTo>
                  <a:cubicBezTo>
                    <a:pt x="10449" y="668"/>
                    <a:pt x="17968" y="6642"/>
                    <a:pt x="20611" y="15079"/>
                  </a:cubicBezTo>
                </a:path>
                <a:path w="20612" h="21538" stroke="0" extrusionOk="0">
                  <a:moveTo>
                    <a:pt x="1634" y="-1"/>
                  </a:moveTo>
                  <a:cubicBezTo>
                    <a:pt x="10449" y="668"/>
                    <a:pt x="17968" y="6642"/>
                    <a:pt x="20611" y="15079"/>
                  </a:cubicBezTo>
                  <a:lnTo>
                    <a:pt x="0" y="21538"/>
                  </a:lnTo>
                  <a:lnTo>
                    <a:pt x="1634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0560" name="Text Box 64"/>
            <p:cNvSpPr txBox="1">
              <a:spLocks noChangeArrowheads="1"/>
            </p:cNvSpPr>
            <p:nvPr/>
          </p:nvSpPr>
          <p:spPr bwMode="auto">
            <a:xfrm>
              <a:off x="2705100" y="2286000"/>
              <a:ext cx="990600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/>
                <a:t>AD</a:t>
              </a:r>
              <a:r>
                <a:rPr lang="en-US" sz="2400" b="1" baseline="-25000" dirty="0"/>
                <a:t>3</a:t>
              </a:r>
              <a:endParaRPr lang="en-US" sz="2400" b="1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875088" y="1765300"/>
            <a:ext cx="3973512" cy="2730500"/>
            <a:chOff x="3265488" y="1690688"/>
            <a:chExt cx="3973512" cy="2730500"/>
          </a:xfrm>
        </p:grpSpPr>
        <p:sp>
          <p:nvSpPr>
            <p:cNvPr id="490555" name="Arc 59"/>
            <p:cNvSpPr>
              <a:spLocks/>
            </p:cNvSpPr>
            <p:nvPr/>
          </p:nvSpPr>
          <p:spPr bwMode="auto">
            <a:xfrm rot="-10227073">
              <a:off x="3524250" y="1690688"/>
              <a:ext cx="3714750" cy="2730500"/>
            </a:xfrm>
            <a:custGeom>
              <a:avLst/>
              <a:gdLst>
                <a:gd name="T0" fmla="*/ 2147483647 w 20644"/>
                <a:gd name="T1" fmla="*/ 0 h 21503"/>
                <a:gd name="T2" fmla="*/ 2147483647 w 20644"/>
                <a:gd name="T3" fmla="*/ 2147483647 h 21503"/>
                <a:gd name="T4" fmla="*/ 0 w 20644"/>
                <a:gd name="T5" fmla="*/ 2147483647 h 215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644" h="21503" fill="none" extrusionOk="0">
                  <a:moveTo>
                    <a:pt x="2049" y="0"/>
                  </a:moveTo>
                  <a:cubicBezTo>
                    <a:pt x="10739" y="828"/>
                    <a:pt x="18075" y="6805"/>
                    <a:pt x="20643" y="15148"/>
                  </a:cubicBezTo>
                </a:path>
                <a:path w="20644" h="21503" stroke="0" extrusionOk="0">
                  <a:moveTo>
                    <a:pt x="2049" y="0"/>
                  </a:moveTo>
                  <a:cubicBezTo>
                    <a:pt x="10739" y="828"/>
                    <a:pt x="18075" y="6805"/>
                    <a:pt x="20643" y="15148"/>
                  </a:cubicBezTo>
                  <a:lnTo>
                    <a:pt x="0" y="21503"/>
                  </a:lnTo>
                  <a:lnTo>
                    <a:pt x="2049" y="0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0561" name="Text Box 65"/>
            <p:cNvSpPr txBox="1">
              <a:spLocks noChangeArrowheads="1"/>
            </p:cNvSpPr>
            <p:nvPr/>
          </p:nvSpPr>
          <p:spPr bwMode="auto">
            <a:xfrm>
              <a:off x="3265488" y="1840096"/>
              <a:ext cx="914400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/>
                <a:t>AD</a:t>
              </a:r>
              <a:r>
                <a:rPr lang="en-US" sz="2400" b="1" baseline="-25000" dirty="0"/>
                <a:t>4</a:t>
              </a:r>
              <a:endParaRPr lang="en-US" sz="2400" b="1" dirty="0"/>
            </a:p>
          </p:txBody>
        </p:sp>
      </p:grpSp>
      <p:sp>
        <p:nvSpPr>
          <p:cNvPr id="17439" name="Line 6"/>
          <p:cNvSpPr>
            <a:spLocks noChangeShapeType="1"/>
          </p:cNvSpPr>
          <p:nvPr/>
        </p:nvSpPr>
        <p:spPr bwMode="auto">
          <a:xfrm>
            <a:off x="15240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Text Box 11"/>
          <p:cNvSpPr txBox="1">
            <a:spLocks noChangeArrowheads="1"/>
          </p:cNvSpPr>
          <p:nvPr/>
        </p:nvSpPr>
        <p:spPr bwMode="auto">
          <a:xfrm>
            <a:off x="304800" y="100013"/>
            <a:ext cx="5410200" cy="5857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Increasing Demand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153025" y="492125"/>
            <a:ext cx="3838575" cy="2719388"/>
            <a:chOff x="4848225" y="492125"/>
            <a:chExt cx="3838575" cy="2719388"/>
          </a:xfrm>
        </p:grpSpPr>
        <p:sp>
          <p:nvSpPr>
            <p:cNvPr id="490562" name="Text Box 66"/>
            <p:cNvSpPr txBox="1">
              <a:spLocks noChangeArrowheads="1"/>
            </p:cNvSpPr>
            <p:nvPr/>
          </p:nvSpPr>
          <p:spPr bwMode="auto">
            <a:xfrm>
              <a:off x="4848225" y="1066800"/>
              <a:ext cx="1066800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/>
                <a:t>AD</a:t>
              </a:r>
              <a:r>
                <a:rPr lang="en-US" sz="2400" b="1" baseline="-25000" dirty="0"/>
                <a:t>6</a:t>
              </a:r>
              <a:endParaRPr lang="en-US" sz="2400" b="1" dirty="0"/>
            </a:p>
          </p:txBody>
        </p:sp>
        <p:sp>
          <p:nvSpPr>
            <p:cNvPr id="490556" name="Arc 60"/>
            <p:cNvSpPr>
              <a:spLocks/>
            </p:cNvSpPr>
            <p:nvPr/>
          </p:nvSpPr>
          <p:spPr bwMode="auto">
            <a:xfrm rot="-10227073">
              <a:off x="5226050" y="492125"/>
              <a:ext cx="3460750" cy="2719388"/>
            </a:xfrm>
            <a:custGeom>
              <a:avLst/>
              <a:gdLst>
                <a:gd name="T0" fmla="*/ 2147483647 w 19239"/>
                <a:gd name="T1" fmla="*/ 0 h 21407"/>
                <a:gd name="T2" fmla="*/ 2147483647 w 19239"/>
                <a:gd name="T3" fmla="*/ 2147483647 h 21407"/>
                <a:gd name="T4" fmla="*/ 0 w 19239"/>
                <a:gd name="T5" fmla="*/ 2147483647 h 2140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39" h="21407" fill="none" extrusionOk="0">
                  <a:moveTo>
                    <a:pt x="2881" y="0"/>
                  </a:moveTo>
                  <a:cubicBezTo>
                    <a:pt x="9905" y="945"/>
                    <a:pt x="16017" y="5275"/>
                    <a:pt x="19239" y="11587"/>
                  </a:cubicBezTo>
                </a:path>
                <a:path w="19239" h="21407" stroke="0" extrusionOk="0">
                  <a:moveTo>
                    <a:pt x="2881" y="0"/>
                  </a:moveTo>
                  <a:cubicBezTo>
                    <a:pt x="9905" y="945"/>
                    <a:pt x="16017" y="5275"/>
                    <a:pt x="19239" y="11587"/>
                  </a:cubicBezTo>
                  <a:lnTo>
                    <a:pt x="0" y="21407"/>
                  </a:lnTo>
                  <a:lnTo>
                    <a:pt x="2881" y="0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495800" y="869950"/>
            <a:ext cx="4294219" cy="2724150"/>
            <a:chOff x="4191000" y="869950"/>
            <a:chExt cx="4294219" cy="2724150"/>
          </a:xfrm>
        </p:grpSpPr>
        <p:sp>
          <p:nvSpPr>
            <p:cNvPr id="490563" name="Text Box 67"/>
            <p:cNvSpPr txBox="1">
              <a:spLocks noChangeArrowheads="1"/>
            </p:cNvSpPr>
            <p:nvPr/>
          </p:nvSpPr>
          <p:spPr bwMode="auto">
            <a:xfrm>
              <a:off x="4191000" y="1371600"/>
              <a:ext cx="1066800" cy="387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/>
                <a:t>AD</a:t>
              </a:r>
              <a:r>
                <a:rPr lang="en-US" sz="2400" b="1" baseline="-25000" dirty="0"/>
                <a:t>5</a:t>
              </a:r>
              <a:endParaRPr lang="en-US" sz="2400" b="1" dirty="0"/>
            </a:p>
          </p:txBody>
        </p:sp>
        <p:sp>
          <p:nvSpPr>
            <p:cNvPr id="490557" name="Arc 61"/>
            <p:cNvSpPr>
              <a:spLocks/>
            </p:cNvSpPr>
            <p:nvPr/>
          </p:nvSpPr>
          <p:spPr bwMode="auto">
            <a:xfrm rot="11372927">
              <a:off x="4967319" y="869950"/>
              <a:ext cx="3517900" cy="2724150"/>
            </a:xfrm>
            <a:custGeom>
              <a:avLst/>
              <a:gdLst>
                <a:gd name="T0" fmla="*/ 2147483647 w 19550"/>
                <a:gd name="T1" fmla="*/ 0 h 21450"/>
                <a:gd name="T2" fmla="*/ 2147483647 w 19550"/>
                <a:gd name="T3" fmla="*/ 2147483647 h 21450"/>
                <a:gd name="T4" fmla="*/ 0 w 19550"/>
                <a:gd name="T5" fmla="*/ 2147483647 h 214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550" h="21450" fill="none" extrusionOk="0">
                  <a:moveTo>
                    <a:pt x="2542" y="0"/>
                  </a:moveTo>
                  <a:cubicBezTo>
                    <a:pt x="9949" y="878"/>
                    <a:pt x="16379" y="5515"/>
                    <a:pt x="19550" y="12265"/>
                  </a:cubicBezTo>
                </a:path>
                <a:path w="19550" h="21450" stroke="0" extrusionOk="0">
                  <a:moveTo>
                    <a:pt x="2542" y="0"/>
                  </a:moveTo>
                  <a:cubicBezTo>
                    <a:pt x="9949" y="878"/>
                    <a:pt x="16379" y="5515"/>
                    <a:pt x="19550" y="12265"/>
                  </a:cubicBezTo>
                  <a:lnTo>
                    <a:pt x="0" y="21450"/>
                  </a:lnTo>
                  <a:lnTo>
                    <a:pt x="2542" y="0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4" name="Line 48"/>
          <p:cNvSpPr>
            <a:spLocks noChangeShapeType="1"/>
          </p:cNvSpPr>
          <p:nvPr/>
        </p:nvSpPr>
        <p:spPr bwMode="auto">
          <a:xfrm flipV="1">
            <a:off x="3467100" y="6220833"/>
            <a:ext cx="647700" cy="8731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Line 48"/>
          <p:cNvSpPr>
            <a:spLocks noChangeShapeType="1"/>
          </p:cNvSpPr>
          <p:nvPr/>
        </p:nvSpPr>
        <p:spPr bwMode="auto">
          <a:xfrm flipH="1" flipV="1">
            <a:off x="609600" y="2438400"/>
            <a:ext cx="0" cy="57509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Line 48"/>
          <p:cNvSpPr>
            <a:spLocks noChangeShapeType="1"/>
          </p:cNvSpPr>
          <p:nvPr/>
        </p:nvSpPr>
        <p:spPr bwMode="auto">
          <a:xfrm flipH="1" flipV="1">
            <a:off x="609600" y="4209909"/>
            <a:ext cx="0" cy="57509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Line 48"/>
          <p:cNvSpPr>
            <a:spLocks noChangeShapeType="1"/>
          </p:cNvSpPr>
          <p:nvPr/>
        </p:nvSpPr>
        <p:spPr bwMode="auto">
          <a:xfrm flipV="1">
            <a:off x="5613400" y="6197387"/>
            <a:ext cx="609600" cy="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40" name="Line 23"/>
          <p:cNvSpPr>
            <a:spLocks noChangeShapeType="1"/>
          </p:cNvSpPr>
          <p:nvPr/>
        </p:nvSpPr>
        <p:spPr bwMode="auto">
          <a:xfrm>
            <a:off x="1520825" y="574040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Line 40"/>
          <p:cNvSpPr>
            <a:spLocks noChangeShapeType="1"/>
          </p:cNvSpPr>
          <p:nvPr/>
        </p:nvSpPr>
        <p:spPr bwMode="auto">
          <a:xfrm rot="-5398209" flipH="1">
            <a:off x="5467619" y="2682717"/>
            <a:ext cx="2013681" cy="1049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rc 56"/>
          <p:cNvSpPr>
            <a:spLocks/>
          </p:cNvSpPr>
          <p:nvPr/>
        </p:nvSpPr>
        <p:spPr bwMode="auto">
          <a:xfrm rot="5400000">
            <a:off x="4688681" y="3164683"/>
            <a:ext cx="1828800" cy="1747838"/>
          </a:xfrm>
          <a:custGeom>
            <a:avLst/>
            <a:gdLst>
              <a:gd name="T0" fmla="*/ 2147483647 w 21600"/>
              <a:gd name="T1" fmla="*/ 0 h 20642"/>
              <a:gd name="T2" fmla="*/ 2147483647 w 21600"/>
              <a:gd name="T3" fmla="*/ 2147483647 h 20642"/>
              <a:gd name="T4" fmla="*/ 0 w 21600"/>
              <a:gd name="T5" fmla="*/ 2147483647 h 206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642" fill="none" extrusionOk="0">
                <a:moveTo>
                  <a:pt x="6360" y="-1"/>
                </a:moveTo>
                <a:cubicBezTo>
                  <a:pt x="15419" y="2790"/>
                  <a:pt x="21600" y="11162"/>
                  <a:pt x="21600" y="20642"/>
                </a:cubicBezTo>
              </a:path>
              <a:path w="21600" h="20642" stroke="0" extrusionOk="0">
                <a:moveTo>
                  <a:pt x="6360" y="-1"/>
                </a:moveTo>
                <a:cubicBezTo>
                  <a:pt x="15419" y="2790"/>
                  <a:pt x="21600" y="11162"/>
                  <a:pt x="21600" y="20642"/>
                </a:cubicBezTo>
                <a:lnTo>
                  <a:pt x="0" y="20642"/>
                </a:lnTo>
                <a:lnTo>
                  <a:pt x="6360" y="-1"/>
                </a:lnTo>
                <a:close/>
              </a:path>
            </a:pathLst>
          </a:cu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" name="Line 57"/>
          <p:cNvSpPr>
            <a:spLocks noChangeShapeType="1"/>
          </p:cNvSpPr>
          <p:nvPr/>
        </p:nvSpPr>
        <p:spPr bwMode="auto">
          <a:xfrm flipH="1">
            <a:off x="1517650" y="4953002"/>
            <a:ext cx="3363912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3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55" grpId="0" animBg="1"/>
      <p:bldP spid="55" grpId="1" animBg="1"/>
      <p:bldP spid="66" grpId="0" animBg="1"/>
      <p:bldP spid="6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3" name="Line 51"/>
          <p:cNvSpPr>
            <a:spLocks noChangeShapeType="1"/>
          </p:cNvSpPr>
          <p:nvPr/>
        </p:nvSpPr>
        <p:spPr bwMode="auto">
          <a:xfrm>
            <a:off x="1584960" y="2773680"/>
            <a:ext cx="2590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4" name="Line 52"/>
          <p:cNvSpPr>
            <a:spLocks noChangeShapeType="1"/>
          </p:cNvSpPr>
          <p:nvPr/>
        </p:nvSpPr>
        <p:spPr bwMode="auto">
          <a:xfrm>
            <a:off x="1524000" y="2057400"/>
            <a:ext cx="23622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65" name="Line 60"/>
          <p:cNvSpPr>
            <a:spLocks noChangeShapeType="1"/>
          </p:cNvSpPr>
          <p:nvPr/>
        </p:nvSpPr>
        <p:spPr bwMode="auto">
          <a:xfrm>
            <a:off x="3919538" y="2149475"/>
            <a:ext cx="0" cy="36576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Line 23"/>
          <p:cNvSpPr>
            <a:spLocks noChangeShapeType="1"/>
          </p:cNvSpPr>
          <p:nvPr/>
        </p:nvSpPr>
        <p:spPr bwMode="auto">
          <a:xfrm>
            <a:off x="4267200" y="2743200"/>
            <a:ext cx="0" cy="304323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4" name="Line 8"/>
          <p:cNvSpPr>
            <a:spLocks noChangeShapeType="1"/>
          </p:cNvSpPr>
          <p:nvPr/>
        </p:nvSpPr>
        <p:spPr bwMode="auto">
          <a:xfrm>
            <a:off x="15240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18435" name="Text Box 11"/>
          <p:cNvSpPr txBox="1">
            <a:spLocks noChangeArrowheads="1"/>
          </p:cNvSpPr>
          <p:nvPr/>
        </p:nvSpPr>
        <p:spPr bwMode="auto">
          <a:xfrm>
            <a:off x="650875" y="1465263"/>
            <a:ext cx="873125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200</a:t>
            </a:r>
          </a:p>
        </p:txBody>
      </p:sp>
      <p:sp>
        <p:nvSpPr>
          <p:cNvPr id="18436" name="Text Box 12"/>
          <p:cNvSpPr txBox="1">
            <a:spLocks noChangeArrowheads="1"/>
          </p:cNvSpPr>
          <p:nvPr/>
        </p:nvSpPr>
        <p:spPr bwMode="auto">
          <a:xfrm>
            <a:off x="633413" y="2393950"/>
            <a:ext cx="1119187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150</a:t>
            </a:r>
          </a:p>
        </p:txBody>
      </p:sp>
      <p:sp>
        <p:nvSpPr>
          <p:cNvPr id="18437" name="Text Box 13"/>
          <p:cNvSpPr txBox="1">
            <a:spLocks noChangeArrowheads="1"/>
          </p:cNvSpPr>
          <p:nvPr/>
        </p:nvSpPr>
        <p:spPr bwMode="auto">
          <a:xfrm>
            <a:off x="646113" y="3451225"/>
            <a:ext cx="124936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100</a:t>
            </a:r>
          </a:p>
        </p:txBody>
      </p:sp>
      <p:sp>
        <p:nvSpPr>
          <p:cNvPr id="18438" name="Text Box 14"/>
          <p:cNvSpPr txBox="1">
            <a:spLocks noChangeArrowheads="1"/>
          </p:cNvSpPr>
          <p:nvPr/>
        </p:nvSpPr>
        <p:spPr bwMode="auto">
          <a:xfrm>
            <a:off x="838200" y="4419600"/>
            <a:ext cx="1066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50</a:t>
            </a:r>
          </a:p>
        </p:txBody>
      </p:sp>
      <p:sp>
        <p:nvSpPr>
          <p:cNvPr id="18439" name="Text Box 15"/>
          <p:cNvSpPr txBox="1">
            <a:spLocks noChangeArrowheads="1"/>
          </p:cNvSpPr>
          <p:nvPr/>
        </p:nvSpPr>
        <p:spPr bwMode="auto">
          <a:xfrm>
            <a:off x="1770063" y="5775325"/>
            <a:ext cx="685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8440" name="Text Box 16"/>
          <p:cNvSpPr txBox="1">
            <a:spLocks noChangeArrowheads="1"/>
          </p:cNvSpPr>
          <p:nvPr/>
        </p:nvSpPr>
        <p:spPr bwMode="auto">
          <a:xfrm>
            <a:off x="2438400" y="577850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18441" name="Text Box 17"/>
          <p:cNvSpPr txBox="1">
            <a:spLocks noChangeArrowheads="1"/>
          </p:cNvSpPr>
          <p:nvPr/>
        </p:nvSpPr>
        <p:spPr bwMode="auto">
          <a:xfrm>
            <a:off x="3227388" y="5767388"/>
            <a:ext cx="5334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18442" name="Text Box 18"/>
          <p:cNvSpPr txBox="1">
            <a:spLocks noChangeArrowheads="1"/>
          </p:cNvSpPr>
          <p:nvPr/>
        </p:nvSpPr>
        <p:spPr bwMode="auto">
          <a:xfrm>
            <a:off x="3938588" y="578485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8</a:t>
            </a:r>
          </a:p>
        </p:txBody>
      </p:sp>
      <p:sp>
        <p:nvSpPr>
          <p:cNvPr id="18443" name="Arc 22"/>
          <p:cNvSpPr>
            <a:spLocks/>
          </p:cNvSpPr>
          <p:nvPr/>
        </p:nvSpPr>
        <p:spPr bwMode="auto">
          <a:xfrm rot="10644282">
            <a:off x="3962400" y="1447800"/>
            <a:ext cx="4267200" cy="2965450"/>
          </a:xfrm>
          <a:custGeom>
            <a:avLst/>
            <a:gdLst>
              <a:gd name="T0" fmla="*/ 2147483647 w 21600"/>
              <a:gd name="T1" fmla="*/ 0 h 22727"/>
              <a:gd name="T2" fmla="*/ 2147483647 w 21600"/>
              <a:gd name="T3" fmla="*/ 2147483647 h 22727"/>
              <a:gd name="T4" fmla="*/ 0 w 21600"/>
              <a:gd name="T5" fmla="*/ 2147483647 h 2272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727" fill="none" extrusionOk="0">
                <a:moveTo>
                  <a:pt x="5012" y="-1"/>
                </a:moveTo>
                <a:cubicBezTo>
                  <a:pt x="14737" y="2319"/>
                  <a:pt x="21600" y="11011"/>
                  <a:pt x="21600" y="21010"/>
                </a:cubicBezTo>
                <a:cubicBezTo>
                  <a:pt x="21600" y="21583"/>
                  <a:pt x="21577" y="22155"/>
                  <a:pt x="21531" y="22726"/>
                </a:cubicBezTo>
              </a:path>
              <a:path w="21600" h="22727" stroke="0" extrusionOk="0">
                <a:moveTo>
                  <a:pt x="5012" y="-1"/>
                </a:moveTo>
                <a:cubicBezTo>
                  <a:pt x="14737" y="2319"/>
                  <a:pt x="21600" y="11011"/>
                  <a:pt x="21600" y="21010"/>
                </a:cubicBezTo>
                <a:cubicBezTo>
                  <a:pt x="21600" y="21583"/>
                  <a:pt x="21577" y="22155"/>
                  <a:pt x="21531" y="22726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6" name="Text Box 36"/>
          <p:cNvSpPr txBox="1">
            <a:spLocks noChangeArrowheads="1"/>
          </p:cNvSpPr>
          <p:nvPr/>
        </p:nvSpPr>
        <p:spPr bwMode="auto">
          <a:xfrm>
            <a:off x="4572000" y="5791200"/>
            <a:ext cx="77946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18447" name="Text Box 37"/>
          <p:cNvSpPr txBox="1">
            <a:spLocks noChangeArrowheads="1"/>
          </p:cNvSpPr>
          <p:nvPr/>
        </p:nvSpPr>
        <p:spPr bwMode="auto">
          <a:xfrm>
            <a:off x="53340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12</a:t>
            </a:r>
          </a:p>
        </p:txBody>
      </p:sp>
      <p:sp>
        <p:nvSpPr>
          <p:cNvPr id="18448" name="Text Box 38"/>
          <p:cNvSpPr txBox="1">
            <a:spLocks noChangeArrowheads="1"/>
          </p:cNvSpPr>
          <p:nvPr/>
        </p:nvSpPr>
        <p:spPr bwMode="auto">
          <a:xfrm>
            <a:off x="6019800" y="5764213"/>
            <a:ext cx="81121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14</a:t>
            </a:r>
          </a:p>
        </p:txBody>
      </p:sp>
      <p:sp>
        <p:nvSpPr>
          <p:cNvPr id="18449" name="Text Box 39"/>
          <p:cNvSpPr txBox="1">
            <a:spLocks noChangeArrowheads="1"/>
          </p:cNvSpPr>
          <p:nvPr/>
        </p:nvSpPr>
        <p:spPr bwMode="auto">
          <a:xfrm>
            <a:off x="6738938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16</a:t>
            </a:r>
          </a:p>
        </p:txBody>
      </p:sp>
      <p:sp>
        <p:nvSpPr>
          <p:cNvPr id="18451" name="Text Box 46"/>
          <p:cNvSpPr txBox="1">
            <a:spLocks noChangeArrowheads="1"/>
          </p:cNvSpPr>
          <p:nvPr/>
        </p:nvSpPr>
        <p:spPr bwMode="auto">
          <a:xfrm>
            <a:off x="228600" y="180975"/>
            <a:ext cx="8686800" cy="5355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Rightward Shift in the Aggregate Supply Curve</a:t>
            </a:r>
          </a:p>
        </p:txBody>
      </p:sp>
      <p:sp>
        <p:nvSpPr>
          <p:cNvPr id="18452" name="Text Box 47"/>
          <p:cNvSpPr txBox="1">
            <a:spLocks noChangeArrowheads="1"/>
          </p:cNvSpPr>
          <p:nvPr/>
        </p:nvSpPr>
        <p:spPr bwMode="auto">
          <a:xfrm>
            <a:off x="3828098" y="838200"/>
            <a:ext cx="1066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18455" name="Text Box 53"/>
          <p:cNvSpPr txBox="1">
            <a:spLocks noChangeArrowheads="1"/>
          </p:cNvSpPr>
          <p:nvPr/>
        </p:nvSpPr>
        <p:spPr bwMode="auto">
          <a:xfrm rot="-5400000">
            <a:off x="-1171575" y="3152775"/>
            <a:ext cx="3124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Price Level</a:t>
            </a:r>
          </a:p>
        </p:txBody>
      </p:sp>
      <p:sp>
        <p:nvSpPr>
          <p:cNvPr id="18456" name="Text Box 56"/>
          <p:cNvSpPr txBox="1">
            <a:spLocks noChangeArrowheads="1"/>
          </p:cNvSpPr>
          <p:nvPr/>
        </p:nvSpPr>
        <p:spPr bwMode="auto">
          <a:xfrm>
            <a:off x="74676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17</a:t>
            </a:r>
          </a:p>
        </p:txBody>
      </p:sp>
      <p:sp>
        <p:nvSpPr>
          <p:cNvPr id="18457" name="Arc 57"/>
          <p:cNvSpPr>
            <a:spLocks/>
          </p:cNvSpPr>
          <p:nvPr/>
        </p:nvSpPr>
        <p:spPr bwMode="auto">
          <a:xfrm rot="5400000">
            <a:off x="1827213" y="1320800"/>
            <a:ext cx="2789237" cy="2767013"/>
          </a:xfrm>
          <a:custGeom>
            <a:avLst/>
            <a:gdLst>
              <a:gd name="T0" fmla="*/ 2147483647 w 21369"/>
              <a:gd name="T1" fmla="*/ 0 h 21190"/>
              <a:gd name="T2" fmla="*/ 2147483647 w 21369"/>
              <a:gd name="T3" fmla="*/ 2147483647 h 21190"/>
              <a:gd name="T4" fmla="*/ 0 w 21369"/>
              <a:gd name="T5" fmla="*/ 2147483647 h 21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9" h="21190" fill="none" extrusionOk="0">
                <a:moveTo>
                  <a:pt x="4188" y="-1"/>
                </a:moveTo>
                <a:cubicBezTo>
                  <a:pt x="13155" y="1772"/>
                  <a:pt x="20036" y="8997"/>
                  <a:pt x="21369" y="18040"/>
                </a:cubicBezTo>
              </a:path>
              <a:path w="21369" h="21190" stroke="0" extrusionOk="0">
                <a:moveTo>
                  <a:pt x="4188" y="-1"/>
                </a:moveTo>
                <a:cubicBezTo>
                  <a:pt x="13155" y="1772"/>
                  <a:pt x="20036" y="8997"/>
                  <a:pt x="21369" y="18040"/>
                </a:cubicBezTo>
                <a:lnTo>
                  <a:pt x="0" y="21190"/>
                </a:lnTo>
                <a:lnTo>
                  <a:pt x="4188" y="-1"/>
                </a:lnTo>
                <a:close/>
              </a:path>
            </a:pathLst>
          </a:cu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58" name="Arc 58"/>
          <p:cNvSpPr>
            <a:spLocks/>
          </p:cNvSpPr>
          <p:nvPr/>
        </p:nvSpPr>
        <p:spPr bwMode="auto">
          <a:xfrm rot="5781695">
            <a:off x="1280319" y="1008857"/>
            <a:ext cx="2573337" cy="2819400"/>
          </a:xfrm>
          <a:custGeom>
            <a:avLst/>
            <a:gdLst>
              <a:gd name="T0" fmla="*/ 0 w 19715"/>
              <a:gd name="T1" fmla="*/ 0 h 21600"/>
              <a:gd name="T2" fmla="*/ 2147483647 w 19715"/>
              <a:gd name="T3" fmla="*/ 2147483647 h 21600"/>
              <a:gd name="T4" fmla="*/ 2147483647 w 19715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chemeClr val="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60" name="Text Box 21"/>
          <p:cNvSpPr txBox="1">
            <a:spLocks noChangeArrowheads="1"/>
          </p:cNvSpPr>
          <p:nvPr/>
        </p:nvSpPr>
        <p:spPr bwMode="auto">
          <a:xfrm>
            <a:off x="7244862" y="4039933"/>
            <a:ext cx="1066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</a:p>
        </p:txBody>
      </p:sp>
      <p:sp>
        <p:nvSpPr>
          <p:cNvPr id="18464" name="Text Box 59"/>
          <p:cNvSpPr txBox="1">
            <a:spLocks noChangeArrowheads="1"/>
          </p:cNvSpPr>
          <p:nvPr/>
        </p:nvSpPr>
        <p:spPr bwMode="auto">
          <a:xfrm>
            <a:off x="4572000" y="1476451"/>
            <a:ext cx="9906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18466" name="Text Box 42"/>
          <p:cNvSpPr txBox="1">
            <a:spLocks noChangeArrowheads="1"/>
          </p:cNvSpPr>
          <p:nvPr/>
        </p:nvSpPr>
        <p:spPr bwMode="auto">
          <a:xfrm>
            <a:off x="6664325" y="6259513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Real GDP</a:t>
            </a:r>
          </a:p>
        </p:txBody>
      </p:sp>
      <p:sp>
        <p:nvSpPr>
          <p:cNvPr id="18467" name="Line 62"/>
          <p:cNvSpPr>
            <a:spLocks noChangeShapeType="1"/>
          </p:cNvSpPr>
          <p:nvPr/>
        </p:nvSpPr>
        <p:spPr bwMode="auto">
          <a:xfrm>
            <a:off x="2514600" y="2133600"/>
            <a:ext cx="0" cy="609600"/>
          </a:xfrm>
          <a:prstGeom prst="line">
            <a:avLst/>
          </a:prstGeom>
          <a:noFill/>
          <a:ln w="508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68" name="Line 41"/>
          <p:cNvSpPr>
            <a:spLocks noChangeShapeType="1"/>
          </p:cNvSpPr>
          <p:nvPr/>
        </p:nvSpPr>
        <p:spPr bwMode="auto">
          <a:xfrm>
            <a:off x="1508125" y="5737225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18469" name="Line 30"/>
          <p:cNvSpPr>
            <a:spLocks noChangeShapeType="1"/>
          </p:cNvSpPr>
          <p:nvPr/>
        </p:nvSpPr>
        <p:spPr bwMode="auto">
          <a:xfrm>
            <a:off x="15240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" name="TextBox 1"/>
          <p:cNvSpPr txBox="1"/>
          <p:nvPr/>
        </p:nvSpPr>
        <p:spPr>
          <a:xfrm>
            <a:off x="5562600" y="1465263"/>
            <a:ext cx="3048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Resource prices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Taxes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Subsides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Technological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Regulation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184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3" grpId="0" animBg="1"/>
      <p:bldP spid="18444" grpId="0" animBg="1"/>
      <p:bldP spid="18457" grpId="0" animBg="1"/>
      <p:bldP spid="18464" grpId="0"/>
      <p:bldP spid="18467" grpId="0" animBg="1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7010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Types of Inflation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42963"/>
            <a:ext cx="2590800" cy="75723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Cost push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Demand pull</a:t>
            </a:r>
          </a:p>
        </p:txBody>
      </p:sp>
      <p:sp>
        <p:nvSpPr>
          <p:cNvPr id="20484" name="Rectangle 2"/>
          <p:cNvSpPr txBox="1">
            <a:spLocks noChangeArrowheads="1"/>
          </p:cNvSpPr>
          <p:nvPr/>
        </p:nvSpPr>
        <p:spPr bwMode="auto">
          <a:xfrm>
            <a:off x="304800" y="1704688"/>
            <a:ext cx="449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 Push Inflation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209800"/>
            <a:ext cx="7467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rise in the general price level resulting from an increase in the cost of production</a:t>
            </a:r>
          </a:p>
        </p:txBody>
      </p:sp>
      <p:sp>
        <p:nvSpPr>
          <p:cNvPr id="20486" name="Rectangle 2"/>
          <p:cNvSpPr txBox="1">
            <a:spLocks noChangeArrowheads="1"/>
          </p:cNvSpPr>
          <p:nvPr/>
        </p:nvSpPr>
        <p:spPr bwMode="auto">
          <a:xfrm>
            <a:off x="304800" y="3030310"/>
            <a:ext cx="464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 Pull Inflation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588603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rise in the general price level resulting from an excess of total spending</a:t>
            </a:r>
          </a:p>
        </p:txBody>
      </p:sp>
    </p:spTree>
    <p:extLst>
      <p:ext uri="{BB962C8B-B14F-4D97-AF65-F5344CB8AC3E}">
        <p14:creationId xmlns:p14="http://schemas.microsoft.com/office/powerpoint/2010/main" val="284571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5" grpId="0" build="p" autoUpdateAnimBg="0"/>
      <p:bldP spid="20484" grpId="0"/>
      <p:bldP spid="7" grpId="0" build="p" autoUpdateAnimBg="0"/>
      <p:bldP spid="20486" grpId="0"/>
      <p:bldP spid="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24213"/>
            <a:ext cx="61722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Demand Curve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shows the level of real GDP purchased by everyone at different price levels during a time period, ceteris paribus</a:t>
            </a:r>
          </a:p>
        </p:txBody>
      </p:sp>
      <p:sp>
        <p:nvSpPr>
          <p:cNvPr id="3076" name="Rectangle 1026"/>
          <p:cNvSpPr txBox="1">
            <a:spLocks noChangeArrowheads="1"/>
          </p:cNvSpPr>
          <p:nvPr/>
        </p:nvSpPr>
        <p:spPr bwMode="auto">
          <a:xfrm>
            <a:off x="304800" y="1602214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horizontal axis measures the value of final goods and services included in real GDP measured in base year dollars</a:t>
            </a:r>
          </a:p>
        </p:txBody>
      </p:sp>
      <p:sp>
        <p:nvSpPr>
          <p:cNvPr id="3077" name="Rectangle 1026"/>
          <p:cNvSpPr txBox="1">
            <a:spLocks noChangeArrowheads="1"/>
          </p:cNvSpPr>
          <p:nvPr/>
        </p:nvSpPr>
        <p:spPr bwMode="auto">
          <a:xfrm>
            <a:off x="304800" y="2443589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vertical axis measure is an index of the overall price level, such as the GDP deflator or the CPI</a:t>
            </a:r>
          </a:p>
        </p:txBody>
      </p:sp>
      <p:sp>
        <p:nvSpPr>
          <p:cNvPr id="3078" name="Rectangle 1026"/>
          <p:cNvSpPr txBox="1">
            <a:spLocks noChangeArrowheads="1"/>
          </p:cNvSpPr>
          <p:nvPr/>
        </p:nvSpPr>
        <p:spPr bwMode="auto">
          <a:xfrm>
            <a:off x="228600" y="3402423"/>
            <a:ext cx="8610600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Demand Curve slopes downward to the right</a:t>
            </a:r>
          </a:p>
        </p:txBody>
      </p:sp>
      <p:sp>
        <p:nvSpPr>
          <p:cNvPr id="9" name="Rectangle 1027"/>
          <p:cNvSpPr txBox="1">
            <a:spLocks noChangeArrowheads="1"/>
          </p:cNvSpPr>
          <p:nvPr/>
        </p:nvSpPr>
        <p:spPr bwMode="auto">
          <a:xfrm>
            <a:off x="381000" y="4359275"/>
            <a:ext cx="4341813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Real balance wealth effect</a:t>
            </a:r>
          </a:p>
          <a:p>
            <a:pPr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>
                    <a:alpha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 rate effect</a:t>
            </a:r>
          </a:p>
          <a:p>
            <a:pPr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>
                    <a:alpha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 exports effect</a:t>
            </a:r>
          </a:p>
        </p:txBody>
      </p:sp>
    </p:spTree>
    <p:extLst>
      <p:ext uri="{BB962C8B-B14F-4D97-AF65-F5344CB8AC3E}">
        <p14:creationId xmlns:p14="http://schemas.microsoft.com/office/powerpoint/2010/main" val="389173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  <p:bldP spid="3076" grpId="0"/>
      <p:bldP spid="3077" grpId="0"/>
      <p:bldP spid="3078" grpId="0"/>
      <p:bldP spid="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0" name="Line 38"/>
          <p:cNvSpPr>
            <a:spLocks noChangeShapeType="1"/>
          </p:cNvSpPr>
          <p:nvPr/>
        </p:nvSpPr>
        <p:spPr bwMode="auto">
          <a:xfrm>
            <a:off x="1681163" y="2743200"/>
            <a:ext cx="257556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0492" name="Line 22"/>
          <p:cNvSpPr>
            <a:spLocks noChangeShapeType="1"/>
          </p:cNvSpPr>
          <p:nvPr/>
        </p:nvSpPr>
        <p:spPr bwMode="auto">
          <a:xfrm>
            <a:off x="4311528" y="2747962"/>
            <a:ext cx="0" cy="304323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Line 37"/>
          <p:cNvSpPr>
            <a:spLocks noChangeShapeType="1"/>
          </p:cNvSpPr>
          <p:nvPr/>
        </p:nvSpPr>
        <p:spPr bwMode="auto">
          <a:xfrm>
            <a:off x="1681163" y="3747452"/>
            <a:ext cx="3352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0" name="Line 49"/>
          <p:cNvSpPr>
            <a:spLocks noChangeShapeType="1"/>
          </p:cNvSpPr>
          <p:nvPr/>
        </p:nvSpPr>
        <p:spPr bwMode="auto">
          <a:xfrm>
            <a:off x="5099699" y="3810000"/>
            <a:ext cx="0" cy="19812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Line 8"/>
          <p:cNvSpPr>
            <a:spLocks noChangeShapeType="1"/>
          </p:cNvSpPr>
          <p:nvPr/>
        </p:nvSpPr>
        <p:spPr bwMode="auto">
          <a:xfrm>
            <a:off x="1604963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0483" name="Text Box 11"/>
          <p:cNvSpPr txBox="1">
            <a:spLocks noChangeArrowheads="1"/>
          </p:cNvSpPr>
          <p:nvPr/>
        </p:nvSpPr>
        <p:spPr bwMode="auto">
          <a:xfrm>
            <a:off x="798512" y="1498600"/>
            <a:ext cx="1219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200</a:t>
            </a:r>
          </a:p>
        </p:txBody>
      </p:sp>
      <p:sp>
        <p:nvSpPr>
          <p:cNvPr id="20484" name="Text Box 12"/>
          <p:cNvSpPr txBox="1">
            <a:spLocks noChangeArrowheads="1"/>
          </p:cNvSpPr>
          <p:nvPr/>
        </p:nvSpPr>
        <p:spPr bwMode="auto">
          <a:xfrm>
            <a:off x="798512" y="2427288"/>
            <a:ext cx="1335088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150</a:t>
            </a:r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798512" y="3484563"/>
            <a:ext cx="124936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100</a:t>
            </a:r>
          </a:p>
        </p:txBody>
      </p:sp>
      <p:sp>
        <p:nvSpPr>
          <p:cNvPr id="20486" name="Text Box 14"/>
          <p:cNvSpPr txBox="1">
            <a:spLocks noChangeArrowheads="1"/>
          </p:cNvSpPr>
          <p:nvPr/>
        </p:nvSpPr>
        <p:spPr bwMode="auto">
          <a:xfrm>
            <a:off x="990600" y="4452938"/>
            <a:ext cx="1066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50</a:t>
            </a:r>
          </a:p>
        </p:txBody>
      </p:sp>
      <p:sp>
        <p:nvSpPr>
          <p:cNvPr id="20487" name="Text Box 15"/>
          <p:cNvSpPr txBox="1">
            <a:spLocks noChangeArrowheads="1"/>
          </p:cNvSpPr>
          <p:nvPr/>
        </p:nvSpPr>
        <p:spPr bwMode="auto">
          <a:xfrm>
            <a:off x="1851025" y="5775325"/>
            <a:ext cx="685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20488" name="Text Box 16"/>
          <p:cNvSpPr txBox="1">
            <a:spLocks noChangeArrowheads="1"/>
          </p:cNvSpPr>
          <p:nvPr/>
        </p:nvSpPr>
        <p:spPr bwMode="auto">
          <a:xfrm>
            <a:off x="2519363" y="577850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20489" name="Text Box 17"/>
          <p:cNvSpPr txBox="1">
            <a:spLocks noChangeArrowheads="1"/>
          </p:cNvSpPr>
          <p:nvPr/>
        </p:nvSpPr>
        <p:spPr bwMode="auto">
          <a:xfrm>
            <a:off x="3308350" y="5767388"/>
            <a:ext cx="5334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20490" name="Text Box 18"/>
          <p:cNvSpPr txBox="1">
            <a:spLocks noChangeArrowheads="1"/>
          </p:cNvSpPr>
          <p:nvPr/>
        </p:nvSpPr>
        <p:spPr bwMode="auto">
          <a:xfrm>
            <a:off x="4019550" y="578485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20491" name="Arc 21"/>
          <p:cNvSpPr>
            <a:spLocks/>
          </p:cNvSpPr>
          <p:nvPr/>
        </p:nvSpPr>
        <p:spPr bwMode="auto">
          <a:xfrm rot="-10381216">
            <a:off x="3954463" y="1898650"/>
            <a:ext cx="4267200" cy="2741613"/>
          </a:xfrm>
          <a:custGeom>
            <a:avLst/>
            <a:gdLst>
              <a:gd name="T0" fmla="*/ 2147483647 w 21599"/>
              <a:gd name="T1" fmla="*/ 0 h 21010"/>
              <a:gd name="T2" fmla="*/ 2147483647 w 21599"/>
              <a:gd name="T3" fmla="*/ 2147483647 h 21010"/>
              <a:gd name="T4" fmla="*/ 0 w 21599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010" fill="none" extrusionOk="0">
                <a:moveTo>
                  <a:pt x="5012" y="-1"/>
                </a:moveTo>
                <a:cubicBezTo>
                  <a:pt x="14668" y="2303"/>
                  <a:pt x="21511" y="10892"/>
                  <a:pt x="21599" y="20818"/>
                </a:cubicBezTo>
              </a:path>
              <a:path w="21599" h="21010" stroke="0" extrusionOk="0">
                <a:moveTo>
                  <a:pt x="5012" y="-1"/>
                </a:moveTo>
                <a:cubicBezTo>
                  <a:pt x="14668" y="2303"/>
                  <a:pt x="21511" y="10892"/>
                  <a:pt x="21599" y="20818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4" name="Text Box 30"/>
          <p:cNvSpPr txBox="1">
            <a:spLocks noChangeArrowheads="1"/>
          </p:cNvSpPr>
          <p:nvPr/>
        </p:nvSpPr>
        <p:spPr bwMode="auto">
          <a:xfrm>
            <a:off x="4652963" y="5791200"/>
            <a:ext cx="77946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20495" name="Text Box 31"/>
          <p:cNvSpPr txBox="1">
            <a:spLocks noChangeArrowheads="1"/>
          </p:cNvSpPr>
          <p:nvPr/>
        </p:nvSpPr>
        <p:spPr bwMode="auto">
          <a:xfrm>
            <a:off x="5414963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12</a:t>
            </a:r>
          </a:p>
        </p:txBody>
      </p:sp>
      <p:sp>
        <p:nvSpPr>
          <p:cNvPr id="20496" name="Text Box 32"/>
          <p:cNvSpPr txBox="1">
            <a:spLocks noChangeArrowheads="1"/>
          </p:cNvSpPr>
          <p:nvPr/>
        </p:nvSpPr>
        <p:spPr bwMode="auto">
          <a:xfrm>
            <a:off x="6100763" y="5764213"/>
            <a:ext cx="81121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14</a:t>
            </a:r>
          </a:p>
        </p:txBody>
      </p:sp>
      <p:sp>
        <p:nvSpPr>
          <p:cNvPr id="20497" name="Text Box 33"/>
          <p:cNvSpPr txBox="1">
            <a:spLocks noChangeArrowheads="1"/>
          </p:cNvSpPr>
          <p:nvPr/>
        </p:nvSpPr>
        <p:spPr bwMode="auto">
          <a:xfrm>
            <a:off x="68199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16</a:t>
            </a:r>
          </a:p>
        </p:txBody>
      </p:sp>
      <p:sp>
        <p:nvSpPr>
          <p:cNvPr id="20501" name="Text Box 39"/>
          <p:cNvSpPr txBox="1">
            <a:spLocks noChangeArrowheads="1"/>
          </p:cNvSpPr>
          <p:nvPr/>
        </p:nvSpPr>
        <p:spPr bwMode="auto">
          <a:xfrm rot="-5400000">
            <a:off x="-727075" y="3003550"/>
            <a:ext cx="25146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Price Level</a:t>
            </a:r>
          </a:p>
        </p:txBody>
      </p:sp>
      <p:sp>
        <p:nvSpPr>
          <p:cNvPr id="20502" name="Text Box 40"/>
          <p:cNvSpPr txBox="1">
            <a:spLocks noChangeArrowheads="1"/>
          </p:cNvSpPr>
          <p:nvPr/>
        </p:nvSpPr>
        <p:spPr bwMode="auto">
          <a:xfrm>
            <a:off x="7548563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17</a:t>
            </a:r>
          </a:p>
        </p:txBody>
      </p:sp>
      <p:sp>
        <p:nvSpPr>
          <p:cNvPr id="20503" name="Arc 41"/>
          <p:cNvSpPr>
            <a:spLocks/>
          </p:cNvSpPr>
          <p:nvPr/>
        </p:nvSpPr>
        <p:spPr bwMode="auto">
          <a:xfrm rot="5400000">
            <a:off x="3226594" y="1512094"/>
            <a:ext cx="2936875" cy="2820987"/>
          </a:xfrm>
          <a:custGeom>
            <a:avLst/>
            <a:gdLst>
              <a:gd name="T0" fmla="*/ 0 w 22506"/>
              <a:gd name="T1" fmla="*/ 2147483647 h 21600"/>
              <a:gd name="T2" fmla="*/ 2147483647 w 22506"/>
              <a:gd name="T3" fmla="*/ 2147483647 h 21600"/>
              <a:gd name="T4" fmla="*/ 2147483647 w 22506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506" h="21600" fill="none" extrusionOk="0">
                <a:moveTo>
                  <a:pt x="-1" y="29"/>
                </a:moveTo>
                <a:cubicBezTo>
                  <a:pt x="378" y="9"/>
                  <a:pt x="757" y="-1"/>
                  <a:pt x="1137" y="0"/>
                </a:cubicBezTo>
                <a:cubicBezTo>
                  <a:pt x="11850" y="0"/>
                  <a:pt x="20944" y="7852"/>
                  <a:pt x="22506" y="18450"/>
                </a:cubicBezTo>
              </a:path>
              <a:path w="22506" h="21600" stroke="0" extrusionOk="0">
                <a:moveTo>
                  <a:pt x="-1" y="29"/>
                </a:moveTo>
                <a:cubicBezTo>
                  <a:pt x="378" y="9"/>
                  <a:pt x="757" y="-1"/>
                  <a:pt x="1137" y="0"/>
                </a:cubicBezTo>
                <a:cubicBezTo>
                  <a:pt x="11850" y="0"/>
                  <a:pt x="20944" y="7852"/>
                  <a:pt x="22506" y="18450"/>
                </a:cubicBezTo>
                <a:lnTo>
                  <a:pt x="1137" y="21600"/>
                </a:lnTo>
                <a:lnTo>
                  <a:pt x="-1" y="29"/>
                </a:lnTo>
                <a:close/>
              </a:path>
            </a:pathLst>
          </a:custGeom>
          <a:noFill/>
          <a:ln w="76200">
            <a:solidFill>
              <a:srgbClr val="333333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4" name="Arc 42"/>
          <p:cNvSpPr>
            <a:spLocks/>
          </p:cNvSpPr>
          <p:nvPr/>
        </p:nvSpPr>
        <p:spPr bwMode="auto">
          <a:xfrm rot="5781695">
            <a:off x="1956594" y="1172369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147483647 w 19715"/>
              <a:gd name="T3" fmla="*/ 2147483647 h 21600"/>
              <a:gd name="T4" fmla="*/ 2147483647 w 19715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5" name="Text Box 44"/>
          <p:cNvSpPr txBox="1">
            <a:spLocks noChangeArrowheads="1"/>
          </p:cNvSpPr>
          <p:nvPr/>
        </p:nvSpPr>
        <p:spPr bwMode="auto">
          <a:xfrm>
            <a:off x="7053263" y="4462315"/>
            <a:ext cx="9906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</a:p>
        </p:txBody>
      </p:sp>
      <p:sp>
        <p:nvSpPr>
          <p:cNvPr id="20509" name="Text Box 48"/>
          <p:cNvSpPr txBox="1">
            <a:spLocks noChangeArrowheads="1"/>
          </p:cNvSpPr>
          <p:nvPr/>
        </p:nvSpPr>
        <p:spPr bwMode="auto">
          <a:xfrm>
            <a:off x="5845175" y="1055077"/>
            <a:ext cx="1066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20511" name="Text Box 50"/>
          <p:cNvSpPr txBox="1">
            <a:spLocks noChangeArrowheads="1"/>
          </p:cNvSpPr>
          <p:nvPr/>
        </p:nvSpPr>
        <p:spPr bwMode="auto">
          <a:xfrm>
            <a:off x="6629400" y="6188075"/>
            <a:ext cx="20574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Real GDP</a:t>
            </a:r>
          </a:p>
        </p:txBody>
      </p:sp>
      <p:sp>
        <p:nvSpPr>
          <p:cNvPr id="20512" name="Line 51"/>
          <p:cNvSpPr>
            <a:spLocks noChangeShapeType="1"/>
          </p:cNvSpPr>
          <p:nvPr/>
        </p:nvSpPr>
        <p:spPr bwMode="auto">
          <a:xfrm>
            <a:off x="2527071" y="2866077"/>
            <a:ext cx="3221" cy="773112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0513" name="Line 52"/>
          <p:cNvSpPr>
            <a:spLocks noChangeShapeType="1"/>
          </p:cNvSpPr>
          <p:nvPr/>
        </p:nvSpPr>
        <p:spPr bwMode="auto">
          <a:xfrm>
            <a:off x="1563688" y="5749925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4" name="Line 54"/>
          <p:cNvSpPr>
            <a:spLocks noChangeShapeType="1"/>
          </p:cNvSpPr>
          <p:nvPr/>
        </p:nvSpPr>
        <p:spPr bwMode="auto">
          <a:xfrm>
            <a:off x="1604963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4424363" y="990600"/>
            <a:ext cx="1016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20517" name="Line 55"/>
          <p:cNvSpPr>
            <a:spLocks noChangeShapeType="1"/>
          </p:cNvSpPr>
          <p:nvPr/>
        </p:nvSpPr>
        <p:spPr bwMode="auto">
          <a:xfrm flipH="1">
            <a:off x="4348163" y="5181600"/>
            <a:ext cx="682625" cy="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sz="2800"/>
          </a:p>
        </p:txBody>
      </p:sp>
      <p:sp>
        <p:nvSpPr>
          <p:cNvPr id="20518" name="Rectangle 2"/>
          <p:cNvSpPr txBox="1">
            <a:spLocks noChangeArrowheads="1"/>
          </p:cNvSpPr>
          <p:nvPr/>
        </p:nvSpPr>
        <p:spPr bwMode="auto">
          <a:xfrm>
            <a:off x="304800" y="146582"/>
            <a:ext cx="85344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 Push Inflation (Stagflation)</a:t>
            </a:r>
          </a:p>
        </p:txBody>
      </p:sp>
    </p:spTree>
    <p:extLst>
      <p:ext uri="{BB962C8B-B14F-4D97-AF65-F5344CB8AC3E}">
        <p14:creationId xmlns:p14="http://schemas.microsoft.com/office/powerpoint/2010/main" val="112398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0" grpId="0" animBg="1"/>
      <p:bldP spid="20492" grpId="0" animBg="1"/>
      <p:bldP spid="20504" grpId="0" animBg="1"/>
      <p:bldP spid="20512" grpId="0" animBg="1"/>
      <p:bldP spid="20516" grpId="0"/>
      <p:bldP spid="205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6" name="Line 22"/>
          <p:cNvSpPr>
            <a:spLocks noChangeShapeType="1"/>
          </p:cNvSpPr>
          <p:nvPr/>
        </p:nvSpPr>
        <p:spPr bwMode="auto">
          <a:xfrm>
            <a:off x="5715000" y="2819400"/>
            <a:ext cx="0" cy="296703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38"/>
          <p:cNvSpPr>
            <a:spLocks noChangeShapeType="1"/>
          </p:cNvSpPr>
          <p:nvPr/>
        </p:nvSpPr>
        <p:spPr bwMode="auto">
          <a:xfrm>
            <a:off x="1600200" y="2770188"/>
            <a:ext cx="4114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3" name="Line 37"/>
          <p:cNvSpPr>
            <a:spLocks noChangeShapeType="1"/>
          </p:cNvSpPr>
          <p:nvPr/>
        </p:nvSpPr>
        <p:spPr bwMode="auto">
          <a:xfrm>
            <a:off x="1600200" y="3810000"/>
            <a:ext cx="3352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32" name="Line 48"/>
          <p:cNvSpPr>
            <a:spLocks noChangeShapeType="1"/>
          </p:cNvSpPr>
          <p:nvPr/>
        </p:nvSpPr>
        <p:spPr bwMode="auto">
          <a:xfrm>
            <a:off x="5029200" y="3810000"/>
            <a:ext cx="0" cy="19812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Line 8"/>
          <p:cNvSpPr>
            <a:spLocks noChangeShapeType="1"/>
          </p:cNvSpPr>
          <p:nvPr/>
        </p:nvSpPr>
        <p:spPr bwMode="auto">
          <a:xfrm>
            <a:off x="1520825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07" name="Text Box 11"/>
          <p:cNvSpPr txBox="1">
            <a:spLocks noChangeArrowheads="1"/>
          </p:cNvSpPr>
          <p:nvPr/>
        </p:nvSpPr>
        <p:spPr bwMode="auto">
          <a:xfrm>
            <a:off x="741363" y="1465263"/>
            <a:ext cx="1219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200</a:t>
            </a:r>
          </a:p>
        </p:txBody>
      </p:sp>
      <p:sp>
        <p:nvSpPr>
          <p:cNvPr id="21508" name="Text Box 12"/>
          <p:cNvSpPr txBox="1">
            <a:spLocks noChangeArrowheads="1"/>
          </p:cNvSpPr>
          <p:nvPr/>
        </p:nvSpPr>
        <p:spPr bwMode="auto">
          <a:xfrm>
            <a:off x="723900" y="2393950"/>
            <a:ext cx="91765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150</a:t>
            </a:r>
          </a:p>
        </p:txBody>
      </p:sp>
      <p:sp>
        <p:nvSpPr>
          <p:cNvPr id="21509" name="Text Box 13"/>
          <p:cNvSpPr txBox="1">
            <a:spLocks noChangeArrowheads="1"/>
          </p:cNvSpPr>
          <p:nvPr/>
        </p:nvSpPr>
        <p:spPr bwMode="auto">
          <a:xfrm>
            <a:off x="736600" y="3451225"/>
            <a:ext cx="835025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100</a:t>
            </a:r>
          </a:p>
        </p:txBody>
      </p:sp>
      <p:sp>
        <p:nvSpPr>
          <p:cNvPr id="21510" name="Text Box 14"/>
          <p:cNvSpPr txBox="1">
            <a:spLocks noChangeArrowheads="1"/>
          </p:cNvSpPr>
          <p:nvPr/>
        </p:nvSpPr>
        <p:spPr bwMode="auto">
          <a:xfrm>
            <a:off x="911225" y="4419600"/>
            <a:ext cx="606426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50</a:t>
            </a:r>
          </a:p>
        </p:txBody>
      </p:sp>
      <p:sp>
        <p:nvSpPr>
          <p:cNvPr id="21511" name="Text Box 15"/>
          <p:cNvSpPr txBox="1">
            <a:spLocks noChangeArrowheads="1"/>
          </p:cNvSpPr>
          <p:nvPr/>
        </p:nvSpPr>
        <p:spPr bwMode="auto">
          <a:xfrm>
            <a:off x="1766888" y="5775325"/>
            <a:ext cx="685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21512" name="Text Box 16"/>
          <p:cNvSpPr txBox="1">
            <a:spLocks noChangeArrowheads="1"/>
          </p:cNvSpPr>
          <p:nvPr/>
        </p:nvSpPr>
        <p:spPr bwMode="auto">
          <a:xfrm>
            <a:off x="2438400" y="577850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21513" name="Text Box 17"/>
          <p:cNvSpPr txBox="1">
            <a:spLocks noChangeArrowheads="1"/>
          </p:cNvSpPr>
          <p:nvPr/>
        </p:nvSpPr>
        <p:spPr bwMode="auto">
          <a:xfrm>
            <a:off x="3227388" y="5767388"/>
            <a:ext cx="5334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21514" name="Text Box 18"/>
          <p:cNvSpPr txBox="1">
            <a:spLocks noChangeArrowheads="1"/>
          </p:cNvSpPr>
          <p:nvPr/>
        </p:nvSpPr>
        <p:spPr bwMode="auto">
          <a:xfrm>
            <a:off x="3938588" y="578485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21518" name="Text Box 30"/>
          <p:cNvSpPr txBox="1">
            <a:spLocks noChangeArrowheads="1"/>
          </p:cNvSpPr>
          <p:nvPr/>
        </p:nvSpPr>
        <p:spPr bwMode="auto">
          <a:xfrm>
            <a:off x="4572000" y="5791200"/>
            <a:ext cx="77946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21519" name="Text Box 31"/>
          <p:cNvSpPr txBox="1">
            <a:spLocks noChangeArrowheads="1"/>
          </p:cNvSpPr>
          <p:nvPr/>
        </p:nvSpPr>
        <p:spPr bwMode="auto">
          <a:xfrm>
            <a:off x="53340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12</a:t>
            </a:r>
          </a:p>
        </p:txBody>
      </p:sp>
      <p:sp>
        <p:nvSpPr>
          <p:cNvPr id="21520" name="Text Box 32"/>
          <p:cNvSpPr txBox="1">
            <a:spLocks noChangeArrowheads="1"/>
          </p:cNvSpPr>
          <p:nvPr/>
        </p:nvSpPr>
        <p:spPr bwMode="auto">
          <a:xfrm>
            <a:off x="6019800" y="5764213"/>
            <a:ext cx="81121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14</a:t>
            </a:r>
          </a:p>
        </p:txBody>
      </p:sp>
      <p:sp>
        <p:nvSpPr>
          <p:cNvPr id="21521" name="Text Box 33"/>
          <p:cNvSpPr txBox="1">
            <a:spLocks noChangeArrowheads="1"/>
          </p:cNvSpPr>
          <p:nvPr/>
        </p:nvSpPr>
        <p:spPr bwMode="auto">
          <a:xfrm>
            <a:off x="6738938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16</a:t>
            </a:r>
          </a:p>
        </p:txBody>
      </p:sp>
      <p:sp>
        <p:nvSpPr>
          <p:cNvPr id="21525" name="Text Box 39"/>
          <p:cNvSpPr txBox="1">
            <a:spLocks noChangeArrowheads="1"/>
          </p:cNvSpPr>
          <p:nvPr/>
        </p:nvSpPr>
        <p:spPr bwMode="auto">
          <a:xfrm rot="-5400000">
            <a:off x="-801687" y="2859087"/>
            <a:ext cx="25908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Price Level</a:t>
            </a:r>
          </a:p>
        </p:txBody>
      </p:sp>
      <p:sp>
        <p:nvSpPr>
          <p:cNvPr id="21526" name="Text Box 40"/>
          <p:cNvSpPr txBox="1">
            <a:spLocks noChangeArrowheads="1"/>
          </p:cNvSpPr>
          <p:nvPr/>
        </p:nvSpPr>
        <p:spPr bwMode="auto">
          <a:xfrm>
            <a:off x="74676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17</a:t>
            </a:r>
          </a:p>
        </p:txBody>
      </p:sp>
      <p:sp>
        <p:nvSpPr>
          <p:cNvPr id="21527" name="Arc 41"/>
          <p:cNvSpPr>
            <a:spLocks/>
          </p:cNvSpPr>
          <p:nvPr/>
        </p:nvSpPr>
        <p:spPr bwMode="auto">
          <a:xfrm rot="5134114">
            <a:off x="3221832" y="1594644"/>
            <a:ext cx="2789237" cy="2809875"/>
          </a:xfrm>
          <a:custGeom>
            <a:avLst/>
            <a:gdLst>
              <a:gd name="T0" fmla="*/ 2147483647 w 21369"/>
              <a:gd name="T1" fmla="*/ 0 h 21516"/>
              <a:gd name="T2" fmla="*/ 2147483647 w 21369"/>
              <a:gd name="T3" fmla="*/ 2147483647 h 21516"/>
              <a:gd name="T4" fmla="*/ 0 w 21369"/>
              <a:gd name="T5" fmla="*/ 2147483647 h 215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9" h="21516" fill="none" extrusionOk="0">
                <a:moveTo>
                  <a:pt x="1903" y="0"/>
                </a:moveTo>
                <a:cubicBezTo>
                  <a:pt x="11860" y="881"/>
                  <a:pt x="19912" y="8478"/>
                  <a:pt x="21369" y="18366"/>
                </a:cubicBezTo>
              </a:path>
              <a:path w="21369" h="21516" stroke="0" extrusionOk="0">
                <a:moveTo>
                  <a:pt x="1903" y="0"/>
                </a:moveTo>
                <a:cubicBezTo>
                  <a:pt x="11860" y="881"/>
                  <a:pt x="19912" y="8478"/>
                  <a:pt x="21369" y="18366"/>
                </a:cubicBezTo>
                <a:lnTo>
                  <a:pt x="0" y="21516"/>
                </a:lnTo>
                <a:lnTo>
                  <a:pt x="1903" y="0"/>
                </a:lnTo>
                <a:close/>
              </a:path>
            </a:pathLst>
          </a:custGeom>
          <a:noFill/>
          <a:ln w="7620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8" name="Text Box 43"/>
          <p:cNvSpPr txBox="1">
            <a:spLocks noChangeArrowheads="1"/>
          </p:cNvSpPr>
          <p:nvPr/>
        </p:nvSpPr>
        <p:spPr bwMode="auto">
          <a:xfrm>
            <a:off x="6870432" y="4366105"/>
            <a:ext cx="1143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21531" name="Text Box 47"/>
          <p:cNvSpPr txBox="1">
            <a:spLocks noChangeArrowheads="1"/>
          </p:cNvSpPr>
          <p:nvPr/>
        </p:nvSpPr>
        <p:spPr bwMode="auto">
          <a:xfrm>
            <a:off x="5867400" y="1219200"/>
            <a:ext cx="8382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</a:p>
        </p:txBody>
      </p:sp>
      <p:sp>
        <p:nvSpPr>
          <p:cNvPr id="21533" name="Text Box 49"/>
          <p:cNvSpPr txBox="1">
            <a:spLocks noChangeArrowheads="1"/>
          </p:cNvSpPr>
          <p:nvPr/>
        </p:nvSpPr>
        <p:spPr bwMode="auto">
          <a:xfrm>
            <a:off x="6768246" y="6299688"/>
            <a:ext cx="2133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Real GDP</a:t>
            </a:r>
          </a:p>
        </p:txBody>
      </p:sp>
      <p:sp>
        <p:nvSpPr>
          <p:cNvPr id="21535" name="Line 51"/>
          <p:cNvSpPr>
            <a:spLocks noChangeShapeType="1"/>
          </p:cNvSpPr>
          <p:nvPr/>
        </p:nvSpPr>
        <p:spPr bwMode="auto">
          <a:xfrm>
            <a:off x="1495425" y="5749925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6" name="Line 53"/>
          <p:cNvSpPr>
            <a:spLocks noChangeShapeType="1"/>
          </p:cNvSpPr>
          <p:nvPr/>
        </p:nvSpPr>
        <p:spPr bwMode="auto">
          <a:xfrm>
            <a:off x="1520825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grpSp>
        <p:nvGrpSpPr>
          <p:cNvPr id="2" name="Group 1"/>
          <p:cNvGrpSpPr/>
          <p:nvPr/>
        </p:nvGrpSpPr>
        <p:grpSpPr>
          <a:xfrm>
            <a:off x="4519654" y="774700"/>
            <a:ext cx="4079875" cy="3144418"/>
            <a:chOff x="4519654" y="774700"/>
            <a:chExt cx="4079875" cy="3144418"/>
          </a:xfrm>
        </p:grpSpPr>
        <p:sp>
          <p:nvSpPr>
            <p:cNvPr id="21538" name="Arc 55"/>
            <p:cNvSpPr>
              <a:spLocks/>
            </p:cNvSpPr>
            <p:nvPr/>
          </p:nvSpPr>
          <p:spPr bwMode="auto">
            <a:xfrm rot="-10082843">
              <a:off x="4519654" y="774700"/>
              <a:ext cx="4079875" cy="2741613"/>
            </a:xfrm>
            <a:custGeom>
              <a:avLst/>
              <a:gdLst>
                <a:gd name="T0" fmla="*/ 2147483647 w 20649"/>
                <a:gd name="T1" fmla="*/ 0 h 21010"/>
                <a:gd name="T2" fmla="*/ 2147483647 w 20649"/>
                <a:gd name="T3" fmla="*/ 2147483647 h 21010"/>
                <a:gd name="T4" fmla="*/ 0 w 20649"/>
                <a:gd name="T5" fmla="*/ 2147483647 h 210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649" h="21010" fill="none" extrusionOk="0">
                  <a:moveTo>
                    <a:pt x="5012" y="-1"/>
                  </a:moveTo>
                  <a:cubicBezTo>
                    <a:pt x="12455" y="1775"/>
                    <a:pt x="18403" y="7356"/>
                    <a:pt x="20648" y="14671"/>
                  </a:cubicBezTo>
                </a:path>
                <a:path w="20649" h="21010" stroke="0" extrusionOk="0">
                  <a:moveTo>
                    <a:pt x="5012" y="-1"/>
                  </a:moveTo>
                  <a:cubicBezTo>
                    <a:pt x="12455" y="1775"/>
                    <a:pt x="18403" y="7356"/>
                    <a:pt x="20648" y="14671"/>
                  </a:cubicBezTo>
                  <a:lnTo>
                    <a:pt x="0" y="21010"/>
                  </a:lnTo>
                  <a:lnTo>
                    <a:pt x="5012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1539" name="Text Box 56"/>
            <p:cNvSpPr txBox="1">
              <a:spLocks noChangeArrowheads="1"/>
            </p:cNvSpPr>
            <p:nvPr/>
          </p:nvSpPr>
          <p:spPr bwMode="auto">
            <a:xfrm>
              <a:off x="7314101" y="3438987"/>
              <a:ext cx="1143000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b="1" dirty="0"/>
                <a:t>AD</a:t>
              </a:r>
              <a:r>
                <a:rPr lang="en-US" sz="2800" b="1" baseline="-25000" dirty="0"/>
                <a:t>2</a:t>
              </a:r>
              <a:endParaRPr lang="en-US" sz="2800" b="1" dirty="0"/>
            </a:p>
          </p:txBody>
        </p:sp>
      </p:grpSp>
      <p:sp>
        <p:nvSpPr>
          <p:cNvPr id="2154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 Pull Inflation</a:t>
            </a:r>
          </a:p>
        </p:txBody>
      </p:sp>
      <p:sp>
        <p:nvSpPr>
          <p:cNvPr id="21515" name="Arc 21"/>
          <p:cNvSpPr>
            <a:spLocks/>
          </p:cNvSpPr>
          <p:nvPr/>
        </p:nvSpPr>
        <p:spPr bwMode="auto">
          <a:xfrm rot="11017537">
            <a:off x="3663816" y="1732379"/>
            <a:ext cx="4267200" cy="2741613"/>
          </a:xfrm>
          <a:custGeom>
            <a:avLst/>
            <a:gdLst>
              <a:gd name="T0" fmla="*/ 2147483647 w 21599"/>
              <a:gd name="T1" fmla="*/ 0 h 21010"/>
              <a:gd name="T2" fmla="*/ 2147483647 w 21599"/>
              <a:gd name="T3" fmla="*/ 2147483647 h 21010"/>
              <a:gd name="T4" fmla="*/ 0 w 21599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010" fill="none" extrusionOk="0">
                <a:moveTo>
                  <a:pt x="5012" y="-1"/>
                </a:moveTo>
                <a:cubicBezTo>
                  <a:pt x="14668" y="2303"/>
                  <a:pt x="21511" y="10892"/>
                  <a:pt x="21599" y="20818"/>
                </a:cubicBezTo>
              </a:path>
              <a:path w="21599" h="21010" stroke="0" extrusionOk="0">
                <a:moveTo>
                  <a:pt x="5012" y="-1"/>
                </a:moveTo>
                <a:cubicBezTo>
                  <a:pt x="14668" y="2303"/>
                  <a:pt x="21511" y="10892"/>
                  <a:pt x="21599" y="20818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Line 51"/>
          <p:cNvSpPr>
            <a:spLocks noChangeShapeType="1"/>
          </p:cNvSpPr>
          <p:nvPr/>
        </p:nvSpPr>
        <p:spPr bwMode="auto">
          <a:xfrm>
            <a:off x="2595563" y="2810228"/>
            <a:ext cx="0" cy="91440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3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 animBg="1"/>
      <p:bldP spid="21524" grpId="0" animBg="1"/>
      <p:bldP spid="4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Line 58"/>
          <p:cNvSpPr>
            <a:spLocks noChangeShapeType="1"/>
          </p:cNvSpPr>
          <p:nvPr/>
        </p:nvSpPr>
        <p:spPr bwMode="auto">
          <a:xfrm flipH="1">
            <a:off x="6210618" y="4450543"/>
            <a:ext cx="0" cy="1297795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57"/>
          <p:cNvSpPr>
            <a:spLocks noChangeShapeType="1"/>
          </p:cNvSpPr>
          <p:nvPr/>
        </p:nvSpPr>
        <p:spPr bwMode="auto">
          <a:xfrm>
            <a:off x="1905000" y="4450543"/>
            <a:ext cx="4290219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7" name="Line 58"/>
          <p:cNvSpPr>
            <a:spLocks noChangeShapeType="1"/>
          </p:cNvSpPr>
          <p:nvPr/>
        </p:nvSpPr>
        <p:spPr bwMode="auto">
          <a:xfrm>
            <a:off x="6487555" y="3205237"/>
            <a:ext cx="26618" cy="2490612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57"/>
          <p:cNvSpPr>
            <a:spLocks noChangeShapeType="1"/>
          </p:cNvSpPr>
          <p:nvPr/>
        </p:nvSpPr>
        <p:spPr bwMode="auto">
          <a:xfrm>
            <a:off x="1981200" y="3124200"/>
            <a:ext cx="4444609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546874" name="Line 58"/>
          <p:cNvSpPr>
            <a:spLocks noChangeShapeType="1"/>
          </p:cNvSpPr>
          <p:nvPr/>
        </p:nvSpPr>
        <p:spPr bwMode="auto">
          <a:xfrm>
            <a:off x="6999704" y="3562249"/>
            <a:ext cx="0" cy="21336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6873" name="Line 57"/>
          <p:cNvSpPr>
            <a:spLocks noChangeShapeType="1"/>
          </p:cNvSpPr>
          <p:nvPr/>
        </p:nvSpPr>
        <p:spPr bwMode="auto">
          <a:xfrm>
            <a:off x="1981200" y="3483734"/>
            <a:ext cx="50292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554" name="Line 8"/>
          <p:cNvSpPr>
            <a:spLocks noChangeShapeType="1"/>
          </p:cNvSpPr>
          <p:nvPr/>
        </p:nvSpPr>
        <p:spPr bwMode="auto">
          <a:xfrm>
            <a:off x="19050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3555" name="Text Box 11"/>
          <p:cNvSpPr txBox="1">
            <a:spLocks noChangeArrowheads="1"/>
          </p:cNvSpPr>
          <p:nvPr/>
        </p:nvSpPr>
        <p:spPr bwMode="auto">
          <a:xfrm>
            <a:off x="1120775" y="1465263"/>
            <a:ext cx="1219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200</a:t>
            </a:r>
          </a:p>
        </p:txBody>
      </p:sp>
      <p:sp>
        <p:nvSpPr>
          <p:cNvPr id="23556" name="Text Box 12"/>
          <p:cNvSpPr txBox="1">
            <a:spLocks noChangeArrowheads="1"/>
          </p:cNvSpPr>
          <p:nvPr/>
        </p:nvSpPr>
        <p:spPr bwMode="auto">
          <a:xfrm>
            <a:off x="1103312" y="2393950"/>
            <a:ext cx="1335088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150</a:t>
            </a:r>
          </a:p>
        </p:txBody>
      </p:sp>
      <p:sp>
        <p:nvSpPr>
          <p:cNvPr id="23557" name="Text Box 13"/>
          <p:cNvSpPr txBox="1">
            <a:spLocks noChangeArrowheads="1"/>
          </p:cNvSpPr>
          <p:nvPr/>
        </p:nvSpPr>
        <p:spPr bwMode="auto">
          <a:xfrm>
            <a:off x="1116012" y="3451225"/>
            <a:ext cx="124936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100</a:t>
            </a:r>
          </a:p>
        </p:txBody>
      </p:sp>
      <p:sp>
        <p:nvSpPr>
          <p:cNvPr id="23558" name="Text Box 14"/>
          <p:cNvSpPr txBox="1">
            <a:spLocks noChangeArrowheads="1"/>
          </p:cNvSpPr>
          <p:nvPr/>
        </p:nvSpPr>
        <p:spPr bwMode="auto">
          <a:xfrm>
            <a:off x="1290637" y="4419600"/>
            <a:ext cx="1066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50</a:t>
            </a:r>
          </a:p>
        </p:txBody>
      </p:sp>
      <p:sp>
        <p:nvSpPr>
          <p:cNvPr id="23559" name="Text Box 15"/>
          <p:cNvSpPr txBox="1">
            <a:spLocks noChangeArrowheads="1"/>
          </p:cNvSpPr>
          <p:nvPr/>
        </p:nvSpPr>
        <p:spPr bwMode="auto">
          <a:xfrm>
            <a:off x="2151063" y="5775325"/>
            <a:ext cx="6858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23560" name="Text Box 16"/>
          <p:cNvSpPr txBox="1">
            <a:spLocks noChangeArrowheads="1"/>
          </p:cNvSpPr>
          <p:nvPr/>
        </p:nvSpPr>
        <p:spPr bwMode="auto">
          <a:xfrm>
            <a:off x="2819400" y="577850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23561" name="Text Box 17"/>
          <p:cNvSpPr txBox="1">
            <a:spLocks noChangeArrowheads="1"/>
          </p:cNvSpPr>
          <p:nvPr/>
        </p:nvSpPr>
        <p:spPr bwMode="auto">
          <a:xfrm>
            <a:off x="3608388" y="5767388"/>
            <a:ext cx="5334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23562" name="Text Box 18"/>
          <p:cNvSpPr txBox="1">
            <a:spLocks noChangeArrowheads="1"/>
          </p:cNvSpPr>
          <p:nvPr/>
        </p:nvSpPr>
        <p:spPr bwMode="auto">
          <a:xfrm>
            <a:off x="4319588" y="5784850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23564" name="Text Box 30"/>
          <p:cNvSpPr txBox="1">
            <a:spLocks noChangeArrowheads="1"/>
          </p:cNvSpPr>
          <p:nvPr/>
        </p:nvSpPr>
        <p:spPr bwMode="auto">
          <a:xfrm>
            <a:off x="4953000" y="5791200"/>
            <a:ext cx="77946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23565" name="Text Box 31"/>
          <p:cNvSpPr txBox="1">
            <a:spLocks noChangeArrowheads="1"/>
          </p:cNvSpPr>
          <p:nvPr/>
        </p:nvSpPr>
        <p:spPr bwMode="auto">
          <a:xfrm>
            <a:off x="57150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12</a:t>
            </a:r>
          </a:p>
        </p:txBody>
      </p:sp>
      <p:sp>
        <p:nvSpPr>
          <p:cNvPr id="23566" name="Text Box 32"/>
          <p:cNvSpPr txBox="1">
            <a:spLocks noChangeArrowheads="1"/>
          </p:cNvSpPr>
          <p:nvPr/>
        </p:nvSpPr>
        <p:spPr bwMode="auto">
          <a:xfrm>
            <a:off x="6400800" y="5764213"/>
            <a:ext cx="81121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14</a:t>
            </a:r>
          </a:p>
        </p:txBody>
      </p:sp>
      <p:sp>
        <p:nvSpPr>
          <p:cNvPr id="23567" name="Text Box 33"/>
          <p:cNvSpPr txBox="1">
            <a:spLocks noChangeArrowheads="1"/>
          </p:cNvSpPr>
          <p:nvPr/>
        </p:nvSpPr>
        <p:spPr bwMode="auto">
          <a:xfrm>
            <a:off x="7119938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16</a:t>
            </a:r>
          </a:p>
        </p:txBody>
      </p:sp>
      <p:sp>
        <p:nvSpPr>
          <p:cNvPr id="23570" name="Text Box 39"/>
          <p:cNvSpPr txBox="1">
            <a:spLocks noChangeArrowheads="1"/>
          </p:cNvSpPr>
          <p:nvPr/>
        </p:nvSpPr>
        <p:spPr bwMode="auto">
          <a:xfrm>
            <a:off x="7848600" y="5764213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17</a:t>
            </a:r>
          </a:p>
        </p:txBody>
      </p:sp>
      <p:sp>
        <p:nvSpPr>
          <p:cNvPr id="23571" name="Arc 40"/>
          <p:cNvSpPr>
            <a:spLocks/>
          </p:cNvSpPr>
          <p:nvPr/>
        </p:nvSpPr>
        <p:spPr bwMode="auto">
          <a:xfrm rot="5134114">
            <a:off x="4063935" y="1800300"/>
            <a:ext cx="2789237" cy="2809875"/>
          </a:xfrm>
          <a:custGeom>
            <a:avLst/>
            <a:gdLst>
              <a:gd name="T0" fmla="*/ 2147483647 w 21369"/>
              <a:gd name="T1" fmla="*/ 0 h 21516"/>
              <a:gd name="T2" fmla="*/ 2147483647 w 21369"/>
              <a:gd name="T3" fmla="*/ 2147483647 h 21516"/>
              <a:gd name="T4" fmla="*/ 0 w 21369"/>
              <a:gd name="T5" fmla="*/ 2147483647 h 215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9" h="21516" fill="none" extrusionOk="0">
                <a:moveTo>
                  <a:pt x="1903" y="0"/>
                </a:moveTo>
                <a:cubicBezTo>
                  <a:pt x="11860" y="881"/>
                  <a:pt x="19912" y="8478"/>
                  <a:pt x="21369" y="18366"/>
                </a:cubicBezTo>
              </a:path>
              <a:path w="21369" h="21516" stroke="0" extrusionOk="0">
                <a:moveTo>
                  <a:pt x="1903" y="0"/>
                </a:moveTo>
                <a:cubicBezTo>
                  <a:pt x="11860" y="881"/>
                  <a:pt x="19912" y="8478"/>
                  <a:pt x="21369" y="18366"/>
                </a:cubicBezTo>
                <a:lnTo>
                  <a:pt x="0" y="21516"/>
                </a:lnTo>
                <a:lnTo>
                  <a:pt x="1903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72" name="Text Box 41"/>
          <p:cNvSpPr txBox="1">
            <a:spLocks noChangeArrowheads="1"/>
          </p:cNvSpPr>
          <p:nvPr/>
        </p:nvSpPr>
        <p:spPr bwMode="auto">
          <a:xfrm>
            <a:off x="6967048" y="4577693"/>
            <a:ext cx="1066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23573" name="Text Box 44"/>
          <p:cNvSpPr txBox="1">
            <a:spLocks noChangeArrowheads="1"/>
          </p:cNvSpPr>
          <p:nvPr/>
        </p:nvSpPr>
        <p:spPr bwMode="auto">
          <a:xfrm>
            <a:off x="6072705" y="1408383"/>
            <a:ext cx="9906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AS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23575" name="Text Box 46"/>
          <p:cNvSpPr txBox="1">
            <a:spLocks noChangeArrowheads="1"/>
          </p:cNvSpPr>
          <p:nvPr/>
        </p:nvSpPr>
        <p:spPr bwMode="auto">
          <a:xfrm>
            <a:off x="6743700" y="6256338"/>
            <a:ext cx="2362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Real GDP</a:t>
            </a:r>
          </a:p>
        </p:txBody>
      </p:sp>
      <p:sp>
        <p:nvSpPr>
          <p:cNvPr id="23583" name="Text Box 59"/>
          <p:cNvSpPr txBox="1">
            <a:spLocks noChangeArrowheads="1"/>
          </p:cNvSpPr>
          <p:nvPr/>
        </p:nvSpPr>
        <p:spPr bwMode="auto">
          <a:xfrm>
            <a:off x="381000" y="152400"/>
            <a:ext cx="82296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Explaining the Business Cycle</a:t>
            </a:r>
          </a:p>
        </p:txBody>
      </p:sp>
      <p:sp>
        <p:nvSpPr>
          <p:cNvPr id="23584" name="Text Box 38"/>
          <p:cNvSpPr txBox="1">
            <a:spLocks noChangeArrowheads="1"/>
          </p:cNvSpPr>
          <p:nvPr/>
        </p:nvSpPr>
        <p:spPr bwMode="auto">
          <a:xfrm rot="-5400000">
            <a:off x="-455613" y="2973387"/>
            <a:ext cx="2362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Price Level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572000" y="1817333"/>
            <a:ext cx="3544400" cy="3105505"/>
            <a:chOff x="4572000" y="1817333"/>
            <a:chExt cx="3544400" cy="3105505"/>
          </a:xfrm>
        </p:grpSpPr>
        <p:sp>
          <p:nvSpPr>
            <p:cNvPr id="546872" name="Text Box 56"/>
            <p:cNvSpPr txBox="1">
              <a:spLocks noChangeArrowheads="1"/>
            </p:cNvSpPr>
            <p:nvPr/>
          </p:nvSpPr>
          <p:spPr bwMode="auto">
            <a:xfrm>
              <a:off x="7125800" y="1817333"/>
              <a:ext cx="990600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b="1" dirty="0"/>
                <a:t>AS</a:t>
              </a:r>
              <a:r>
                <a:rPr lang="en-US" sz="2800" b="1" baseline="-25000" dirty="0"/>
                <a:t>1</a:t>
              </a:r>
              <a:endParaRPr lang="en-US" sz="2800" b="1" dirty="0"/>
            </a:p>
          </p:txBody>
        </p:sp>
        <p:sp>
          <p:nvSpPr>
            <p:cNvPr id="546871" name="Arc 55"/>
            <p:cNvSpPr>
              <a:spLocks/>
            </p:cNvSpPr>
            <p:nvPr/>
          </p:nvSpPr>
          <p:spPr bwMode="auto">
            <a:xfrm rot="5134114">
              <a:off x="4582319" y="2123281"/>
              <a:ext cx="2789238" cy="2809875"/>
            </a:xfrm>
            <a:custGeom>
              <a:avLst/>
              <a:gdLst>
                <a:gd name="T0" fmla="*/ 2147483647 w 21369"/>
                <a:gd name="T1" fmla="*/ 0 h 21516"/>
                <a:gd name="T2" fmla="*/ 2147483647 w 21369"/>
                <a:gd name="T3" fmla="*/ 2147483647 h 21516"/>
                <a:gd name="T4" fmla="*/ 0 w 21369"/>
                <a:gd name="T5" fmla="*/ 2147483647 h 215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369" h="21516" fill="none" extrusionOk="0">
                  <a:moveTo>
                    <a:pt x="1903" y="0"/>
                  </a:moveTo>
                  <a:cubicBezTo>
                    <a:pt x="11860" y="881"/>
                    <a:pt x="19912" y="8478"/>
                    <a:pt x="21369" y="18366"/>
                  </a:cubicBezTo>
                </a:path>
                <a:path w="21369" h="21516" stroke="0" extrusionOk="0">
                  <a:moveTo>
                    <a:pt x="1903" y="0"/>
                  </a:moveTo>
                  <a:cubicBezTo>
                    <a:pt x="11860" y="881"/>
                    <a:pt x="19912" y="8478"/>
                    <a:pt x="21369" y="18366"/>
                  </a:cubicBezTo>
                  <a:lnTo>
                    <a:pt x="0" y="21516"/>
                  </a:lnTo>
                  <a:lnTo>
                    <a:pt x="1903" y="0"/>
                  </a:lnTo>
                  <a:close/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5" name="Arc 52"/>
          <p:cNvSpPr>
            <a:spLocks/>
          </p:cNvSpPr>
          <p:nvPr/>
        </p:nvSpPr>
        <p:spPr bwMode="auto">
          <a:xfrm rot="11641877">
            <a:off x="4259236" y="1862524"/>
            <a:ext cx="4079875" cy="2741613"/>
          </a:xfrm>
          <a:custGeom>
            <a:avLst/>
            <a:gdLst>
              <a:gd name="T0" fmla="*/ 2147483647 w 20649"/>
              <a:gd name="T1" fmla="*/ 0 h 21010"/>
              <a:gd name="T2" fmla="*/ 2147483647 w 20649"/>
              <a:gd name="T3" fmla="*/ 2147483647 h 21010"/>
              <a:gd name="T4" fmla="*/ 0 w 20649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49" h="21010" fill="none" extrusionOk="0">
                <a:moveTo>
                  <a:pt x="5012" y="-1"/>
                </a:moveTo>
                <a:cubicBezTo>
                  <a:pt x="12455" y="1775"/>
                  <a:pt x="18403" y="7356"/>
                  <a:pt x="20648" y="14671"/>
                </a:cubicBezTo>
              </a:path>
              <a:path w="20649" h="21010" stroke="0" extrusionOk="0">
                <a:moveTo>
                  <a:pt x="5012" y="-1"/>
                </a:moveTo>
                <a:cubicBezTo>
                  <a:pt x="12455" y="1775"/>
                  <a:pt x="18403" y="7356"/>
                  <a:pt x="20648" y="14671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76" name="Line 48"/>
          <p:cNvSpPr>
            <a:spLocks noChangeShapeType="1"/>
          </p:cNvSpPr>
          <p:nvPr/>
        </p:nvSpPr>
        <p:spPr bwMode="auto">
          <a:xfrm>
            <a:off x="1863725" y="5748338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168858" y="1023145"/>
            <a:ext cx="4079875" cy="3134370"/>
            <a:chOff x="5168858" y="1023145"/>
            <a:chExt cx="4079875" cy="3134370"/>
          </a:xfrm>
        </p:grpSpPr>
        <p:sp>
          <p:nvSpPr>
            <p:cNvPr id="546868" name="Arc 52"/>
            <p:cNvSpPr>
              <a:spLocks/>
            </p:cNvSpPr>
            <p:nvPr/>
          </p:nvSpPr>
          <p:spPr bwMode="auto">
            <a:xfrm rot="-10082843">
              <a:off x="5168858" y="1023145"/>
              <a:ext cx="4079875" cy="2741613"/>
            </a:xfrm>
            <a:custGeom>
              <a:avLst/>
              <a:gdLst>
                <a:gd name="T0" fmla="*/ 2147483647 w 20649"/>
                <a:gd name="T1" fmla="*/ 0 h 21010"/>
                <a:gd name="T2" fmla="*/ 2147483647 w 20649"/>
                <a:gd name="T3" fmla="*/ 2147483647 h 21010"/>
                <a:gd name="T4" fmla="*/ 0 w 20649"/>
                <a:gd name="T5" fmla="*/ 2147483647 h 210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649" h="21010" fill="none" extrusionOk="0">
                  <a:moveTo>
                    <a:pt x="5012" y="-1"/>
                  </a:moveTo>
                  <a:cubicBezTo>
                    <a:pt x="12455" y="1775"/>
                    <a:pt x="18403" y="7356"/>
                    <a:pt x="20648" y="14671"/>
                  </a:cubicBezTo>
                </a:path>
                <a:path w="20649" h="21010" stroke="0" extrusionOk="0">
                  <a:moveTo>
                    <a:pt x="5012" y="-1"/>
                  </a:moveTo>
                  <a:cubicBezTo>
                    <a:pt x="12455" y="1775"/>
                    <a:pt x="18403" y="7356"/>
                    <a:pt x="20648" y="14671"/>
                  </a:cubicBezTo>
                  <a:lnTo>
                    <a:pt x="0" y="21010"/>
                  </a:lnTo>
                  <a:lnTo>
                    <a:pt x="5012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46869" name="Text Box 53"/>
            <p:cNvSpPr txBox="1">
              <a:spLocks noChangeArrowheads="1"/>
            </p:cNvSpPr>
            <p:nvPr/>
          </p:nvSpPr>
          <p:spPr bwMode="auto">
            <a:xfrm>
              <a:off x="7915276" y="3677384"/>
              <a:ext cx="1066800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b="1" dirty="0"/>
                <a:t>AD</a:t>
              </a:r>
              <a:r>
                <a:rPr lang="en-US" sz="2800" b="1" baseline="-25000" dirty="0"/>
                <a:t>2</a:t>
              </a:r>
              <a:endParaRPr lang="en-US" sz="2800" b="1" dirty="0"/>
            </a:p>
          </p:txBody>
        </p:sp>
      </p:grpSp>
      <p:sp>
        <p:nvSpPr>
          <p:cNvPr id="23577" name="Line 50"/>
          <p:cNvSpPr>
            <a:spLocks noChangeShapeType="1"/>
          </p:cNvSpPr>
          <p:nvPr/>
        </p:nvSpPr>
        <p:spPr bwMode="auto">
          <a:xfrm>
            <a:off x="19050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1862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4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6" grpId="0" animBg="1"/>
      <p:bldP spid="546874" grpId="0" animBg="1"/>
      <p:bldP spid="546873" grpId="0" animBg="1"/>
      <p:bldP spid="23571" grpId="0" animBg="1"/>
      <p:bldP spid="235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319564"/>
            <a:ext cx="7315200" cy="44563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 Rate Effect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2667000"/>
            <a:ext cx="7810500" cy="830997"/>
          </a:xfrm>
        </p:spPr>
        <p:txBody>
          <a:bodyPr>
            <a:spAutoFit/>
          </a:bodyPr>
          <a:lstStyle/>
          <a:p>
            <a:pPr marL="0" lvl="1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Assuming fixed credit, an increase in the price level translates through higher interest rates into a lower real GDP</a:t>
            </a:r>
          </a:p>
        </p:txBody>
      </p:sp>
      <p:sp>
        <p:nvSpPr>
          <p:cNvPr id="4100" name="Rectangle 2"/>
          <p:cNvSpPr txBox="1">
            <a:spLocks noChangeArrowheads="1"/>
          </p:cNvSpPr>
          <p:nvPr/>
        </p:nvSpPr>
        <p:spPr bwMode="auto">
          <a:xfrm>
            <a:off x="495300" y="3733800"/>
            <a:ext cx="7620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 Exports Effect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23900" y="4076940"/>
            <a:ext cx="79629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higher domestic price level makes U.S. goods more expensive compared to foreign goods, exports decrease, imports increase, decreasing real GDP</a:t>
            </a:r>
          </a:p>
        </p:txBody>
      </p:sp>
      <p:sp>
        <p:nvSpPr>
          <p:cNvPr id="4102" name="Rectangle 2"/>
          <p:cNvSpPr txBox="1">
            <a:spLocks noChangeArrowheads="1"/>
          </p:cNvSpPr>
          <p:nvPr/>
        </p:nvSpPr>
        <p:spPr bwMode="auto">
          <a:xfrm>
            <a:off x="495300" y="963372"/>
            <a:ext cx="68961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Balance Effect (Wealth Effect)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1295400"/>
            <a:ext cx="79279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Consumers spend more on goods and services because lower prices make their dollars more valuable</a:t>
            </a:r>
          </a:p>
        </p:txBody>
      </p:sp>
      <p:sp>
        <p:nvSpPr>
          <p:cNvPr id="4104" name="Rectangle 2"/>
          <p:cNvSpPr txBox="1">
            <a:spLocks noChangeArrowheads="1"/>
          </p:cNvSpPr>
          <p:nvPr/>
        </p:nvSpPr>
        <p:spPr bwMode="auto">
          <a:xfrm>
            <a:off x="304800" y="251363"/>
            <a:ext cx="85725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Demand Downward Slope </a:t>
            </a:r>
          </a:p>
        </p:txBody>
      </p:sp>
    </p:spTree>
    <p:extLst>
      <p:ext uri="{BB962C8B-B14F-4D97-AF65-F5344CB8AC3E}">
        <p14:creationId xmlns:p14="http://schemas.microsoft.com/office/powerpoint/2010/main" val="256275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61475" grpId="0" build="p" autoUpdateAnimBg="0"/>
      <p:bldP spid="4100" grpId="0"/>
      <p:bldP spid="7" grpId="0" build="p" autoUpdateAnimBg="0"/>
      <p:bldP spid="4102" grpId="0"/>
      <p:bldP spid="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23" name="Line 23"/>
          <p:cNvSpPr>
            <a:spLocks noChangeShapeType="1"/>
          </p:cNvSpPr>
          <p:nvPr/>
        </p:nvSpPr>
        <p:spPr bwMode="auto">
          <a:xfrm flipH="1">
            <a:off x="4813300" y="3795712"/>
            <a:ext cx="0" cy="199548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41" name="Line 41"/>
          <p:cNvSpPr>
            <a:spLocks noChangeShapeType="1"/>
          </p:cNvSpPr>
          <p:nvPr/>
        </p:nvSpPr>
        <p:spPr bwMode="auto">
          <a:xfrm>
            <a:off x="1841500" y="3810000"/>
            <a:ext cx="2971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32" name="Line 27"/>
          <p:cNvSpPr>
            <a:spLocks noChangeShapeType="1"/>
          </p:cNvSpPr>
          <p:nvPr/>
        </p:nvSpPr>
        <p:spPr bwMode="auto">
          <a:xfrm flipH="1">
            <a:off x="3746500" y="2819400"/>
            <a:ext cx="0" cy="29718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3" name="Line 44"/>
          <p:cNvSpPr>
            <a:spLocks noChangeShapeType="1"/>
          </p:cNvSpPr>
          <p:nvPr/>
        </p:nvSpPr>
        <p:spPr bwMode="auto">
          <a:xfrm>
            <a:off x="1841500" y="2791352"/>
            <a:ext cx="19050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22" name="Line 9"/>
          <p:cNvSpPr>
            <a:spLocks noChangeShapeType="1"/>
          </p:cNvSpPr>
          <p:nvPr/>
        </p:nvSpPr>
        <p:spPr bwMode="auto">
          <a:xfrm>
            <a:off x="17653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3" name="Text Box 12"/>
          <p:cNvSpPr txBox="1">
            <a:spLocks noChangeArrowheads="1"/>
          </p:cNvSpPr>
          <p:nvPr/>
        </p:nvSpPr>
        <p:spPr bwMode="auto">
          <a:xfrm>
            <a:off x="685800" y="1544638"/>
            <a:ext cx="1092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</a:p>
        </p:txBody>
      </p:sp>
      <p:sp>
        <p:nvSpPr>
          <p:cNvPr id="5124" name="Text Box 13"/>
          <p:cNvSpPr txBox="1">
            <a:spLocks noChangeArrowheads="1"/>
          </p:cNvSpPr>
          <p:nvPr/>
        </p:nvSpPr>
        <p:spPr bwMode="auto">
          <a:xfrm>
            <a:off x="557212" y="2473325"/>
            <a:ext cx="1195388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150</a:t>
            </a:r>
          </a:p>
        </p:txBody>
      </p:sp>
      <p:sp>
        <p:nvSpPr>
          <p:cNvPr id="5125" name="Text Box 14"/>
          <p:cNvSpPr txBox="1">
            <a:spLocks noChangeArrowheads="1"/>
          </p:cNvSpPr>
          <p:nvPr/>
        </p:nvSpPr>
        <p:spPr bwMode="auto">
          <a:xfrm>
            <a:off x="649287" y="3530600"/>
            <a:ext cx="1103313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sp>
        <p:nvSpPr>
          <p:cNvPr id="5126" name="Text Box 15"/>
          <p:cNvSpPr txBox="1">
            <a:spLocks noChangeArrowheads="1"/>
          </p:cNvSpPr>
          <p:nvPr/>
        </p:nvSpPr>
        <p:spPr bwMode="auto">
          <a:xfrm>
            <a:off x="796925" y="4498975"/>
            <a:ext cx="955675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</p:txBody>
      </p:sp>
      <p:sp>
        <p:nvSpPr>
          <p:cNvPr id="5127" name="Text Box 16"/>
          <p:cNvSpPr txBox="1">
            <a:spLocks noChangeArrowheads="1"/>
          </p:cNvSpPr>
          <p:nvPr/>
        </p:nvSpPr>
        <p:spPr bwMode="auto">
          <a:xfrm>
            <a:off x="2374900" y="5791200"/>
            <a:ext cx="6858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128" name="Text Box 17"/>
          <p:cNvSpPr txBox="1">
            <a:spLocks noChangeArrowheads="1"/>
          </p:cNvSpPr>
          <p:nvPr/>
        </p:nvSpPr>
        <p:spPr bwMode="auto">
          <a:xfrm>
            <a:off x="3435350" y="5757863"/>
            <a:ext cx="6096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129" name="Text Box 18"/>
          <p:cNvSpPr txBox="1">
            <a:spLocks noChangeArrowheads="1"/>
          </p:cNvSpPr>
          <p:nvPr/>
        </p:nvSpPr>
        <p:spPr bwMode="auto">
          <a:xfrm>
            <a:off x="4594225" y="5768975"/>
            <a:ext cx="533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5130" name="Text Box 19"/>
          <p:cNvSpPr txBox="1">
            <a:spLocks noChangeArrowheads="1"/>
          </p:cNvSpPr>
          <p:nvPr/>
        </p:nvSpPr>
        <p:spPr bwMode="auto">
          <a:xfrm>
            <a:off x="5718175" y="5757863"/>
            <a:ext cx="6096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35" name="Arc 32"/>
          <p:cNvSpPr>
            <a:spLocks/>
          </p:cNvSpPr>
          <p:nvPr/>
        </p:nvSpPr>
        <p:spPr bwMode="auto">
          <a:xfrm rot="-10463945">
            <a:off x="3292475" y="1374775"/>
            <a:ext cx="4033838" cy="2892425"/>
          </a:xfrm>
          <a:custGeom>
            <a:avLst/>
            <a:gdLst>
              <a:gd name="T0" fmla="*/ 2147483647 w 21001"/>
              <a:gd name="T1" fmla="*/ 0 h 21010"/>
              <a:gd name="T2" fmla="*/ 2147483647 w 21001"/>
              <a:gd name="T3" fmla="*/ 2147483647 h 21010"/>
              <a:gd name="T4" fmla="*/ 0 w 21001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01" h="21010" fill="none" extrusionOk="0">
                <a:moveTo>
                  <a:pt x="5012" y="-1"/>
                </a:moveTo>
                <a:cubicBezTo>
                  <a:pt x="12919" y="1886"/>
                  <a:pt x="19098" y="8052"/>
                  <a:pt x="21000" y="15957"/>
                </a:cubicBezTo>
              </a:path>
              <a:path w="21001" h="21010" stroke="0" extrusionOk="0">
                <a:moveTo>
                  <a:pt x="5012" y="-1"/>
                </a:moveTo>
                <a:cubicBezTo>
                  <a:pt x="12919" y="1886"/>
                  <a:pt x="19098" y="8052"/>
                  <a:pt x="21000" y="15957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37" name="Line 34"/>
          <p:cNvSpPr>
            <a:spLocks noChangeShapeType="1"/>
          </p:cNvSpPr>
          <p:nvPr/>
        </p:nvSpPr>
        <p:spPr bwMode="auto">
          <a:xfrm>
            <a:off x="17653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38" name="Text Box 37"/>
          <p:cNvSpPr txBox="1">
            <a:spLocks noChangeArrowheads="1"/>
          </p:cNvSpPr>
          <p:nvPr/>
        </p:nvSpPr>
        <p:spPr bwMode="auto">
          <a:xfrm>
            <a:off x="7708900" y="5753100"/>
            <a:ext cx="7620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5139" name="Text Box 38"/>
          <p:cNvSpPr txBox="1">
            <a:spLocks noChangeArrowheads="1"/>
          </p:cNvSpPr>
          <p:nvPr/>
        </p:nvSpPr>
        <p:spPr bwMode="auto">
          <a:xfrm>
            <a:off x="6702425" y="5768975"/>
            <a:ext cx="7620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5140" name="Text Box 40"/>
          <p:cNvSpPr txBox="1">
            <a:spLocks noChangeArrowheads="1"/>
          </p:cNvSpPr>
          <p:nvPr/>
        </p:nvSpPr>
        <p:spPr bwMode="auto">
          <a:xfrm>
            <a:off x="6261100" y="4112669"/>
            <a:ext cx="12954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</a:p>
        </p:txBody>
      </p:sp>
      <p:sp>
        <p:nvSpPr>
          <p:cNvPr id="5145" name="Text Box 22"/>
          <p:cNvSpPr txBox="1">
            <a:spLocks noChangeArrowheads="1"/>
          </p:cNvSpPr>
          <p:nvPr/>
        </p:nvSpPr>
        <p:spPr bwMode="auto">
          <a:xfrm>
            <a:off x="228600" y="76200"/>
            <a:ext cx="6400800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Demand Curve</a:t>
            </a:r>
          </a:p>
        </p:txBody>
      </p:sp>
      <p:sp>
        <p:nvSpPr>
          <p:cNvPr id="5148" name="Text Box 31"/>
          <p:cNvSpPr txBox="1">
            <a:spLocks noChangeArrowheads="1"/>
          </p:cNvSpPr>
          <p:nvPr/>
        </p:nvSpPr>
        <p:spPr bwMode="auto">
          <a:xfrm rot="-5400000">
            <a:off x="-827882" y="3139282"/>
            <a:ext cx="24368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Price Level</a:t>
            </a:r>
          </a:p>
        </p:txBody>
      </p:sp>
      <p:sp>
        <p:nvSpPr>
          <p:cNvPr id="5149" name="Text Box 30"/>
          <p:cNvSpPr txBox="1">
            <a:spLocks noChangeArrowheads="1"/>
          </p:cNvSpPr>
          <p:nvPr/>
        </p:nvSpPr>
        <p:spPr bwMode="auto">
          <a:xfrm>
            <a:off x="6854825" y="628332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5150" name="Line 4"/>
          <p:cNvSpPr>
            <a:spLocks noChangeShapeType="1"/>
          </p:cNvSpPr>
          <p:nvPr/>
        </p:nvSpPr>
        <p:spPr bwMode="auto">
          <a:xfrm>
            <a:off x="1752600" y="5741988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6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23" grpId="0" animBg="1"/>
      <p:bldP spid="4864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0772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Shifts in Aggregate Demand Curve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534400" cy="3391698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Consumption: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Income: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there is a direct relationship between changes in real disposable income and changes in consumption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Expectations: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Consumers expectations of things to happen in the future will affect their spending decisions today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Wealth: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There is a direct relationship between a change in wealth and a change in consumption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 rates: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an indirect relationship between a change in interest rates and a change in consumption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13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0772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Shifts in Aggregate Demand Curve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382000" cy="4869025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Investments:</a:t>
            </a:r>
          </a:p>
          <a:p>
            <a:pPr lvl="1" eaLnBrk="1" hangingPunct="1">
              <a:buClr>
                <a:schemeClr val="tx1"/>
              </a:buClr>
              <a:defRPr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Expectations: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Investors are susceptible to moods of optimism and pessimism</a:t>
            </a:r>
          </a:p>
          <a:p>
            <a:pPr lvl="1" eaLnBrk="1" hangingPunct="1">
              <a:buClr>
                <a:schemeClr val="tx1"/>
              </a:buClr>
              <a:defRPr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Technological change: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New products and new ways of doing things have a big impact on investment decisions</a:t>
            </a:r>
          </a:p>
          <a:p>
            <a:pPr lvl="1" eaLnBrk="1" hangingPunct="1">
              <a:buClr>
                <a:schemeClr val="tx1"/>
              </a:buClr>
              <a:defRPr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Capacity utilization: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2"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low utilization firms can meet an increase in demand without expanding</a:t>
            </a:r>
          </a:p>
          <a:p>
            <a:pPr lvl="2"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high utilization firms must increase investment to meet an increase in demand</a:t>
            </a:r>
          </a:p>
          <a:p>
            <a:pPr lvl="1" eaLnBrk="1" hangingPunct="1">
              <a:buClr>
                <a:schemeClr val="tx1"/>
              </a:buClr>
              <a:defRPr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Business taxes: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Business decisions depend on the expected after-tax rate of profit</a:t>
            </a:r>
          </a:p>
          <a:p>
            <a:pPr lvl="1" eaLnBrk="1" hangingPunct="1">
              <a:buClr>
                <a:schemeClr val="tx1"/>
              </a:buClr>
              <a:defRPr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 Rate: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an indirect relationship between a change in interest rates and a change in investment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all else equal</a:t>
            </a:r>
          </a:p>
        </p:txBody>
      </p:sp>
    </p:spTree>
    <p:extLst>
      <p:ext uri="{BB962C8B-B14F-4D97-AF65-F5344CB8AC3E}">
        <p14:creationId xmlns:p14="http://schemas.microsoft.com/office/powerpoint/2010/main" val="252544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9"/>
          <p:cNvSpPr>
            <a:spLocks noChangeShapeType="1"/>
          </p:cNvSpPr>
          <p:nvPr/>
        </p:nvSpPr>
        <p:spPr bwMode="auto">
          <a:xfrm>
            <a:off x="2006995" y="1163699"/>
            <a:ext cx="0" cy="437595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Text Box 12"/>
          <p:cNvSpPr txBox="1">
            <a:spLocks noChangeArrowheads="1"/>
          </p:cNvSpPr>
          <p:nvPr/>
        </p:nvSpPr>
        <p:spPr bwMode="auto">
          <a:xfrm>
            <a:off x="1219200" y="1762588"/>
            <a:ext cx="82510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</a:p>
        </p:txBody>
      </p:sp>
      <p:sp>
        <p:nvSpPr>
          <p:cNvPr id="7172" name="Text Box 13"/>
          <p:cNvSpPr txBox="1">
            <a:spLocks noChangeArrowheads="1"/>
          </p:cNvSpPr>
          <p:nvPr/>
        </p:nvSpPr>
        <p:spPr bwMode="auto">
          <a:xfrm>
            <a:off x="1161623" y="2604117"/>
            <a:ext cx="903888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150</a:t>
            </a:r>
          </a:p>
        </p:txBody>
      </p:sp>
      <p:sp>
        <p:nvSpPr>
          <p:cNvPr id="7173" name="Text Box 14"/>
          <p:cNvSpPr txBox="1">
            <a:spLocks noChangeArrowheads="1"/>
          </p:cNvSpPr>
          <p:nvPr/>
        </p:nvSpPr>
        <p:spPr bwMode="auto">
          <a:xfrm>
            <a:off x="1160190" y="3552239"/>
            <a:ext cx="893862" cy="47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sp>
        <p:nvSpPr>
          <p:cNvPr id="7174" name="Text Box 15"/>
          <p:cNvSpPr txBox="1">
            <a:spLocks noChangeArrowheads="1"/>
          </p:cNvSpPr>
          <p:nvPr/>
        </p:nvSpPr>
        <p:spPr bwMode="auto">
          <a:xfrm>
            <a:off x="1362169" y="4404989"/>
            <a:ext cx="721965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</p:txBody>
      </p:sp>
      <p:sp>
        <p:nvSpPr>
          <p:cNvPr id="7175" name="Text Box 16"/>
          <p:cNvSpPr txBox="1">
            <a:spLocks noChangeArrowheads="1"/>
          </p:cNvSpPr>
          <p:nvPr/>
        </p:nvSpPr>
        <p:spPr bwMode="auto">
          <a:xfrm>
            <a:off x="2557063" y="5505989"/>
            <a:ext cx="61882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7176" name="Text Box 17"/>
          <p:cNvSpPr txBox="1">
            <a:spLocks noChangeArrowheads="1"/>
          </p:cNvSpPr>
          <p:nvPr/>
        </p:nvSpPr>
        <p:spPr bwMode="auto">
          <a:xfrm>
            <a:off x="3513954" y="5510197"/>
            <a:ext cx="5500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7177" name="Text Box 18"/>
          <p:cNvSpPr txBox="1">
            <a:spLocks noChangeArrowheads="1"/>
          </p:cNvSpPr>
          <p:nvPr/>
        </p:nvSpPr>
        <p:spPr bwMode="auto">
          <a:xfrm>
            <a:off x="4559657" y="5520014"/>
            <a:ext cx="48131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7178" name="Text Box 19"/>
          <p:cNvSpPr txBox="1">
            <a:spLocks noChangeArrowheads="1"/>
          </p:cNvSpPr>
          <p:nvPr/>
        </p:nvSpPr>
        <p:spPr bwMode="auto">
          <a:xfrm>
            <a:off x="5582441" y="5549468"/>
            <a:ext cx="55006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484375" name="Line 23"/>
          <p:cNvSpPr>
            <a:spLocks noChangeShapeType="1"/>
          </p:cNvSpPr>
          <p:nvPr/>
        </p:nvSpPr>
        <p:spPr bwMode="auto">
          <a:xfrm flipH="1">
            <a:off x="5831546" y="3790672"/>
            <a:ext cx="0" cy="174897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28"/>
          <p:cNvSpPr>
            <a:spLocks noChangeShapeType="1"/>
          </p:cNvSpPr>
          <p:nvPr/>
        </p:nvSpPr>
        <p:spPr bwMode="auto">
          <a:xfrm flipH="1">
            <a:off x="4770717" y="3860799"/>
            <a:ext cx="0" cy="1678851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Line 36"/>
          <p:cNvSpPr>
            <a:spLocks noChangeShapeType="1"/>
          </p:cNvSpPr>
          <p:nvPr/>
        </p:nvSpPr>
        <p:spPr bwMode="auto">
          <a:xfrm>
            <a:off x="2006995" y="1163699"/>
            <a:ext cx="0" cy="4375951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Text Box 39"/>
          <p:cNvSpPr txBox="1">
            <a:spLocks noChangeArrowheads="1"/>
          </p:cNvSpPr>
          <p:nvPr/>
        </p:nvSpPr>
        <p:spPr bwMode="auto">
          <a:xfrm>
            <a:off x="7370164" y="5505989"/>
            <a:ext cx="687586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7188" name="Text Box 40"/>
          <p:cNvSpPr txBox="1">
            <a:spLocks noChangeArrowheads="1"/>
          </p:cNvSpPr>
          <p:nvPr/>
        </p:nvSpPr>
        <p:spPr bwMode="auto">
          <a:xfrm>
            <a:off x="6461978" y="5520014"/>
            <a:ext cx="687586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7190" name="Text Box 43"/>
          <p:cNvSpPr txBox="1">
            <a:spLocks noChangeArrowheads="1"/>
          </p:cNvSpPr>
          <p:nvPr/>
        </p:nvSpPr>
        <p:spPr bwMode="auto">
          <a:xfrm>
            <a:off x="6672263" y="4648200"/>
            <a:ext cx="1100137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en-US" sz="28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4397" name="Line 45"/>
          <p:cNvSpPr>
            <a:spLocks noChangeShapeType="1"/>
          </p:cNvSpPr>
          <p:nvPr/>
        </p:nvSpPr>
        <p:spPr bwMode="auto">
          <a:xfrm flipV="1">
            <a:off x="4724400" y="3789270"/>
            <a:ext cx="1064317" cy="1402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7194" name="Line 46"/>
          <p:cNvSpPr>
            <a:spLocks noChangeShapeType="1"/>
          </p:cNvSpPr>
          <p:nvPr/>
        </p:nvSpPr>
        <p:spPr bwMode="auto">
          <a:xfrm>
            <a:off x="2075753" y="3789270"/>
            <a:ext cx="2648647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7195" name="Line 4"/>
          <p:cNvSpPr>
            <a:spLocks noChangeShapeType="1"/>
          </p:cNvSpPr>
          <p:nvPr/>
        </p:nvSpPr>
        <p:spPr bwMode="auto">
          <a:xfrm>
            <a:off x="1992670" y="5496172"/>
            <a:ext cx="6257031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Text Box 32"/>
          <p:cNvSpPr txBox="1">
            <a:spLocks noChangeArrowheads="1"/>
          </p:cNvSpPr>
          <p:nvPr/>
        </p:nvSpPr>
        <p:spPr bwMode="auto">
          <a:xfrm rot="16200000">
            <a:off x="-832192" y="2910344"/>
            <a:ext cx="2758813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Price Level (CPI)</a:t>
            </a:r>
          </a:p>
        </p:txBody>
      </p:sp>
      <p:sp>
        <p:nvSpPr>
          <p:cNvPr id="7198" name="Text Box 31"/>
          <p:cNvSpPr txBox="1">
            <a:spLocks noChangeArrowheads="1"/>
          </p:cNvSpPr>
          <p:nvPr/>
        </p:nvSpPr>
        <p:spPr bwMode="auto">
          <a:xfrm>
            <a:off x="6274324" y="6132436"/>
            <a:ext cx="213151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304800" y="152400"/>
            <a:ext cx="487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Increases in </a:t>
            </a:r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C, I, G, (X-M)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304800" y="580513"/>
            <a:ext cx="7467600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shift in the aggregate demand curve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4541147" y="152400"/>
            <a:ext cx="1707253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lead to </a:t>
            </a:r>
          </a:p>
        </p:txBody>
      </p:sp>
      <p:sp>
        <p:nvSpPr>
          <p:cNvPr id="7180" name="Arc 27"/>
          <p:cNvSpPr>
            <a:spLocks/>
          </p:cNvSpPr>
          <p:nvPr/>
        </p:nvSpPr>
        <p:spPr bwMode="auto">
          <a:xfrm rot="11136055">
            <a:off x="3891863" y="2308178"/>
            <a:ext cx="3841886" cy="2422202"/>
          </a:xfrm>
          <a:custGeom>
            <a:avLst/>
            <a:gdLst>
              <a:gd name="T0" fmla="*/ 2147483647 w 21553"/>
              <a:gd name="T1" fmla="*/ 0 h 21010"/>
              <a:gd name="T2" fmla="*/ 2147483647 w 21553"/>
              <a:gd name="T3" fmla="*/ 2147483647 h 21010"/>
              <a:gd name="T4" fmla="*/ 0 w 21553"/>
              <a:gd name="T5" fmla="*/ 2147483647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53" h="21010" fill="none" extrusionOk="0">
                <a:moveTo>
                  <a:pt x="5012" y="-1"/>
                </a:moveTo>
                <a:cubicBezTo>
                  <a:pt x="14223" y="2196"/>
                  <a:pt x="20929" y="10137"/>
                  <a:pt x="21553" y="19586"/>
                </a:cubicBezTo>
              </a:path>
              <a:path w="21553" h="21010" stroke="0" extrusionOk="0">
                <a:moveTo>
                  <a:pt x="5012" y="-1"/>
                </a:moveTo>
                <a:cubicBezTo>
                  <a:pt x="14223" y="2196"/>
                  <a:pt x="20929" y="10137"/>
                  <a:pt x="21553" y="19586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662795" y="1907152"/>
            <a:ext cx="3743045" cy="2758009"/>
            <a:chOff x="4482304" y="1836922"/>
            <a:chExt cx="3743045" cy="2758009"/>
          </a:xfrm>
        </p:grpSpPr>
        <p:sp>
          <p:nvSpPr>
            <p:cNvPr id="484394" name="Text Box 42"/>
            <p:cNvSpPr txBox="1">
              <a:spLocks noChangeArrowheads="1"/>
            </p:cNvSpPr>
            <p:nvPr/>
          </p:nvSpPr>
          <p:spPr bwMode="auto">
            <a:xfrm>
              <a:off x="7163888" y="4114800"/>
              <a:ext cx="1031379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AD</a:t>
              </a:r>
              <a:r>
                <a:rPr lang="en-US" sz="28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4385" name="Arc 33"/>
            <p:cNvSpPr>
              <a:spLocks/>
            </p:cNvSpPr>
            <p:nvPr/>
          </p:nvSpPr>
          <p:spPr bwMode="auto">
            <a:xfrm rot="11136055">
              <a:off x="4482304" y="1836922"/>
              <a:ext cx="3743045" cy="2422202"/>
            </a:xfrm>
            <a:custGeom>
              <a:avLst/>
              <a:gdLst>
                <a:gd name="T0" fmla="*/ 2147483647 w 21001"/>
                <a:gd name="T1" fmla="*/ 0 h 21010"/>
                <a:gd name="T2" fmla="*/ 2147483647 w 21001"/>
                <a:gd name="T3" fmla="*/ 2147483647 h 21010"/>
                <a:gd name="T4" fmla="*/ 0 w 21001"/>
                <a:gd name="T5" fmla="*/ 2147483647 h 210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001" h="21010" fill="none" extrusionOk="0">
                  <a:moveTo>
                    <a:pt x="5012" y="-1"/>
                  </a:moveTo>
                  <a:cubicBezTo>
                    <a:pt x="12919" y="1886"/>
                    <a:pt x="19098" y="8052"/>
                    <a:pt x="21000" y="15957"/>
                  </a:cubicBezTo>
                </a:path>
                <a:path w="21001" h="21010" stroke="0" extrusionOk="0">
                  <a:moveTo>
                    <a:pt x="5012" y="-1"/>
                  </a:moveTo>
                  <a:cubicBezTo>
                    <a:pt x="12919" y="1886"/>
                    <a:pt x="19098" y="8052"/>
                    <a:pt x="21000" y="15957"/>
                  </a:cubicBezTo>
                  <a:lnTo>
                    <a:pt x="0" y="21010"/>
                  </a:lnTo>
                  <a:lnTo>
                    <a:pt x="5012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790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8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75" grpId="0" animBg="1"/>
      <p:bldP spid="484397" grpId="0" animBg="1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3053"/>
            <a:ext cx="8382000" cy="989823"/>
          </a:xfrm>
        </p:spPr>
        <p:txBody>
          <a:bodyPr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Classical economists ideals were widely accepted prior to the 1930’s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1275648"/>
            <a:ext cx="7772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150000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Classical economists believed the economy always tends toward full employment equilibrium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2209800"/>
            <a:ext cx="84582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150000"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Full Employment theory: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Producers produce goods  consumers want and consumers have the money to buy because of the wages they were paid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33400" y="3521075"/>
            <a:ext cx="83058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150000"/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unemployment is possible, but it is a short-lived adjustment period in which wages and prices decline or people voluntarily choose not to work</a:t>
            </a:r>
          </a:p>
        </p:txBody>
      </p:sp>
    </p:spTree>
    <p:extLst>
      <p:ext uri="{BB962C8B-B14F-4D97-AF65-F5344CB8AC3E}">
        <p14:creationId xmlns:p14="http://schemas.microsoft.com/office/powerpoint/2010/main" val="230843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8013"/>
            <a:ext cx="85344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Supply Curve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77875"/>
            <a:ext cx="8229600" cy="682625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Shows the level of real GDP produced at different price levels during a time period, ceteris paribus</a:t>
            </a:r>
          </a:p>
        </p:txBody>
      </p:sp>
      <p:sp>
        <p:nvSpPr>
          <p:cNvPr id="9220" name="Rectangle 2"/>
          <p:cNvSpPr txBox="1">
            <a:spLocks noChangeArrowheads="1"/>
          </p:cNvSpPr>
          <p:nvPr/>
        </p:nvSpPr>
        <p:spPr bwMode="auto">
          <a:xfrm>
            <a:off x="304800" y="1710180"/>
            <a:ext cx="81534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Classical economist assume flexible product prices and wages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514600"/>
            <a:ext cx="83058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Producers lower prices to sell additional output</a:t>
            </a:r>
          </a:p>
        </p:txBody>
      </p:sp>
      <p:sp>
        <p:nvSpPr>
          <p:cNvPr id="9223" name="Rectangle 1026"/>
          <p:cNvSpPr txBox="1">
            <a:spLocks noChangeArrowheads="1"/>
          </p:cNvSpPr>
          <p:nvPr/>
        </p:nvSpPr>
        <p:spPr bwMode="auto">
          <a:xfrm>
            <a:off x="482600" y="2983671"/>
            <a:ext cx="80010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Idle resources mean wage and factor price negotiation: Unemployed workers are willing to work for lower wages to become re-employed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04800" y="4235948"/>
            <a:ext cx="8534400" cy="790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2800" b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vertical aggregate supply curve explains flexible prices and wages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68489" y="5123021"/>
            <a:ext cx="8065911" cy="68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the vertical supply curve is at the full employment output (in the long run)</a:t>
            </a:r>
          </a:p>
        </p:txBody>
      </p:sp>
    </p:spTree>
    <p:extLst>
      <p:ext uri="{BB962C8B-B14F-4D97-AF65-F5344CB8AC3E}">
        <p14:creationId xmlns:p14="http://schemas.microsoft.com/office/powerpoint/2010/main" val="203501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8" grpId="0" build="p" autoUpdateAnimBg="0"/>
      <p:bldP spid="9223" grpId="0"/>
      <p:bldP spid="9" grpId="0"/>
      <p:bldP spid="11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999</Words>
  <Application>Microsoft Office PowerPoint</Application>
  <PresentationFormat>On-screen Show (4:3)</PresentationFormat>
  <Paragraphs>249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Aggregate Demand and Supply</vt:lpstr>
      <vt:lpstr>Aggregate Demand Curve</vt:lpstr>
      <vt:lpstr>Interest Rate Effect</vt:lpstr>
      <vt:lpstr>PowerPoint Presentation</vt:lpstr>
      <vt:lpstr>Shifts in Aggregate Demand Curve</vt:lpstr>
      <vt:lpstr>Shifts in Aggregate Demand Curve</vt:lpstr>
      <vt:lpstr>PowerPoint Presentation</vt:lpstr>
      <vt:lpstr>Classical economists ideals were widely accepted prior to the 1930’s</vt:lpstr>
      <vt:lpstr>Aggregate Supply Curve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Keynesians economists believe that because prices and wages are inflexible the economy can have long term unemployment</vt:lpstr>
      <vt:lpstr>PowerPoint Presentation</vt:lpstr>
      <vt:lpstr>PowerPoint Presentation</vt:lpstr>
      <vt:lpstr>PowerPoint Presentation</vt:lpstr>
      <vt:lpstr>Types of Inflation</vt:lpstr>
      <vt:lpstr>PowerPoint Presentation</vt:lpstr>
      <vt:lpstr>Demand Pull Inflation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2017-01-05T00:48:48Z</dcterms:created>
  <dcterms:modified xsi:type="dcterms:W3CDTF">2017-10-17T21:00:45Z</dcterms:modified>
</cp:coreProperties>
</file>