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00" r:id="rId2"/>
    <p:sldId id="502" r:id="rId3"/>
    <p:sldId id="504" r:id="rId4"/>
    <p:sldId id="506" r:id="rId5"/>
    <p:sldId id="666" r:id="rId6"/>
    <p:sldId id="508" r:id="rId7"/>
    <p:sldId id="667" r:id="rId8"/>
    <p:sldId id="674" r:id="rId9"/>
    <p:sldId id="668" r:id="rId10"/>
    <p:sldId id="669" r:id="rId11"/>
    <p:sldId id="511" r:id="rId12"/>
    <p:sldId id="670" r:id="rId13"/>
    <p:sldId id="671" r:id="rId14"/>
    <p:sldId id="673" r:id="rId15"/>
    <p:sldId id="672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8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CC"/>
    <a:srgbClr val="660066"/>
    <a:srgbClr val="FF6699"/>
    <a:srgbClr val="FF9900"/>
    <a:srgbClr val="990099"/>
    <a:srgbClr val="CC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0" d="100"/>
          <a:sy n="80" d="100"/>
        </p:scale>
        <p:origin x="-318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30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defRPr sz="1200" smtClean="0"/>
            </a:lvl1pPr>
          </a:lstStyle>
          <a:p>
            <a:pPr>
              <a:defRPr/>
            </a:pPr>
            <a:fld id="{4385B64E-373B-4CCD-BE99-BAA8077FE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01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defRPr sz="1200" smtClean="0"/>
            </a:lvl1pPr>
          </a:lstStyle>
          <a:p>
            <a:pPr>
              <a:defRPr/>
            </a:pPr>
            <a:fld id="{2DE39DCC-F7AB-4AE0-8F27-5E47E5ACC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749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E39DCC-F7AB-4AE0-8F27-5E47E5ACC17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49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E39DCC-F7AB-4AE0-8F27-5E47E5ACC17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7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A2B36-BF0F-43E2-A0D5-D4DC88611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4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C19E6-0634-4B51-A882-FAE8DFF568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7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2B025-28CD-42D9-AE79-25942B927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3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A3CCA-F137-4E4A-98D9-73566C05A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588C7-F5BE-4062-8946-40B6D77D3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75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61BDC-2991-4E78-B5CF-E55B2FC9D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1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43754-5297-4A80-923C-617281528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33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27630-927C-40F4-89FE-F58512FF4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1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F0661-BB49-4D76-9CCC-AAE472D92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7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B6544-0F65-4F6B-8592-6F6FB4FCD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05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1972C-2338-4D63-9453-B9829AACE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12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0175" y="6270625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39CFB949-CA99-4048-967B-F4060A6AA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074"/>
          <p:cNvSpPr>
            <a:spLocks noGrp="1" noChangeArrowheads="1"/>
          </p:cNvSpPr>
          <p:nvPr>
            <p:ph type="title"/>
          </p:nvPr>
        </p:nvSpPr>
        <p:spPr>
          <a:xfrm>
            <a:off x="838200" y="935837"/>
            <a:ext cx="7315200" cy="2211375"/>
          </a:xfrm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5400" dirty="0" smtClean="0">
                <a:solidFill>
                  <a:srgbClr val="0070C0"/>
                </a:solidFill>
              </a:rPr>
              <a:t>Self Correcting Aggregate Demand</a:t>
            </a:r>
            <a:br>
              <a:rPr lang="en-US" sz="5400" dirty="0" smtClean="0">
                <a:solidFill>
                  <a:srgbClr val="0070C0"/>
                </a:solidFill>
              </a:rPr>
            </a:br>
            <a:r>
              <a:rPr lang="en-US" sz="5400" dirty="0" smtClean="0">
                <a:solidFill>
                  <a:srgbClr val="0070C0"/>
                </a:solidFill>
              </a:rPr>
              <a:t> and Supply Model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3606800"/>
            <a:ext cx="83312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The Classical belief that the economy will move itself to full-employment equilibrium, full employment is the normal condition for the economy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2" name="Text Box 43"/>
          <p:cNvSpPr txBox="1">
            <a:spLocks noChangeArrowheads="1"/>
          </p:cNvSpPr>
          <p:nvPr/>
        </p:nvSpPr>
        <p:spPr bwMode="auto">
          <a:xfrm>
            <a:off x="304800" y="152400"/>
            <a:ext cx="8305800" cy="9794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Adjustments to an increase in Aggregate Demand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1752600" y="1054937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863600" y="1715337"/>
            <a:ext cx="1219200" cy="5302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200</a:t>
            </a:r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838200" y="2731337"/>
            <a:ext cx="9064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150</a:t>
            </a:r>
          </a:p>
        </p:txBody>
      </p:sp>
      <p:sp>
        <p:nvSpPr>
          <p:cNvPr id="12300" name="Text Box 13"/>
          <p:cNvSpPr txBox="1">
            <a:spLocks noChangeArrowheads="1"/>
          </p:cNvSpPr>
          <p:nvPr/>
        </p:nvSpPr>
        <p:spPr bwMode="auto">
          <a:xfrm>
            <a:off x="858838" y="3701300"/>
            <a:ext cx="1249362" cy="53975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100</a:t>
            </a:r>
          </a:p>
        </p:txBody>
      </p:sp>
      <p:sp>
        <p:nvSpPr>
          <p:cNvPr id="12301" name="Text Box 14"/>
          <p:cNvSpPr txBox="1">
            <a:spLocks noChangeArrowheads="1"/>
          </p:cNvSpPr>
          <p:nvPr/>
        </p:nvSpPr>
        <p:spPr bwMode="auto">
          <a:xfrm>
            <a:off x="1117600" y="4669675"/>
            <a:ext cx="1066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50</a:t>
            </a:r>
          </a:p>
        </p:txBody>
      </p:sp>
      <p:sp>
        <p:nvSpPr>
          <p:cNvPr id="12302" name="Text Box 15"/>
          <p:cNvSpPr txBox="1">
            <a:spLocks noChangeArrowheads="1"/>
          </p:cNvSpPr>
          <p:nvPr/>
        </p:nvSpPr>
        <p:spPr bwMode="auto">
          <a:xfrm>
            <a:off x="1998663" y="5992062"/>
            <a:ext cx="685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2</a:t>
            </a:r>
          </a:p>
        </p:txBody>
      </p:sp>
      <p:sp>
        <p:nvSpPr>
          <p:cNvPr id="12303" name="Text Box 16"/>
          <p:cNvSpPr txBox="1">
            <a:spLocks noChangeArrowheads="1"/>
          </p:cNvSpPr>
          <p:nvPr/>
        </p:nvSpPr>
        <p:spPr bwMode="auto">
          <a:xfrm>
            <a:off x="2667000" y="5995237"/>
            <a:ext cx="609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12304" name="Text Box 17"/>
          <p:cNvSpPr txBox="1">
            <a:spLocks noChangeArrowheads="1"/>
          </p:cNvSpPr>
          <p:nvPr/>
        </p:nvSpPr>
        <p:spPr bwMode="auto">
          <a:xfrm>
            <a:off x="3455988" y="5984125"/>
            <a:ext cx="533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12305" name="Text Box 18"/>
          <p:cNvSpPr txBox="1">
            <a:spLocks noChangeArrowheads="1"/>
          </p:cNvSpPr>
          <p:nvPr/>
        </p:nvSpPr>
        <p:spPr bwMode="auto">
          <a:xfrm>
            <a:off x="4167188" y="6001587"/>
            <a:ext cx="609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8</a:t>
            </a:r>
          </a:p>
        </p:txBody>
      </p:sp>
      <p:sp>
        <p:nvSpPr>
          <p:cNvPr id="12308" name="Arc 21"/>
          <p:cNvSpPr>
            <a:spLocks/>
          </p:cNvSpPr>
          <p:nvPr/>
        </p:nvSpPr>
        <p:spPr bwMode="auto">
          <a:xfrm rot="-10381216">
            <a:off x="3449638" y="2204287"/>
            <a:ext cx="4167187" cy="2741613"/>
          </a:xfrm>
          <a:custGeom>
            <a:avLst/>
            <a:gdLst>
              <a:gd name="T0" fmla="*/ 990371 w 21089"/>
              <a:gd name="T1" fmla="*/ 0 h 21010"/>
              <a:gd name="T2" fmla="*/ 4167187 w 21089"/>
              <a:gd name="T3" fmla="*/ 2132351 h 21010"/>
              <a:gd name="T4" fmla="*/ 0 w 21089"/>
              <a:gd name="T5" fmla="*/ 2741613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089" h="21010" fill="none" extrusionOk="0">
                <a:moveTo>
                  <a:pt x="5012" y="-1"/>
                </a:moveTo>
                <a:cubicBezTo>
                  <a:pt x="13058" y="1918"/>
                  <a:pt x="19301" y="8264"/>
                  <a:pt x="21089" y="16340"/>
                </a:cubicBezTo>
              </a:path>
              <a:path w="21089" h="21010" stroke="0" extrusionOk="0">
                <a:moveTo>
                  <a:pt x="5012" y="-1"/>
                </a:moveTo>
                <a:cubicBezTo>
                  <a:pt x="13058" y="1918"/>
                  <a:pt x="19301" y="8264"/>
                  <a:pt x="21089" y="16340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10" name="Line 23"/>
          <p:cNvSpPr>
            <a:spLocks noChangeShapeType="1"/>
          </p:cNvSpPr>
          <p:nvPr/>
        </p:nvSpPr>
        <p:spPr bwMode="auto">
          <a:xfrm>
            <a:off x="2362200" y="1054937"/>
            <a:ext cx="0" cy="495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Text Box 28"/>
          <p:cNvSpPr txBox="1">
            <a:spLocks noChangeArrowheads="1"/>
          </p:cNvSpPr>
          <p:nvPr/>
        </p:nvSpPr>
        <p:spPr bwMode="auto">
          <a:xfrm>
            <a:off x="4800600" y="6007937"/>
            <a:ext cx="7794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10</a:t>
            </a:r>
          </a:p>
        </p:txBody>
      </p:sp>
      <p:sp>
        <p:nvSpPr>
          <p:cNvPr id="12316" name="Text Box 29"/>
          <p:cNvSpPr txBox="1">
            <a:spLocks noChangeArrowheads="1"/>
          </p:cNvSpPr>
          <p:nvPr/>
        </p:nvSpPr>
        <p:spPr bwMode="auto">
          <a:xfrm>
            <a:off x="5562600" y="5980950"/>
            <a:ext cx="838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12</a:t>
            </a:r>
          </a:p>
        </p:txBody>
      </p:sp>
      <p:sp>
        <p:nvSpPr>
          <p:cNvPr id="12320" name="Text Box 33"/>
          <p:cNvSpPr txBox="1">
            <a:spLocks noChangeArrowheads="1"/>
          </p:cNvSpPr>
          <p:nvPr/>
        </p:nvSpPr>
        <p:spPr bwMode="auto">
          <a:xfrm rot="-5400000">
            <a:off x="419101" y="2466224"/>
            <a:ext cx="33528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Price Level</a:t>
            </a:r>
          </a:p>
        </p:txBody>
      </p:sp>
      <p:sp>
        <p:nvSpPr>
          <p:cNvPr id="12322" name="Arc 35"/>
          <p:cNvSpPr>
            <a:spLocks/>
          </p:cNvSpPr>
          <p:nvPr/>
        </p:nvSpPr>
        <p:spPr bwMode="auto">
          <a:xfrm rot="5781695">
            <a:off x="2561431" y="1922506"/>
            <a:ext cx="2573338" cy="2819400"/>
          </a:xfrm>
          <a:custGeom>
            <a:avLst/>
            <a:gdLst>
              <a:gd name="T0" fmla="*/ 0 w 19715"/>
              <a:gd name="T1" fmla="*/ 0 h 21600"/>
              <a:gd name="T2" fmla="*/ 2573338 w 19715"/>
              <a:gd name="T3" fmla="*/ 1635252 h 21600"/>
              <a:gd name="T4" fmla="*/ 14619 w 19715"/>
              <a:gd name="T5" fmla="*/ 2819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15" h="21600" fill="none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</a:path>
              <a:path w="19715" h="21600" stroke="0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  <a:lnTo>
                  <a:pt x="112" y="216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23" name="Text Box 36"/>
          <p:cNvSpPr txBox="1">
            <a:spLocks noChangeArrowheads="1"/>
          </p:cNvSpPr>
          <p:nvPr/>
        </p:nvSpPr>
        <p:spPr bwMode="auto">
          <a:xfrm>
            <a:off x="6477000" y="4864937"/>
            <a:ext cx="12192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12324" name="Text Box 37"/>
          <p:cNvSpPr txBox="1">
            <a:spLocks noChangeArrowheads="1"/>
          </p:cNvSpPr>
          <p:nvPr/>
        </p:nvSpPr>
        <p:spPr bwMode="auto">
          <a:xfrm>
            <a:off x="4572000" y="3849368"/>
            <a:ext cx="6096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1</a:t>
            </a:r>
            <a:endParaRPr lang="en-US" sz="1800" dirty="0"/>
          </a:p>
        </p:txBody>
      </p:sp>
      <p:sp>
        <p:nvSpPr>
          <p:cNvPr id="12325" name="Text Box 38"/>
          <p:cNvSpPr txBox="1">
            <a:spLocks noChangeArrowheads="1"/>
          </p:cNvSpPr>
          <p:nvPr/>
        </p:nvSpPr>
        <p:spPr bwMode="auto">
          <a:xfrm>
            <a:off x="6501039" y="6037150"/>
            <a:ext cx="23622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Real GDP</a:t>
            </a:r>
          </a:p>
        </p:txBody>
      </p:sp>
      <p:sp>
        <p:nvSpPr>
          <p:cNvPr id="12326" name="Line 39"/>
          <p:cNvSpPr>
            <a:spLocks noChangeShapeType="1"/>
          </p:cNvSpPr>
          <p:nvPr/>
        </p:nvSpPr>
        <p:spPr bwMode="auto">
          <a:xfrm>
            <a:off x="1724025" y="5955550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7" name="Line 40"/>
          <p:cNvSpPr>
            <a:spLocks noChangeShapeType="1"/>
          </p:cNvSpPr>
          <p:nvPr/>
        </p:nvSpPr>
        <p:spPr bwMode="auto">
          <a:xfrm>
            <a:off x="1752600" y="1054937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8" name="Text Box 44"/>
          <p:cNvSpPr txBox="1">
            <a:spLocks noChangeArrowheads="1"/>
          </p:cNvSpPr>
          <p:nvPr/>
        </p:nvSpPr>
        <p:spPr bwMode="auto">
          <a:xfrm>
            <a:off x="5391686" y="2055218"/>
            <a:ext cx="16002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</a:rPr>
              <a:t>SRAS</a:t>
            </a:r>
            <a:r>
              <a:rPr lang="en-US" sz="2400" b="1" baseline="-25000" dirty="0">
                <a:solidFill>
                  <a:srgbClr val="0070C0"/>
                </a:solidFill>
              </a:rPr>
              <a:t>100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2329" name="Arc 45"/>
          <p:cNvSpPr>
            <a:spLocks/>
          </p:cNvSpPr>
          <p:nvPr/>
        </p:nvSpPr>
        <p:spPr bwMode="auto">
          <a:xfrm rot="-10381216">
            <a:off x="3730625" y="458036"/>
            <a:ext cx="3943350" cy="2741613"/>
          </a:xfrm>
          <a:custGeom>
            <a:avLst/>
            <a:gdLst>
              <a:gd name="T0" fmla="*/ 990283 w 19958"/>
              <a:gd name="T1" fmla="*/ 0 h 21010"/>
              <a:gd name="T2" fmla="*/ 3943350 w 19958"/>
              <a:gd name="T3" fmla="*/ 1663498 h 21010"/>
              <a:gd name="T4" fmla="*/ 0 w 19958"/>
              <a:gd name="T5" fmla="*/ 2741613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958" h="21010" fill="none" extrusionOk="0">
                <a:moveTo>
                  <a:pt x="5012" y="-1"/>
                </a:moveTo>
                <a:cubicBezTo>
                  <a:pt x="11749" y="1606"/>
                  <a:pt x="17308" y="6348"/>
                  <a:pt x="19957" y="12748"/>
                </a:cubicBezTo>
              </a:path>
              <a:path w="19958" h="21010" stroke="0" extrusionOk="0">
                <a:moveTo>
                  <a:pt x="5012" y="-1"/>
                </a:moveTo>
                <a:cubicBezTo>
                  <a:pt x="11749" y="1606"/>
                  <a:pt x="17308" y="6348"/>
                  <a:pt x="19957" y="12748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30" name="Text Box 46"/>
          <p:cNvSpPr txBox="1">
            <a:spLocks noChangeArrowheads="1"/>
          </p:cNvSpPr>
          <p:nvPr/>
        </p:nvSpPr>
        <p:spPr bwMode="auto">
          <a:xfrm>
            <a:off x="6568147" y="3049718"/>
            <a:ext cx="12192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12331" name="Arc 47"/>
          <p:cNvSpPr>
            <a:spLocks/>
          </p:cNvSpPr>
          <p:nvPr/>
        </p:nvSpPr>
        <p:spPr bwMode="auto">
          <a:xfrm rot="5781695">
            <a:off x="1951831" y="1770106"/>
            <a:ext cx="2573338" cy="2819400"/>
          </a:xfrm>
          <a:custGeom>
            <a:avLst/>
            <a:gdLst>
              <a:gd name="T0" fmla="*/ 0 w 19715"/>
              <a:gd name="T1" fmla="*/ 0 h 21600"/>
              <a:gd name="T2" fmla="*/ 2573338 w 19715"/>
              <a:gd name="T3" fmla="*/ 1635252 h 21600"/>
              <a:gd name="T4" fmla="*/ 14619 w 19715"/>
              <a:gd name="T5" fmla="*/ 2819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15" h="21600" fill="none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</a:path>
              <a:path w="19715" h="21600" stroke="0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  <a:lnTo>
                  <a:pt x="112" y="216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32" name="Arc 49"/>
          <p:cNvSpPr>
            <a:spLocks/>
          </p:cNvSpPr>
          <p:nvPr/>
        </p:nvSpPr>
        <p:spPr bwMode="auto">
          <a:xfrm rot="5781695">
            <a:off x="1780917" y="1389106"/>
            <a:ext cx="2573338" cy="2819400"/>
          </a:xfrm>
          <a:custGeom>
            <a:avLst/>
            <a:gdLst>
              <a:gd name="T0" fmla="*/ 0 w 19715"/>
              <a:gd name="T1" fmla="*/ 0 h 21600"/>
              <a:gd name="T2" fmla="*/ 2573338 w 19715"/>
              <a:gd name="T3" fmla="*/ 1635252 h 21600"/>
              <a:gd name="T4" fmla="*/ 14619 w 19715"/>
              <a:gd name="T5" fmla="*/ 2819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15" h="21600" fill="none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</a:path>
              <a:path w="19715" h="21600" stroke="0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  <a:lnTo>
                  <a:pt x="112" y="216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33" name="Line 9"/>
          <p:cNvSpPr>
            <a:spLocks noChangeShapeType="1"/>
          </p:cNvSpPr>
          <p:nvPr/>
        </p:nvSpPr>
        <p:spPr bwMode="auto">
          <a:xfrm>
            <a:off x="4495800" y="1131137"/>
            <a:ext cx="0" cy="480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Text Box 51"/>
          <p:cNvSpPr txBox="1">
            <a:spLocks noChangeArrowheads="1"/>
          </p:cNvSpPr>
          <p:nvPr/>
        </p:nvSpPr>
        <p:spPr bwMode="auto">
          <a:xfrm>
            <a:off x="5334000" y="2517977"/>
            <a:ext cx="6096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2</a:t>
            </a:r>
            <a:endParaRPr lang="en-US" sz="1800" dirty="0"/>
          </a:p>
        </p:txBody>
      </p:sp>
      <p:sp>
        <p:nvSpPr>
          <p:cNvPr id="12335" name="Oval 41"/>
          <p:cNvSpPr>
            <a:spLocks noChangeArrowheads="1"/>
          </p:cNvSpPr>
          <p:nvPr/>
        </p:nvSpPr>
        <p:spPr bwMode="auto">
          <a:xfrm>
            <a:off x="4404360" y="3933380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Text Box 53"/>
          <p:cNvSpPr txBox="1">
            <a:spLocks noChangeArrowheads="1"/>
          </p:cNvSpPr>
          <p:nvPr/>
        </p:nvSpPr>
        <p:spPr bwMode="auto">
          <a:xfrm>
            <a:off x="4767273" y="2096768"/>
            <a:ext cx="7620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3</a:t>
            </a:r>
            <a:endParaRPr lang="en-US" sz="1800" dirty="0"/>
          </a:p>
        </p:txBody>
      </p:sp>
      <p:sp>
        <p:nvSpPr>
          <p:cNvPr id="12337" name="Text Box 54"/>
          <p:cNvSpPr txBox="1">
            <a:spLocks noChangeArrowheads="1"/>
          </p:cNvSpPr>
          <p:nvPr/>
        </p:nvSpPr>
        <p:spPr bwMode="auto">
          <a:xfrm>
            <a:off x="3962400" y="2096768"/>
            <a:ext cx="4572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4</a:t>
            </a:r>
            <a:endParaRPr lang="en-US" sz="1800" dirty="0"/>
          </a:p>
        </p:txBody>
      </p:sp>
      <p:sp>
        <p:nvSpPr>
          <p:cNvPr id="12338" name="Text Box 42"/>
          <p:cNvSpPr txBox="1">
            <a:spLocks noChangeArrowheads="1"/>
          </p:cNvSpPr>
          <p:nvPr/>
        </p:nvSpPr>
        <p:spPr bwMode="auto">
          <a:xfrm>
            <a:off x="4567547" y="688384"/>
            <a:ext cx="18288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LRAS</a:t>
            </a:r>
          </a:p>
        </p:txBody>
      </p:sp>
      <p:sp>
        <p:nvSpPr>
          <p:cNvPr id="12339" name="Line 55"/>
          <p:cNvSpPr>
            <a:spLocks noChangeShapeType="1"/>
          </p:cNvSpPr>
          <p:nvPr/>
        </p:nvSpPr>
        <p:spPr bwMode="auto">
          <a:xfrm flipV="1">
            <a:off x="4895195" y="3049718"/>
            <a:ext cx="506155" cy="1057314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340" name="Line 56"/>
          <p:cNvSpPr>
            <a:spLocks noChangeShapeType="1"/>
          </p:cNvSpPr>
          <p:nvPr/>
        </p:nvSpPr>
        <p:spPr bwMode="auto">
          <a:xfrm flipH="1" flipV="1">
            <a:off x="4724400" y="2883737"/>
            <a:ext cx="286286" cy="17145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344" name="Text Box 48"/>
          <p:cNvSpPr txBox="1">
            <a:spLocks noChangeArrowheads="1"/>
          </p:cNvSpPr>
          <p:nvPr/>
        </p:nvSpPr>
        <p:spPr bwMode="auto">
          <a:xfrm>
            <a:off x="4776788" y="1684895"/>
            <a:ext cx="16002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</a:rPr>
              <a:t>SRAS</a:t>
            </a:r>
            <a:r>
              <a:rPr lang="en-US" sz="2400" b="1" baseline="-25000" dirty="0">
                <a:solidFill>
                  <a:srgbClr val="0070C0"/>
                </a:solidFill>
              </a:rPr>
              <a:t>150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2345" name="Text Box 50"/>
          <p:cNvSpPr txBox="1">
            <a:spLocks noChangeArrowheads="1"/>
          </p:cNvSpPr>
          <p:nvPr/>
        </p:nvSpPr>
        <p:spPr bwMode="auto">
          <a:xfrm>
            <a:off x="4548188" y="1320129"/>
            <a:ext cx="18288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</a:rPr>
              <a:t>SRAS</a:t>
            </a:r>
            <a:r>
              <a:rPr lang="en-US" sz="2400" b="1" baseline="-25000" dirty="0">
                <a:solidFill>
                  <a:srgbClr val="0070C0"/>
                </a:solidFill>
              </a:rPr>
              <a:t>200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2346" name="Oval 59"/>
          <p:cNvSpPr>
            <a:spLocks noChangeArrowheads="1"/>
          </p:cNvSpPr>
          <p:nvPr/>
        </p:nvSpPr>
        <p:spPr bwMode="auto">
          <a:xfrm>
            <a:off x="4637710" y="2335097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7" name="Oval 60"/>
          <p:cNvSpPr>
            <a:spLocks noChangeArrowheads="1"/>
          </p:cNvSpPr>
          <p:nvPr/>
        </p:nvSpPr>
        <p:spPr bwMode="auto">
          <a:xfrm>
            <a:off x="5181600" y="2700857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4267200" y="6394002"/>
            <a:ext cx="68580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fe</a:t>
            </a:r>
            <a:endParaRPr lang="en-US" sz="2400" dirty="0"/>
          </a:p>
        </p:txBody>
      </p:sp>
      <p:sp>
        <p:nvSpPr>
          <p:cNvPr id="61" name="Line 56"/>
          <p:cNvSpPr>
            <a:spLocks noChangeShapeType="1"/>
          </p:cNvSpPr>
          <p:nvPr/>
        </p:nvSpPr>
        <p:spPr bwMode="auto">
          <a:xfrm flipH="1" flipV="1">
            <a:off x="4084077" y="3055187"/>
            <a:ext cx="183123" cy="17145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2" name="Oval 59"/>
          <p:cNvSpPr>
            <a:spLocks noChangeArrowheads="1"/>
          </p:cNvSpPr>
          <p:nvPr/>
        </p:nvSpPr>
        <p:spPr bwMode="auto">
          <a:xfrm>
            <a:off x="4390901" y="2132388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9" grpId="0" animBg="1"/>
      <p:bldP spid="12330" grpId="0"/>
      <p:bldP spid="12331" grpId="0" animBg="1"/>
      <p:bldP spid="12332" grpId="0" animBg="1"/>
      <p:bldP spid="12334" grpId="0"/>
      <p:bldP spid="12336" grpId="0"/>
      <p:bldP spid="12337" grpId="0"/>
      <p:bldP spid="12339" grpId="0" animBg="1"/>
      <p:bldP spid="12340" grpId="0" animBg="1"/>
      <p:bldP spid="12344" grpId="0"/>
      <p:bldP spid="12345" grpId="0"/>
      <p:bldP spid="12346" grpId="0" animBg="1"/>
      <p:bldP spid="12347" grpId="0" animBg="1"/>
      <p:bldP spid="61" grpId="0" animBg="1"/>
      <p:bldP spid="6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305800" cy="2369880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An </a:t>
            </a:r>
            <a:r>
              <a:rPr lang="en-US" dirty="0" smtClean="0">
                <a:solidFill>
                  <a:srgbClr val="0070C0"/>
                </a:solidFill>
              </a:rPr>
              <a:t>increase in aggregate demand in the long run </a:t>
            </a:r>
            <a:r>
              <a:rPr lang="en-US" sz="2800" dirty="0" smtClean="0"/>
              <a:t>causes the short-run aggregate supply curve to shift leftward because nominal incomes rise and the economy self corrects to a higher price level at full-employment real GDP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8" name="Text Box 56"/>
          <p:cNvSpPr txBox="1">
            <a:spLocks noChangeArrowheads="1"/>
          </p:cNvSpPr>
          <p:nvPr/>
        </p:nvSpPr>
        <p:spPr bwMode="auto">
          <a:xfrm>
            <a:off x="312738" y="0"/>
            <a:ext cx="8450262" cy="9794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B0F0"/>
                </a:solidFill>
              </a:rPr>
              <a:t>Adjustments to a decrease in Aggregate Demand</a:t>
            </a: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1600200" y="11430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711200" y="1803400"/>
            <a:ext cx="1219200" cy="5302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200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693738" y="2732088"/>
            <a:ext cx="13350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150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706438" y="3789363"/>
            <a:ext cx="1249362" cy="53975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100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965200" y="4757738"/>
            <a:ext cx="1066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50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1846263" y="6080125"/>
            <a:ext cx="685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2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2514600" y="6083300"/>
            <a:ext cx="609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3303588" y="6072188"/>
            <a:ext cx="533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4014788" y="6089650"/>
            <a:ext cx="609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8</a:t>
            </a:r>
          </a:p>
        </p:txBody>
      </p:sp>
      <p:sp>
        <p:nvSpPr>
          <p:cNvPr id="14356" name="Arc 20"/>
          <p:cNvSpPr>
            <a:spLocks/>
          </p:cNvSpPr>
          <p:nvPr/>
        </p:nvSpPr>
        <p:spPr bwMode="auto">
          <a:xfrm rot="-10381216">
            <a:off x="3276600" y="2286000"/>
            <a:ext cx="4167188" cy="2741613"/>
          </a:xfrm>
          <a:custGeom>
            <a:avLst/>
            <a:gdLst>
              <a:gd name="T0" fmla="*/ 990372 w 21089"/>
              <a:gd name="T1" fmla="*/ 0 h 21010"/>
              <a:gd name="T2" fmla="*/ 4167188 w 21089"/>
              <a:gd name="T3" fmla="*/ 2132351 h 21010"/>
              <a:gd name="T4" fmla="*/ 0 w 21089"/>
              <a:gd name="T5" fmla="*/ 2741613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089" h="21010" fill="none" extrusionOk="0">
                <a:moveTo>
                  <a:pt x="5012" y="-1"/>
                </a:moveTo>
                <a:cubicBezTo>
                  <a:pt x="13058" y="1918"/>
                  <a:pt x="19301" y="8264"/>
                  <a:pt x="21089" y="16340"/>
                </a:cubicBezTo>
              </a:path>
              <a:path w="21089" h="21010" stroke="0" extrusionOk="0">
                <a:moveTo>
                  <a:pt x="5012" y="-1"/>
                </a:moveTo>
                <a:cubicBezTo>
                  <a:pt x="13058" y="1918"/>
                  <a:pt x="19301" y="8264"/>
                  <a:pt x="21089" y="16340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4648200" y="6096000"/>
            <a:ext cx="7794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10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5410200" y="6069013"/>
            <a:ext cx="838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12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 rot="-5400000">
            <a:off x="-1207294" y="2907506"/>
            <a:ext cx="3352800" cy="5857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/>
              <a:t>Price Level</a:t>
            </a:r>
          </a:p>
        </p:txBody>
      </p:sp>
      <p:sp>
        <p:nvSpPr>
          <p:cNvPr id="14370" name="Arc 34"/>
          <p:cNvSpPr>
            <a:spLocks/>
          </p:cNvSpPr>
          <p:nvPr/>
        </p:nvSpPr>
        <p:spPr bwMode="auto">
          <a:xfrm rot="5781695">
            <a:off x="2409031" y="2010569"/>
            <a:ext cx="2573338" cy="2819400"/>
          </a:xfrm>
          <a:custGeom>
            <a:avLst/>
            <a:gdLst>
              <a:gd name="T0" fmla="*/ 0 w 19715"/>
              <a:gd name="T1" fmla="*/ 0 h 21600"/>
              <a:gd name="T2" fmla="*/ 2573338 w 19715"/>
              <a:gd name="T3" fmla="*/ 1635252 h 21600"/>
              <a:gd name="T4" fmla="*/ 14619 w 19715"/>
              <a:gd name="T5" fmla="*/ 2819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15" h="21600" fill="none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</a:path>
              <a:path w="19715" h="21600" stroke="0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  <a:lnTo>
                  <a:pt x="112" y="216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6934200" y="3200400"/>
            <a:ext cx="12192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14372" name="Text Box 37"/>
          <p:cNvSpPr txBox="1">
            <a:spLocks noChangeArrowheads="1"/>
          </p:cNvSpPr>
          <p:nvPr/>
        </p:nvSpPr>
        <p:spPr bwMode="auto">
          <a:xfrm>
            <a:off x="6324600" y="6089650"/>
            <a:ext cx="2362200" cy="5857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/>
              <a:t>Real GDP</a:t>
            </a:r>
          </a:p>
        </p:txBody>
      </p:sp>
      <p:sp>
        <p:nvSpPr>
          <p:cNvPr id="14373" name="Line 38"/>
          <p:cNvSpPr>
            <a:spLocks noChangeShapeType="1"/>
          </p:cNvSpPr>
          <p:nvPr/>
        </p:nvSpPr>
        <p:spPr bwMode="auto">
          <a:xfrm>
            <a:off x="1584325" y="6043613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4" name="Line 39"/>
          <p:cNvSpPr>
            <a:spLocks noChangeShapeType="1"/>
          </p:cNvSpPr>
          <p:nvPr/>
        </p:nvSpPr>
        <p:spPr bwMode="auto">
          <a:xfrm>
            <a:off x="1600200" y="11430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5" name="Text Box 40"/>
          <p:cNvSpPr txBox="1">
            <a:spLocks noChangeArrowheads="1"/>
          </p:cNvSpPr>
          <p:nvPr/>
        </p:nvSpPr>
        <p:spPr bwMode="auto">
          <a:xfrm>
            <a:off x="5262748" y="2102103"/>
            <a:ext cx="16002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</a:rPr>
              <a:t>SRAS</a:t>
            </a:r>
            <a:r>
              <a:rPr lang="en-US" sz="2400" b="1" baseline="-25000" dirty="0">
                <a:solidFill>
                  <a:srgbClr val="0070C0"/>
                </a:solidFill>
              </a:rPr>
              <a:t>100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4376" name="Arc 41"/>
          <p:cNvSpPr>
            <a:spLocks/>
          </p:cNvSpPr>
          <p:nvPr/>
        </p:nvSpPr>
        <p:spPr bwMode="auto">
          <a:xfrm rot="-10381216">
            <a:off x="4090988" y="463550"/>
            <a:ext cx="3943350" cy="2741613"/>
          </a:xfrm>
          <a:custGeom>
            <a:avLst/>
            <a:gdLst>
              <a:gd name="T0" fmla="*/ 990283 w 19958"/>
              <a:gd name="T1" fmla="*/ 0 h 21010"/>
              <a:gd name="T2" fmla="*/ 3943350 w 19958"/>
              <a:gd name="T3" fmla="*/ 1663498 h 21010"/>
              <a:gd name="T4" fmla="*/ 0 w 19958"/>
              <a:gd name="T5" fmla="*/ 2741613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958" h="21010" fill="none" extrusionOk="0">
                <a:moveTo>
                  <a:pt x="5012" y="-1"/>
                </a:moveTo>
                <a:cubicBezTo>
                  <a:pt x="11749" y="1606"/>
                  <a:pt x="17308" y="6348"/>
                  <a:pt x="19957" y="12748"/>
                </a:cubicBezTo>
              </a:path>
              <a:path w="19958" h="21010" stroke="0" extrusionOk="0">
                <a:moveTo>
                  <a:pt x="5012" y="-1"/>
                </a:moveTo>
                <a:cubicBezTo>
                  <a:pt x="11749" y="1606"/>
                  <a:pt x="17308" y="6348"/>
                  <a:pt x="19957" y="12748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77" name="Text Box 42"/>
          <p:cNvSpPr txBox="1">
            <a:spLocks noChangeArrowheads="1"/>
          </p:cNvSpPr>
          <p:nvPr/>
        </p:nvSpPr>
        <p:spPr bwMode="auto">
          <a:xfrm>
            <a:off x="6248400" y="4876800"/>
            <a:ext cx="12192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14378" name="Arc 43"/>
          <p:cNvSpPr>
            <a:spLocks/>
          </p:cNvSpPr>
          <p:nvPr/>
        </p:nvSpPr>
        <p:spPr bwMode="auto">
          <a:xfrm rot="5781695">
            <a:off x="1799431" y="1858169"/>
            <a:ext cx="2573338" cy="2819400"/>
          </a:xfrm>
          <a:custGeom>
            <a:avLst/>
            <a:gdLst>
              <a:gd name="T0" fmla="*/ 0 w 19715"/>
              <a:gd name="T1" fmla="*/ 0 h 21600"/>
              <a:gd name="T2" fmla="*/ 2573338 w 19715"/>
              <a:gd name="T3" fmla="*/ 1635252 h 21600"/>
              <a:gd name="T4" fmla="*/ 14619 w 19715"/>
              <a:gd name="T5" fmla="*/ 2819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15" h="21600" fill="none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</a:path>
              <a:path w="19715" h="21600" stroke="0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  <a:lnTo>
                  <a:pt x="112" y="216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79" name="Text Box 44"/>
          <p:cNvSpPr txBox="1">
            <a:spLocks noChangeArrowheads="1"/>
          </p:cNvSpPr>
          <p:nvPr/>
        </p:nvSpPr>
        <p:spPr bwMode="auto">
          <a:xfrm>
            <a:off x="4661065" y="1677371"/>
            <a:ext cx="16002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</a:rPr>
              <a:t>SRAS</a:t>
            </a:r>
            <a:r>
              <a:rPr lang="en-US" sz="2400" b="1" baseline="-25000" dirty="0">
                <a:solidFill>
                  <a:srgbClr val="0070C0"/>
                </a:solidFill>
              </a:rPr>
              <a:t>150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4380" name="Arc 45"/>
          <p:cNvSpPr>
            <a:spLocks/>
          </p:cNvSpPr>
          <p:nvPr/>
        </p:nvSpPr>
        <p:spPr bwMode="auto">
          <a:xfrm rot="5781695">
            <a:off x="1494631" y="1477169"/>
            <a:ext cx="2573338" cy="2819400"/>
          </a:xfrm>
          <a:custGeom>
            <a:avLst/>
            <a:gdLst>
              <a:gd name="T0" fmla="*/ 0 w 19715"/>
              <a:gd name="T1" fmla="*/ 0 h 21600"/>
              <a:gd name="T2" fmla="*/ 2573338 w 19715"/>
              <a:gd name="T3" fmla="*/ 1635252 h 21600"/>
              <a:gd name="T4" fmla="*/ 14619 w 19715"/>
              <a:gd name="T5" fmla="*/ 2819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15" h="21600" fill="none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</a:path>
              <a:path w="19715" h="21600" stroke="0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  <a:lnTo>
                  <a:pt x="112" y="216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rgbClr val="007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81" name="Line 47"/>
          <p:cNvSpPr>
            <a:spLocks noChangeShapeType="1"/>
          </p:cNvSpPr>
          <p:nvPr/>
        </p:nvSpPr>
        <p:spPr bwMode="auto">
          <a:xfrm>
            <a:off x="4343400" y="1219200"/>
            <a:ext cx="0" cy="480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Text Box 48"/>
          <p:cNvSpPr txBox="1">
            <a:spLocks noChangeArrowheads="1"/>
          </p:cNvSpPr>
          <p:nvPr/>
        </p:nvSpPr>
        <p:spPr bwMode="auto">
          <a:xfrm>
            <a:off x="3152644" y="3080833"/>
            <a:ext cx="6096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2</a:t>
            </a:r>
            <a:endParaRPr lang="en-US" sz="1800" dirty="0"/>
          </a:p>
        </p:txBody>
      </p:sp>
      <p:sp>
        <p:nvSpPr>
          <p:cNvPr id="14383" name="Oval 49"/>
          <p:cNvSpPr>
            <a:spLocks noChangeArrowheads="1"/>
          </p:cNvSpPr>
          <p:nvPr/>
        </p:nvSpPr>
        <p:spPr bwMode="auto">
          <a:xfrm>
            <a:off x="4251960" y="4019777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4" name="Text Box 52"/>
          <p:cNvSpPr txBox="1">
            <a:spLocks noChangeArrowheads="1"/>
          </p:cNvSpPr>
          <p:nvPr/>
        </p:nvSpPr>
        <p:spPr bwMode="auto">
          <a:xfrm>
            <a:off x="4114800" y="739422"/>
            <a:ext cx="18288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LRAS</a:t>
            </a:r>
          </a:p>
        </p:txBody>
      </p:sp>
      <p:sp>
        <p:nvSpPr>
          <p:cNvPr id="14385" name="Line 53"/>
          <p:cNvSpPr>
            <a:spLocks noChangeShapeType="1"/>
          </p:cNvSpPr>
          <p:nvPr/>
        </p:nvSpPr>
        <p:spPr bwMode="auto">
          <a:xfrm flipH="1">
            <a:off x="3614157" y="1865632"/>
            <a:ext cx="574566" cy="110922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386" name="Line 54"/>
          <p:cNvSpPr>
            <a:spLocks noChangeShapeType="1"/>
          </p:cNvSpPr>
          <p:nvPr/>
        </p:nvSpPr>
        <p:spPr bwMode="auto">
          <a:xfrm>
            <a:off x="4545082" y="3029033"/>
            <a:ext cx="206235" cy="262537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387" name="Line 55"/>
          <p:cNvSpPr>
            <a:spLocks noChangeShapeType="1"/>
          </p:cNvSpPr>
          <p:nvPr/>
        </p:nvSpPr>
        <p:spPr bwMode="auto">
          <a:xfrm>
            <a:off x="4009246" y="2886869"/>
            <a:ext cx="201612" cy="297831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390" name="Oval 58"/>
          <p:cNvSpPr>
            <a:spLocks noChangeArrowheads="1"/>
          </p:cNvSpPr>
          <p:nvPr/>
        </p:nvSpPr>
        <p:spPr bwMode="auto">
          <a:xfrm>
            <a:off x="3564520" y="3237389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1" name="Text Box 51"/>
          <p:cNvSpPr txBox="1">
            <a:spLocks noChangeArrowheads="1"/>
          </p:cNvSpPr>
          <p:nvPr/>
        </p:nvSpPr>
        <p:spPr bwMode="auto">
          <a:xfrm>
            <a:off x="3973286" y="4329113"/>
            <a:ext cx="7620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4</a:t>
            </a:r>
            <a:endParaRPr lang="en-US" sz="1800" dirty="0"/>
          </a:p>
        </p:txBody>
      </p:sp>
      <p:sp>
        <p:nvSpPr>
          <p:cNvPr id="14392" name="Text Box 36"/>
          <p:cNvSpPr txBox="1">
            <a:spLocks noChangeArrowheads="1"/>
          </p:cNvSpPr>
          <p:nvPr/>
        </p:nvSpPr>
        <p:spPr bwMode="auto">
          <a:xfrm>
            <a:off x="3839589" y="1524000"/>
            <a:ext cx="6096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1</a:t>
            </a:r>
            <a:endParaRPr lang="en-US" sz="1800" dirty="0"/>
          </a:p>
        </p:txBody>
      </p:sp>
      <p:sp>
        <p:nvSpPr>
          <p:cNvPr id="14393" name="Oval 59"/>
          <p:cNvSpPr>
            <a:spLocks noChangeArrowheads="1"/>
          </p:cNvSpPr>
          <p:nvPr/>
        </p:nvSpPr>
        <p:spPr bwMode="auto">
          <a:xfrm>
            <a:off x="4251960" y="1585931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4" name="Text Box 50"/>
          <p:cNvSpPr txBox="1">
            <a:spLocks noChangeArrowheads="1"/>
          </p:cNvSpPr>
          <p:nvPr/>
        </p:nvSpPr>
        <p:spPr bwMode="auto">
          <a:xfrm>
            <a:off x="3366400" y="3578224"/>
            <a:ext cx="7620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3</a:t>
            </a:r>
            <a:endParaRPr lang="en-US" sz="1800" dirty="0"/>
          </a:p>
        </p:txBody>
      </p:sp>
      <p:sp>
        <p:nvSpPr>
          <p:cNvPr id="14395" name="Oval 60"/>
          <p:cNvSpPr>
            <a:spLocks noChangeArrowheads="1"/>
          </p:cNvSpPr>
          <p:nvPr/>
        </p:nvSpPr>
        <p:spPr bwMode="auto">
          <a:xfrm>
            <a:off x="3810000" y="3657600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6" name="Text Box 46"/>
          <p:cNvSpPr txBox="1">
            <a:spLocks noChangeArrowheads="1"/>
          </p:cNvSpPr>
          <p:nvPr/>
        </p:nvSpPr>
        <p:spPr bwMode="auto">
          <a:xfrm>
            <a:off x="4388658" y="1311634"/>
            <a:ext cx="18288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</a:rPr>
              <a:t>SRAS</a:t>
            </a:r>
            <a:r>
              <a:rPr lang="en-US" sz="2400" b="1" baseline="-25000" dirty="0">
                <a:solidFill>
                  <a:srgbClr val="0070C0"/>
                </a:solidFill>
              </a:rPr>
              <a:t>200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114800" y="6470202"/>
            <a:ext cx="68580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fe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 animBg="1"/>
      <p:bldP spid="14370" grpId="0" animBg="1"/>
      <p:bldP spid="14375" grpId="0"/>
      <p:bldP spid="14377" grpId="0"/>
      <p:bldP spid="14378" grpId="0" animBg="1"/>
      <p:bldP spid="14379" grpId="0"/>
      <p:bldP spid="14382" grpId="0"/>
      <p:bldP spid="14383" grpId="0" animBg="1"/>
      <p:bldP spid="14385" grpId="0" animBg="1"/>
      <p:bldP spid="14386" grpId="0" animBg="1"/>
      <p:bldP spid="14387" grpId="0" animBg="1"/>
      <p:bldP spid="14390" grpId="0" animBg="1"/>
      <p:bldP spid="14391" grpId="0"/>
      <p:bldP spid="14394" grpId="0"/>
      <p:bldP spid="1439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57200"/>
            <a:ext cx="8305800" cy="2455863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dirty="0" smtClean="0"/>
              <a:t>A </a:t>
            </a:r>
            <a:r>
              <a:rPr lang="en-US" dirty="0" smtClean="0">
                <a:solidFill>
                  <a:srgbClr val="0070C0"/>
                </a:solidFill>
              </a:rPr>
              <a:t>decrease in aggregate demand in the long run</a:t>
            </a:r>
            <a:r>
              <a:rPr lang="en-US" dirty="0" smtClean="0"/>
              <a:t> causes the short-run aggregate supply curve to shift rightward because nominal incomes fall and the economy self corrects to a lower price level at full-employment real GDP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217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1534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Causation Chain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3048000" cy="1457325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smtClean="0"/>
              <a:t>Increase in aggregate demand and long-run supply</a:t>
            </a: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304800" y="1066800"/>
            <a:ext cx="3048000" cy="1752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4572000" y="990600"/>
            <a:ext cx="3048000" cy="1752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4724400" y="1219200"/>
            <a:ext cx="2743200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/>
              <a:t>Increase in price level and real GDP</a:t>
            </a:r>
          </a:p>
        </p:txBody>
      </p:sp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1752600" y="4953000"/>
            <a:ext cx="3048000" cy="1752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2" name="Rectangle 10"/>
          <p:cNvSpPr>
            <a:spLocks noChangeArrowheads="1"/>
          </p:cNvSpPr>
          <p:nvPr/>
        </p:nvSpPr>
        <p:spPr bwMode="auto">
          <a:xfrm>
            <a:off x="1447800" y="3429000"/>
            <a:ext cx="2667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/>
              <a:t>Nominal incomes rise</a:t>
            </a:r>
          </a:p>
        </p:txBody>
      </p:sp>
      <p:sp>
        <p:nvSpPr>
          <p:cNvPr id="16393" name="Rectangle 11"/>
          <p:cNvSpPr>
            <a:spLocks noChangeArrowheads="1"/>
          </p:cNvSpPr>
          <p:nvPr/>
        </p:nvSpPr>
        <p:spPr bwMode="auto">
          <a:xfrm>
            <a:off x="5105400" y="2971800"/>
            <a:ext cx="3048000" cy="1752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4" name="Rectangle 12"/>
          <p:cNvSpPr>
            <a:spLocks noChangeArrowheads="1"/>
          </p:cNvSpPr>
          <p:nvPr/>
        </p:nvSpPr>
        <p:spPr bwMode="auto">
          <a:xfrm>
            <a:off x="5562600" y="3429000"/>
            <a:ext cx="21336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/>
              <a:t>SRAS shifts leftward</a:t>
            </a:r>
          </a:p>
        </p:txBody>
      </p:sp>
      <p:sp>
        <p:nvSpPr>
          <p:cNvPr id="16395" name="Rectangle 13"/>
          <p:cNvSpPr>
            <a:spLocks noChangeArrowheads="1"/>
          </p:cNvSpPr>
          <p:nvPr/>
        </p:nvSpPr>
        <p:spPr bwMode="auto">
          <a:xfrm>
            <a:off x="1219200" y="2971800"/>
            <a:ext cx="3048000" cy="1752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6" name="Rectangle 14"/>
          <p:cNvSpPr>
            <a:spLocks noChangeArrowheads="1"/>
          </p:cNvSpPr>
          <p:nvPr/>
        </p:nvSpPr>
        <p:spPr bwMode="auto">
          <a:xfrm>
            <a:off x="1905000" y="5334000"/>
            <a:ext cx="2667000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/>
              <a:t>Long-run equilibrium restored</a:t>
            </a:r>
          </a:p>
        </p:txBody>
      </p:sp>
      <p:sp>
        <p:nvSpPr>
          <p:cNvPr id="16397" name="Line 17"/>
          <p:cNvSpPr>
            <a:spLocks noChangeShapeType="1"/>
          </p:cNvSpPr>
          <p:nvPr/>
        </p:nvSpPr>
        <p:spPr bwMode="auto">
          <a:xfrm>
            <a:off x="3124200" y="1905000"/>
            <a:ext cx="1600200" cy="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8" name="Line 18"/>
          <p:cNvSpPr>
            <a:spLocks noChangeShapeType="1"/>
          </p:cNvSpPr>
          <p:nvPr/>
        </p:nvSpPr>
        <p:spPr bwMode="auto">
          <a:xfrm flipH="1">
            <a:off x="3733800" y="2209800"/>
            <a:ext cx="1066800" cy="9144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9" name="Line 19"/>
          <p:cNvSpPr>
            <a:spLocks noChangeShapeType="1"/>
          </p:cNvSpPr>
          <p:nvPr/>
        </p:nvSpPr>
        <p:spPr bwMode="auto">
          <a:xfrm>
            <a:off x="3962400" y="3810000"/>
            <a:ext cx="1371600" cy="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0" name="Line 20"/>
          <p:cNvSpPr>
            <a:spLocks noChangeShapeType="1"/>
          </p:cNvSpPr>
          <p:nvPr/>
        </p:nvSpPr>
        <p:spPr bwMode="auto">
          <a:xfrm flipH="1">
            <a:off x="4572000" y="4572000"/>
            <a:ext cx="685800" cy="6096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Text Box 12"/>
          <p:cNvSpPr txBox="1">
            <a:spLocks noChangeArrowheads="1"/>
          </p:cNvSpPr>
          <p:nvPr/>
        </p:nvSpPr>
        <p:spPr bwMode="auto">
          <a:xfrm>
            <a:off x="685800" y="2060575"/>
            <a:ext cx="1046163" cy="539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175</a:t>
            </a:r>
          </a:p>
        </p:txBody>
      </p:sp>
      <p:sp>
        <p:nvSpPr>
          <p:cNvPr id="17418" name="Text Box 13"/>
          <p:cNvSpPr txBox="1">
            <a:spLocks noChangeArrowheads="1"/>
          </p:cNvSpPr>
          <p:nvPr/>
        </p:nvSpPr>
        <p:spPr bwMode="auto">
          <a:xfrm>
            <a:off x="685800" y="4270375"/>
            <a:ext cx="1016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152</a:t>
            </a:r>
          </a:p>
        </p:txBody>
      </p:sp>
      <p:sp>
        <p:nvSpPr>
          <p:cNvPr id="17419" name="Text Box 14"/>
          <p:cNvSpPr txBox="1">
            <a:spLocks noChangeArrowheads="1"/>
          </p:cNvSpPr>
          <p:nvPr/>
        </p:nvSpPr>
        <p:spPr bwMode="auto">
          <a:xfrm>
            <a:off x="3124200" y="6175375"/>
            <a:ext cx="914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8.0</a:t>
            </a:r>
          </a:p>
        </p:txBody>
      </p:sp>
      <p:sp>
        <p:nvSpPr>
          <p:cNvPr id="17420" name="Text Box 15"/>
          <p:cNvSpPr txBox="1">
            <a:spLocks noChangeArrowheads="1"/>
          </p:cNvSpPr>
          <p:nvPr/>
        </p:nvSpPr>
        <p:spPr bwMode="auto">
          <a:xfrm>
            <a:off x="3810000" y="6175375"/>
            <a:ext cx="762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8.3</a:t>
            </a:r>
          </a:p>
        </p:txBody>
      </p:sp>
      <p:sp>
        <p:nvSpPr>
          <p:cNvPr id="17421" name="Text Box 16"/>
          <p:cNvSpPr txBox="1">
            <a:spLocks noChangeArrowheads="1"/>
          </p:cNvSpPr>
          <p:nvPr/>
        </p:nvSpPr>
        <p:spPr bwMode="auto">
          <a:xfrm>
            <a:off x="4953000" y="6175375"/>
            <a:ext cx="762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9.8</a:t>
            </a:r>
          </a:p>
        </p:txBody>
      </p:sp>
      <p:sp>
        <p:nvSpPr>
          <p:cNvPr id="17429" name="Text Box 35"/>
          <p:cNvSpPr txBox="1">
            <a:spLocks noChangeArrowheads="1"/>
          </p:cNvSpPr>
          <p:nvPr/>
        </p:nvSpPr>
        <p:spPr bwMode="auto">
          <a:xfrm>
            <a:off x="7591301" y="3942644"/>
            <a:ext cx="14478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00</a:t>
            </a:r>
            <a:endParaRPr lang="en-US" sz="2800" b="1" dirty="0"/>
          </a:p>
        </p:txBody>
      </p:sp>
      <p:sp>
        <p:nvSpPr>
          <p:cNvPr id="17430" name="Text Box 36"/>
          <p:cNvSpPr txBox="1">
            <a:spLocks noChangeArrowheads="1"/>
          </p:cNvSpPr>
          <p:nvPr/>
        </p:nvSpPr>
        <p:spPr bwMode="auto">
          <a:xfrm>
            <a:off x="6248400" y="6175375"/>
            <a:ext cx="2362200" cy="5302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Real GDP</a:t>
            </a:r>
          </a:p>
        </p:txBody>
      </p:sp>
      <p:sp>
        <p:nvSpPr>
          <p:cNvPr id="17431" name="Line 37"/>
          <p:cNvSpPr>
            <a:spLocks noChangeShapeType="1"/>
          </p:cNvSpPr>
          <p:nvPr/>
        </p:nvSpPr>
        <p:spPr bwMode="auto">
          <a:xfrm flipV="1">
            <a:off x="2438400" y="6099175"/>
            <a:ext cx="6156325" cy="15875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2" name="Line 38"/>
          <p:cNvSpPr>
            <a:spLocks noChangeShapeType="1"/>
          </p:cNvSpPr>
          <p:nvPr/>
        </p:nvSpPr>
        <p:spPr bwMode="auto">
          <a:xfrm>
            <a:off x="1676400" y="1146175"/>
            <a:ext cx="0" cy="42672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3" name="Text Box 41"/>
          <p:cNvSpPr txBox="1">
            <a:spLocks noChangeArrowheads="1"/>
          </p:cNvSpPr>
          <p:nvPr/>
        </p:nvSpPr>
        <p:spPr bwMode="auto">
          <a:xfrm>
            <a:off x="5334000" y="5440009"/>
            <a:ext cx="14478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95</a:t>
            </a:r>
            <a:endParaRPr lang="en-US" sz="2800" b="1" dirty="0"/>
          </a:p>
        </p:txBody>
      </p:sp>
      <p:sp>
        <p:nvSpPr>
          <p:cNvPr id="17434" name="Text Box 43"/>
          <p:cNvSpPr txBox="1">
            <a:spLocks noChangeArrowheads="1"/>
          </p:cNvSpPr>
          <p:nvPr/>
        </p:nvSpPr>
        <p:spPr bwMode="auto">
          <a:xfrm>
            <a:off x="6400800" y="2012893"/>
            <a:ext cx="1447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</a:rPr>
              <a:t>SRAS</a:t>
            </a:r>
            <a:r>
              <a:rPr lang="en-US" sz="2800" b="1" baseline="-25000" dirty="0">
                <a:solidFill>
                  <a:srgbClr val="0070C0"/>
                </a:solidFill>
              </a:rPr>
              <a:t>95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7435" name="Line 45"/>
          <p:cNvSpPr>
            <a:spLocks noChangeShapeType="1"/>
          </p:cNvSpPr>
          <p:nvPr/>
        </p:nvSpPr>
        <p:spPr bwMode="auto">
          <a:xfrm>
            <a:off x="5334000" y="1517650"/>
            <a:ext cx="0" cy="45815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6" name="Text Box 46"/>
          <p:cNvSpPr txBox="1">
            <a:spLocks noChangeArrowheads="1"/>
          </p:cNvSpPr>
          <p:nvPr/>
        </p:nvSpPr>
        <p:spPr bwMode="auto">
          <a:xfrm>
            <a:off x="5524500" y="2859567"/>
            <a:ext cx="6096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2</a:t>
            </a:r>
            <a:endParaRPr lang="en-US" sz="1800" dirty="0"/>
          </a:p>
        </p:txBody>
      </p:sp>
      <p:sp>
        <p:nvSpPr>
          <p:cNvPr id="17437" name="Text Box 52"/>
          <p:cNvSpPr txBox="1">
            <a:spLocks noChangeArrowheads="1"/>
          </p:cNvSpPr>
          <p:nvPr/>
        </p:nvSpPr>
        <p:spPr bwMode="auto">
          <a:xfrm>
            <a:off x="228600" y="0"/>
            <a:ext cx="8686800" cy="8604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</a:rPr>
              <a:t>A Rightward Shift in the Aggregate Demand and Long-run Aggregate Supply Curves</a:t>
            </a:r>
          </a:p>
        </p:txBody>
      </p:sp>
      <p:sp>
        <p:nvSpPr>
          <p:cNvPr id="17438" name="Line 61"/>
          <p:cNvSpPr>
            <a:spLocks noChangeShapeType="1"/>
          </p:cNvSpPr>
          <p:nvPr/>
        </p:nvSpPr>
        <p:spPr bwMode="auto">
          <a:xfrm flipV="1">
            <a:off x="1676400" y="5641975"/>
            <a:ext cx="0" cy="4572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39" name="Line 62"/>
          <p:cNvSpPr>
            <a:spLocks noChangeShapeType="1"/>
          </p:cNvSpPr>
          <p:nvPr/>
        </p:nvSpPr>
        <p:spPr bwMode="auto">
          <a:xfrm flipV="1">
            <a:off x="1600200" y="5260975"/>
            <a:ext cx="2286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40" name="Line 63"/>
          <p:cNvSpPr>
            <a:spLocks noChangeShapeType="1"/>
          </p:cNvSpPr>
          <p:nvPr/>
        </p:nvSpPr>
        <p:spPr bwMode="auto">
          <a:xfrm flipV="1">
            <a:off x="1524000" y="5565775"/>
            <a:ext cx="2286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41" name="Line 64"/>
          <p:cNvSpPr>
            <a:spLocks noChangeShapeType="1"/>
          </p:cNvSpPr>
          <p:nvPr/>
        </p:nvSpPr>
        <p:spPr bwMode="auto">
          <a:xfrm>
            <a:off x="1676400" y="6062663"/>
            <a:ext cx="3810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42" name="Line 65"/>
          <p:cNvSpPr>
            <a:spLocks noChangeShapeType="1"/>
          </p:cNvSpPr>
          <p:nvPr/>
        </p:nvSpPr>
        <p:spPr bwMode="auto">
          <a:xfrm>
            <a:off x="1981200" y="5946775"/>
            <a:ext cx="1524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43" name="Line 66"/>
          <p:cNvSpPr>
            <a:spLocks noChangeShapeType="1"/>
          </p:cNvSpPr>
          <p:nvPr/>
        </p:nvSpPr>
        <p:spPr bwMode="auto">
          <a:xfrm>
            <a:off x="2362200" y="5946775"/>
            <a:ext cx="1524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44" name="Line 67"/>
          <p:cNvSpPr>
            <a:spLocks noChangeShapeType="1"/>
          </p:cNvSpPr>
          <p:nvPr/>
        </p:nvSpPr>
        <p:spPr bwMode="auto">
          <a:xfrm>
            <a:off x="3602578" y="1670050"/>
            <a:ext cx="0" cy="4581525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5" name="Line 68"/>
          <p:cNvSpPr>
            <a:spLocks noChangeShapeType="1"/>
          </p:cNvSpPr>
          <p:nvPr/>
        </p:nvSpPr>
        <p:spPr bwMode="auto">
          <a:xfrm>
            <a:off x="1752600" y="4575175"/>
            <a:ext cx="1714500" cy="0"/>
          </a:xfrm>
          <a:prstGeom prst="line">
            <a:avLst/>
          </a:prstGeom>
          <a:noFill/>
          <a:ln w="38100" cap="rnd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446" name="Line 69"/>
          <p:cNvSpPr>
            <a:spLocks noChangeShapeType="1"/>
          </p:cNvSpPr>
          <p:nvPr/>
        </p:nvSpPr>
        <p:spPr bwMode="auto">
          <a:xfrm>
            <a:off x="1676400" y="2441575"/>
            <a:ext cx="3505200" cy="0"/>
          </a:xfrm>
          <a:prstGeom prst="line">
            <a:avLst/>
          </a:prstGeom>
          <a:noFill/>
          <a:ln w="38100" cap="rnd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47" name="Text Box 70"/>
          <p:cNvSpPr txBox="1">
            <a:spLocks noChangeArrowheads="1"/>
          </p:cNvSpPr>
          <p:nvPr/>
        </p:nvSpPr>
        <p:spPr bwMode="auto">
          <a:xfrm>
            <a:off x="4610100" y="1076614"/>
            <a:ext cx="1447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LRAS</a:t>
            </a:r>
            <a:r>
              <a:rPr lang="en-US" sz="2800" b="1" baseline="-25000" dirty="0"/>
              <a:t>00</a:t>
            </a:r>
            <a:endParaRPr lang="en-US" sz="2800" b="1" dirty="0"/>
          </a:p>
        </p:txBody>
      </p:sp>
      <p:sp>
        <p:nvSpPr>
          <p:cNvPr id="17448" name="Line 71"/>
          <p:cNvSpPr>
            <a:spLocks noChangeShapeType="1"/>
          </p:cNvSpPr>
          <p:nvPr/>
        </p:nvSpPr>
        <p:spPr bwMode="auto">
          <a:xfrm>
            <a:off x="4191000" y="2746375"/>
            <a:ext cx="1066800" cy="0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49" name="Line 72"/>
          <p:cNvSpPr>
            <a:spLocks noChangeShapeType="1"/>
          </p:cNvSpPr>
          <p:nvPr/>
        </p:nvSpPr>
        <p:spPr bwMode="auto">
          <a:xfrm>
            <a:off x="2667000" y="3660775"/>
            <a:ext cx="4191000" cy="0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50" name="Text Box 48"/>
          <p:cNvSpPr txBox="1">
            <a:spLocks noChangeArrowheads="1"/>
          </p:cNvSpPr>
          <p:nvPr/>
        </p:nvSpPr>
        <p:spPr bwMode="auto">
          <a:xfrm>
            <a:off x="2286000" y="1193800"/>
            <a:ext cx="1447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LRAS</a:t>
            </a:r>
            <a:r>
              <a:rPr lang="en-US" sz="2800" b="1" baseline="-25000" dirty="0"/>
              <a:t>95</a:t>
            </a:r>
            <a:endParaRPr lang="en-US" sz="2800" b="1" dirty="0"/>
          </a:p>
        </p:txBody>
      </p:sp>
      <p:sp>
        <p:nvSpPr>
          <p:cNvPr id="17451" name="Line 73"/>
          <p:cNvSpPr>
            <a:spLocks noChangeShapeType="1"/>
          </p:cNvSpPr>
          <p:nvPr/>
        </p:nvSpPr>
        <p:spPr bwMode="auto">
          <a:xfrm>
            <a:off x="4191000" y="1603375"/>
            <a:ext cx="3429000" cy="2514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52" name="Line 74"/>
          <p:cNvSpPr>
            <a:spLocks noChangeShapeType="1"/>
          </p:cNvSpPr>
          <p:nvPr/>
        </p:nvSpPr>
        <p:spPr bwMode="auto">
          <a:xfrm>
            <a:off x="1752600" y="3203575"/>
            <a:ext cx="3429000" cy="251460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53" name="Line 75"/>
          <p:cNvSpPr>
            <a:spLocks noChangeShapeType="1"/>
          </p:cNvSpPr>
          <p:nvPr/>
        </p:nvSpPr>
        <p:spPr bwMode="auto">
          <a:xfrm flipV="1">
            <a:off x="2590800" y="1908175"/>
            <a:ext cx="3352800" cy="28956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54" name="Text Box 39"/>
          <p:cNvSpPr txBox="1">
            <a:spLocks noChangeArrowheads="1"/>
          </p:cNvSpPr>
          <p:nvPr/>
        </p:nvSpPr>
        <p:spPr bwMode="auto">
          <a:xfrm>
            <a:off x="5943600" y="1517650"/>
            <a:ext cx="1447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</a:rPr>
              <a:t>SRAS</a:t>
            </a:r>
            <a:r>
              <a:rPr lang="en-US" sz="2800" b="1" baseline="-25000" dirty="0">
                <a:solidFill>
                  <a:srgbClr val="0070C0"/>
                </a:solidFill>
              </a:rPr>
              <a:t>00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7455" name="Text Box 58"/>
          <p:cNvSpPr txBox="1">
            <a:spLocks noChangeArrowheads="1"/>
          </p:cNvSpPr>
          <p:nvPr/>
        </p:nvSpPr>
        <p:spPr bwMode="auto">
          <a:xfrm>
            <a:off x="4894416" y="1842077"/>
            <a:ext cx="6096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3</a:t>
            </a:r>
            <a:endParaRPr lang="en-US" sz="1800" dirty="0"/>
          </a:p>
        </p:txBody>
      </p:sp>
      <p:sp>
        <p:nvSpPr>
          <p:cNvPr id="17456" name="Line 76"/>
          <p:cNvSpPr>
            <a:spLocks noChangeShapeType="1"/>
          </p:cNvSpPr>
          <p:nvPr/>
        </p:nvSpPr>
        <p:spPr bwMode="auto">
          <a:xfrm flipV="1">
            <a:off x="2514600" y="2136775"/>
            <a:ext cx="3886200" cy="3352800"/>
          </a:xfrm>
          <a:prstGeom prst="line">
            <a:avLst/>
          </a:prstGeom>
          <a:noFill/>
          <a:ln w="76200">
            <a:solidFill>
              <a:srgbClr val="007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57" name="Oval 54"/>
          <p:cNvSpPr>
            <a:spLocks noChangeArrowheads="1"/>
          </p:cNvSpPr>
          <p:nvPr/>
        </p:nvSpPr>
        <p:spPr bwMode="auto">
          <a:xfrm>
            <a:off x="5638800" y="2636520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8" name="Oval 57"/>
          <p:cNvSpPr>
            <a:spLocks noChangeArrowheads="1"/>
          </p:cNvSpPr>
          <p:nvPr/>
        </p:nvSpPr>
        <p:spPr bwMode="auto">
          <a:xfrm>
            <a:off x="5242560" y="2336000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9" name="Oval 47"/>
          <p:cNvSpPr>
            <a:spLocks noChangeArrowheads="1"/>
          </p:cNvSpPr>
          <p:nvPr/>
        </p:nvSpPr>
        <p:spPr bwMode="auto">
          <a:xfrm>
            <a:off x="3505200" y="4460875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0" name="Text Box 56"/>
          <p:cNvSpPr txBox="1">
            <a:spLocks noChangeArrowheads="1"/>
          </p:cNvSpPr>
          <p:nvPr/>
        </p:nvSpPr>
        <p:spPr bwMode="auto">
          <a:xfrm>
            <a:off x="3748644" y="4381499"/>
            <a:ext cx="609600" cy="3416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1</a:t>
            </a:r>
            <a:endParaRPr lang="en-US" sz="1800" dirty="0"/>
          </a:p>
        </p:txBody>
      </p:sp>
      <p:sp>
        <p:nvSpPr>
          <p:cNvPr id="17461" name="Text Box 32"/>
          <p:cNvSpPr txBox="1">
            <a:spLocks noChangeArrowheads="1"/>
          </p:cNvSpPr>
          <p:nvPr/>
        </p:nvSpPr>
        <p:spPr bwMode="auto">
          <a:xfrm rot="-5400000">
            <a:off x="-771525" y="3041650"/>
            <a:ext cx="22860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Price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9" grpId="0"/>
      <p:bldP spid="17435" grpId="0" animBg="1"/>
      <p:bldP spid="17436" grpId="0"/>
      <p:bldP spid="17446" grpId="0" animBg="1"/>
      <p:bldP spid="17447" grpId="0"/>
      <p:bldP spid="17448" grpId="0" animBg="1"/>
      <p:bldP spid="17449" grpId="0" animBg="1"/>
      <p:bldP spid="17451" grpId="0" animBg="1"/>
      <p:bldP spid="17453" grpId="0" animBg="1"/>
      <p:bldP spid="17454" grpId="0"/>
      <p:bldP spid="17455" grpId="0"/>
      <p:bldP spid="17457" grpId="0" animBg="1"/>
      <p:bldP spid="174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044E5DF-FBE5-4022-9FF9-9639D6B3CF99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534400" cy="2246769"/>
          </a:xfrm>
        </p:spPr>
        <p:txBody>
          <a:bodyPr>
            <a:sp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sz="2800" dirty="0" smtClean="0"/>
              <a:t>Distinction between the aggregate demand and supply curves</a:t>
            </a:r>
          </a:p>
          <a:p>
            <a:pPr marL="0" indent="0">
              <a:lnSpc>
                <a:spcPct val="70000"/>
              </a:lnSpc>
              <a:buNone/>
            </a:pPr>
            <a:endParaRPr lang="en-US" sz="2800" dirty="0" smtClean="0"/>
          </a:p>
          <a:p>
            <a:pPr marL="0" indent="0">
              <a:lnSpc>
                <a:spcPct val="70000"/>
              </a:lnSpc>
              <a:buNone/>
            </a:pPr>
            <a:r>
              <a:rPr lang="en-US" sz="2800" dirty="0" smtClean="0"/>
              <a:t>Explanation of long-run equilibrium</a:t>
            </a:r>
          </a:p>
          <a:p>
            <a:pPr marL="0" indent="0">
              <a:lnSpc>
                <a:spcPct val="70000"/>
              </a:lnSpc>
              <a:buNone/>
            </a:pPr>
            <a:endParaRPr lang="en-US" sz="2800" dirty="0" smtClean="0"/>
          </a:p>
          <a:p>
            <a:pPr marL="0" indent="0">
              <a:lnSpc>
                <a:spcPct val="70000"/>
              </a:lnSpc>
              <a:buNone/>
            </a:pPr>
            <a:r>
              <a:rPr lang="en-US" sz="2800" dirty="0" smtClean="0"/>
              <a:t>Results from a change in aggregate demand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6106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Real Income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0" y="1214438"/>
            <a:ext cx="3495675" cy="97790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smtClean="0"/>
              <a:t>nominal income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smtClean="0"/>
              <a:t>CPI (as decimal)</a:t>
            </a:r>
            <a:endParaRPr lang="en-US" smtClean="0"/>
          </a:p>
        </p:txBody>
      </p:sp>
      <p:sp>
        <p:nvSpPr>
          <p:cNvPr id="4100" name="Line 1029"/>
          <p:cNvSpPr>
            <a:spLocks noChangeShapeType="1"/>
          </p:cNvSpPr>
          <p:nvPr/>
        </p:nvSpPr>
        <p:spPr bwMode="auto">
          <a:xfrm>
            <a:off x="3062288" y="1676400"/>
            <a:ext cx="3262312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1" name="Rectangle 1030"/>
          <p:cNvSpPr>
            <a:spLocks noChangeArrowheads="1"/>
          </p:cNvSpPr>
          <p:nvPr/>
        </p:nvSpPr>
        <p:spPr bwMode="auto">
          <a:xfrm>
            <a:off x="73025" y="1460500"/>
            <a:ext cx="30289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US" sz="3200" b="1"/>
              <a:t>Real income =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88024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>
                <a:solidFill>
                  <a:srgbClr val="0070C0"/>
                </a:solidFill>
              </a:rPr>
              <a:t>N</a:t>
            </a:r>
            <a:r>
              <a:rPr lang="en-US" sz="3200" dirty="0" smtClean="0">
                <a:solidFill>
                  <a:srgbClr val="0070C0"/>
                </a:solidFill>
              </a:rPr>
              <a:t>ominal </a:t>
            </a:r>
            <a:r>
              <a:rPr lang="en-US" sz="3200" dirty="0" smtClean="0">
                <a:solidFill>
                  <a:srgbClr val="0070C0"/>
                </a:solidFill>
              </a:rPr>
              <a:t>wages and salaries </a:t>
            </a:r>
            <a:r>
              <a:rPr lang="en-US" sz="3200" dirty="0" smtClean="0">
                <a:solidFill>
                  <a:srgbClr val="0070C0"/>
                </a:solidFill>
              </a:rPr>
              <a:t>may remain </a:t>
            </a:r>
            <a:r>
              <a:rPr lang="en-US" sz="3200" dirty="0" smtClean="0">
                <a:solidFill>
                  <a:srgbClr val="0070C0"/>
                </a:solidFill>
              </a:rPr>
              <a:t>fixed in spite of changes in the price </a:t>
            </a:r>
            <a:r>
              <a:rPr lang="en-US" sz="3200" dirty="0" smtClean="0">
                <a:solidFill>
                  <a:srgbClr val="0070C0"/>
                </a:solidFill>
              </a:rPr>
              <a:t>level</a:t>
            </a:r>
            <a:endParaRPr lang="en-US" sz="3200" dirty="0" smtClean="0">
              <a:solidFill>
                <a:srgbClr val="0070C0"/>
              </a:solidFill>
            </a:endParaRP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162800" cy="86793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Incomplete knowledge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Fixed-wage contracts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 bwMode="auto">
          <a:xfrm>
            <a:off x="228600" y="2438400"/>
            <a:ext cx="8610600" cy="88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What determines the shape of the short-run aggregate supply curve?</a:t>
            </a:r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 bwMode="auto">
          <a:xfrm>
            <a:off x="381000" y="3436937"/>
            <a:ext cx="8458200" cy="1126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dirty="0" smtClean="0"/>
              <a:t>The upward-sloping shape of the short-run aggregate supply curve is the result of fixed nominal wages and salaries as the price level 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build="p" autoUpdateAnimBg="0"/>
      <p:bldP spid="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1676400" y="10668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762000" y="1752600"/>
            <a:ext cx="914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200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762000" y="2667000"/>
            <a:ext cx="9318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150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62000" y="3733800"/>
            <a:ext cx="865188" cy="5302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100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990600" y="4724400"/>
            <a:ext cx="660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50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792288" y="5995988"/>
            <a:ext cx="685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2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2370138" y="6003925"/>
            <a:ext cx="609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2871788" y="6000750"/>
            <a:ext cx="533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7188" name="Text Box 27"/>
          <p:cNvSpPr txBox="1">
            <a:spLocks noChangeArrowheads="1"/>
          </p:cNvSpPr>
          <p:nvPr/>
        </p:nvSpPr>
        <p:spPr bwMode="auto">
          <a:xfrm>
            <a:off x="6096000" y="6096000"/>
            <a:ext cx="2362200" cy="5857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600" b="1"/>
              <a:t>Real GDP</a:t>
            </a:r>
          </a:p>
        </p:txBody>
      </p:sp>
      <p:sp>
        <p:nvSpPr>
          <p:cNvPr id="7189" name="Line 32"/>
          <p:cNvSpPr>
            <a:spLocks noChangeShapeType="1"/>
          </p:cNvSpPr>
          <p:nvPr/>
        </p:nvSpPr>
        <p:spPr bwMode="auto">
          <a:xfrm flipH="1">
            <a:off x="3711893" y="4654901"/>
            <a:ext cx="2307907" cy="12125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7192" name="Text Box 36"/>
          <p:cNvSpPr txBox="1">
            <a:spLocks noChangeArrowheads="1"/>
          </p:cNvSpPr>
          <p:nvPr/>
        </p:nvSpPr>
        <p:spPr bwMode="auto">
          <a:xfrm>
            <a:off x="4376738" y="6016625"/>
            <a:ext cx="762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12</a:t>
            </a:r>
          </a:p>
        </p:txBody>
      </p:sp>
      <p:sp>
        <p:nvSpPr>
          <p:cNvPr id="7193" name="Text Box 37"/>
          <p:cNvSpPr txBox="1">
            <a:spLocks noChangeArrowheads="1"/>
          </p:cNvSpPr>
          <p:nvPr/>
        </p:nvSpPr>
        <p:spPr bwMode="auto">
          <a:xfrm>
            <a:off x="3722688" y="6011863"/>
            <a:ext cx="762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10</a:t>
            </a:r>
          </a:p>
        </p:txBody>
      </p:sp>
      <p:sp>
        <p:nvSpPr>
          <p:cNvPr id="7194" name="Text Box 38"/>
          <p:cNvSpPr txBox="1">
            <a:spLocks noChangeArrowheads="1"/>
          </p:cNvSpPr>
          <p:nvPr/>
        </p:nvSpPr>
        <p:spPr bwMode="auto">
          <a:xfrm>
            <a:off x="4497470" y="2362949"/>
            <a:ext cx="6858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B</a:t>
            </a:r>
          </a:p>
        </p:txBody>
      </p:sp>
      <p:sp>
        <p:nvSpPr>
          <p:cNvPr id="7195" name="Text Box 39"/>
          <p:cNvSpPr txBox="1">
            <a:spLocks noChangeArrowheads="1"/>
          </p:cNvSpPr>
          <p:nvPr/>
        </p:nvSpPr>
        <p:spPr bwMode="auto">
          <a:xfrm>
            <a:off x="3297238" y="3445757"/>
            <a:ext cx="6096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</a:t>
            </a:r>
          </a:p>
        </p:txBody>
      </p:sp>
      <p:sp>
        <p:nvSpPr>
          <p:cNvPr id="7196" name="Text Box 40"/>
          <p:cNvSpPr txBox="1">
            <a:spLocks noChangeArrowheads="1"/>
          </p:cNvSpPr>
          <p:nvPr/>
        </p:nvSpPr>
        <p:spPr bwMode="auto">
          <a:xfrm>
            <a:off x="2370138" y="4444294"/>
            <a:ext cx="6858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C</a:t>
            </a:r>
          </a:p>
        </p:txBody>
      </p:sp>
      <p:sp>
        <p:nvSpPr>
          <p:cNvPr id="7197" name="Text Box 42"/>
          <p:cNvSpPr txBox="1">
            <a:spLocks noChangeArrowheads="1"/>
          </p:cNvSpPr>
          <p:nvPr/>
        </p:nvSpPr>
        <p:spPr bwMode="auto">
          <a:xfrm>
            <a:off x="76200" y="152400"/>
            <a:ext cx="7924800" cy="5857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Short-run Aggregate Supply Curve</a:t>
            </a:r>
          </a:p>
        </p:txBody>
      </p:sp>
      <p:sp>
        <p:nvSpPr>
          <p:cNvPr id="7198" name="Text Box 44"/>
          <p:cNvSpPr txBox="1">
            <a:spLocks noChangeArrowheads="1"/>
          </p:cNvSpPr>
          <p:nvPr/>
        </p:nvSpPr>
        <p:spPr bwMode="auto">
          <a:xfrm>
            <a:off x="5410200" y="1799190"/>
            <a:ext cx="1828800" cy="43704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/>
              <a:t>SRAS</a:t>
            </a:r>
          </a:p>
        </p:txBody>
      </p:sp>
      <p:sp>
        <p:nvSpPr>
          <p:cNvPr id="7199" name="Line 46"/>
          <p:cNvSpPr>
            <a:spLocks noChangeShapeType="1"/>
          </p:cNvSpPr>
          <p:nvPr/>
        </p:nvSpPr>
        <p:spPr bwMode="auto">
          <a:xfrm flipV="1">
            <a:off x="1676400" y="2286000"/>
            <a:ext cx="3810000" cy="36576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00" name="Text Box 47"/>
          <p:cNvSpPr txBox="1">
            <a:spLocks noChangeArrowheads="1"/>
          </p:cNvSpPr>
          <p:nvPr/>
        </p:nvSpPr>
        <p:spPr bwMode="auto">
          <a:xfrm>
            <a:off x="3297238" y="6008688"/>
            <a:ext cx="533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8</a:t>
            </a:r>
          </a:p>
        </p:txBody>
      </p:sp>
      <p:sp>
        <p:nvSpPr>
          <p:cNvPr id="7201" name="Text Box 45"/>
          <p:cNvSpPr txBox="1">
            <a:spLocks noChangeArrowheads="1"/>
          </p:cNvSpPr>
          <p:nvPr/>
        </p:nvSpPr>
        <p:spPr bwMode="auto">
          <a:xfrm>
            <a:off x="6019800" y="4264025"/>
            <a:ext cx="22860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hlink"/>
                </a:solidFill>
              </a:rPr>
              <a:t>Full Employment</a:t>
            </a:r>
          </a:p>
        </p:txBody>
      </p:sp>
      <p:sp>
        <p:nvSpPr>
          <p:cNvPr id="7202" name="Text Box 48"/>
          <p:cNvSpPr txBox="1">
            <a:spLocks noChangeArrowheads="1"/>
          </p:cNvSpPr>
          <p:nvPr/>
        </p:nvSpPr>
        <p:spPr bwMode="auto">
          <a:xfrm>
            <a:off x="5029200" y="6019800"/>
            <a:ext cx="762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14</a:t>
            </a:r>
          </a:p>
        </p:txBody>
      </p:sp>
      <p:sp>
        <p:nvSpPr>
          <p:cNvPr id="7203" name="Line 50"/>
          <p:cNvSpPr>
            <a:spLocks noChangeShapeType="1"/>
          </p:cNvSpPr>
          <p:nvPr/>
        </p:nvSpPr>
        <p:spPr bwMode="auto">
          <a:xfrm flipH="1">
            <a:off x="1676400" y="2971800"/>
            <a:ext cx="312420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04" name="Line 51"/>
          <p:cNvSpPr>
            <a:spLocks noChangeShapeType="1"/>
          </p:cNvSpPr>
          <p:nvPr/>
        </p:nvSpPr>
        <p:spPr bwMode="auto">
          <a:xfrm>
            <a:off x="4800600" y="2971800"/>
            <a:ext cx="0" cy="297180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05" name="Line 52"/>
          <p:cNvSpPr>
            <a:spLocks noChangeShapeType="1"/>
          </p:cNvSpPr>
          <p:nvPr/>
        </p:nvSpPr>
        <p:spPr bwMode="auto">
          <a:xfrm flipH="1">
            <a:off x="1676400" y="4038600"/>
            <a:ext cx="198120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06" name="Line 53"/>
          <p:cNvSpPr>
            <a:spLocks noChangeShapeType="1"/>
          </p:cNvSpPr>
          <p:nvPr/>
        </p:nvSpPr>
        <p:spPr bwMode="auto">
          <a:xfrm>
            <a:off x="3657600" y="4038600"/>
            <a:ext cx="0" cy="190500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07" name="Line 54"/>
          <p:cNvSpPr>
            <a:spLocks noChangeShapeType="1"/>
          </p:cNvSpPr>
          <p:nvPr/>
        </p:nvSpPr>
        <p:spPr bwMode="auto">
          <a:xfrm flipH="1">
            <a:off x="1676400" y="5029200"/>
            <a:ext cx="91440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08" name="Line 55"/>
          <p:cNvSpPr>
            <a:spLocks noChangeShapeType="1"/>
          </p:cNvSpPr>
          <p:nvPr/>
        </p:nvSpPr>
        <p:spPr bwMode="auto">
          <a:xfrm>
            <a:off x="2667000" y="5029200"/>
            <a:ext cx="0" cy="106680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09" name="Text Box 28"/>
          <p:cNvSpPr txBox="1">
            <a:spLocks noChangeArrowheads="1"/>
          </p:cNvSpPr>
          <p:nvPr/>
        </p:nvSpPr>
        <p:spPr bwMode="auto">
          <a:xfrm rot="-5400000">
            <a:off x="-1574006" y="3174206"/>
            <a:ext cx="4038600" cy="5857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/>
              <a:t>Price Level </a:t>
            </a:r>
            <a:r>
              <a:rPr lang="en-US" sz="3200" b="1" dirty="0"/>
              <a:t>(CPI)</a:t>
            </a:r>
            <a:endParaRPr lang="en-US" sz="3600" b="1" dirty="0"/>
          </a:p>
        </p:txBody>
      </p:sp>
      <p:sp>
        <p:nvSpPr>
          <p:cNvPr id="7210" name="Oval 56"/>
          <p:cNvSpPr>
            <a:spLocks noChangeArrowheads="1"/>
          </p:cNvSpPr>
          <p:nvPr/>
        </p:nvSpPr>
        <p:spPr bwMode="auto">
          <a:xfrm>
            <a:off x="4689475" y="2854325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Oval 57"/>
          <p:cNvSpPr>
            <a:spLocks noChangeArrowheads="1"/>
          </p:cNvSpPr>
          <p:nvPr/>
        </p:nvSpPr>
        <p:spPr bwMode="auto">
          <a:xfrm>
            <a:off x="3529013" y="3925888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2" name="Oval 58"/>
          <p:cNvSpPr>
            <a:spLocks noChangeArrowheads="1"/>
          </p:cNvSpPr>
          <p:nvPr/>
        </p:nvSpPr>
        <p:spPr bwMode="auto">
          <a:xfrm>
            <a:off x="2538413" y="4924425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3" name="Line 33"/>
          <p:cNvSpPr>
            <a:spLocks noChangeShapeType="1"/>
          </p:cNvSpPr>
          <p:nvPr/>
        </p:nvSpPr>
        <p:spPr bwMode="auto">
          <a:xfrm>
            <a:off x="1676400" y="10668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4" name="Line 43"/>
          <p:cNvSpPr>
            <a:spLocks noChangeShapeType="1"/>
          </p:cNvSpPr>
          <p:nvPr/>
        </p:nvSpPr>
        <p:spPr bwMode="auto">
          <a:xfrm>
            <a:off x="1625600" y="5956300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620000" cy="488950"/>
          </a:xfrm>
        </p:spPr>
        <p:txBody>
          <a:bodyPr>
            <a:spAutoFit/>
          </a:bodyPr>
          <a:lstStyle/>
          <a:p>
            <a:pPr algn="l">
              <a:lnSpc>
                <a:spcPct val="7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Long-run aggregate supply curve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305800" cy="1815882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The curve that shows the level of real GDP produced at different possible price levels during a time period in which nominal incomes change by the same percentage as the price level changes</a:t>
            </a:r>
          </a:p>
        </p:txBody>
      </p:sp>
      <p:sp>
        <p:nvSpPr>
          <p:cNvPr id="8196" name="Rectangle 2"/>
          <p:cNvSpPr txBox="1">
            <a:spLocks noChangeArrowheads="1"/>
          </p:cNvSpPr>
          <p:nvPr/>
        </p:nvSpPr>
        <p:spPr bwMode="auto">
          <a:xfrm>
            <a:off x="381000" y="2967038"/>
            <a:ext cx="8077200" cy="97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</a:rPr>
              <a:t>Why is the long-run aggregate supply curve vertical?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3957638"/>
            <a:ext cx="82296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Over a long enough time, workers will calculate changes in their real incomes and obtain increases in their nominal incomes to adjust proportionately to changes in purchasing power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676400" y="1090613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838200" y="1776413"/>
            <a:ext cx="914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200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762000" y="2767013"/>
            <a:ext cx="931863" cy="5302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150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762000" y="3833813"/>
            <a:ext cx="865188" cy="5302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100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990600" y="4900613"/>
            <a:ext cx="660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50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792288" y="6019800"/>
            <a:ext cx="685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2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2370138" y="6027738"/>
            <a:ext cx="609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2871788" y="6024563"/>
            <a:ext cx="533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3505200" y="1852613"/>
            <a:ext cx="52388" cy="41656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096000" y="6119813"/>
            <a:ext cx="2362200" cy="5857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600" b="1"/>
              <a:t>Real GDP</a:t>
            </a:r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3665538" y="4536392"/>
            <a:ext cx="2125662" cy="133100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9239" name="Text Box 25"/>
          <p:cNvSpPr txBox="1">
            <a:spLocks noChangeArrowheads="1"/>
          </p:cNvSpPr>
          <p:nvPr/>
        </p:nvSpPr>
        <p:spPr bwMode="auto">
          <a:xfrm>
            <a:off x="4376738" y="6040438"/>
            <a:ext cx="762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12</a:t>
            </a:r>
          </a:p>
        </p:txBody>
      </p:sp>
      <p:sp>
        <p:nvSpPr>
          <p:cNvPr id="9240" name="Text Box 26"/>
          <p:cNvSpPr txBox="1">
            <a:spLocks noChangeArrowheads="1"/>
          </p:cNvSpPr>
          <p:nvPr/>
        </p:nvSpPr>
        <p:spPr bwMode="auto">
          <a:xfrm>
            <a:off x="3722688" y="6035675"/>
            <a:ext cx="762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10</a:t>
            </a:r>
          </a:p>
        </p:txBody>
      </p:sp>
      <p:sp>
        <p:nvSpPr>
          <p:cNvPr id="9241" name="Text Box 27"/>
          <p:cNvSpPr txBox="1">
            <a:spLocks noChangeArrowheads="1"/>
          </p:cNvSpPr>
          <p:nvPr/>
        </p:nvSpPr>
        <p:spPr bwMode="auto">
          <a:xfrm>
            <a:off x="2979738" y="2489447"/>
            <a:ext cx="6858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B</a:t>
            </a:r>
          </a:p>
        </p:txBody>
      </p:sp>
      <p:sp>
        <p:nvSpPr>
          <p:cNvPr id="9242" name="Text Box 28"/>
          <p:cNvSpPr txBox="1">
            <a:spLocks noChangeArrowheads="1"/>
          </p:cNvSpPr>
          <p:nvPr/>
        </p:nvSpPr>
        <p:spPr bwMode="auto">
          <a:xfrm>
            <a:off x="2947988" y="3566356"/>
            <a:ext cx="6096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</a:t>
            </a:r>
          </a:p>
        </p:txBody>
      </p:sp>
      <p:sp>
        <p:nvSpPr>
          <p:cNvPr id="9243" name="Line 31"/>
          <p:cNvSpPr>
            <a:spLocks noChangeShapeType="1"/>
          </p:cNvSpPr>
          <p:nvPr/>
        </p:nvSpPr>
        <p:spPr bwMode="auto">
          <a:xfrm>
            <a:off x="1676400" y="6007100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Text Box 32"/>
          <p:cNvSpPr txBox="1">
            <a:spLocks noChangeArrowheads="1"/>
          </p:cNvSpPr>
          <p:nvPr/>
        </p:nvSpPr>
        <p:spPr bwMode="auto">
          <a:xfrm>
            <a:off x="3066246" y="1345005"/>
            <a:ext cx="1752600" cy="43704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/>
              <a:t>LRAS</a:t>
            </a:r>
          </a:p>
        </p:txBody>
      </p:sp>
      <p:sp>
        <p:nvSpPr>
          <p:cNvPr id="9245" name="Text Box 34"/>
          <p:cNvSpPr txBox="1">
            <a:spLocks noChangeArrowheads="1"/>
          </p:cNvSpPr>
          <p:nvPr/>
        </p:nvSpPr>
        <p:spPr bwMode="auto">
          <a:xfrm>
            <a:off x="3297238" y="6032500"/>
            <a:ext cx="533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8</a:t>
            </a:r>
          </a:p>
        </p:txBody>
      </p:sp>
      <p:sp>
        <p:nvSpPr>
          <p:cNvPr id="9246" name="Text Box 36"/>
          <p:cNvSpPr txBox="1">
            <a:spLocks noChangeArrowheads="1"/>
          </p:cNvSpPr>
          <p:nvPr/>
        </p:nvSpPr>
        <p:spPr bwMode="auto">
          <a:xfrm>
            <a:off x="5029200" y="6043613"/>
            <a:ext cx="762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14</a:t>
            </a:r>
          </a:p>
        </p:txBody>
      </p:sp>
      <p:sp>
        <p:nvSpPr>
          <p:cNvPr id="9247" name="Text Box 35"/>
          <p:cNvSpPr txBox="1">
            <a:spLocks noChangeArrowheads="1"/>
          </p:cNvSpPr>
          <p:nvPr/>
        </p:nvSpPr>
        <p:spPr bwMode="auto">
          <a:xfrm>
            <a:off x="5791200" y="4145516"/>
            <a:ext cx="23241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Full Employment</a:t>
            </a:r>
          </a:p>
        </p:txBody>
      </p:sp>
      <p:sp>
        <p:nvSpPr>
          <p:cNvPr id="9250" name="Oval 48"/>
          <p:cNvSpPr>
            <a:spLocks noChangeArrowheads="1"/>
          </p:cNvSpPr>
          <p:nvPr/>
        </p:nvSpPr>
        <p:spPr bwMode="auto">
          <a:xfrm>
            <a:off x="3405188" y="3921125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Text Box 30"/>
          <p:cNvSpPr txBox="1">
            <a:spLocks noChangeArrowheads="1"/>
          </p:cNvSpPr>
          <p:nvPr/>
        </p:nvSpPr>
        <p:spPr bwMode="auto">
          <a:xfrm>
            <a:off x="114300" y="152400"/>
            <a:ext cx="8001000" cy="5857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Long-run Aggregate Supply Curve</a:t>
            </a:r>
          </a:p>
        </p:txBody>
      </p:sp>
      <p:sp>
        <p:nvSpPr>
          <p:cNvPr id="9252" name="Line 49"/>
          <p:cNvSpPr>
            <a:spLocks noChangeShapeType="1"/>
          </p:cNvSpPr>
          <p:nvPr/>
        </p:nvSpPr>
        <p:spPr bwMode="auto">
          <a:xfrm flipH="1">
            <a:off x="1676400" y="2995613"/>
            <a:ext cx="182880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53" name="Line 50"/>
          <p:cNvSpPr>
            <a:spLocks noChangeShapeType="1"/>
          </p:cNvSpPr>
          <p:nvPr/>
        </p:nvSpPr>
        <p:spPr bwMode="auto">
          <a:xfrm flipH="1">
            <a:off x="1676400" y="4062413"/>
            <a:ext cx="175260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54" name="Text Box 43"/>
          <p:cNvSpPr txBox="1">
            <a:spLocks noChangeArrowheads="1"/>
          </p:cNvSpPr>
          <p:nvPr/>
        </p:nvSpPr>
        <p:spPr bwMode="auto">
          <a:xfrm rot="-5400000">
            <a:off x="-1495425" y="3328988"/>
            <a:ext cx="4038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Price Level (CPI)</a:t>
            </a:r>
          </a:p>
        </p:txBody>
      </p:sp>
      <p:sp>
        <p:nvSpPr>
          <p:cNvPr id="9255" name="Line 22"/>
          <p:cNvSpPr>
            <a:spLocks noChangeShapeType="1"/>
          </p:cNvSpPr>
          <p:nvPr/>
        </p:nvSpPr>
        <p:spPr bwMode="auto">
          <a:xfrm>
            <a:off x="1676400" y="1090613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Oval 47"/>
          <p:cNvSpPr>
            <a:spLocks noChangeArrowheads="1"/>
          </p:cNvSpPr>
          <p:nvPr/>
        </p:nvSpPr>
        <p:spPr bwMode="auto">
          <a:xfrm>
            <a:off x="3389313" y="2878138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0772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Equilibrium</a:t>
            </a:r>
            <a:endParaRPr lang="en-US" sz="3600" dirty="0" smtClean="0">
              <a:solidFill>
                <a:srgbClr val="0070C0"/>
              </a:solidFill>
            </a:endParaRPr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567738" cy="1815882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Equilibrium in the model occurs at point E where the economy’s aggregate demand curve (AD) intersects the vertical long-run aggregate supply curve (LRAS) and the short-run aggregate supply curve (SRAS)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752600" y="83820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4495800" y="1318331"/>
            <a:ext cx="0" cy="439666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914400" y="1524000"/>
            <a:ext cx="914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200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914400" y="2590800"/>
            <a:ext cx="9064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150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914400" y="3581400"/>
            <a:ext cx="893763" cy="5302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100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117600" y="4452938"/>
            <a:ext cx="1066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50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1998663" y="5775325"/>
            <a:ext cx="685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2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2667000" y="5778500"/>
            <a:ext cx="609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3455988" y="5767388"/>
            <a:ext cx="533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4167188" y="5784850"/>
            <a:ext cx="609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8</a:t>
            </a:r>
          </a:p>
        </p:txBody>
      </p:sp>
      <p:sp>
        <p:nvSpPr>
          <p:cNvPr id="11285" name="Arc 21"/>
          <p:cNvSpPr>
            <a:spLocks/>
          </p:cNvSpPr>
          <p:nvPr/>
        </p:nvSpPr>
        <p:spPr bwMode="auto">
          <a:xfrm rot="-10381216">
            <a:off x="3352800" y="1981200"/>
            <a:ext cx="4267200" cy="2741613"/>
          </a:xfrm>
          <a:custGeom>
            <a:avLst/>
            <a:gdLst>
              <a:gd name="T0" fmla="*/ 990194 w 21599"/>
              <a:gd name="T1" fmla="*/ 0 h 21010"/>
              <a:gd name="T2" fmla="*/ 4267200 w 21599"/>
              <a:gd name="T3" fmla="*/ 2716689 h 21010"/>
              <a:gd name="T4" fmla="*/ 0 w 21599"/>
              <a:gd name="T5" fmla="*/ 2741613 h 21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1010" fill="none" extrusionOk="0">
                <a:moveTo>
                  <a:pt x="5012" y="-1"/>
                </a:moveTo>
                <a:cubicBezTo>
                  <a:pt x="14668" y="2303"/>
                  <a:pt x="21511" y="10892"/>
                  <a:pt x="21599" y="20818"/>
                </a:cubicBezTo>
              </a:path>
              <a:path w="21599" h="21010" stroke="0" extrusionOk="0">
                <a:moveTo>
                  <a:pt x="5012" y="-1"/>
                </a:moveTo>
                <a:cubicBezTo>
                  <a:pt x="14668" y="2303"/>
                  <a:pt x="21511" y="10892"/>
                  <a:pt x="21599" y="20818"/>
                </a:cubicBezTo>
                <a:lnTo>
                  <a:pt x="0" y="21010"/>
                </a:lnTo>
                <a:lnTo>
                  <a:pt x="5012" y="-1"/>
                </a:lnTo>
                <a:close/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89" name="Line 27"/>
          <p:cNvSpPr>
            <a:spLocks noChangeShapeType="1"/>
          </p:cNvSpPr>
          <p:nvPr/>
        </p:nvSpPr>
        <p:spPr bwMode="auto">
          <a:xfrm>
            <a:off x="5257800" y="1318330"/>
            <a:ext cx="0" cy="4453819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2" name="Text Box 30"/>
          <p:cNvSpPr txBox="1">
            <a:spLocks noChangeArrowheads="1"/>
          </p:cNvSpPr>
          <p:nvPr/>
        </p:nvSpPr>
        <p:spPr bwMode="auto">
          <a:xfrm>
            <a:off x="4800600" y="5791200"/>
            <a:ext cx="7794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10</a:t>
            </a:r>
          </a:p>
        </p:txBody>
      </p:sp>
      <p:sp>
        <p:nvSpPr>
          <p:cNvPr id="11293" name="Text Box 31"/>
          <p:cNvSpPr txBox="1">
            <a:spLocks noChangeArrowheads="1"/>
          </p:cNvSpPr>
          <p:nvPr/>
        </p:nvSpPr>
        <p:spPr bwMode="auto">
          <a:xfrm>
            <a:off x="5562600" y="5764213"/>
            <a:ext cx="838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12</a:t>
            </a:r>
          </a:p>
        </p:txBody>
      </p:sp>
      <p:sp>
        <p:nvSpPr>
          <p:cNvPr id="11294" name="Text Box 32"/>
          <p:cNvSpPr txBox="1">
            <a:spLocks noChangeArrowheads="1"/>
          </p:cNvSpPr>
          <p:nvPr/>
        </p:nvSpPr>
        <p:spPr bwMode="auto">
          <a:xfrm>
            <a:off x="6248400" y="5764213"/>
            <a:ext cx="81121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14</a:t>
            </a:r>
          </a:p>
        </p:txBody>
      </p:sp>
      <p:sp>
        <p:nvSpPr>
          <p:cNvPr id="11295" name="Text Box 33"/>
          <p:cNvSpPr txBox="1">
            <a:spLocks noChangeArrowheads="1"/>
          </p:cNvSpPr>
          <p:nvPr/>
        </p:nvSpPr>
        <p:spPr bwMode="auto">
          <a:xfrm>
            <a:off x="6967538" y="5764213"/>
            <a:ext cx="838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16</a:t>
            </a:r>
          </a:p>
        </p:txBody>
      </p:sp>
      <p:sp>
        <p:nvSpPr>
          <p:cNvPr id="11297" name="Text Box 38"/>
          <p:cNvSpPr txBox="1">
            <a:spLocks noChangeArrowheads="1"/>
          </p:cNvSpPr>
          <p:nvPr/>
        </p:nvSpPr>
        <p:spPr bwMode="auto">
          <a:xfrm rot="-5400000">
            <a:off x="-722313" y="2782887"/>
            <a:ext cx="28956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Price Level</a:t>
            </a:r>
          </a:p>
        </p:txBody>
      </p:sp>
      <p:sp>
        <p:nvSpPr>
          <p:cNvPr id="11298" name="Text Box 39"/>
          <p:cNvSpPr txBox="1">
            <a:spLocks noChangeArrowheads="1"/>
          </p:cNvSpPr>
          <p:nvPr/>
        </p:nvSpPr>
        <p:spPr bwMode="auto">
          <a:xfrm>
            <a:off x="7696200" y="5764213"/>
            <a:ext cx="838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17</a:t>
            </a:r>
          </a:p>
        </p:txBody>
      </p:sp>
      <p:sp>
        <p:nvSpPr>
          <p:cNvPr id="11299" name="Arc 41"/>
          <p:cNvSpPr>
            <a:spLocks/>
          </p:cNvSpPr>
          <p:nvPr/>
        </p:nvSpPr>
        <p:spPr bwMode="auto">
          <a:xfrm rot="5781695">
            <a:off x="2561431" y="1705769"/>
            <a:ext cx="2573338" cy="2819400"/>
          </a:xfrm>
          <a:custGeom>
            <a:avLst/>
            <a:gdLst>
              <a:gd name="T0" fmla="*/ 0 w 19715"/>
              <a:gd name="T1" fmla="*/ 0 h 21600"/>
              <a:gd name="T2" fmla="*/ 2573338 w 19715"/>
              <a:gd name="T3" fmla="*/ 1635252 h 21600"/>
              <a:gd name="T4" fmla="*/ 14619 w 19715"/>
              <a:gd name="T5" fmla="*/ 2819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15" h="21600" fill="none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</a:path>
              <a:path w="19715" h="21600" stroke="0" extrusionOk="0">
                <a:moveTo>
                  <a:pt x="0" y="0"/>
                </a:moveTo>
                <a:cubicBezTo>
                  <a:pt x="37" y="0"/>
                  <a:pt x="74" y="-1"/>
                  <a:pt x="112" y="0"/>
                </a:cubicBezTo>
                <a:cubicBezTo>
                  <a:pt x="8529" y="0"/>
                  <a:pt x="16179" y="4889"/>
                  <a:pt x="19714" y="12528"/>
                </a:cubicBezTo>
                <a:lnTo>
                  <a:pt x="112" y="21600"/>
                </a:lnTo>
                <a:lnTo>
                  <a:pt x="0" y="0"/>
                </a:lnTo>
                <a:close/>
              </a:path>
            </a:pathLst>
          </a:custGeom>
          <a:noFill/>
          <a:ln w="762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300" name="Text Box 42"/>
          <p:cNvSpPr txBox="1">
            <a:spLocks noChangeArrowheads="1"/>
          </p:cNvSpPr>
          <p:nvPr/>
        </p:nvSpPr>
        <p:spPr bwMode="auto">
          <a:xfrm>
            <a:off x="6400800" y="4572000"/>
            <a:ext cx="10668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AD</a:t>
            </a:r>
          </a:p>
        </p:txBody>
      </p:sp>
      <p:sp>
        <p:nvSpPr>
          <p:cNvPr id="11302" name="Text Box 48"/>
          <p:cNvSpPr txBox="1">
            <a:spLocks noChangeArrowheads="1"/>
          </p:cNvSpPr>
          <p:nvPr/>
        </p:nvSpPr>
        <p:spPr bwMode="auto">
          <a:xfrm>
            <a:off x="6704476" y="6175375"/>
            <a:ext cx="23622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Real GDP</a:t>
            </a:r>
          </a:p>
        </p:txBody>
      </p:sp>
      <p:sp>
        <p:nvSpPr>
          <p:cNvPr id="11303" name="Line 50"/>
          <p:cNvSpPr>
            <a:spLocks noChangeShapeType="1"/>
          </p:cNvSpPr>
          <p:nvPr/>
        </p:nvSpPr>
        <p:spPr bwMode="auto">
          <a:xfrm>
            <a:off x="1736725" y="5749925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52"/>
          <p:cNvSpPr>
            <a:spLocks noChangeShapeType="1"/>
          </p:cNvSpPr>
          <p:nvPr/>
        </p:nvSpPr>
        <p:spPr bwMode="auto">
          <a:xfrm>
            <a:off x="1752600" y="83820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5" name="Oval 53"/>
          <p:cNvSpPr>
            <a:spLocks noChangeArrowheads="1"/>
          </p:cNvSpPr>
          <p:nvPr/>
        </p:nvSpPr>
        <p:spPr bwMode="auto">
          <a:xfrm>
            <a:off x="4404360" y="3674914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6" name="Text Box 54"/>
          <p:cNvSpPr txBox="1">
            <a:spLocks noChangeArrowheads="1"/>
          </p:cNvSpPr>
          <p:nvPr/>
        </p:nvSpPr>
        <p:spPr bwMode="auto">
          <a:xfrm>
            <a:off x="3810000" y="891469"/>
            <a:ext cx="135636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 smtClean="0"/>
              <a:t>LRAS</a:t>
            </a:r>
            <a:r>
              <a:rPr lang="en-US" sz="2800" b="1" baseline="-25000" dirty="0"/>
              <a:t>2</a:t>
            </a:r>
            <a:endParaRPr lang="en-US" sz="2800" b="1" baseline="-25000" dirty="0"/>
          </a:p>
        </p:txBody>
      </p:sp>
      <p:sp>
        <p:nvSpPr>
          <p:cNvPr id="11307" name="Text Box 55"/>
          <p:cNvSpPr txBox="1">
            <a:spLocks noChangeArrowheads="1"/>
          </p:cNvSpPr>
          <p:nvPr/>
        </p:nvSpPr>
        <p:spPr bwMode="auto">
          <a:xfrm>
            <a:off x="300038" y="171450"/>
            <a:ext cx="6553200" cy="5857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Self-Correcting AD-AS Model</a:t>
            </a:r>
          </a:p>
        </p:txBody>
      </p:sp>
      <p:sp>
        <p:nvSpPr>
          <p:cNvPr id="11308" name="Text Box 56"/>
          <p:cNvSpPr txBox="1">
            <a:spLocks noChangeArrowheads="1"/>
          </p:cNvSpPr>
          <p:nvPr/>
        </p:nvSpPr>
        <p:spPr bwMode="auto">
          <a:xfrm>
            <a:off x="5410200" y="1577269"/>
            <a:ext cx="18288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SRAS</a:t>
            </a:r>
          </a:p>
        </p:txBody>
      </p:sp>
      <p:sp>
        <p:nvSpPr>
          <p:cNvPr id="47" name="Line 49"/>
          <p:cNvSpPr>
            <a:spLocks noChangeShapeType="1"/>
          </p:cNvSpPr>
          <p:nvPr/>
        </p:nvSpPr>
        <p:spPr bwMode="auto">
          <a:xfrm flipH="1">
            <a:off x="1752600" y="2590800"/>
            <a:ext cx="3451225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8" name="Oval 53"/>
          <p:cNvSpPr>
            <a:spLocks noChangeArrowheads="1"/>
          </p:cNvSpPr>
          <p:nvPr/>
        </p:nvSpPr>
        <p:spPr bwMode="auto">
          <a:xfrm>
            <a:off x="5166360" y="2499360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54"/>
          <p:cNvSpPr txBox="1">
            <a:spLocks noChangeArrowheads="1"/>
          </p:cNvSpPr>
          <p:nvPr/>
        </p:nvSpPr>
        <p:spPr bwMode="auto">
          <a:xfrm>
            <a:off x="5238602" y="891469"/>
            <a:ext cx="135636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 smtClean="0"/>
              <a:t>LRAS</a:t>
            </a:r>
            <a:r>
              <a:rPr lang="en-US" sz="2800" b="1" baseline="-25000" dirty="0" smtClean="0"/>
              <a:t>1</a:t>
            </a:r>
            <a:endParaRPr lang="en-US" sz="2800" b="1" baseline="-25000" dirty="0"/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1820862" y="3766354"/>
            <a:ext cx="2583497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CC"/>
      </a:lt1>
      <a:dk2>
        <a:srgbClr val="336600"/>
      </a:dk2>
      <a:lt2>
        <a:srgbClr val="008080"/>
      </a:lt2>
      <a:accent1>
        <a:srgbClr val="00CC99"/>
      </a:accent1>
      <a:accent2>
        <a:srgbClr val="3333CC"/>
      </a:accent2>
      <a:accent3>
        <a:srgbClr val="FF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FF33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3284</TotalTime>
  <Words>495</Words>
  <Application>Microsoft Office PowerPoint</Application>
  <PresentationFormat>On-screen Show (4:3)</PresentationFormat>
  <Paragraphs>155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Blank Presentation</vt:lpstr>
      <vt:lpstr>Self Correcting Aggregate Demand  and Supply Model</vt:lpstr>
      <vt:lpstr>PowerPoint Presentation</vt:lpstr>
      <vt:lpstr>Real Income</vt:lpstr>
      <vt:lpstr>Nominal wages and salaries may remain fixed in spite of changes in the price level</vt:lpstr>
      <vt:lpstr>PowerPoint Presentation</vt:lpstr>
      <vt:lpstr>Long-run aggregate supply curve</vt:lpstr>
      <vt:lpstr>PowerPoint Presentation</vt:lpstr>
      <vt:lpstr>Equilibrium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Causation Chain</vt:lpstr>
      <vt:lpstr>PowerPoint Presentation</vt:lpstr>
    </vt:vector>
  </TitlesOfParts>
  <Manager>PP's by Ken Long</Manager>
  <Company>South - Western College Publishing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for Today 2009</dc:title>
  <dc:subject>Appendix: Self Correcting Aggregate Demand &amp; Supply Appdix</dc:subject>
  <dc:creator>Irvin B. Tucker</dc:creator>
  <cp:lastModifiedBy>Michael</cp:lastModifiedBy>
  <cp:revision>192</cp:revision>
  <dcterms:created xsi:type="dcterms:W3CDTF">1998-06-12T17:51:04Z</dcterms:created>
  <dcterms:modified xsi:type="dcterms:W3CDTF">2012-12-10T00:50:53Z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nrlongk@nr.cc.va.us</vt:lpwstr>
  </property>
  <property fmtid="{D5CDD505-2E9C-101B-9397-08002B2CF9AE}" pid="8" name="HomePage">
    <vt:lpwstr>http://www.swcollege.com/bef/economics.html</vt:lpwstr>
  </property>
  <property fmtid="{D5CDD505-2E9C-101B-9397-08002B2CF9AE}" pid="9" name="Other">
    <vt:lpwstr>    * To view the slide show full screen right click on the slide and choose full screen  * To exit from the full screen view press the Esc key on your keyboard  * To download this chapter right click on "Download source" below and choose "Save Link As"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Q:\WebCours\ECON\eco120\</vt:lpwstr>
  </property>
</Properties>
</file>