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3" r:id="rId15"/>
    <p:sldId id="274" r:id="rId16"/>
    <p:sldId id="276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4" autoAdjust="0"/>
  </p:normalViewPr>
  <p:slideViewPr>
    <p:cSldViewPr>
      <p:cViewPr varScale="1">
        <p:scale>
          <a:sx n="92" d="100"/>
          <a:sy n="92" d="100"/>
        </p:scale>
        <p:origin x="1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17429-4E56-4B8E-9219-E1B47811B91B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6DA40-6D87-49F5-B03D-03BF5240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1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996163-1E51-4F54-A76E-A266D9844CD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9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9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4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3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9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57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2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6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EAD63-AC66-440E-BEAD-E097E6E71A6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02EF-DE2B-4ACD-B414-4726A2DD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1834924"/>
            <a:ext cx="6934200" cy="674031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5400" b="1" dirty="0">
                <a:solidFill>
                  <a:srgbClr val="0070C0"/>
                </a:solidFill>
                <a:latin typeface="+mn-lt"/>
              </a:rPr>
              <a:t>Fiscal Policy</a:t>
            </a:r>
          </a:p>
        </p:txBody>
      </p:sp>
      <p:sp>
        <p:nvSpPr>
          <p:cNvPr id="2" name="Rectangle 1"/>
          <p:cNvSpPr/>
          <p:nvPr/>
        </p:nvSpPr>
        <p:spPr>
          <a:xfrm>
            <a:off x="1447800" y="2590800"/>
            <a:ext cx="7086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3200" kern="0" dirty="0">
                <a:solidFill>
                  <a:srgbClr val="000000"/>
                </a:solidFill>
              </a:rPr>
              <a:t>How the government uses discretionary fiscal policy to influence the economies performance</a:t>
            </a:r>
          </a:p>
        </p:txBody>
      </p:sp>
    </p:spTree>
    <p:extLst>
      <p:ext uri="{BB962C8B-B14F-4D97-AF65-F5344CB8AC3E}">
        <p14:creationId xmlns:p14="http://schemas.microsoft.com/office/powerpoint/2010/main" val="2006781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304800" y="299775"/>
            <a:ext cx="4953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Automatic Stabilizers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33400" y="785812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+mn-lt"/>
              </a:rPr>
              <a:t>Federal expenditures and tax revenues that automatically change levels in order to stabilize an economic expansion or contraction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28600" y="1847587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Government Expenditure Examples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81000" y="2336799"/>
            <a:ext cx="5791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Transfer payments</a:t>
            </a:r>
          </a:p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Unemployment compensation</a:t>
            </a:r>
          </a:p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Welfare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533400" y="4343400"/>
            <a:ext cx="81915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+mn-lt"/>
              </a:rPr>
              <a:t>The more a person earns the greater the percentage tax burden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304800" y="3871319"/>
            <a:ext cx="5219700" cy="5355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Progressive Income Tax</a:t>
            </a:r>
          </a:p>
        </p:txBody>
      </p:sp>
    </p:spTree>
    <p:extLst>
      <p:ext uri="{BB962C8B-B14F-4D97-AF65-F5344CB8AC3E}">
        <p14:creationId xmlns:p14="http://schemas.microsoft.com/office/powerpoint/2010/main" val="54699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uiExpand="1" build="p" autoUpdateAnimBg="0"/>
      <p:bldP spid="16" grpId="0" build="p" autoUpdateAnimBg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8982"/>
            <a:ext cx="4114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Budget Surplus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72390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/>
              <a:t>A budget in which government revenues exceed government expenditures in a given time period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2369403"/>
            <a:ext cx="7848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+mn-lt"/>
              </a:rPr>
              <a:t>A budget in which government expenditures exceed government revenues in a given time period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1891775"/>
            <a:ext cx="4114800" cy="546625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Budget Deficit</a:t>
            </a:r>
          </a:p>
        </p:txBody>
      </p:sp>
    </p:spTree>
    <p:extLst>
      <p:ext uri="{BB962C8B-B14F-4D97-AF65-F5344CB8AC3E}">
        <p14:creationId xmlns:p14="http://schemas.microsoft.com/office/powerpoint/2010/main" val="236667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221" name="Line 61"/>
          <p:cNvSpPr>
            <a:spLocks noChangeShapeType="1"/>
          </p:cNvSpPr>
          <p:nvPr/>
        </p:nvSpPr>
        <p:spPr bwMode="auto">
          <a:xfrm>
            <a:off x="6883400" y="2365375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Text Box 11"/>
          <p:cNvSpPr txBox="1">
            <a:spLocks noChangeArrowheads="1"/>
          </p:cNvSpPr>
          <p:nvPr/>
        </p:nvSpPr>
        <p:spPr bwMode="auto">
          <a:xfrm>
            <a:off x="536699" y="1849438"/>
            <a:ext cx="1695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$1,000</a:t>
            </a:r>
          </a:p>
        </p:txBody>
      </p:sp>
      <p:sp>
        <p:nvSpPr>
          <p:cNvPr id="15363" name="Text Box 12"/>
          <p:cNvSpPr txBox="1">
            <a:spLocks noChangeArrowheads="1"/>
          </p:cNvSpPr>
          <p:nvPr/>
        </p:nvSpPr>
        <p:spPr bwMode="auto">
          <a:xfrm>
            <a:off x="847849" y="2898775"/>
            <a:ext cx="13350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$750</a:t>
            </a:r>
          </a:p>
        </p:txBody>
      </p:sp>
      <p:sp>
        <p:nvSpPr>
          <p:cNvPr id="15364" name="Text Box 13"/>
          <p:cNvSpPr txBox="1">
            <a:spLocks noChangeArrowheads="1"/>
          </p:cNvSpPr>
          <p:nvPr/>
        </p:nvSpPr>
        <p:spPr bwMode="auto">
          <a:xfrm>
            <a:off x="847849" y="3956050"/>
            <a:ext cx="12493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$500</a:t>
            </a:r>
          </a:p>
        </p:txBody>
      </p:sp>
      <p:sp>
        <p:nvSpPr>
          <p:cNvPr id="15365" name="Text Box 14"/>
          <p:cNvSpPr txBox="1">
            <a:spLocks noChangeArrowheads="1"/>
          </p:cNvSpPr>
          <p:nvPr/>
        </p:nvSpPr>
        <p:spPr bwMode="auto">
          <a:xfrm>
            <a:off x="847849" y="4956175"/>
            <a:ext cx="12255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+mn-lt"/>
              </a:rPr>
              <a:t>$250</a:t>
            </a:r>
          </a:p>
        </p:txBody>
      </p:sp>
      <p:sp>
        <p:nvSpPr>
          <p:cNvPr id="15366" name="Text Box 16"/>
          <p:cNvSpPr txBox="1">
            <a:spLocks noChangeArrowheads="1"/>
          </p:cNvSpPr>
          <p:nvPr/>
        </p:nvSpPr>
        <p:spPr bwMode="auto">
          <a:xfrm>
            <a:off x="3124200" y="6099175"/>
            <a:ext cx="1752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$4</a:t>
            </a:r>
          </a:p>
        </p:txBody>
      </p:sp>
      <p:sp>
        <p:nvSpPr>
          <p:cNvPr id="15367" name="Text Box 17"/>
          <p:cNvSpPr txBox="1">
            <a:spLocks noChangeArrowheads="1"/>
          </p:cNvSpPr>
          <p:nvPr/>
        </p:nvSpPr>
        <p:spPr bwMode="auto">
          <a:xfrm>
            <a:off x="4673600" y="6099175"/>
            <a:ext cx="162877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+mn-lt"/>
              </a:rPr>
              <a:t>$6</a:t>
            </a:r>
          </a:p>
        </p:txBody>
      </p:sp>
      <p:sp>
        <p:nvSpPr>
          <p:cNvPr id="15368" name="Text Box 18"/>
          <p:cNvSpPr txBox="1">
            <a:spLocks noChangeArrowheads="1"/>
          </p:cNvSpPr>
          <p:nvPr/>
        </p:nvSpPr>
        <p:spPr bwMode="auto">
          <a:xfrm>
            <a:off x="6172200" y="6099175"/>
            <a:ext cx="1524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$8</a:t>
            </a:r>
          </a:p>
        </p:txBody>
      </p:sp>
      <p:sp>
        <p:nvSpPr>
          <p:cNvPr id="15369" name="Text Box 43"/>
          <p:cNvSpPr txBox="1">
            <a:spLocks noChangeArrowheads="1"/>
          </p:cNvSpPr>
          <p:nvPr/>
        </p:nvSpPr>
        <p:spPr bwMode="auto">
          <a:xfrm>
            <a:off x="8178800" y="4727575"/>
            <a:ext cx="609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1" dirty="0"/>
              <a:t>G</a:t>
            </a:r>
          </a:p>
        </p:txBody>
      </p:sp>
      <p:sp>
        <p:nvSpPr>
          <p:cNvPr id="15370" name="Line 48"/>
          <p:cNvSpPr>
            <a:spLocks noChangeShapeType="1"/>
          </p:cNvSpPr>
          <p:nvPr/>
        </p:nvSpPr>
        <p:spPr bwMode="auto">
          <a:xfrm>
            <a:off x="5483769" y="323056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53"/>
          <p:cNvSpPr>
            <a:spLocks noChangeShapeType="1"/>
          </p:cNvSpPr>
          <p:nvPr/>
        </p:nvSpPr>
        <p:spPr bwMode="auto">
          <a:xfrm>
            <a:off x="1851149" y="1146175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15373" name="Text Box 59"/>
          <p:cNvSpPr txBox="1">
            <a:spLocks noChangeArrowheads="1"/>
          </p:cNvSpPr>
          <p:nvPr/>
        </p:nvSpPr>
        <p:spPr bwMode="auto">
          <a:xfrm>
            <a:off x="8255000" y="1146175"/>
            <a:ext cx="609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1" dirty="0"/>
              <a:t>T</a:t>
            </a:r>
          </a:p>
        </p:txBody>
      </p:sp>
      <p:sp>
        <p:nvSpPr>
          <p:cNvPr id="15374" name="Text Box 49"/>
          <p:cNvSpPr txBox="1">
            <a:spLocks noChangeArrowheads="1"/>
          </p:cNvSpPr>
          <p:nvPr/>
        </p:nvSpPr>
        <p:spPr bwMode="auto">
          <a:xfrm>
            <a:off x="7264400" y="6096000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Real GDP</a:t>
            </a:r>
          </a:p>
        </p:txBody>
      </p:sp>
      <p:sp>
        <p:nvSpPr>
          <p:cNvPr id="476182" name="Line 22"/>
          <p:cNvSpPr>
            <a:spLocks noChangeShapeType="1"/>
          </p:cNvSpPr>
          <p:nvPr/>
        </p:nvSpPr>
        <p:spPr bwMode="auto">
          <a:xfrm>
            <a:off x="4064000" y="2365375"/>
            <a:ext cx="0" cy="3733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AutoShape 62"/>
          <p:cNvSpPr>
            <a:spLocks/>
          </p:cNvSpPr>
          <p:nvPr/>
        </p:nvSpPr>
        <p:spPr bwMode="auto">
          <a:xfrm>
            <a:off x="3759200" y="2289175"/>
            <a:ext cx="228600" cy="1676400"/>
          </a:xfrm>
          <a:prstGeom prst="leftBrace">
            <a:avLst>
              <a:gd name="adj1" fmla="val 61111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Text Box 63"/>
          <p:cNvSpPr txBox="1">
            <a:spLocks noChangeArrowheads="1"/>
          </p:cNvSpPr>
          <p:nvPr/>
        </p:nvSpPr>
        <p:spPr bwMode="auto">
          <a:xfrm rot="-5400000">
            <a:off x="2436813" y="2620962"/>
            <a:ext cx="16764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Budget deficit</a:t>
            </a:r>
          </a:p>
        </p:txBody>
      </p:sp>
      <p:sp>
        <p:nvSpPr>
          <p:cNvPr id="15380" name="Line 56"/>
          <p:cNvSpPr>
            <a:spLocks noChangeShapeType="1"/>
          </p:cNvSpPr>
          <p:nvPr/>
        </p:nvSpPr>
        <p:spPr bwMode="auto">
          <a:xfrm>
            <a:off x="2844800" y="1603375"/>
            <a:ext cx="5410200" cy="3200400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Line 58"/>
          <p:cNvSpPr>
            <a:spLocks noChangeShapeType="1"/>
          </p:cNvSpPr>
          <p:nvPr/>
        </p:nvSpPr>
        <p:spPr bwMode="auto">
          <a:xfrm flipH="1">
            <a:off x="2768600" y="1527175"/>
            <a:ext cx="5486400" cy="3200400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AutoShape 64"/>
          <p:cNvSpPr>
            <a:spLocks/>
          </p:cNvSpPr>
          <p:nvPr/>
        </p:nvSpPr>
        <p:spPr bwMode="auto">
          <a:xfrm>
            <a:off x="6959600" y="2365375"/>
            <a:ext cx="228600" cy="1600200"/>
          </a:xfrm>
          <a:prstGeom prst="rightBrace">
            <a:avLst>
              <a:gd name="adj1" fmla="val 58333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Text Box 65"/>
          <p:cNvSpPr txBox="1">
            <a:spLocks noChangeArrowheads="1"/>
          </p:cNvSpPr>
          <p:nvPr/>
        </p:nvSpPr>
        <p:spPr bwMode="auto">
          <a:xfrm rot="5442817">
            <a:off x="6858001" y="2620962"/>
            <a:ext cx="16764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Budget surplus</a:t>
            </a:r>
          </a:p>
        </p:txBody>
      </p:sp>
      <p:sp>
        <p:nvSpPr>
          <p:cNvPr id="15385" name="Oval 54"/>
          <p:cNvSpPr>
            <a:spLocks noChangeArrowheads="1"/>
          </p:cNvSpPr>
          <p:nvPr/>
        </p:nvSpPr>
        <p:spPr bwMode="auto">
          <a:xfrm>
            <a:off x="5391150" y="305206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Text Box 35"/>
          <p:cNvSpPr txBox="1">
            <a:spLocks noChangeArrowheads="1"/>
          </p:cNvSpPr>
          <p:nvPr/>
        </p:nvSpPr>
        <p:spPr bwMode="auto">
          <a:xfrm>
            <a:off x="250825" y="54659"/>
            <a:ext cx="5368925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Automatic Stabilizers</a:t>
            </a:r>
          </a:p>
        </p:txBody>
      </p:sp>
      <p:sp>
        <p:nvSpPr>
          <p:cNvPr id="15387" name="Text Box 39"/>
          <p:cNvSpPr txBox="1">
            <a:spLocks noChangeArrowheads="1"/>
          </p:cNvSpPr>
          <p:nvPr/>
        </p:nvSpPr>
        <p:spPr bwMode="auto">
          <a:xfrm rot="-5400000">
            <a:off x="-2130574" y="3273574"/>
            <a:ext cx="5027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>
                <a:latin typeface="+mn-lt"/>
              </a:rPr>
              <a:t>Government Spending and Taxes</a:t>
            </a:r>
          </a:p>
        </p:txBody>
      </p:sp>
      <p:sp>
        <p:nvSpPr>
          <p:cNvPr id="15388" name="Line 51"/>
          <p:cNvSpPr>
            <a:spLocks noChangeShapeType="1"/>
          </p:cNvSpPr>
          <p:nvPr/>
        </p:nvSpPr>
        <p:spPr bwMode="auto">
          <a:xfrm>
            <a:off x="1828800" y="6049963"/>
            <a:ext cx="71628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9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221" grpId="0" animBg="1"/>
      <p:bldP spid="15370" grpId="0" animBg="1"/>
      <p:bldP spid="476182" grpId="0" animBg="1"/>
      <p:bldP spid="15377" grpId="0" animBg="1"/>
      <p:bldP spid="15378" grpId="0"/>
      <p:bldP spid="15383" grpId="0" animBg="1"/>
      <p:bldP spid="153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881759"/>
            <a:ext cx="3593035" cy="496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b="1" dirty="0"/>
              <a:t>Increase in real GDP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32639"/>
            <a:ext cx="6858000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sz="3200" dirty="0"/>
              <a:t>Tax collections rise and government transfer payments fall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0" y="2247039"/>
            <a:ext cx="5587427" cy="496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sz="3200" dirty="0"/>
              <a:t>Budget surplus offsets inflation</a:t>
            </a: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193675" y="115669"/>
            <a:ext cx="5368925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Automatic Stabilizers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604542" y="3124200"/>
            <a:ext cx="3729291" cy="496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b="1" dirty="0"/>
              <a:t>Decrease in real GDP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3585966"/>
            <a:ext cx="6286500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sz="3200" dirty="0"/>
              <a:t>Tax collections fall and government transfer payments rise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33500" y="4466207"/>
            <a:ext cx="5600700" cy="496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sz="3200" dirty="0"/>
              <a:t>Budget deficit offsets recession</a:t>
            </a:r>
          </a:p>
        </p:txBody>
      </p:sp>
    </p:spTree>
    <p:extLst>
      <p:ext uri="{BB962C8B-B14F-4D97-AF65-F5344CB8AC3E}">
        <p14:creationId xmlns:p14="http://schemas.microsoft.com/office/powerpoint/2010/main" val="108131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Supply-side Fiscal Policy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95410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/>
              <a:t>A fiscal policy that emphasizes government policies that increase aggregate supply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759803"/>
            <a:ext cx="7772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dirty="0">
                <a:solidFill>
                  <a:srgbClr val="0070C0"/>
                </a:solidFill>
                <a:latin typeface="+mn-lt"/>
              </a:rPr>
              <a:t>Purpose:</a:t>
            </a:r>
            <a:r>
              <a:rPr lang="en-US" sz="2800" dirty="0">
                <a:latin typeface="+mn-lt"/>
              </a:rPr>
              <a:t> to achieve long-run growth in real output, full employment, and a lower price level</a:t>
            </a:r>
          </a:p>
        </p:txBody>
      </p:sp>
    </p:spTree>
    <p:extLst>
      <p:ext uri="{BB962C8B-B14F-4D97-AF65-F5344CB8AC3E}">
        <p14:creationId xmlns:p14="http://schemas.microsoft.com/office/powerpoint/2010/main" val="87673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1028"/>
          <p:cNvSpPr>
            <a:spLocks noChangeShapeType="1"/>
          </p:cNvSpPr>
          <p:nvPr/>
        </p:nvSpPr>
        <p:spPr bwMode="auto">
          <a:xfrm>
            <a:off x="1371600" y="1027112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Text Box 1038"/>
          <p:cNvSpPr txBox="1">
            <a:spLocks noChangeArrowheads="1"/>
          </p:cNvSpPr>
          <p:nvPr/>
        </p:nvSpPr>
        <p:spPr bwMode="auto">
          <a:xfrm>
            <a:off x="2133600" y="6000269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9460" name="Text Box 1039"/>
          <p:cNvSpPr txBox="1">
            <a:spLocks noChangeArrowheads="1"/>
          </p:cNvSpPr>
          <p:nvPr/>
        </p:nvSpPr>
        <p:spPr bwMode="auto">
          <a:xfrm>
            <a:off x="3048000" y="6000269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19461" name="Text Box 1040"/>
          <p:cNvSpPr txBox="1">
            <a:spLocks noChangeArrowheads="1"/>
          </p:cNvSpPr>
          <p:nvPr/>
        </p:nvSpPr>
        <p:spPr bwMode="auto">
          <a:xfrm>
            <a:off x="4065588" y="598280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19462" name="Text Box 1041"/>
          <p:cNvSpPr txBox="1">
            <a:spLocks noChangeArrowheads="1"/>
          </p:cNvSpPr>
          <p:nvPr/>
        </p:nvSpPr>
        <p:spPr bwMode="auto">
          <a:xfrm>
            <a:off x="5002213" y="6000269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9463" name="Text Box 1042"/>
          <p:cNvSpPr txBox="1">
            <a:spLocks noChangeArrowheads="1"/>
          </p:cNvSpPr>
          <p:nvPr/>
        </p:nvSpPr>
        <p:spPr bwMode="auto">
          <a:xfrm>
            <a:off x="5943600" y="6000269"/>
            <a:ext cx="762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19465" name="Line 1045"/>
          <p:cNvSpPr>
            <a:spLocks noChangeShapeType="1"/>
          </p:cNvSpPr>
          <p:nvPr/>
        </p:nvSpPr>
        <p:spPr bwMode="auto">
          <a:xfrm>
            <a:off x="4332288" y="3026917"/>
            <a:ext cx="11112" cy="2977008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Text Box 1055"/>
          <p:cNvSpPr txBox="1">
            <a:spLocks noChangeArrowheads="1"/>
          </p:cNvSpPr>
          <p:nvPr/>
        </p:nvSpPr>
        <p:spPr bwMode="auto">
          <a:xfrm>
            <a:off x="344488" y="4760912"/>
            <a:ext cx="1295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100</a:t>
            </a:r>
          </a:p>
        </p:txBody>
      </p:sp>
      <p:sp>
        <p:nvSpPr>
          <p:cNvPr id="19467" name="Text Box 1057"/>
          <p:cNvSpPr txBox="1">
            <a:spLocks noChangeArrowheads="1"/>
          </p:cNvSpPr>
          <p:nvPr/>
        </p:nvSpPr>
        <p:spPr bwMode="auto">
          <a:xfrm>
            <a:off x="381000" y="2855912"/>
            <a:ext cx="12192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200</a:t>
            </a:r>
          </a:p>
        </p:txBody>
      </p:sp>
      <p:sp>
        <p:nvSpPr>
          <p:cNvPr id="19468" name="Text Box 1058"/>
          <p:cNvSpPr txBox="1">
            <a:spLocks noChangeArrowheads="1"/>
          </p:cNvSpPr>
          <p:nvPr/>
        </p:nvSpPr>
        <p:spPr bwMode="auto">
          <a:xfrm>
            <a:off x="384175" y="1865312"/>
            <a:ext cx="1216025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250</a:t>
            </a:r>
          </a:p>
        </p:txBody>
      </p:sp>
      <p:sp>
        <p:nvSpPr>
          <p:cNvPr id="19469" name="Text Box 1059"/>
          <p:cNvSpPr txBox="1">
            <a:spLocks noChangeArrowheads="1"/>
          </p:cNvSpPr>
          <p:nvPr/>
        </p:nvSpPr>
        <p:spPr bwMode="auto">
          <a:xfrm>
            <a:off x="228600" y="76200"/>
            <a:ext cx="69342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Demand-Side Fiscal Policy</a:t>
            </a:r>
          </a:p>
        </p:txBody>
      </p:sp>
      <p:sp>
        <p:nvSpPr>
          <p:cNvPr id="19470" name="Line 1074"/>
          <p:cNvSpPr>
            <a:spLocks noChangeShapeType="1"/>
          </p:cNvSpPr>
          <p:nvPr/>
        </p:nvSpPr>
        <p:spPr bwMode="auto">
          <a:xfrm flipH="1">
            <a:off x="3314700" y="4189412"/>
            <a:ext cx="0" cy="17526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Text Box 1076"/>
          <p:cNvSpPr txBox="1">
            <a:spLocks noChangeArrowheads="1"/>
          </p:cNvSpPr>
          <p:nvPr/>
        </p:nvSpPr>
        <p:spPr bwMode="auto">
          <a:xfrm>
            <a:off x="6921790" y="5942012"/>
            <a:ext cx="1873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Real GDP</a:t>
            </a:r>
          </a:p>
        </p:txBody>
      </p:sp>
      <p:sp>
        <p:nvSpPr>
          <p:cNvPr id="19472" name="Line 1079"/>
          <p:cNvSpPr>
            <a:spLocks noChangeShapeType="1"/>
          </p:cNvSpPr>
          <p:nvPr/>
        </p:nvSpPr>
        <p:spPr bwMode="auto">
          <a:xfrm flipH="1">
            <a:off x="2379663" y="2093912"/>
            <a:ext cx="2878137" cy="2895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Text Box 1081"/>
          <p:cNvSpPr txBox="1">
            <a:spLocks noChangeArrowheads="1"/>
          </p:cNvSpPr>
          <p:nvPr/>
        </p:nvSpPr>
        <p:spPr bwMode="auto">
          <a:xfrm>
            <a:off x="4493326" y="4948670"/>
            <a:ext cx="10668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/>
              <a:t>AD</a:t>
            </a:r>
            <a:r>
              <a:rPr lang="en-US" sz="3200" b="1" baseline="-25000" dirty="0"/>
              <a:t>1</a:t>
            </a:r>
            <a:endParaRPr lang="en-US" sz="3200" b="1" dirty="0"/>
          </a:p>
        </p:txBody>
      </p:sp>
      <p:sp>
        <p:nvSpPr>
          <p:cNvPr id="19476" name="Line 1082"/>
          <p:cNvSpPr>
            <a:spLocks noChangeShapeType="1"/>
          </p:cNvSpPr>
          <p:nvPr/>
        </p:nvSpPr>
        <p:spPr bwMode="auto">
          <a:xfrm>
            <a:off x="1905000" y="2627312"/>
            <a:ext cx="2590800" cy="2667000"/>
          </a:xfrm>
          <a:prstGeom prst="line">
            <a:avLst/>
          </a:prstGeom>
          <a:noFill/>
          <a:ln w="762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Line 1087"/>
          <p:cNvSpPr>
            <a:spLocks noChangeShapeType="1"/>
          </p:cNvSpPr>
          <p:nvPr/>
        </p:nvSpPr>
        <p:spPr bwMode="auto">
          <a:xfrm flipH="1">
            <a:off x="1447800" y="4075112"/>
            <a:ext cx="17526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Line 1088"/>
          <p:cNvSpPr>
            <a:spLocks noChangeShapeType="1"/>
          </p:cNvSpPr>
          <p:nvPr/>
        </p:nvSpPr>
        <p:spPr bwMode="auto">
          <a:xfrm flipH="1">
            <a:off x="1447800" y="3026917"/>
            <a:ext cx="27432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Text Box 1056"/>
          <p:cNvSpPr txBox="1">
            <a:spLocks noChangeArrowheads="1"/>
          </p:cNvSpPr>
          <p:nvPr/>
        </p:nvSpPr>
        <p:spPr bwMode="auto">
          <a:xfrm>
            <a:off x="319087" y="3803650"/>
            <a:ext cx="1357313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150</a:t>
            </a:r>
          </a:p>
        </p:txBody>
      </p:sp>
      <p:sp>
        <p:nvSpPr>
          <p:cNvPr id="19486" name="Line 1054"/>
          <p:cNvSpPr>
            <a:spLocks noChangeShapeType="1"/>
          </p:cNvSpPr>
          <p:nvPr/>
        </p:nvSpPr>
        <p:spPr bwMode="auto">
          <a:xfrm>
            <a:off x="1371600" y="1027112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Line 1030"/>
          <p:cNvSpPr>
            <a:spLocks noChangeShapeType="1"/>
          </p:cNvSpPr>
          <p:nvPr/>
        </p:nvSpPr>
        <p:spPr bwMode="auto">
          <a:xfrm>
            <a:off x="1331913" y="5942012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8" name="Text Box 1066"/>
          <p:cNvSpPr txBox="1">
            <a:spLocks noChangeArrowheads="1"/>
          </p:cNvSpPr>
          <p:nvPr/>
        </p:nvSpPr>
        <p:spPr bwMode="auto">
          <a:xfrm>
            <a:off x="3733800" y="6470650"/>
            <a:ext cx="11430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200" dirty="0"/>
              <a:t>full employment</a:t>
            </a:r>
          </a:p>
        </p:txBody>
      </p:sp>
      <p:sp>
        <p:nvSpPr>
          <p:cNvPr id="19489" name="Text Box 1047"/>
          <p:cNvSpPr txBox="1">
            <a:spLocks noChangeArrowheads="1"/>
          </p:cNvSpPr>
          <p:nvPr/>
        </p:nvSpPr>
        <p:spPr bwMode="auto">
          <a:xfrm>
            <a:off x="5334000" y="1560512"/>
            <a:ext cx="9144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/>
              <a:t>AS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852738" y="1560512"/>
            <a:ext cx="3624262" cy="2695993"/>
            <a:chOff x="2700338" y="1371600"/>
            <a:chExt cx="3624262" cy="2695993"/>
          </a:xfrm>
        </p:grpSpPr>
        <p:sp>
          <p:nvSpPr>
            <p:cNvPr id="19473" name="Line 1080"/>
            <p:cNvSpPr>
              <a:spLocks noChangeShapeType="1"/>
            </p:cNvSpPr>
            <p:nvPr/>
          </p:nvSpPr>
          <p:spPr bwMode="auto">
            <a:xfrm>
              <a:off x="2700338" y="1371600"/>
              <a:ext cx="2557462" cy="2514600"/>
            </a:xfrm>
            <a:prstGeom prst="line">
              <a:avLst/>
            </a:pr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0" name="Text Box 1083"/>
            <p:cNvSpPr txBox="1">
              <a:spLocks noChangeArrowheads="1"/>
            </p:cNvSpPr>
            <p:nvPr/>
          </p:nvSpPr>
          <p:spPr bwMode="auto">
            <a:xfrm>
              <a:off x="5257800" y="3532062"/>
              <a:ext cx="1066800" cy="535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 dirty="0"/>
                <a:t>AD</a:t>
              </a:r>
              <a:r>
                <a:rPr lang="en-US" sz="3200" b="1" baseline="-25000" dirty="0"/>
                <a:t>2</a:t>
              </a:r>
              <a:endParaRPr lang="en-US" sz="3200" b="1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6096000" y="1139825"/>
            <a:ext cx="2667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/>
              <a:t>Increase in government spending; decrease in net taxes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0" y="2022863"/>
            <a:ext cx="2667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/>
              <a:t>Increase in the aggregate demand curve</a:t>
            </a:r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42998" y="835005"/>
            <a:ext cx="148100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Price Level</a:t>
            </a:r>
          </a:p>
        </p:txBody>
      </p:sp>
    </p:spTree>
    <p:extLst>
      <p:ext uri="{BB962C8B-B14F-4D97-AF65-F5344CB8AC3E}">
        <p14:creationId xmlns:p14="http://schemas.microsoft.com/office/powerpoint/2010/main" val="185720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 animBg="1"/>
      <p:bldP spid="19482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3"/>
          <p:cNvSpPr>
            <a:spLocks noChangeShapeType="1"/>
          </p:cNvSpPr>
          <p:nvPr/>
        </p:nvSpPr>
        <p:spPr bwMode="auto">
          <a:xfrm>
            <a:off x="1219200" y="9906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12"/>
          <p:cNvSpPr txBox="1">
            <a:spLocks noChangeArrowheads="1"/>
          </p:cNvSpPr>
          <p:nvPr/>
        </p:nvSpPr>
        <p:spPr bwMode="auto">
          <a:xfrm>
            <a:off x="1981200" y="59637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21509" name="Text Box 13"/>
          <p:cNvSpPr txBox="1">
            <a:spLocks noChangeArrowheads="1"/>
          </p:cNvSpPr>
          <p:nvPr/>
        </p:nvSpPr>
        <p:spPr bwMode="auto">
          <a:xfrm>
            <a:off x="2895600" y="59637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21510" name="Text Box 14"/>
          <p:cNvSpPr txBox="1">
            <a:spLocks noChangeArrowheads="1"/>
          </p:cNvSpPr>
          <p:nvPr/>
        </p:nvSpPr>
        <p:spPr bwMode="auto">
          <a:xfrm>
            <a:off x="3913188" y="5946295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21511" name="Text Box 15"/>
          <p:cNvSpPr txBox="1">
            <a:spLocks noChangeArrowheads="1"/>
          </p:cNvSpPr>
          <p:nvPr/>
        </p:nvSpPr>
        <p:spPr bwMode="auto">
          <a:xfrm>
            <a:off x="4849813" y="59637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21512" name="Text Box 16"/>
          <p:cNvSpPr txBox="1">
            <a:spLocks noChangeArrowheads="1"/>
          </p:cNvSpPr>
          <p:nvPr/>
        </p:nvSpPr>
        <p:spPr bwMode="auto">
          <a:xfrm>
            <a:off x="5791200" y="5963757"/>
            <a:ext cx="762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21514" name="Line 18"/>
          <p:cNvSpPr>
            <a:spLocks noChangeShapeType="1"/>
          </p:cNvSpPr>
          <p:nvPr/>
        </p:nvSpPr>
        <p:spPr bwMode="auto">
          <a:xfrm>
            <a:off x="4179888" y="4992090"/>
            <a:ext cx="0" cy="911823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Text Box 21"/>
          <p:cNvSpPr txBox="1">
            <a:spLocks noChangeArrowheads="1"/>
          </p:cNvSpPr>
          <p:nvPr/>
        </p:nvSpPr>
        <p:spPr bwMode="auto">
          <a:xfrm>
            <a:off x="914400" y="5963757"/>
            <a:ext cx="533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0</a:t>
            </a:r>
          </a:p>
        </p:txBody>
      </p:sp>
      <p:sp>
        <p:nvSpPr>
          <p:cNvPr id="21516" name="Text Box 27"/>
          <p:cNvSpPr txBox="1">
            <a:spLocks noChangeArrowheads="1"/>
          </p:cNvSpPr>
          <p:nvPr/>
        </p:nvSpPr>
        <p:spPr bwMode="auto">
          <a:xfrm>
            <a:off x="228600" y="4741863"/>
            <a:ext cx="1168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100</a:t>
            </a:r>
          </a:p>
        </p:txBody>
      </p:sp>
      <p:sp>
        <p:nvSpPr>
          <p:cNvPr id="21517" name="Text Box 28"/>
          <p:cNvSpPr txBox="1">
            <a:spLocks noChangeArrowheads="1"/>
          </p:cNvSpPr>
          <p:nvPr/>
        </p:nvSpPr>
        <p:spPr bwMode="auto">
          <a:xfrm>
            <a:off x="222250" y="2752725"/>
            <a:ext cx="1143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200</a:t>
            </a:r>
          </a:p>
        </p:txBody>
      </p:sp>
      <p:sp>
        <p:nvSpPr>
          <p:cNvPr id="21518" name="Text Box 29"/>
          <p:cNvSpPr txBox="1">
            <a:spLocks noChangeArrowheads="1"/>
          </p:cNvSpPr>
          <p:nvPr/>
        </p:nvSpPr>
        <p:spPr bwMode="auto">
          <a:xfrm>
            <a:off x="76200" y="1828800"/>
            <a:ext cx="1404938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250</a:t>
            </a:r>
          </a:p>
        </p:txBody>
      </p:sp>
      <p:sp>
        <p:nvSpPr>
          <p:cNvPr id="21519" name="Text Box 30"/>
          <p:cNvSpPr txBox="1">
            <a:spLocks noChangeArrowheads="1"/>
          </p:cNvSpPr>
          <p:nvPr/>
        </p:nvSpPr>
        <p:spPr bwMode="auto">
          <a:xfrm>
            <a:off x="285462" y="47646"/>
            <a:ext cx="64770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Supply-Side Fiscal Policy</a:t>
            </a:r>
          </a:p>
        </p:txBody>
      </p:sp>
      <p:sp>
        <p:nvSpPr>
          <p:cNvPr id="21520" name="Line 32"/>
          <p:cNvSpPr>
            <a:spLocks noChangeShapeType="1"/>
          </p:cNvSpPr>
          <p:nvPr/>
        </p:nvSpPr>
        <p:spPr bwMode="auto">
          <a:xfrm flipH="1">
            <a:off x="3162300" y="4038600"/>
            <a:ext cx="0" cy="17526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Text Box 33"/>
          <p:cNvSpPr txBox="1">
            <a:spLocks noChangeArrowheads="1"/>
          </p:cNvSpPr>
          <p:nvPr/>
        </p:nvSpPr>
        <p:spPr bwMode="auto">
          <a:xfrm>
            <a:off x="6745144" y="5903913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Real GDP</a:t>
            </a:r>
          </a:p>
        </p:txBody>
      </p:sp>
      <p:sp>
        <p:nvSpPr>
          <p:cNvPr id="21522" name="Line 35"/>
          <p:cNvSpPr>
            <a:spLocks noChangeShapeType="1"/>
          </p:cNvSpPr>
          <p:nvPr/>
        </p:nvSpPr>
        <p:spPr bwMode="auto">
          <a:xfrm flipH="1">
            <a:off x="2209800" y="1981200"/>
            <a:ext cx="2954338" cy="2971800"/>
          </a:xfrm>
          <a:prstGeom prst="line">
            <a:avLst/>
          </a:prstGeom>
          <a:noFill/>
          <a:ln w="762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Text Box 37"/>
          <p:cNvSpPr txBox="1">
            <a:spLocks noChangeArrowheads="1"/>
          </p:cNvSpPr>
          <p:nvPr/>
        </p:nvSpPr>
        <p:spPr bwMode="auto">
          <a:xfrm>
            <a:off x="4672013" y="5059680"/>
            <a:ext cx="9144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AD</a:t>
            </a:r>
          </a:p>
        </p:txBody>
      </p:sp>
      <p:sp>
        <p:nvSpPr>
          <p:cNvPr id="21524" name="Line 39"/>
          <p:cNvSpPr>
            <a:spLocks noChangeShapeType="1"/>
          </p:cNvSpPr>
          <p:nvPr/>
        </p:nvSpPr>
        <p:spPr bwMode="auto">
          <a:xfrm>
            <a:off x="1752600" y="2590800"/>
            <a:ext cx="2895600" cy="28956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Line 45"/>
          <p:cNvSpPr>
            <a:spLocks noChangeShapeType="1"/>
          </p:cNvSpPr>
          <p:nvPr/>
        </p:nvSpPr>
        <p:spPr bwMode="auto">
          <a:xfrm flipH="1">
            <a:off x="1143000" y="4000500"/>
            <a:ext cx="19050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Line 46"/>
          <p:cNvSpPr>
            <a:spLocks noChangeShapeType="1"/>
          </p:cNvSpPr>
          <p:nvPr/>
        </p:nvSpPr>
        <p:spPr bwMode="auto">
          <a:xfrm flipH="1">
            <a:off x="1219200" y="5059680"/>
            <a:ext cx="2833688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Text Box 49"/>
          <p:cNvSpPr txBox="1">
            <a:spLocks noChangeArrowheads="1"/>
          </p:cNvSpPr>
          <p:nvPr/>
        </p:nvSpPr>
        <p:spPr bwMode="auto">
          <a:xfrm>
            <a:off x="214312" y="3783013"/>
            <a:ext cx="1157288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150</a:t>
            </a:r>
          </a:p>
        </p:txBody>
      </p:sp>
      <p:sp>
        <p:nvSpPr>
          <p:cNvPr id="21533" name="Text Box 20"/>
          <p:cNvSpPr txBox="1">
            <a:spLocks noChangeArrowheads="1"/>
          </p:cNvSpPr>
          <p:nvPr/>
        </p:nvSpPr>
        <p:spPr bwMode="auto">
          <a:xfrm>
            <a:off x="5105400" y="1502229"/>
            <a:ext cx="1125538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AS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3810000" y="2133600"/>
            <a:ext cx="3886200" cy="3267863"/>
            <a:chOff x="3810000" y="1981200"/>
            <a:chExt cx="3886200" cy="3267863"/>
          </a:xfrm>
        </p:grpSpPr>
        <p:sp>
          <p:nvSpPr>
            <p:cNvPr id="21532" name="Line 50"/>
            <p:cNvSpPr>
              <a:spLocks noChangeShapeType="1"/>
            </p:cNvSpPr>
            <p:nvPr/>
          </p:nvSpPr>
          <p:spPr bwMode="auto">
            <a:xfrm flipH="1">
              <a:off x="3810000" y="2429663"/>
              <a:ext cx="2801938" cy="2819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Text Box 51"/>
            <p:cNvSpPr txBox="1">
              <a:spLocks noChangeArrowheads="1"/>
            </p:cNvSpPr>
            <p:nvPr/>
          </p:nvSpPr>
          <p:spPr bwMode="auto">
            <a:xfrm>
              <a:off x="6705600" y="1981200"/>
              <a:ext cx="990600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 dirty="0"/>
                <a:t>AS</a:t>
              </a:r>
              <a:r>
                <a:rPr lang="en-US" sz="2800" b="1" baseline="-25000" dirty="0"/>
                <a:t>2</a:t>
              </a:r>
              <a:endParaRPr lang="en-US" sz="2800" b="1" dirty="0"/>
            </a:p>
          </p:txBody>
        </p:sp>
      </p:grpSp>
      <p:sp>
        <p:nvSpPr>
          <p:cNvPr id="21537" name="Line 26"/>
          <p:cNvSpPr>
            <a:spLocks noChangeShapeType="1"/>
          </p:cNvSpPr>
          <p:nvPr/>
        </p:nvSpPr>
        <p:spPr bwMode="auto">
          <a:xfrm>
            <a:off x="1219200" y="9906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8" name="Text Box 31"/>
          <p:cNvSpPr txBox="1">
            <a:spLocks noChangeArrowheads="1"/>
          </p:cNvSpPr>
          <p:nvPr/>
        </p:nvSpPr>
        <p:spPr bwMode="auto">
          <a:xfrm>
            <a:off x="3657600" y="6394450"/>
            <a:ext cx="10668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200"/>
              <a:t>full employment</a:t>
            </a:r>
          </a:p>
        </p:txBody>
      </p:sp>
      <p:sp>
        <p:nvSpPr>
          <p:cNvPr id="21507" name="Line 4"/>
          <p:cNvSpPr>
            <a:spLocks noChangeShapeType="1"/>
          </p:cNvSpPr>
          <p:nvPr/>
        </p:nvSpPr>
        <p:spPr bwMode="auto">
          <a:xfrm>
            <a:off x="1204913" y="5903913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135584" y="3512489"/>
            <a:ext cx="2856016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/>
              <a:t>Decrease in resource prices; technological advances; subsidies; decrease in regulations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1" y="4582139"/>
            <a:ext cx="28194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/>
              <a:t>Increase in the aggregate supply curve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-152400" y="838180"/>
            <a:ext cx="148100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Price Level</a:t>
            </a:r>
          </a:p>
        </p:txBody>
      </p:sp>
    </p:spTree>
    <p:extLst>
      <p:ext uri="{BB962C8B-B14F-4D97-AF65-F5344CB8AC3E}">
        <p14:creationId xmlns:p14="http://schemas.microsoft.com/office/powerpoint/2010/main" val="241652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4" grpId="0" animBg="1"/>
      <p:bldP spid="21529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4"/>
          <p:cNvSpPr>
            <a:spLocks noChangeShapeType="1"/>
          </p:cNvSpPr>
          <p:nvPr/>
        </p:nvSpPr>
        <p:spPr bwMode="auto">
          <a:xfrm>
            <a:off x="12192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Text Box 13"/>
          <p:cNvSpPr txBox="1">
            <a:spLocks noChangeArrowheads="1"/>
          </p:cNvSpPr>
          <p:nvPr/>
        </p:nvSpPr>
        <p:spPr bwMode="auto">
          <a:xfrm>
            <a:off x="4572000" y="5867400"/>
            <a:ext cx="811213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L</a:t>
            </a:r>
            <a:r>
              <a:rPr lang="en-US" sz="2800" b="1" baseline="-25000"/>
              <a:t>1</a:t>
            </a:r>
            <a:endParaRPr lang="en-US" sz="2800" b="1"/>
          </a:p>
        </p:txBody>
      </p:sp>
      <p:sp>
        <p:nvSpPr>
          <p:cNvPr id="23557" name="Text Box 14"/>
          <p:cNvSpPr txBox="1">
            <a:spLocks noChangeArrowheads="1"/>
          </p:cNvSpPr>
          <p:nvPr/>
        </p:nvSpPr>
        <p:spPr bwMode="auto">
          <a:xfrm>
            <a:off x="5562600" y="5867400"/>
            <a:ext cx="1143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L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23558" name="Line 17"/>
          <p:cNvSpPr>
            <a:spLocks noChangeShapeType="1"/>
          </p:cNvSpPr>
          <p:nvPr/>
        </p:nvSpPr>
        <p:spPr bwMode="auto">
          <a:xfrm flipH="1">
            <a:off x="6134100" y="3962400"/>
            <a:ext cx="0" cy="18288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Text Box 24"/>
          <p:cNvSpPr txBox="1">
            <a:spLocks noChangeArrowheads="1"/>
          </p:cNvSpPr>
          <p:nvPr/>
        </p:nvSpPr>
        <p:spPr bwMode="auto">
          <a:xfrm>
            <a:off x="392112" y="3673475"/>
            <a:ext cx="827088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W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23560" name="Text Box 25"/>
          <p:cNvSpPr txBox="1">
            <a:spLocks noChangeArrowheads="1"/>
          </p:cNvSpPr>
          <p:nvPr/>
        </p:nvSpPr>
        <p:spPr bwMode="auto">
          <a:xfrm>
            <a:off x="374650" y="2667000"/>
            <a:ext cx="92075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W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23561" name="Text Box 30"/>
          <p:cNvSpPr txBox="1">
            <a:spLocks noChangeArrowheads="1"/>
          </p:cNvSpPr>
          <p:nvPr/>
        </p:nvSpPr>
        <p:spPr bwMode="auto">
          <a:xfrm>
            <a:off x="6553200" y="4419600"/>
            <a:ext cx="16002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dirty="0"/>
              <a:t>Labor Demand</a:t>
            </a:r>
          </a:p>
        </p:txBody>
      </p:sp>
      <p:sp>
        <p:nvSpPr>
          <p:cNvPr id="23562" name="Line 31"/>
          <p:cNvSpPr>
            <a:spLocks noChangeShapeType="1"/>
          </p:cNvSpPr>
          <p:nvPr/>
        </p:nvSpPr>
        <p:spPr bwMode="auto">
          <a:xfrm>
            <a:off x="5105400" y="2926080"/>
            <a:ext cx="0" cy="278892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Text Box 32"/>
          <p:cNvSpPr txBox="1">
            <a:spLocks noChangeArrowheads="1"/>
          </p:cNvSpPr>
          <p:nvPr/>
        </p:nvSpPr>
        <p:spPr bwMode="auto">
          <a:xfrm>
            <a:off x="6896100" y="5864225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Quantity of Labor</a:t>
            </a:r>
          </a:p>
        </p:txBody>
      </p:sp>
      <p:sp>
        <p:nvSpPr>
          <p:cNvPr id="23564" name="Line 33"/>
          <p:cNvSpPr>
            <a:spLocks noChangeShapeType="1"/>
          </p:cNvSpPr>
          <p:nvPr/>
        </p:nvSpPr>
        <p:spPr bwMode="auto">
          <a:xfrm flipH="1">
            <a:off x="1219200" y="3886200"/>
            <a:ext cx="48768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34"/>
          <p:cNvSpPr>
            <a:spLocks noChangeShapeType="1"/>
          </p:cNvSpPr>
          <p:nvPr/>
        </p:nvSpPr>
        <p:spPr bwMode="auto">
          <a:xfrm flipH="1">
            <a:off x="1295400" y="2895600"/>
            <a:ext cx="38100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Text Box 39"/>
          <p:cNvSpPr txBox="1">
            <a:spLocks noChangeArrowheads="1"/>
          </p:cNvSpPr>
          <p:nvPr/>
        </p:nvSpPr>
        <p:spPr bwMode="auto">
          <a:xfrm>
            <a:off x="18257" y="845403"/>
            <a:ext cx="13533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Wage rate</a:t>
            </a:r>
          </a:p>
        </p:txBody>
      </p:sp>
      <p:sp>
        <p:nvSpPr>
          <p:cNvPr id="23572" name="Line 49"/>
          <p:cNvSpPr>
            <a:spLocks noChangeShapeType="1"/>
          </p:cNvSpPr>
          <p:nvPr/>
        </p:nvSpPr>
        <p:spPr bwMode="auto">
          <a:xfrm>
            <a:off x="12192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52"/>
          <p:cNvSpPr>
            <a:spLocks noChangeShapeType="1"/>
          </p:cNvSpPr>
          <p:nvPr/>
        </p:nvSpPr>
        <p:spPr bwMode="auto">
          <a:xfrm flipH="1">
            <a:off x="3810000" y="1828800"/>
            <a:ext cx="1905000" cy="3352800"/>
          </a:xfrm>
          <a:prstGeom prst="line">
            <a:avLst/>
          </a:prstGeom>
          <a:noFill/>
          <a:ln w="762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53"/>
          <p:cNvSpPr>
            <a:spLocks noChangeShapeType="1"/>
          </p:cNvSpPr>
          <p:nvPr/>
        </p:nvSpPr>
        <p:spPr bwMode="auto">
          <a:xfrm>
            <a:off x="3994150" y="1762125"/>
            <a:ext cx="2787650" cy="2733675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Text Box 50"/>
          <p:cNvSpPr txBox="1">
            <a:spLocks noChangeArrowheads="1"/>
          </p:cNvSpPr>
          <p:nvPr/>
        </p:nvSpPr>
        <p:spPr bwMode="auto">
          <a:xfrm>
            <a:off x="152400" y="76200"/>
            <a:ext cx="87630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Supply-Side Policies Affect Labor Markets</a:t>
            </a:r>
          </a:p>
        </p:txBody>
      </p:sp>
      <p:sp>
        <p:nvSpPr>
          <p:cNvPr id="23579" name="Text Box 54"/>
          <p:cNvSpPr txBox="1">
            <a:spLocks noChangeArrowheads="1"/>
          </p:cNvSpPr>
          <p:nvPr/>
        </p:nvSpPr>
        <p:spPr bwMode="auto">
          <a:xfrm>
            <a:off x="4343400" y="990600"/>
            <a:ext cx="23622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Before tax-cut labor supply</a:t>
            </a:r>
          </a:p>
        </p:txBody>
      </p:sp>
      <p:sp>
        <p:nvSpPr>
          <p:cNvPr id="23555" name="Line 5"/>
          <p:cNvSpPr>
            <a:spLocks noChangeShapeType="1"/>
          </p:cNvSpPr>
          <p:nvPr/>
        </p:nvSpPr>
        <p:spPr bwMode="auto">
          <a:xfrm>
            <a:off x="1192213" y="5741988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410200" y="981694"/>
            <a:ext cx="3733800" cy="4123706"/>
            <a:chOff x="5410200" y="981694"/>
            <a:chExt cx="3733800" cy="4123706"/>
          </a:xfrm>
        </p:grpSpPr>
        <p:sp>
          <p:nvSpPr>
            <p:cNvPr id="23573" name="Line 51"/>
            <p:cNvSpPr>
              <a:spLocks noChangeShapeType="1"/>
            </p:cNvSpPr>
            <p:nvPr/>
          </p:nvSpPr>
          <p:spPr bwMode="auto">
            <a:xfrm flipH="1">
              <a:off x="5410200" y="1905000"/>
              <a:ext cx="1905000" cy="3200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6781800" y="981694"/>
              <a:ext cx="2362200" cy="757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dirty="0"/>
                <a:t>After tax-cut labor supply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604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23558" grpId="0" animBg="1"/>
      <p:bldP spid="23559" grpId="0"/>
      <p:bldP spid="235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2362200" y="2514600"/>
            <a:ext cx="4343400" cy="17526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Firms invest more and create new ventures, which increase jobs and output</a:t>
            </a: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990600" y="838200"/>
            <a:ext cx="4648200" cy="1828800"/>
          </a:xfrm>
          <a:prstGeom prst="cube">
            <a:avLst>
              <a:gd name="adj" fmla="val 2500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Higher disposable income boosts worker’s incentives to work harder and produce more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609600" y="228600"/>
            <a:ext cx="2209800" cy="6858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Tax rate cuts</a:t>
            </a:r>
          </a:p>
        </p:txBody>
      </p:sp>
      <p:sp>
        <p:nvSpPr>
          <p:cNvPr id="24581" name="AutoShape 6"/>
          <p:cNvSpPr>
            <a:spLocks noChangeArrowheads="1"/>
          </p:cNvSpPr>
          <p:nvPr/>
        </p:nvSpPr>
        <p:spPr bwMode="auto">
          <a:xfrm rot="1866840">
            <a:off x="385558" y="980910"/>
            <a:ext cx="1097280" cy="36576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2" name="Text Box 7"/>
          <p:cNvSpPr txBox="1">
            <a:spLocks noChangeArrowheads="1"/>
          </p:cNvSpPr>
          <p:nvPr/>
        </p:nvSpPr>
        <p:spPr bwMode="auto">
          <a:xfrm>
            <a:off x="5943600" y="212725"/>
            <a:ext cx="2819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Supply-side policy</a:t>
            </a:r>
          </a:p>
        </p:txBody>
      </p:sp>
      <p:sp>
        <p:nvSpPr>
          <p:cNvPr id="24583" name="AutoShape 8"/>
          <p:cNvSpPr>
            <a:spLocks noChangeArrowheads="1"/>
          </p:cNvSpPr>
          <p:nvPr/>
        </p:nvSpPr>
        <p:spPr bwMode="auto">
          <a:xfrm rot="1866840">
            <a:off x="1431137" y="2563545"/>
            <a:ext cx="1143000" cy="365760"/>
          </a:xfrm>
          <a:prstGeom prst="rightArrow">
            <a:avLst>
              <a:gd name="adj1" fmla="val 50000"/>
              <a:gd name="adj2" fmla="val 46875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4" name="AutoShape 9"/>
          <p:cNvSpPr>
            <a:spLocks noChangeArrowheads="1"/>
          </p:cNvSpPr>
          <p:nvPr/>
        </p:nvSpPr>
        <p:spPr bwMode="auto">
          <a:xfrm>
            <a:off x="3581400" y="4114800"/>
            <a:ext cx="3124200" cy="1295400"/>
          </a:xfrm>
          <a:prstGeom prst="cube">
            <a:avLst>
              <a:gd name="adj" fmla="val 2500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Aggregate supply curve increase</a:t>
            </a:r>
          </a:p>
        </p:txBody>
      </p:sp>
      <p:sp>
        <p:nvSpPr>
          <p:cNvPr id="24585" name="AutoShape 10"/>
          <p:cNvSpPr>
            <a:spLocks noChangeArrowheads="1"/>
          </p:cNvSpPr>
          <p:nvPr/>
        </p:nvSpPr>
        <p:spPr bwMode="auto">
          <a:xfrm rot="1866840">
            <a:off x="2718164" y="4154385"/>
            <a:ext cx="990600" cy="365760"/>
          </a:xfrm>
          <a:prstGeom prst="rightArrow">
            <a:avLst>
              <a:gd name="adj1" fmla="val 50000"/>
              <a:gd name="adj2" fmla="val 40625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6" name="AutoShape 11"/>
          <p:cNvSpPr>
            <a:spLocks noChangeArrowheads="1"/>
          </p:cNvSpPr>
          <p:nvPr/>
        </p:nvSpPr>
        <p:spPr bwMode="auto">
          <a:xfrm>
            <a:off x="4724400" y="5257800"/>
            <a:ext cx="3733800" cy="12954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Economy expands, employment rises, and inflation is reduced</a:t>
            </a:r>
          </a:p>
        </p:txBody>
      </p:sp>
      <p:sp>
        <p:nvSpPr>
          <p:cNvPr id="24587" name="AutoShape 12"/>
          <p:cNvSpPr>
            <a:spLocks noChangeArrowheads="1"/>
          </p:cNvSpPr>
          <p:nvPr/>
        </p:nvSpPr>
        <p:spPr bwMode="auto">
          <a:xfrm rot="1866840">
            <a:off x="4062225" y="5492977"/>
            <a:ext cx="990600" cy="365760"/>
          </a:xfrm>
          <a:prstGeom prst="rightArrow">
            <a:avLst>
              <a:gd name="adj1" fmla="val 50000"/>
              <a:gd name="adj2" fmla="val 40625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9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3" grpId="0" animBg="1"/>
      <p:bldP spid="24584" grpId="0" animBg="1"/>
      <p:bldP spid="24585" grpId="0" animBg="1"/>
      <p:bldP spid="24586" grpId="0" animBg="1"/>
      <p:bldP spid="2458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2362200" y="2514600"/>
            <a:ext cx="4572000" cy="17526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People spend extra income on more goods and services</a:t>
            </a: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990600" y="838200"/>
            <a:ext cx="4648200" cy="1828800"/>
          </a:xfrm>
          <a:prstGeom prst="cube">
            <a:avLst>
              <a:gd name="adj" fmla="val 2500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Higher disposable income increases money for spending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609600" y="228600"/>
            <a:ext cx="2209800" cy="6858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Tax rate cuts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248400" y="212725"/>
            <a:ext cx="2286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Keynesian policy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3581400" y="4114800"/>
            <a:ext cx="3124200" cy="1295400"/>
          </a:xfrm>
          <a:prstGeom prst="cube">
            <a:avLst>
              <a:gd name="adj" fmla="val 2500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Aggregate demand curve increase</a:t>
            </a: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4724400" y="5257800"/>
            <a:ext cx="3733800" cy="12954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Economy expands, employment rises, but inflation rate rises</a:t>
            </a: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 rot="2534255">
            <a:off x="385558" y="980910"/>
            <a:ext cx="1097280" cy="36576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1866840">
            <a:off x="1431137" y="2563545"/>
            <a:ext cx="1143000" cy="365760"/>
          </a:xfrm>
          <a:prstGeom prst="rightArrow">
            <a:avLst>
              <a:gd name="adj1" fmla="val 50000"/>
              <a:gd name="adj2" fmla="val 46875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AutoShape 10"/>
          <p:cNvSpPr>
            <a:spLocks noChangeArrowheads="1"/>
          </p:cNvSpPr>
          <p:nvPr/>
        </p:nvSpPr>
        <p:spPr bwMode="auto">
          <a:xfrm rot="1866840">
            <a:off x="2718164" y="4154385"/>
            <a:ext cx="990600" cy="365760"/>
          </a:xfrm>
          <a:prstGeom prst="rightArrow">
            <a:avLst>
              <a:gd name="adj1" fmla="val 50000"/>
              <a:gd name="adj2" fmla="val 40625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 rot="1866840">
            <a:off x="4062225" y="5492977"/>
            <a:ext cx="990600" cy="365760"/>
          </a:xfrm>
          <a:prstGeom prst="rightArrow">
            <a:avLst>
              <a:gd name="adj1" fmla="val 50000"/>
              <a:gd name="adj2" fmla="val 40625"/>
            </a:avLst>
          </a:prstGeom>
          <a:solidFill>
            <a:srgbClr val="0070C0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2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3" grpId="0" animBg="1"/>
      <p:bldP spid="25608" grpId="0" animBg="1"/>
      <p:bldP spid="25610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Discretionary Fiscal Policy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2296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/>
              <a:t>The deliberate use of changes in government spending or taxes to alter aggregate demand</a:t>
            </a:r>
          </a:p>
        </p:txBody>
      </p:sp>
      <p:sp>
        <p:nvSpPr>
          <p:cNvPr id="3076" name="Rectangle 2"/>
          <p:cNvSpPr txBox="1">
            <a:spLocks noChangeArrowheads="1"/>
          </p:cNvSpPr>
          <p:nvPr/>
        </p:nvSpPr>
        <p:spPr bwMode="auto">
          <a:xfrm>
            <a:off x="304800" y="1749425"/>
            <a:ext cx="83820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Examples of Expansionary Fiscal Policy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286000"/>
            <a:ext cx="8382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Increase government spending</a:t>
            </a:r>
          </a:p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Decrease taxes</a:t>
            </a:r>
          </a:p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Increase government spending and taxes equally</a:t>
            </a:r>
          </a:p>
        </p:txBody>
      </p:sp>
      <p:sp>
        <p:nvSpPr>
          <p:cNvPr id="3078" name="Rectangle 2"/>
          <p:cNvSpPr txBox="1">
            <a:spLocks noChangeArrowheads="1"/>
          </p:cNvSpPr>
          <p:nvPr/>
        </p:nvSpPr>
        <p:spPr bwMode="auto">
          <a:xfrm>
            <a:off x="296863" y="3810000"/>
            <a:ext cx="8389937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Examples of Contractionary Fiscal Policy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9600" y="4343400"/>
            <a:ext cx="85344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Decrease government spending</a:t>
            </a:r>
          </a:p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Increase taxes</a:t>
            </a:r>
          </a:p>
          <a:p>
            <a:pPr>
              <a:buFontTx/>
              <a:buChar char="•"/>
            </a:pPr>
            <a:r>
              <a:rPr lang="en-US" sz="2800" dirty="0">
                <a:latin typeface="+mn-lt"/>
              </a:rPr>
              <a:t>Decrease government spending and taxes equally</a:t>
            </a:r>
          </a:p>
        </p:txBody>
      </p:sp>
    </p:spTree>
    <p:extLst>
      <p:ext uri="{BB962C8B-B14F-4D97-AF65-F5344CB8AC3E}">
        <p14:creationId xmlns:p14="http://schemas.microsoft.com/office/powerpoint/2010/main" val="174228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  <p:bldP spid="3076" grpId="0"/>
      <p:bldP spid="7" grpId="0" build="p" autoUpdateAnimBg="0"/>
      <p:bldP spid="3078" grpId="0"/>
      <p:bldP spid="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48013"/>
            <a:ext cx="35052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Laffer Curve</a:t>
            </a:r>
          </a:p>
        </p:txBody>
      </p:sp>
      <p:sp>
        <p:nvSpPr>
          <p:cNvPr id="3799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42645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/>
              <a:t>Puts forth the idea that increasing taxes from zero will increase tax revenues up to a certain point</a:t>
            </a:r>
          </a:p>
        </p:txBody>
      </p:sp>
      <p:sp>
        <p:nvSpPr>
          <p:cNvPr id="26628" name="Rectangle 2"/>
          <p:cNvSpPr txBox="1">
            <a:spLocks noChangeArrowheads="1"/>
          </p:cNvSpPr>
          <p:nvPr/>
        </p:nvSpPr>
        <p:spPr bwMode="auto">
          <a:xfrm>
            <a:off x="304800" y="1600200"/>
            <a:ext cx="8610600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Taxes increases may lead to higher government revenues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474091"/>
            <a:ext cx="838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+mn-lt"/>
              </a:rPr>
              <a:t>Depends on where the economy is on the Laffer Curve</a:t>
            </a:r>
          </a:p>
        </p:txBody>
      </p:sp>
      <p:sp>
        <p:nvSpPr>
          <p:cNvPr id="26630" name="Rectangle 2"/>
          <p:cNvSpPr txBox="1">
            <a:spLocks noChangeArrowheads="1"/>
          </p:cNvSpPr>
          <p:nvPr/>
        </p:nvSpPr>
        <p:spPr bwMode="auto">
          <a:xfrm>
            <a:off x="304800" y="3244335"/>
            <a:ext cx="8458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When taxes increase beyond a certain point</a:t>
            </a:r>
            <a:r>
              <a:rPr lang="en-US" sz="3200" dirty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tax revenues begin to decline as the economic pie begins to shrink</a:t>
            </a:r>
          </a:p>
        </p:txBody>
      </p:sp>
      <p:sp>
        <p:nvSpPr>
          <p:cNvPr id="26632" name="Rectangle 4098"/>
          <p:cNvSpPr txBox="1">
            <a:spLocks noChangeArrowheads="1"/>
          </p:cNvSpPr>
          <p:nvPr/>
        </p:nvSpPr>
        <p:spPr bwMode="auto">
          <a:xfrm>
            <a:off x="297873" y="4545045"/>
            <a:ext cx="7924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Economic pie begins to shrink </a:t>
            </a:r>
            <a:r>
              <a:rPr lang="en-US" sz="2400" dirty="0">
                <a:latin typeface="+mn-lt"/>
              </a:rPr>
              <a:t>as Workers have less incentive to work and investors have less of an incentive to invest as their taxes increase beyond a certain level</a:t>
            </a:r>
          </a:p>
        </p:txBody>
      </p:sp>
    </p:spTree>
    <p:extLst>
      <p:ext uri="{BB962C8B-B14F-4D97-AF65-F5344CB8AC3E}">
        <p14:creationId xmlns:p14="http://schemas.microsoft.com/office/powerpoint/2010/main" val="411079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7" grpId="0" build="p" autoUpdateAnimBg="0"/>
      <p:bldP spid="26630" grpId="0"/>
      <p:bldP spid="2663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auto">
          <a:xfrm>
            <a:off x="1448790" y="1413159"/>
            <a:ext cx="5510150" cy="4334498"/>
          </a:xfrm>
          <a:custGeom>
            <a:avLst/>
            <a:gdLst>
              <a:gd name="connsiteX0" fmla="*/ 0 w 5510150"/>
              <a:gd name="connsiteY0" fmla="*/ 4334498 h 4334498"/>
              <a:gd name="connsiteX1" fmla="*/ 2885704 w 5510150"/>
              <a:gd name="connsiteY1" fmla="*/ 5 h 4334498"/>
              <a:gd name="connsiteX2" fmla="*/ 5510150 w 5510150"/>
              <a:gd name="connsiteY2" fmla="*/ 4310747 h 4334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10150" h="4334498">
                <a:moveTo>
                  <a:pt x="0" y="4334498"/>
                </a:moveTo>
                <a:cubicBezTo>
                  <a:pt x="983673" y="2169230"/>
                  <a:pt x="1967346" y="3963"/>
                  <a:pt x="2885704" y="5"/>
                </a:cubicBezTo>
                <a:cubicBezTo>
                  <a:pt x="3804062" y="-3953"/>
                  <a:pt x="4657106" y="2153397"/>
                  <a:pt x="5510150" y="4310747"/>
                </a:cubicBezTo>
              </a:path>
            </a:pathLst>
          </a:custGeom>
          <a:noFill/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650" name="Line 4"/>
          <p:cNvSpPr>
            <a:spLocks noChangeShapeType="1"/>
          </p:cNvSpPr>
          <p:nvPr/>
        </p:nvSpPr>
        <p:spPr bwMode="auto">
          <a:xfrm>
            <a:off x="14478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Text Box 13"/>
          <p:cNvSpPr txBox="1">
            <a:spLocks noChangeArrowheads="1"/>
          </p:cNvSpPr>
          <p:nvPr/>
        </p:nvSpPr>
        <p:spPr bwMode="auto">
          <a:xfrm>
            <a:off x="5334000" y="5806704"/>
            <a:ext cx="7620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/>
              <a:t>T</a:t>
            </a:r>
          </a:p>
        </p:txBody>
      </p:sp>
      <p:sp>
        <p:nvSpPr>
          <p:cNvPr id="27653" name="Line 14"/>
          <p:cNvSpPr>
            <a:spLocks noChangeShapeType="1"/>
          </p:cNvSpPr>
          <p:nvPr/>
        </p:nvSpPr>
        <p:spPr bwMode="auto">
          <a:xfrm flipH="1">
            <a:off x="5715000" y="2838450"/>
            <a:ext cx="0" cy="2861706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Text Box 16"/>
          <p:cNvSpPr txBox="1">
            <a:spLocks noChangeArrowheads="1"/>
          </p:cNvSpPr>
          <p:nvPr/>
        </p:nvSpPr>
        <p:spPr bwMode="auto">
          <a:xfrm>
            <a:off x="1143000" y="57912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4000" b="1" dirty="0"/>
              <a:t>0</a:t>
            </a:r>
          </a:p>
        </p:txBody>
      </p:sp>
      <p:sp>
        <p:nvSpPr>
          <p:cNvPr id="27655" name="Text Box 20"/>
          <p:cNvSpPr txBox="1">
            <a:spLocks noChangeArrowheads="1"/>
          </p:cNvSpPr>
          <p:nvPr/>
        </p:nvSpPr>
        <p:spPr bwMode="auto">
          <a:xfrm>
            <a:off x="685800" y="2641600"/>
            <a:ext cx="9144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/>
              <a:t>R</a:t>
            </a:r>
          </a:p>
        </p:txBody>
      </p:sp>
      <p:sp>
        <p:nvSpPr>
          <p:cNvPr id="27656" name="Line 23"/>
          <p:cNvSpPr>
            <a:spLocks noChangeShapeType="1"/>
          </p:cNvSpPr>
          <p:nvPr/>
        </p:nvSpPr>
        <p:spPr bwMode="auto">
          <a:xfrm flipH="1">
            <a:off x="4316412" y="1408465"/>
            <a:ext cx="26988" cy="4271962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Line 25"/>
          <p:cNvSpPr>
            <a:spLocks noChangeShapeType="1"/>
          </p:cNvSpPr>
          <p:nvPr/>
        </p:nvSpPr>
        <p:spPr bwMode="auto">
          <a:xfrm flipH="1">
            <a:off x="1447800" y="2817685"/>
            <a:ext cx="4251960" cy="1715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26"/>
          <p:cNvSpPr>
            <a:spLocks noChangeShapeType="1"/>
          </p:cNvSpPr>
          <p:nvPr/>
        </p:nvSpPr>
        <p:spPr bwMode="auto">
          <a:xfrm flipH="1" flipV="1">
            <a:off x="1524000" y="1397527"/>
            <a:ext cx="2819400" cy="15631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34"/>
          <p:cNvSpPr>
            <a:spLocks noChangeShapeType="1"/>
          </p:cNvSpPr>
          <p:nvPr/>
        </p:nvSpPr>
        <p:spPr bwMode="auto">
          <a:xfrm>
            <a:off x="14478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Text Box 40"/>
          <p:cNvSpPr txBox="1">
            <a:spLocks noChangeArrowheads="1"/>
          </p:cNvSpPr>
          <p:nvPr/>
        </p:nvSpPr>
        <p:spPr bwMode="auto">
          <a:xfrm>
            <a:off x="152400" y="76200"/>
            <a:ext cx="43434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The Laffer Curve</a:t>
            </a:r>
          </a:p>
        </p:txBody>
      </p:sp>
      <p:sp>
        <p:nvSpPr>
          <p:cNvPr id="27662" name="Text Box 43"/>
          <p:cNvSpPr txBox="1">
            <a:spLocks noChangeArrowheads="1"/>
          </p:cNvSpPr>
          <p:nvPr/>
        </p:nvSpPr>
        <p:spPr bwMode="auto">
          <a:xfrm>
            <a:off x="6248400" y="5791200"/>
            <a:ext cx="15240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/>
              <a:t>100%</a:t>
            </a:r>
          </a:p>
        </p:txBody>
      </p:sp>
      <p:sp>
        <p:nvSpPr>
          <p:cNvPr id="27664" name="Oval 39"/>
          <p:cNvSpPr>
            <a:spLocks noChangeArrowheads="1"/>
          </p:cNvSpPr>
          <p:nvPr/>
        </p:nvSpPr>
        <p:spPr bwMode="auto">
          <a:xfrm>
            <a:off x="4267200" y="1341120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Oval 38"/>
          <p:cNvSpPr>
            <a:spLocks noChangeArrowheads="1"/>
          </p:cNvSpPr>
          <p:nvPr/>
        </p:nvSpPr>
        <p:spPr bwMode="auto">
          <a:xfrm>
            <a:off x="5608320" y="2726245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Line 5"/>
          <p:cNvSpPr>
            <a:spLocks noChangeShapeType="1"/>
          </p:cNvSpPr>
          <p:nvPr/>
        </p:nvSpPr>
        <p:spPr bwMode="auto">
          <a:xfrm>
            <a:off x="1408113" y="574040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Text Box 21"/>
          <p:cNvSpPr txBox="1">
            <a:spLocks noChangeArrowheads="1"/>
          </p:cNvSpPr>
          <p:nvPr/>
        </p:nvSpPr>
        <p:spPr bwMode="auto">
          <a:xfrm>
            <a:off x="152400" y="1084263"/>
            <a:ext cx="15525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 err="1"/>
              <a:t>R</a:t>
            </a:r>
            <a:r>
              <a:rPr lang="en-US" sz="3200" b="1" baseline="-25000" dirty="0" err="1"/>
              <a:t>max</a:t>
            </a:r>
            <a:endParaRPr lang="en-US" sz="3200" b="1" dirty="0"/>
          </a:p>
        </p:txBody>
      </p:sp>
      <p:sp>
        <p:nvSpPr>
          <p:cNvPr id="27671" name="Text Box 24"/>
          <p:cNvSpPr txBox="1">
            <a:spLocks noChangeArrowheads="1"/>
          </p:cNvSpPr>
          <p:nvPr/>
        </p:nvSpPr>
        <p:spPr bwMode="auto">
          <a:xfrm>
            <a:off x="6248400" y="6370638"/>
            <a:ext cx="29718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Federal Tax Rate</a:t>
            </a:r>
          </a:p>
        </p:txBody>
      </p:sp>
      <p:sp>
        <p:nvSpPr>
          <p:cNvPr id="27672" name="Text Box 30"/>
          <p:cNvSpPr txBox="1">
            <a:spLocks noChangeArrowheads="1"/>
          </p:cNvSpPr>
          <p:nvPr/>
        </p:nvSpPr>
        <p:spPr bwMode="auto">
          <a:xfrm rot="-5400000">
            <a:off x="-1101724" y="3217862"/>
            <a:ext cx="32702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Federal Tax Revenue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1540860" y="1381213"/>
            <a:ext cx="6313104" cy="4318943"/>
          </a:xfrm>
          <a:custGeom>
            <a:avLst/>
            <a:gdLst>
              <a:gd name="connsiteX0" fmla="*/ 0 w 6313104"/>
              <a:gd name="connsiteY0" fmla="*/ 4318943 h 4318943"/>
              <a:gd name="connsiteX1" fmla="*/ 1508166 w 6313104"/>
              <a:gd name="connsiteY1" fmla="*/ 1029478 h 4318943"/>
              <a:gd name="connsiteX2" fmla="*/ 3526972 w 6313104"/>
              <a:gd name="connsiteY2" fmla="*/ 8200 h 4318943"/>
              <a:gd name="connsiteX3" fmla="*/ 5320146 w 6313104"/>
              <a:gd name="connsiteY3" fmla="*/ 1445114 h 4318943"/>
              <a:gd name="connsiteX4" fmla="*/ 6258296 w 6313104"/>
              <a:gd name="connsiteY4" fmla="*/ 4295192 h 4318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13104" h="4318943">
                <a:moveTo>
                  <a:pt x="0" y="4318943"/>
                </a:moveTo>
                <a:cubicBezTo>
                  <a:pt x="460168" y="3033439"/>
                  <a:pt x="920337" y="1747935"/>
                  <a:pt x="1508166" y="1029478"/>
                </a:cubicBezTo>
                <a:cubicBezTo>
                  <a:pt x="2095995" y="311021"/>
                  <a:pt x="2891642" y="-61073"/>
                  <a:pt x="3526972" y="8200"/>
                </a:cubicBezTo>
                <a:cubicBezTo>
                  <a:pt x="4162302" y="77473"/>
                  <a:pt x="4864925" y="730615"/>
                  <a:pt x="5320146" y="1445114"/>
                </a:cubicBezTo>
                <a:cubicBezTo>
                  <a:pt x="5775367" y="2159613"/>
                  <a:pt x="6521532" y="4247691"/>
                  <a:pt x="6258296" y="4295192"/>
                </a:cubicBezTo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1472540" y="1389397"/>
            <a:ext cx="3621974" cy="4298884"/>
          </a:xfrm>
          <a:custGeom>
            <a:avLst/>
            <a:gdLst>
              <a:gd name="connsiteX0" fmla="*/ 0 w 3621974"/>
              <a:gd name="connsiteY0" fmla="*/ 4298884 h 4298884"/>
              <a:gd name="connsiteX1" fmla="*/ 1591294 w 3621974"/>
              <a:gd name="connsiteY1" fmla="*/ 1436930 h 4298884"/>
              <a:gd name="connsiteX2" fmla="*/ 3621974 w 3621974"/>
              <a:gd name="connsiteY2" fmla="*/ 16 h 4298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21974" h="4298884">
                <a:moveTo>
                  <a:pt x="0" y="4298884"/>
                </a:moveTo>
                <a:cubicBezTo>
                  <a:pt x="493816" y="3226146"/>
                  <a:pt x="987632" y="2153408"/>
                  <a:pt x="1591294" y="1436930"/>
                </a:cubicBezTo>
                <a:cubicBezTo>
                  <a:pt x="2194956" y="720452"/>
                  <a:pt x="2986644" y="-3942"/>
                  <a:pt x="3621974" y="16"/>
                </a:cubicBezTo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651" name="Text Box 12"/>
          <p:cNvSpPr txBox="1">
            <a:spLocks noChangeArrowheads="1"/>
          </p:cNvSpPr>
          <p:nvPr/>
        </p:nvSpPr>
        <p:spPr bwMode="auto">
          <a:xfrm>
            <a:off x="3810000" y="5791200"/>
            <a:ext cx="12192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 err="1"/>
              <a:t>T</a:t>
            </a:r>
            <a:r>
              <a:rPr lang="en-US" sz="3200" b="1" baseline="-25000" dirty="0" err="1"/>
              <a:t>max</a:t>
            </a:r>
            <a:endParaRPr lang="en-US" sz="3200" b="1" dirty="0"/>
          </a:p>
        </p:txBody>
      </p:sp>
      <p:sp>
        <p:nvSpPr>
          <p:cNvPr id="3" name="Arc 2"/>
          <p:cNvSpPr/>
          <p:nvPr/>
        </p:nvSpPr>
        <p:spPr bwMode="auto">
          <a:xfrm>
            <a:off x="1447800" y="5740400"/>
            <a:ext cx="914400" cy="914400"/>
          </a:xfrm>
          <a:prstGeom prst="arc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029200" y="1432560"/>
            <a:ext cx="838200" cy="10058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4521530" y="3538839"/>
            <a:ext cx="1086790" cy="560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91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 animBg="1"/>
      <p:bldP spid="27654" grpId="0"/>
      <p:bldP spid="27655" grpId="0"/>
      <p:bldP spid="27656" grpId="0" animBg="1"/>
      <p:bldP spid="27657" grpId="0" animBg="1"/>
      <p:bldP spid="27658" grpId="0" animBg="1"/>
      <p:bldP spid="27662" grpId="0"/>
      <p:bldP spid="27664" grpId="0" animBg="1"/>
      <p:bldP spid="27665" grpId="0" animBg="1"/>
      <p:bldP spid="27670" grpId="0"/>
      <p:bldP spid="276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1028"/>
          <p:cNvSpPr>
            <a:spLocks noChangeShapeType="1"/>
          </p:cNvSpPr>
          <p:nvPr/>
        </p:nvSpPr>
        <p:spPr bwMode="auto">
          <a:xfrm>
            <a:off x="12192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Text Box 1041"/>
          <p:cNvSpPr txBox="1">
            <a:spLocks noChangeArrowheads="1"/>
          </p:cNvSpPr>
          <p:nvPr/>
        </p:nvSpPr>
        <p:spPr bwMode="auto">
          <a:xfrm>
            <a:off x="3276600" y="5867400"/>
            <a:ext cx="811213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$6</a:t>
            </a:r>
          </a:p>
        </p:txBody>
      </p:sp>
      <p:sp>
        <p:nvSpPr>
          <p:cNvPr id="4101" name="Text Box 1042"/>
          <p:cNvSpPr txBox="1">
            <a:spLocks noChangeArrowheads="1"/>
          </p:cNvSpPr>
          <p:nvPr/>
        </p:nvSpPr>
        <p:spPr bwMode="auto">
          <a:xfrm>
            <a:off x="4267200" y="5867400"/>
            <a:ext cx="990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$6.1</a:t>
            </a:r>
          </a:p>
        </p:txBody>
      </p:sp>
      <p:sp>
        <p:nvSpPr>
          <p:cNvPr id="4102" name="Text Box 1043"/>
          <p:cNvSpPr txBox="1">
            <a:spLocks noChangeArrowheads="1"/>
          </p:cNvSpPr>
          <p:nvPr/>
        </p:nvSpPr>
        <p:spPr bwMode="auto">
          <a:xfrm>
            <a:off x="5181600" y="5867400"/>
            <a:ext cx="1524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$6.2</a:t>
            </a:r>
          </a:p>
        </p:txBody>
      </p:sp>
      <p:sp>
        <p:nvSpPr>
          <p:cNvPr id="4103" name="Line 1044"/>
          <p:cNvSpPr>
            <a:spLocks noChangeShapeType="1"/>
          </p:cNvSpPr>
          <p:nvPr/>
        </p:nvSpPr>
        <p:spPr bwMode="auto">
          <a:xfrm rot="16201791">
            <a:off x="4110830" y="2131179"/>
            <a:ext cx="1373189" cy="8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1047"/>
          <p:cNvSpPr txBox="1">
            <a:spLocks noChangeArrowheads="1"/>
          </p:cNvSpPr>
          <p:nvPr/>
        </p:nvSpPr>
        <p:spPr bwMode="auto">
          <a:xfrm>
            <a:off x="4419600" y="990600"/>
            <a:ext cx="9144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AS</a:t>
            </a:r>
          </a:p>
        </p:txBody>
      </p:sp>
      <p:sp>
        <p:nvSpPr>
          <p:cNvPr id="4105" name="Text Box 1056"/>
          <p:cNvSpPr txBox="1">
            <a:spLocks noChangeArrowheads="1"/>
          </p:cNvSpPr>
          <p:nvPr/>
        </p:nvSpPr>
        <p:spPr bwMode="auto">
          <a:xfrm>
            <a:off x="179388" y="3705225"/>
            <a:ext cx="1143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150</a:t>
            </a:r>
          </a:p>
        </p:txBody>
      </p:sp>
      <p:sp>
        <p:nvSpPr>
          <p:cNvPr id="4106" name="Arc 1062"/>
          <p:cNvSpPr>
            <a:spLocks/>
          </p:cNvSpPr>
          <p:nvPr/>
        </p:nvSpPr>
        <p:spPr bwMode="auto">
          <a:xfrm rot="-9449594">
            <a:off x="2157413" y="1590675"/>
            <a:ext cx="3881437" cy="2735263"/>
          </a:xfrm>
          <a:custGeom>
            <a:avLst/>
            <a:gdLst>
              <a:gd name="T0" fmla="*/ 52909907 w 21570"/>
              <a:gd name="T1" fmla="*/ 0 h 21538"/>
              <a:gd name="T2" fmla="*/ 698449383 w 21570"/>
              <a:gd name="T3" fmla="*/ 329016402 h 21538"/>
              <a:gd name="T4" fmla="*/ 0 w 21570"/>
              <a:gd name="T5" fmla="*/ 347370400 h 2153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70" h="21538" fill="none" extrusionOk="0">
                <a:moveTo>
                  <a:pt x="1634" y="-1"/>
                </a:moveTo>
                <a:cubicBezTo>
                  <a:pt x="12462" y="821"/>
                  <a:pt x="20997" y="9555"/>
                  <a:pt x="21570" y="20399"/>
                </a:cubicBezTo>
              </a:path>
              <a:path w="21570" h="21538" stroke="0" extrusionOk="0">
                <a:moveTo>
                  <a:pt x="1634" y="-1"/>
                </a:moveTo>
                <a:cubicBezTo>
                  <a:pt x="12462" y="821"/>
                  <a:pt x="20997" y="9555"/>
                  <a:pt x="21570" y="20399"/>
                </a:cubicBezTo>
                <a:lnTo>
                  <a:pt x="0" y="21538"/>
                </a:lnTo>
                <a:lnTo>
                  <a:pt x="1634" y="-1"/>
                </a:lnTo>
                <a:close/>
              </a:path>
            </a:pathLst>
          </a:custGeom>
          <a:noFill/>
          <a:ln w="76200">
            <a:solidFill>
              <a:schemeClr val="accent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8" name="Text Box 1070"/>
          <p:cNvSpPr txBox="1">
            <a:spLocks noChangeArrowheads="1"/>
          </p:cNvSpPr>
          <p:nvPr/>
        </p:nvSpPr>
        <p:spPr bwMode="auto">
          <a:xfrm>
            <a:off x="4917374" y="4638121"/>
            <a:ext cx="1143000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4109" name="Text Box 1071"/>
          <p:cNvSpPr txBox="1">
            <a:spLocks noChangeArrowheads="1"/>
          </p:cNvSpPr>
          <p:nvPr/>
        </p:nvSpPr>
        <p:spPr bwMode="auto">
          <a:xfrm>
            <a:off x="6109360" y="4449913"/>
            <a:ext cx="1143000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4110" name="Text Box 1076"/>
          <p:cNvSpPr txBox="1">
            <a:spLocks noChangeArrowheads="1"/>
          </p:cNvSpPr>
          <p:nvPr/>
        </p:nvSpPr>
        <p:spPr bwMode="auto">
          <a:xfrm>
            <a:off x="6492240" y="5754991"/>
            <a:ext cx="1905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Real GDP</a:t>
            </a:r>
          </a:p>
        </p:txBody>
      </p:sp>
      <p:sp>
        <p:nvSpPr>
          <p:cNvPr id="4111" name="Line 1078"/>
          <p:cNvSpPr>
            <a:spLocks noChangeShapeType="1"/>
          </p:cNvSpPr>
          <p:nvPr/>
        </p:nvSpPr>
        <p:spPr bwMode="auto">
          <a:xfrm flipH="1">
            <a:off x="1219200" y="3870960"/>
            <a:ext cx="252885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079"/>
          <p:cNvSpPr>
            <a:spLocks noChangeShapeType="1"/>
          </p:cNvSpPr>
          <p:nvPr/>
        </p:nvSpPr>
        <p:spPr bwMode="auto">
          <a:xfrm flipH="1">
            <a:off x="1295400" y="2811132"/>
            <a:ext cx="34671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Line 1053"/>
          <p:cNvSpPr>
            <a:spLocks noChangeShapeType="1"/>
          </p:cNvSpPr>
          <p:nvPr/>
        </p:nvSpPr>
        <p:spPr bwMode="auto">
          <a:xfrm flipH="1" flipV="1">
            <a:off x="1295400" y="4799013"/>
            <a:ext cx="1524000" cy="142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4120" name="Line 1088"/>
          <p:cNvSpPr>
            <a:spLocks noChangeShapeType="1"/>
          </p:cNvSpPr>
          <p:nvPr/>
        </p:nvSpPr>
        <p:spPr bwMode="auto">
          <a:xfrm flipH="1">
            <a:off x="2803524" y="2811132"/>
            <a:ext cx="1993899" cy="198788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1089"/>
          <p:cNvSpPr txBox="1">
            <a:spLocks noChangeArrowheads="1"/>
          </p:cNvSpPr>
          <p:nvPr/>
        </p:nvSpPr>
        <p:spPr bwMode="auto">
          <a:xfrm>
            <a:off x="228600" y="2590800"/>
            <a:ext cx="990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155</a:t>
            </a:r>
          </a:p>
        </p:txBody>
      </p:sp>
      <p:sp>
        <p:nvSpPr>
          <p:cNvPr id="4126" name="Line 1054"/>
          <p:cNvSpPr>
            <a:spLocks noChangeShapeType="1"/>
          </p:cNvSpPr>
          <p:nvPr/>
        </p:nvSpPr>
        <p:spPr bwMode="auto">
          <a:xfrm>
            <a:off x="12192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7" name="Text Box 1059"/>
          <p:cNvSpPr txBox="1">
            <a:spLocks noChangeArrowheads="1"/>
          </p:cNvSpPr>
          <p:nvPr/>
        </p:nvSpPr>
        <p:spPr bwMode="auto">
          <a:xfrm>
            <a:off x="190500" y="76200"/>
            <a:ext cx="8724900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+mn-lt"/>
              </a:rPr>
              <a:t>Government Fiscal Policy to Combat a Recession</a:t>
            </a:r>
          </a:p>
        </p:txBody>
      </p:sp>
      <p:sp>
        <p:nvSpPr>
          <p:cNvPr id="4128" name="Text Box 1067"/>
          <p:cNvSpPr txBox="1">
            <a:spLocks noChangeArrowheads="1"/>
          </p:cNvSpPr>
          <p:nvPr/>
        </p:nvSpPr>
        <p:spPr bwMode="auto">
          <a:xfrm>
            <a:off x="-104775" y="914400"/>
            <a:ext cx="14763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Price Level</a:t>
            </a:r>
          </a:p>
        </p:txBody>
      </p:sp>
      <p:sp>
        <p:nvSpPr>
          <p:cNvPr id="4129" name="Text Box 1066"/>
          <p:cNvSpPr txBox="1">
            <a:spLocks noChangeArrowheads="1"/>
          </p:cNvSpPr>
          <p:nvPr/>
        </p:nvSpPr>
        <p:spPr bwMode="auto">
          <a:xfrm>
            <a:off x="4343400" y="6251575"/>
            <a:ext cx="1027113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200" dirty="0"/>
              <a:t>full employment</a:t>
            </a:r>
          </a:p>
        </p:txBody>
      </p:sp>
      <p:sp>
        <p:nvSpPr>
          <p:cNvPr id="4130" name="Line 1090"/>
          <p:cNvSpPr>
            <a:spLocks noChangeShapeType="1"/>
          </p:cNvSpPr>
          <p:nvPr/>
        </p:nvSpPr>
        <p:spPr bwMode="auto">
          <a:xfrm>
            <a:off x="3733800" y="3962400"/>
            <a:ext cx="0" cy="17526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1" name="Line 1091"/>
          <p:cNvSpPr>
            <a:spLocks noChangeShapeType="1"/>
          </p:cNvSpPr>
          <p:nvPr/>
        </p:nvSpPr>
        <p:spPr bwMode="auto">
          <a:xfrm flipH="1">
            <a:off x="4762500" y="2971800"/>
            <a:ext cx="38100" cy="274320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Line 1030"/>
          <p:cNvSpPr>
            <a:spLocks noChangeShapeType="1"/>
          </p:cNvSpPr>
          <p:nvPr/>
        </p:nvSpPr>
        <p:spPr bwMode="auto">
          <a:xfrm>
            <a:off x="1190625" y="574040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Arc 1063"/>
          <p:cNvSpPr>
            <a:spLocks/>
          </p:cNvSpPr>
          <p:nvPr/>
        </p:nvSpPr>
        <p:spPr bwMode="auto">
          <a:xfrm rot="-9367015">
            <a:off x="3928176" y="681038"/>
            <a:ext cx="3856038" cy="3281362"/>
          </a:xfrm>
          <a:custGeom>
            <a:avLst/>
            <a:gdLst>
              <a:gd name="T0" fmla="*/ 78367198 w 19722"/>
              <a:gd name="T1" fmla="*/ 0 h 21503"/>
              <a:gd name="T2" fmla="*/ 753931095 w 19722"/>
              <a:gd name="T3" fmla="*/ 295602907 h 21503"/>
              <a:gd name="T4" fmla="*/ 0 w 19722"/>
              <a:gd name="T5" fmla="*/ 500736482 h 2150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22" h="21503" fill="none" extrusionOk="0">
                <a:moveTo>
                  <a:pt x="2049" y="0"/>
                </a:moveTo>
                <a:cubicBezTo>
                  <a:pt x="9797" y="739"/>
                  <a:pt x="16548" y="5588"/>
                  <a:pt x="19722" y="12693"/>
                </a:cubicBezTo>
              </a:path>
              <a:path w="19722" h="21503" stroke="0" extrusionOk="0">
                <a:moveTo>
                  <a:pt x="2049" y="0"/>
                </a:moveTo>
                <a:cubicBezTo>
                  <a:pt x="9797" y="739"/>
                  <a:pt x="16548" y="5588"/>
                  <a:pt x="19722" y="12693"/>
                </a:cubicBezTo>
                <a:lnTo>
                  <a:pt x="0" y="21503"/>
                </a:lnTo>
                <a:lnTo>
                  <a:pt x="2049" y="0"/>
                </a:lnTo>
                <a:close/>
              </a:path>
            </a:pathLst>
          </a:cu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22" name="Oval 1077"/>
          <p:cNvSpPr>
            <a:spLocks noChangeArrowheads="1"/>
          </p:cNvSpPr>
          <p:nvPr/>
        </p:nvSpPr>
        <p:spPr bwMode="auto">
          <a:xfrm>
            <a:off x="4706779" y="2743200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821680" y="691515"/>
            <a:ext cx="3246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dirty="0"/>
              <a:t>Increase Government Spending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dirty="0"/>
              <a:t>Decrease Tax</a:t>
            </a:r>
          </a:p>
        </p:txBody>
      </p:sp>
      <p:sp>
        <p:nvSpPr>
          <p:cNvPr id="2" name="Rectangle 1"/>
          <p:cNvSpPr/>
          <p:nvPr/>
        </p:nvSpPr>
        <p:spPr>
          <a:xfrm>
            <a:off x="5821680" y="1687364"/>
            <a:ext cx="233894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/>
              <a:t>Increase in the aggregate demand curve</a:t>
            </a:r>
          </a:p>
        </p:txBody>
      </p:sp>
      <p:sp>
        <p:nvSpPr>
          <p:cNvPr id="3" name="Rectangle 2"/>
          <p:cNvSpPr/>
          <p:nvPr/>
        </p:nvSpPr>
        <p:spPr>
          <a:xfrm>
            <a:off x="5821680" y="2438400"/>
            <a:ext cx="2795609" cy="541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/>
              <a:t>Increase in the price level and the real GDP</a:t>
            </a:r>
          </a:p>
        </p:txBody>
      </p:sp>
      <p:sp>
        <p:nvSpPr>
          <p:cNvPr id="4121" name="Oval 1075"/>
          <p:cNvSpPr>
            <a:spLocks noChangeArrowheads="1"/>
          </p:cNvSpPr>
          <p:nvPr/>
        </p:nvSpPr>
        <p:spPr bwMode="auto">
          <a:xfrm>
            <a:off x="3627120" y="3810000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5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/>
      <p:bldP spid="4112" grpId="0" animBg="1"/>
      <p:bldP spid="4131" grpId="0" animBg="1"/>
      <p:bldP spid="4107" grpId="0" animBg="1"/>
      <p:bldP spid="41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48013"/>
            <a:ext cx="48768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Spending Multiplier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5344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/>
              <a:t>Any initial change in spending leads to a chain reaction of more spending which causes a greater change in demand</a:t>
            </a:r>
          </a:p>
        </p:txBody>
      </p:sp>
      <p:sp>
        <p:nvSpPr>
          <p:cNvPr id="6148" name="Rectangle 2"/>
          <p:cNvSpPr txBox="1">
            <a:spLocks noChangeArrowheads="1"/>
          </p:cNvSpPr>
          <p:nvPr/>
        </p:nvSpPr>
        <p:spPr bwMode="auto">
          <a:xfrm>
            <a:off x="304800" y="1752600"/>
            <a:ext cx="8228013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Calculating the Spending Multiplier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209800"/>
            <a:ext cx="7848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+mn-lt"/>
              </a:rPr>
              <a:t>The ratio of the change in real GDP to an initial change in aggregate expenditure</a:t>
            </a:r>
          </a:p>
        </p:txBody>
      </p:sp>
      <p:sp>
        <p:nvSpPr>
          <p:cNvPr id="6150" name="Rectangle 2"/>
          <p:cNvSpPr txBox="1">
            <a:spLocks noChangeArrowheads="1"/>
          </p:cNvSpPr>
          <p:nvPr/>
        </p:nvSpPr>
        <p:spPr bwMode="auto">
          <a:xfrm>
            <a:off x="304800" y="3237839"/>
            <a:ext cx="9144000" cy="510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j-lt"/>
              </a:rPr>
              <a:t>Marginal Propensity to Consume (MPC)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3810000"/>
            <a:ext cx="822960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+mn-lt"/>
              </a:rPr>
              <a:t>The change in consumption resulting from a change in income</a:t>
            </a:r>
          </a:p>
        </p:txBody>
      </p:sp>
      <p:grpSp>
        <p:nvGrpSpPr>
          <p:cNvPr id="6152" name="Group 1"/>
          <p:cNvGrpSpPr>
            <a:grpSpLocks/>
          </p:cNvGrpSpPr>
          <p:nvPr/>
        </p:nvGrpSpPr>
        <p:grpSpPr bwMode="auto">
          <a:xfrm>
            <a:off x="1572802" y="4377590"/>
            <a:ext cx="3048000" cy="1092200"/>
            <a:chOff x="2057400" y="4495800"/>
            <a:chExt cx="3048000" cy="1091699"/>
          </a:xfrm>
        </p:grpSpPr>
        <p:sp>
          <p:nvSpPr>
            <p:cNvPr id="6155" name="Rectangle 3"/>
            <p:cNvSpPr txBox="1">
              <a:spLocks noChangeArrowheads="1"/>
            </p:cNvSpPr>
            <p:nvPr/>
          </p:nvSpPr>
          <p:spPr bwMode="auto">
            <a:xfrm>
              <a:off x="4191000" y="4495800"/>
              <a:ext cx="9144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3600" dirty="0">
                  <a:latin typeface="+mn-lt"/>
                </a:rPr>
                <a:t>C</a:t>
              </a:r>
            </a:p>
          </p:txBody>
        </p:sp>
        <p:sp>
          <p:nvSpPr>
            <p:cNvPr id="6156" name="AutoShape 6"/>
            <p:cNvSpPr>
              <a:spLocks noChangeArrowheads="1"/>
            </p:cNvSpPr>
            <p:nvPr/>
          </p:nvSpPr>
          <p:spPr bwMode="auto">
            <a:xfrm>
              <a:off x="4000500" y="4567237"/>
              <a:ext cx="419100" cy="309563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Rectangle 9"/>
            <p:cNvSpPr>
              <a:spLocks noChangeArrowheads="1"/>
            </p:cNvSpPr>
            <p:nvPr/>
          </p:nvSpPr>
          <p:spPr bwMode="auto">
            <a:xfrm>
              <a:off x="4191000" y="5051968"/>
              <a:ext cx="9017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 algn="ctr">
                <a:lnSpc>
                  <a:spcPct val="80000"/>
                </a:lnSpc>
              </a:pPr>
              <a:r>
                <a:rPr lang="en-US" sz="3600" dirty="0"/>
                <a:t>Y</a:t>
              </a:r>
            </a:p>
          </p:txBody>
        </p:sp>
        <p:sp>
          <p:nvSpPr>
            <p:cNvPr id="6158" name="Line 10"/>
            <p:cNvSpPr>
              <a:spLocks noChangeShapeType="1"/>
            </p:cNvSpPr>
            <p:nvPr/>
          </p:nvSpPr>
          <p:spPr bwMode="auto">
            <a:xfrm>
              <a:off x="3733800" y="4950368"/>
              <a:ext cx="1295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Rectangle 12"/>
            <p:cNvSpPr>
              <a:spLocks noChangeArrowheads="1"/>
            </p:cNvSpPr>
            <p:nvPr/>
          </p:nvSpPr>
          <p:spPr bwMode="auto">
            <a:xfrm>
              <a:off x="2057400" y="4724400"/>
              <a:ext cx="16002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 algn="ctr">
                <a:lnSpc>
                  <a:spcPct val="80000"/>
                </a:lnSpc>
              </a:pPr>
              <a:r>
                <a:rPr lang="en-US" sz="3600" dirty="0"/>
                <a:t>MPC =</a:t>
              </a:r>
            </a:p>
          </p:txBody>
        </p:sp>
        <p:sp>
          <p:nvSpPr>
            <p:cNvPr id="6160" name="AutoShape 6"/>
            <p:cNvSpPr>
              <a:spLocks noChangeArrowheads="1"/>
            </p:cNvSpPr>
            <p:nvPr/>
          </p:nvSpPr>
          <p:spPr bwMode="auto">
            <a:xfrm>
              <a:off x="4000500" y="5102768"/>
              <a:ext cx="419100" cy="309563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60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7" grpId="0" build="p" autoUpdateAnimBg="0"/>
      <p:bldP spid="6150" grpId="0"/>
      <p:bldP spid="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457813"/>
            <a:ext cx="2667000" cy="496161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b="0" dirty="0">
                <a:solidFill>
                  <a:schemeClr val="tx1"/>
                </a:solidFill>
                <a:latin typeface="+mn-lt"/>
              </a:rPr>
              <a:t>MPC = 0.75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2286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kern="0" dirty="0">
                <a:solidFill>
                  <a:srgbClr val="0070C0"/>
                </a:solidFill>
                <a:ea typeface="+mj-ea"/>
                <a:cs typeface="+mj-cs"/>
              </a:rPr>
              <a:t>Spending Multiplier</a:t>
            </a:r>
            <a:endParaRPr lang="en-US" sz="3200" dirty="0">
              <a:solidFill>
                <a:srgbClr val="0070C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143000" y="939800"/>
            <a:ext cx="1566454" cy="1077218"/>
            <a:chOff x="1143000" y="939800"/>
            <a:chExt cx="1566454" cy="1077218"/>
          </a:xfrm>
        </p:grpSpPr>
        <p:sp>
          <p:nvSpPr>
            <p:cNvPr id="3" name="Rectangle 2"/>
            <p:cNvSpPr/>
            <p:nvPr/>
          </p:nvSpPr>
          <p:spPr>
            <a:xfrm>
              <a:off x="1143000" y="939800"/>
              <a:ext cx="1566454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kern="0" dirty="0">
                  <a:solidFill>
                    <a:srgbClr val="000000"/>
                  </a:solidFill>
                </a:rPr>
                <a:t>     1 </a:t>
              </a:r>
            </a:p>
            <a:p>
              <a:pPr>
                <a:defRPr/>
              </a:pPr>
              <a:r>
                <a:rPr lang="en-US" sz="3200" kern="0" dirty="0">
                  <a:solidFill>
                    <a:srgbClr val="000000"/>
                  </a:solidFill>
                </a:rPr>
                <a:t>1 – MPC</a:t>
              </a:r>
              <a:endParaRPr lang="en-US" sz="3200" dirty="0"/>
            </a:p>
          </p:txBody>
        </p:sp>
        <p:cxnSp>
          <p:nvCxnSpPr>
            <p:cNvPr id="7173" name="Straight Connector 6"/>
            <p:cNvCxnSpPr>
              <a:cxnSpLocks noChangeShapeType="1"/>
              <a:stCxn id="3" idx="1"/>
              <a:endCxn id="3" idx="3"/>
            </p:cNvCxnSpPr>
            <p:nvPr/>
          </p:nvCxnSpPr>
          <p:spPr bwMode="auto">
            <a:xfrm>
              <a:off x="1143000" y="1478409"/>
              <a:ext cx="1566454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" name="Group 4"/>
          <p:cNvGrpSpPr/>
          <p:nvPr/>
        </p:nvGrpSpPr>
        <p:grpSpPr>
          <a:xfrm>
            <a:off x="1143000" y="3200400"/>
            <a:ext cx="1878013" cy="1077218"/>
            <a:chOff x="1143000" y="3200400"/>
            <a:chExt cx="1878013" cy="1077218"/>
          </a:xfrm>
        </p:grpSpPr>
        <p:sp>
          <p:nvSpPr>
            <p:cNvPr id="11" name="Rectangle 10"/>
            <p:cNvSpPr/>
            <p:nvPr/>
          </p:nvSpPr>
          <p:spPr>
            <a:xfrm>
              <a:off x="1143000" y="3200400"/>
              <a:ext cx="1513556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kern="0" dirty="0">
                  <a:solidFill>
                    <a:srgbClr val="000000"/>
                  </a:solidFill>
                </a:rPr>
                <a:t>     1 </a:t>
              </a:r>
            </a:p>
            <a:p>
              <a:pPr>
                <a:defRPr/>
              </a:pPr>
              <a:r>
                <a:rPr lang="en-US" sz="3200" kern="0" dirty="0">
                  <a:solidFill>
                    <a:srgbClr val="000000"/>
                  </a:solidFill>
                </a:rPr>
                <a:t>1 – 0.75</a:t>
              </a:r>
              <a:endParaRPr lang="en-US" sz="3200" dirty="0"/>
            </a:p>
          </p:txBody>
        </p:sp>
        <p:cxnSp>
          <p:nvCxnSpPr>
            <p:cNvPr id="7175" name="Straight Connector 11"/>
            <p:cNvCxnSpPr>
              <a:cxnSpLocks noChangeShapeType="1"/>
            </p:cNvCxnSpPr>
            <p:nvPr/>
          </p:nvCxnSpPr>
          <p:spPr bwMode="auto">
            <a:xfrm>
              <a:off x="1143000" y="3733800"/>
              <a:ext cx="1878013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3124200" y="3524250"/>
            <a:ext cx="15240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latin typeface="+mn-lt"/>
              </a:rPr>
              <a:t>= 4</a:t>
            </a:r>
          </a:p>
        </p:txBody>
      </p:sp>
      <p:sp>
        <p:nvSpPr>
          <p:cNvPr id="7177" name="Rectangle 2"/>
          <p:cNvSpPr txBox="1">
            <a:spLocks noChangeArrowheads="1"/>
          </p:cNvSpPr>
          <p:nvPr/>
        </p:nvSpPr>
        <p:spPr bwMode="auto">
          <a:xfrm>
            <a:off x="381000" y="4567353"/>
            <a:ext cx="7848600" cy="790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800" dirty="0">
                <a:solidFill>
                  <a:srgbClr val="0070C0"/>
                </a:solidFill>
                <a:latin typeface="+mn-lt"/>
              </a:rPr>
              <a:t>Real GDP increases with an increase in government spending of $50 billion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1143000" y="5914513"/>
            <a:ext cx="67818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+mn-lt"/>
              </a:rPr>
              <a:t>4 x $50 billion = $200 billion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143000" y="5410200"/>
            <a:ext cx="67818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+mn-lt"/>
              </a:rPr>
              <a:t>M x </a:t>
            </a:r>
            <a:r>
              <a:rPr lang="el-GR" sz="2800" dirty="0">
                <a:latin typeface="+mn-lt"/>
              </a:rPr>
              <a:t>Δ</a:t>
            </a:r>
            <a:r>
              <a:rPr lang="en-US" sz="2800" dirty="0">
                <a:latin typeface="+mn-lt"/>
              </a:rPr>
              <a:t>G = </a:t>
            </a:r>
            <a:r>
              <a:rPr lang="el-GR" sz="2800" dirty="0">
                <a:latin typeface="+mn-lt"/>
              </a:rPr>
              <a:t>Δ</a:t>
            </a:r>
            <a:r>
              <a:rPr lang="en-US" sz="2800" dirty="0">
                <a:latin typeface="+mn-lt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253971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6" grpId="0"/>
      <p:bldP spid="7177" grpId="0"/>
      <p:bldP spid="15" grpId="0" build="p" autoUpdateAnimBg="0"/>
      <p:bldP spid="1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48013"/>
            <a:ext cx="33528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Tax Multiplier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305800" cy="830997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FontTx/>
              <a:buNone/>
            </a:pPr>
            <a:r>
              <a:rPr lang="en-US" sz="2400" dirty="0"/>
              <a:t>The change in aggregate demand (total spending) resulting from an initial change in taxes</a:t>
            </a:r>
          </a:p>
        </p:txBody>
      </p:sp>
      <p:sp>
        <p:nvSpPr>
          <p:cNvPr id="8196" name="Rectangle 2"/>
          <p:cNvSpPr txBox="1">
            <a:spLocks noChangeArrowheads="1"/>
          </p:cNvSpPr>
          <p:nvPr/>
        </p:nvSpPr>
        <p:spPr bwMode="auto">
          <a:xfrm>
            <a:off x="533400" y="1612900"/>
            <a:ext cx="80010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800" dirty="0">
                <a:solidFill>
                  <a:srgbClr val="0070C0"/>
                </a:solidFill>
                <a:latin typeface="+mn-lt"/>
              </a:rPr>
              <a:t>When government cuts taxes by $50 billion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62000" y="1981200"/>
            <a:ext cx="81248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0" algn="l"/>
              </a:tabLs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+mn-lt"/>
              </a:rPr>
              <a:t>The multiplier process is less because initial spending increases only by $38 billion instead of $50 billion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62000" y="2822575"/>
            <a:ext cx="792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latin typeface="+mn-lt"/>
              </a:rPr>
              <a:t>The tax cut has a smaller multiplier effect on aggregate demand than an equal increase in government spending</a:t>
            </a:r>
          </a:p>
        </p:txBody>
      </p:sp>
      <p:sp>
        <p:nvSpPr>
          <p:cNvPr id="8199" name="Rectangle 2"/>
          <p:cNvSpPr txBox="1">
            <a:spLocks noChangeArrowheads="1"/>
          </p:cNvSpPr>
          <p:nvPr/>
        </p:nvSpPr>
        <p:spPr bwMode="auto">
          <a:xfrm>
            <a:off x="304800" y="3780913"/>
            <a:ext cx="51816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Tax Multiplier Formula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62000" y="4211638"/>
            <a:ext cx="4191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+mn-lt"/>
              </a:rPr>
              <a:t>1 – spending multiplier</a:t>
            </a:r>
          </a:p>
        </p:txBody>
      </p:sp>
      <p:sp>
        <p:nvSpPr>
          <p:cNvPr id="8201" name="Rectangle 2"/>
          <p:cNvSpPr txBox="1">
            <a:spLocks noChangeArrowheads="1"/>
          </p:cNvSpPr>
          <p:nvPr/>
        </p:nvSpPr>
        <p:spPr bwMode="auto">
          <a:xfrm>
            <a:off x="533400" y="4648200"/>
            <a:ext cx="7772400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800" dirty="0">
                <a:solidFill>
                  <a:srgbClr val="0070C0"/>
                </a:solidFill>
                <a:latin typeface="+mn-lt"/>
              </a:rPr>
              <a:t>With spending multiplier of 4 the tax multiplier is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914400" y="5181600"/>
            <a:ext cx="41148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+mn-lt"/>
              </a:rPr>
              <a:t>1 – spending multiplier = -3</a:t>
            </a:r>
          </a:p>
        </p:txBody>
      </p:sp>
      <p:sp>
        <p:nvSpPr>
          <p:cNvPr id="8203" name="Rectangle 1026"/>
          <p:cNvSpPr txBox="1">
            <a:spLocks noChangeArrowheads="1"/>
          </p:cNvSpPr>
          <p:nvPr/>
        </p:nvSpPr>
        <p:spPr bwMode="auto">
          <a:xfrm>
            <a:off x="533400" y="5675293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800" dirty="0">
                <a:latin typeface="+mn-lt"/>
              </a:rPr>
              <a:t>Real GDP increases by $150 billion with a cut in taxes of $50 billion</a:t>
            </a:r>
          </a:p>
        </p:txBody>
      </p:sp>
      <p:sp>
        <p:nvSpPr>
          <p:cNvPr id="14" name="Rectangle 1027"/>
          <p:cNvSpPr txBox="1">
            <a:spLocks noChangeArrowheads="1"/>
          </p:cNvSpPr>
          <p:nvPr/>
        </p:nvSpPr>
        <p:spPr bwMode="auto">
          <a:xfrm>
            <a:off x="2819400" y="6172200"/>
            <a:ext cx="48768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+mn-lt"/>
              </a:rPr>
              <a:t>-3 x -$50 billion = $150 billion</a:t>
            </a:r>
          </a:p>
        </p:txBody>
      </p:sp>
    </p:spTree>
    <p:extLst>
      <p:ext uri="{BB962C8B-B14F-4D97-AF65-F5344CB8AC3E}">
        <p14:creationId xmlns:p14="http://schemas.microsoft.com/office/powerpoint/2010/main" val="95270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7" grpId="0" build="p" autoUpdateAnimBg="0"/>
      <p:bldP spid="8" grpId="0" build="p" autoUpdateAnimBg="0"/>
      <p:bldP spid="8199" grpId="0"/>
      <p:bldP spid="10" grpId="0" build="p" autoUpdateAnimBg="0"/>
      <p:bldP spid="8201" grpId="0"/>
      <p:bldP spid="12" grpId="0" build="p" autoUpdateAnimBg="0"/>
      <p:bldP spid="8203" grpId="0"/>
      <p:bldP spid="1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3433"/>
            <a:ext cx="8915400" cy="989823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70C0"/>
                </a:solidFill>
                <a:latin typeface="+mn-lt"/>
              </a:rPr>
              <a:t>The MPC can change from one time period to another</a:t>
            </a:r>
          </a:p>
        </p:txBody>
      </p:sp>
      <p:sp>
        <p:nvSpPr>
          <p:cNvPr id="9219" name="Rectangle 2"/>
          <p:cNvSpPr txBox="1">
            <a:spLocks noChangeArrowheads="1"/>
          </p:cNvSpPr>
          <p:nvPr/>
        </p:nvSpPr>
        <p:spPr bwMode="auto">
          <a:xfrm>
            <a:off x="228600" y="1219200"/>
            <a:ext cx="8763000" cy="1194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2800" dirty="0">
                <a:latin typeface="+mn-lt"/>
              </a:rPr>
              <a:t>Fiscal policy be used to combat inflation when the economy is operating in the intermediate range of the aggregate supply curve</a:t>
            </a:r>
          </a:p>
        </p:txBody>
      </p:sp>
    </p:spTree>
    <p:extLst>
      <p:ext uri="{BB962C8B-B14F-4D97-AF65-F5344CB8AC3E}">
        <p14:creationId xmlns:p14="http://schemas.microsoft.com/office/powerpoint/2010/main" val="417990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4" name="Line 34"/>
          <p:cNvSpPr>
            <a:spLocks noChangeShapeType="1"/>
          </p:cNvSpPr>
          <p:nvPr/>
        </p:nvSpPr>
        <p:spPr bwMode="auto">
          <a:xfrm flipH="1">
            <a:off x="1485900" y="2865437"/>
            <a:ext cx="1867442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Line 4"/>
          <p:cNvSpPr>
            <a:spLocks noChangeShapeType="1"/>
          </p:cNvSpPr>
          <p:nvPr/>
        </p:nvSpPr>
        <p:spPr bwMode="auto">
          <a:xfrm>
            <a:off x="14859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13"/>
          <p:cNvSpPr txBox="1">
            <a:spLocks noChangeArrowheads="1"/>
          </p:cNvSpPr>
          <p:nvPr/>
        </p:nvSpPr>
        <p:spPr bwMode="auto">
          <a:xfrm>
            <a:off x="1919288" y="5887557"/>
            <a:ext cx="811212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6</a:t>
            </a:r>
          </a:p>
        </p:txBody>
      </p:sp>
      <p:sp>
        <p:nvSpPr>
          <p:cNvPr id="10245" name="Text Box 14"/>
          <p:cNvSpPr txBox="1">
            <a:spLocks noChangeArrowheads="1"/>
          </p:cNvSpPr>
          <p:nvPr/>
        </p:nvSpPr>
        <p:spPr bwMode="auto">
          <a:xfrm>
            <a:off x="2857500" y="5887557"/>
            <a:ext cx="10668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6.1</a:t>
            </a:r>
          </a:p>
        </p:txBody>
      </p:sp>
      <p:sp>
        <p:nvSpPr>
          <p:cNvPr id="10246" name="Line 16"/>
          <p:cNvSpPr>
            <a:spLocks noChangeShapeType="1"/>
          </p:cNvSpPr>
          <p:nvPr/>
        </p:nvSpPr>
        <p:spPr bwMode="auto">
          <a:xfrm rot="-5398209" flipH="1" flipV="1">
            <a:off x="2312194" y="2864644"/>
            <a:ext cx="2079625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19"/>
          <p:cNvSpPr txBox="1">
            <a:spLocks noChangeArrowheads="1"/>
          </p:cNvSpPr>
          <p:nvPr/>
        </p:nvSpPr>
        <p:spPr bwMode="auto">
          <a:xfrm>
            <a:off x="3077988" y="1267861"/>
            <a:ext cx="9906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AS</a:t>
            </a:r>
          </a:p>
        </p:txBody>
      </p:sp>
      <p:sp>
        <p:nvSpPr>
          <p:cNvPr id="10248" name="Text Box 24"/>
          <p:cNvSpPr txBox="1">
            <a:spLocks noChangeArrowheads="1"/>
          </p:cNvSpPr>
          <p:nvPr/>
        </p:nvSpPr>
        <p:spPr bwMode="auto">
          <a:xfrm>
            <a:off x="457200" y="3695700"/>
            <a:ext cx="1176338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155</a:t>
            </a:r>
          </a:p>
        </p:txBody>
      </p:sp>
      <p:sp>
        <p:nvSpPr>
          <p:cNvPr id="10249" name="Text Box 25"/>
          <p:cNvSpPr txBox="1">
            <a:spLocks noChangeArrowheads="1"/>
          </p:cNvSpPr>
          <p:nvPr/>
        </p:nvSpPr>
        <p:spPr bwMode="auto">
          <a:xfrm>
            <a:off x="498475" y="2667000"/>
            <a:ext cx="11430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160</a:t>
            </a:r>
          </a:p>
        </p:txBody>
      </p:sp>
      <p:sp>
        <p:nvSpPr>
          <p:cNvPr id="10250" name="Arc 26"/>
          <p:cNvSpPr>
            <a:spLocks/>
          </p:cNvSpPr>
          <p:nvPr/>
        </p:nvSpPr>
        <p:spPr bwMode="auto">
          <a:xfrm rot="-10223416">
            <a:off x="2755900" y="1454150"/>
            <a:ext cx="3787775" cy="2619375"/>
          </a:xfrm>
          <a:custGeom>
            <a:avLst/>
            <a:gdLst>
              <a:gd name="T0" fmla="*/ 207161242 w 21050"/>
              <a:gd name="T1" fmla="*/ 0 h 20631"/>
              <a:gd name="T2" fmla="*/ 681579071 w 21050"/>
              <a:gd name="T3" fmla="*/ 254528824 h 20631"/>
              <a:gd name="T4" fmla="*/ 0 w 21050"/>
              <a:gd name="T5" fmla="*/ 332563879 h 2063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50" h="20631" fill="none" extrusionOk="0">
                <a:moveTo>
                  <a:pt x="6397" y="0"/>
                </a:moveTo>
                <a:cubicBezTo>
                  <a:pt x="13745" y="2278"/>
                  <a:pt x="19326" y="8293"/>
                  <a:pt x="21050" y="15789"/>
                </a:cubicBezTo>
              </a:path>
              <a:path w="21050" h="20631" stroke="0" extrusionOk="0">
                <a:moveTo>
                  <a:pt x="6397" y="0"/>
                </a:moveTo>
                <a:cubicBezTo>
                  <a:pt x="13745" y="2278"/>
                  <a:pt x="19326" y="8293"/>
                  <a:pt x="21050" y="15789"/>
                </a:cubicBezTo>
                <a:lnTo>
                  <a:pt x="0" y="20631"/>
                </a:lnTo>
                <a:lnTo>
                  <a:pt x="6397" y="0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52" name="Line 31"/>
          <p:cNvSpPr>
            <a:spLocks noChangeShapeType="1"/>
          </p:cNvSpPr>
          <p:nvPr/>
        </p:nvSpPr>
        <p:spPr bwMode="auto">
          <a:xfrm flipH="1">
            <a:off x="3329940" y="4041569"/>
            <a:ext cx="0" cy="1752600"/>
          </a:xfrm>
          <a:prstGeom prst="line">
            <a:avLst/>
          </a:prstGeom>
          <a:noFill/>
          <a:ln w="76200">
            <a:solidFill>
              <a:schemeClr val="bg1">
                <a:lumMod val="50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Text Box 32"/>
          <p:cNvSpPr txBox="1">
            <a:spLocks noChangeArrowheads="1"/>
          </p:cNvSpPr>
          <p:nvPr/>
        </p:nvSpPr>
        <p:spPr bwMode="auto">
          <a:xfrm>
            <a:off x="6324600" y="5816600"/>
            <a:ext cx="2209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Real GDP</a:t>
            </a:r>
          </a:p>
        </p:txBody>
      </p:sp>
      <p:sp>
        <p:nvSpPr>
          <p:cNvPr id="10258" name="Line 44"/>
          <p:cNvSpPr>
            <a:spLocks noChangeShapeType="1"/>
          </p:cNvSpPr>
          <p:nvPr/>
        </p:nvSpPr>
        <p:spPr bwMode="auto">
          <a:xfrm flipH="1">
            <a:off x="1562100" y="3886200"/>
            <a:ext cx="1828800" cy="1828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Text Box 50"/>
          <p:cNvSpPr txBox="1">
            <a:spLocks noChangeArrowheads="1"/>
          </p:cNvSpPr>
          <p:nvPr/>
        </p:nvSpPr>
        <p:spPr bwMode="auto">
          <a:xfrm>
            <a:off x="156964" y="86745"/>
            <a:ext cx="78486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Fiscal Policy to Combat Inflation</a:t>
            </a:r>
          </a:p>
        </p:txBody>
      </p:sp>
      <p:sp>
        <p:nvSpPr>
          <p:cNvPr id="10266" name="Text Box 28"/>
          <p:cNvSpPr txBox="1">
            <a:spLocks noChangeArrowheads="1"/>
          </p:cNvSpPr>
          <p:nvPr/>
        </p:nvSpPr>
        <p:spPr bwMode="auto">
          <a:xfrm>
            <a:off x="2808288" y="6318250"/>
            <a:ext cx="1039812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200"/>
              <a:t>full employment</a:t>
            </a:r>
          </a:p>
        </p:txBody>
      </p:sp>
      <p:sp>
        <p:nvSpPr>
          <p:cNvPr id="10267" name="Text Box 29"/>
          <p:cNvSpPr txBox="1">
            <a:spLocks noChangeArrowheads="1"/>
          </p:cNvSpPr>
          <p:nvPr/>
        </p:nvSpPr>
        <p:spPr bwMode="auto">
          <a:xfrm>
            <a:off x="5029200" y="3905251"/>
            <a:ext cx="1143000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10243" name="Line 5"/>
          <p:cNvSpPr>
            <a:spLocks noChangeShapeType="1"/>
          </p:cNvSpPr>
          <p:nvPr/>
        </p:nvSpPr>
        <p:spPr bwMode="auto">
          <a:xfrm>
            <a:off x="1449388" y="574040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Line 33"/>
          <p:cNvSpPr>
            <a:spLocks noChangeShapeType="1"/>
          </p:cNvSpPr>
          <p:nvPr/>
        </p:nvSpPr>
        <p:spPr bwMode="auto">
          <a:xfrm flipH="1">
            <a:off x="1485900" y="3886200"/>
            <a:ext cx="1828800" cy="0"/>
          </a:xfrm>
          <a:prstGeom prst="line">
            <a:avLst/>
          </a:prstGeom>
          <a:noFill/>
          <a:ln w="38100">
            <a:solidFill>
              <a:srgbClr val="FFC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Line 49"/>
          <p:cNvSpPr>
            <a:spLocks noChangeShapeType="1"/>
          </p:cNvSpPr>
          <p:nvPr/>
        </p:nvSpPr>
        <p:spPr bwMode="auto">
          <a:xfrm>
            <a:off x="14859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953000" y="1038381"/>
            <a:ext cx="3924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2000" dirty="0"/>
              <a:t>Reduce Government Spending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sz="2000" dirty="0"/>
              <a:t>Increase Tax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414463" y="1220788"/>
            <a:ext cx="4884737" cy="3912632"/>
            <a:chOff x="1147763" y="1220788"/>
            <a:chExt cx="4884737" cy="3912632"/>
          </a:xfrm>
        </p:grpSpPr>
        <p:sp>
          <p:nvSpPr>
            <p:cNvPr id="10251" name="Arc 27"/>
            <p:cNvSpPr>
              <a:spLocks/>
            </p:cNvSpPr>
            <p:nvPr/>
          </p:nvSpPr>
          <p:spPr bwMode="auto">
            <a:xfrm rot="-9367015">
              <a:off x="1147763" y="1220788"/>
              <a:ext cx="4884737" cy="3109912"/>
            </a:xfrm>
            <a:custGeom>
              <a:avLst/>
              <a:gdLst>
                <a:gd name="T0" fmla="*/ 155142041 w 19722"/>
                <a:gd name="T1" fmla="*/ 0 h 21451"/>
                <a:gd name="T2" fmla="*/ 1209849689 w 19722"/>
                <a:gd name="T3" fmla="*/ 265715457 h 21451"/>
                <a:gd name="T4" fmla="*/ 0 w 19722"/>
                <a:gd name="T5" fmla="*/ 450867216 h 214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722" h="21451" fill="none" extrusionOk="0">
                  <a:moveTo>
                    <a:pt x="2529" y="-1"/>
                  </a:moveTo>
                  <a:cubicBezTo>
                    <a:pt x="10087" y="890"/>
                    <a:pt x="16618" y="5693"/>
                    <a:pt x="19722" y="12641"/>
                  </a:cubicBezTo>
                </a:path>
                <a:path w="19722" h="21451" stroke="0" extrusionOk="0">
                  <a:moveTo>
                    <a:pt x="2529" y="-1"/>
                  </a:moveTo>
                  <a:cubicBezTo>
                    <a:pt x="10087" y="890"/>
                    <a:pt x="16618" y="5693"/>
                    <a:pt x="19722" y="12641"/>
                  </a:cubicBezTo>
                  <a:lnTo>
                    <a:pt x="0" y="21451"/>
                  </a:lnTo>
                  <a:lnTo>
                    <a:pt x="2529" y="-1"/>
                  </a:lnTo>
                  <a:close/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68" name="Text Box 30"/>
            <p:cNvSpPr txBox="1">
              <a:spLocks noChangeArrowheads="1"/>
            </p:cNvSpPr>
            <p:nvPr/>
          </p:nvSpPr>
          <p:spPr bwMode="auto">
            <a:xfrm>
              <a:off x="4495800" y="4696377"/>
              <a:ext cx="1143000" cy="43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 dirty="0"/>
                <a:t>AD</a:t>
              </a:r>
              <a:r>
                <a:rPr lang="en-US" sz="2800" b="1" baseline="-25000" dirty="0"/>
                <a:t>2</a:t>
              </a:r>
              <a:endParaRPr lang="en-US" sz="2800" b="1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4953000" y="1807559"/>
            <a:ext cx="3698684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/>
              <a:t>Decrease in the aggregate demand curve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76800" y="2398490"/>
            <a:ext cx="3274487" cy="34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5425" indent="-225425" algn="ctr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/>
              <a:t>Decrease in the price level</a:t>
            </a:r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119198" y="874693"/>
            <a:ext cx="148100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Price Level</a:t>
            </a:r>
          </a:p>
        </p:txBody>
      </p:sp>
    </p:spTree>
    <p:extLst>
      <p:ext uri="{BB962C8B-B14F-4D97-AF65-F5344CB8AC3E}">
        <p14:creationId xmlns:p14="http://schemas.microsoft.com/office/powerpoint/2010/main" val="159639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9" grpId="0" animBg="1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4700"/>
            <a:ext cx="8382000" cy="890115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What happens to Aggregate Demand (AD) with a cut in Government (G) spending of 25 billion?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5105400" cy="436562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-$25 billion x 4 = -$100 billion</a:t>
            </a:r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304800" y="3043063"/>
            <a:ext cx="7848600" cy="89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What will happen to AD with a tax increase of 33.3 billion?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4619215"/>
            <a:ext cx="4343400" cy="43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+mn-lt"/>
              </a:rPr>
              <a:t>$33.3 x -3 = -$100 billion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" y="1447800"/>
            <a:ext cx="5105400" cy="442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ΔG x GM = </a:t>
            </a:r>
            <a:r>
              <a:rPr lang="el-GR" sz="2800" dirty="0"/>
              <a:t>Δ</a:t>
            </a:r>
            <a:r>
              <a:rPr lang="en-US" sz="2800" dirty="0"/>
              <a:t>AD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4009615"/>
            <a:ext cx="5105400" cy="442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ΔT x TM = </a:t>
            </a:r>
            <a:r>
              <a:rPr lang="el-GR" sz="2800" dirty="0"/>
              <a:t>Δ</a:t>
            </a:r>
            <a:r>
              <a:rPr lang="en-US" sz="2800" dirty="0"/>
              <a:t>AD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429000" y="1447800"/>
            <a:ext cx="5486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GM </a:t>
            </a:r>
            <a:r>
              <a:rPr lang="en-US" sz="2400" dirty="0"/>
              <a:t>= Government Spending Multiplier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10000" y="4076683"/>
            <a:ext cx="51054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TM = </a:t>
            </a:r>
            <a:r>
              <a:rPr lang="en-US" sz="2400" dirty="0"/>
              <a:t>Tax Multiplier</a:t>
            </a:r>
          </a:p>
        </p:txBody>
      </p:sp>
    </p:spTree>
    <p:extLst>
      <p:ext uri="{BB962C8B-B14F-4D97-AF65-F5344CB8AC3E}">
        <p14:creationId xmlns:p14="http://schemas.microsoft.com/office/powerpoint/2010/main" val="133150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  <p:bldP spid="12292" grpId="0"/>
      <p:bldP spid="7" grpId="0" build="p" autoUpdateAnimBg="0"/>
      <p:bldP spid="6" grpId="0" build="p" autoUpdateAnimBg="0"/>
      <p:bldP spid="8" grpId="0" build="p" autoUpdateAnimBg="0"/>
      <p:bldP spid="9" grpId="0" build="p" autoUpdateAnimBg="0"/>
      <p:bldP spid="10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916</Words>
  <Application>Microsoft Office PowerPoint</Application>
  <PresentationFormat>On-screen Show (4:3)</PresentationFormat>
  <Paragraphs>194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Fiscal Policy</vt:lpstr>
      <vt:lpstr>Discretionary Fiscal Policy</vt:lpstr>
      <vt:lpstr>PowerPoint Presentation</vt:lpstr>
      <vt:lpstr>Spending Multiplier</vt:lpstr>
      <vt:lpstr>MPC = 0.75</vt:lpstr>
      <vt:lpstr>Tax Multiplier</vt:lpstr>
      <vt:lpstr>The MPC can change from one time period to another</vt:lpstr>
      <vt:lpstr>PowerPoint Presentation</vt:lpstr>
      <vt:lpstr>What happens to Aggregate Demand (AD) with a cut in Government (G) spending of 25 billion?</vt:lpstr>
      <vt:lpstr>PowerPoint Presentation</vt:lpstr>
      <vt:lpstr>Budget Surplus</vt:lpstr>
      <vt:lpstr>PowerPoint Presentation</vt:lpstr>
      <vt:lpstr>PowerPoint Presentation</vt:lpstr>
      <vt:lpstr>Supply-side Fiscal Policy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Laffer Curve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2017-01-05T00:49:48Z</dcterms:created>
  <dcterms:modified xsi:type="dcterms:W3CDTF">2017-04-11T14:56:11Z</dcterms:modified>
</cp:coreProperties>
</file>