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64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238C74E-9A2F-4CFB-A66D-FC5FC3B9FF76}"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485893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38C74E-9A2F-4CFB-A66D-FC5FC3B9FF76}"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3394607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38C74E-9A2F-4CFB-A66D-FC5FC3B9FF76}"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3518431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38C74E-9A2F-4CFB-A66D-FC5FC3B9FF76}"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292259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38C74E-9A2F-4CFB-A66D-FC5FC3B9FF76}"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2215956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38C74E-9A2F-4CFB-A66D-FC5FC3B9FF76}" type="datetimeFigureOut">
              <a:rPr lang="en-US" smtClean="0"/>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3612817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38C74E-9A2F-4CFB-A66D-FC5FC3B9FF76}" type="datetimeFigureOut">
              <a:rPr lang="en-US" smtClean="0"/>
              <a:t>4/27/2017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1074079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238C74E-9A2F-4CFB-A66D-FC5FC3B9FF76}" type="datetimeFigureOut">
              <a:rPr lang="en-US" smtClean="0"/>
              <a:t>4/27/2017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1106744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38C74E-9A2F-4CFB-A66D-FC5FC3B9FF76}" type="datetimeFigureOut">
              <a:rPr lang="en-US" smtClean="0"/>
              <a:t>4/27/2017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1273546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38C74E-9A2F-4CFB-A66D-FC5FC3B9FF76}" type="datetimeFigureOut">
              <a:rPr lang="en-US" smtClean="0"/>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3479509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38C74E-9A2F-4CFB-A66D-FC5FC3B9FF76}" type="datetimeFigureOut">
              <a:rPr lang="en-US" smtClean="0"/>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186352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38C74E-9A2F-4CFB-A66D-FC5FC3B9FF76}" type="datetimeFigureOut">
              <a:rPr lang="en-US" smtClean="0"/>
              <a:t>4/27/2017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44EB81-5E0F-4CB1-B39E-B0B87CAB5725}" type="slidenum">
              <a:rPr lang="en-US" smtClean="0"/>
              <a:t>‹#›</a:t>
            </a:fld>
            <a:endParaRPr lang="en-US"/>
          </a:p>
        </p:txBody>
      </p:sp>
    </p:spTree>
    <p:extLst>
      <p:ext uri="{BB962C8B-B14F-4D97-AF65-F5344CB8AC3E}">
        <p14:creationId xmlns:p14="http://schemas.microsoft.com/office/powerpoint/2010/main" val="1597469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online.wsj.com/article/SB113867954176960734.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447800" y="2490412"/>
            <a:ext cx="6324600" cy="780214"/>
          </a:xfrm>
        </p:spPr>
        <p:txBody>
          <a:bodyPr>
            <a:spAutoFit/>
          </a:bodyPr>
          <a:lstStyle/>
          <a:p>
            <a:pPr>
              <a:lnSpc>
                <a:spcPct val="70000"/>
              </a:lnSpc>
            </a:pPr>
            <a:r>
              <a:rPr lang="en-US" sz="6000" b="1" dirty="0">
                <a:solidFill>
                  <a:srgbClr val="0070C0"/>
                </a:solidFill>
              </a:rPr>
              <a:t>Monetary Policy</a:t>
            </a:r>
          </a:p>
        </p:txBody>
      </p:sp>
    </p:spTree>
    <p:extLst>
      <p:ext uri="{BB962C8B-B14F-4D97-AF65-F5344CB8AC3E}">
        <p14:creationId xmlns:p14="http://schemas.microsoft.com/office/powerpoint/2010/main" val="2358731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28600" y="223432"/>
            <a:ext cx="8763000" cy="989823"/>
          </a:xfrm>
        </p:spPr>
        <p:txBody>
          <a:bodyPr>
            <a:spAutoFit/>
          </a:bodyPr>
          <a:lstStyle/>
          <a:p>
            <a:pPr algn="l">
              <a:lnSpc>
                <a:spcPct val="80000"/>
              </a:lnSpc>
            </a:pPr>
            <a:r>
              <a:rPr lang="en-US" sz="3600" b="1" dirty="0">
                <a:solidFill>
                  <a:srgbClr val="0070C0"/>
                </a:solidFill>
              </a:rPr>
              <a:t>The Federal Reserve Bank can influence the equilibrium interest rates</a:t>
            </a:r>
          </a:p>
        </p:txBody>
      </p:sp>
      <p:sp>
        <p:nvSpPr>
          <p:cNvPr id="368643" name="Rectangle 3"/>
          <p:cNvSpPr>
            <a:spLocks noGrp="1" noChangeArrowheads="1"/>
          </p:cNvSpPr>
          <p:nvPr>
            <p:ph type="body" idx="1"/>
          </p:nvPr>
        </p:nvSpPr>
        <p:spPr>
          <a:xfrm>
            <a:off x="457200" y="1295400"/>
            <a:ext cx="8686800" cy="436563"/>
          </a:xfrm>
        </p:spPr>
        <p:txBody>
          <a:bodyPr>
            <a:spAutoFit/>
          </a:bodyPr>
          <a:lstStyle/>
          <a:p>
            <a:pPr>
              <a:lnSpc>
                <a:spcPct val="80000"/>
              </a:lnSpc>
              <a:buFontTx/>
              <a:buNone/>
            </a:pPr>
            <a:r>
              <a:rPr lang="en-US" dirty="0"/>
              <a:t>by increasing or decreasing the supply of money</a:t>
            </a:r>
          </a:p>
        </p:txBody>
      </p:sp>
    </p:spTree>
    <p:extLst>
      <p:ext uri="{BB962C8B-B14F-4D97-AF65-F5344CB8AC3E}">
        <p14:creationId xmlns:p14="http://schemas.microsoft.com/office/powerpoint/2010/main" val="2747356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86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4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21" name="Text Box 20"/>
          <p:cNvSpPr txBox="1">
            <a:spLocks noChangeArrowheads="1"/>
          </p:cNvSpPr>
          <p:nvPr/>
        </p:nvSpPr>
        <p:spPr bwMode="auto">
          <a:xfrm>
            <a:off x="152400" y="76200"/>
            <a:ext cx="69342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Increase in the Money Supply</a:t>
            </a:r>
          </a:p>
        </p:txBody>
      </p:sp>
      <p:sp>
        <p:nvSpPr>
          <p:cNvPr id="13322" name="Text Box 21"/>
          <p:cNvSpPr txBox="1">
            <a:spLocks noChangeArrowheads="1"/>
          </p:cNvSpPr>
          <p:nvPr/>
        </p:nvSpPr>
        <p:spPr bwMode="auto">
          <a:xfrm>
            <a:off x="7086600" y="3994150"/>
            <a:ext cx="152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latin typeface="+mn-lt"/>
              </a:rPr>
              <a:t>Money Demand</a:t>
            </a:r>
          </a:p>
        </p:txBody>
      </p:sp>
      <p:grpSp>
        <p:nvGrpSpPr>
          <p:cNvPr id="2" name="Group 1"/>
          <p:cNvGrpSpPr/>
          <p:nvPr/>
        </p:nvGrpSpPr>
        <p:grpSpPr>
          <a:xfrm>
            <a:off x="3962400" y="1479550"/>
            <a:ext cx="1295400" cy="4387850"/>
            <a:chOff x="3962400" y="1479550"/>
            <a:chExt cx="1295400" cy="4387850"/>
          </a:xfrm>
        </p:grpSpPr>
        <p:sp>
          <p:nvSpPr>
            <p:cNvPr id="13324" name="Text Box 25"/>
            <p:cNvSpPr txBox="1">
              <a:spLocks noChangeArrowheads="1"/>
            </p:cNvSpPr>
            <p:nvPr/>
          </p:nvSpPr>
          <p:spPr bwMode="auto">
            <a:xfrm>
              <a:off x="3962400" y="1479550"/>
              <a:ext cx="1295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latin typeface="+mn-lt"/>
                </a:rPr>
                <a:t>MS</a:t>
              </a:r>
              <a:r>
                <a:rPr lang="en-US" sz="2400" b="1" baseline="-25000" dirty="0">
                  <a:latin typeface="+mn-lt"/>
                </a:rPr>
                <a:t>1</a:t>
              </a:r>
              <a:endParaRPr lang="en-US" sz="2400" b="1" dirty="0">
                <a:latin typeface="+mn-lt"/>
              </a:endParaRPr>
            </a:p>
          </p:txBody>
        </p:sp>
        <p:sp>
          <p:nvSpPr>
            <p:cNvPr id="13327" name="Line 31"/>
            <p:cNvSpPr>
              <a:spLocks noChangeShapeType="1"/>
            </p:cNvSpPr>
            <p:nvPr/>
          </p:nvSpPr>
          <p:spPr bwMode="auto">
            <a:xfrm>
              <a:off x="4572000" y="1905000"/>
              <a:ext cx="0" cy="3962400"/>
            </a:xfrm>
            <a:prstGeom prst="line">
              <a:avLst/>
            </a:prstGeom>
            <a:noFill/>
            <a:ln w="50800">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3329" name="Text Box 38"/>
          <p:cNvSpPr txBox="1">
            <a:spLocks noChangeArrowheads="1"/>
          </p:cNvSpPr>
          <p:nvPr/>
        </p:nvSpPr>
        <p:spPr bwMode="auto">
          <a:xfrm>
            <a:off x="3886200" y="5878513"/>
            <a:ext cx="1370013"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1,000</a:t>
            </a:r>
          </a:p>
        </p:txBody>
      </p:sp>
      <p:grpSp>
        <p:nvGrpSpPr>
          <p:cNvPr id="4" name="Group 3"/>
          <p:cNvGrpSpPr/>
          <p:nvPr/>
        </p:nvGrpSpPr>
        <p:grpSpPr>
          <a:xfrm>
            <a:off x="5486400" y="1479550"/>
            <a:ext cx="1371600" cy="4360863"/>
            <a:chOff x="5486400" y="1479550"/>
            <a:chExt cx="1371600" cy="4360863"/>
          </a:xfrm>
        </p:grpSpPr>
        <p:sp>
          <p:nvSpPr>
            <p:cNvPr id="13330" name="Line 40"/>
            <p:cNvSpPr>
              <a:spLocks noChangeShapeType="1"/>
            </p:cNvSpPr>
            <p:nvPr/>
          </p:nvSpPr>
          <p:spPr bwMode="auto">
            <a:xfrm>
              <a:off x="6019800" y="1878013"/>
              <a:ext cx="0" cy="3962400"/>
            </a:xfrm>
            <a:prstGeom prst="line">
              <a:avLst/>
            </a:prstGeom>
            <a:noFill/>
            <a:ln w="50800">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1" name="Text Box 41"/>
            <p:cNvSpPr txBox="1">
              <a:spLocks noChangeArrowheads="1"/>
            </p:cNvSpPr>
            <p:nvPr/>
          </p:nvSpPr>
          <p:spPr bwMode="auto">
            <a:xfrm>
              <a:off x="5486400" y="1479550"/>
              <a:ext cx="1371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latin typeface="+mn-lt"/>
                </a:rPr>
                <a:t>MS</a:t>
              </a:r>
              <a:r>
                <a:rPr lang="en-US" sz="2400" b="1" baseline="-25000" dirty="0">
                  <a:latin typeface="+mn-lt"/>
                </a:rPr>
                <a:t>2</a:t>
              </a:r>
              <a:endParaRPr lang="en-US" sz="2400" b="1" dirty="0">
                <a:latin typeface="+mn-lt"/>
              </a:endParaRPr>
            </a:p>
          </p:txBody>
        </p:sp>
      </p:grpSp>
      <p:sp>
        <p:nvSpPr>
          <p:cNvPr id="13333" name="Text Box 15"/>
          <p:cNvSpPr txBox="1">
            <a:spLocks noChangeArrowheads="1"/>
          </p:cNvSpPr>
          <p:nvPr/>
        </p:nvSpPr>
        <p:spPr bwMode="auto">
          <a:xfrm>
            <a:off x="5638800" y="5878513"/>
            <a:ext cx="1066800"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solidFill>
                  <a:srgbClr val="0070C0"/>
                </a:solidFill>
              </a:rPr>
              <a:t>1,500</a:t>
            </a:r>
          </a:p>
        </p:txBody>
      </p:sp>
      <p:sp>
        <p:nvSpPr>
          <p:cNvPr id="13338" name="Line 3"/>
          <p:cNvSpPr>
            <a:spLocks noChangeShapeType="1"/>
          </p:cNvSpPr>
          <p:nvPr/>
        </p:nvSpPr>
        <p:spPr bwMode="auto">
          <a:xfrm>
            <a:off x="1676400" y="5842000"/>
            <a:ext cx="6461125"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 name="Group 2"/>
          <p:cNvGrpSpPr/>
          <p:nvPr/>
        </p:nvGrpSpPr>
        <p:grpSpPr>
          <a:xfrm>
            <a:off x="1012825" y="2622550"/>
            <a:ext cx="3558381" cy="425450"/>
            <a:chOff x="1012825" y="2622550"/>
            <a:chExt cx="3558381" cy="425450"/>
          </a:xfrm>
        </p:grpSpPr>
        <p:sp>
          <p:nvSpPr>
            <p:cNvPr id="13315" name="Text Box 11"/>
            <p:cNvSpPr txBox="1">
              <a:spLocks noChangeArrowheads="1"/>
            </p:cNvSpPr>
            <p:nvPr/>
          </p:nvSpPr>
          <p:spPr bwMode="auto">
            <a:xfrm>
              <a:off x="1012825" y="2622550"/>
              <a:ext cx="77311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t>8%</a:t>
              </a:r>
            </a:p>
          </p:txBody>
        </p:sp>
        <p:sp>
          <p:nvSpPr>
            <p:cNvPr id="13340" name="Line 47"/>
            <p:cNvSpPr>
              <a:spLocks noChangeShapeType="1"/>
            </p:cNvSpPr>
            <p:nvPr/>
          </p:nvSpPr>
          <p:spPr bwMode="auto">
            <a:xfrm>
              <a:off x="1676400" y="2786825"/>
              <a:ext cx="2894806"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 name="Group 4"/>
          <p:cNvGrpSpPr/>
          <p:nvPr/>
        </p:nvGrpSpPr>
        <p:grpSpPr>
          <a:xfrm>
            <a:off x="1012825" y="3613150"/>
            <a:ext cx="5006975" cy="425450"/>
            <a:chOff x="1012825" y="3613150"/>
            <a:chExt cx="5006975" cy="425450"/>
          </a:xfrm>
        </p:grpSpPr>
        <p:sp>
          <p:nvSpPr>
            <p:cNvPr id="13316" name="Text Box 12"/>
            <p:cNvSpPr txBox="1">
              <a:spLocks noChangeArrowheads="1"/>
            </p:cNvSpPr>
            <p:nvPr/>
          </p:nvSpPr>
          <p:spPr bwMode="auto">
            <a:xfrm>
              <a:off x="1012825" y="3613150"/>
              <a:ext cx="815975"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solidFill>
                    <a:srgbClr val="0070C0"/>
                  </a:solidFill>
                </a:rPr>
                <a:t>6%</a:t>
              </a:r>
            </a:p>
          </p:txBody>
        </p:sp>
        <p:sp>
          <p:nvSpPr>
            <p:cNvPr id="13341" name="Line 48"/>
            <p:cNvSpPr>
              <a:spLocks noChangeShapeType="1"/>
            </p:cNvSpPr>
            <p:nvPr/>
          </p:nvSpPr>
          <p:spPr bwMode="auto">
            <a:xfrm>
              <a:off x="1676400" y="3810000"/>
              <a:ext cx="4343400"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342" name="Text Box 36"/>
          <p:cNvSpPr txBox="1">
            <a:spLocks noChangeArrowheads="1"/>
          </p:cNvSpPr>
          <p:nvPr/>
        </p:nvSpPr>
        <p:spPr bwMode="auto">
          <a:xfrm>
            <a:off x="533400" y="914400"/>
            <a:ext cx="11652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latin typeface="+mn-lt"/>
              </a:rPr>
              <a:t>Interest Rate</a:t>
            </a:r>
          </a:p>
        </p:txBody>
      </p:sp>
      <p:sp>
        <p:nvSpPr>
          <p:cNvPr id="13343" name="Text Box 37"/>
          <p:cNvSpPr txBox="1">
            <a:spLocks noChangeArrowheads="1"/>
          </p:cNvSpPr>
          <p:nvPr/>
        </p:nvSpPr>
        <p:spPr bwMode="auto">
          <a:xfrm>
            <a:off x="7239000" y="5878512"/>
            <a:ext cx="1066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latin typeface="+mn-lt"/>
              </a:rPr>
              <a:t>Money</a:t>
            </a:r>
          </a:p>
        </p:txBody>
      </p:sp>
      <p:sp>
        <p:nvSpPr>
          <p:cNvPr id="13323" name="Line 24"/>
          <p:cNvSpPr>
            <a:spLocks noChangeShapeType="1"/>
          </p:cNvSpPr>
          <p:nvPr/>
        </p:nvSpPr>
        <p:spPr bwMode="auto">
          <a:xfrm>
            <a:off x="1676400" y="979488"/>
            <a:ext cx="0" cy="4887912"/>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6" name="Arc 30"/>
          <p:cNvSpPr>
            <a:spLocks/>
          </p:cNvSpPr>
          <p:nvPr/>
        </p:nvSpPr>
        <p:spPr bwMode="auto">
          <a:xfrm rot="7966491">
            <a:off x="4745831" y="238919"/>
            <a:ext cx="2359025" cy="4376738"/>
          </a:xfrm>
          <a:custGeom>
            <a:avLst/>
            <a:gdLst>
              <a:gd name="T0" fmla="*/ 2147483647 w 21600"/>
              <a:gd name="T1" fmla="*/ 0 h 22333"/>
              <a:gd name="T2" fmla="*/ 2147483647 w 21600"/>
              <a:gd name="T3" fmla="*/ 2147483647 h 22333"/>
              <a:gd name="T4" fmla="*/ 0 w 21600"/>
              <a:gd name="T5" fmla="*/ 2147483647 h 22333"/>
              <a:gd name="T6" fmla="*/ 0 60000 65536"/>
              <a:gd name="T7" fmla="*/ 0 60000 65536"/>
              <a:gd name="T8" fmla="*/ 0 60000 65536"/>
            </a:gdLst>
            <a:ahLst/>
            <a:cxnLst>
              <a:cxn ang="T6">
                <a:pos x="T0" y="T1"/>
              </a:cxn>
              <a:cxn ang="T7">
                <a:pos x="T2" y="T3"/>
              </a:cxn>
              <a:cxn ang="T8">
                <a:pos x="T4" y="T5"/>
              </a:cxn>
            </a:cxnLst>
            <a:rect l="0" t="0" r="r" b="b"/>
            <a:pathLst>
              <a:path w="21600" h="22333" fill="none" extrusionOk="0">
                <a:moveTo>
                  <a:pt x="15117" y="-1"/>
                </a:moveTo>
                <a:cubicBezTo>
                  <a:pt x="19263" y="4062"/>
                  <a:pt x="21600" y="9623"/>
                  <a:pt x="21600" y="15428"/>
                </a:cubicBezTo>
                <a:cubicBezTo>
                  <a:pt x="21600" y="17776"/>
                  <a:pt x="21217" y="20108"/>
                  <a:pt x="20466" y="22333"/>
                </a:cubicBezTo>
              </a:path>
              <a:path w="21600" h="22333" stroke="0" extrusionOk="0">
                <a:moveTo>
                  <a:pt x="15117" y="-1"/>
                </a:moveTo>
                <a:cubicBezTo>
                  <a:pt x="19263" y="4062"/>
                  <a:pt x="21600" y="9623"/>
                  <a:pt x="21600" y="15428"/>
                </a:cubicBezTo>
                <a:cubicBezTo>
                  <a:pt x="21600" y="17776"/>
                  <a:pt x="21217" y="20108"/>
                  <a:pt x="20466" y="22333"/>
                </a:cubicBezTo>
                <a:lnTo>
                  <a:pt x="0" y="15428"/>
                </a:lnTo>
                <a:lnTo>
                  <a:pt x="15117" y="-1"/>
                </a:lnTo>
                <a:close/>
              </a:path>
            </a:pathLst>
          </a:custGeom>
          <a:noFill/>
          <a:ln w="508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275510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ChangeArrowheads="1"/>
          </p:cNvSpPr>
          <p:nvPr/>
        </p:nvSpPr>
        <p:spPr bwMode="auto">
          <a:xfrm>
            <a:off x="355600" y="1138238"/>
            <a:ext cx="36068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Increase in the money supply</a:t>
            </a:r>
          </a:p>
        </p:txBody>
      </p:sp>
      <p:sp>
        <p:nvSpPr>
          <p:cNvPr id="12" name="Rectangle 11"/>
          <p:cNvSpPr>
            <a:spLocks noChangeArrowheads="1"/>
          </p:cNvSpPr>
          <p:nvPr/>
        </p:nvSpPr>
        <p:spPr bwMode="auto">
          <a:xfrm>
            <a:off x="4343400" y="4016375"/>
            <a:ext cx="4572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a decrease in the interest rate</a:t>
            </a:r>
          </a:p>
        </p:txBody>
      </p:sp>
      <p:sp>
        <p:nvSpPr>
          <p:cNvPr id="13" name="Rectangle 12"/>
          <p:cNvSpPr>
            <a:spLocks noChangeArrowheads="1"/>
          </p:cNvSpPr>
          <p:nvPr/>
        </p:nvSpPr>
        <p:spPr bwMode="auto">
          <a:xfrm>
            <a:off x="4343400" y="2749550"/>
            <a:ext cx="4572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a money surplus and  people buy bonds</a:t>
            </a:r>
          </a:p>
        </p:txBody>
      </p:sp>
      <p:sp>
        <p:nvSpPr>
          <p:cNvPr id="14" name="TextBox 13"/>
          <p:cNvSpPr txBox="1">
            <a:spLocks noChangeArrowheads="1"/>
          </p:cNvSpPr>
          <p:nvPr/>
        </p:nvSpPr>
        <p:spPr bwMode="auto">
          <a:xfrm>
            <a:off x="914400" y="2778125"/>
            <a:ext cx="3352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latin typeface="+mn-lt"/>
              </a:rPr>
              <a:t>leads people to?</a:t>
            </a:r>
          </a:p>
        </p:txBody>
      </p:sp>
      <p:sp>
        <p:nvSpPr>
          <p:cNvPr id="15" name="TextBox 14"/>
          <p:cNvSpPr txBox="1">
            <a:spLocks noChangeArrowheads="1"/>
          </p:cNvSpPr>
          <p:nvPr/>
        </p:nvSpPr>
        <p:spPr bwMode="auto">
          <a:xfrm>
            <a:off x="914400" y="4037013"/>
            <a:ext cx="294798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latin typeface="+mn-lt"/>
              </a:rPr>
              <a:t>which causes?</a:t>
            </a:r>
          </a:p>
        </p:txBody>
      </p:sp>
      <p:sp>
        <p:nvSpPr>
          <p:cNvPr id="15367" name="Text Box 20"/>
          <p:cNvSpPr txBox="1">
            <a:spLocks noChangeArrowheads="1"/>
          </p:cNvSpPr>
          <p:nvPr/>
        </p:nvSpPr>
        <p:spPr bwMode="auto">
          <a:xfrm>
            <a:off x="152400" y="76200"/>
            <a:ext cx="68580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Increase in the Money Supply</a:t>
            </a:r>
          </a:p>
        </p:txBody>
      </p:sp>
    </p:spTree>
    <p:extLst>
      <p:ext uri="{BB962C8B-B14F-4D97-AF65-F5344CB8AC3E}">
        <p14:creationId xmlns:p14="http://schemas.microsoft.com/office/powerpoint/2010/main" val="25694783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500"/>
                                  </p:stCondLst>
                                  <p:childTnLst>
                                    <p:set>
                                      <p:cBhvr>
                                        <p:cTn id="9" dur="1" fill="hold">
                                          <p:stCondLst>
                                            <p:cond delay="1999"/>
                                          </p:stCondLst>
                                        </p:cTn>
                                        <p:tgtEl>
                                          <p:spTgt spid="14">
                                            <p:txEl>
                                              <p:pRg st="0" end="0"/>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200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2000"/>
                                        <p:tgtEl>
                                          <p:spTgt spid="1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500"/>
                                  </p:stCondLst>
                                  <p:childTnLst>
                                    <p:set>
                                      <p:cBhvr>
                                        <p:cTn id="18" dur="1" fill="hold">
                                          <p:stCondLst>
                                            <p:cond delay="1999"/>
                                          </p:stCondLst>
                                        </p:cTn>
                                        <p:tgtEl>
                                          <p:spTgt spid="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2000"/>
                                  </p:stCondLst>
                                  <p:childTnLst>
                                    <p:set>
                                      <p:cBhvr>
                                        <p:cTn id="22" dur="1" fill="hold">
                                          <p:stCondLst>
                                            <p:cond delay="1999"/>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5" name="Text Box 18"/>
          <p:cNvSpPr txBox="1">
            <a:spLocks noChangeArrowheads="1"/>
          </p:cNvSpPr>
          <p:nvPr/>
        </p:nvSpPr>
        <p:spPr bwMode="auto">
          <a:xfrm>
            <a:off x="228600" y="23812"/>
            <a:ext cx="69342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Decrease in the Money Supply</a:t>
            </a:r>
          </a:p>
        </p:txBody>
      </p:sp>
      <p:sp>
        <p:nvSpPr>
          <p:cNvPr id="14346" name="Text Box 19"/>
          <p:cNvSpPr txBox="1">
            <a:spLocks noChangeArrowheads="1"/>
          </p:cNvSpPr>
          <p:nvPr/>
        </p:nvSpPr>
        <p:spPr bwMode="auto">
          <a:xfrm>
            <a:off x="7239000" y="4038600"/>
            <a:ext cx="152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latin typeface="+mn-lt"/>
              </a:rPr>
              <a:t>Money Demand</a:t>
            </a:r>
          </a:p>
        </p:txBody>
      </p:sp>
      <p:grpSp>
        <p:nvGrpSpPr>
          <p:cNvPr id="7" name="Group 6"/>
          <p:cNvGrpSpPr/>
          <p:nvPr/>
        </p:nvGrpSpPr>
        <p:grpSpPr>
          <a:xfrm>
            <a:off x="3886200" y="1403350"/>
            <a:ext cx="1371600" cy="4768850"/>
            <a:chOff x="3886200" y="1403350"/>
            <a:chExt cx="1371600" cy="4768850"/>
          </a:xfrm>
        </p:grpSpPr>
        <p:sp>
          <p:nvSpPr>
            <p:cNvPr id="14352" name="Text Box 28"/>
            <p:cNvSpPr txBox="1">
              <a:spLocks noChangeArrowheads="1"/>
            </p:cNvSpPr>
            <p:nvPr/>
          </p:nvSpPr>
          <p:spPr bwMode="auto">
            <a:xfrm>
              <a:off x="3886200" y="5802313"/>
              <a:ext cx="1330325"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solidFill>
                    <a:srgbClr val="0070C0"/>
                  </a:solidFill>
                </a:rPr>
                <a:t>1,000</a:t>
              </a:r>
            </a:p>
          </p:txBody>
        </p:sp>
        <p:grpSp>
          <p:nvGrpSpPr>
            <p:cNvPr id="4" name="Group 3"/>
            <p:cNvGrpSpPr/>
            <p:nvPr/>
          </p:nvGrpSpPr>
          <p:grpSpPr>
            <a:xfrm>
              <a:off x="3886200" y="1403350"/>
              <a:ext cx="1371600" cy="4327525"/>
              <a:chOff x="3886200" y="1403350"/>
              <a:chExt cx="1371600" cy="4327525"/>
            </a:xfrm>
          </p:grpSpPr>
          <p:sp>
            <p:nvSpPr>
              <p:cNvPr id="14353" name="Line 29"/>
              <p:cNvSpPr>
                <a:spLocks noChangeShapeType="1"/>
              </p:cNvSpPr>
              <p:nvPr/>
            </p:nvSpPr>
            <p:spPr bwMode="auto">
              <a:xfrm>
                <a:off x="4551362" y="1768475"/>
                <a:ext cx="0" cy="3962400"/>
              </a:xfrm>
              <a:prstGeom prst="line">
                <a:avLst/>
              </a:prstGeom>
              <a:noFill/>
              <a:ln w="50800">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54" name="Text Box 30"/>
              <p:cNvSpPr txBox="1">
                <a:spLocks noChangeArrowheads="1"/>
              </p:cNvSpPr>
              <p:nvPr/>
            </p:nvSpPr>
            <p:spPr bwMode="auto">
              <a:xfrm>
                <a:off x="3886200" y="1403350"/>
                <a:ext cx="1371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latin typeface="+mn-lt"/>
                  </a:rPr>
                  <a:t>MS</a:t>
                </a:r>
                <a:r>
                  <a:rPr lang="en-US" sz="2400" b="1" baseline="-25000" dirty="0">
                    <a:latin typeface="+mn-lt"/>
                  </a:rPr>
                  <a:t>2</a:t>
                </a:r>
                <a:endParaRPr lang="en-US" sz="2400" b="1" dirty="0">
                  <a:latin typeface="+mn-lt"/>
                </a:endParaRPr>
              </a:p>
            </p:txBody>
          </p:sp>
        </p:grpSp>
      </p:grpSp>
      <p:grpSp>
        <p:nvGrpSpPr>
          <p:cNvPr id="6" name="Group 5"/>
          <p:cNvGrpSpPr/>
          <p:nvPr/>
        </p:nvGrpSpPr>
        <p:grpSpPr>
          <a:xfrm>
            <a:off x="5410200" y="1479550"/>
            <a:ext cx="1295400" cy="4692650"/>
            <a:chOff x="5410200" y="1479550"/>
            <a:chExt cx="1295400" cy="4692650"/>
          </a:xfrm>
        </p:grpSpPr>
        <p:grpSp>
          <p:nvGrpSpPr>
            <p:cNvPr id="2" name="Group 1"/>
            <p:cNvGrpSpPr/>
            <p:nvPr/>
          </p:nvGrpSpPr>
          <p:grpSpPr>
            <a:xfrm>
              <a:off x="5410200" y="1479550"/>
              <a:ext cx="1295400" cy="4251325"/>
              <a:chOff x="5410200" y="1479550"/>
              <a:chExt cx="1295400" cy="4251325"/>
            </a:xfrm>
          </p:grpSpPr>
          <p:sp>
            <p:nvSpPr>
              <p:cNvPr id="14348" name="Text Box 23"/>
              <p:cNvSpPr txBox="1">
                <a:spLocks noChangeArrowheads="1"/>
              </p:cNvSpPr>
              <p:nvPr/>
            </p:nvSpPr>
            <p:spPr bwMode="auto">
              <a:xfrm>
                <a:off x="5410200" y="1479550"/>
                <a:ext cx="1295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latin typeface="+mn-lt"/>
                  </a:rPr>
                  <a:t>MS</a:t>
                </a:r>
                <a:r>
                  <a:rPr lang="en-US" sz="2400" b="1" baseline="-25000" dirty="0">
                    <a:latin typeface="+mn-lt"/>
                  </a:rPr>
                  <a:t>1</a:t>
                </a:r>
                <a:endParaRPr lang="en-US" sz="2400" b="1" dirty="0">
                  <a:latin typeface="+mn-lt"/>
                </a:endParaRPr>
              </a:p>
            </p:txBody>
          </p:sp>
          <p:sp>
            <p:nvSpPr>
              <p:cNvPr id="14351" name="Line 26"/>
              <p:cNvSpPr>
                <a:spLocks noChangeShapeType="1"/>
              </p:cNvSpPr>
              <p:nvPr/>
            </p:nvSpPr>
            <p:spPr bwMode="auto">
              <a:xfrm>
                <a:off x="6018810" y="1920875"/>
                <a:ext cx="0" cy="3810000"/>
              </a:xfrm>
              <a:prstGeom prst="line">
                <a:avLst/>
              </a:prstGeom>
              <a:noFill/>
              <a:ln w="50800">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356" name="Text Box 33"/>
            <p:cNvSpPr txBox="1">
              <a:spLocks noChangeArrowheads="1"/>
            </p:cNvSpPr>
            <p:nvPr/>
          </p:nvSpPr>
          <p:spPr bwMode="auto">
            <a:xfrm>
              <a:off x="5638800" y="5802313"/>
              <a:ext cx="990600"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t>1,500</a:t>
              </a:r>
            </a:p>
          </p:txBody>
        </p:sp>
      </p:grpSp>
      <p:grpSp>
        <p:nvGrpSpPr>
          <p:cNvPr id="5" name="Group 4"/>
          <p:cNvGrpSpPr/>
          <p:nvPr/>
        </p:nvGrpSpPr>
        <p:grpSpPr>
          <a:xfrm>
            <a:off x="1000125" y="2590800"/>
            <a:ext cx="3551237" cy="425450"/>
            <a:chOff x="1000125" y="2590800"/>
            <a:chExt cx="3551237" cy="425450"/>
          </a:xfrm>
        </p:grpSpPr>
        <p:sp>
          <p:nvSpPr>
            <p:cNvPr id="14339" name="Text Box 10"/>
            <p:cNvSpPr txBox="1">
              <a:spLocks noChangeArrowheads="1"/>
            </p:cNvSpPr>
            <p:nvPr/>
          </p:nvSpPr>
          <p:spPr bwMode="auto">
            <a:xfrm>
              <a:off x="1000125" y="2590800"/>
              <a:ext cx="828675"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solidFill>
                    <a:srgbClr val="0070C0"/>
                  </a:solidFill>
                </a:rPr>
                <a:t>8%</a:t>
              </a:r>
            </a:p>
          </p:txBody>
        </p:sp>
        <p:sp>
          <p:nvSpPr>
            <p:cNvPr id="14364" name="Line 41"/>
            <p:cNvSpPr>
              <a:spLocks noChangeShapeType="1"/>
            </p:cNvSpPr>
            <p:nvPr/>
          </p:nvSpPr>
          <p:spPr bwMode="auto">
            <a:xfrm>
              <a:off x="1698624" y="2790702"/>
              <a:ext cx="2852738"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 name="Group 2"/>
          <p:cNvGrpSpPr/>
          <p:nvPr/>
        </p:nvGrpSpPr>
        <p:grpSpPr>
          <a:xfrm>
            <a:off x="990600" y="3629025"/>
            <a:ext cx="5029200" cy="425450"/>
            <a:chOff x="990600" y="3629025"/>
            <a:chExt cx="5029200" cy="425450"/>
          </a:xfrm>
        </p:grpSpPr>
        <p:sp>
          <p:nvSpPr>
            <p:cNvPr id="14340" name="Text Box 11"/>
            <p:cNvSpPr txBox="1">
              <a:spLocks noChangeArrowheads="1"/>
            </p:cNvSpPr>
            <p:nvPr/>
          </p:nvSpPr>
          <p:spPr bwMode="auto">
            <a:xfrm>
              <a:off x="990600" y="3629025"/>
              <a:ext cx="790575"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t>6%</a:t>
              </a:r>
            </a:p>
          </p:txBody>
        </p:sp>
        <p:sp>
          <p:nvSpPr>
            <p:cNvPr id="14365" name="Line 42"/>
            <p:cNvSpPr>
              <a:spLocks noChangeShapeType="1"/>
            </p:cNvSpPr>
            <p:nvPr/>
          </p:nvSpPr>
          <p:spPr bwMode="auto">
            <a:xfrm>
              <a:off x="1676400" y="3810000"/>
              <a:ext cx="4343400"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366" name="Text Box 36"/>
          <p:cNvSpPr txBox="1">
            <a:spLocks noChangeArrowheads="1"/>
          </p:cNvSpPr>
          <p:nvPr/>
        </p:nvSpPr>
        <p:spPr bwMode="auto">
          <a:xfrm>
            <a:off x="533400" y="838200"/>
            <a:ext cx="11652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latin typeface="+mn-lt"/>
              </a:rPr>
              <a:t>Interest Rate</a:t>
            </a:r>
          </a:p>
        </p:txBody>
      </p:sp>
      <p:sp>
        <p:nvSpPr>
          <p:cNvPr id="14367" name="Text Box 37"/>
          <p:cNvSpPr txBox="1">
            <a:spLocks noChangeArrowheads="1"/>
          </p:cNvSpPr>
          <p:nvPr/>
        </p:nvSpPr>
        <p:spPr bwMode="auto">
          <a:xfrm>
            <a:off x="7239000" y="5791200"/>
            <a:ext cx="1066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latin typeface="+mn-lt"/>
              </a:rPr>
              <a:t>Money</a:t>
            </a:r>
          </a:p>
        </p:txBody>
      </p:sp>
      <p:sp>
        <p:nvSpPr>
          <p:cNvPr id="14347" name="Line 22"/>
          <p:cNvSpPr>
            <a:spLocks noChangeShapeType="1"/>
          </p:cNvSpPr>
          <p:nvPr/>
        </p:nvSpPr>
        <p:spPr bwMode="auto">
          <a:xfrm>
            <a:off x="1676400" y="903288"/>
            <a:ext cx="0" cy="4887912"/>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50" name="Arc 25"/>
          <p:cNvSpPr>
            <a:spLocks/>
          </p:cNvSpPr>
          <p:nvPr/>
        </p:nvSpPr>
        <p:spPr bwMode="auto">
          <a:xfrm rot="7966491">
            <a:off x="4745831" y="238919"/>
            <a:ext cx="2359025" cy="4376738"/>
          </a:xfrm>
          <a:custGeom>
            <a:avLst/>
            <a:gdLst>
              <a:gd name="T0" fmla="*/ 2147483647 w 21600"/>
              <a:gd name="T1" fmla="*/ 0 h 22333"/>
              <a:gd name="T2" fmla="*/ 2147483647 w 21600"/>
              <a:gd name="T3" fmla="*/ 2147483647 h 22333"/>
              <a:gd name="T4" fmla="*/ 0 w 21600"/>
              <a:gd name="T5" fmla="*/ 2147483647 h 22333"/>
              <a:gd name="T6" fmla="*/ 0 60000 65536"/>
              <a:gd name="T7" fmla="*/ 0 60000 65536"/>
              <a:gd name="T8" fmla="*/ 0 60000 65536"/>
            </a:gdLst>
            <a:ahLst/>
            <a:cxnLst>
              <a:cxn ang="T6">
                <a:pos x="T0" y="T1"/>
              </a:cxn>
              <a:cxn ang="T7">
                <a:pos x="T2" y="T3"/>
              </a:cxn>
              <a:cxn ang="T8">
                <a:pos x="T4" y="T5"/>
              </a:cxn>
            </a:cxnLst>
            <a:rect l="0" t="0" r="r" b="b"/>
            <a:pathLst>
              <a:path w="21600" h="22333" fill="none" extrusionOk="0">
                <a:moveTo>
                  <a:pt x="15117" y="-1"/>
                </a:moveTo>
                <a:cubicBezTo>
                  <a:pt x="19263" y="4062"/>
                  <a:pt x="21600" y="9623"/>
                  <a:pt x="21600" y="15428"/>
                </a:cubicBezTo>
                <a:cubicBezTo>
                  <a:pt x="21600" y="17776"/>
                  <a:pt x="21217" y="20108"/>
                  <a:pt x="20466" y="22333"/>
                </a:cubicBezTo>
              </a:path>
              <a:path w="21600" h="22333" stroke="0" extrusionOk="0">
                <a:moveTo>
                  <a:pt x="15117" y="-1"/>
                </a:moveTo>
                <a:cubicBezTo>
                  <a:pt x="19263" y="4062"/>
                  <a:pt x="21600" y="9623"/>
                  <a:pt x="21600" y="15428"/>
                </a:cubicBezTo>
                <a:cubicBezTo>
                  <a:pt x="21600" y="17776"/>
                  <a:pt x="21217" y="20108"/>
                  <a:pt x="20466" y="22333"/>
                </a:cubicBezTo>
                <a:lnTo>
                  <a:pt x="0" y="15428"/>
                </a:lnTo>
                <a:lnTo>
                  <a:pt x="15117" y="-1"/>
                </a:lnTo>
                <a:close/>
              </a:path>
            </a:pathLst>
          </a:custGeom>
          <a:noFill/>
          <a:ln w="508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63" name="Line 3"/>
          <p:cNvSpPr>
            <a:spLocks noChangeShapeType="1"/>
          </p:cNvSpPr>
          <p:nvPr/>
        </p:nvSpPr>
        <p:spPr bwMode="auto">
          <a:xfrm>
            <a:off x="1652588" y="5754688"/>
            <a:ext cx="6461125"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773683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ChangeArrowheads="1"/>
          </p:cNvSpPr>
          <p:nvPr/>
        </p:nvSpPr>
        <p:spPr bwMode="auto">
          <a:xfrm>
            <a:off x="355600" y="1138238"/>
            <a:ext cx="36068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dirty="0">
                <a:solidFill>
                  <a:srgbClr val="FF9900"/>
                </a:solidFill>
              </a:rPr>
              <a:t>Decrease in the money supply</a:t>
            </a:r>
          </a:p>
        </p:txBody>
      </p:sp>
      <p:sp>
        <p:nvSpPr>
          <p:cNvPr id="12" name="Rectangle 11"/>
          <p:cNvSpPr>
            <a:spLocks noChangeArrowheads="1"/>
          </p:cNvSpPr>
          <p:nvPr/>
        </p:nvSpPr>
        <p:spPr bwMode="auto">
          <a:xfrm>
            <a:off x="4343400" y="4016375"/>
            <a:ext cx="4572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an increase in the interest rate</a:t>
            </a:r>
          </a:p>
        </p:txBody>
      </p:sp>
      <p:sp>
        <p:nvSpPr>
          <p:cNvPr id="13" name="Rectangle 12"/>
          <p:cNvSpPr>
            <a:spLocks noChangeArrowheads="1"/>
          </p:cNvSpPr>
          <p:nvPr/>
        </p:nvSpPr>
        <p:spPr bwMode="auto">
          <a:xfrm>
            <a:off x="4343400" y="2749550"/>
            <a:ext cx="4800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a money shortage and  people sell bonds</a:t>
            </a:r>
          </a:p>
        </p:txBody>
      </p:sp>
      <p:sp>
        <p:nvSpPr>
          <p:cNvPr id="14" name="TextBox 13"/>
          <p:cNvSpPr txBox="1">
            <a:spLocks noChangeArrowheads="1"/>
          </p:cNvSpPr>
          <p:nvPr/>
        </p:nvSpPr>
        <p:spPr bwMode="auto">
          <a:xfrm>
            <a:off x="914400" y="2778125"/>
            <a:ext cx="3352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latin typeface="+mn-lt"/>
              </a:rPr>
              <a:t>leads people to?</a:t>
            </a:r>
          </a:p>
        </p:txBody>
      </p:sp>
      <p:sp>
        <p:nvSpPr>
          <p:cNvPr id="15" name="TextBox 14"/>
          <p:cNvSpPr txBox="1">
            <a:spLocks noChangeArrowheads="1"/>
          </p:cNvSpPr>
          <p:nvPr/>
        </p:nvSpPr>
        <p:spPr bwMode="auto">
          <a:xfrm>
            <a:off x="914400" y="4037013"/>
            <a:ext cx="294798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latin typeface="+mn-lt"/>
              </a:rPr>
              <a:t>which causes?</a:t>
            </a:r>
          </a:p>
        </p:txBody>
      </p:sp>
      <p:sp>
        <p:nvSpPr>
          <p:cNvPr id="16391" name="Text Box 20"/>
          <p:cNvSpPr txBox="1">
            <a:spLocks noChangeArrowheads="1"/>
          </p:cNvSpPr>
          <p:nvPr/>
        </p:nvSpPr>
        <p:spPr bwMode="auto">
          <a:xfrm>
            <a:off x="152400" y="76200"/>
            <a:ext cx="69342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Decrease in the Money Supply</a:t>
            </a:r>
          </a:p>
        </p:txBody>
      </p:sp>
    </p:spTree>
    <p:extLst>
      <p:ext uri="{BB962C8B-B14F-4D97-AF65-F5344CB8AC3E}">
        <p14:creationId xmlns:p14="http://schemas.microsoft.com/office/powerpoint/2010/main" val="12489241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500"/>
                                  </p:stCondLst>
                                  <p:childTnLst>
                                    <p:set>
                                      <p:cBhvr>
                                        <p:cTn id="9" dur="1" fill="hold">
                                          <p:stCondLst>
                                            <p:cond delay="1999"/>
                                          </p:stCondLst>
                                        </p:cTn>
                                        <p:tgtEl>
                                          <p:spTgt spid="14">
                                            <p:txEl>
                                              <p:pRg st="0" end="0"/>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200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2000"/>
                                        <p:tgtEl>
                                          <p:spTgt spid="1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500"/>
                                  </p:stCondLst>
                                  <p:childTnLst>
                                    <p:set>
                                      <p:cBhvr>
                                        <p:cTn id="18" dur="1" fill="hold">
                                          <p:stCondLst>
                                            <p:cond delay="1999"/>
                                          </p:stCondLst>
                                        </p:cTn>
                                        <p:tgtEl>
                                          <p:spTgt spid="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2000"/>
                                  </p:stCondLst>
                                  <p:childTnLst>
                                    <p:set>
                                      <p:cBhvr>
                                        <p:cTn id="22" dur="1" fill="hold">
                                          <p:stCondLst>
                                            <p:cond delay="1999"/>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28600" y="241366"/>
            <a:ext cx="8610600" cy="510909"/>
          </a:xfrm>
        </p:spPr>
        <p:txBody>
          <a:bodyPr>
            <a:spAutoFit/>
          </a:bodyPr>
          <a:lstStyle/>
          <a:p>
            <a:pPr algn="l">
              <a:lnSpc>
                <a:spcPct val="85000"/>
              </a:lnSpc>
            </a:pPr>
            <a:r>
              <a:rPr lang="en-US" sz="3200" b="1" dirty="0">
                <a:solidFill>
                  <a:srgbClr val="0070C0"/>
                </a:solidFill>
              </a:rPr>
              <a:t>Keynesian Model</a:t>
            </a:r>
          </a:p>
        </p:txBody>
      </p:sp>
      <p:sp>
        <p:nvSpPr>
          <p:cNvPr id="17411" name="Rectangle 3"/>
          <p:cNvSpPr>
            <a:spLocks noGrp="1" noChangeArrowheads="1"/>
          </p:cNvSpPr>
          <p:nvPr>
            <p:ph type="body" idx="1"/>
          </p:nvPr>
        </p:nvSpPr>
        <p:spPr>
          <a:xfrm>
            <a:off x="457200" y="685800"/>
            <a:ext cx="8458200" cy="1384995"/>
          </a:xfrm>
        </p:spPr>
        <p:txBody>
          <a:bodyPr>
            <a:spAutoFit/>
          </a:bodyPr>
          <a:lstStyle/>
          <a:p>
            <a:pPr marL="0" indent="0">
              <a:buFontTx/>
              <a:buNone/>
            </a:pPr>
            <a:r>
              <a:rPr lang="en-US" dirty="0"/>
              <a:t>Interest rates, which in turn affect investment spending, aggregate demand, and real GDP, employment, and prices</a:t>
            </a:r>
          </a:p>
        </p:txBody>
      </p:sp>
      <p:sp>
        <p:nvSpPr>
          <p:cNvPr id="2" name="Rectangle 1"/>
          <p:cNvSpPr>
            <a:spLocks noChangeArrowheads="1"/>
          </p:cNvSpPr>
          <p:nvPr/>
        </p:nvSpPr>
        <p:spPr bwMode="auto">
          <a:xfrm>
            <a:off x="493713" y="2971800"/>
            <a:ext cx="7088187"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dirty="0"/>
              <a:t>1. Change in the money supply causes a</a:t>
            </a:r>
          </a:p>
        </p:txBody>
      </p:sp>
      <p:sp>
        <p:nvSpPr>
          <p:cNvPr id="3" name="Rectangle 2"/>
          <p:cNvSpPr>
            <a:spLocks noChangeArrowheads="1"/>
          </p:cNvSpPr>
          <p:nvPr/>
        </p:nvSpPr>
        <p:spPr bwMode="auto">
          <a:xfrm>
            <a:off x="914400" y="3529012"/>
            <a:ext cx="79248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a:t>2. Change in interest rates which then causes a</a:t>
            </a:r>
          </a:p>
        </p:txBody>
      </p:sp>
      <p:sp>
        <p:nvSpPr>
          <p:cNvPr id="4" name="Rectangle 3"/>
          <p:cNvSpPr>
            <a:spLocks noChangeArrowheads="1"/>
          </p:cNvSpPr>
          <p:nvPr/>
        </p:nvSpPr>
        <p:spPr bwMode="auto">
          <a:xfrm>
            <a:off x="1295400" y="4068762"/>
            <a:ext cx="71628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a:t>3. Change in investment resulting in a</a:t>
            </a:r>
          </a:p>
        </p:txBody>
      </p:sp>
      <p:sp>
        <p:nvSpPr>
          <p:cNvPr id="15" name="Rectangle 14"/>
          <p:cNvSpPr>
            <a:spLocks noChangeArrowheads="1"/>
          </p:cNvSpPr>
          <p:nvPr/>
        </p:nvSpPr>
        <p:spPr bwMode="auto">
          <a:xfrm>
            <a:off x="1676400" y="4548187"/>
            <a:ext cx="7315200" cy="86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63550" indent="-463550"/>
            <a:r>
              <a:rPr lang="en-US" sz="2800"/>
              <a:t>4. Change in the aggregate demand curve causing</a:t>
            </a:r>
          </a:p>
        </p:txBody>
      </p:sp>
      <p:sp>
        <p:nvSpPr>
          <p:cNvPr id="17" name="Rectangle 16"/>
          <p:cNvSpPr>
            <a:spLocks noChangeArrowheads="1"/>
          </p:cNvSpPr>
          <p:nvPr/>
        </p:nvSpPr>
        <p:spPr bwMode="auto">
          <a:xfrm>
            <a:off x="2538413" y="5483225"/>
            <a:ext cx="5538787"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03225" indent="-403225"/>
            <a:r>
              <a:rPr lang="en-US" sz="2800" dirty="0"/>
              <a:t>5. Changes in prices, real GDP, &amp; employment</a:t>
            </a:r>
          </a:p>
        </p:txBody>
      </p:sp>
      <p:sp>
        <p:nvSpPr>
          <p:cNvPr id="17417" name="Rectangle 17"/>
          <p:cNvSpPr>
            <a:spLocks noChangeArrowheads="1"/>
          </p:cNvSpPr>
          <p:nvPr/>
        </p:nvSpPr>
        <p:spPr bwMode="auto">
          <a:xfrm>
            <a:off x="228600" y="2362200"/>
            <a:ext cx="8001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3200" b="1" dirty="0">
                <a:solidFill>
                  <a:srgbClr val="0070C0"/>
                </a:solidFill>
                <a:latin typeface="+mj-lt"/>
              </a:rPr>
              <a:t>Keynesian Policy </a:t>
            </a:r>
          </a:p>
        </p:txBody>
      </p:sp>
    </p:spTree>
    <p:extLst>
      <p:ext uri="{BB962C8B-B14F-4D97-AF65-F5344CB8AC3E}">
        <p14:creationId xmlns:p14="http://schemas.microsoft.com/office/powerpoint/2010/main" val="14859699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fade">
                                      <p:cBhvr>
                                        <p:cTn id="7" dur="500"/>
                                        <p:tgtEl>
                                          <p:spTgt spid="17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417"/>
                                        </p:tgtEl>
                                        <p:attrNameLst>
                                          <p:attrName>style.visibility</p:attrName>
                                        </p:attrNameLst>
                                      </p:cBhvr>
                                      <p:to>
                                        <p:strVal val="visible"/>
                                      </p:to>
                                    </p:set>
                                    <p:animEffect transition="in" filter="fade">
                                      <p:cBhvr>
                                        <p:cTn id="12" dur="500"/>
                                        <p:tgtEl>
                                          <p:spTgt spid="174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500"/>
                                        <p:tgtEl>
                                          <p:spTgt spid="3">
                                            <p:txEl>
                                              <p:pRg st="0" end="0"/>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nodeType="clickEffect">
                                  <p:stCondLst>
                                    <p:cond delay="0"/>
                                  </p:stCondLst>
                                  <p:childTnLst>
                                    <p:set>
                                      <p:cBhvr>
                                        <p:cTn id="25" dur="1" fill="hold">
                                          <p:stCondLst>
                                            <p:cond delay="0"/>
                                          </p:stCondLst>
                                        </p:cTn>
                                        <p:tgtEl>
                                          <p:spTgt spid="4">
                                            <p:txEl>
                                              <p:pRg st="0" end="0"/>
                                            </p:txEl>
                                          </p:spTgt>
                                        </p:tgtEl>
                                        <p:attrNameLst>
                                          <p:attrName>style.visibility</p:attrName>
                                        </p:attrNameLst>
                                      </p:cBhvr>
                                      <p:to>
                                        <p:strVal val="visible"/>
                                      </p:to>
                                    </p:set>
                                    <p:animEffect transition="in" filter="fade">
                                      <p:cBhvr>
                                        <p:cTn id="26" dur="500"/>
                                        <p:tgtEl>
                                          <p:spTgt spid="4">
                                            <p:txEl>
                                              <p:pRg st="0" end="0"/>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nodeType="clickEffect">
                                  <p:stCondLst>
                                    <p:cond delay="0"/>
                                  </p:stCondLst>
                                  <p:childTnLst>
                                    <p:set>
                                      <p:cBhvr>
                                        <p:cTn id="30" dur="1" fill="hold">
                                          <p:stCondLst>
                                            <p:cond delay="0"/>
                                          </p:stCondLst>
                                        </p:cTn>
                                        <p:tgtEl>
                                          <p:spTgt spid="15">
                                            <p:txEl>
                                              <p:pRg st="0" end="0"/>
                                            </p:txEl>
                                          </p:spTgt>
                                        </p:tgtEl>
                                        <p:attrNameLst>
                                          <p:attrName>style.visibility</p:attrName>
                                        </p:attrNameLst>
                                      </p:cBhvr>
                                      <p:to>
                                        <p:strVal val="visible"/>
                                      </p:to>
                                    </p:set>
                                    <p:animEffect transition="in" filter="fade">
                                      <p:cBhvr>
                                        <p:cTn id="31" dur="500"/>
                                        <p:tgtEl>
                                          <p:spTgt spid="15">
                                            <p:txEl>
                                              <p:pRg st="0" end="0"/>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17">
                                            <p:txEl>
                                              <p:pRg st="0" end="0"/>
                                            </p:txEl>
                                          </p:spTgt>
                                        </p:tgtEl>
                                        <p:attrNameLst>
                                          <p:attrName>style.visibility</p:attrName>
                                        </p:attrNameLst>
                                      </p:cBhvr>
                                      <p:to>
                                        <p:strVal val="visible"/>
                                      </p:to>
                                    </p:set>
                                    <p:animEffect transition="in" filter="fade">
                                      <p:cBhvr>
                                        <p:cTn id="36"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P spid="2" grpId="0"/>
      <p:bldP spid="174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066"/>
          <p:cNvSpPr txBox="1">
            <a:spLocks noChangeArrowheads="1"/>
          </p:cNvSpPr>
          <p:nvPr/>
        </p:nvSpPr>
        <p:spPr bwMode="auto">
          <a:xfrm>
            <a:off x="152400" y="152400"/>
            <a:ext cx="72390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Expansionary Monetary Policy</a:t>
            </a:r>
          </a:p>
        </p:txBody>
      </p:sp>
      <p:sp>
        <p:nvSpPr>
          <p:cNvPr id="33" name="Text Box 21"/>
          <p:cNvSpPr txBox="1">
            <a:spLocks noChangeArrowheads="1"/>
          </p:cNvSpPr>
          <p:nvPr/>
        </p:nvSpPr>
        <p:spPr bwMode="auto">
          <a:xfrm>
            <a:off x="7040562" y="3962400"/>
            <a:ext cx="15240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t>Money Demand</a:t>
            </a:r>
          </a:p>
        </p:txBody>
      </p:sp>
      <p:grpSp>
        <p:nvGrpSpPr>
          <p:cNvPr id="34" name="Group 33"/>
          <p:cNvGrpSpPr/>
          <p:nvPr/>
        </p:nvGrpSpPr>
        <p:grpSpPr>
          <a:xfrm>
            <a:off x="3962400" y="1479550"/>
            <a:ext cx="1295400" cy="4387850"/>
            <a:chOff x="3962400" y="1479550"/>
            <a:chExt cx="1295400" cy="4387850"/>
          </a:xfrm>
        </p:grpSpPr>
        <p:sp>
          <p:nvSpPr>
            <p:cNvPr id="35" name="Text Box 25"/>
            <p:cNvSpPr txBox="1">
              <a:spLocks noChangeArrowheads="1"/>
            </p:cNvSpPr>
            <p:nvPr/>
          </p:nvSpPr>
          <p:spPr bwMode="auto">
            <a:xfrm>
              <a:off x="3962400" y="1479550"/>
              <a:ext cx="1295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latin typeface="+mn-lt"/>
                </a:rPr>
                <a:t>MS</a:t>
              </a:r>
              <a:r>
                <a:rPr lang="en-US" sz="2400" b="1" baseline="-25000" dirty="0">
                  <a:latin typeface="+mn-lt"/>
                </a:rPr>
                <a:t>1</a:t>
              </a:r>
              <a:endParaRPr lang="en-US" sz="2400" b="1" dirty="0">
                <a:latin typeface="+mn-lt"/>
              </a:endParaRPr>
            </a:p>
          </p:txBody>
        </p:sp>
        <p:sp>
          <p:nvSpPr>
            <p:cNvPr id="36" name="Line 31"/>
            <p:cNvSpPr>
              <a:spLocks noChangeShapeType="1"/>
            </p:cNvSpPr>
            <p:nvPr/>
          </p:nvSpPr>
          <p:spPr bwMode="auto">
            <a:xfrm>
              <a:off x="4572000" y="1905000"/>
              <a:ext cx="0" cy="3962400"/>
            </a:xfrm>
            <a:prstGeom prst="line">
              <a:avLst/>
            </a:prstGeom>
            <a:noFill/>
            <a:ln w="50800">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7" name="Text Box 38"/>
          <p:cNvSpPr txBox="1">
            <a:spLocks noChangeArrowheads="1"/>
          </p:cNvSpPr>
          <p:nvPr/>
        </p:nvSpPr>
        <p:spPr bwMode="auto">
          <a:xfrm>
            <a:off x="3886200" y="5878513"/>
            <a:ext cx="1370013"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1,000</a:t>
            </a:r>
          </a:p>
        </p:txBody>
      </p:sp>
      <p:grpSp>
        <p:nvGrpSpPr>
          <p:cNvPr id="38" name="Group 37"/>
          <p:cNvGrpSpPr/>
          <p:nvPr/>
        </p:nvGrpSpPr>
        <p:grpSpPr>
          <a:xfrm>
            <a:off x="5486400" y="1479550"/>
            <a:ext cx="1371600" cy="4360863"/>
            <a:chOff x="5486400" y="1479550"/>
            <a:chExt cx="1371600" cy="4360863"/>
          </a:xfrm>
        </p:grpSpPr>
        <p:sp>
          <p:nvSpPr>
            <p:cNvPr id="39" name="Line 40"/>
            <p:cNvSpPr>
              <a:spLocks noChangeShapeType="1"/>
            </p:cNvSpPr>
            <p:nvPr/>
          </p:nvSpPr>
          <p:spPr bwMode="auto">
            <a:xfrm>
              <a:off x="6019800" y="1878013"/>
              <a:ext cx="0" cy="3962400"/>
            </a:xfrm>
            <a:prstGeom prst="line">
              <a:avLst/>
            </a:prstGeom>
            <a:noFill/>
            <a:ln w="50800">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Text Box 41"/>
            <p:cNvSpPr txBox="1">
              <a:spLocks noChangeArrowheads="1"/>
            </p:cNvSpPr>
            <p:nvPr/>
          </p:nvSpPr>
          <p:spPr bwMode="auto">
            <a:xfrm>
              <a:off x="5486400" y="1479550"/>
              <a:ext cx="1371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latin typeface="+mn-lt"/>
                </a:rPr>
                <a:t>MS</a:t>
              </a:r>
              <a:r>
                <a:rPr lang="en-US" sz="2400" b="1" baseline="-25000" dirty="0">
                  <a:latin typeface="+mn-lt"/>
                </a:rPr>
                <a:t>2</a:t>
              </a:r>
              <a:endParaRPr lang="en-US" sz="2400" b="1" dirty="0">
                <a:latin typeface="+mn-lt"/>
              </a:endParaRPr>
            </a:p>
          </p:txBody>
        </p:sp>
      </p:grpSp>
      <p:sp>
        <p:nvSpPr>
          <p:cNvPr id="41" name="Text Box 15"/>
          <p:cNvSpPr txBox="1">
            <a:spLocks noChangeArrowheads="1"/>
          </p:cNvSpPr>
          <p:nvPr/>
        </p:nvSpPr>
        <p:spPr bwMode="auto">
          <a:xfrm>
            <a:off x="5638800" y="5878513"/>
            <a:ext cx="1066800"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solidFill>
                  <a:srgbClr val="0070C0"/>
                </a:solidFill>
              </a:rPr>
              <a:t>1,500</a:t>
            </a:r>
          </a:p>
        </p:txBody>
      </p:sp>
      <p:sp>
        <p:nvSpPr>
          <p:cNvPr id="42" name="Line 3"/>
          <p:cNvSpPr>
            <a:spLocks noChangeShapeType="1"/>
          </p:cNvSpPr>
          <p:nvPr/>
        </p:nvSpPr>
        <p:spPr bwMode="auto">
          <a:xfrm>
            <a:off x="1676400" y="5842000"/>
            <a:ext cx="6461125"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43" name="Group 42"/>
          <p:cNvGrpSpPr/>
          <p:nvPr/>
        </p:nvGrpSpPr>
        <p:grpSpPr>
          <a:xfrm>
            <a:off x="1012825" y="2622550"/>
            <a:ext cx="3558381" cy="425450"/>
            <a:chOff x="1012825" y="2622550"/>
            <a:chExt cx="3558381" cy="425450"/>
          </a:xfrm>
        </p:grpSpPr>
        <p:sp>
          <p:nvSpPr>
            <p:cNvPr id="44" name="Text Box 11"/>
            <p:cNvSpPr txBox="1">
              <a:spLocks noChangeArrowheads="1"/>
            </p:cNvSpPr>
            <p:nvPr/>
          </p:nvSpPr>
          <p:spPr bwMode="auto">
            <a:xfrm>
              <a:off x="1012825" y="2622550"/>
              <a:ext cx="77311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t>8%</a:t>
              </a:r>
            </a:p>
          </p:txBody>
        </p:sp>
        <p:sp>
          <p:nvSpPr>
            <p:cNvPr id="45" name="Line 47"/>
            <p:cNvSpPr>
              <a:spLocks noChangeShapeType="1"/>
            </p:cNvSpPr>
            <p:nvPr/>
          </p:nvSpPr>
          <p:spPr bwMode="auto">
            <a:xfrm>
              <a:off x="1676400" y="2786825"/>
              <a:ext cx="2894806"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6" name="Group 45"/>
          <p:cNvGrpSpPr/>
          <p:nvPr/>
        </p:nvGrpSpPr>
        <p:grpSpPr>
          <a:xfrm>
            <a:off x="1012825" y="3613150"/>
            <a:ext cx="5006975" cy="425450"/>
            <a:chOff x="1012825" y="3613150"/>
            <a:chExt cx="5006975" cy="425450"/>
          </a:xfrm>
        </p:grpSpPr>
        <p:sp>
          <p:nvSpPr>
            <p:cNvPr id="47" name="Text Box 12"/>
            <p:cNvSpPr txBox="1">
              <a:spLocks noChangeArrowheads="1"/>
            </p:cNvSpPr>
            <p:nvPr/>
          </p:nvSpPr>
          <p:spPr bwMode="auto">
            <a:xfrm>
              <a:off x="1012825" y="3613150"/>
              <a:ext cx="815975"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solidFill>
                    <a:srgbClr val="0070C0"/>
                  </a:solidFill>
                </a:rPr>
                <a:t>6%</a:t>
              </a:r>
            </a:p>
          </p:txBody>
        </p:sp>
        <p:sp>
          <p:nvSpPr>
            <p:cNvPr id="48" name="Line 48"/>
            <p:cNvSpPr>
              <a:spLocks noChangeShapeType="1"/>
            </p:cNvSpPr>
            <p:nvPr/>
          </p:nvSpPr>
          <p:spPr bwMode="auto">
            <a:xfrm>
              <a:off x="1676400" y="3810000"/>
              <a:ext cx="4343400"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9" name="Text Box 36"/>
          <p:cNvSpPr txBox="1">
            <a:spLocks noChangeArrowheads="1"/>
          </p:cNvSpPr>
          <p:nvPr/>
        </p:nvSpPr>
        <p:spPr bwMode="auto">
          <a:xfrm>
            <a:off x="533400" y="914400"/>
            <a:ext cx="11652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latin typeface="+mn-lt"/>
              </a:rPr>
              <a:t>Interest Rate</a:t>
            </a:r>
          </a:p>
        </p:txBody>
      </p:sp>
      <p:sp>
        <p:nvSpPr>
          <p:cNvPr id="50" name="Text Box 37"/>
          <p:cNvSpPr txBox="1">
            <a:spLocks noChangeArrowheads="1"/>
          </p:cNvSpPr>
          <p:nvPr/>
        </p:nvSpPr>
        <p:spPr bwMode="auto">
          <a:xfrm>
            <a:off x="7239000" y="5878512"/>
            <a:ext cx="1066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latin typeface="+mn-lt"/>
              </a:rPr>
              <a:t>Money</a:t>
            </a:r>
          </a:p>
        </p:txBody>
      </p:sp>
      <p:sp>
        <p:nvSpPr>
          <p:cNvPr id="51" name="Line 24"/>
          <p:cNvSpPr>
            <a:spLocks noChangeShapeType="1"/>
          </p:cNvSpPr>
          <p:nvPr/>
        </p:nvSpPr>
        <p:spPr bwMode="auto">
          <a:xfrm>
            <a:off x="1676400" y="979488"/>
            <a:ext cx="0" cy="4887912"/>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 name="Arc 30"/>
          <p:cNvSpPr>
            <a:spLocks/>
          </p:cNvSpPr>
          <p:nvPr/>
        </p:nvSpPr>
        <p:spPr bwMode="auto">
          <a:xfrm rot="7966491">
            <a:off x="4745831" y="238919"/>
            <a:ext cx="2359025" cy="4376738"/>
          </a:xfrm>
          <a:custGeom>
            <a:avLst/>
            <a:gdLst>
              <a:gd name="T0" fmla="*/ 2147483647 w 21600"/>
              <a:gd name="T1" fmla="*/ 0 h 22333"/>
              <a:gd name="T2" fmla="*/ 2147483647 w 21600"/>
              <a:gd name="T3" fmla="*/ 2147483647 h 22333"/>
              <a:gd name="T4" fmla="*/ 0 w 21600"/>
              <a:gd name="T5" fmla="*/ 2147483647 h 22333"/>
              <a:gd name="T6" fmla="*/ 0 60000 65536"/>
              <a:gd name="T7" fmla="*/ 0 60000 65536"/>
              <a:gd name="T8" fmla="*/ 0 60000 65536"/>
            </a:gdLst>
            <a:ahLst/>
            <a:cxnLst>
              <a:cxn ang="T6">
                <a:pos x="T0" y="T1"/>
              </a:cxn>
              <a:cxn ang="T7">
                <a:pos x="T2" y="T3"/>
              </a:cxn>
              <a:cxn ang="T8">
                <a:pos x="T4" y="T5"/>
              </a:cxn>
            </a:cxnLst>
            <a:rect l="0" t="0" r="r" b="b"/>
            <a:pathLst>
              <a:path w="21600" h="22333" fill="none" extrusionOk="0">
                <a:moveTo>
                  <a:pt x="15117" y="-1"/>
                </a:moveTo>
                <a:cubicBezTo>
                  <a:pt x="19263" y="4062"/>
                  <a:pt x="21600" y="9623"/>
                  <a:pt x="21600" y="15428"/>
                </a:cubicBezTo>
                <a:cubicBezTo>
                  <a:pt x="21600" y="17776"/>
                  <a:pt x="21217" y="20108"/>
                  <a:pt x="20466" y="22333"/>
                </a:cubicBezTo>
              </a:path>
              <a:path w="21600" h="22333" stroke="0" extrusionOk="0">
                <a:moveTo>
                  <a:pt x="15117" y="-1"/>
                </a:moveTo>
                <a:cubicBezTo>
                  <a:pt x="19263" y="4062"/>
                  <a:pt x="21600" y="9623"/>
                  <a:pt x="21600" y="15428"/>
                </a:cubicBezTo>
                <a:cubicBezTo>
                  <a:pt x="21600" y="17776"/>
                  <a:pt x="21217" y="20108"/>
                  <a:pt x="20466" y="22333"/>
                </a:cubicBezTo>
                <a:lnTo>
                  <a:pt x="0" y="15428"/>
                </a:lnTo>
                <a:lnTo>
                  <a:pt x="15117" y="-1"/>
                </a:lnTo>
                <a:close/>
              </a:path>
            </a:pathLst>
          </a:custGeom>
          <a:noFill/>
          <a:ln w="508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335227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 Box 10"/>
          <p:cNvSpPr txBox="1">
            <a:spLocks noChangeArrowheads="1"/>
          </p:cNvSpPr>
          <p:nvPr/>
        </p:nvSpPr>
        <p:spPr bwMode="auto">
          <a:xfrm>
            <a:off x="990600" y="2546350"/>
            <a:ext cx="9906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t>8%</a:t>
            </a:r>
          </a:p>
        </p:txBody>
      </p:sp>
      <p:sp>
        <p:nvSpPr>
          <p:cNvPr id="20488" name="Text Box 19"/>
          <p:cNvSpPr txBox="1">
            <a:spLocks noChangeArrowheads="1"/>
          </p:cNvSpPr>
          <p:nvPr/>
        </p:nvSpPr>
        <p:spPr bwMode="auto">
          <a:xfrm>
            <a:off x="7239000" y="3897313"/>
            <a:ext cx="1524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dirty="0">
                <a:latin typeface="+mn-lt"/>
              </a:rPr>
              <a:t>Investment</a:t>
            </a:r>
          </a:p>
        </p:txBody>
      </p:sp>
      <p:sp>
        <p:nvSpPr>
          <p:cNvPr id="20490" name="Text Box 28"/>
          <p:cNvSpPr txBox="1">
            <a:spLocks noChangeArrowheads="1"/>
          </p:cNvSpPr>
          <p:nvPr/>
        </p:nvSpPr>
        <p:spPr bwMode="auto">
          <a:xfrm>
            <a:off x="3733800" y="5746750"/>
            <a:ext cx="1447800"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t>1,000</a:t>
            </a:r>
          </a:p>
        </p:txBody>
      </p:sp>
      <p:sp>
        <p:nvSpPr>
          <p:cNvPr id="20498" name="Line 42"/>
          <p:cNvSpPr>
            <a:spLocks noChangeShapeType="1"/>
          </p:cNvSpPr>
          <p:nvPr/>
        </p:nvSpPr>
        <p:spPr bwMode="auto">
          <a:xfrm>
            <a:off x="1676399" y="2743200"/>
            <a:ext cx="2796642" cy="0"/>
          </a:xfrm>
          <a:prstGeom prst="line">
            <a:avLst/>
          </a:prstGeom>
          <a:noFill/>
          <a:ln w="50800">
            <a:solidFill>
              <a:srgbClr val="FF99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9" name="Line 43"/>
          <p:cNvSpPr>
            <a:spLocks noChangeShapeType="1"/>
          </p:cNvSpPr>
          <p:nvPr/>
        </p:nvSpPr>
        <p:spPr bwMode="auto">
          <a:xfrm>
            <a:off x="4473041" y="2743200"/>
            <a:ext cx="0" cy="3003550"/>
          </a:xfrm>
          <a:prstGeom prst="line">
            <a:avLst/>
          </a:prstGeom>
          <a:noFill/>
          <a:ln w="50800">
            <a:solidFill>
              <a:srgbClr val="FF99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 name="Group 1"/>
          <p:cNvGrpSpPr/>
          <p:nvPr/>
        </p:nvGrpSpPr>
        <p:grpSpPr>
          <a:xfrm>
            <a:off x="990600" y="3613150"/>
            <a:ext cx="4953000" cy="461665"/>
            <a:chOff x="990600" y="3613150"/>
            <a:chExt cx="4953000" cy="461665"/>
          </a:xfrm>
        </p:grpSpPr>
        <p:sp>
          <p:nvSpPr>
            <p:cNvPr id="20485" name="Text Box 11"/>
            <p:cNvSpPr txBox="1">
              <a:spLocks noChangeArrowheads="1"/>
            </p:cNvSpPr>
            <p:nvPr/>
          </p:nvSpPr>
          <p:spPr bwMode="auto">
            <a:xfrm>
              <a:off x="990600" y="3613150"/>
              <a:ext cx="914400" cy="461665"/>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solidFill>
                    <a:schemeClr val="tx2"/>
                  </a:solidFill>
                </a:rPr>
                <a:t>6%</a:t>
              </a:r>
            </a:p>
          </p:txBody>
        </p:sp>
        <p:sp>
          <p:nvSpPr>
            <p:cNvPr id="20500" name="Line 44"/>
            <p:cNvSpPr>
              <a:spLocks noChangeShapeType="1"/>
            </p:cNvSpPr>
            <p:nvPr/>
          </p:nvSpPr>
          <p:spPr bwMode="auto">
            <a:xfrm>
              <a:off x="1676400" y="3810000"/>
              <a:ext cx="4267200" cy="0"/>
            </a:xfrm>
            <a:prstGeom prst="line">
              <a:avLst/>
            </a:prstGeom>
            <a:noFill/>
            <a:ln w="50800">
              <a:solidFill>
                <a:srgbClr val="FF99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 name="Group 2"/>
          <p:cNvGrpSpPr/>
          <p:nvPr/>
        </p:nvGrpSpPr>
        <p:grpSpPr>
          <a:xfrm>
            <a:off x="5562600" y="3810000"/>
            <a:ext cx="1219200" cy="2362200"/>
            <a:chOff x="5562600" y="3810000"/>
            <a:chExt cx="1219200" cy="2362200"/>
          </a:xfrm>
        </p:grpSpPr>
        <p:sp>
          <p:nvSpPr>
            <p:cNvPr id="20492" name="Text Box 33"/>
            <p:cNvSpPr txBox="1">
              <a:spLocks noChangeArrowheads="1"/>
            </p:cNvSpPr>
            <p:nvPr/>
          </p:nvSpPr>
          <p:spPr bwMode="auto">
            <a:xfrm>
              <a:off x="5562600" y="5746750"/>
              <a:ext cx="1219200"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t>1,500</a:t>
              </a:r>
            </a:p>
          </p:txBody>
        </p:sp>
        <p:sp>
          <p:nvSpPr>
            <p:cNvPr id="20501" name="Line 45"/>
            <p:cNvSpPr>
              <a:spLocks noChangeShapeType="1"/>
            </p:cNvSpPr>
            <p:nvPr/>
          </p:nvSpPr>
          <p:spPr bwMode="auto">
            <a:xfrm>
              <a:off x="5956021" y="3810000"/>
              <a:ext cx="0" cy="1936750"/>
            </a:xfrm>
            <a:prstGeom prst="line">
              <a:avLst/>
            </a:prstGeom>
            <a:noFill/>
            <a:ln w="50800">
              <a:solidFill>
                <a:srgbClr val="FF99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0503" name="Text Box 18"/>
          <p:cNvSpPr txBox="1">
            <a:spLocks noChangeArrowheads="1"/>
          </p:cNvSpPr>
          <p:nvPr/>
        </p:nvSpPr>
        <p:spPr bwMode="auto">
          <a:xfrm>
            <a:off x="304800" y="152400"/>
            <a:ext cx="72390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Investment Demand Curve</a:t>
            </a:r>
          </a:p>
        </p:txBody>
      </p:sp>
      <p:sp>
        <p:nvSpPr>
          <p:cNvPr id="20504" name="Text Box 36"/>
          <p:cNvSpPr txBox="1">
            <a:spLocks noChangeArrowheads="1"/>
          </p:cNvSpPr>
          <p:nvPr/>
        </p:nvSpPr>
        <p:spPr bwMode="auto">
          <a:xfrm>
            <a:off x="533400" y="838200"/>
            <a:ext cx="11652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latin typeface="+mn-lt"/>
              </a:rPr>
              <a:t>Interest Rate</a:t>
            </a:r>
          </a:p>
        </p:txBody>
      </p:sp>
      <p:sp>
        <p:nvSpPr>
          <p:cNvPr id="20505" name="Text Box 37"/>
          <p:cNvSpPr txBox="1">
            <a:spLocks noChangeArrowheads="1"/>
          </p:cNvSpPr>
          <p:nvPr/>
        </p:nvSpPr>
        <p:spPr bwMode="auto">
          <a:xfrm>
            <a:off x="7391400" y="5802868"/>
            <a:ext cx="1600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latin typeface="+mn-lt"/>
              </a:rPr>
              <a:t>Investment</a:t>
            </a:r>
          </a:p>
        </p:txBody>
      </p:sp>
      <p:sp>
        <p:nvSpPr>
          <p:cNvPr id="26" name="Rectangle 3"/>
          <p:cNvSpPr txBox="1">
            <a:spLocks noChangeArrowheads="1"/>
          </p:cNvSpPr>
          <p:nvPr/>
        </p:nvSpPr>
        <p:spPr bwMode="auto">
          <a:xfrm>
            <a:off x="5956021" y="1191647"/>
            <a:ext cx="2857500" cy="108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indent="0">
              <a:buFontTx/>
              <a:buNone/>
            </a:pPr>
            <a:r>
              <a:rPr lang="en-US" sz="1800" dirty="0"/>
              <a:t>Businesses invest in for which the expected rate of profit equals or exceeds the interest rate</a:t>
            </a:r>
          </a:p>
        </p:txBody>
      </p:sp>
      <p:sp>
        <p:nvSpPr>
          <p:cNvPr id="20489" name="Arc 25"/>
          <p:cNvSpPr>
            <a:spLocks/>
          </p:cNvSpPr>
          <p:nvPr/>
        </p:nvSpPr>
        <p:spPr bwMode="auto">
          <a:xfrm rot="7966491">
            <a:off x="4745831" y="238919"/>
            <a:ext cx="2359025" cy="4376738"/>
          </a:xfrm>
          <a:custGeom>
            <a:avLst/>
            <a:gdLst>
              <a:gd name="T0" fmla="*/ 2147483647 w 21600"/>
              <a:gd name="T1" fmla="*/ 0 h 22333"/>
              <a:gd name="T2" fmla="*/ 2147483647 w 21600"/>
              <a:gd name="T3" fmla="*/ 2147483647 h 22333"/>
              <a:gd name="T4" fmla="*/ 0 w 21600"/>
              <a:gd name="T5" fmla="*/ 2147483647 h 22333"/>
              <a:gd name="T6" fmla="*/ 0 60000 65536"/>
              <a:gd name="T7" fmla="*/ 0 60000 65536"/>
              <a:gd name="T8" fmla="*/ 0 60000 65536"/>
            </a:gdLst>
            <a:ahLst/>
            <a:cxnLst>
              <a:cxn ang="T6">
                <a:pos x="T0" y="T1"/>
              </a:cxn>
              <a:cxn ang="T7">
                <a:pos x="T2" y="T3"/>
              </a:cxn>
              <a:cxn ang="T8">
                <a:pos x="T4" y="T5"/>
              </a:cxn>
            </a:cxnLst>
            <a:rect l="0" t="0" r="r" b="b"/>
            <a:pathLst>
              <a:path w="21600" h="22333" fill="none" extrusionOk="0">
                <a:moveTo>
                  <a:pt x="15117" y="-1"/>
                </a:moveTo>
                <a:cubicBezTo>
                  <a:pt x="19263" y="4062"/>
                  <a:pt x="21600" y="9623"/>
                  <a:pt x="21600" y="15428"/>
                </a:cubicBezTo>
                <a:cubicBezTo>
                  <a:pt x="21600" y="17776"/>
                  <a:pt x="21217" y="20108"/>
                  <a:pt x="20466" y="22333"/>
                </a:cubicBezTo>
              </a:path>
              <a:path w="21600" h="22333" stroke="0" extrusionOk="0">
                <a:moveTo>
                  <a:pt x="15117" y="-1"/>
                </a:moveTo>
                <a:cubicBezTo>
                  <a:pt x="19263" y="4062"/>
                  <a:pt x="21600" y="9623"/>
                  <a:pt x="21600" y="15428"/>
                </a:cubicBezTo>
                <a:cubicBezTo>
                  <a:pt x="21600" y="17776"/>
                  <a:pt x="21217" y="20108"/>
                  <a:pt x="20466" y="22333"/>
                </a:cubicBezTo>
                <a:lnTo>
                  <a:pt x="0" y="15428"/>
                </a:lnTo>
                <a:lnTo>
                  <a:pt x="15117" y="-1"/>
                </a:lnTo>
                <a:close/>
              </a:path>
            </a:pathLst>
          </a:custGeom>
          <a:noFill/>
          <a:ln w="508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02" name="Line 22"/>
          <p:cNvSpPr>
            <a:spLocks noChangeShapeType="1"/>
          </p:cNvSpPr>
          <p:nvPr/>
        </p:nvSpPr>
        <p:spPr bwMode="auto">
          <a:xfrm>
            <a:off x="1676400" y="903288"/>
            <a:ext cx="0" cy="4887912"/>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82" name="Line 3"/>
          <p:cNvSpPr>
            <a:spLocks noChangeShapeType="1"/>
          </p:cNvSpPr>
          <p:nvPr/>
        </p:nvSpPr>
        <p:spPr bwMode="auto">
          <a:xfrm>
            <a:off x="1658938" y="5754688"/>
            <a:ext cx="6461125"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8590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par>
                          <p:cTn id="12" fill="hold">
                            <p:stCondLst>
                              <p:cond delay="500"/>
                            </p:stCondLst>
                            <p:childTnLst>
                              <p:par>
                                <p:cTn id="13" presetID="22" presetClass="entr" presetSubtype="1"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up)">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Line 3"/>
          <p:cNvSpPr>
            <a:spLocks noChangeShapeType="1"/>
          </p:cNvSpPr>
          <p:nvPr/>
        </p:nvSpPr>
        <p:spPr bwMode="auto">
          <a:xfrm>
            <a:off x="1646237" y="5738813"/>
            <a:ext cx="7345363"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2" name="Text Box 11"/>
          <p:cNvSpPr txBox="1">
            <a:spLocks noChangeArrowheads="1"/>
          </p:cNvSpPr>
          <p:nvPr/>
        </p:nvSpPr>
        <p:spPr bwMode="auto">
          <a:xfrm>
            <a:off x="838200" y="3581400"/>
            <a:ext cx="973137"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t>150</a:t>
            </a:r>
          </a:p>
        </p:txBody>
      </p:sp>
      <p:sp>
        <p:nvSpPr>
          <p:cNvPr id="22535" name="Text Box 21"/>
          <p:cNvSpPr txBox="1">
            <a:spLocks noChangeArrowheads="1"/>
          </p:cNvSpPr>
          <p:nvPr/>
        </p:nvSpPr>
        <p:spPr bwMode="auto">
          <a:xfrm>
            <a:off x="5638800" y="5791200"/>
            <a:ext cx="838200"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a:t>6.0</a:t>
            </a:r>
          </a:p>
        </p:txBody>
      </p:sp>
      <p:sp>
        <p:nvSpPr>
          <p:cNvPr id="22539" name="Text Box 15"/>
          <p:cNvSpPr txBox="1">
            <a:spLocks noChangeArrowheads="1"/>
          </p:cNvSpPr>
          <p:nvPr/>
        </p:nvSpPr>
        <p:spPr bwMode="auto">
          <a:xfrm>
            <a:off x="228600" y="76200"/>
            <a:ext cx="38100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Product Market</a:t>
            </a:r>
          </a:p>
        </p:txBody>
      </p:sp>
      <p:sp>
        <p:nvSpPr>
          <p:cNvPr id="22540" name="Line 36"/>
          <p:cNvSpPr>
            <a:spLocks noChangeShapeType="1"/>
          </p:cNvSpPr>
          <p:nvPr/>
        </p:nvSpPr>
        <p:spPr bwMode="auto">
          <a:xfrm>
            <a:off x="1676400" y="4800600"/>
            <a:ext cx="28956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41" name="Line 37"/>
          <p:cNvSpPr>
            <a:spLocks noChangeShapeType="1"/>
          </p:cNvSpPr>
          <p:nvPr/>
        </p:nvSpPr>
        <p:spPr bwMode="auto">
          <a:xfrm flipV="1">
            <a:off x="4572000" y="2743200"/>
            <a:ext cx="2819400" cy="20574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44" name="Text Box 39"/>
          <p:cNvSpPr txBox="1">
            <a:spLocks noChangeArrowheads="1"/>
          </p:cNvSpPr>
          <p:nvPr/>
        </p:nvSpPr>
        <p:spPr bwMode="auto">
          <a:xfrm>
            <a:off x="7010400" y="1120775"/>
            <a:ext cx="1295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b="1" dirty="0">
                <a:latin typeface="+mn-lt"/>
              </a:rPr>
              <a:t>AS</a:t>
            </a:r>
          </a:p>
        </p:txBody>
      </p:sp>
      <p:grpSp>
        <p:nvGrpSpPr>
          <p:cNvPr id="5" name="Group 4"/>
          <p:cNvGrpSpPr/>
          <p:nvPr/>
        </p:nvGrpSpPr>
        <p:grpSpPr>
          <a:xfrm>
            <a:off x="6934200" y="4591050"/>
            <a:ext cx="2209800" cy="1625600"/>
            <a:chOff x="6934200" y="4591050"/>
            <a:chExt cx="2209800" cy="1625600"/>
          </a:xfrm>
        </p:grpSpPr>
        <p:sp>
          <p:nvSpPr>
            <p:cNvPr id="22536" name="Text Box 23"/>
            <p:cNvSpPr txBox="1">
              <a:spLocks noChangeArrowheads="1"/>
            </p:cNvSpPr>
            <p:nvPr/>
          </p:nvSpPr>
          <p:spPr bwMode="auto">
            <a:xfrm>
              <a:off x="6934200" y="5791200"/>
              <a:ext cx="914400"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solidFill>
                    <a:srgbClr val="0070C0"/>
                  </a:solidFill>
                </a:rPr>
                <a:t>6.1</a:t>
              </a:r>
            </a:p>
          </p:txBody>
        </p:sp>
        <p:grpSp>
          <p:nvGrpSpPr>
            <p:cNvPr id="4" name="Group 3"/>
            <p:cNvGrpSpPr/>
            <p:nvPr/>
          </p:nvGrpSpPr>
          <p:grpSpPr>
            <a:xfrm>
              <a:off x="7467600" y="4591050"/>
              <a:ext cx="1676400" cy="1047750"/>
              <a:chOff x="7467600" y="4591050"/>
              <a:chExt cx="1676400" cy="1047750"/>
            </a:xfrm>
          </p:grpSpPr>
          <p:sp>
            <p:nvSpPr>
              <p:cNvPr id="22549" name="Text Box 46"/>
              <p:cNvSpPr txBox="1">
                <a:spLocks noChangeArrowheads="1"/>
              </p:cNvSpPr>
              <p:nvPr/>
            </p:nvSpPr>
            <p:spPr bwMode="auto">
              <a:xfrm>
                <a:off x="7467600" y="4591050"/>
                <a:ext cx="1676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800" b="1" dirty="0">
                    <a:latin typeface="+mn-lt"/>
                  </a:rPr>
                  <a:t>full employment</a:t>
                </a:r>
              </a:p>
            </p:txBody>
          </p:sp>
          <p:sp>
            <p:nvSpPr>
              <p:cNvPr id="22550" name="Line 47"/>
              <p:cNvSpPr>
                <a:spLocks noChangeShapeType="1"/>
              </p:cNvSpPr>
              <p:nvPr/>
            </p:nvSpPr>
            <p:spPr bwMode="auto">
              <a:xfrm flipH="1">
                <a:off x="7500938" y="5181600"/>
                <a:ext cx="500062" cy="457200"/>
              </a:xfrm>
              <a:prstGeom prst="line">
                <a:avLst/>
              </a:prstGeom>
              <a:noFill/>
              <a:ln w="508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3" name="Group 2"/>
          <p:cNvGrpSpPr/>
          <p:nvPr/>
        </p:nvGrpSpPr>
        <p:grpSpPr>
          <a:xfrm>
            <a:off x="838200" y="2546350"/>
            <a:ext cx="6553200" cy="425450"/>
            <a:chOff x="838200" y="2546350"/>
            <a:chExt cx="6553200" cy="425450"/>
          </a:xfrm>
        </p:grpSpPr>
        <p:sp>
          <p:nvSpPr>
            <p:cNvPr id="22531" name="Text Box 10"/>
            <p:cNvSpPr txBox="1">
              <a:spLocks noChangeArrowheads="1"/>
            </p:cNvSpPr>
            <p:nvPr/>
          </p:nvSpPr>
          <p:spPr bwMode="auto">
            <a:xfrm>
              <a:off x="838200" y="2546350"/>
              <a:ext cx="9144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solidFill>
                    <a:srgbClr val="0070C0"/>
                  </a:solidFill>
                </a:rPr>
                <a:t>155</a:t>
              </a:r>
            </a:p>
          </p:txBody>
        </p:sp>
        <p:sp>
          <p:nvSpPr>
            <p:cNvPr id="22551" name="Line 49"/>
            <p:cNvSpPr>
              <a:spLocks noChangeShapeType="1"/>
            </p:cNvSpPr>
            <p:nvPr/>
          </p:nvSpPr>
          <p:spPr bwMode="auto">
            <a:xfrm>
              <a:off x="1676400" y="2743200"/>
              <a:ext cx="5715000"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2553" name="Line 50"/>
          <p:cNvSpPr>
            <a:spLocks noChangeShapeType="1"/>
          </p:cNvSpPr>
          <p:nvPr/>
        </p:nvSpPr>
        <p:spPr bwMode="auto">
          <a:xfrm>
            <a:off x="1676400" y="3771900"/>
            <a:ext cx="4304805"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54" name="Line 51"/>
          <p:cNvSpPr>
            <a:spLocks noChangeShapeType="1"/>
          </p:cNvSpPr>
          <p:nvPr/>
        </p:nvSpPr>
        <p:spPr bwMode="auto">
          <a:xfrm>
            <a:off x="5981204" y="3856141"/>
            <a:ext cx="495" cy="1869972"/>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55" name="Line 52"/>
          <p:cNvSpPr>
            <a:spLocks noChangeShapeType="1"/>
          </p:cNvSpPr>
          <p:nvPr/>
        </p:nvSpPr>
        <p:spPr bwMode="auto">
          <a:xfrm>
            <a:off x="7391400" y="2819400"/>
            <a:ext cx="0" cy="2895600"/>
          </a:xfrm>
          <a:prstGeom prst="line">
            <a:avLst/>
          </a:prstGeom>
          <a:noFill/>
          <a:ln w="762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56" name="Text Box 16"/>
          <p:cNvSpPr txBox="1">
            <a:spLocks noChangeArrowheads="1"/>
          </p:cNvSpPr>
          <p:nvPr/>
        </p:nvSpPr>
        <p:spPr bwMode="auto">
          <a:xfrm>
            <a:off x="2895600" y="1682750"/>
            <a:ext cx="1143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latin typeface="+mn-lt"/>
              </a:rPr>
              <a:t>AD</a:t>
            </a:r>
            <a:r>
              <a:rPr lang="en-US" sz="2400" b="1" baseline="-25000" dirty="0">
                <a:latin typeface="+mn-lt"/>
              </a:rPr>
              <a:t>1</a:t>
            </a:r>
            <a:endParaRPr lang="en-US" sz="2400" b="1" dirty="0">
              <a:latin typeface="+mn-lt"/>
            </a:endParaRPr>
          </a:p>
        </p:txBody>
      </p:sp>
      <p:sp>
        <p:nvSpPr>
          <p:cNvPr id="22558" name="Text Box 35"/>
          <p:cNvSpPr txBox="1">
            <a:spLocks noChangeArrowheads="1"/>
          </p:cNvSpPr>
          <p:nvPr/>
        </p:nvSpPr>
        <p:spPr bwMode="auto">
          <a:xfrm>
            <a:off x="563563" y="762000"/>
            <a:ext cx="134143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latin typeface="+mn-lt"/>
              </a:rPr>
              <a:t>Price Level</a:t>
            </a:r>
          </a:p>
        </p:txBody>
      </p:sp>
      <p:sp>
        <p:nvSpPr>
          <p:cNvPr id="22542" name="Line 38"/>
          <p:cNvSpPr>
            <a:spLocks noChangeShapeType="1"/>
          </p:cNvSpPr>
          <p:nvPr/>
        </p:nvSpPr>
        <p:spPr bwMode="auto">
          <a:xfrm flipV="1">
            <a:off x="7391400" y="1616075"/>
            <a:ext cx="0" cy="11430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 name="Group 1"/>
          <p:cNvGrpSpPr/>
          <p:nvPr/>
        </p:nvGrpSpPr>
        <p:grpSpPr>
          <a:xfrm>
            <a:off x="4876800" y="377825"/>
            <a:ext cx="4262438" cy="2359025"/>
            <a:chOff x="4876800" y="377825"/>
            <a:chExt cx="4262438" cy="2359025"/>
          </a:xfrm>
        </p:grpSpPr>
        <p:sp>
          <p:nvSpPr>
            <p:cNvPr id="22557" name="Text Box 43"/>
            <p:cNvSpPr txBox="1">
              <a:spLocks noChangeArrowheads="1"/>
            </p:cNvSpPr>
            <p:nvPr/>
          </p:nvSpPr>
          <p:spPr bwMode="auto">
            <a:xfrm>
              <a:off x="4876800" y="1174750"/>
              <a:ext cx="1219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latin typeface="+mn-lt"/>
                </a:rPr>
                <a:t>AD</a:t>
              </a:r>
              <a:r>
                <a:rPr lang="en-US" sz="2400" b="1" baseline="-25000" dirty="0">
                  <a:latin typeface="+mn-lt"/>
                </a:rPr>
                <a:t>2</a:t>
              </a:r>
              <a:endParaRPr lang="en-US" sz="2400" b="1" dirty="0">
                <a:latin typeface="+mn-lt"/>
              </a:endParaRPr>
            </a:p>
          </p:txBody>
        </p:sp>
        <p:sp>
          <p:nvSpPr>
            <p:cNvPr id="22545" name="Arc 42"/>
            <p:cNvSpPr>
              <a:spLocks/>
            </p:cNvSpPr>
            <p:nvPr/>
          </p:nvSpPr>
          <p:spPr bwMode="auto">
            <a:xfrm rot="7966491">
              <a:off x="6478588" y="76200"/>
              <a:ext cx="2359025" cy="2962275"/>
            </a:xfrm>
            <a:custGeom>
              <a:avLst/>
              <a:gdLst>
                <a:gd name="T0" fmla="*/ 2147483647 w 21600"/>
                <a:gd name="T1" fmla="*/ 0 h 15118"/>
                <a:gd name="T2" fmla="*/ 2147483647 w 21600"/>
                <a:gd name="T3" fmla="*/ 2147483647 h 15118"/>
                <a:gd name="T4" fmla="*/ 0 w 21600"/>
                <a:gd name="T5" fmla="*/ 2147483647 h 15118"/>
                <a:gd name="T6" fmla="*/ 0 60000 65536"/>
                <a:gd name="T7" fmla="*/ 0 60000 65536"/>
                <a:gd name="T8" fmla="*/ 0 60000 65536"/>
              </a:gdLst>
              <a:ahLst/>
              <a:cxnLst>
                <a:cxn ang="T6">
                  <a:pos x="T0" y="T1"/>
                </a:cxn>
                <a:cxn ang="T7">
                  <a:pos x="T2" y="T3"/>
                </a:cxn>
                <a:cxn ang="T8">
                  <a:pos x="T4" y="T5"/>
                </a:cxn>
              </a:cxnLst>
              <a:rect l="0" t="0" r="r" b="b"/>
              <a:pathLst>
                <a:path w="21600" h="15118" fill="none" extrusionOk="0">
                  <a:moveTo>
                    <a:pt x="18803" y="0"/>
                  </a:moveTo>
                  <a:cubicBezTo>
                    <a:pt x="20636" y="3242"/>
                    <a:pt x="21600" y="6904"/>
                    <a:pt x="21600" y="10629"/>
                  </a:cubicBezTo>
                  <a:cubicBezTo>
                    <a:pt x="21600" y="12137"/>
                    <a:pt x="21441" y="13642"/>
                    <a:pt x="21128" y="15118"/>
                  </a:cubicBezTo>
                </a:path>
                <a:path w="21600" h="15118" stroke="0" extrusionOk="0">
                  <a:moveTo>
                    <a:pt x="18803" y="0"/>
                  </a:moveTo>
                  <a:cubicBezTo>
                    <a:pt x="20636" y="3242"/>
                    <a:pt x="21600" y="6904"/>
                    <a:pt x="21600" y="10629"/>
                  </a:cubicBezTo>
                  <a:cubicBezTo>
                    <a:pt x="21600" y="12137"/>
                    <a:pt x="21441" y="13642"/>
                    <a:pt x="21128" y="15118"/>
                  </a:cubicBezTo>
                  <a:lnTo>
                    <a:pt x="0" y="10629"/>
                  </a:lnTo>
                  <a:lnTo>
                    <a:pt x="18803" y="0"/>
                  </a:lnTo>
                  <a:close/>
                </a:path>
              </a:pathLst>
            </a:custGeom>
            <a:noFill/>
            <a:ln w="508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2533" name="Line 19"/>
          <p:cNvSpPr>
            <a:spLocks noChangeShapeType="1"/>
          </p:cNvSpPr>
          <p:nvPr/>
        </p:nvSpPr>
        <p:spPr bwMode="auto">
          <a:xfrm>
            <a:off x="1676400" y="838200"/>
            <a:ext cx="0" cy="4887913"/>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4" name="Arc 20"/>
          <p:cNvSpPr>
            <a:spLocks/>
          </p:cNvSpPr>
          <p:nvPr/>
        </p:nvSpPr>
        <p:spPr bwMode="auto">
          <a:xfrm rot="7966491">
            <a:off x="4854575" y="487363"/>
            <a:ext cx="2359025" cy="4083050"/>
          </a:xfrm>
          <a:custGeom>
            <a:avLst/>
            <a:gdLst>
              <a:gd name="T0" fmla="*/ 2147483647 w 21600"/>
              <a:gd name="T1" fmla="*/ 0 h 20832"/>
              <a:gd name="T2" fmla="*/ 2147483647 w 21600"/>
              <a:gd name="T3" fmla="*/ 2147483647 h 20832"/>
              <a:gd name="T4" fmla="*/ 0 w 21600"/>
              <a:gd name="T5" fmla="*/ 2147483647 h 20832"/>
              <a:gd name="T6" fmla="*/ 0 60000 65536"/>
              <a:gd name="T7" fmla="*/ 0 60000 65536"/>
              <a:gd name="T8" fmla="*/ 0 60000 65536"/>
            </a:gdLst>
            <a:ahLst/>
            <a:cxnLst>
              <a:cxn ang="T6">
                <a:pos x="T0" y="T1"/>
              </a:cxn>
              <a:cxn ang="T7">
                <a:pos x="T2" y="T3"/>
              </a:cxn>
              <a:cxn ang="T8">
                <a:pos x="T4" y="T5"/>
              </a:cxn>
            </a:cxnLst>
            <a:rect l="0" t="0" r="r" b="b"/>
            <a:pathLst>
              <a:path w="21600" h="20832" fill="none" extrusionOk="0">
                <a:moveTo>
                  <a:pt x="15117" y="-1"/>
                </a:moveTo>
                <a:cubicBezTo>
                  <a:pt x="19263" y="4062"/>
                  <a:pt x="21600" y="9623"/>
                  <a:pt x="21600" y="15428"/>
                </a:cubicBezTo>
                <a:cubicBezTo>
                  <a:pt x="21600" y="17251"/>
                  <a:pt x="21369" y="19066"/>
                  <a:pt x="20913" y="20832"/>
                </a:cubicBezTo>
              </a:path>
              <a:path w="21600" h="20832" stroke="0" extrusionOk="0">
                <a:moveTo>
                  <a:pt x="15117" y="-1"/>
                </a:moveTo>
                <a:cubicBezTo>
                  <a:pt x="19263" y="4062"/>
                  <a:pt x="21600" y="9623"/>
                  <a:pt x="21600" y="15428"/>
                </a:cubicBezTo>
                <a:cubicBezTo>
                  <a:pt x="21600" y="17251"/>
                  <a:pt x="21369" y="19066"/>
                  <a:pt x="20913" y="20832"/>
                </a:cubicBezTo>
                <a:lnTo>
                  <a:pt x="0" y="15428"/>
                </a:lnTo>
                <a:lnTo>
                  <a:pt x="15117" y="-1"/>
                </a:lnTo>
                <a:close/>
              </a:path>
            </a:pathLst>
          </a:custGeom>
          <a:noFill/>
          <a:ln w="50800" cmpd="sng">
            <a:solidFill>
              <a:schemeClr val="tx2"/>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Text Box 35"/>
          <p:cNvSpPr txBox="1">
            <a:spLocks noChangeArrowheads="1"/>
          </p:cNvSpPr>
          <p:nvPr/>
        </p:nvSpPr>
        <p:spPr bwMode="auto">
          <a:xfrm>
            <a:off x="8001000" y="5796070"/>
            <a:ext cx="11049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latin typeface="+mn-lt"/>
              </a:rPr>
              <a:t>Real GDP</a:t>
            </a:r>
          </a:p>
        </p:txBody>
      </p:sp>
    </p:spTree>
    <p:extLst>
      <p:ext uri="{BB962C8B-B14F-4D97-AF65-F5344CB8AC3E}">
        <p14:creationId xmlns:p14="http://schemas.microsoft.com/office/powerpoint/2010/main" val="2693694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22555"/>
                                        </p:tgtEl>
                                        <p:attrNameLst>
                                          <p:attrName>style.visibility</p:attrName>
                                        </p:attrNameLst>
                                      </p:cBhvr>
                                      <p:to>
                                        <p:strVal val="visible"/>
                                      </p:to>
                                    </p:set>
                                    <p:animEffect transition="in" filter="wipe(up)">
                                      <p:cBhvr>
                                        <p:cTn id="16" dur="500"/>
                                        <p:tgtEl>
                                          <p:spTgt spid="2255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55"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93688" y="222781"/>
            <a:ext cx="8610600" cy="546625"/>
          </a:xfrm>
        </p:spPr>
        <p:txBody>
          <a:bodyPr>
            <a:spAutoFit/>
          </a:bodyPr>
          <a:lstStyle/>
          <a:p>
            <a:pPr algn="l">
              <a:lnSpc>
                <a:spcPct val="80000"/>
              </a:lnSpc>
            </a:pPr>
            <a:r>
              <a:rPr lang="en-US" sz="3600" b="1" dirty="0">
                <a:solidFill>
                  <a:srgbClr val="0070C0"/>
                </a:solidFill>
              </a:rPr>
              <a:t>Classical economic view</a:t>
            </a:r>
          </a:p>
        </p:txBody>
      </p:sp>
      <p:sp>
        <p:nvSpPr>
          <p:cNvPr id="485379" name="Rectangle 3"/>
          <p:cNvSpPr>
            <a:spLocks noGrp="1" noChangeArrowheads="1"/>
          </p:cNvSpPr>
          <p:nvPr>
            <p:ph type="body" idx="1"/>
          </p:nvPr>
        </p:nvSpPr>
        <p:spPr>
          <a:xfrm>
            <a:off x="533400" y="742950"/>
            <a:ext cx="8518525" cy="437043"/>
          </a:xfrm>
        </p:spPr>
        <p:txBody>
          <a:bodyPr>
            <a:spAutoFit/>
          </a:bodyPr>
          <a:lstStyle/>
          <a:p>
            <a:pPr marL="0" indent="0">
              <a:lnSpc>
                <a:spcPct val="80000"/>
              </a:lnSpc>
              <a:buFontTx/>
              <a:buNone/>
            </a:pPr>
            <a:r>
              <a:rPr lang="en-US" sz="2800" dirty="0"/>
              <a:t>The economy is stable in the long-run at full employment</a:t>
            </a:r>
          </a:p>
        </p:txBody>
      </p:sp>
      <p:sp>
        <p:nvSpPr>
          <p:cNvPr id="23556" name="Rectangle 2"/>
          <p:cNvSpPr txBox="1">
            <a:spLocks noChangeArrowheads="1"/>
          </p:cNvSpPr>
          <p:nvPr/>
        </p:nvSpPr>
        <p:spPr bwMode="auto">
          <a:xfrm>
            <a:off x="304800" y="1247253"/>
            <a:ext cx="7924800" cy="567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5000"/>
              </a:lnSpc>
              <a:spcBef>
                <a:spcPct val="0"/>
              </a:spcBef>
            </a:pPr>
            <a:r>
              <a:rPr lang="en-US" sz="3600" b="1" dirty="0">
                <a:solidFill>
                  <a:srgbClr val="0070C0"/>
                </a:solidFill>
                <a:latin typeface="+mj-lt"/>
              </a:rPr>
              <a:t>Classical economists role of money</a:t>
            </a:r>
          </a:p>
        </p:txBody>
      </p:sp>
      <p:sp>
        <p:nvSpPr>
          <p:cNvPr id="23558" name="Rectangle 2"/>
          <p:cNvSpPr txBox="1">
            <a:spLocks noChangeArrowheads="1"/>
          </p:cNvSpPr>
          <p:nvPr/>
        </p:nvSpPr>
        <p:spPr bwMode="auto">
          <a:xfrm>
            <a:off x="304800" y="1936676"/>
            <a:ext cx="5029200"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600" b="1" dirty="0">
                <a:solidFill>
                  <a:srgbClr val="0070C0"/>
                </a:solidFill>
                <a:latin typeface="+mj-lt"/>
              </a:rPr>
              <a:t>Equation of Exchange</a:t>
            </a:r>
          </a:p>
        </p:txBody>
      </p:sp>
      <p:sp>
        <p:nvSpPr>
          <p:cNvPr id="8" name="Rectangle 3"/>
          <p:cNvSpPr txBox="1">
            <a:spLocks noChangeArrowheads="1"/>
          </p:cNvSpPr>
          <p:nvPr/>
        </p:nvSpPr>
        <p:spPr bwMode="auto">
          <a:xfrm>
            <a:off x="533400" y="2425005"/>
            <a:ext cx="74676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latin typeface="+mn-lt"/>
              </a:rPr>
              <a:t>An accounting identity that states the money supply times the  velocity of money equals total spending</a:t>
            </a:r>
          </a:p>
        </p:txBody>
      </p:sp>
    </p:spTree>
    <p:extLst>
      <p:ext uri="{BB962C8B-B14F-4D97-AF65-F5344CB8AC3E}">
        <p14:creationId xmlns:p14="http://schemas.microsoft.com/office/powerpoint/2010/main" val="23713226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853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23556"/>
                                        </p:tgtEl>
                                        <p:attrNameLst>
                                          <p:attrName>style.visibility</p:attrName>
                                        </p:attrNameLst>
                                      </p:cBhvr>
                                      <p:to>
                                        <p:strVal val="visible"/>
                                      </p:to>
                                    </p:set>
                                    <p:animEffect transition="in" filter="fade">
                                      <p:cBhvr>
                                        <p:cTn id="11" dur="500"/>
                                        <p:tgtEl>
                                          <p:spTgt spid="2355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3558"/>
                                        </p:tgtEl>
                                        <p:attrNameLst>
                                          <p:attrName>style.visibility</p:attrName>
                                        </p:attrNameLst>
                                      </p:cBhvr>
                                      <p:to>
                                        <p:strVal val="visible"/>
                                      </p:to>
                                    </p:set>
                                    <p:animEffect transition="in" filter="fade">
                                      <p:cBhvr>
                                        <p:cTn id="16" dur="500"/>
                                        <p:tgtEl>
                                          <p:spTgt spid="2355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5379" grpId="0" build="p" autoUpdateAnimBg="0"/>
      <p:bldP spid="23556" grpId="0"/>
      <p:bldP spid="23558" grpId="0"/>
      <p:bldP spid="8"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28600" y="941266"/>
            <a:ext cx="8610600" cy="459228"/>
          </a:xfrm>
        </p:spPr>
        <p:txBody>
          <a:bodyPr>
            <a:spAutoFit/>
          </a:bodyPr>
          <a:lstStyle/>
          <a:p>
            <a:pPr algn="l">
              <a:lnSpc>
                <a:spcPct val="70000"/>
              </a:lnSpc>
            </a:pPr>
            <a:r>
              <a:rPr lang="en-US" sz="3200" dirty="0">
                <a:solidFill>
                  <a:srgbClr val="0070C0"/>
                </a:solidFill>
              </a:rPr>
              <a:t>Transactions demand for money</a:t>
            </a:r>
          </a:p>
        </p:txBody>
      </p:sp>
      <p:sp>
        <p:nvSpPr>
          <p:cNvPr id="358403" name="Rectangle 3"/>
          <p:cNvSpPr>
            <a:spLocks noGrp="1" noChangeArrowheads="1"/>
          </p:cNvSpPr>
          <p:nvPr>
            <p:ph type="body" idx="1"/>
          </p:nvPr>
        </p:nvSpPr>
        <p:spPr>
          <a:xfrm>
            <a:off x="533400" y="1295400"/>
            <a:ext cx="8077200" cy="830997"/>
          </a:xfrm>
        </p:spPr>
        <p:txBody>
          <a:bodyPr>
            <a:spAutoFit/>
          </a:bodyPr>
          <a:lstStyle/>
          <a:p>
            <a:pPr marL="0" indent="0">
              <a:buFontTx/>
              <a:buNone/>
            </a:pPr>
            <a:r>
              <a:rPr lang="en-US" sz="2400" dirty="0"/>
              <a:t>The stock of money people hold to pay everyday predictable expenses</a:t>
            </a:r>
          </a:p>
        </p:txBody>
      </p:sp>
      <p:sp>
        <p:nvSpPr>
          <p:cNvPr id="3076" name="Rectangle 2"/>
          <p:cNvSpPr txBox="1">
            <a:spLocks noChangeArrowheads="1"/>
          </p:cNvSpPr>
          <p:nvPr/>
        </p:nvSpPr>
        <p:spPr bwMode="auto">
          <a:xfrm>
            <a:off x="246063" y="2398038"/>
            <a:ext cx="8669337" cy="459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70000"/>
              </a:lnSpc>
              <a:spcBef>
                <a:spcPct val="0"/>
              </a:spcBef>
            </a:pPr>
            <a:r>
              <a:rPr lang="en-US" sz="3200" dirty="0">
                <a:solidFill>
                  <a:srgbClr val="0070C0"/>
                </a:solidFill>
                <a:latin typeface="+mj-lt"/>
              </a:rPr>
              <a:t>Precautionary demand for money</a:t>
            </a:r>
            <a:endParaRPr lang="en-US" sz="3200" dirty="0">
              <a:solidFill>
                <a:srgbClr val="00B0F0"/>
              </a:solidFill>
              <a:latin typeface="+mj-lt"/>
            </a:endParaRPr>
          </a:p>
        </p:txBody>
      </p:sp>
      <p:sp>
        <p:nvSpPr>
          <p:cNvPr id="7" name="Rectangle 3"/>
          <p:cNvSpPr txBox="1">
            <a:spLocks noChangeArrowheads="1"/>
          </p:cNvSpPr>
          <p:nvPr/>
        </p:nvSpPr>
        <p:spPr bwMode="auto">
          <a:xfrm>
            <a:off x="533400" y="2703493"/>
            <a:ext cx="796131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400" dirty="0">
                <a:latin typeface="+mn-lt"/>
              </a:rPr>
              <a:t>The stock of money people hold to pay unpredictable expenses</a:t>
            </a:r>
          </a:p>
        </p:txBody>
      </p:sp>
      <p:sp>
        <p:nvSpPr>
          <p:cNvPr id="3078" name="Rectangle 2"/>
          <p:cNvSpPr txBox="1">
            <a:spLocks noChangeArrowheads="1"/>
          </p:cNvSpPr>
          <p:nvPr/>
        </p:nvSpPr>
        <p:spPr bwMode="auto">
          <a:xfrm>
            <a:off x="228600" y="3810000"/>
            <a:ext cx="8610600" cy="4961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200" dirty="0">
                <a:solidFill>
                  <a:srgbClr val="0070C0"/>
                </a:solidFill>
                <a:latin typeface="+mj-lt"/>
              </a:rPr>
              <a:t>Speculative demand for money</a:t>
            </a:r>
          </a:p>
        </p:txBody>
      </p:sp>
      <p:sp>
        <p:nvSpPr>
          <p:cNvPr id="9" name="Rectangle 3"/>
          <p:cNvSpPr txBox="1">
            <a:spLocks noChangeArrowheads="1"/>
          </p:cNvSpPr>
          <p:nvPr/>
        </p:nvSpPr>
        <p:spPr bwMode="auto">
          <a:xfrm>
            <a:off x="533400" y="4200585"/>
            <a:ext cx="82296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400" dirty="0">
                <a:latin typeface="+mn-lt"/>
              </a:rPr>
              <a:t>The stock of money people hold to take advantage of expected future changes in the price of bonds, stocks, or other non-monies</a:t>
            </a:r>
          </a:p>
        </p:txBody>
      </p:sp>
      <p:sp>
        <p:nvSpPr>
          <p:cNvPr id="10" name="Rectangle 2"/>
          <p:cNvSpPr txBox="1">
            <a:spLocks noChangeArrowheads="1"/>
          </p:cNvSpPr>
          <p:nvPr/>
        </p:nvSpPr>
        <p:spPr bwMode="auto">
          <a:xfrm>
            <a:off x="228600" y="198207"/>
            <a:ext cx="8610600" cy="50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3600" b="1">
                <a:solidFill>
                  <a:schemeClr val="accent2"/>
                </a:solidFill>
                <a:latin typeface="+mj-lt"/>
                <a:ea typeface="+mj-ea"/>
                <a:cs typeface="+mj-cs"/>
              </a:defRPr>
            </a:lvl1pPr>
            <a:lvl2pPr algn="ctr" rtl="0" eaLnBrk="0" fontAlgn="base" hangingPunct="0">
              <a:spcBef>
                <a:spcPct val="0"/>
              </a:spcBef>
              <a:spcAft>
                <a:spcPct val="0"/>
              </a:spcAft>
              <a:defRPr sz="3600" b="1">
                <a:solidFill>
                  <a:schemeClr val="accent2"/>
                </a:solidFill>
                <a:latin typeface="Arial" charset="0"/>
              </a:defRPr>
            </a:lvl2pPr>
            <a:lvl3pPr algn="ctr" rtl="0" eaLnBrk="0" fontAlgn="base" hangingPunct="0">
              <a:spcBef>
                <a:spcPct val="0"/>
              </a:spcBef>
              <a:spcAft>
                <a:spcPct val="0"/>
              </a:spcAft>
              <a:defRPr sz="3600" b="1">
                <a:solidFill>
                  <a:schemeClr val="accent2"/>
                </a:solidFill>
                <a:latin typeface="Arial" charset="0"/>
              </a:defRPr>
            </a:lvl3pPr>
            <a:lvl4pPr algn="ctr" rtl="0" eaLnBrk="0" fontAlgn="base" hangingPunct="0">
              <a:spcBef>
                <a:spcPct val="0"/>
              </a:spcBef>
              <a:spcAft>
                <a:spcPct val="0"/>
              </a:spcAft>
              <a:defRPr sz="3600" b="1">
                <a:solidFill>
                  <a:schemeClr val="accent2"/>
                </a:solidFill>
                <a:latin typeface="Arial" charset="0"/>
              </a:defRPr>
            </a:lvl4pPr>
            <a:lvl5pPr algn="ctr" rtl="0" eaLnBrk="0" fontAlgn="base" hangingPunct="0">
              <a:spcBef>
                <a:spcPct val="0"/>
              </a:spcBef>
              <a:spcAft>
                <a:spcPct val="0"/>
              </a:spcAft>
              <a:defRPr sz="3600" b="1">
                <a:solidFill>
                  <a:schemeClr val="accent2"/>
                </a:solidFill>
                <a:latin typeface="Arial" charset="0"/>
              </a:defRPr>
            </a:lvl5pPr>
            <a:lvl6pPr marL="457200" algn="ctr" rtl="0" eaLnBrk="0" fontAlgn="base" hangingPunct="0">
              <a:spcBef>
                <a:spcPct val="0"/>
              </a:spcBef>
              <a:spcAft>
                <a:spcPct val="0"/>
              </a:spcAft>
              <a:defRPr sz="4400" b="1">
                <a:solidFill>
                  <a:schemeClr val="tx2"/>
                </a:solidFill>
                <a:latin typeface="Arial" charset="0"/>
              </a:defRPr>
            </a:lvl6pPr>
            <a:lvl7pPr marL="914400" algn="ctr" rtl="0" eaLnBrk="0" fontAlgn="base" hangingPunct="0">
              <a:spcBef>
                <a:spcPct val="0"/>
              </a:spcBef>
              <a:spcAft>
                <a:spcPct val="0"/>
              </a:spcAft>
              <a:defRPr sz="4400" b="1">
                <a:solidFill>
                  <a:schemeClr val="tx2"/>
                </a:solidFill>
                <a:latin typeface="Arial" charset="0"/>
              </a:defRPr>
            </a:lvl7pPr>
            <a:lvl8pPr marL="1371600" algn="ctr" rtl="0" eaLnBrk="0" fontAlgn="base" hangingPunct="0">
              <a:spcBef>
                <a:spcPct val="0"/>
              </a:spcBef>
              <a:spcAft>
                <a:spcPct val="0"/>
              </a:spcAft>
              <a:defRPr sz="4400" b="1">
                <a:solidFill>
                  <a:schemeClr val="tx2"/>
                </a:solidFill>
                <a:latin typeface="Arial" charset="0"/>
              </a:defRPr>
            </a:lvl8pPr>
            <a:lvl9pPr marL="1828800" algn="ctr" rtl="0" eaLnBrk="0" fontAlgn="base" hangingPunct="0">
              <a:spcBef>
                <a:spcPct val="0"/>
              </a:spcBef>
              <a:spcAft>
                <a:spcPct val="0"/>
              </a:spcAft>
              <a:defRPr sz="4400" b="1">
                <a:solidFill>
                  <a:schemeClr val="tx2"/>
                </a:solidFill>
                <a:latin typeface="Arial" charset="0"/>
              </a:defRPr>
            </a:lvl9pPr>
          </a:lstStyle>
          <a:p>
            <a:pPr algn="l">
              <a:lnSpc>
                <a:spcPct val="70000"/>
              </a:lnSpc>
            </a:pPr>
            <a:r>
              <a:rPr lang="en-US" dirty="0">
                <a:solidFill>
                  <a:srgbClr val="0070C0"/>
                </a:solidFill>
              </a:rPr>
              <a:t>Keynesian</a:t>
            </a:r>
            <a:r>
              <a:rPr lang="en-US" kern="0" dirty="0">
                <a:solidFill>
                  <a:srgbClr val="0070C0"/>
                </a:solidFill>
              </a:rPr>
              <a:t> demand for money</a:t>
            </a:r>
          </a:p>
        </p:txBody>
      </p:sp>
    </p:spTree>
    <p:extLst>
      <p:ext uri="{BB962C8B-B14F-4D97-AF65-F5344CB8AC3E}">
        <p14:creationId xmlns:p14="http://schemas.microsoft.com/office/powerpoint/2010/main" val="19960830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58403">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076"/>
                                        </p:tgtEl>
                                        <p:attrNameLst>
                                          <p:attrName>style.visibility</p:attrName>
                                        </p:attrNameLst>
                                      </p:cBhvr>
                                      <p:to>
                                        <p:strVal val="visible"/>
                                      </p:to>
                                    </p:set>
                                    <p:animEffect transition="in" filter="fade">
                                      <p:cBhvr>
                                        <p:cTn id="15" dur="500"/>
                                        <p:tgtEl>
                                          <p:spTgt spid="307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078"/>
                                        </p:tgtEl>
                                        <p:attrNameLst>
                                          <p:attrName>style.visibility</p:attrName>
                                        </p:attrNameLst>
                                      </p:cBhvr>
                                      <p:to>
                                        <p:strVal val="visible"/>
                                      </p:to>
                                    </p:set>
                                    <p:animEffect transition="in" filter="fade">
                                      <p:cBhvr>
                                        <p:cTn id="24" dur="500"/>
                                        <p:tgtEl>
                                          <p:spTgt spid="307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58403" grpId="0" build="p" autoUpdateAnimBg="0"/>
      <p:bldP spid="3076" grpId="0"/>
      <p:bldP spid="7" grpId="0" build="p" autoUpdateAnimBg="0"/>
      <p:bldP spid="3078" grpId="0"/>
      <p:bldP spid="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28600" y="172319"/>
            <a:ext cx="8610600" cy="647550"/>
          </a:xfrm>
        </p:spPr>
        <p:txBody>
          <a:bodyPr>
            <a:spAutoFit/>
          </a:bodyPr>
          <a:lstStyle/>
          <a:p>
            <a:pPr algn="l">
              <a:lnSpc>
                <a:spcPct val="80000"/>
              </a:lnSpc>
            </a:pPr>
            <a:r>
              <a:rPr lang="en-US" b="1" dirty="0">
                <a:solidFill>
                  <a:srgbClr val="0070C0"/>
                </a:solidFill>
              </a:rPr>
              <a:t>Equation of Exchange</a:t>
            </a:r>
          </a:p>
        </p:txBody>
      </p:sp>
      <p:sp>
        <p:nvSpPr>
          <p:cNvPr id="375811" name="Rectangle 3"/>
          <p:cNvSpPr>
            <a:spLocks noGrp="1" noChangeArrowheads="1"/>
          </p:cNvSpPr>
          <p:nvPr>
            <p:ph type="body" idx="1"/>
          </p:nvPr>
        </p:nvSpPr>
        <p:spPr>
          <a:xfrm>
            <a:off x="4343400" y="3071813"/>
            <a:ext cx="4572000" cy="436562"/>
          </a:xfrm>
        </p:spPr>
        <p:txBody>
          <a:bodyPr>
            <a:spAutoFit/>
          </a:bodyPr>
          <a:lstStyle/>
          <a:p>
            <a:pPr marL="0" indent="0">
              <a:lnSpc>
                <a:spcPct val="80000"/>
              </a:lnSpc>
              <a:buFontTx/>
              <a:buNone/>
            </a:pPr>
            <a:r>
              <a:rPr lang="en-US" sz="1400" i="1"/>
              <a:t>the average number of times per year a dollar of the money supply is spent on final goods and services</a:t>
            </a:r>
          </a:p>
        </p:txBody>
      </p:sp>
      <p:sp>
        <p:nvSpPr>
          <p:cNvPr id="24580" name="Rectangle 3"/>
          <p:cNvSpPr txBox="1">
            <a:spLocks noChangeArrowheads="1"/>
          </p:cNvSpPr>
          <p:nvPr/>
        </p:nvSpPr>
        <p:spPr bwMode="auto">
          <a:xfrm>
            <a:off x="1033463" y="1219200"/>
            <a:ext cx="3276600"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pPr>
            <a:r>
              <a:rPr lang="en-US" sz="4800" dirty="0">
                <a:latin typeface="+mn-lt"/>
              </a:rPr>
              <a:t>MV = PQ</a:t>
            </a:r>
          </a:p>
        </p:txBody>
      </p:sp>
      <p:sp>
        <p:nvSpPr>
          <p:cNvPr id="24582" name="Text Box 9"/>
          <p:cNvSpPr txBox="1">
            <a:spLocks noChangeArrowheads="1"/>
          </p:cNvSpPr>
          <p:nvPr/>
        </p:nvSpPr>
        <p:spPr bwMode="auto">
          <a:xfrm>
            <a:off x="1752600" y="3025775"/>
            <a:ext cx="2133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a:latin typeface="+mn-lt"/>
              </a:rPr>
              <a:t>V = Velocity</a:t>
            </a:r>
          </a:p>
        </p:txBody>
      </p:sp>
      <p:sp>
        <p:nvSpPr>
          <p:cNvPr id="24585" name="TextBox 1"/>
          <p:cNvSpPr txBox="1">
            <a:spLocks noChangeArrowheads="1"/>
          </p:cNvSpPr>
          <p:nvPr/>
        </p:nvSpPr>
        <p:spPr bwMode="auto">
          <a:xfrm>
            <a:off x="1447800" y="1905000"/>
            <a:ext cx="2057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600" i="1" dirty="0">
                <a:latin typeface="+mn-lt"/>
              </a:rPr>
              <a:t>where</a:t>
            </a:r>
          </a:p>
        </p:txBody>
      </p:sp>
      <p:grpSp>
        <p:nvGrpSpPr>
          <p:cNvPr id="2" name="Group 1"/>
          <p:cNvGrpSpPr>
            <a:grpSpLocks/>
          </p:cNvGrpSpPr>
          <p:nvPr/>
        </p:nvGrpSpPr>
        <p:grpSpPr bwMode="auto">
          <a:xfrm>
            <a:off x="1752600" y="2514600"/>
            <a:ext cx="3352800" cy="532745"/>
            <a:chOff x="1752600" y="2743200"/>
            <a:chExt cx="3352800" cy="532745"/>
          </a:xfrm>
        </p:grpSpPr>
        <p:sp>
          <p:nvSpPr>
            <p:cNvPr id="24590" name="Text Box 5"/>
            <p:cNvSpPr txBox="1">
              <a:spLocks noChangeArrowheads="1"/>
            </p:cNvSpPr>
            <p:nvPr/>
          </p:nvSpPr>
          <p:spPr bwMode="auto">
            <a:xfrm>
              <a:off x="1752600" y="2752725"/>
              <a:ext cx="2286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a:latin typeface="+mn-lt"/>
                </a:rPr>
                <a:t>M = Money</a:t>
              </a:r>
            </a:p>
          </p:txBody>
        </p:sp>
        <p:sp>
          <p:nvSpPr>
            <p:cNvPr id="24591" name="Text Box 5"/>
            <p:cNvSpPr txBox="1">
              <a:spLocks noChangeArrowheads="1"/>
            </p:cNvSpPr>
            <p:nvPr/>
          </p:nvSpPr>
          <p:spPr bwMode="auto">
            <a:xfrm>
              <a:off x="4343400" y="2743200"/>
              <a:ext cx="762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i="1">
                  <a:latin typeface="+mn-lt"/>
                </a:rPr>
                <a:t>M1</a:t>
              </a:r>
            </a:p>
          </p:txBody>
        </p:sp>
      </p:grpSp>
      <p:grpSp>
        <p:nvGrpSpPr>
          <p:cNvPr id="3" name="Group 2"/>
          <p:cNvGrpSpPr>
            <a:grpSpLocks/>
          </p:cNvGrpSpPr>
          <p:nvPr/>
        </p:nvGrpSpPr>
        <p:grpSpPr bwMode="auto">
          <a:xfrm>
            <a:off x="1752600" y="3559175"/>
            <a:ext cx="3810000" cy="523220"/>
            <a:chOff x="1752600" y="3787775"/>
            <a:chExt cx="3810000" cy="523220"/>
          </a:xfrm>
        </p:grpSpPr>
        <p:sp>
          <p:nvSpPr>
            <p:cNvPr id="24588" name="Text Box 11"/>
            <p:cNvSpPr txBox="1">
              <a:spLocks noChangeArrowheads="1"/>
            </p:cNvSpPr>
            <p:nvPr/>
          </p:nvSpPr>
          <p:spPr bwMode="auto">
            <a:xfrm>
              <a:off x="1752600" y="3787775"/>
              <a:ext cx="2286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a:latin typeface="+mn-lt"/>
                </a:rPr>
                <a:t>P = Prices</a:t>
              </a:r>
            </a:p>
          </p:txBody>
        </p:sp>
        <p:sp>
          <p:nvSpPr>
            <p:cNvPr id="24589" name="Text Box 5"/>
            <p:cNvSpPr txBox="1">
              <a:spLocks noChangeArrowheads="1"/>
            </p:cNvSpPr>
            <p:nvPr/>
          </p:nvSpPr>
          <p:spPr bwMode="auto">
            <a:xfrm>
              <a:off x="4343400" y="3787775"/>
              <a:ext cx="12192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i="1">
                  <a:latin typeface="+mn-lt"/>
                </a:rPr>
                <a:t>CPI-U</a:t>
              </a:r>
            </a:p>
          </p:txBody>
        </p:sp>
      </p:grpSp>
      <p:grpSp>
        <p:nvGrpSpPr>
          <p:cNvPr id="4" name="Group 3"/>
          <p:cNvGrpSpPr>
            <a:grpSpLocks/>
          </p:cNvGrpSpPr>
          <p:nvPr/>
        </p:nvGrpSpPr>
        <p:grpSpPr bwMode="auto">
          <a:xfrm>
            <a:off x="1709738" y="4038600"/>
            <a:ext cx="4614862" cy="523220"/>
            <a:chOff x="1709738" y="4267200"/>
            <a:chExt cx="4614862" cy="523220"/>
          </a:xfrm>
        </p:grpSpPr>
        <p:sp>
          <p:nvSpPr>
            <p:cNvPr id="24586" name="Text Box 13"/>
            <p:cNvSpPr txBox="1">
              <a:spLocks noChangeArrowheads="1"/>
            </p:cNvSpPr>
            <p:nvPr/>
          </p:nvSpPr>
          <p:spPr bwMode="auto">
            <a:xfrm>
              <a:off x="1709738" y="4267200"/>
              <a:ext cx="240506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a:latin typeface="+mn-lt"/>
                </a:rPr>
                <a:t>Q = Quantity  </a:t>
              </a:r>
            </a:p>
          </p:txBody>
        </p:sp>
        <p:sp>
          <p:nvSpPr>
            <p:cNvPr id="24587" name="Text Box 5"/>
            <p:cNvSpPr txBox="1">
              <a:spLocks noChangeArrowheads="1"/>
            </p:cNvSpPr>
            <p:nvPr/>
          </p:nvSpPr>
          <p:spPr bwMode="auto">
            <a:xfrm>
              <a:off x="4343400" y="4267200"/>
              <a:ext cx="19812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i="1">
                  <a:latin typeface="+mn-lt"/>
                </a:rPr>
                <a:t>Real GDP</a:t>
              </a:r>
            </a:p>
          </p:txBody>
        </p:sp>
      </p:grpSp>
      <p:cxnSp>
        <p:nvCxnSpPr>
          <p:cNvPr id="6" name="Straight Connector 5"/>
          <p:cNvCxnSpPr/>
          <p:nvPr/>
        </p:nvCxnSpPr>
        <p:spPr bwMode="auto">
          <a:xfrm>
            <a:off x="1600200" y="1212273"/>
            <a:ext cx="423862" cy="0"/>
          </a:xfrm>
          <a:prstGeom prst="line">
            <a:avLst/>
          </a:prstGeom>
          <a:noFill/>
          <a:ln w="444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0" name="Group 9"/>
          <p:cNvGrpSpPr/>
          <p:nvPr/>
        </p:nvGrpSpPr>
        <p:grpSpPr>
          <a:xfrm>
            <a:off x="2885440" y="1212273"/>
            <a:ext cx="924560" cy="721127"/>
            <a:chOff x="2885440" y="1212273"/>
            <a:chExt cx="924560" cy="721127"/>
          </a:xfrm>
        </p:grpSpPr>
        <p:cxnSp>
          <p:nvCxnSpPr>
            <p:cNvPr id="20" name="Straight Connector 19"/>
            <p:cNvCxnSpPr/>
            <p:nvPr/>
          </p:nvCxnSpPr>
          <p:spPr bwMode="auto">
            <a:xfrm flipV="1">
              <a:off x="2885440" y="1212273"/>
              <a:ext cx="490537" cy="6927"/>
            </a:xfrm>
            <a:prstGeom prst="line">
              <a:avLst/>
            </a:prstGeom>
            <a:noFill/>
            <a:ln w="444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Box 8"/>
            <p:cNvSpPr txBox="1"/>
            <p:nvPr/>
          </p:nvSpPr>
          <p:spPr>
            <a:xfrm>
              <a:off x="3276600" y="1564068"/>
              <a:ext cx="533400" cy="369332"/>
            </a:xfrm>
            <a:prstGeom prst="rect">
              <a:avLst/>
            </a:prstGeom>
            <a:noFill/>
          </p:spPr>
          <p:txBody>
            <a:bodyPr wrap="square" rtlCol="0">
              <a:spAutoFit/>
            </a:bodyPr>
            <a:lstStyle/>
            <a:p>
              <a:r>
                <a:rPr lang="en-US" sz="1800" dirty="0" err="1"/>
                <a:t>fe</a:t>
              </a:r>
              <a:endParaRPr lang="en-US" sz="1800" dirty="0"/>
            </a:p>
          </p:txBody>
        </p:sp>
      </p:grpSp>
      <p:grpSp>
        <p:nvGrpSpPr>
          <p:cNvPr id="11" name="Group 10"/>
          <p:cNvGrpSpPr/>
          <p:nvPr/>
        </p:nvGrpSpPr>
        <p:grpSpPr>
          <a:xfrm>
            <a:off x="1037793" y="5173973"/>
            <a:ext cx="3276600" cy="721127"/>
            <a:chOff x="1037793" y="5173973"/>
            <a:chExt cx="3276600" cy="721127"/>
          </a:xfrm>
        </p:grpSpPr>
        <p:sp>
          <p:nvSpPr>
            <p:cNvPr id="28" name="Rectangle 3"/>
            <p:cNvSpPr txBox="1">
              <a:spLocks noChangeArrowheads="1"/>
            </p:cNvSpPr>
            <p:nvPr/>
          </p:nvSpPr>
          <p:spPr bwMode="auto">
            <a:xfrm>
              <a:off x="1037793" y="5180900"/>
              <a:ext cx="3276600"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pPr>
              <a:r>
                <a:rPr lang="en-US" sz="4800">
                  <a:latin typeface="+mn-lt"/>
                </a:rPr>
                <a:t>MV = PQ</a:t>
              </a:r>
            </a:p>
          </p:txBody>
        </p:sp>
        <p:cxnSp>
          <p:nvCxnSpPr>
            <p:cNvPr id="29" name="Straight Connector 28"/>
            <p:cNvCxnSpPr/>
            <p:nvPr/>
          </p:nvCxnSpPr>
          <p:spPr bwMode="auto">
            <a:xfrm>
              <a:off x="1604531" y="5173973"/>
              <a:ext cx="452869" cy="6927"/>
            </a:xfrm>
            <a:prstGeom prst="line">
              <a:avLst/>
            </a:prstGeom>
            <a:noFill/>
            <a:ln w="444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30" name="Group 29"/>
            <p:cNvGrpSpPr/>
            <p:nvPr/>
          </p:nvGrpSpPr>
          <p:grpSpPr>
            <a:xfrm>
              <a:off x="2872423" y="5173973"/>
              <a:ext cx="937577" cy="721127"/>
              <a:chOff x="2868093" y="1212273"/>
              <a:chExt cx="937577" cy="721127"/>
            </a:xfrm>
          </p:grpSpPr>
          <p:cxnSp>
            <p:nvCxnSpPr>
              <p:cNvPr id="31" name="Straight Connector 30"/>
              <p:cNvCxnSpPr/>
              <p:nvPr/>
            </p:nvCxnSpPr>
            <p:spPr bwMode="auto">
              <a:xfrm>
                <a:off x="2868093" y="1212273"/>
                <a:ext cx="480377" cy="0"/>
              </a:xfrm>
              <a:prstGeom prst="line">
                <a:avLst/>
              </a:prstGeom>
              <a:noFill/>
              <a:ln w="444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2" name="TextBox 31"/>
              <p:cNvSpPr txBox="1"/>
              <p:nvPr/>
            </p:nvSpPr>
            <p:spPr>
              <a:xfrm>
                <a:off x="3272270" y="1564068"/>
                <a:ext cx="533400" cy="369332"/>
              </a:xfrm>
              <a:prstGeom prst="rect">
                <a:avLst/>
              </a:prstGeom>
              <a:noFill/>
            </p:spPr>
            <p:txBody>
              <a:bodyPr wrap="square" rtlCol="0">
                <a:spAutoFit/>
              </a:bodyPr>
              <a:lstStyle/>
              <a:p>
                <a:r>
                  <a:rPr lang="en-US" sz="1800" dirty="0" err="1"/>
                  <a:t>fe</a:t>
                </a:r>
                <a:endParaRPr lang="en-US" sz="1800" dirty="0"/>
              </a:p>
            </p:txBody>
          </p:sp>
        </p:grpSp>
      </p:grpSp>
      <p:sp>
        <p:nvSpPr>
          <p:cNvPr id="12" name="TextBox 11"/>
          <p:cNvSpPr txBox="1"/>
          <p:nvPr/>
        </p:nvSpPr>
        <p:spPr>
          <a:xfrm>
            <a:off x="1037793" y="5789069"/>
            <a:ext cx="914400" cy="584775"/>
          </a:xfrm>
          <a:prstGeom prst="rect">
            <a:avLst/>
          </a:prstGeom>
          <a:noFill/>
        </p:spPr>
        <p:txBody>
          <a:bodyPr wrap="square" rtlCol="0">
            <a:spAutoFit/>
          </a:bodyPr>
          <a:lstStyle/>
          <a:p>
            <a:r>
              <a:rPr lang="en-US" sz="3200" dirty="0"/>
              <a:t>5%</a:t>
            </a:r>
          </a:p>
        </p:txBody>
      </p:sp>
      <p:sp>
        <p:nvSpPr>
          <p:cNvPr id="35" name="TextBox 34"/>
          <p:cNvSpPr txBox="1"/>
          <p:nvPr/>
        </p:nvSpPr>
        <p:spPr>
          <a:xfrm>
            <a:off x="2438400" y="5789069"/>
            <a:ext cx="914400" cy="584775"/>
          </a:xfrm>
          <a:prstGeom prst="rect">
            <a:avLst/>
          </a:prstGeom>
          <a:noFill/>
        </p:spPr>
        <p:txBody>
          <a:bodyPr wrap="square" rtlCol="0">
            <a:spAutoFit/>
          </a:bodyPr>
          <a:lstStyle/>
          <a:p>
            <a:r>
              <a:rPr lang="en-US" sz="3200" dirty="0"/>
              <a:t>5%</a:t>
            </a:r>
          </a:p>
        </p:txBody>
      </p:sp>
    </p:spTree>
    <p:extLst>
      <p:ext uri="{BB962C8B-B14F-4D97-AF65-F5344CB8AC3E}">
        <p14:creationId xmlns:p14="http://schemas.microsoft.com/office/powerpoint/2010/main" val="22368675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fade">
                                      <p:cBhvr>
                                        <p:cTn id="7" dur="500"/>
                                        <p:tgtEl>
                                          <p:spTgt spid="245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585"/>
                                        </p:tgtEl>
                                        <p:attrNameLst>
                                          <p:attrName>style.visibility</p:attrName>
                                        </p:attrNameLst>
                                      </p:cBhvr>
                                      <p:to>
                                        <p:strVal val="visible"/>
                                      </p:to>
                                    </p:set>
                                    <p:animEffect transition="in" filter="fade">
                                      <p:cBhvr>
                                        <p:cTn id="12" dur="500"/>
                                        <p:tgtEl>
                                          <p:spTgt spid="2458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75811">
                                            <p:txEl>
                                              <p:pRg st="0" end="0"/>
                                            </p:txEl>
                                          </p:spTgt>
                                        </p:tgtEl>
                                        <p:attrNameLst>
                                          <p:attrName>style.visibility</p:attrName>
                                        </p:attrNameLst>
                                      </p:cBhvr>
                                      <p:to>
                                        <p:strVal val="visible"/>
                                      </p:to>
                                    </p:set>
                                    <p:animEffect transition="in" filter="fade">
                                      <p:cBhvr>
                                        <p:cTn id="22" dur="500"/>
                                        <p:tgtEl>
                                          <p:spTgt spid="375811">
                                            <p:txEl>
                                              <p:pRg st="0" end="0"/>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4582"/>
                                        </p:tgtEl>
                                        <p:attrNameLst>
                                          <p:attrName>style.visibility</p:attrName>
                                        </p:attrNameLst>
                                      </p:cBhvr>
                                      <p:to>
                                        <p:strVal val="visible"/>
                                      </p:to>
                                    </p:set>
                                    <p:animEffect transition="in" filter="fade">
                                      <p:cBhvr>
                                        <p:cTn id="25" dur="500"/>
                                        <p:tgtEl>
                                          <p:spTgt spid="2458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fade">
                                      <p:cBhvr>
                                        <p:cTn id="30" dur="500"/>
                                        <p:tgtEl>
                                          <p:spTgt spid="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5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10"/>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6"/>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11"/>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5811" grpId="0" build="p"/>
      <p:bldP spid="24580" grpId="0"/>
      <p:bldP spid="24582" grpId="0"/>
      <p:bldP spid="24585" grpId="0"/>
      <p:bldP spid="12" grpId="0"/>
      <p:bldP spid="35"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1026"/>
          <p:cNvSpPr>
            <a:spLocks noGrp="1" noChangeArrowheads="1"/>
          </p:cNvSpPr>
          <p:nvPr>
            <p:ph type="title"/>
          </p:nvPr>
        </p:nvSpPr>
        <p:spPr>
          <a:xfrm>
            <a:off x="228600" y="121622"/>
            <a:ext cx="8610600" cy="646331"/>
          </a:xfrm>
        </p:spPr>
        <p:txBody>
          <a:bodyPr>
            <a:spAutoFit/>
          </a:bodyPr>
          <a:lstStyle/>
          <a:p>
            <a:pPr algn="l"/>
            <a:r>
              <a:rPr lang="en-US" sz="3600" b="1" dirty="0">
                <a:solidFill>
                  <a:srgbClr val="0070C0"/>
                </a:solidFill>
              </a:rPr>
              <a:t>Quantity Theory of Money</a:t>
            </a:r>
          </a:p>
        </p:txBody>
      </p:sp>
      <p:sp>
        <p:nvSpPr>
          <p:cNvPr id="376835" name="Rectangle 1027"/>
          <p:cNvSpPr>
            <a:spLocks noGrp="1" noChangeArrowheads="1"/>
          </p:cNvSpPr>
          <p:nvPr>
            <p:ph type="body" idx="1"/>
          </p:nvPr>
        </p:nvSpPr>
        <p:spPr>
          <a:xfrm>
            <a:off x="381000" y="722293"/>
            <a:ext cx="8458200" cy="954107"/>
          </a:xfrm>
        </p:spPr>
        <p:txBody>
          <a:bodyPr>
            <a:spAutoFit/>
          </a:bodyPr>
          <a:lstStyle/>
          <a:p>
            <a:pPr marL="0" indent="0">
              <a:buFontTx/>
              <a:buNone/>
            </a:pPr>
            <a:r>
              <a:rPr lang="en-US" sz="2800" dirty="0"/>
              <a:t>The theory that changes in the money supply are directly related to changes in the price level</a:t>
            </a:r>
          </a:p>
        </p:txBody>
      </p:sp>
      <p:sp>
        <p:nvSpPr>
          <p:cNvPr id="27652" name="Rectangle 2"/>
          <p:cNvSpPr txBox="1">
            <a:spLocks noChangeArrowheads="1"/>
          </p:cNvSpPr>
          <p:nvPr/>
        </p:nvSpPr>
        <p:spPr bwMode="auto">
          <a:xfrm>
            <a:off x="304800" y="1874831"/>
            <a:ext cx="8126413" cy="54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600" b="1" dirty="0">
                <a:solidFill>
                  <a:srgbClr val="0070C0"/>
                </a:solidFill>
                <a:latin typeface="+mj-lt"/>
              </a:rPr>
              <a:t>Quantity Theory of Money Conclusion</a:t>
            </a:r>
          </a:p>
        </p:txBody>
      </p:sp>
      <p:sp>
        <p:nvSpPr>
          <p:cNvPr id="6" name="Rectangle 3"/>
          <p:cNvSpPr txBox="1">
            <a:spLocks noChangeArrowheads="1"/>
          </p:cNvSpPr>
          <p:nvPr/>
        </p:nvSpPr>
        <p:spPr bwMode="auto">
          <a:xfrm>
            <a:off x="533400" y="2431512"/>
            <a:ext cx="79248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latin typeface="+mn-lt"/>
              </a:rPr>
              <a:t>Any change in the money supply must lead to a proportional change in the price level</a:t>
            </a:r>
          </a:p>
        </p:txBody>
      </p:sp>
    </p:spTree>
    <p:extLst>
      <p:ext uri="{BB962C8B-B14F-4D97-AF65-F5344CB8AC3E}">
        <p14:creationId xmlns:p14="http://schemas.microsoft.com/office/powerpoint/2010/main" val="8713666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768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nodeType="clickEffect">
                                  <p:stCondLst>
                                    <p:cond delay="0"/>
                                  </p:stCondLst>
                                  <p:childTnLst>
                                    <p:set>
                                      <p:cBhvr>
                                        <p:cTn id="10" dur="1" fill="hold">
                                          <p:stCondLst>
                                            <p:cond delay="0"/>
                                          </p:stCondLst>
                                        </p:cTn>
                                        <p:tgtEl>
                                          <p:spTgt spid="27652">
                                            <p:txEl>
                                              <p:pRg st="0" end="0"/>
                                            </p:txEl>
                                          </p:spTgt>
                                        </p:tgtEl>
                                        <p:attrNameLst>
                                          <p:attrName>style.visibility</p:attrName>
                                        </p:attrNameLst>
                                      </p:cBhvr>
                                      <p:to>
                                        <p:strVal val="visible"/>
                                      </p:to>
                                    </p:set>
                                    <p:animEffect transition="in" filter="fade">
                                      <p:cBhvr>
                                        <p:cTn id="11" dur="500"/>
                                        <p:tgtEl>
                                          <p:spTgt spid="27652">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6835" grpId="0" build="p" autoUpdateAnimBg="0"/>
      <p:bldP spid="6"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52400" y="222781"/>
            <a:ext cx="8610600" cy="546625"/>
          </a:xfrm>
        </p:spPr>
        <p:txBody>
          <a:bodyPr>
            <a:spAutoFit/>
          </a:bodyPr>
          <a:lstStyle/>
          <a:p>
            <a:pPr algn="l">
              <a:lnSpc>
                <a:spcPct val="80000"/>
              </a:lnSpc>
            </a:pPr>
            <a:r>
              <a:rPr lang="en-US" sz="3600" b="1" dirty="0">
                <a:solidFill>
                  <a:srgbClr val="0070C0"/>
                </a:solidFill>
              </a:rPr>
              <a:t>Monetarists</a:t>
            </a:r>
          </a:p>
        </p:txBody>
      </p:sp>
      <p:sp>
        <p:nvSpPr>
          <p:cNvPr id="378883" name="Rectangle 3"/>
          <p:cNvSpPr>
            <a:spLocks noGrp="1" noChangeArrowheads="1"/>
          </p:cNvSpPr>
          <p:nvPr>
            <p:ph type="body" idx="1"/>
          </p:nvPr>
        </p:nvSpPr>
        <p:spPr>
          <a:xfrm>
            <a:off x="381000" y="685800"/>
            <a:ext cx="8458200" cy="954107"/>
          </a:xfrm>
        </p:spPr>
        <p:txBody>
          <a:bodyPr>
            <a:spAutoFit/>
          </a:bodyPr>
          <a:lstStyle/>
          <a:p>
            <a:pPr marL="0" indent="0">
              <a:buFontTx/>
              <a:buNone/>
            </a:pPr>
            <a:r>
              <a:rPr lang="en-US" sz="2800" dirty="0"/>
              <a:t>Monetarist argue that velocity is not unchanging, but is nevertheless predictable</a:t>
            </a:r>
          </a:p>
        </p:txBody>
      </p:sp>
      <p:sp>
        <p:nvSpPr>
          <p:cNvPr id="28676" name="Rectangle 2"/>
          <p:cNvSpPr txBox="1">
            <a:spLocks noChangeArrowheads="1"/>
          </p:cNvSpPr>
          <p:nvPr/>
        </p:nvSpPr>
        <p:spPr bwMode="auto">
          <a:xfrm>
            <a:off x="152400" y="1802223"/>
            <a:ext cx="8890000" cy="880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200" dirty="0">
                <a:solidFill>
                  <a:srgbClr val="0070C0"/>
                </a:solidFill>
                <a:latin typeface="+mn-lt"/>
              </a:rPr>
              <a:t>According to the Monetarist, to avoid inflation and unemployment</a:t>
            </a:r>
          </a:p>
        </p:txBody>
      </p:sp>
      <p:sp>
        <p:nvSpPr>
          <p:cNvPr id="6" name="Rectangle 3"/>
          <p:cNvSpPr txBox="1">
            <a:spLocks noChangeArrowheads="1"/>
          </p:cNvSpPr>
          <p:nvPr/>
        </p:nvSpPr>
        <p:spPr bwMode="auto">
          <a:xfrm>
            <a:off x="381000" y="2667000"/>
            <a:ext cx="8153400" cy="437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pPr>
            <a:r>
              <a:rPr lang="en-US" sz="2800" dirty="0">
                <a:latin typeface="+mn-lt"/>
              </a:rPr>
              <a:t>the money supply most be at a proper level</a:t>
            </a:r>
          </a:p>
        </p:txBody>
      </p:sp>
      <p:sp>
        <p:nvSpPr>
          <p:cNvPr id="28678" name="Rectangle 2"/>
          <p:cNvSpPr txBox="1">
            <a:spLocks noChangeArrowheads="1"/>
          </p:cNvSpPr>
          <p:nvPr/>
        </p:nvSpPr>
        <p:spPr bwMode="auto">
          <a:xfrm>
            <a:off x="152400" y="3247513"/>
            <a:ext cx="8610600" cy="48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200" dirty="0">
                <a:solidFill>
                  <a:srgbClr val="0070C0"/>
                </a:solidFill>
                <a:latin typeface="+mn-lt"/>
              </a:rPr>
              <a:t>Milton Friedman</a:t>
            </a:r>
          </a:p>
        </p:txBody>
      </p:sp>
      <p:sp>
        <p:nvSpPr>
          <p:cNvPr id="8" name="Rectangle 3"/>
          <p:cNvSpPr txBox="1">
            <a:spLocks noChangeArrowheads="1"/>
          </p:cNvSpPr>
          <p:nvPr/>
        </p:nvSpPr>
        <p:spPr bwMode="auto">
          <a:xfrm>
            <a:off x="381000" y="3733800"/>
            <a:ext cx="77724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latin typeface="+mn-lt"/>
              </a:rPr>
              <a:t>In the 1950’s and 1960’s, he was a leader in putting forth the ideas of the modern-day monetarists</a:t>
            </a:r>
          </a:p>
        </p:txBody>
      </p:sp>
      <p:sp>
        <p:nvSpPr>
          <p:cNvPr id="9" name="Rectangle 3"/>
          <p:cNvSpPr txBox="1">
            <a:spLocks noChangeArrowheads="1"/>
          </p:cNvSpPr>
          <p:nvPr/>
        </p:nvSpPr>
        <p:spPr bwMode="auto">
          <a:xfrm>
            <a:off x="387350" y="4724400"/>
            <a:ext cx="875665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latin typeface="+mn-lt"/>
              </a:rPr>
              <a:t>He advocated the Federal Reserve should increase the money supply by a constant percentage each year to enhance full employment and stable prices</a:t>
            </a:r>
          </a:p>
        </p:txBody>
      </p:sp>
    </p:spTree>
    <p:extLst>
      <p:ext uri="{BB962C8B-B14F-4D97-AF65-F5344CB8AC3E}">
        <p14:creationId xmlns:p14="http://schemas.microsoft.com/office/powerpoint/2010/main" val="16377881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788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28676"/>
                                        </p:tgtEl>
                                        <p:attrNameLst>
                                          <p:attrName>style.visibility</p:attrName>
                                        </p:attrNameLst>
                                      </p:cBhvr>
                                      <p:to>
                                        <p:strVal val="visible"/>
                                      </p:to>
                                    </p:set>
                                    <p:animEffect transition="in" filter="fade">
                                      <p:cBhvr>
                                        <p:cTn id="11" dur="500"/>
                                        <p:tgtEl>
                                          <p:spTgt spid="2867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8678"/>
                                        </p:tgtEl>
                                        <p:attrNameLst>
                                          <p:attrName>style.visibility</p:attrName>
                                        </p:attrNameLst>
                                      </p:cBhvr>
                                      <p:to>
                                        <p:strVal val="visible"/>
                                      </p:to>
                                    </p:set>
                                    <p:animEffect transition="in" filter="fade">
                                      <p:cBhvr>
                                        <p:cTn id="20" dur="500"/>
                                        <p:tgtEl>
                                          <p:spTgt spid="2867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83" grpId="0" build="p" autoUpdateAnimBg="0"/>
      <p:bldP spid="28676" grpId="0"/>
      <p:bldP spid="6" grpId="0" build="p" autoUpdateAnimBg="0"/>
      <p:bldP spid="28678" grpId="0"/>
      <p:bldP spid="8" grpId="0" build="p" autoUpdateAnimBg="0"/>
      <p:bldP spid="9"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28600" y="368831"/>
            <a:ext cx="7772400" cy="546625"/>
          </a:xfrm>
        </p:spPr>
        <p:txBody>
          <a:bodyPr>
            <a:spAutoFit/>
          </a:bodyPr>
          <a:lstStyle/>
          <a:p>
            <a:pPr algn="l">
              <a:lnSpc>
                <a:spcPct val="80000"/>
              </a:lnSpc>
            </a:pPr>
            <a:r>
              <a:rPr lang="en-US" sz="3600" b="1" dirty="0">
                <a:solidFill>
                  <a:srgbClr val="0070C0"/>
                </a:solidFill>
              </a:rPr>
              <a:t>Keynesians view the velocity of money</a:t>
            </a:r>
          </a:p>
        </p:txBody>
      </p:sp>
      <p:sp>
        <p:nvSpPr>
          <p:cNvPr id="29699" name="Rectangle 3"/>
          <p:cNvSpPr>
            <a:spLocks noGrp="1" noChangeArrowheads="1"/>
          </p:cNvSpPr>
          <p:nvPr>
            <p:ph type="body" idx="1"/>
          </p:nvPr>
        </p:nvSpPr>
        <p:spPr>
          <a:xfrm>
            <a:off x="381000" y="914400"/>
            <a:ext cx="7696200" cy="954107"/>
          </a:xfrm>
        </p:spPr>
        <p:txBody>
          <a:bodyPr>
            <a:spAutoFit/>
          </a:bodyPr>
          <a:lstStyle/>
          <a:p>
            <a:pPr marL="0" indent="0">
              <a:buFontTx/>
              <a:buNone/>
            </a:pPr>
            <a:r>
              <a:rPr lang="en-US" sz="2800" dirty="0"/>
              <a:t>Over long periods of time, it can be unstable and unpredictable</a:t>
            </a:r>
          </a:p>
        </p:txBody>
      </p:sp>
      <p:grpSp>
        <p:nvGrpSpPr>
          <p:cNvPr id="29700" name="Group 1"/>
          <p:cNvGrpSpPr>
            <a:grpSpLocks/>
          </p:cNvGrpSpPr>
          <p:nvPr/>
        </p:nvGrpSpPr>
        <p:grpSpPr bwMode="auto">
          <a:xfrm>
            <a:off x="2089150" y="1676400"/>
            <a:ext cx="6750050" cy="4905375"/>
            <a:chOff x="282296" y="-11113"/>
            <a:chExt cx="8556904" cy="6909197"/>
          </a:xfrm>
        </p:grpSpPr>
        <p:sp>
          <p:nvSpPr>
            <p:cNvPr id="29701" name="Line 7"/>
            <p:cNvSpPr>
              <a:spLocks noChangeShapeType="1"/>
            </p:cNvSpPr>
            <p:nvPr/>
          </p:nvSpPr>
          <p:spPr bwMode="auto">
            <a:xfrm flipH="1">
              <a:off x="5891213" y="381000"/>
              <a:ext cx="52387" cy="588486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2" name="Text Box 8"/>
            <p:cNvSpPr txBox="1">
              <a:spLocks noChangeArrowheads="1"/>
            </p:cNvSpPr>
            <p:nvPr/>
          </p:nvSpPr>
          <p:spPr bwMode="auto">
            <a:xfrm>
              <a:off x="761999" y="6377869"/>
              <a:ext cx="965199" cy="52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‘60</a:t>
              </a:r>
            </a:p>
          </p:txBody>
        </p:sp>
        <p:sp>
          <p:nvSpPr>
            <p:cNvPr id="29703" name="Text Box 9"/>
            <p:cNvSpPr txBox="1">
              <a:spLocks noChangeArrowheads="1"/>
            </p:cNvSpPr>
            <p:nvPr/>
          </p:nvSpPr>
          <p:spPr bwMode="auto">
            <a:xfrm>
              <a:off x="2036763" y="6365169"/>
              <a:ext cx="950913" cy="52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‘70</a:t>
              </a:r>
            </a:p>
          </p:txBody>
        </p:sp>
        <p:sp>
          <p:nvSpPr>
            <p:cNvPr id="29704" name="Text Box 16"/>
            <p:cNvSpPr txBox="1">
              <a:spLocks noChangeArrowheads="1"/>
            </p:cNvSpPr>
            <p:nvPr/>
          </p:nvSpPr>
          <p:spPr bwMode="auto">
            <a:xfrm>
              <a:off x="3276601" y="6377869"/>
              <a:ext cx="779463" cy="520215"/>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‘80</a:t>
              </a:r>
            </a:p>
          </p:txBody>
        </p:sp>
        <p:sp>
          <p:nvSpPr>
            <p:cNvPr id="29705" name="Text Box 17"/>
            <p:cNvSpPr txBox="1">
              <a:spLocks noChangeArrowheads="1"/>
            </p:cNvSpPr>
            <p:nvPr/>
          </p:nvSpPr>
          <p:spPr bwMode="auto">
            <a:xfrm>
              <a:off x="4451350" y="6373106"/>
              <a:ext cx="811213" cy="52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‘90</a:t>
              </a:r>
            </a:p>
          </p:txBody>
        </p:sp>
        <p:sp>
          <p:nvSpPr>
            <p:cNvPr id="29706" name="Text Box 19"/>
            <p:cNvSpPr txBox="1">
              <a:spLocks noChangeArrowheads="1"/>
            </p:cNvSpPr>
            <p:nvPr/>
          </p:nvSpPr>
          <p:spPr bwMode="auto">
            <a:xfrm>
              <a:off x="5486400" y="6377869"/>
              <a:ext cx="990600" cy="52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‘00</a:t>
              </a:r>
            </a:p>
          </p:txBody>
        </p:sp>
        <p:sp>
          <p:nvSpPr>
            <p:cNvPr id="29707" name="Line 21"/>
            <p:cNvSpPr>
              <a:spLocks noChangeShapeType="1"/>
            </p:cNvSpPr>
            <p:nvPr/>
          </p:nvSpPr>
          <p:spPr bwMode="auto">
            <a:xfrm>
              <a:off x="762000" y="22860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8" name="Line 23"/>
            <p:cNvSpPr>
              <a:spLocks noChangeShapeType="1"/>
            </p:cNvSpPr>
            <p:nvPr/>
          </p:nvSpPr>
          <p:spPr bwMode="auto">
            <a:xfrm>
              <a:off x="762000" y="48768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9" name="Line 27"/>
            <p:cNvSpPr>
              <a:spLocks noChangeShapeType="1"/>
            </p:cNvSpPr>
            <p:nvPr/>
          </p:nvSpPr>
          <p:spPr bwMode="auto">
            <a:xfrm>
              <a:off x="7620000" y="381000"/>
              <a:ext cx="0" cy="5867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0" name="Text Box 28"/>
            <p:cNvSpPr txBox="1">
              <a:spLocks noChangeArrowheads="1"/>
            </p:cNvSpPr>
            <p:nvPr/>
          </p:nvSpPr>
          <p:spPr bwMode="auto">
            <a:xfrm>
              <a:off x="6553199" y="6374694"/>
              <a:ext cx="990600" cy="52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‘05</a:t>
              </a:r>
            </a:p>
          </p:txBody>
        </p:sp>
        <p:sp>
          <p:nvSpPr>
            <p:cNvPr id="29711" name="Text Box 29"/>
            <p:cNvSpPr txBox="1">
              <a:spLocks noChangeArrowheads="1"/>
            </p:cNvSpPr>
            <p:nvPr/>
          </p:nvSpPr>
          <p:spPr bwMode="auto">
            <a:xfrm>
              <a:off x="7382680" y="6377869"/>
              <a:ext cx="990600" cy="52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‘10</a:t>
              </a:r>
            </a:p>
          </p:txBody>
        </p:sp>
        <p:sp>
          <p:nvSpPr>
            <p:cNvPr id="29712" name="Text Box 34"/>
            <p:cNvSpPr txBox="1">
              <a:spLocks noChangeArrowheads="1"/>
            </p:cNvSpPr>
            <p:nvPr/>
          </p:nvSpPr>
          <p:spPr bwMode="auto">
            <a:xfrm>
              <a:off x="761999" y="5562600"/>
              <a:ext cx="304800"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1</a:t>
              </a:r>
            </a:p>
          </p:txBody>
        </p:sp>
        <p:sp>
          <p:nvSpPr>
            <p:cNvPr id="29713" name="Text Box 35"/>
            <p:cNvSpPr txBox="1">
              <a:spLocks noChangeArrowheads="1"/>
            </p:cNvSpPr>
            <p:nvPr/>
          </p:nvSpPr>
          <p:spPr bwMode="auto">
            <a:xfrm>
              <a:off x="761999" y="4864099"/>
              <a:ext cx="377825"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2</a:t>
              </a:r>
            </a:p>
          </p:txBody>
        </p:sp>
        <p:sp>
          <p:nvSpPr>
            <p:cNvPr id="29714" name="Text Box 36"/>
            <p:cNvSpPr txBox="1">
              <a:spLocks noChangeArrowheads="1"/>
            </p:cNvSpPr>
            <p:nvPr/>
          </p:nvSpPr>
          <p:spPr bwMode="auto">
            <a:xfrm>
              <a:off x="773113" y="4165600"/>
              <a:ext cx="334962"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3</a:t>
              </a:r>
            </a:p>
          </p:txBody>
        </p:sp>
        <p:sp>
          <p:nvSpPr>
            <p:cNvPr id="29715" name="Text Box 37"/>
            <p:cNvSpPr txBox="1">
              <a:spLocks noChangeArrowheads="1"/>
            </p:cNvSpPr>
            <p:nvPr/>
          </p:nvSpPr>
          <p:spPr bwMode="auto">
            <a:xfrm>
              <a:off x="761999" y="3467099"/>
              <a:ext cx="380999"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4</a:t>
              </a:r>
            </a:p>
          </p:txBody>
        </p:sp>
        <p:sp>
          <p:nvSpPr>
            <p:cNvPr id="29716" name="Text Box 38"/>
            <p:cNvSpPr txBox="1">
              <a:spLocks noChangeArrowheads="1"/>
            </p:cNvSpPr>
            <p:nvPr/>
          </p:nvSpPr>
          <p:spPr bwMode="auto">
            <a:xfrm>
              <a:off x="788988" y="2768600"/>
              <a:ext cx="334962"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5</a:t>
              </a:r>
            </a:p>
          </p:txBody>
        </p:sp>
        <p:sp>
          <p:nvSpPr>
            <p:cNvPr id="29717" name="Text Box 39"/>
            <p:cNvSpPr txBox="1">
              <a:spLocks noChangeArrowheads="1"/>
            </p:cNvSpPr>
            <p:nvPr/>
          </p:nvSpPr>
          <p:spPr bwMode="auto">
            <a:xfrm>
              <a:off x="788988" y="2070099"/>
              <a:ext cx="368300"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6</a:t>
              </a:r>
            </a:p>
          </p:txBody>
        </p:sp>
        <p:sp>
          <p:nvSpPr>
            <p:cNvPr id="29718" name="Text Box 50"/>
            <p:cNvSpPr txBox="1">
              <a:spLocks noChangeArrowheads="1"/>
            </p:cNvSpPr>
            <p:nvPr/>
          </p:nvSpPr>
          <p:spPr bwMode="auto">
            <a:xfrm>
              <a:off x="804863" y="1371600"/>
              <a:ext cx="368300"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7</a:t>
              </a:r>
            </a:p>
          </p:txBody>
        </p:sp>
        <p:sp>
          <p:nvSpPr>
            <p:cNvPr id="29719" name="Text Box 79"/>
            <p:cNvSpPr txBox="1">
              <a:spLocks noChangeArrowheads="1"/>
            </p:cNvSpPr>
            <p:nvPr/>
          </p:nvSpPr>
          <p:spPr bwMode="auto">
            <a:xfrm>
              <a:off x="761999" y="609600"/>
              <a:ext cx="368300"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8</a:t>
              </a:r>
            </a:p>
          </p:txBody>
        </p:sp>
        <p:sp>
          <p:nvSpPr>
            <p:cNvPr id="29720" name="Text Box 80"/>
            <p:cNvSpPr txBox="1">
              <a:spLocks noChangeArrowheads="1"/>
            </p:cNvSpPr>
            <p:nvPr/>
          </p:nvSpPr>
          <p:spPr bwMode="auto">
            <a:xfrm>
              <a:off x="774700" y="-11113"/>
              <a:ext cx="368300"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9</a:t>
              </a:r>
            </a:p>
          </p:txBody>
        </p:sp>
        <p:sp>
          <p:nvSpPr>
            <p:cNvPr id="29721" name="Freeform 84"/>
            <p:cNvSpPr>
              <a:spLocks/>
            </p:cNvSpPr>
            <p:nvPr/>
          </p:nvSpPr>
          <p:spPr bwMode="auto">
            <a:xfrm>
              <a:off x="1236663" y="322263"/>
              <a:ext cx="6645275" cy="5975350"/>
            </a:xfrm>
            <a:custGeom>
              <a:avLst/>
              <a:gdLst>
                <a:gd name="T0" fmla="*/ 2147483647 w 4186"/>
                <a:gd name="T1" fmla="*/ 2147483647 h 3764"/>
                <a:gd name="T2" fmla="*/ 0 w 4186"/>
                <a:gd name="T3" fmla="*/ 2147483647 h 3764"/>
                <a:gd name="T4" fmla="*/ 2147483647 w 4186"/>
                <a:gd name="T5" fmla="*/ 2147483647 h 3764"/>
                <a:gd name="T6" fmla="*/ 2147483647 w 4186"/>
                <a:gd name="T7" fmla="*/ 2147483647 h 3764"/>
                <a:gd name="T8" fmla="*/ 2147483647 w 4186"/>
                <a:gd name="T9" fmla="*/ 2147483647 h 3764"/>
                <a:gd name="T10" fmla="*/ 2147483647 w 4186"/>
                <a:gd name="T11" fmla="*/ 2147483647 h 3764"/>
                <a:gd name="T12" fmla="*/ 2147483647 w 4186"/>
                <a:gd name="T13" fmla="*/ 2147483647 h 3764"/>
                <a:gd name="T14" fmla="*/ 2147483647 w 4186"/>
                <a:gd name="T15" fmla="*/ 2147483647 h 3764"/>
                <a:gd name="T16" fmla="*/ 2147483647 w 4186"/>
                <a:gd name="T17" fmla="*/ 0 h 3764"/>
                <a:gd name="T18" fmla="*/ 2147483647 w 4186"/>
                <a:gd name="T19" fmla="*/ 2147483647 h 3764"/>
                <a:gd name="T20" fmla="*/ 2147483647 w 4186"/>
                <a:gd name="T21" fmla="*/ 2147483647 h 3764"/>
                <a:gd name="T22" fmla="*/ 2147483647 w 4186"/>
                <a:gd name="T23" fmla="*/ 2147483647 h 3764"/>
                <a:gd name="T24" fmla="*/ 2147483647 w 4186"/>
                <a:gd name="T25" fmla="*/ 2147483647 h 3764"/>
                <a:gd name="T26" fmla="*/ 2147483647 w 4186"/>
                <a:gd name="T27" fmla="*/ 2147483647 h 3764"/>
                <a:gd name="T28" fmla="*/ 2147483647 w 4186"/>
                <a:gd name="T29" fmla="*/ 2147483647 h 3764"/>
                <a:gd name="T30" fmla="*/ 2147483647 w 4186"/>
                <a:gd name="T31" fmla="*/ 2147483647 h 3764"/>
                <a:gd name="T32" fmla="*/ 2147483647 w 4186"/>
                <a:gd name="T33" fmla="*/ 2147483647 h 3764"/>
                <a:gd name="T34" fmla="*/ 2147483647 w 4186"/>
                <a:gd name="T35" fmla="*/ 2147483647 h 3764"/>
                <a:gd name="T36" fmla="*/ 2147483647 w 4186"/>
                <a:gd name="T37" fmla="*/ 2147483647 h 3764"/>
                <a:gd name="T38" fmla="*/ 2147483647 w 4186"/>
                <a:gd name="T39" fmla="*/ 2147483647 h 3764"/>
                <a:gd name="T40" fmla="*/ 2147483647 w 4186"/>
                <a:gd name="T41" fmla="*/ 2147483647 h 3764"/>
                <a:gd name="T42" fmla="*/ 0 w 4186"/>
                <a:gd name="T43" fmla="*/ 2147483647 h 3764"/>
                <a:gd name="T44" fmla="*/ 2147483647 w 4186"/>
                <a:gd name="T45" fmla="*/ 2147483647 h 37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186" h="3764">
                  <a:moveTo>
                    <a:pt x="8" y="2190"/>
                  </a:moveTo>
                  <a:lnTo>
                    <a:pt x="0" y="3740"/>
                  </a:lnTo>
                  <a:lnTo>
                    <a:pt x="4178" y="3764"/>
                  </a:lnTo>
                  <a:lnTo>
                    <a:pt x="4186" y="24"/>
                  </a:lnTo>
                  <a:lnTo>
                    <a:pt x="3861" y="40"/>
                  </a:lnTo>
                  <a:lnTo>
                    <a:pt x="3634" y="211"/>
                  </a:lnTo>
                  <a:lnTo>
                    <a:pt x="3431" y="81"/>
                  </a:lnTo>
                  <a:lnTo>
                    <a:pt x="3277" y="162"/>
                  </a:lnTo>
                  <a:lnTo>
                    <a:pt x="3107" y="0"/>
                  </a:lnTo>
                  <a:lnTo>
                    <a:pt x="3010" y="97"/>
                  </a:lnTo>
                  <a:lnTo>
                    <a:pt x="2807" y="917"/>
                  </a:lnTo>
                  <a:lnTo>
                    <a:pt x="2718" y="1217"/>
                  </a:lnTo>
                  <a:lnTo>
                    <a:pt x="2596" y="900"/>
                  </a:lnTo>
                  <a:lnTo>
                    <a:pt x="2223" y="1111"/>
                  </a:lnTo>
                  <a:lnTo>
                    <a:pt x="2020" y="852"/>
                  </a:lnTo>
                  <a:lnTo>
                    <a:pt x="1858" y="1071"/>
                  </a:lnTo>
                  <a:lnTo>
                    <a:pt x="1501" y="981"/>
                  </a:lnTo>
                  <a:lnTo>
                    <a:pt x="1119" y="1476"/>
                  </a:lnTo>
                  <a:lnTo>
                    <a:pt x="949" y="1566"/>
                  </a:lnTo>
                  <a:lnTo>
                    <a:pt x="730" y="1882"/>
                  </a:lnTo>
                  <a:lnTo>
                    <a:pt x="405" y="2109"/>
                  </a:lnTo>
                  <a:lnTo>
                    <a:pt x="0" y="2190"/>
                  </a:lnTo>
                  <a:lnTo>
                    <a:pt x="8" y="2190"/>
                  </a:lnTo>
                  <a:close/>
                </a:path>
              </a:pathLst>
            </a:custGeom>
            <a:solidFill>
              <a:srgbClr val="0070C0"/>
            </a:solidFill>
            <a:ln w="508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22" name="Freeform 68"/>
            <p:cNvSpPr>
              <a:spLocks/>
            </p:cNvSpPr>
            <p:nvPr/>
          </p:nvSpPr>
          <p:spPr bwMode="auto">
            <a:xfrm>
              <a:off x="1223963" y="111125"/>
              <a:ext cx="6284912" cy="3700463"/>
            </a:xfrm>
            <a:custGeom>
              <a:avLst/>
              <a:gdLst>
                <a:gd name="T0" fmla="*/ 0 w 3959"/>
                <a:gd name="T1" fmla="*/ 2147483647 h 2331"/>
                <a:gd name="T2" fmla="*/ 2147483647 w 3959"/>
                <a:gd name="T3" fmla="*/ 2147483647 h 2331"/>
                <a:gd name="T4" fmla="*/ 2147483647 w 3959"/>
                <a:gd name="T5" fmla="*/ 2147483647 h 2331"/>
                <a:gd name="T6" fmla="*/ 2147483647 w 3959"/>
                <a:gd name="T7" fmla="*/ 2147483647 h 2331"/>
                <a:gd name="T8" fmla="*/ 2147483647 w 3959"/>
                <a:gd name="T9" fmla="*/ 2147483647 h 2331"/>
                <a:gd name="T10" fmla="*/ 2147483647 w 3959"/>
                <a:gd name="T11" fmla="*/ 2147483647 h 2331"/>
                <a:gd name="T12" fmla="*/ 2147483647 w 3959"/>
                <a:gd name="T13" fmla="*/ 2147483647 h 2331"/>
                <a:gd name="T14" fmla="*/ 2147483647 w 3959"/>
                <a:gd name="T15" fmla="*/ 2147483647 h 2331"/>
                <a:gd name="T16" fmla="*/ 2147483647 w 3959"/>
                <a:gd name="T17" fmla="*/ 2147483647 h 2331"/>
                <a:gd name="T18" fmla="*/ 2147483647 w 3959"/>
                <a:gd name="T19" fmla="*/ 2147483647 h 2331"/>
                <a:gd name="T20" fmla="*/ 2147483647 w 3959"/>
                <a:gd name="T21" fmla="*/ 2147483647 h 2331"/>
                <a:gd name="T22" fmla="*/ 2147483647 w 3959"/>
                <a:gd name="T23" fmla="*/ 2147483647 h 2331"/>
                <a:gd name="T24" fmla="*/ 2147483647 w 3959"/>
                <a:gd name="T25" fmla="*/ 2147483647 h 2331"/>
                <a:gd name="T26" fmla="*/ 2147483647 w 3959"/>
                <a:gd name="T27" fmla="*/ 2147483647 h 2331"/>
                <a:gd name="T28" fmla="*/ 2147483647 w 3959"/>
                <a:gd name="T29" fmla="*/ 2147483647 h 2331"/>
                <a:gd name="T30" fmla="*/ 2147483647 w 3959"/>
                <a:gd name="T31" fmla="*/ 2147483647 h 2331"/>
                <a:gd name="T32" fmla="*/ 2147483647 w 3959"/>
                <a:gd name="T33" fmla="*/ 2147483647 h 233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59" h="2331">
                  <a:moveTo>
                    <a:pt x="0" y="2331"/>
                  </a:moveTo>
                  <a:cubicBezTo>
                    <a:pt x="67" y="2316"/>
                    <a:pt x="280" y="2297"/>
                    <a:pt x="405" y="2242"/>
                  </a:cubicBezTo>
                  <a:cubicBezTo>
                    <a:pt x="530" y="2187"/>
                    <a:pt x="660" y="2093"/>
                    <a:pt x="754" y="1999"/>
                  </a:cubicBezTo>
                  <a:cubicBezTo>
                    <a:pt x="848" y="1905"/>
                    <a:pt x="905" y="1747"/>
                    <a:pt x="970" y="1679"/>
                  </a:cubicBezTo>
                  <a:cubicBezTo>
                    <a:pt x="1035" y="1611"/>
                    <a:pt x="1054" y="1684"/>
                    <a:pt x="1144" y="1593"/>
                  </a:cubicBezTo>
                  <a:cubicBezTo>
                    <a:pt x="1234" y="1502"/>
                    <a:pt x="1389" y="1199"/>
                    <a:pt x="1509" y="1131"/>
                  </a:cubicBezTo>
                  <a:cubicBezTo>
                    <a:pt x="1629" y="1063"/>
                    <a:pt x="1780" y="1224"/>
                    <a:pt x="1866" y="1187"/>
                  </a:cubicBezTo>
                  <a:cubicBezTo>
                    <a:pt x="1952" y="1150"/>
                    <a:pt x="1993" y="938"/>
                    <a:pt x="2026" y="910"/>
                  </a:cubicBezTo>
                  <a:cubicBezTo>
                    <a:pt x="2059" y="882"/>
                    <a:pt x="2033" y="966"/>
                    <a:pt x="2066" y="1018"/>
                  </a:cubicBezTo>
                  <a:cubicBezTo>
                    <a:pt x="2099" y="1070"/>
                    <a:pt x="2136" y="1218"/>
                    <a:pt x="2223" y="1220"/>
                  </a:cubicBezTo>
                  <a:cubicBezTo>
                    <a:pt x="2310" y="1222"/>
                    <a:pt x="2503" y="1016"/>
                    <a:pt x="2588" y="1033"/>
                  </a:cubicBezTo>
                  <a:cubicBezTo>
                    <a:pt x="2673" y="1050"/>
                    <a:pt x="2658" y="1468"/>
                    <a:pt x="2734" y="1325"/>
                  </a:cubicBezTo>
                  <a:cubicBezTo>
                    <a:pt x="2810" y="1182"/>
                    <a:pt x="2953" y="346"/>
                    <a:pt x="3042" y="173"/>
                  </a:cubicBezTo>
                  <a:cubicBezTo>
                    <a:pt x="3131" y="0"/>
                    <a:pt x="3204" y="282"/>
                    <a:pt x="3269" y="287"/>
                  </a:cubicBezTo>
                  <a:cubicBezTo>
                    <a:pt x="3334" y="292"/>
                    <a:pt x="3368" y="198"/>
                    <a:pt x="3431" y="206"/>
                  </a:cubicBezTo>
                  <a:cubicBezTo>
                    <a:pt x="3494" y="214"/>
                    <a:pt x="3562" y="358"/>
                    <a:pt x="3650" y="336"/>
                  </a:cubicBezTo>
                  <a:cubicBezTo>
                    <a:pt x="3738" y="314"/>
                    <a:pt x="3895" y="130"/>
                    <a:pt x="3959" y="76"/>
                  </a:cubicBezTo>
                </a:path>
              </a:pathLst>
            </a:custGeom>
            <a:noFill/>
            <a:ln w="190500" cap="flat" cmpd="sng">
              <a:solidFill>
                <a:schemeClr val="bg1">
                  <a:lumMod val="50000"/>
                </a:schemeClr>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3" name="Text Box 42"/>
            <p:cNvSpPr txBox="1">
              <a:spLocks noChangeArrowheads="1"/>
            </p:cNvSpPr>
            <p:nvPr/>
          </p:nvSpPr>
          <p:spPr bwMode="auto">
            <a:xfrm>
              <a:off x="2590800" y="3352800"/>
              <a:ext cx="5181600" cy="480131"/>
            </a:xfrm>
            <a:prstGeom prst="rect">
              <a:avLst/>
            </a:prstGeom>
            <a:solidFill>
              <a:srgbClr val="007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800" b="1"/>
                <a:t>Velocity of Money</a:t>
              </a:r>
            </a:p>
          </p:txBody>
        </p:sp>
        <p:sp>
          <p:nvSpPr>
            <p:cNvPr id="29724" name="Text Box 76"/>
            <p:cNvSpPr txBox="1">
              <a:spLocks noChangeArrowheads="1"/>
            </p:cNvSpPr>
            <p:nvPr/>
          </p:nvSpPr>
          <p:spPr bwMode="auto">
            <a:xfrm rot="16145574" flipH="1">
              <a:off x="-1212079" y="2313416"/>
              <a:ext cx="3456986" cy="468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GDP/M1</a:t>
              </a:r>
            </a:p>
          </p:txBody>
        </p:sp>
        <p:sp>
          <p:nvSpPr>
            <p:cNvPr id="29725" name="Line 18"/>
            <p:cNvSpPr>
              <a:spLocks noChangeShapeType="1"/>
            </p:cNvSpPr>
            <p:nvPr/>
          </p:nvSpPr>
          <p:spPr bwMode="auto">
            <a:xfrm>
              <a:off x="1158875" y="6310313"/>
              <a:ext cx="7302500" cy="14287"/>
            </a:xfrm>
            <a:prstGeom prst="line">
              <a:avLst/>
            </a:prstGeom>
            <a:noFill/>
            <a:ln w="1143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6" name="Line 45"/>
            <p:cNvSpPr>
              <a:spLocks noChangeShapeType="1"/>
            </p:cNvSpPr>
            <p:nvPr/>
          </p:nvSpPr>
          <p:spPr bwMode="auto">
            <a:xfrm flipH="1">
              <a:off x="1214438" y="152400"/>
              <a:ext cx="4762" cy="6164263"/>
            </a:xfrm>
            <a:prstGeom prst="line">
              <a:avLst/>
            </a:prstGeom>
            <a:noFill/>
            <a:ln w="1143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21448237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52400" y="298981"/>
            <a:ext cx="2895600" cy="546625"/>
          </a:xfrm>
        </p:spPr>
        <p:txBody>
          <a:bodyPr wrap="square">
            <a:spAutoFit/>
          </a:bodyPr>
          <a:lstStyle/>
          <a:p>
            <a:pPr algn="l">
              <a:lnSpc>
                <a:spcPct val="80000"/>
              </a:lnSpc>
            </a:pPr>
            <a:r>
              <a:rPr lang="en-US" sz="3600" b="1" dirty="0">
                <a:solidFill>
                  <a:srgbClr val="0070C0"/>
                </a:solidFill>
              </a:rPr>
              <a:t>Monetarist</a:t>
            </a:r>
          </a:p>
        </p:txBody>
      </p:sp>
      <p:sp>
        <p:nvSpPr>
          <p:cNvPr id="551939" name="Rectangle 3"/>
          <p:cNvSpPr>
            <a:spLocks noGrp="1" noChangeArrowheads="1"/>
          </p:cNvSpPr>
          <p:nvPr>
            <p:ph type="body" idx="1"/>
          </p:nvPr>
        </p:nvSpPr>
        <p:spPr>
          <a:xfrm>
            <a:off x="533400" y="762000"/>
            <a:ext cx="8001000" cy="1384995"/>
          </a:xfrm>
        </p:spPr>
        <p:txBody>
          <a:bodyPr>
            <a:spAutoFit/>
          </a:bodyPr>
          <a:lstStyle/>
          <a:p>
            <a:pPr marL="0" indent="0">
              <a:buFontTx/>
              <a:buNone/>
            </a:pPr>
            <a:r>
              <a:rPr lang="en-US" sz="2800" dirty="0"/>
              <a:t>The theory that changes in the money supply directly determine changes in prices, real GDP, and employment</a:t>
            </a:r>
          </a:p>
        </p:txBody>
      </p:sp>
      <p:sp>
        <p:nvSpPr>
          <p:cNvPr id="12" name="Rectangle 12"/>
          <p:cNvSpPr>
            <a:spLocks noChangeArrowheads="1"/>
          </p:cNvSpPr>
          <p:nvPr/>
        </p:nvSpPr>
        <p:spPr bwMode="auto">
          <a:xfrm>
            <a:off x="190500" y="2259013"/>
            <a:ext cx="4152900"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r>
              <a:rPr lang="en-US" sz="3600" b="1" dirty="0">
                <a:solidFill>
                  <a:srgbClr val="0070C0"/>
                </a:solidFill>
                <a:latin typeface="+mj-lt"/>
              </a:rPr>
              <a:t>Monetarist Policy</a:t>
            </a:r>
          </a:p>
        </p:txBody>
      </p:sp>
      <p:sp>
        <p:nvSpPr>
          <p:cNvPr id="25605" name="Rectangle 1"/>
          <p:cNvSpPr>
            <a:spLocks noChangeArrowheads="1"/>
          </p:cNvSpPr>
          <p:nvPr/>
        </p:nvSpPr>
        <p:spPr bwMode="auto">
          <a:xfrm>
            <a:off x="530225" y="2873375"/>
            <a:ext cx="76993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dirty="0"/>
              <a:t>1. Change in the quantity of money causes a</a:t>
            </a:r>
          </a:p>
        </p:txBody>
      </p:sp>
      <p:sp>
        <p:nvSpPr>
          <p:cNvPr id="25606" name="Rectangle 2"/>
          <p:cNvSpPr>
            <a:spLocks noChangeArrowheads="1"/>
          </p:cNvSpPr>
          <p:nvPr/>
        </p:nvSpPr>
        <p:spPr bwMode="auto">
          <a:xfrm>
            <a:off x="914400" y="3406775"/>
            <a:ext cx="80010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dirty="0"/>
              <a:t>2. Change in the money supply which causes a</a:t>
            </a:r>
          </a:p>
        </p:txBody>
      </p:sp>
      <p:sp>
        <p:nvSpPr>
          <p:cNvPr id="25607" name="Rectangle 3"/>
          <p:cNvSpPr>
            <a:spLocks noChangeArrowheads="1"/>
          </p:cNvSpPr>
          <p:nvPr/>
        </p:nvSpPr>
        <p:spPr bwMode="auto">
          <a:xfrm>
            <a:off x="1371600" y="4022725"/>
            <a:ext cx="7239000" cy="86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03225" indent="-403225"/>
            <a:r>
              <a:rPr lang="en-US" sz="2800" dirty="0"/>
              <a:t>3. Change in the aggregate demand curve causing</a:t>
            </a:r>
          </a:p>
        </p:txBody>
      </p:sp>
      <p:sp>
        <p:nvSpPr>
          <p:cNvPr id="25608" name="Rectangle 12"/>
          <p:cNvSpPr>
            <a:spLocks noChangeArrowheads="1"/>
          </p:cNvSpPr>
          <p:nvPr/>
        </p:nvSpPr>
        <p:spPr bwMode="auto">
          <a:xfrm>
            <a:off x="2057400" y="4999038"/>
            <a:ext cx="6934200"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03225" indent="-403225"/>
            <a:r>
              <a:rPr lang="en-US" sz="2800"/>
              <a:t>4. Change in prices, real GDP, &amp; employment</a:t>
            </a:r>
          </a:p>
        </p:txBody>
      </p:sp>
    </p:spTree>
    <p:extLst>
      <p:ext uri="{BB962C8B-B14F-4D97-AF65-F5344CB8AC3E}">
        <p14:creationId xmlns:p14="http://schemas.microsoft.com/office/powerpoint/2010/main" val="38269935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519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25605"/>
                                        </p:tgtEl>
                                        <p:attrNameLst>
                                          <p:attrName>style.visibility</p:attrName>
                                        </p:attrNameLst>
                                      </p:cBhvr>
                                      <p:to>
                                        <p:strVal val="visible"/>
                                      </p:to>
                                    </p:set>
                                    <p:anim calcmode="lin" valueType="num">
                                      <p:cBhvr additive="base">
                                        <p:cTn id="16" dur="500" fill="hold"/>
                                        <p:tgtEl>
                                          <p:spTgt spid="25605"/>
                                        </p:tgtEl>
                                        <p:attrNameLst>
                                          <p:attrName>ppt_x</p:attrName>
                                        </p:attrNameLst>
                                      </p:cBhvr>
                                      <p:tavLst>
                                        <p:tav tm="0">
                                          <p:val>
                                            <p:strVal val="#ppt_x"/>
                                          </p:val>
                                        </p:tav>
                                        <p:tav tm="100000">
                                          <p:val>
                                            <p:strVal val="#ppt_x"/>
                                          </p:val>
                                        </p:tav>
                                      </p:tavLst>
                                    </p:anim>
                                    <p:anim calcmode="lin" valueType="num">
                                      <p:cBhvr additive="base">
                                        <p:cTn id="17" dur="500" fill="hold"/>
                                        <p:tgtEl>
                                          <p:spTgt spid="25605"/>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6"/>
                                        </p:tgtEl>
                                        <p:attrNameLst>
                                          <p:attrName>style.visibility</p:attrName>
                                        </p:attrNameLst>
                                      </p:cBhvr>
                                      <p:to>
                                        <p:strVal val="visible"/>
                                      </p:to>
                                    </p:set>
                                    <p:animEffect transition="in" filter="fade">
                                      <p:cBhvr>
                                        <p:cTn id="22" dur="500"/>
                                        <p:tgtEl>
                                          <p:spTgt spid="25606"/>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5607"/>
                                        </p:tgtEl>
                                        <p:attrNameLst>
                                          <p:attrName>style.visibility</p:attrName>
                                        </p:attrNameLst>
                                      </p:cBhvr>
                                      <p:to>
                                        <p:strVal val="visible"/>
                                      </p:to>
                                    </p:set>
                                    <p:anim calcmode="lin" valueType="num">
                                      <p:cBhvr additive="base">
                                        <p:cTn id="27" dur="500" fill="hold"/>
                                        <p:tgtEl>
                                          <p:spTgt spid="25607"/>
                                        </p:tgtEl>
                                        <p:attrNameLst>
                                          <p:attrName>ppt_x</p:attrName>
                                        </p:attrNameLst>
                                      </p:cBhvr>
                                      <p:tavLst>
                                        <p:tav tm="0">
                                          <p:val>
                                            <p:strVal val="#ppt_x"/>
                                          </p:val>
                                        </p:tav>
                                        <p:tav tm="100000">
                                          <p:val>
                                            <p:strVal val="#ppt_x"/>
                                          </p:val>
                                        </p:tav>
                                      </p:tavLst>
                                    </p:anim>
                                    <p:anim calcmode="lin" valueType="num">
                                      <p:cBhvr additive="base">
                                        <p:cTn id="28" dur="500" fill="hold"/>
                                        <p:tgtEl>
                                          <p:spTgt spid="2560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5608"/>
                                        </p:tgtEl>
                                        <p:attrNameLst>
                                          <p:attrName>style.visibility</p:attrName>
                                        </p:attrNameLst>
                                      </p:cBhvr>
                                      <p:to>
                                        <p:strVal val="visible"/>
                                      </p:to>
                                    </p:set>
                                    <p:animEffect transition="in" filter="fade">
                                      <p:cBhvr>
                                        <p:cTn id="33" dur="500"/>
                                        <p:tgtEl>
                                          <p:spTgt spid="256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1939" grpId="0" build="p" autoUpdateAnimBg="0"/>
      <p:bldP spid="12" grpId="0"/>
      <p:bldP spid="25605" grpId="0"/>
      <p:bldP spid="25606" grpId="0"/>
      <p:bldP spid="25607" grpId="0"/>
      <p:bldP spid="25608"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04800" y="264988"/>
            <a:ext cx="8153400" cy="505075"/>
          </a:xfrm>
        </p:spPr>
        <p:txBody>
          <a:bodyPr>
            <a:spAutoFit/>
          </a:bodyPr>
          <a:lstStyle/>
          <a:p>
            <a:pPr algn="l">
              <a:lnSpc>
                <a:spcPct val="70000"/>
              </a:lnSpc>
            </a:pPr>
            <a:r>
              <a:rPr lang="en-US" sz="3600" b="1" dirty="0">
                <a:solidFill>
                  <a:srgbClr val="0070C0"/>
                </a:solidFill>
              </a:rPr>
              <a:t>Keynesian Monetary Conclusion</a:t>
            </a:r>
          </a:p>
        </p:txBody>
      </p:sp>
      <p:sp>
        <p:nvSpPr>
          <p:cNvPr id="384003" name="Rectangle 3"/>
          <p:cNvSpPr>
            <a:spLocks noGrp="1" noChangeArrowheads="1"/>
          </p:cNvSpPr>
          <p:nvPr>
            <p:ph type="body" idx="1"/>
          </p:nvPr>
        </p:nvSpPr>
        <p:spPr>
          <a:xfrm>
            <a:off x="533400" y="762000"/>
            <a:ext cx="8458200" cy="1384995"/>
          </a:xfrm>
        </p:spPr>
        <p:txBody>
          <a:bodyPr>
            <a:spAutoFit/>
          </a:bodyPr>
          <a:lstStyle/>
          <a:p>
            <a:pPr marL="0" indent="0">
              <a:buFontTx/>
              <a:buNone/>
            </a:pPr>
            <a:r>
              <a:rPr lang="en-US" sz="2800" dirty="0"/>
              <a:t>A change in the money supply can lead to a much larger or smaller change in GDP than the monetarists would predict</a:t>
            </a:r>
          </a:p>
        </p:txBody>
      </p:sp>
      <p:sp>
        <p:nvSpPr>
          <p:cNvPr id="30724" name="Rectangle 2"/>
          <p:cNvSpPr txBox="1">
            <a:spLocks noChangeArrowheads="1"/>
          </p:cNvSpPr>
          <p:nvPr/>
        </p:nvSpPr>
        <p:spPr bwMode="auto">
          <a:xfrm>
            <a:off x="304800" y="2342183"/>
            <a:ext cx="8610600"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600" b="1" dirty="0">
                <a:solidFill>
                  <a:srgbClr val="0070C0"/>
                </a:solidFill>
                <a:latin typeface="+mj-lt"/>
              </a:rPr>
              <a:t>Keynesians argue against monetary policy</a:t>
            </a:r>
          </a:p>
        </p:txBody>
      </p:sp>
      <p:sp>
        <p:nvSpPr>
          <p:cNvPr id="6" name="Rectangle 3"/>
          <p:cNvSpPr txBox="1">
            <a:spLocks noChangeArrowheads="1"/>
          </p:cNvSpPr>
          <p:nvPr/>
        </p:nvSpPr>
        <p:spPr bwMode="auto">
          <a:xfrm>
            <a:off x="533400" y="2866330"/>
            <a:ext cx="84582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latin typeface="+mn-lt"/>
              </a:rPr>
              <a:t>Because velocity is unpredictable, a constant money supply may not support full employment and stable prices</a:t>
            </a:r>
          </a:p>
        </p:txBody>
      </p:sp>
      <p:sp>
        <p:nvSpPr>
          <p:cNvPr id="30726" name="Rectangle 2"/>
          <p:cNvSpPr txBox="1">
            <a:spLocks noChangeArrowheads="1"/>
          </p:cNvSpPr>
          <p:nvPr/>
        </p:nvSpPr>
        <p:spPr bwMode="auto">
          <a:xfrm>
            <a:off x="304800" y="4381327"/>
            <a:ext cx="8839200"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600" b="1" dirty="0">
                <a:solidFill>
                  <a:srgbClr val="0070C0"/>
                </a:solidFill>
                <a:latin typeface="+mj-lt"/>
              </a:rPr>
              <a:t>Keynesian policy recommendation</a:t>
            </a:r>
          </a:p>
        </p:txBody>
      </p:sp>
      <p:sp>
        <p:nvSpPr>
          <p:cNvPr id="8" name="Rectangle 3"/>
          <p:cNvSpPr txBox="1">
            <a:spLocks noChangeArrowheads="1"/>
          </p:cNvSpPr>
          <p:nvPr/>
        </p:nvSpPr>
        <p:spPr bwMode="auto">
          <a:xfrm>
            <a:off x="500063" y="4939605"/>
            <a:ext cx="85344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latin typeface="+mn-lt"/>
              </a:rPr>
              <a:t>The Federal Reserve must be free to change the money supply to offset unexpected changes in the velocity of money</a:t>
            </a:r>
          </a:p>
        </p:txBody>
      </p:sp>
    </p:spTree>
    <p:extLst>
      <p:ext uri="{BB962C8B-B14F-4D97-AF65-F5344CB8AC3E}">
        <p14:creationId xmlns:p14="http://schemas.microsoft.com/office/powerpoint/2010/main" val="33602808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840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0724"/>
                                        </p:tgtEl>
                                        <p:attrNameLst>
                                          <p:attrName>style.visibility</p:attrName>
                                        </p:attrNameLst>
                                      </p:cBhvr>
                                      <p:to>
                                        <p:strVal val="visible"/>
                                      </p:to>
                                    </p:set>
                                    <p:animEffect transition="in" filter="fade">
                                      <p:cBhvr>
                                        <p:cTn id="11" dur="500"/>
                                        <p:tgtEl>
                                          <p:spTgt spid="3072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0726"/>
                                        </p:tgtEl>
                                        <p:attrNameLst>
                                          <p:attrName>style.visibility</p:attrName>
                                        </p:attrNameLst>
                                      </p:cBhvr>
                                      <p:to>
                                        <p:strVal val="visible"/>
                                      </p:to>
                                    </p:set>
                                    <p:animEffect transition="in" filter="fade">
                                      <p:cBhvr>
                                        <p:cTn id="20" dur="500"/>
                                        <p:tgtEl>
                                          <p:spTgt spid="3072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4003" grpId="0" build="p" autoUpdateAnimBg="0"/>
      <p:bldP spid="30724" grpId="0"/>
      <p:bldP spid="6" grpId="0" build="p" autoUpdateAnimBg="0"/>
      <p:bldP spid="30726" grpId="0"/>
      <p:bldP spid="8"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8600" y="222781"/>
            <a:ext cx="8610600" cy="546625"/>
          </a:xfrm>
        </p:spPr>
        <p:txBody>
          <a:bodyPr>
            <a:spAutoFit/>
          </a:bodyPr>
          <a:lstStyle/>
          <a:p>
            <a:pPr algn="l">
              <a:lnSpc>
                <a:spcPct val="80000"/>
              </a:lnSpc>
            </a:pPr>
            <a:r>
              <a:rPr lang="en-US" sz="3600" b="1" dirty="0">
                <a:solidFill>
                  <a:srgbClr val="0070C0"/>
                </a:solidFill>
              </a:rPr>
              <a:t>Classical economics summary</a:t>
            </a:r>
          </a:p>
        </p:txBody>
      </p:sp>
      <p:sp>
        <p:nvSpPr>
          <p:cNvPr id="31747" name="Rectangle 3"/>
          <p:cNvSpPr txBox="1">
            <a:spLocks noChangeArrowheads="1"/>
          </p:cNvSpPr>
          <p:nvPr/>
        </p:nvSpPr>
        <p:spPr bwMode="auto">
          <a:xfrm>
            <a:off x="457200" y="914400"/>
            <a:ext cx="83820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buFontTx/>
              <a:buChar char="•"/>
            </a:pPr>
            <a:r>
              <a:rPr lang="en-US" sz="2800" dirty="0">
                <a:latin typeface="+mn-lt"/>
              </a:rPr>
              <a:t>Economy tends toward a full employment equilibrium</a:t>
            </a:r>
          </a:p>
          <a:p>
            <a:pPr>
              <a:lnSpc>
                <a:spcPct val="100000"/>
              </a:lnSpc>
              <a:buFontTx/>
              <a:buChar char="•"/>
            </a:pPr>
            <a:r>
              <a:rPr lang="en-US" sz="2800" dirty="0">
                <a:latin typeface="+mn-lt"/>
              </a:rPr>
              <a:t>Prices &amp; wages are flexible</a:t>
            </a:r>
          </a:p>
          <a:p>
            <a:pPr>
              <a:lnSpc>
                <a:spcPct val="100000"/>
              </a:lnSpc>
              <a:buFontTx/>
              <a:buChar char="•"/>
            </a:pPr>
            <a:r>
              <a:rPr lang="en-US" sz="2800" dirty="0">
                <a:latin typeface="+mn-lt"/>
              </a:rPr>
              <a:t>Velocity of money is stable</a:t>
            </a:r>
          </a:p>
          <a:p>
            <a:pPr>
              <a:lnSpc>
                <a:spcPct val="100000"/>
              </a:lnSpc>
              <a:buFontTx/>
              <a:buChar char="•"/>
            </a:pPr>
            <a:r>
              <a:rPr lang="en-US" sz="2800" dirty="0">
                <a:latin typeface="+mn-lt"/>
              </a:rPr>
              <a:t>Excess money causes inflation</a:t>
            </a:r>
          </a:p>
          <a:p>
            <a:pPr>
              <a:lnSpc>
                <a:spcPct val="100000"/>
              </a:lnSpc>
              <a:buFontTx/>
              <a:buChar char="•"/>
            </a:pPr>
            <a:r>
              <a:rPr lang="en-US" sz="2800" dirty="0">
                <a:latin typeface="+mn-lt"/>
              </a:rPr>
              <a:t>Price &amp; wage adjustments cause short-term unemployment and re-employment</a:t>
            </a:r>
          </a:p>
          <a:p>
            <a:pPr>
              <a:lnSpc>
                <a:spcPct val="100000"/>
              </a:lnSpc>
              <a:buFontTx/>
              <a:buChar char="•"/>
            </a:pPr>
            <a:r>
              <a:rPr lang="en-US" sz="2800" dirty="0">
                <a:latin typeface="+mn-lt"/>
              </a:rPr>
              <a:t>Monetary policy can change aggregate demand &amp; prices</a:t>
            </a:r>
          </a:p>
          <a:p>
            <a:pPr>
              <a:lnSpc>
                <a:spcPct val="100000"/>
              </a:lnSpc>
              <a:buFontTx/>
              <a:buChar char="•"/>
            </a:pPr>
            <a:r>
              <a:rPr lang="en-US" sz="2800" dirty="0">
                <a:latin typeface="+mn-lt"/>
              </a:rPr>
              <a:t>Fiscal policies are not necessary</a:t>
            </a:r>
          </a:p>
        </p:txBody>
      </p:sp>
    </p:spTree>
    <p:extLst>
      <p:ext uri="{BB962C8B-B14F-4D97-AF65-F5344CB8AC3E}">
        <p14:creationId xmlns:p14="http://schemas.microsoft.com/office/powerpoint/2010/main" val="37304439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28600" y="222781"/>
            <a:ext cx="8610600" cy="546625"/>
          </a:xfrm>
        </p:spPr>
        <p:txBody>
          <a:bodyPr>
            <a:spAutoFit/>
          </a:bodyPr>
          <a:lstStyle/>
          <a:p>
            <a:pPr algn="l">
              <a:lnSpc>
                <a:spcPct val="80000"/>
              </a:lnSpc>
            </a:pPr>
            <a:r>
              <a:rPr lang="en-US" sz="3600" b="1" dirty="0">
                <a:solidFill>
                  <a:srgbClr val="0070C0"/>
                </a:solidFill>
              </a:rPr>
              <a:t>Keynesian economics summary</a:t>
            </a:r>
          </a:p>
        </p:txBody>
      </p:sp>
      <p:sp>
        <p:nvSpPr>
          <p:cNvPr id="32771" name="Rectangle 2"/>
          <p:cNvSpPr txBox="1">
            <a:spLocks noChangeArrowheads="1"/>
          </p:cNvSpPr>
          <p:nvPr/>
        </p:nvSpPr>
        <p:spPr bwMode="auto">
          <a:xfrm>
            <a:off x="381000" y="769937"/>
            <a:ext cx="8763000"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buFontTx/>
              <a:buChar char="•"/>
            </a:pPr>
            <a:r>
              <a:rPr lang="en-US" sz="2800" dirty="0">
                <a:latin typeface="+mn-lt"/>
              </a:rPr>
              <a:t>The economy is unstable at less than full employment</a:t>
            </a:r>
          </a:p>
          <a:p>
            <a:pPr>
              <a:lnSpc>
                <a:spcPct val="100000"/>
              </a:lnSpc>
              <a:buFontTx/>
              <a:buChar char="•"/>
            </a:pPr>
            <a:r>
              <a:rPr lang="en-US" sz="2800" dirty="0">
                <a:latin typeface="+mn-lt"/>
              </a:rPr>
              <a:t>Prices &amp; wages are inflexible</a:t>
            </a:r>
          </a:p>
          <a:p>
            <a:pPr>
              <a:lnSpc>
                <a:spcPct val="100000"/>
              </a:lnSpc>
              <a:buFontTx/>
              <a:buChar char="•"/>
            </a:pPr>
            <a:r>
              <a:rPr lang="en-US" sz="2800" dirty="0">
                <a:latin typeface="+mn-lt"/>
              </a:rPr>
              <a:t>Velocity of money is unstable</a:t>
            </a:r>
          </a:p>
          <a:p>
            <a:pPr>
              <a:lnSpc>
                <a:spcPct val="100000"/>
              </a:lnSpc>
              <a:buFontTx/>
              <a:buChar char="•"/>
            </a:pPr>
            <a:r>
              <a:rPr lang="en-US" sz="2800" dirty="0">
                <a:latin typeface="+mn-lt"/>
              </a:rPr>
              <a:t>Excess demand causes inflation</a:t>
            </a:r>
          </a:p>
          <a:p>
            <a:pPr>
              <a:lnSpc>
                <a:spcPct val="100000"/>
              </a:lnSpc>
              <a:buFontTx/>
              <a:buChar char="•"/>
            </a:pPr>
            <a:r>
              <a:rPr lang="en-US" sz="2800" dirty="0">
                <a:latin typeface="+mn-lt"/>
              </a:rPr>
              <a:t>Inadequate demand causes unemployment</a:t>
            </a:r>
          </a:p>
          <a:p>
            <a:pPr>
              <a:lnSpc>
                <a:spcPct val="100000"/>
              </a:lnSpc>
              <a:buFontTx/>
              <a:buChar char="•"/>
            </a:pPr>
            <a:r>
              <a:rPr lang="en-US" sz="2800" dirty="0">
                <a:latin typeface="+mn-lt"/>
              </a:rPr>
              <a:t>Monetary policy can change interest rates and level of GDP</a:t>
            </a:r>
          </a:p>
          <a:p>
            <a:pPr>
              <a:lnSpc>
                <a:spcPct val="100000"/>
              </a:lnSpc>
              <a:buFontTx/>
              <a:buChar char="•"/>
            </a:pPr>
            <a:r>
              <a:rPr lang="en-US" sz="2800" dirty="0">
                <a:latin typeface="+mn-lt"/>
              </a:rPr>
              <a:t>Fiscal policies may be necessary</a:t>
            </a:r>
          </a:p>
        </p:txBody>
      </p:sp>
    </p:spTree>
    <p:extLst>
      <p:ext uri="{BB962C8B-B14F-4D97-AF65-F5344CB8AC3E}">
        <p14:creationId xmlns:p14="http://schemas.microsoft.com/office/powerpoint/2010/main" val="42101692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228600" y="221194"/>
            <a:ext cx="8610600" cy="546625"/>
          </a:xfrm>
        </p:spPr>
        <p:txBody>
          <a:bodyPr>
            <a:spAutoFit/>
          </a:bodyPr>
          <a:lstStyle/>
          <a:p>
            <a:pPr algn="l">
              <a:lnSpc>
                <a:spcPct val="80000"/>
              </a:lnSpc>
            </a:pPr>
            <a:r>
              <a:rPr lang="en-US" sz="3600" b="1" dirty="0">
                <a:solidFill>
                  <a:srgbClr val="0070C0"/>
                </a:solidFill>
              </a:rPr>
              <a:t>Monetarists economics summary</a:t>
            </a:r>
          </a:p>
        </p:txBody>
      </p:sp>
      <p:sp>
        <p:nvSpPr>
          <p:cNvPr id="33795" name="Rectangle 2"/>
          <p:cNvSpPr txBox="1">
            <a:spLocks noChangeArrowheads="1"/>
          </p:cNvSpPr>
          <p:nvPr/>
        </p:nvSpPr>
        <p:spPr bwMode="auto">
          <a:xfrm>
            <a:off x="457200" y="720725"/>
            <a:ext cx="86106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buFontTx/>
              <a:buChar char="•"/>
            </a:pPr>
            <a:r>
              <a:rPr lang="en-US" sz="2800" dirty="0">
                <a:latin typeface="+mn-lt"/>
              </a:rPr>
              <a:t>Economy tends toward a full employment equilibrium</a:t>
            </a:r>
          </a:p>
          <a:p>
            <a:pPr>
              <a:lnSpc>
                <a:spcPct val="100000"/>
              </a:lnSpc>
              <a:buFontTx/>
              <a:buChar char="•"/>
            </a:pPr>
            <a:r>
              <a:rPr lang="en-US" sz="2800" dirty="0">
                <a:latin typeface="+mn-lt"/>
              </a:rPr>
              <a:t>Prices &amp; wages are flexible</a:t>
            </a:r>
          </a:p>
          <a:p>
            <a:pPr>
              <a:lnSpc>
                <a:spcPct val="100000"/>
              </a:lnSpc>
              <a:buFontTx/>
              <a:buChar char="•"/>
            </a:pPr>
            <a:r>
              <a:rPr lang="en-US" sz="2800" dirty="0">
                <a:latin typeface="+mn-lt"/>
              </a:rPr>
              <a:t>Velocity of money is predictable</a:t>
            </a:r>
          </a:p>
          <a:p>
            <a:pPr>
              <a:lnSpc>
                <a:spcPct val="100000"/>
              </a:lnSpc>
              <a:buFontTx/>
              <a:buChar char="•"/>
            </a:pPr>
            <a:r>
              <a:rPr lang="en-US" sz="2800" dirty="0">
                <a:latin typeface="+mn-lt"/>
              </a:rPr>
              <a:t>Excess money causes inflation</a:t>
            </a:r>
          </a:p>
          <a:p>
            <a:pPr>
              <a:lnSpc>
                <a:spcPct val="100000"/>
              </a:lnSpc>
              <a:buFontTx/>
              <a:buChar char="•"/>
            </a:pPr>
            <a:r>
              <a:rPr lang="en-US" sz="2800" dirty="0"/>
              <a:t>Price &amp; wage adjustments cause short-term unemployment and re-employment</a:t>
            </a:r>
          </a:p>
          <a:p>
            <a:pPr>
              <a:lnSpc>
                <a:spcPct val="100000"/>
              </a:lnSpc>
              <a:buFontTx/>
              <a:buChar char="•"/>
            </a:pPr>
            <a:r>
              <a:rPr lang="en-US" sz="2800" dirty="0">
                <a:latin typeface="+mn-lt"/>
              </a:rPr>
              <a:t>Monetary policy can change aggregate demand &amp; prices</a:t>
            </a:r>
          </a:p>
          <a:p>
            <a:pPr>
              <a:lnSpc>
                <a:spcPct val="100000"/>
              </a:lnSpc>
              <a:buFontTx/>
              <a:buChar char="•"/>
            </a:pPr>
            <a:r>
              <a:rPr lang="en-US" sz="2800" dirty="0">
                <a:latin typeface="+mn-lt"/>
              </a:rPr>
              <a:t>Fiscal policies are not necessary</a:t>
            </a:r>
          </a:p>
        </p:txBody>
      </p:sp>
    </p:spTree>
    <p:extLst>
      <p:ext uri="{BB962C8B-B14F-4D97-AF65-F5344CB8AC3E}">
        <p14:creationId xmlns:p14="http://schemas.microsoft.com/office/powerpoint/2010/main" val="186018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28600" y="172929"/>
            <a:ext cx="8610600" cy="646331"/>
          </a:xfrm>
        </p:spPr>
        <p:txBody>
          <a:bodyPr>
            <a:spAutoFit/>
          </a:bodyPr>
          <a:lstStyle/>
          <a:p>
            <a:pPr algn="l"/>
            <a:r>
              <a:rPr lang="en-US" sz="3600" b="1" dirty="0">
                <a:solidFill>
                  <a:srgbClr val="0070C0"/>
                </a:solidFill>
              </a:rPr>
              <a:t>Crowding-out Effect</a:t>
            </a:r>
          </a:p>
        </p:txBody>
      </p:sp>
      <p:sp>
        <p:nvSpPr>
          <p:cNvPr id="431107" name="Rectangle 3"/>
          <p:cNvSpPr>
            <a:spLocks noGrp="1" noChangeArrowheads="1"/>
          </p:cNvSpPr>
          <p:nvPr>
            <p:ph type="body" idx="1"/>
          </p:nvPr>
        </p:nvSpPr>
        <p:spPr>
          <a:xfrm>
            <a:off x="457200" y="672405"/>
            <a:ext cx="7467600" cy="1384995"/>
          </a:xfrm>
        </p:spPr>
        <p:txBody>
          <a:bodyPr>
            <a:spAutoFit/>
          </a:bodyPr>
          <a:lstStyle/>
          <a:p>
            <a:pPr marL="0" indent="0">
              <a:buFontTx/>
              <a:buNone/>
            </a:pPr>
            <a:r>
              <a:rPr lang="en-US" sz="2800" dirty="0"/>
              <a:t>Too much government borrowing can crowd out consumers and investors from the loanable funds market</a:t>
            </a:r>
          </a:p>
        </p:txBody>
      </p:sp>
      <p:sp>
        <p:nvSpPr>
          <p:cNvPr id="34820" name="Rectangle 2"/>
          <p:cNvSpPr txBox="1">
            <a:spLocks noChangeArrowheads="1"/>
          </p:cNvSpPr>
          <p:nvPr/>
        </p:nvSpPr>
        <p:spPr bwMode="auto">
          <a:xfrm>
            <a:off x="228600" y="2209800"/>
            <a:ext cx="8610600"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600" b="1" dirty="0">
                <a:solidFill>
                  <a:srgbClr val="0070C0"/>
                </a:solidFill>
                <a:latin typeface="+mj-lt"/>
              </a:rPr>
              <a:t>Keynesian view of the crowding-out effect</a:t>
            </a:r>
          </a:p>
        </p:txBody>
      </p:sp>
      <p:sp>
        <p:nvSpPr>
          <p:cNvPr id="6" name="Rectangle 3"/>
          <p:cNvSpPr txBox="1">
            <a:spLocks noChangeArrowheads="1"/>
          </p:cNvSpPr>
          <p:nvPr/>
        </p:nvSpPr>
        <p:spPr bwMode="auto">
          <a:xfrm>
            <a:off x="457200" y="2681002"/>
            <a:ext cx="82296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latin typeface="+mn-lt"/>
              </a:rPr>
              <a:t>The investment demand curve is rather steep (vertical), so the crowding-out effect is insignificant</a:t>
            </a:r>
          </a:p>
        </p:txBody>
      </p:sp>
      <p:sp>
        <p:nvSpPr>
          <p:cNvPr id="34822" name="Rectangle 2"/>
          <p:cNvSpPr txBox="1">
            <a:spLocks noChangeArrowheads="1"/>
          </p:cNvSpPr>
          <p:nvPr/>
        </p:nvSpPr>
        <p:spPr bwMode="auto">
          <a:xfrm>
            <a:off x="228600" y="3880653"/>
            <a:ext cx="8610600" cy="54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600" b="1" dirty="0">
                <a:solidFill>
                  <a:srgbClr val="0070C0"/>
                </a:solidFill>
                <a:latin typeface="+mj-lt"/>
              </a:rPr>
              <a:t>Monetarist view of the crowding-out effect</a:t>
            </a:r>
          </a:p>
        </p:txBody>
      </p:sp>
      <p:sp>
        <p:nvSpPr>
          <p:cNvPr id="8" name="Rectangle 3"/>
          <p:cNvSpPr txBox="1">
            <a:spLocks noChangeArrowheads="1"/>
          </p:cNvSpPr>
          <p:nvPr/>
        </p:nvSpPr>
        <p:spPr bwMode="auto">
          <a:xfrm>
            <a:off x="533400" y="4357402"/>
            <a:ext cx="8382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latin typeface="+mn-lt"/>
              </a:rPr>
              <a:t>The investment demand curve is flatter (horizontal), so the crowding-out effect is significant</a:t>
            </a:r>
          </a:p>
        </p:txBody>
      </p:sp>
    </p:spTree>
    <p:extLst>
      <p:ext uri="{BB962C8B-B14F-4D97-AF65-F5344CB8AC3E}">
        <p14:creationId xmlns:p14="http://schemas.microsoft.com/office/powerpoint/2010/main" val="15661011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311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4820"/>
                                        </p:tgtEl>
                                        <p:attrNameLst>
                                          <p:attrName>style.visibility</p:attrName>
                                        </p:attrNameLst>
                                      </p:cBhvr>
                                      <p:to>
                                        <p:strVal val="visible"/>
                                      </p:to>
                                    </p:set>
                                    <p:animEffect transition="in" filter="fade">
                                      <p:cBhvr>
                                        <p:cTn id="11" dur="500"/>
                                        <p:tgtEl>
                                          <p:spTgt spid="3482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4822"/>
                                        </p:tgtEl>
                                        <p:attrNameLst>
                                          <p:attrName>style.visibility</p:attrName>
                                        </p:attrNameLst>
                                      </p:cBhvr>
                                      <p:to>
                                        <p:strVal val="visible"/>
                                      </p:to>
                                    </p:set>
                                    <p:animEffect transition="in" filter="fade">
                                      <p:cBhvr>
                                        <p:cTn id="20" dur="500"/>
                                        <p:tgtEl>
                                          <p:spTgt spid="3482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07" grpId="0" build="p" autoUpdateAnimBg="0"/>
      <p:bldP spid="34820" grpId="0"/>
      <p:bldP spid="6" grpId="0" build="p" autoUpdateAnimBg="0"/>
      <p:bldP spid="34822" grpId="0"/>
      <p:bldP spid="8"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28600" y="179735"/>
            <a:ext cx="8610600" cy="1077218"/>
          </a:xfrm>
        </p:spPr>
        <p:txBody>
          <a:bodyPr>
            <a:spAutoFit/>
          </a:bodyPr>
          <a:lstStyle/>
          <a:p>
            <a:pPr algn="l"/>
            <a:r>
              <a:rPr lang="en-US" sz="3200" b="1" dirty="0">
                <a:solidFill>
                  <a:srgbClr val="0070C0"/>
                </a:solidFill>
              </a:rPr>
              <a:t>Changes in the interest rate affect speculative demand</a:t>
            </a:r>
          </a:p>
        </p:txBody>
      </p:sp>
      <p:sp>
        <p:nvSpPr>
          <p:cNvPr id="361475" name="Rectangle 3"/>
          <p:cNvSpPr>
            <a:spLocks noGrp="1" noChangeArrowheads="1"/>
          </p:cNvSpPr>
          <p:nvPr>
            <p:ph type="body" idx="1"/>
          </p:nvPr>
        </p:nvSpPr>
        <p:spPr>
          <a:xfrm>
            <a:off x="685800" y="1179493"/>
            <a:ext cx="8077200" cy="1384995"/>
          </a:xfrm>
        </p:spPr>
        <p:txBody>
          <a:bodyPr>
            <a:spAutoFit/>
          </a:bodyPr>
          <a:lstStyle/>
          <a:p>
            <a:pPr marL="0" indent="0">
              <a:buFontTx/>
              <a:buNone/>
            </a:pPr>
            <a:r>
              <a:rPr lang="en-US" sz="2800" dirty="0"/>
              <a:t>As the interest rate falls, the opportunity cost of holding money falls, and people increase their speculative balances</a:t>
            </a:r>
          </a:p>
        </p:txBody>
      </p:sp>
      <p:sp>
        <p:nvSpPr>
          <p:cNvPr id="4100" name="Rectangle 2"/>
          <p:cNvSpPr txBox="1">
            <a:spLocks noChangeArrowheads="1"/>
          </p:cNvSpPr>
          <p:nvPr/>
        </p:nvSpPr>
        <p:spPr bwMode="auto">
          <a:xfrm>
            <a:off x="228600" y="2820712"/>
            <a:ext cx="8610600" cy="48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200" b="1" dirty="0">
                <a:solidFill>
                  <a:srgbClr val="0070C0"/>
                </a:solidFill>
                <a:latin typeface="+mj-lt"/>
              </a:rPr>
              <a:t>Money Demand Curve</a:t>
            </a:r>
          </a:p>
        </p:txBody>
      </p:sp>
      <p:sp>
        <p:nvSpPr>
          <p:cNvPr id="7" name="Rectangle 3"/>
          <p:cNvSpPr txBox="1">
            <a:spLocks noChangeArrowheads="1"/>
          </p:cNvSpPr>
          <p:nvPr/>
        </p:nvSpPr>
        <p:spPr bwMode="auto">
          <a:xfrm>
            <a:off x="685800" y="3160693"/>
            <a:ext cx="78486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latin typeface="+mn-lt"/>
              </a:rPr>
              <a:t>represents the quantity of money that people hold at different interest rates, ceteris paribus</a:t>
            </a:r>
          </a:p>
        </p:txBody>
      </p:sp>
      <p:sp>
        <p:nvSpPr>
          <p:cNvPr id="4102" name="Rectangle 2"/>
          <p:cNvSpPr txBox="1">
            <a:spLocks noChangeArrowheads="1"/>
          </p:cNvSpPr>
          <p:nvPr/>
        </p:nvSpPr>
        <p:spPr bwMode="auto">
          <a:xfrm>
            <a:off x="304800" y="4419600"/>
            <a:ext cx="7924800" cy="444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70000"/>
              </a:lnSpc>
              <a:spcBef>
                <a:spcPct val="0"/>
              </a:spcBef>
            </a:pPr>
            <a:r>
              <a:rPr lang="en-US" sz="3200" b="1" dirty="0">
                <a:solidFill>
                  <a:srgbClr val="0070C0"/>
                </a:solidFill>
                <a:latin typeface="+mj-lt"/>
              </a:rPr>
              <a:t>Interest rates affect the money demand </a:t>
            </a:r>
          </a:p>
        </p:txBody>
      </p:sp>
      <p:sp>
        <p:nvSpPr>
          <p:cNvPr id="9" name="Rectangle 3"/>
          <p:cNvSpPr txBox="1">
            <a:spLocks noChangeArrowheads="1"/>
          </p:cNvSpPr>
          <p:nvPr/>
        </p:nvSpPr>
        <p:spPr bwMode="auto">
          <a:xfrm>
            <a:off x="533400" y="4760893"/>
            <a:ext cx="81534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latin typeface="+mn-lt"/>
              </a:rPr>
              <a:t>with an inverse relationship between the quantity of money demanded and the interest rate</a:t>
            </a:r>
          </a:p>
        </p:txBody>
      </p:sp>
    </p:spTree>
    <p:extLst>
      <p:ext uri="{BB962C8B-B14F-4D97-AF65-F5344CB8AC3E}">
        <p14:creationId xmlns:p14="http://schemas.microsoft.com/office/powerpoint/2010/main" val="20703423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14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100"/>
                                        </p:tgtEl>
                                        <p:attrNameLst>
                                          <p:attrName>style.visibility</p:attrName>
                                        </p:attrNameLst>
                                      </p:cBhvr>
                                      <p:to>
                                        <p:strVal val="visible"/>
                                      </p:to>
                                    </p:set>
                                    <p:animEffect transition="in" filter="fade">
                                      <p:cBhvr>
                                        <p:cTn id="11" dur="500"/>
                                        <p:tgtEl>
                                          <p:spTgt spid="410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102"/>
                                        </p:tgtEl>
                                        <p:attrNameLst>
                                          <p:attrName>style.visibility</p:attrName>
                                        </p:attrNameLst>
                                      </p:cBhvr>
                                      <p:to>
                                        <p:strVal val="visible"/>
                                      </p:to>
                                    </p:set>
                                    <p:animEffect transition="in" filter="fade">
                                      <p:cBhvr>
                                        <p:cTn id="20" dur="500"/>
                                        <p:tgtEl>
                                          <p:spTgt spid="410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1475" grpId="0" build="p" autoUpdateAnimBg="0"/>
      <p:bldP spid="4100" grpId="0"/>
      <p:bldP spid="7" grpId="0" build="p" autoUpdateAnimBg="0"/>
      <p:bldP spid="4102" grpId="0"/>
      <p:bldP spid="9"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6"/>
          <p:cNvSpPr txBox="1">
            <a:spLocks noChangeArrowheads="1"/>
          </p:cNvSpPr>
          <p:nvPr/>
        </p:nvSpPr>
        <p:spPr bwMode="auto">
          <a:xfrm>
            <a:off x="152400" y="0"/>
            <a:ext cx="8763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B0F0"/>
                </a:solidFill>
              </a:rPr>
              <a:t> </a:t>
            </a:r>
            <a:r>
              <a:rPr lang="en-US" sz="3600" b="1" dirty="0">
                <a:solidFill>
                  <a:srgbClr val="0070C0"/>
                </a:solidFill>
                <a:latin typeface="+mj-lt"/>
              </a:rPr>
              <a:t>Friedman analysis of the Great Depression</a:t>
            </a:r>
          </a:p>
        </p:txBody>
      </p:sp>
      <p:grpSp>
        <p:nvGrpSpPr>
          <p:cNvPr id="39939" name="Group 1"/>
          <p:cNvGrpSpPr>
            <a:grpSpLocks/>
          </p:cNvGrpSpPr>
          <p:nvPr/>
        </p:nvGrpSpPr>
        <p:grpSpPr bwMode="auto">
          <a:xfrm>
            <a:off x="515937" y="762000"/>
            <a:ext cx="3592513" cy="3028950"/>
            <a:chOff x="239910" y="152400"/>
            <a:chExt cx="8599290" cy="6725961"/>
          </a:xfrm>
        </p:grpSpPr>
        <p:sp>
          <p:nvSpPr>
            <p:cNvPr id="40021" name="Text Box 8"/>
            <p:cNvSpPr txBox="1">
              <a:spLocks noChangeArrowheads="1"/>
            </p:cNvSpPr>
            <p:nvPr/>
          </p:nvSpPr>
          <p:spPr bwMode="auto">
            <a:xfrm>
              <a:off x="533401" y="6327775"/>
              <a:ext cx="1471614" cy="550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1929</a:t>
              </a:r>
            </a:p>
          </p:txBody>
        </p:sp>
        <p:sp>
          <p:nvSpPr>
            <p:cNvPr id="40022" name="Text Box 9"/>
            <p:cNvSpPr txBox="1">
              <a:spLocks noChangeArrowheads="1"/>
            </p:cNvSpPr>
            <p:nvPr/>
          </p:nvSpPr>
          <p:spPr bwMode="auto">
            <a:xfrm>
              <a:off x="2005014" y="6327775"/>
              <a:ext cx="990601" cy="435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‘30</a:t>
              </a:r>
            </a:p>
          </p:txBody>
        </p:sp>
        <p:sp>
          <p:nvSpPr>
            <p:cNvPr id="40023" name="Text Box 16"/>
            <p:cNvSpPr txBox="1">
              <a:spLocks noChangeArrowheads="1"/>
            </p:cNvSpPr>
            <p:nvPr/>
          </p:nvSpPr>
          <p:spPr bwMode="auto">
            <a:xfrm>
              <a:off x="2990179" y="6327774"/>
              <a:ext cx="1174750" cy="496755"/>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‘31</a:t>
              </a:r>
            </a:p>
          </p:txBody>
        </p:sp>
        <p:sp>
          <p:nvSpPr>
            <p:cNvPr id="40024" name="Text Box 17"/>
            <p:cNvSpPr txBox="1">
              <a:spLocks noChangeArrowheads="1"/>
            </p:cNvSpPr>
            <p:nvPr/>
          </p:nvSpPr>
          <p:spPr bwMode="auto">
            <a:xfrm>
              <a:off x="4122643" y="6327776"/>
              <a:ext cx="1035050" cy="496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‘32</a:t>
              </a:r>
            </a:p>
          </p:txBody>
        </p:sp>
        <p:sp>
          <p:nvSpPr>
            <p:cNvPr id="40025" name="Text Box 18"/>
            <p:cNvSpPr txBox="1">
              <a:spLocks noChangeArrowheads="1"/>
            </p:cNvSpPr>
            <p:nvPr/>
          </p:nvSpPr>
          <p:spPr bwMode="auto">
            <a:xfrm>
              <a:off x="5255107" y="6327776"/>
              <a:ext cx="990601" cy="4356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‘33</a:t>
              </a:r>
            </a:p>
          </p:txBody>
        </p:sp>
        <p:sp>
          <p:nvSpPr>
            <p:cNvPr id="40026" name="Line 19"/>
            <p:cNvSpPr>
              <a:spLocks noChangeShapeType="1"/>
            </p:cNvSpPr>
            <p:nvPr/>
          </p:nvSpPr>
          <p:spPr bwMode="auto">
            <a:xfrm>
              <a:off x="762000" y="12192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27" name="Line 20"/>
            <p:cNvSpPr>
              <a:spLocks noChangeShapeType="1"/>
            </p:cNvSpPr>
            <p:nvPr/>
          </p:nvSpPr>
          <p:spPr bwMode="auto">
            <a:xfrm>
              <a:off x="762000" y="22860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28" name="Line 22"/>
            <p:cNvSpPr>
              <a:spLocks noChangeShapeType="1"/>
            </p:cNvSpPr>
            <p:nvPr/>
          </p:nvSpPr>
          <p:spPr bwMode="auto">
            <a:xfrm>
              <a:off x="762000" y="48768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29" name="Text Box 27"/>
            <p:cNvSpPr txBox="1">
              <a:spLocks noChangeArrowheads="1"/>
            </p:cNvSpPr>
            <p:nvPr/>
          </p:nvSpPr>
          <p:spPr bwMode="auto">
            <a:xfrm>
              <a:off x="6387572" y="6327776"/>
              <a:ext cx="990601" cy="4356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‘34</a:t>
              </a:r>
            </a:p>
          </p:txBody>
        </p:sp>
        <p:sp>
          <p:nvSpPr>
            <p:cNvPr id="40030" name="Text Box 28"/>
            <p:cNvSpPr txBox="1">
              <a:spLocks noChangeArrowheads="1"/>
            </p:cNvSpPr>
            <p:nvPr/>
          </p:nvSpPr>
          <p:spPr bwMode="auto">
            <a:xfrm>
              <a:off x="7379693" y="6327775"/>
              <a:ext cx="1232427" cy="550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‘35</a:t>
              </a:r>
            </a:p>
          </p:txBody>
        </p:sp>
        <p:sp>
          <p:nvSpPr>
            <p:cNvPr id="40031" name="Text Box 33"/>
            <p:cNvSpPr txBox="1">
              <a:spLocks noChangeArrowheads="1"/>
            </p:cNvSpPr>
            <p:nvPr/>
          </p:nvSpPr>
          <p:spPr bwMode="auto">
            <a:xfrm>
              <a:off x="239910" y="4876801"/>
              <a:ext cx="979289"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20</a:t>
              </a:r>
            </a:p>
          </p:txBody>
        </p:sp>
        <p:sp>
          <p:nvSpPr>
            <p:cNvPr id="40032" name="Text Box 34"/>
            <p:cNvSpPr txBox="1">
              <a:spLocks noChangeArrowheads="1"/>
            </p:cNvSpPr>
            <p:nvPr/>
          </p:nvSpPr>
          <p:spPr bwMode="auto">
            <a:xfrm>
              <a:off x="239910" y="4191000"/>
              <a:ext cx="1044379"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21</a:t>
              </a:r>
            </a:p>
          </p:txBody>
        </p:sp>
        <p:sp>
          <p:nvSpPr>
            <p:cNvPr id="40033" name="Text Box 35"/>
            <p:cNvSpPr txBox="1">
              <a:spLocks noChangeArrowheads="1"/>
            </p:cNvSpPr>
            <p:nvPr/>
          </p:nvSpPr>
          <p:spPr bwMode="auto">
            <a:xfrm>
              <a:off x="239910" y="3505202"/>
              <a:ext cx="1055491"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22</a:t>
              </a:r>
            </a:p>
          </p:txBody>
        </p:sp>
        <p:sp>
          <p:nvSpPr>
            <p:cNvPr id="40034" name="Text Box 36"/>
            <p:cNvSpPr txBox="1">
              <a:spLocks noChangeArrowheads="1"/>
            </p:cNvSpPr>
            <p:nvPr/>
          </p:nvSpPr>
          <p:spPr bwMode="auto">
            <a:xfrm>
              <a:off x="239910" y="2819399"/>
              <a:ext cx="960238"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23</a:t>
              </a:r>
            </a:p>
          </p:txBody>
        </p:sp>
        <p:sp>
          <p:nvSpPr>
            <p:cNvPr id="40035" name="Text Box 37"/>
            <p:cNvSpPr txBox="1">
              <a:spLocks noChangeArrowheads="1"/>
            </p:cNvSpPr>
            <p:nvPr/>
          </p:nvSpPr>
          <p:spPr bwMode="auto">
            <a:xfrm>
              <a:off x="239910" y="2209801"/>
              <a:ext cx="1069778"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24</a:t>
              </a:r>
            </a:p>
          </p:txBody>
        </p:sp>
        <p:sp>
          <p:nvSpPr>
            <p:cNvPr id="40036" name="Text Box 38"/>
            <p:cNvSpPr txBox="1">
              <a:spLocks noChangeArrowheads="1"/>
            </p:cNvSpPr>
            <p:nvPr/>
          </p:nvSpPr>
          <p:spPr bwMode="auto">
            <a:xfrm>
              <a:off x="239910" y="1524001"/>
              <a:ext cx="1085652"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25</a:t>
              </a:r>
            </a:p>
          </p:txBody>
        </p:sp>
        <p:sp>
          <p:nvSpPr>
            <p:cNvPr id="40038" name="Text Box 40"/>
            <p:cNvSpPr txBox="1">
              <a:spLocks noChangeArrowheads="1"/>
            </p:cNvSpPr>
            <p:nvPr/>
          </p:nvSpPr>
          <p:spPr bwMode="auto">
            <a:xfrm>
              <a:off x="239910" y="838199"/>
              <a:ext cx="979289"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26</a:t>
              </a:r>
            </a:p>
          </p:txBody>
        </p:sp>
        <p:sp>
          <p:nvSpPr>
            <p:cNvPr id="40039" name="Text Box 41"/>
            <p:cNvSpPr txBox="1">
              <a:spLocks noChangeArrowheads="1"/>
            </p:cNvSpPr>
            <p:nvPr/>
          </p:nvSpPr>
          <p:spPr bwMode="auto">
            <a:xfrm>
              <a:off x="239910" y="228601"/>
              <a:ext cx="979291"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27</a:t>
              </a:r>
            </a:p>
          </p:txBody>
        </p:sp>
        <p:sp>
          <p:nvSpPr>
            <p:cNvPr id="40040" name="Freeform 45"/>
            <p:cNvSpPr>
              <a:spLocks/>
            </p:cNvSpPr>
            <p:nvPr/>
          </p:nvSpPr>
          <p:spPr bwMode="auto">
            <a:xfrm>
              <a:off x="1211263" y="747713"/>
              <a:ext cx="5794375" cy="4506912"/>
            </a:xfrm>
            <a:custGeom>
              <a:avLst/>
              <a:gdLst>
                <a:gd name="T0" fmla="*/ 0 w 3650"/>
                <a:gd name="T1" fmla="*/ 0 h 2839"/>
                <a:gd name="T2" fmla="*/ 2147483647 w 3650"/>
                <a:gd name="T3" fmla="*/ 2147483647 h 2839"/>
                <a:gd name="T4" fmla="*/ 2147483647 w 3650"/>
                <a:gd name="T5" fmla="*/ 2147483647 h 2839"/>
                <a:gd name="T6" fmla="*/ 2147483647 w 3650"/>
                <a:gd name="T7" fmla="*/ 2147483647 h 2839"/>
                <a:gd name="T8" fmla="*/ 2147483647 w 3650"/>
                <a:gd name="T9" fmla="*/ 2147483647 h 2839"/>
                <a:gd name="T10" fmla="*/ 2147483647 w 3650"/>
                <a:gd name="T11" fmla="*/ 2147483647 h 28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50" h="2839">
                  <a:moveTo>
                    <a:pt x="0" y="0"/>
                  </a:moveTo>
                  <a:cubicBezTo>
                    <a:pt x="132" y="132"/>
                    <a:pt x="541" y="456"/>
                    <a:pt x="795" y="795"/>
                  </a:cubicBezTo>
                  <a:cubicBezTo>
                    <a:pt x="1049" y="1134"/>
                    <a:pt x="1282" y="1729"/>
                    <a:pt x="1525" y="2036"/>
                  </a:cubicBezTo>
                  <a:cubicBezTo>
                    <a:pt x="1768" y="2343"/>
                    <a:pt x="2016" y="2502"/>
                    <a:pt x="2255" y="2636"/>
                  </a:cubicBezTo>
                  <a:lnTo>
                    <a:pt x="2961" y="2839"/>
                  </a:lnTo>
                  <a:cubicBezTo>
                    <a:pt x="3193" y="2665"/>
                    <a:pt x="3507" y="1850"/>
                    <a:pt x="3650" y="1590"/>
                  </a:cubicBezTo>
                </a:path>
              </a:pathLst>
            </a:custGeom>
            <a:noFill/>
            <a:ln w="76200" cap="flat" cmpd="sng">
              <a:solidFill>
                <a:srgbClr val="0070C0"/>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41" name="Line 48"/>
            <p:cNvSpPr>
              <a:spLocks noChangeShapeType="1"/>
            </p:cNvSpPr>
            <p:nvPr/>
          </p:nvSpPr>
          <p:spPr bwMode="auto">
            <a:xfrm flipV="1">
              <a:off x="1155700" y="6248400"/>
              <a:ext cx="7607300" cy="254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42" name="Line 49"/>
            <p:cNvSpPr>
              <a:spLocks noChangeShapeType="1"/>
            </p:cNvSpPr>
            <p:nvPr/>
          </p:nvSpPr>
          <p:spPr bwMode="auto">
            <a:xfrm flipH="1">
              <a:off x="1219200" y="152400"/>
              <a:ext cx="0" cy="557449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43" name="Line 50"/>
            <p:cNvSpPr>
              <a:spLocks noChangeShapeType="1"/>
            </p:cNvSpPr>
            <p:nvPr/>
          </p:nvSpPr>
          <p:spPr bwMode="auto">
            <a:xfrm flipV="1">
              <a:off x="1066800" y="5644402"/>
              <a:ext cx="304800" cy="2286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44" name="Line 51"/>
            <p:cNvSpPr>
              <a:spLocks noChangeShapeType="1"/>
            </p:cNvSpPr>
            <p:nvPr/>
          </p:nvSpPr>
          <p:spPr bwMode="auto">
            <a:xfrm flipV="1">
              <a:off x="1066800" y="5991616"/>
              <a:ext cx="304800" cy="2286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45" name="Line 52"/>
            <p:cNvSpPr>
              <a:spLocks noChangeShapeType="1"/>
            </p:cNvSpPr>
            <p:nvPr/>
          </p:nvSpPr>
          <p:spPr bwMode="auto">
            <a:xfrm flipV="1">
              <a:off x="1143000" y="6172200"/>
              <a:ext cx="0" cy="1524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9940" name="Text Box 46"/>
          <p:cNvSpPr txBox="1">
            <a:spLocks noChangeArrowheads="1"/>
          </p:cNvSpPr>
          <p:nvPr/>
        </p:nvSpPr>
        <p:spPr bwMode="auto">
          <a:xfrm>
            <a:off x="1368425" y="1060450"/>
            <a:ext cx="2898775"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800" b="1">
                <a:solidFill>
                  <a:srgbClr val="808080"/>
                </a:solidFill>
              </a:rPr>
              <a:t>Money Supply M1</a:t>
            </a:r>
          </a:p>
        </p:txBody>
      </p:sp>
      <p:grpSp>
        <p:nvGrpSpPr>
          <p:cNvPr id="39941" name="Group 1"/>
          <p:cNvGrpSpPr>
            <a:grpSpLocks/>
          </p:cNvGrpSpPr>
          <p:nvPr/>
        </p:nvGrpSpPr>
        <p:grpSpPr bwMode="auto">
          <a:xfrm>
            <a:off x="4687887" y="762000"/>
            <a:ext cx="3541713" cy="3005138"/>
            <a:chOff x="322122" y="152400"/>
            <a:chExt cx="8517078" cy="6706642"/>
          </a:xfrm>
        </p:grpSpPr>
        <p:sp>
          <p:nvSpPr>
            <p:cNvPr id="39996" name="Text Box 8"/>
            <p:cNvSpPr txBox="1">
              <a:spLocks noChangeArrowheads="1"/>
            </p:cNvSpPr>
            <p:nvPr/>
          </p:nvSpPr>
          <p:spPr bwMode="auto">
            <a:xfrm>
              <a:off x="609599" y="6327775"/>
              <a:ext cx="1471613" cy="531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1929</a:t>
              </a:r>
            </a:p>
          </p:txBody>
        </p:sp>
        <p:sp>
          <p:nvSpPr>
            <p:cNvPr id="39997" name="Text Box 9"/>
            <p:cNvSpPr txBox="1">
              <a:spLocks noChangeArrowheads="1"/>
            </p:cNvSpPr>
            <p:nvPr/>
          </p:nvSpPr>
          <p:spPr bwMode="auto">
            <a:xfrm>
              <a:off x="2081213" y="6327775"/>
              <a:ext cx="990599" cy="531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‘30</a:t>
              </a:r>
            </a:p>
          </p:txBody>
        </p:sp>
        <p:sp>
          <p:nvSpPr>
            <p:cNvPr id="39998" name="Text Box 16"/>
            <p:cNvSpPr txBox="1">
              <a:spLocks noChangeArrowheads="1"/>
            </p:cNvSpPr>
            <p:nvPr/>
          </p:nvSpPr>
          <p:spPr bwMode="auto">
            <a:xfrm>
              <a:off x="3352800" y="6327775"/>
              <a:ext cx="1174750" cy="53126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‘31</a:t>
              </a:r>
            </a:p>
          </p:txBody>
        </p:sp>
        <p:sp>
          <p:nvSpPr>
            <p:cNvPr id="39999" name="Text Box 17"/>
            <p:cNvSpPr txBox="1">
              <a:spLocks noChangeArrowheads="1"/>
            </p:cNvSpPr>
            <p:nvPr/>
          </p:nvSpPr>
          <p:spPr bwMode="auto">
            <a:xfrm>
              <a:off x="4527551" y="6327775"/>
              <a:ext cx="1035050" cy="531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‘32</a:t>
              </a:r>
            </a:p>
          </p:txBody>
        </p:sp>
        <p:sp>
          <p:nvSpPr>
            <p:cNvPr id="40000" name="Text Box 18"/>
            <p:cNvSpPr txBox="1">
              <a:spLocks noChangeArrowheads="1"/>
            </p:cNvSpPr>
            <p:nvPr/>
          </p:nvSpPr>
          <p:spPr bwMode="auto">
            <a:xfrm>
              <a:off x="5562601" y="6327775"/>
              <a:ext cx="990599" cy="531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‘33</a:t>
              </a:r>
            </a:p>
          </p:txBody>
        </p:sp>
        <p:sp>
          <p:nvSpPr>
            <p:cNvPr id="40001" name="Line 19"/>
            <p:cNvSpPr>
              <a:spLocks noChangeShapeType="1"/>
            </p:cNvSpPr>
            <p:nvPr/>
          </p:nvSpPr>
          <p:spPr bwMode="auto">
            <a:xfrm>
              <a:off x="762000" y="12192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02" name="Line 20"/>
            <p:cNvSpPr>
              <a:spLocks noChangeShapeType="1"/>
            </p:cNvSpPr>
            <p:nvPr/>
          </p:nvSpPr>
          <p:spPr bwMode="auto">
            <a:xfrm>
              <a:off x="762000" y="22860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03" name="Line 22"/>
            <p:cNvSpPr>
              <a:spLocks noChangeShapeType="1"/>
            </p:cNvSpPr>
            <p:nvPr/>
          </p:nvSpPr>
          <p:spPr bwMode="auto">
            <a:xfrm>
              <a:off x="762000" y="48768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04" name="Text Box 27"/>
            <p:cNvSpPr txBox="1">
              <a:spLocks noChangeArrowheads="1"/>
            </p:cNvSpPr>
            <p:nvPr/>
          </p:nvSpPr>
          <p:spPr bwMode="auto">
            <a:xfrm>
              <a:off x="6629399" y="6327775"/>
              <a:ext cx="990599" cy="531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‘34</a:t>
              </a:r>
            </a:p>
          </p:txBody>
        </p:sp>
        <p:sp>
          <p:nvSpPr>
            <p:cNvPr id="40005" name="Text Box 28"/>
            <p:cNvSpPr txBox="1">
              <a:spLocks noChangeArrowheads="1"/>
            </p:cNvSpPr>
            <p:nvPr/>
          </p:nvSpPr>
          <p:spPr bwMode="auto">
            <a:xfrm>
              <a:off x="7620001" y="6327775"/>
              <a:ext cx="990599" cy="531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‘35</a:t>
              </a:r>
            </a:p>
          </p:txBody>
        </p:sp>
        <p:sp>
          <p:nvSpPr>
            <p:cNvPr id="40006" name="Text Box 33"/>
            <p:cNvSpPr txBox="1">
              <a:spLocks noChangeArrowheads="1"/>
            </p:cNvSpPr>
            <p:nvPr/>
          </p:nvSpPr>
          <p:spPr bwMode="auto">
            <a:xfrm>
              <a:off x="355622" y="4876801"/>
              <a:ext cx="863577"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11</a:t>
              </a:r>
            </a:p>
          </p:txBody>
        </p:sp>
        <p:sp>
          <p:nvSpPr>
            <p:cNvPr id="40007" name="Text Box 34"/>
            <p:cNvSpPr txBox="1">
              <a:spLocks noChangeArrowheads="1"/>
            </p:cNvSpPr>
            <p:nvPr/>
          </p:nvSpPr>
          <p:spPr bwMode="auto">
            <a:xfrm>
              <a:off x="355622" y="4191000"/>
              <a:ext cx="928666"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12</a:t>
              </a:r>
            </a:p>
          </p:txBody>
        </p:sp>
        <p:sp>
          <p:nvSpPr>
            <p:cNvPr id="40008" name="Text Box 35"/>
            <p:cNvSpPr txBox="1">
              <a:spLocks noChangeArrowheads="1"/>
            </p:cNvSpPr>
            <p:nvPr/>
          </p:nvSpPr>
          <p:spPr bwMode="auto">
            <a:xfrm>
              <a:off x="355622" y="3505199"/>
              <a:ext cx="939778"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13</a:t>
              </a:r>
            </a:p>
          </p:txBody>
        </p:sp>
        <p:sp>
          <p:nvSpPr>
            <p:cNvPr id="40009" name="Text Box 36"/>
            <p:cNvSpPr txBox="1">
              <a:spLocks noChangeArrowheads="1"/>
            </p:cNvSpPr>
            <p:nvPr/>
          </p:nvSpPr>
          <p:spPr bwMode="auto">
            <a:xfrm>
              <a:off x="322122" y="2875185"/>
              <a:ext cx="1054535" cy="567352"/>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14</a:t>
              </a:r>
            </a:p>
          </p:txBody>
        </p:sp>
        <p:sp>
          <p:nvSpPr>
            <p:cNvPr id="40010" name="Text Box 37"/>
            <p:cNvSpPr txBox="1">
              <a:spLocks noChangeArrowheads="1"/>
            </p:cNvSpPr>
            <p:nvPr/>
          </p:nvSpPr>
          <p:spPr bwMode="auto">
            <a:xfrm>
              <a:off x="355622" y="2209801"/>
              <a:ext cx="954066"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15</a:t>
              </a:r>
            </a:p>
          </p:txBody>
        </p:sp>
        <p:sp>
          <p:nvSpPr>
            <p:cNvPr id="40011" name="Text Box 38"/>
            <p:cNvSpPr txBox="1">
              <a:spLocks noChangeArrowheads="1"/>
            </p:cNvSpPr>
            <p:nvPr/>
          </p:nvSpPr>
          <p:spPr bwMode="auto">
            <a:xfrm>
              <a:off x="355622" y="1524000"/>
              <a:ext cx="969940"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16</a:t>
              </a:r>
            </a:p>
          </p:txBody>
        </p:sp>
        <p:sp>
          <p:nvSpPr>
            <p:cNvPr id="40013" name="Text Box 40"/>
            <p:cNvSpPr txBox="1">
              <a:spLocks noChangeArrowheads="1"/>
            </p:cNvSpPr>
            <p:nvPr/>
          </p:nvSpPr>
          <p:spPr bwMode="auto">
            <a:xfrm>
              <a:off x="355622" y="838201"/>
              <a:ext cx="863577"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17</a:t>
              </a:r>
            </a:p>
          </p:txBody>
        </p:sp>
        <p:sp>
          <p:nvSpPr>
            <p:cNvPr id="40014" name="Text Box 41"/>
            <p:cNvSpPr txBox="1">
              <a:spLocks noChangeArrowheads="1"/>
            </p:cNvSpPr>
            <p:nvPr/>
          </p:nvSpPr>
          <p:spPr bwMode="auto">
            <a:xfrm>
              <a:off x="355622" y="228599"/>
              <a:ext cx="863577"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18</a:t>
              </a:r>
            </a:p>
          </p:txBody>
        </p:sp>
        <p:sp>
          <p:nvSpPr>
            <p:cNvPr id="40015" name="Freeform 44"/>
            <p:cNvSpPr>
              <a:spLocks/>
            </p:cNvSpPr>
            <p:nvPr/>
          </p:nvSpPr>
          <p:spPr bwMode="auto">
            <a:xfrm>
              <a:off x="1236663" y="1042988"/>
              <a:ext cx="5768975" cy="2825750"/>
            </a:xfrm>
            <a:custGeom>
              <a:avLst/>
              <a:gdLst>
                <a:gd name="T0" fmla="*/ 0 w 3634"/>
                <a:gd name="T1" fmla="*/ 0 h 1780"/>
                <a:gd name="T2" fmla="*/ 2147483647 w 3634"/>
                <a:gd name="T3" fmla="*/ 2147483647 h 1780"/>
                <a:gd name="T4" fmla="*/ 2147483647 w 3634"/>
                <a:gd name="T5" fmla="*/ 2147483647 h 1780"/>
                <a:gd name="T6" fmla="*/ 2147483647 w 3634"/>
                <a:gd name="T7" fmla="*/ 2147483647 h 1780"/>
                <a:gd name="T8" fmla="*/ 2147483647 w 3634"/>
                <a:gd name="T9" fmla="*/ 2147483647 h 1780"/>
                <a:gd name="T10" fmla="*/ 2147483647 w 3634"/>
                <a:gd name="T11" fmla="*/ 2147483647 h 178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34" h="1780">
                  <a:moveTo>
                    <a:pt x="0" y="0"/>
                  </a:moveTo>
                  <a:lnTo>
                    <a:pt x="754" y="235"/>
                  </a:lnTo>
                  <a:lnTo>
                    <a:pt x="1509" y="511"/>
                  </a:lnTo>
                  <a:cubicBezTo>
                    <a:pt x="1753" y="719"/>
                    <a:pt x="1976" y="1275"/>
                    <a:pt x="2215" y="1485"/>
                  </a:cubicBezTo>
                  <a:lnTo>
                    <a:pt x="2945" y="1769"/>
                  </a:lnTo>
                  <a:cubicBezTo>
                    <a:pt x="3181" y="1780"/>
                    <a:pt x="3491" y="1596"/>
                    <a:pt x="3634" y="1550"/>
                  </a:cubicBezTo>
                </a:path>
              </a:pathLst>
            </a:custGeom>
            <a:noFill/>
            <a:ln w="76200" cap="flat" cmpd="sng">
              <a:solidFill>
                <a:srgbClr val="0070C0"/>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40016" name="Line 46"/>
            <p:cNvSpPr>
              <a:spLocks noChangeShapeType="1"/>
            </p:cNvSpPr>
            <p:nvPr/>
          </p:nvSpPr>
          <p:spPr bwMode="auto">
            <a:xfrm>
              <a:off x="1231900" y="6273800"/>
              <a:ext cx="7302500" cy="14288"/>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17" name="Line 47"/>
            <p:cNvSpPr>
              <a:spLocks noChangeShapeType="1"/>
            </p:cNvSpPr>
            <p:nvPr/>
          </p:nvSpPr>
          <p:spPr bwMode="auto">
            <a:xfrm flipH="1">
              <a:off x="1219200" y="152400"/>
              <a:ext cx="0" cy="5586481"/>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18" name="Line 48"/>
            <p:cNvSpPr>
              <a:spLocks noChangeShapeType="1"/>
            </p:cNvSpPr>
            <p:nvPr/>
          </p:nvSpPr>
          <p:spPr bwMode="auto">
            <a:xfrm flipV="1">
              <a:off x="1066800" y="5624581"/>
              <a:ext cx="304800" cy="228601"/>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19" name="Line 49"/>
            <p:cNvSpPr>
              <a:spLocks noChangeShapeType="1"/>
            </p:cNvSpPr>
            <p:nvPr/>
          </p:nvSpPr>
          <p:spPr bwMode="auto">
            <a:xfrm flipV="1">
              <a:off x="1066800" y="6011207"/>
              <a:ext cx="304800" cy="228601"/>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20" name="Line 50"/>
            <p:cNvSpPr>
              <a:spLocks noChangeShapeType="1"/>
            </p:cNvSpPr>
            <p:nvPr/>
          </p:nvSpPr>
          <p:spPr bwMode="auto">
            <a:xfrm flipV="1">
              <a:off x="1219200" y="6172200"/>
              <a:ext cx="0" cy="1524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9942" name="Text Box 45"/>
          <p:cNvSpPr txBox="1">
            <a:spLocks noChangeArrowheads="1"/>
          </p:cNvSpPr>
          <p:nvPr/>
        </p:nvSpPr>
        <p:spPr bwMode="auto">
          <a:xfrm>
            <a:off x="6019800" y="915988"/>
            <a:ext cx="1997075" cy="34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800" b="1">
                <a:solidFill>
                  <a:srgbClr val="808080"/>
                </a:solidFill>
              </a:rPr>
              <a:t>Prices</a:t>
            </a:r>
          </a:p>
        </p:txBody>
      </p:sp>
      <p:grpSp>
        <p:nvGrpSpPr>
          <p:cNvPr id="39943" name="Group 83"/>
          <p:cNvGrpSpPr>
            <a:grpSpLocks/>
          </p:cNvGrpSpPr>
          <p:nvPr/>
        </p:nvGrpSpPr>
        <p:grpSpPr bwMode="auto">
          <a:xfrm>
            <a:off x="401638" y="3886200"/>
            <a:ext cx="3789362" cy="2963863"/>
            <a:chOff x="808711" y="762000"/>
            <a:chExt cx="7454227" cy="5648830"/>
          </a:xfrm>
        </p:grpSpPr>
        <p:sp>
          <p:nvSpPr>
            <p:cNvPr id="39972" name="Text Box 8"/>
            <p:cNvSpPr txBox="1">
              <a:spLocks noChangeArrowheads="1"/>
            </p:cNvSpPr>
            <p:nvPr/>
          </p:nvSpPr>
          <p:spPr bwMode="auto">
            <a:xfrm>
              <a:off x="1325564" y="5946774"/>
              <a:ext cx="1236661" cy="464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1929</a:t>
              </a:r>
            </a:p>
          </p:txBody>
        </p:sp>
        <p:sp>
          <p:nvSpPr>
            <p:cNvPr id="39973" name="Text Box 9"/>
            <p:cNvSpPr txBox="1">
              <a:spLocks noChangeArrowheads="1"/>
            </p:cNvSpPr>
            <p:nvPr/>
          </p:nvSpPr>
          <p:spPr bwMode="auto">
            <a:xfrm>
              <a:off x="2562224" y="5946775"/>
              <a:ext cx="833437" cy="464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‘30</a:t>
              </a:r>
            </a:p>
          </p:txBody>
        </p:sp>
        <p:sp>
          <p:nvSpPr>
            <p:cNvPr id="39974" name="Text Box 16"/>
            <p:cNvSpPr txBox="1">
              <a:spLocks noChangeArrowheads="1"/>
            </p:cNvSpPr>
            <p:nvPr/>
          </p:nvSpPr>
          <p:spPr bwMode="auto">
            <a:xfrm>
              <a:off x="3632199" y="5946775"/>
              <a:ext cx="987424" cy="464055"/>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‘31</a:t>
              </a:r>
            </a:p>
          </p:txBody>
        </p:sp>
        <p:sp>
          <p:nvSpPr>
            <p:cNvPr id="39975" name="Text Box 17"/>
            <p:cNvSpPr txBox="1">
              <a:spLocks noChangeArrowheads="1"/>
            </p:cNvSpPr>
            <p:nvPr/>
          </p:nvSpPr>
          <p:spPr bwMode="auto">
            <a:xfrm>
              <a:off x="4619624" y="5946775"/>
              <a:ext cx="869950" cy="464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‘32</a:t>
              </a:r>
            </a:p>
          </p:txBody>
        </p:sp>
        <p:sp>
          <p:nvSpPr>
            <p:cNvPr id="39976" name="Text Box 18"/>
            <p:cNvSpPr txBox="1">
              <a:spLocks noChangeArrowheads="1"/>
            </p:cNvSpPr>
            <p:nvPr/>
          </p:nvSpPr>
          <p:spPr bwMode="auto">
            <a:xfrm>
              <a:off x="5489574" y="5946775"/>
              <a:ext cx="833437" cy="464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‘33</a:t>
              </a:r>
            </a:p>
          </p:txBody>
        </p:sp>
        <p:sp>
          <p:nvSpPr>
            <p:cNvPr id="39977" name="Line 19"/>
            <p:cNvSpPr>
              <a:spLocks noChangeShapeType="1"/>
            </p:cNvSpPr>
            <p:nvPr/>
          </p:nvSpPr>
          <p:spPr bwMode="auto">
            <a:xfrm>
              <a:off x="1471613" y="1758950"/>
              <a:ext cx="6791325"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8" name="Line 20"/>
            <p:cNvSpPr>
              <a:spLocks noChangeShapeType="1"/>
            </p:cNvSpPr>
            <p:nvPr/>
          </p:nvSpPr>
          <p:spPr bwMode="auto">
            <a:xfrm>
              <a:off x="1471613" y="2632075"/>
              <a:ext cx="6791325"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9" name="Text Box 27"/>
            <p:cNvSpPr txBox="1">
              <a:spLocks noChangeArrowheads="1"/>
            </p:cNvSpPr>
            <p:nvPr/>
          </p:nvSpPr>
          <p:spPr bwMode="auto">
            <a:xfrm>
              <a:off x="6386513" y="5946775"/>
              <a:ext cx="833437" cy="464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‘34</a:t>
              </a:r>
            </a:p>
          </p:txBody>
        </p:sp>
        <p:sp>
          <p:nvSpPr>
            <p:cNvPr id="39980" name="Text Box 28"/>
            <p:cNvSpPr txBox="1">
              <a:spLocks noChangeArrowheads="1"/>
            </p:cNvSpPr>
            <p:nvPr/>
          </p:nvSpPr>
          <p:spPr bwMode="auto">
            <a:xfrm>
              <a:off x="7319962" y="5937251"/>
              <a:ext cx="833437" cy="464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‘35</a:t>
              </a:r>
            </a:p>
          </p:txBody>
        </p:sp>
        <p:sp>
          <p:nvSpPr>
            <p:cNvPr id="39981" name="Text Box 32"/>
            <p:cNvSpPr txBox="1">
              <a:spLocks noChangeArrowheads="1"/>
            </p:cNvSpPr>
            <p:nvPr/>
          </p:nvSpPr>
          <p:spPr bwMode="auto">
            <a:xfrm>
              <a:off x="808711" y="4751388"/>
              <a:ext cx="1110577"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600</a:t>
              </a:r>
            </a:p>
          </p:txBody>
        </p:sp>
        <p:sp>
          <p:nvSpPr>
            <p:cNvPr id="39982" name="Text Box 33"/>
            <p:cNvSpPr txBox="1">
              <a:spLocks noChangeArrowheads="1"/>
            </p:cNvSpPr>
            <p:nvPr/>
          </p:nvSpPr>
          <p:spPr bwMode="auto">
            <a:xfrm>
              <a:off x="808711" y="4191001"/>
              <a:ext cx="1166140"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650</a:t>
              </a:r>
            </a:p>
          </p:txBody>
        </p:sp>
        <p:sp>
          <p:nvSpPr>
            <p:cNvPr id="39983" name="Text Box 34"/>
            <p:cNvSpPr txBox="1">
              <a:spLocks noChangeArrowheads="1"/>
            </p:cNvSpPr>
            <p:nvPr/>
          </p:nvSpPr>
          <p:spPr bwMode="auto">
            <a:xfrm>
              <a:off x="808711" y="3630613"/>
              <a:ext cx="1174077"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700</a:t>
              </a:r>
            </a:p>
          </p:txBody>
        </p:sp>
        <p:sp>
          <p:nvSpPr>
            <p:cNvPr id="39984" name="Text Box 35"/>
            <p:cNvSpPr txBox="1">
              <a:spLocks noChangeArrowheads="1"/>
            </p:cNvSpPr>
            <p:nvPr/>
          </p:nvSpPr>
          <p:spPr bwMode="auto">
            <a:xfrm>
              <a:off x="808711" y="3068637"/>
              <a:ext cx="1158203"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750</a:t>
              </a:r>
            </a:p>
          </p:txBody>
        </p:sp>
        <p:sp>
          <p:nvSpPr>
            <p:cNvPr id="39985" name="Text Box 36"/>
            <p:cNvSpPr txBox="1">
              <a:spLocks noChangeArrowheads="1"/>
            </p:cNvSpPr>
            <p:nvPr/>
          </p:nvSpPr>
          <p:spPr bwMode="auto">
            <a:xfrm>
              <a:off x="808711" y="2570163"/>
              <a:ext cx="908051"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800</a:t>
              </a:r>
            </a:p>
          </p:txBody>
        </p:sp>
        <p:sp>
          <p:nvSpPr>
            <p:cNvPr id="39986" name="Text Box 37"/>
            <p:cNvSpPr txBox="1">
              <a:spLocks noChangeArrowheads="1"/>
            </p:cNvSpPr>
            <p:nvPr/>
          </p:nvSpPr>
          <p:spPr bwMode="auto">
            <a:xfrm>
              <a:off x="808711" y="2008187"/>
              <a:ext cx="1199477"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850</a:t>
              </a:r>
            </a:p>
          </p:txBody>
        </p:sp>
        <p:sp>
          <p:nvSpPr>
            <p:cNvPr id="39988" name="Text Box 39"/>
            <p:cNvSpPr txBox="1">
              <a:spLocks noChangeArrowheads="1"/>
            </p:cNvSpPr>
            <p:nvPr/>
          </p:nvSpPr>
          <p:spPr bwMode="auto">
            <a:xfrm>
              <a:off x="808711" y="1385888"/>
              <a:ext cx="1174077"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900</a:t>
              </a:r>
            </a:p>
          </p:txBody>
        </p:sp>
        <p:sp>
          <p:nvSpPr>
            <p:cNvPr id="39989" name="Text Box 40"/>
            <p:cNvSpPr txBox="1">
              <a:spLocks noChangeArrowheads="1"/>
            </p:cNvSpPr>
            <p:nvPr/>
          </p:nvSpPr>
          <p:spPr bwMode="auto">
            <a:xfrm>
              <a:off x="808711" y="887412"/>
              <a:ext cx="1174077"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950</a:t>
              </a:r>
            </a:p>
          </p:txBody>
        </p:sp>
        <p:sp>
          <p:nvSpPr>
            <p:cNvPr id="39990" name="Freeform 43"/>
            <p:cNvSpPr>
              <a:spLocks/>
            </p:cNvSpPr>
            <p:nvPr/>
          </p:nvSpPr>
          <p:spPr bwMode="auto">
            <a:xfrm>
              <a:off x="1881188" y="1943100"/>
              <a:ext cx="4849812" cy="2738438"/>
            </a:xfrm>
            <a:custGeom>
              <a:avLst/>
              <a:gdLst>
                <a:gd name="T0" fmla="*/ 0 w 3634"/>
                <a:gd name="T1" fmla="*/ 0 h 2109"/>
                <a:gd name="T2" fmla="*/ 2147483647 w 3634"/>
                <a:gd name="T3" fmla="*/ 2147483647 h 2109"/>
                <a:gd name="T4" fmla="*/ 2147483647 w 3634"/>
                <a:gd name="T5" fmla="*/ 2147483647 h 2109"/>
                <a:gd name="T6" fmla="*/ 2147483647 w 3634"/>
                <a:gd name="T7" fmla="*/ 2147483647 h 2109"/>
                <a:gd name="T8" fmla="*/ 2147483647 w 3634"/>
                <a:gd name="T9" fmla="*/ 2147483647 h 2109"/>
                <a:gd name="T10" fmla="*/ 2147483647 w 3634"/>
                <a:gd name="T11" fmla="*/ 2147483647 h 210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34" h="2109">
                  <a:moveTo>
                    <a:pt x="0" y="0"/>
                  </a:moveTo>
                  <a:lnTo>
                    <a:pt x="771" y="762"/>
                  </a:lnTo>
                  <a:lnTo>
                    <a:pt x="1493" y="1176"/>
                  </a:lnTo>
                  <a:cubicBezTo>
                    <a:pt x="1736" y="1387"/>
                    <a:pt x="1993" y="1873"/>
                    <a:pt x="2231" y="2028"/>
                  </a:cubicBezTo>
                  <a:lnTo>
                    <a:pt x="2920" y="2109"/>
                  </a:lnTo>
                  <a:cubicBezTo>
                    <a:pt x="3154" y="2020"/>
                    <a:pt x="3485" y="1621"/>
                    <a:pt x="3634" y="1492"/>
                  </a:cubicBezTo>
                </a:path>
              </a:pathLst>
            </a:custGeom>
            <a:noFill/>
            <a:ln w="76200" cap="flat" cmpd="sng">
              <a:solidFill>
                <a:srgbClr val="0070C0"/>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39991" name="Line 45"/>
            <p:cNvSpPr>
              <a:spLocks noChangeShapeType="1"/>
            </p:cNvSpPr>
            <p:nvPr/>
          </p:nvSpPr>
          <p:spPr bwMode="auto">
            <a:xfrm>
              <a:off x="1847850" y="5894388"/>
              <a:ext cx="6140450" cy="127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92" name="Line 46"/>
            <p:cNvSpPr>
              <a:spLocks noChangeShapeType="1"/>
            </p:cNvSpPr>
            <p:nvPr/>
          </p:nvSpPr>
          <p:spPr bwMode="auto">
            <a:xfrm flipH="1">
              <a:off x="1855788" y="762000"/>
              <a:ext cx="0" cy="4675188"/>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93" name="Line 47"/>
            <p:cNvSpPr>
              <a:spLocks noChangeShapeType="1"/>
            </p:cNvSpPr>
            <p:nvPr/>
          </p:nvSpPr>
          <p:spPr bwMode="auto">
            <a:xfrm flipV="1">
              <a:off x="1727200" y="5338763"/>
              <a:ext cx="255588" cy="187325"/>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94" name="Line 48"/>
            <p:cNvSpPr>
              <a:spLocks noChangeShapeType="1"/>
            </p:cNvSpPr>
            <p:nvPr/>
          </p:nvSpPr>
          <p:spPr bwMode="auto">
            <a:xfrm flipV="1">
              <a:off x="1773238" y="5680075"/>
              <a:ext cx="257175" cy="187325"/>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95" name="Line 49"/>
            <p:cNvSpPr>
              <a:spLocks noChangeShapeType="1"/>
            </p:cNvSpPr>
            <p:nvPr/>
          </p:nvSpPr>
          <p:spPr bwMode="auto">
            <a:xfrm flipV="1">
              <a:off x="1838325" y="5811838"/>
              <a:ext cx="0" cy="125412"/>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9944" name="Text Box 44"/>
          <p:cNvSpPr txBox="1">
            <a:spLocks noChangeArrowheads="1"/>
          </p:cNvSpPr>
          <p:nvPr/>
        </p:nvSpPr>
        <p:spPr bwMode="auto">
          <a:xfrm>
            <a:off x="1603375" y="4306888"/>
            <a:ext cx="2206625" cy="34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800" b="1">
                <a:solidFill>
                  <a:srgbClr val="808080"/>
                </a:solidFill>
              </a:rPr>
              <a:t>Real GDP</a:t>
            </a:r>
          </a:p>
        </p:txBody>
      </p:sp>
      <p:grpSp>
        <p:nvGrpSpPr>
          <p:cNvPr id="39945" name="Group 1"/>
          <p:cNvGrpSpPr>
            <a:grpSpLocks/>
          </p:cNvGrpSpPr>
          <p:nvPr/>
        </p:nvGrpSpPr>
        <p:grpSpPr bwMode="auto">
          <a:xfrm>
            <a:off x="4770438" y="4073525"/>
            <a:ext cx="3629025" cy="2784475"/>
            <a:chOff x="398314" y="152400"/>
            <a:chExt cx="8440886" cy="6816652"/>
          </a:xfrm>
        </p:grpSpPr>
        <p:sp>
          <p:nvSpPr>
            <p:cNvPr id="39947" name="Text Box 8"/>
            <p:cNvSpPr txBox="1">
              <a:spLocks noChangeArrowheads="1"/>
            </p:cNvSpPr>
            <p:nvPr/>
          </p:nvSpPr>
          <p:spPr bwMode="auto">
            <a:xfrm>
              <a:off x="561111" y="6272213"/>
              <a:ext cx="1471612" cy="632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1929</a:t>
              </a:r>
            </a:p>
          </p:txBody>
        </p:sp>
        <p:sp>
          <p:nvSpPr>
            <p:cNvPr id="39948" name="Text Box 9"/>
            <p:cNvSpPr txBox="1">
              <a:spLocks noChangeArrowheads="1"/>
            </p:cNvSpPr>
            <p:nvPr/>
          </p:nvSpPr>
          <p:spPr bwMode="auto">
            <a:xfrm>
              <a:off x="2032722" y="6336269"/>
              <a:ext cx="990599" cy="632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‘30</a:t>
              </a:r>
            </a:p>
          </p:txBody>
        </p:sp>
        <p:sp>
          <p:nvSpPr>
            <p:cNvPr id="39949" name="Text Box 16"/>
            <p:cNvSpPr txBox="1">
              <a:spLocks noChangeArrowheads="1"/>
            </p:cNvSpPr>
            <p:nvPr/>
          </p:nvSpPr>
          <p:spPr bwMode="auto">
            <a:xfrm>
              <a:off x="3304308" y="6336269"/>
              <a:ext cx="1085077" cy="632783"/>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‘31</a:t>
              </a:r>
            </a:p>
          </p:txBody>
        </p:sp>
        <p:sp>
          <p:nvSpPr>
            <p:cNvPr id="39950" name="Text Box 17"/>
            <p:cNvSpPr txBox="1">
              <a:spLocks noChangeArrowheads="1"/>
            </p:cNvSpPr>
            <p:nvPr/>
          </p:nvSpPr>
          <p:spPr bwMode="auto">
            <a:xfrm>
              <a:off x="4479059" y="6336269"/>
              <a:ext cx="1035051" cy="632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‘32</a:t>
              </a:r>
            </a:p>
          </p:txBody>
        </p:sp>
        <p:sp>
          <p:nvSpPr>
            <p:cNvPr id="39951" name="Text Box 18"/>
            <p:cNvSpPr txBox="1">
              <a:spLocks noChangeArrowheads="1"/>
            </p:cNvSpPr>
            <p:nvPr/>
          </p:nvSpPr>
          <p:spPr bwMode="auto">
            <a:xfrm>
              <a:off x="5514110" y="6336269"/>
              <a:ext cx="990599" cy="632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‘33</a:t>
              </a:r>
            </a:p>
          </p:txBody>
        </p:sp>
        <p:sp>
          <p:nvSpPr>
            <p:cNvPr id="39952" name="Line 19"/>
            <p:cNvSpPr>
              <a:spLocks noChangeShapeType="1"/>
            </p:cNvSpPr>
            <p:nvPr/>
          </p:nvSpPr>
          <p:spPr bwMode="auto">
            <a:xfrm>
              <a:off x="762000" y="12192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3" name="Line 20"/>
            <p:cNvSpPr>
              <a:spLocks noChangeShapeType="1"/>
            </p:cNvSpPr>
            <p:nvPr/>
          </p:nvSpPr>
          <p:spPr bwMode="auto">
            <a:xfrm>
              <a:off x="762000" y="22860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4" name="Line 22"/>
            <p:cNvSpPr>
              <a:spLocks noChangeShapeType="1"/>
            </p:cNvSpPr>
            <p:nvPr/>
          </p:nvSpPr>
          <p:spPr bwMode="auto">
            <a:xfrm>
              <a:off x="762000" y="48768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5" name="Text Box 27"/>
            <p:cNvSpPr txBox="1">
              <a:spLocks noChangeArrowheads="1"/>
            </p:cNvSpPr>
            <p:nvPr/>
          </p:nvSpPr>
          <p:spPr bwMode="auto">
            <a:xfrm>
              <a:off x="6580911" y="6336269"/>
              <a:ext cx="990599" cy="632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‘34</a:t>
              </a:r>
            </a:p>
          </p:txBody>
        </p:sp>
        <p:sp>
          <p:nvSpPr>
            <p:cNvPr id="39956" name="Text Box 28"/>
            <p:cNvSpPr txBox="1">
              <a:spLocks noChangeArrowheads="1"/>
            </p:cNvSpPr>
            <p:nvPr/>
          </p:nvSpPr>
          <p:spPr bwMode="auto">
            <a:xfrm>
              <a:off x="7543800" y="6325264"/>
              <a:ext cx="990599" cy="632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‘35</a:t>
              </a:r>
            </a:p>
          </p:txBody>
        </p:sp>
        <p:sp>
          <p:nvSpPr>
            <p:cNvPr id="39957" name="Text Box 32"/>
            <p:cNvSpPr txBox="1">
              <a:spLocks noChangeArrowheads="1"/>
            </p:cNvSpPr>
            <p:nvPr/>
          </p:nvSpPr>
          <p:spPr bwMode="auto">
            <a:xfrm>
              <a:off x="609009" y="5027034"/>
              <a:ext cx="744685"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5</a:t>
              </a:r>
            </a:p>
          </p:txBody>
        </p:sp>
        <p:sp>
          <p:nvSpPr>
            <p:cNvPr id="39958" name="Text Box 33"/>
            <p:cNvSpPr txBox="1">
              <a:spLocks noChangeArrowheads="1"/>
            </p:cNvSpPr>
            <p:nvPr/>
          </p:nvSpPr>
          <p:spPr bwMode="auto">
            <a:xfrm>
              <a:off x="398316" y="4191000"/>
              <a:ext cx="885974"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10</a:t>
              </a:r>
            </a:p>
          </p:txBody>
        </p:sp>
        <p:sp>
          <p:nvSpPr>
            <p:cNvPr id="39959" name="Text Box 34"/>
            <p:cNvSpPr txBox="1">
              <a:spLocks noChangeArrowheads="1"/>
            </p:cNvSpPr>
            <p:nvPr/>
          </p:nvSpPr>
          <p:spPr bwMode="auto">
            <a:xfrm>
              <a:off x="398316" y="3505201"/>
              <a:ext cx="897087"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15</a:t>
              </a:r>
            </a:p>
          </p:txBody>
        </p:sp>
        <p:sp>
          <p:nvSpPr>
            <p:cNvPr id="39960" name="Text Box 35"/>
            <p:cNvSpPr txBox="1">
              <a:spLocks noChangeArrowheads="1"/>
            </p:cNvSpPr>
            <p:nvPr/>
          </p:nvSpPr>
          <p:spPr bwMode="auto">
            <a:xfrm>
              <a:off x="398314" y="2819398"/>
              <a:ext cx="1000994"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20</a:t>
              </a:r>
            </a:p>
          </p:txBody>
        </p:sp>
        <p:sp>
          <p:nvSpPr>
            <p:cNvPr id="39961" name="Text Box 36"/>
            <p:cNvSpPr txBox="1">
              <a:spLocks noChangeArrowheads="1"/>
            </p:cNvSpPr>
            <p:nvPr/>
          </p:nvSpPr>
          <p:spPr bwMode="auto">
            <a:xfrm>
              <a:off x="398316" y="2209800"/>
              <a:ext cx="911372"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25</a:t>
              </a:r>
            </a:p>
          </p:txBody>
        </p:sp>
        <p:sp>
          <p:nvSpPr>
            <p:cNvPr id="39962" name="Text Box 37"/>
            <p:cNvSpPr txBox="1">
              <a:spLocks noChangeArrowheads="1"/>
            </p:cNvSpPr>
            <p:nvPr/>
          </p:nvSpPr>
          <p:spPr bwMode="auto">
            <a:xfrm>
              <a:off x="398316" y="1523999"/>
              <a:ext cx="927246"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30</a:t>
              </a:r>
            </a:p>
          </p:txBody>
        </p:sp>
        <p:sp>
          <p:nvSpPr>
            <p:cNvPr id="39964" name="Text Box 39"/>
            <p:cNvSpPr txBox="1">
              <a:spLocks noChangeArrowheads="1"/>
            </p:cNvSpPr>
            <p:nvPr/>
          </p:nvSpPr>
          <p:spPr bwMode="auto">
            <a:xfrm>
              <a:off x="398316" y="838201"/>
              <a:ext cx="820884"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35</a:t>
              </a:r>
            </a:p>
          </p:txBody>
        </p:sp>
        <p:sp>
          <p:nvSpPr>
            <p:cNvPr id="39965" name="Text Box 40"/>
            <p:cNvSpPr txBox="1">
              <a:spLocks noChangeArrowheads="1"/>
            </p:cNvSpPr>
            <p:nvPr/>
          </p:nvSpPr>
          <p:spPr bwMode="auto">
            <a:xfrm>
              <a:off x="398316" y="228601"/>
              <a:ext cx="820884"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40</a:t>
              </a:r>
            </a:p>
          </p:txBody>
        </p:sp>
        <p:sp>
          <p:nvSpPr>
            <p:cNvPr id="39966" name="Freeform 43"/>
            <p:cNvSpPr>
              <a:spLocks/>
            </p:cNvSpPr>
            <p:nvPr/>
          </p:nvSpPr>
          <p:spPr bwMode="auto">
            <a:xfrm>
              <a:off x="1249363" y="2511425"/>
              <a:ext cx="5743575" cy="2897188"/>
            </a:xfrm>
            <a:custGeom>
              <a:avLst/>
              <a:gdLst>
                <a:gd name="T0" fmla="*/ 0 w 3618"/>
                <a:gd name="T1" fmla="*/ 2147483647 h 1825"/>
                <a:gd name="T2" fmla="*/ 2147483647 w 3618"/>
                <a:gd name="T3" fmla="*/ 2147483647 h 1825"/>
                <a:gd name="T4" fmla="*/ 2147483647 w 3618"/>
                <a:gd name="T5" fmla="*/ 2147483647 h 1825"/>
                <a:gd name="T6" fmla="*/ 2147483647 w 3618"/>
                <a:gd name="T7" fmla="*/ 2147483647 h 1825"/>
                <a:gd name="T8" fmla="*/ 2147483647 w 3618"/>
                <a:gd name="T9" fmla="*/ 0 h 1825"/>
                <a:gd name="T10" fmla="*/ 2147483647 w 3618"/>
                <a:gd name="T11" fmla="*/ 2147483647 h 182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18" h="1825">
                  <a:moveTo>
                    <a:pt x="0" y="1825"/>
                  </a:moveTo>
                  <a:lnTo>
                    <a:pt x="763" y="1347"/>
                  </a:lnTo>
                  <a:lnTo>
                    <a:pt x="1501" y="746"/>
                  </a:lnTo>
                  <a:lnTo>
                    <a:pt x="2215" y="81"/>
                  </a:lnTo>
                  <a:lnTo>
                    <a:pt x="2937" y="0"/>
                  </a:lnTo>
                  <a:cubicBezTo>
                    <a:pt x="3171" y="31"/>
                    <a:pt x="3476" y="212"/>
                    <a:pt x="3618" y="268"/>
                  </a:cubicBezTo>
                </a:path>
              </a:pathLst>
            </a:custGeom>
            <a:noFill/>
            <a:ln w="76200" cap="flat" cmpd="sng">
              <a:solidFill>
                <a:srgbClr val="0070C0"/>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39967" name="Line 45"/>
            <p:cNvSpPr>
              <a:spLocks noChangeShapeType="1"/>
            </p:cNvSpPr>
            <p:nvPr/>
          </p:nvSpPr>
          <p:spPr bwMode="auto">
            <a:xfrm>
              <a:off x="1183410" y="6273800"/>
              <a:ext cx="7302500" cy="14288"/>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8" name="Line 46"/>
            <p:cNvSpPr>
              <a:spLocks noChangeShapeType="1"/>
            </p:cNvSpPr>
            <p:nvPr/>
          </p:nvSpPr>
          <p:spPr bwMode="auto">
            <a:xfrm flipH="1">
              <a:off x="1219200" y="152400"/>
              <a:ext cx="0" cy="57150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9" name="Line 47"/>
            <p:cNvSpPr>
              <a:spLocks noChangeShapeType="1"/>
            </p:cNvSpPr>
            <p:nvPr/>
          </p:nvSpPr>
          <p:spPr bwMode="auto">
            <a:xfrm flipV="1">
              <a:off x="1066800" y="5715000"/>
              <a:ext cx="304800" cy="2286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70" name="Line 48"/>
            <p:cNvSpPr>
              <a:spLocks noChangeShapeType="1"/>
            </p:cNvSpPr>
            <p:nvPr/>
          </p:nvSpPr>
          <p:spPr bwMode="auto">
            <a:xfrm flipV="1">
              <a:off x="1094510" y="6019800"/>
              <a:ext cx="304800" cy="2286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71" name="Line 49"/>
            <p:cNvSpPr>
              <a:spLocks noChangeShapeType="1"/>
            </p:cNvSpPr>
            <p:nvPr/>
          </p:nvSpPr>
          <p:spPr bwMode="auto">
            <a:xfrm flipV="1">
              <a:off x="1170710" y="6172200"/>
              <a:ext cx="0" cy="1524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9946" name="Text Box 44"/>
          <p:cNvSpPr txBox="1">
            <a:spLocks noChangeArrowheads="1"/>
          </p:cNvSpPr>
          <p:nvPr/>
        </p:nvSpPr>
        <p:spPr bwMode="auto">
          <a:xfrm>
            <a:off x="5440363" y="4210050"/>
            <a:ext cx="2255837"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800" b="1">
                <a:solidFill>
                  <a:srgbClr val="808080"/>
                </a:solidFill>
              </a:rPr>
              <a:t>Unemployment Rate</a:t>
            </a:r>
          </a:p>
        </p:txBody>
      </p:sp>
    </p:spTree>
    <p:extLst>
      <p:ext uri="{BB962C8B-B14F-4D97-AF65-F5344CB8AC3E}">
        <p14:creationId xmlns:p14="http://schemas.microsoft.com/office/powerpoint/2010/main" val="31725660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6"/>
          <p:cNvSpPr txBox="1">
            <a:spLocks noChangeArrowheads="1"/>
          </p:cNvSpPr>
          <p:nvPr/>
        </p:nvSpPr>
        <p:spPr bwMode="auto">
          <a:xfrm>
            <a:off x="152400" y="0"/>
            <a:ext cx="760403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B0F0"/>
                </a:solidFill>
              </a:rPr>
              <a:t> </a:t>
            </a:r>
            <a:r>
              <a:rPr lang="en-US" sz="3600" b="1" dirty="0">
                <a:solidFill>
                  <a:srgbClr val="0070C0"/>
                </a:solidFill>
                <a:latin typeface="+mj-lt"/>
              </a:rPr>
              <a:t>Friedman Letter</a:t>
            </a:r>
          </a:p>
        </p:txBody>
      </p:sp>
      <p:sp>
        <p:nvSpPr>
          <p:cNvPr id="2" name="Rectangle 2"/>
          <p:cNvSpPr>
            <a:spLocks noChangeArrowheads="1"/>
          </p:cNvSpPr>
          <p:nvPr/>
        </p:nvSpPr>
        <p:spPr bwMode="auto">
          <a:xfrm>
            <a:off x="76200" y="678121"/>
            <a:ext cx="9067800" cy="2431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'He Has Set a Standard'</a:t>
            </a:r>
            <a:endParaRPr kumimoji="0" lang="en-US" sz="1600" b="1" i="0" u="none" strike="noStrike" cap="none" normalizeH="0" baseline="0" dirty="0">
              <a:ln>
                <a:noFill/>
              </a:ln>
              <a:solidFill>
                <a:schemeClr val="tx1"/>
              </a:solidFill>
              <a:effectLst/>
              <a:latin typeface="Arial" pitchFamily="34" charset="0"/>
              <a:cs typeface="Arial" pitchFamily="34" charset="0"/>
            </a:endParaRPr>
          </a:p>
          <a:p>
            <a:pPr lvl="0">
              <a:lnSpc>
                <a:spcPct val="100000"/>
              </a:lnSpc>
              <a:spcBef>
                <a:spcPct val="0"/>
              </a:spcBef>
            </a:pPr>
            <a:r>
              <a:rPr kumimoji="0" lang="en-US" sz="120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By MILTON FRIEDMAN</a:t>
            </a:r>
            <a:br>
              <a:rPr kumimoji="0" lang="en-US" sz="120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br>
            <a:r>
              <a:rPr lang="en-US" sz="1200" dirty="0"/>
              <a:t>Wall Street Journal, January 31, 2006; Page A14</a:t>
            </a:r>
          </a:p>
          <a:p>
            <a:pPr lvl="0">
              <a:lnSpc>
                <a:spcPct val="100000"/>
              </a:lnSpc>
              <a:spcBef>
                <a:spcPct val="0"/>
              </a:spcBef>
            </a:pPr>
            <a:endParaRPr kumimoji="0" lang="en-US"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Over the course of a long friendship, Alan Greenspan and I have generally found ourselves in accord on monetary theory and policy, with one major exception. I have long favored the use of strict rules to control the amount of money created. Alan says I am wrong and that discretion is preferable, indeed essential. Now that his 18-year stint as chairman of the Fed is finished, I must confess that his performance has persuaded me that he is right -- in his own case.</a:t>
            </a:r>
            <a:endParaRPr kumimoji="0" lang="en-US"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pitchFamily="34" charset="0"/>
              <a:cs typeface="Arial" pitchFamily="34" charset="0"/>
            </a:endParaRPr>
          </a:p>
        </p:txBody>
      </p:sp>
      <p:pic>
        <p:nvPicPr>
          <p:cNvPr id="2049" name="Picture 1" descr="[The Greenspan Sto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48000"/>
            <a:ext cx="952500" cy="21336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956458" y="2895600"/>
            <a:ext cx="8035142"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His performance has indeed been remarkable. There is no other period of comparable length in which the Federal Reserve System has performed so well. It is more than a difference of degree; it approaches a difference of kind. For the first 70 years after it opened in 1914, the Fed did far more harm than good, presiding over inflation in two World Wars, converting a moderate recession into the great depression, and then, in the 1970s, producing the most serious peacetime inflation in our nation's history. We would clearly have been better off for those 70 years if the Federal Reserve System had never been established.</a:t>
            </a:r>
            <a:endParaRPr kumimoji="0" lang="en-US"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In 1979, Paul Volker was named chairman of the Fed (he had been appointed to the board by President Carter three years earlier). The great inflation of the 1970s was still raging and became a major issue in the 1980 presidential election. After the election, Ronald Reagan encouraged Mr. Volker to take whatever measures were necessary to tame the beast. Supported by President Reagan, M. Volker broke the back of inflation, in the process producing a recession. The recession produced a public reaction that seriously lowered the president's popular standing. Fortunately, President Reagan did not waver in his support, reappointing Mr. Volker to a second term. He later appointed Alan to succeed him as chairman.</a:t>
            </a:r>
            <a:endParaRPr kumimoji="0" lang="en-US" sz="16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07225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6"/>
          <p:cNvSpPr txBox="1">
            <a:spLocks noChangeArrowheads="1"/>
          </p:cNvSpPr>
          <p:nvPr/>
        </p:nvSpPr>
        <p:spPr bwMode="auto">
          <a:xfrm>
            <a:off x="152400" y="0"/>
            <a:ext cx="760403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B0F0"/>
                </a:solidFill>
              </a:rPr>
              <a:t> </a:t>
            </a:r>
            <a:r>
              <a:rPr lang="en-US" sz="3600" b="1" dirty="0">
                <a:solidFill>
                  <a:srgbClr val="0070C0"/>
                </a:solidFill>
                <a:latin typeface="+mj-lt"/>
              </a:rPr>
              <a:t>Friedman Letter</a:t>
            </a:r>
          </a:p>
        </p:txBody>
      </p:sp>
      <p:pic>
        <p:nvPicPr>
          <p:cNvPr id="3074" name="Picture 2" descr="[Greenspan Ch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0216" y="762000"/>
            <a:ext cx="2886075"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5"/>
          <p:cNvSpPr>
            <a:spLocks noChangeArrowheads="1"/>
          </p:cNvSpPr>
          <p:nvPr/>
        </p:nvSpPr>
        <p:spPr bwMode="auto">
          <a:xfrm>
            <a:off x="76200" y="645378"/>
            <a:ext cx="6096000" cy="5755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Figure 1, below, shows what a difference ending inflation made. It plots the year-to-year percentage change in the price index used to deflate the Gross Domestic Product. I use the price index because the key responsibility of the Fed is to keep the price level stable -- and it is one source of Alan's success that he recognized that fact. It takes the whole space from top to bottom to record the inflation rates prior to the Greenspan era. It takes only the bottom strip to record the inflation rates for the Greenspan era.</a:t>
            </a:r>
            <a:endParaRPr kumimoji="0" lang="en-US"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Inflation averaged 3.7% per year from the end of World War II to the Volker era, but only 2.4% per year during the Greenspan era. Even more important, inflation was much less variable. In the pre-Volker, postwar period, it ranged from a low of -2% to a high of over 11%; in the Greenspan period the range was from a low of 1% to a high of 4%. Stated differently, the standard deviation of the inflation rates, a measure of variability, was three times as high during the pre-Volker period as during the Greenspan period (2.6 versus 0.8).</a:t>
            </a:r>
            <a:endParaRPr kumimoji="0" lang="en-US"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Greater price stability had far-reaching effects. By greatly reducing the uncertainties, enterprises could use their resources more efficiently and steadily. Price stability fostered innovation and supported a high level of productivity. Figure 2, which plots every month of recession as a vertical line, is one way to illustrate the effect. Of the 379 months from January 1948 to Volker's accession, 17.4% are months of recession; of the 220 months of Greenspan's tenure, only 7.3% are.</a:t>
            </a:r>
            <a:endParaRPr kumimoji="0" lang="en-US" sz="16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57887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6"/>
          <p:cNvSpPr txBox="1">
            <a:spLocks noChangeArrowheads="1"/>
          </p:cNvSpPr>
          <p:nvPr/>
        </p:nvSpPr>
        <p:spPr bwMode="auto">
          <a:xfrm>
            <a:off x="152400" y="0"/>
            <a:ext cx="760403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B0F0"/>
                </a:solidFill>
              </a:rPr>
              <a:t> </a:t>
            </a:r>
            <a:r>
              <a:rPr lang="en-US" sz="3600" b="1" dirty="0">
                <a:solidFill>
                  <a:srgbClr val="0070C0"/>
                </a:solidFill>
                <a:latin typeface="+mj-lt"/>
              </a:rPr>
              <a:t>Friedman Letter</a:t>
            </a:r>
          </a:p>
        </p:txBody>
      </p:sp>
      <p:sp>
        <p:nvSpPr>
          <p:cNvPr id="4"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6"/>
          <p:cNvSpPr/>
          <p:nvPr/>
        </p:nvSpPr>
        <p:spPr>
          <a:xfrm>
            <a:off x="381000" y="609600"/>
            <a:ext cx="8382000" cy="1569660"/>
          </a:xfrm>
          <a:prstGeom prst="rect">
            <a:avLst/>
          </a:prstGeom>
        </p:spPr>
        <p:txBody>
          <a:bodyPr wrap="square">
            <a:spAutoFit/>
          </a:bodyPr>
          <a:lstStyle/>
          <a:p>
            <a:pPr>
              <a:lnSpc>
                <a:spcPct val="100000"/>
              </a:lnSpc>
            </a:pPr>
            <a:r>
              <a:rPr lang="en-US" sz="1600" dirty="0">
                <a:latin typeface="Times New Roman" pitchFamily="18" charset="0"/>
                <a:cs typeface="Times New Roman" pitchFamily="18" charset="0"/>
              </a:rPr>
              <a:t>It has long been an open question whether central banks have the technical ability to maintain stable prices. Their repeated failures to do so suggested that they did not -- whence, in part, my preference for rigid rules. Alan Greenspan's great achievement is to have demonstrated that it is possible to maintain stable prices. He has set a standard. Other central banks around the world, whether independently or by following his example, are following suit. The timeworn excuses for central bank failure to stem inflation will no longer do. They will have to put up or shut up.</a:t>
            </a:r>
          </a:p>
        </p:txBody>
      </p:sp>
      <p:sp>
        <p:nvSpPr>
          <p:cNvPr id="3" name="Rectangle 2"/>
          <p:cNvSpPr/>
          <p:nvPr/>
        </p:nvSpPr>
        <p:spPr>
          <a:xfrm>
            <a:off x="457200" y="2362200"/>
            <a:ext cx="8001000" cy="757130"/>
          </a:xfrm>
          <a:prstGeom prst="rect">
            <a:avLst/>
          </a:prstGeom>
        </p:spPr>
        <p:txBody>
          <a:bodyPr wrap="square">
            <a:spAutoFit/>
          </a:bodyPr>
          <a:lstStyle/>
          <a:p>
            <a:r>
              <a:rPr lang="en-US" sz="1600" b="1" i="1" dirty="0"/>
              <a:t>Mr. Friedman, the 1976 Nobel laureate in economics, is a senior research fellow at Stanford's Hoover Institution. This is the first in a short series this week on Mr. Greenspan.</a:t>
            </a:r>
            <a:endParaRPr lang="en-US" sz="1600" dirty="0"/>
          </a:p>
        </p:txBody>
      </p:sp>
      <p:sp>
        <p:nvSpPr>
          <p:cNvPr id="6" name="Rectangle 5"/>
          <p:cNvSpPr/>
          <p:nvPr/>
        </p:nvSpPr>
        <p:spPr>
          <a:xfrm>
            <a:off x="457200" y="3198269"/>
            <a:ext cx="5791200" cy="584775"/>
          </a:xfrm>
          <a:prstGeom prst="rect">
            <a:avLst/>
          </a:prstGeom>
        </p:spPr>
        <p:txBody>
          <a:bodyPr wrap="square">
            <a:spAutoFit/>
          </a:bodyPr>
          <a:lstStyle/>
          <a:p>
            <a:r>
              <a:rPr lang="en-US" sz="1600" dirty="0">
                <a:hlinkClick r:id="rId2"/>
              </a:rPr>
              <a:t>http://online.wsj.com/article/SB113867954176960734.html</a:t>
            </a:r>
            <a:endParaRPr lang="en-US" sz="1600" dirty="0"/>
          </a:p>
          <a:p>
            <a:endParaRPr lang="en-US" sz="1600" dirty="0"/>
          </a:p>
        </p:txBody>
      </p:sp>
    </p:spTree>
    <p:extLst>
      <p:ext uri="{BB962C8B-B14F-4D97-AF65-F5344CB8AC3E}">
        <p14:creationId xmlns:p14="http://schemas.microsoft.com/office/powerpoint/2010/main" val="1600982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8600" y="223663"/>
            <a:ext cx="7924800" cy="496161"/>
          </a:xfrm>
        </p:spPr>
        <p:txBody>
          <a:bodyPr>
            <a:spAutoFit/>
          </a:bodyPr>
          <a:lstStyle/>
          <a:p>
            <a:pPr algn="l">
              <a:lnSpc>
                <a:spcPct val="80000"/>
              </a:lnSpc>
            </a:pPr>
            <a:r>
              <a:rPr lang="en-US" sz="3200" b="1" dirty="0">
                <a:solidFill>
                  <a:srgbClr val="0070C0"/>
                </a:solidFill>
              </a:rPr>
              <a:t>Money Demand slopes downward </a:t>
            </a:r>
          </a:p>
        </p:txBody>
      </p:sp>
      <p:sp>
        <p:nvSpPr>
          <p:cNvPr id="364547" name="Rectangle 3"/>
          <p:cNvSpPr>
            <a:spLocks noGrp="1" noChangeArrowheads="1"/>
          </p:cNvSpPr>
          <p:nvPr>
            <p:ph type="body" idx="1"/>
          </p:nvPr>
        </p:nvSpPr>
        <p:spPr>
          <a:xfrm>
            <a:off x="533400" y="569893"/>
            <a:ext cx="8305800" cy="954107"/>
          </a:xfrm>
        </p:spPr>
        <p:txBody>
          <a:bodyPr wrap="square">
            <a:spAutoFit/>
          </a:bodyPr>
          <a:lstStyle/>
          <a:p>
            <a:pPr marL="0" indent="0">
              <a:buFontTx/>
              <a:buNone/>
            </a:pPr>
            <a:r>
              <a:rPr lang="en-US" dirty="0"/>
              <a:t>based on the speculative demand for money at possible interest rates</a:t>
            </a:r>
          </a:p>
        </p:txBody>
      </p:sp>
      <p:sp>
        <p:nvSpPr>
          <p:cNvPr id="5124" name="Rectangle 2"/>
          <p:cNvSpPr txBox="1">
            <a:spLocks noChangeArrowheads="1"/>
          </p:cNvSpPr>
          <p:nvPr/>
        </p:nvSpPr>
        <p:spPr bwMode="auto">
          <a:xfrm>
            <a:off x="304800" y="1828800"/>
            <a:ext cx="8382000" cy="48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200" b="1" dirty="0">
                <a:solidFill>
                  <a:srgbClr val="0070C0"/>
                </a:solidFill>
                <a:latin typeface="+mj-lt"/>
              </a:rPr>
              <a:t>Interest rates are determined in the market by</a:t>
            </a:r>
          </a:p>
        </p:txBody>
      </p:sp>
      <p:sp>
        <p:nvSpPr>
          <p:cNvPr id="7" name="Rectangle 3"/>
          <p:cNvSpPr txBox="1">
            <a:spLocks noChangeArrowheads="1"/>
          </p:cNvSpPr>
          <p:nvPr/>
        </p:nvSpPr>
        <p:spPr bwMode="auto">
          <a:xfrm>
            <a:off x="533400" y="2209800"/>
            <a:ext cx="73914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latin typeface="+mn-lt"/>
              </a:rPr>
              <a:t>the demand and supply of money in the loanable funds market</a:t>
            </a:r>
          </a:p>
        </p:txBody>
      </p:sp>
    </p:spTree>
    <p:extLst>
      <p:ext uri="{BB962C8B-B14F-4D97-AF65-F5344CB8AC3E}">
        <p14:creationId xmlns:p14="http://schemas.microsoft.com/office/powerpoint/2010/main" val="31495395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45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124"/>
                                        </p:tgtEl>
                                        <p:attrNameLst>
                                          <p:attrName>style.visibility</p:attrName>
                                        </p:attrNameLst>
                                      </p:cBhvr>
                                      <p:to>
                                        <p:strVal val="visible"/>
                                      </p:to>
                                    </p:set>
                                    <p:animEffect transition="in" filter="fade">
                                      <p:cBhvr>
                                        <p:cTn id="11" dur="500"/>
                                        <p:tgtEl>
                                          <p:spTgt spid="512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4547" grpId="0" build="p" autoUpdateAnimBg="0"/>
      <p:bldP spid="5124" grpId="0"/>
      <p:bldP spid="7"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12"/>
          <p:cNvSpPr txBox="1">
            <a:spLocks noChangeArrowheads="1"/>
          </p:cNvSpPr>
          <p:nvPr/>
        </p:nvSpPr>
        <p:spPr bwMode="auto">
          <a:xfrm>
            <a:off x="838200" y="2089150"/>
            <a:ext cx="8255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t>10%</a:t>
            </a:r>
          </a:p>
        </p:txBody>
      </p:sp>
      <p:sp>
        <p:nvSpPr>
          <p:cNvPr id="6148" name="Text Box 13"/>
          <p:cNvSpPr txBox="1">
            <a:spLocks noChangeArrowheads="1"/>
          </p:cNvSpPr>
          <p:nvPr/>
        </p:nvSpPr>
        <p:spPr bwMode="auto">
          <a:xfrm>
            <a:off x="990600" y="2774950"/>
            <a:ext cx="7620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t>8%</a:t>
            </a:r>
          </a:p>
        </p:txBody>
      </p:sp>
      <p:sp>
        <p:nvSpPr>
          <p:cNvPr id="6149" name="Text Box 14"/>
          <p:cNvSpPr txBox="1">
            <a:spLocks noChangeArrowheads="1"/>
          </p:cNvSpPr>
          <p:nvPr/>
        </p:nvSpPr>
        <p:spPr bwMode="auto">
          <a:xfrm>
            <a:off x="1003300" y="3613150"/>
            <a:ext cx="8255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t>6%</a:t>
            </a:r>
          </a:p>
        </p:txBody>
      </p:sp>
      <p:sp>
        <p:nvSpPr>
          <p:cNvPr id="6150" name="Text Box 15"/>
          <p:cNvSpPr txBox="1">
            <a:spLocks noChangeArrowheads="1"/>
          </p:cNvSpPr>
          <p:nvPr/>
        </p:nvSpPr>
        <p:spPr bwMode="auto">
          <a:xfrm>
            <a:off x="1003300" y="4419600"/>
            <a:ext cx="8255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t>4%</a:t>
            </a:r>
          </a:p>
        </p:txBody>
      </p:sp>
      <p:sp>
        <p:nvSpPr>
          <p:cNvPr id="6151" name="Text Box 16"/>
          <p:cNvSpPr txBox="1">
            <a:spLocks noChangeArrowheads="1"/>
          </p:cNvSpPr>
          <p:nvPr/>
        </p:nvSpPr>
        <p:spPr bwMode="auto">
          <a:xfrm>
            <a:off x="2781300" y="5715000"/>
            <a:ext cx="6477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500</a:t>
            </a:r>
          </a:p>
        </p:txBody>
      </p:sp>
      <p:sp>
        <p:nvSpPr>
          <p:cNvPr id="6152" name="Text Box 17"/>
          <p:cNvSpPr txBox="1">
            <a:spLocks noChangeArrowheads="1"/>
          </p:cNvSpPr>
          <p:nvPr/>
        </p:nvSpPr>
        <p:spPr bwMode="auto">
          <a:xfrm>
            <a:off x="4114800" y="5715000"/>
            <a:ext cx="85566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1,000</a:t>
            </a:r>
          </a:p>
        </p:txBody>
      </p:sp>
      <p:sp>
        <p:nvSpPr>
          <p:cNvPr id="6153" name="Text Box 18"/>
          <p:cNvSpPr txBox="1">
            <a:spLocks noChangeArrowheads="1"/>
          </p:cNvSpPr>
          <p:nvPr/>
        </p:nvSpPr>
        <p:spPr bwMode="auto">
          <a:xfrm>
            <a:off x="5638800" y="5715000"/>
            <a:ext cx="9906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1,500</a:t>
            </a:r>
          </a:p>
        </p:txBody>
      </p:sp>
      <p:sp>
        <p:nvSpPr>
          <p:cNvPr id="6154" name="Text Box 19"/>
          <p:cNvSpPr txBox="1">
            <a:spLocks noChangeArrowheads="1"/>
          </p:cNvSpPr>
          <p:nvPr/>
        </p:nvSpPr>
        <p:spPr bwMode="auto">
          <a:xfrm>
            <a:off x="7010400" y="5715000"/>
            <a:ext cx="9906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2,000</a:t>
            </a:r>
          </a:p>
        </p:txBody>
      </p:sp>
      <p:sp>
        <p:nvSpPr>
          <p:cNvPr id="474140" name="Line 28"/>
          <p:cNvSpPr>
            <a:spLocks noChangeShapeType="1"/>
          </p:cNvSpPr>
          <p:nvPr/>
        </p:nvSpPr>
        <p:spPr bwMode="auto">
          <a:xfrm>
            <a:off x="1676399" y="3810000"/>
            <a:ext cx="2866231" cy="0"/>
          </a:xfrm>
          <a:prstGeom prst="line">
            <a:avLst/>
          </a:prstGeom>
          <a:noFill/>
          <a:ln w="50800">
            <a:solidFill>
              <a:srgbClr val="FF99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4141" name="Line 29"/>
          <p:cNvSpPr>
            <a:spLocks noChangeShapeType="1"/>
          </p:cNvSpPr>
          <p:nvPr/>
        </p:nvSpPr>
        <p:spPr bwMode="auto">
          <a:xfrm>
            <a:off x="4542630" y="3825875"/>
            <a:ext cx="0" cy="1916113"/>
          </a:xfrm>
          <a:prstGeom prst="line">
            <a:avLst/>
          </a:prstGeom>
          <a:noFill/>
          <a:ln w="50800">
            <a:solidFill>
              <a:srgbClr val="FF99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4142" name="Line 30"/>
          <p:cNvSpPr>
            <a:spLocks noChangeShapeType="1"/>
          </p:cNvSpPr>
          <p:nvPr/>
        </p:nvSpPr>
        <p:spPr bwMode="auto">
          <a:xfrm flipH="1">
            <a:off x="5557548" y="4635294"/>
            <a:ext cx="0" cy="1079706"/>
          </a:xfrm>
          <a:prstGeom prst="line">
            <a:avLst/>
          </a:prstGeom>
          <a:noFill/>
          <a:ln w="50800">
            <a:solidFill>
              <a:schemeClr val="folHlink"/>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4143" name="Line 31"/>
          <p:cNvSpPr>
            <a:spLocks noChangeShapeType="1"/>
          </p:cNvSpPr>
          <p:nvPr/>
        </p:nvSpPr>
        <p:spPr bwMode="auto">
          <a:xfrm flipV="1">
            <a:off x="1676400" y="4632325"/>
            <a:ext cx="3846512" cy="2969"/>
          </a:xfrm>
          <a:prstGeom prst="line">
            <a:avLst/>
          </a:prstGeom>
          <a:noFill/>
          <a:ln w="50800">
            <a:solidFill>
              <a:schemeClr val="folHlink"/>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2" name="Text Box 32"/>
          <p:cNvSpPr txBox="1">
            <a:spLocks noChangeArrowheads="1"/>
          </p:cNvSpPr>
          <p:nvPr/>
        </p:nvSpPr>
        <p:spPr bwMode="auto">
          <a:xfrm>
            <a:off x="228600" y="76200"/>
            <a:ext cx="68580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n-lt"/>
              </a:rPr>
              <a:t>Money Demand Curve</a:t>
            </a:r>
          </a:p>
        </p:txBody>
      </p:sp>
      <p:sp>
        <p:nvSpPr>
          <p:cNvPr id="6163" name="Text Box 33"/>
          <p:cNvSpPr txBox="1">
            <a:spLocks noChangeArrowheads="1"/>
          </p:cNvSpPr>
          <p:nvPr/>
        </p:nvSpPr>
        <p:spPr bwMode="auto">
          <a:xfrm>
            <a:off x="6858000" y="4572000"/>
            <a:ext cx="1295400" cy="707886"/>
          </a:xfrm>
          <a:prstGeom prst="rect">
            <a:avLst/>
          </a:prstGeom>
          <a:noFill/>
          <a:ln>
            <a:noFill/>
          </a:ln>
          <a:effectLs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dirty="0">
                <a:latin typeface="+mn-lt"/>
              </a:rPr>
              <a:t>Money Demand</a:t>
            </a:r>
          </a:p>
        </p:txBody>
      </p:sp>
      <p:sp>
        <p:nvSpPr>
          <p:cNvPr id="6166" name="Text Box 36"/>
          <p:cNvSpPr txBox="1">
            <a:spLocks noChangeArrowheads="1"/>
          </p:cNvSpPr>
          <p:nvPr/>
        </p:nvSpPr>
        <p:spPr bwMode="auto">
          <a:xfrm>
            <a:off x="587375" y="954088"/>
            <a:ext cx="11652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latin typeface="+mn-lt"/>
              </a:rPr>
              <a:t>Interest Rate</a:t>
            </a:r>
          </a:p>
        </p:txBody>
      </p:sp>
      <p:sp>
        <p:nvSpPr>
          <p:cNvPr id="6168" name="Text Box 37"/>
          <p:cNvSpPr txBox="1">
            <a:spLocks noChangeArrowheads="1"/>
          </p:cNvSpPr>
          <p:nvPr/>
        </p:nvSpPr>
        <p:spPr bwMode="auto">
          <a:xfrm>
            <a:off x="7924800" y="5724525"/>
            <a:ext cx="1066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latin typeface="+mn-lt"/>
              </a:rPr>
              <a:t>Money</a:t>
            </a:r>
          </a:p>
        </p:txBody>
      </p:sp>
      <p:sp>
        <p:nvSpPr>
          <p:cNvPr id="6155" name="Arc 23"/>
          <p:cNvSpPr>
            <a:spLocks/>
          </p:cNvSpPr>
          <p:nvPr/>
        </p:nvSpPr>
        <p:spPr bwMode="auto">
          <a:xfrm rot="8418616">
            <a:off x="4343400" y="762000"/>
            <a:ext cx="2359025" cy="4965700"/>
          </a:xfrm>
          <a:custGeom>
            <a:avLst/>
            <a:gdLst>
              <a:gd name="T0" fmla="*/ 2147483647 w 21600"/>
              <a:gd name="T1" fmla="*/ 0 h 25335"/>
              <a:gd name="T2" fmla="*/ 2147483647 w 21600"/>
              <a:gd name="T3" fmla="*/ 2147483647 h 25335"/>
              <a:gd name="T4" fmla="*/ 0 w 21600"/>
              <a:gd name="T5" fmla="*/ 2147483647 h 25335"/>
              <a:gd name="T6" fmla="*/ 0 60000 65536"/>
              <a:gd name="T7" fmla="*/ 0 60000 65536"/>
              <a:gd name="T8" fmla="*/ 0 60000 65536"/>
            </a:gdLst>
            <a:ahLst/>
            <a:cxnLst>
              <a:cxn ang="T6">
                <a:pos x="T0" y="T1"/>
              </a:cxn>
              <a:cxn ang="T7">
                <a:pos x="T2" y="T3"/>
              </a:cxn>
              <a:cxn ang="T8">
                <a:pos x="T4" y="T5"/>
              </a:cxn>
            </a:cxnLst>
            <a:rect l="0" t="0" r="r" b="b"/>
            <a:pathLst>
              <a:path w="21600" h="25335" fill="none" extrusionOk="0">
                <a:moveTo>
                  <a:pt x="11264" y="0"/>
                </a:moveTo>
                <a:cubicBezTo>
                  <a:pt x="17684" y="3924"/>
                  <a:pt x="21600" y="10905"/>
                  <a:pt x="21600" y="18430"/>
                </a:cubicBezTo>
                <a:cubicBezTo>
                  <a:pt x="21600" y="20778"/>
                  <a:pt x="21217" y="23110"/>
                  <a:pt x="20466" y="25335"/>
                </a:cubicBezTo>
              </a:path>
              <a:path w="21600" h="25335" stroke="0" extrusionOk="0">
                <a:moveTo>
                  <a:pt x="11264" y="0"/>
                </a:moveTo>
                <a:cubicBezTo>
                  <a:pt x="17684" y="3924"/>
                  <a:pt x="21600" y="10905"/>
                  <a:pt x="21600" y="18430"/>
                </a:cubicBezTo>
                <a:cubicBezTo>
                  <a:pt x="21600" y="20778"/>
                  <a:pt x="21217" y="23110"/>
                  <a:pt x="20466" y="25335"/>
                </a:cubicBezTo>
                <a:lnTo>
                  <a:pt x="0" y="18430"/>
                </a:lnTo>
                <a:lnTo>
                  <a:pt x="11264" y="0"/>
                </a:lnTo>
                <a:close/>
              </a:path>
            </a:pathLst>
          </a:custGeom>
          <a:noFill/>
          <a:ln w="508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7" name="Line 20"/>
          <p:cNvSpPr>
            <a:spLocks noChangeShapeType="1"/>
          </p:cNvSpPr>
          <p:nvPr/>
        </p:nvSpPr>
        <p:spPr bwMode="auto">
          <a:xfrm>
            <a:off x="1676400" y="914400"/>
            <a:ext cx="0" cy="4827588"/>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6" name="Line 4"/>
          <p:cNvSpPr>
            <a:spLocks noChangeShapeType="1"/>
          </p:cNvSpPr>
          <p:nvPr/>
        </p:nvSpPr>
        <p:spPr bwMode="auto">
          <a:xfrm>
            <a:off x="1663700" y="5741988"/>
            <a:ext cx="6461125"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Rectangle 24"/>
          <p:cNvSpPr>
            <a:spLocks noChangeArrowheads="1"/>
          </p:cNvSpPr>
          <p:nvPr/>
        </p:nvSpPr>
        <p:spPr bwMode="auto">
          <a:xfrm>
            <a:off x="4572000" y="838200"/>
            <a:ext cx="4343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dirty="0">
                <a:solidFill>
                  <a:srgbClr val="CC6600"/>
                </a:solidFill>
              </a:rPr>
              <a:t>Decrease in the interest rate</a:t>
            </a:r>
          </a:p>
        </p:txBody>
      </p:sp>
      <p:sp>
        <p:nvSpPr>
          <p:cNvPr id="26" name="Rectangle 25"/>
          <p:cNvSpPr>
            <a:spLocks noChangeArrowheads="1"/>
          </p:cNvSpPr>
          <p:nvPr/>
        </p:nvSpPr>
        <p:spPr bwMode="auto">
          <a:xfrm>
            <a:off x="4572000" y="1905000"/>
            <a:ext cx="4572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dirty="0">
                <a:solidFill>
                  <a:srgbClr val="00B050"/>
                </a:solidFill>
              </a:rPr>
              <a:t>Increase in the quantity of money demanded</a:t>
            </a:r>
          </a:p>
        </p:txBody>
      </p:sp>
      <p:sp>
        <p:nvSpPr>
          <p:cNvPr id="27" name="TextBox 26"/>
          <p:cNvSpPr txBox="1">
            <a:spLocks noChangeArrowheads="1"/>
          </p:cNvSpPr>
          <p:nvPr/>
        </p:nvSpPr>
        <p:spPr bwMode="auto">
          <a:xfrm>
            <a:off x="4800600" y="1381780"/>
            <a:ext cx="2590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2800" dirty="0">
                <a:latin typeface="+mj-lt"/>
              </a:rPr>
              <a:t>leads to an</a:t>
            </a:r>
          </a:p>
        </p:txBody>
      </p:sp>
    </p:spTree>
    <p:extLst>
      <p:ext uri="{BB962C8B-B14F-4D97-AF65-F5344CB8AC3E}">
        <p14:creationId xmlns:p14="http://schemas.microsoft.com/office/powerpoint/2010/main" val="563429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41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41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500"/>
                                        <p:tgtEl>
                                          <p:spTgt spid="25"/>
                                        </p:tgtEl>
                                      </p:cBhvr>
                                    </p:animEffec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fade">
                                      <p:cBhvr>
                                        <p:cTn id="19" dur="2000"/>
                                        <p:tgtEl>
                                          <p:spTgt spid="27"/>
                                        </p:tgtEl>
                                      </p:cBhvr>
                                    </p:animEffect>
                                  </p:childTnLst>
                                </p:cTn>
                              </p:par>
                            </p:childTnLst>
                          </p:cTn>
                        </p:par>
                        <p:par>
                          <p:cTn id="20" fill="hold">
                            <p:stCondLst>
                              <p:cond delay="2500"/>
                            </p:stCondLst>
                            <p:childTnLst>
                              <p:par>
                                <p:cTn id="21" presetID="6" presetClass="entr" presetSubtype="16" fill="hold" grpId="0" nodeType="after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circle(in)">
                                      <p:cBhvr>
                                        <p:cTn id="23" dur="2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4142" grpId="0" animBg="1"/>
      <p:bldP spid="474143" grpId="0" animBg="1"/>
      <p:bldP spid="25" grpId="0"/>
      <p:bldP spid="26" grpId="0"/>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Text Box 14"/>
          <p:cNvSpPr txBox="1">
            <a:spLocks noChangeArrowheads="1"/>
          </p:cNvSpPr>
          <p:nvPr/>
        </p:nvSpPr>
        <p:spPr bwMode="auto">
          <a:xfrm>
            <a:off x="2667000" y="6019800"/>
            <a:ext cx="914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500</a:t>
            </a:r>
          </a:p>
        </p:txBody>
      </p:sp>
      <p:sp>
        <p:nvSpPr>
          <p:cNvPr id="8199" name="Text Box 16"/>
          <p:cNvSpPr txBox="1">
            <a:spLocks noChangeArrowheads="1"/>
          </p:cNvSpPr>
          <p:nvPr/>
        </p:nvSpPr>
        <p:spPr bwMode="auto">
          <a:xfrm>
            <a:off x="5562600" y="6019800"/>
            <a:ext cx="12192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1,500</a:t>
            </a:r>
          </a:p>
        </p:txBody>
      </p:sp>
      <p:sp>
        <p:nvSpPr>
          <p:cNvPr id="8200" name="Text Box 17"/>
          <p:cNvSpPr txBox="1">
            <a:spLocks noChangeArrowheads="1"/>
          </p:cNvSpPr>
          <p:nvPr/>
        </p:nvSpPr>
        <p:spPr bwMode="auto">
          <a:xfrm>
            <a:off x="6934200" y="6019800"/>
            <a:ext cx="12192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2,000</a:t>
            </a:r>
          </a:p>
        </p:txBody>
      </p:sp>
      <p:sp>
        <p:nvSpPr>
          <p:cNvPr id="8202" name="Text Box 27"/>
          <p:cNvSpPr txBox="1">
            <a:spLocks noChangeArrowheads="1"/>
          </p:cNvSpPr>
          <p:nvPr/>
        </p:nvSpPr>
        <p:spPr bwMode="auto">
          <a:xfrm>
            <a:off x="152400" y="228600"/>
            <a:ext cx="71628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Equilibrium Interest Rate</a:t>
            </a:r>
          </a:p>
        </p:txBody>
      </p:sp>
      <p:sp>
        <p:nvSpPr>
          <p:cNvPr id="8203" name="Line 34"/>
          <p:cNvSpPr>
            <a:spLocks noChangeShapeType="1"/>
          </p:cNvSpPr>
          <p:nvPr/>
        </p:nvSpPr>
        <p:spPr bwMode="auto">
          <a:xfrm>
            <a:off x="1752600" y="1131888"/>
            <a:ext cx="0" cy="4887912"/>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7" name="Group 6"/>
          <p:cNvGrpSpPr/>
          <p:nvPr/>
        </p:nvGrpSpPr>
        <p:grpSpPr>
          <a:xfrm>
            <a:off x="1066800" y="3841750"/>
            <a:ext cx="3495250" cy="425450"/>
            <a:chOff x="1066800" y="3841750"/>
            <a:chExt cx="3352800" cy="425450"/>
          </a:xfrm>
        </p:grpSpPr>
        <p:sp>
          <p:nvSpPr>
            <p:cNvPr id="8196" name="Text Box 12"/>
            <p:cNvSpPr txBox="1">
              <a:spLocks noChangeArrowheads="1"/>
            </p:cNvSpPr>
            <p:nvPr/>
          </p:nvSpPr>
          <p:spPr bwMode="auto">
            <a:xfrm>
              <a:off x="1066800" y="3841750"/>
              <a:ext cx="685800"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solidFill>
                    <a:srgbClr val="0070C0"/>
                  </a:solidFill>
                </a:rPr>
                <a:t>6%</a:t>
              </a:r>
            </a:p>
          </p:txBody>
        </p:sp>
        <p:sp>
          <p:nvSpPr>
            <p:cNvPr id="8204" name="Line 39"/>
            <p:cNvSpPr>
              <a:spLocks noChangeShapeType="1"/>
            </p:cNvSpPr>
            <p:nvPr/>
          </p:nvSpPr>
          <p:spPr bwMode="auto">
            <a:xfrm>
              <a:off x="1752600" y="4038600"/>
              <a:ext cx="26670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 name="Group 3"/>
          <p:cNvGrpSpPr/>
          <p:nvPr/>
        </p:nvGrpSpPr>
        <p:grpSpPr>
          <a:xfrm>
            <a:off x="3579813" y="1828800"/>
            <a:ext cx="4268787" cy="2209800"/>
            <a:chOff x="3579813" y="1828800"/>
            <a:chExt cx="4268787" cy="2209800"/>
          </a:xfrm>
        </p:grpSpPr>
        <p:sp>
          <p:nvSpPr>
            <p:cNvPr id="8205" name="AutoShape 41"/>
            <p:cNvSpPr>
              <a:spLocks noChangeArrowheads="1"/>
            </p:cNvSpPr>
            <p:nvPr/>
          </p:nvSpPr>
          <p:spPr bwMode="auto">
            <a:xfrm rot="5395814" flipV="1">
              <a:off x="3541713" y="3009900"/>
              <a:ext cx="1066800" cy="990600"/>
            </a:xfrm>
            <a:prstGeom prst="rtTriangle">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2" name="Text Box 43"/>
            <p:cNvSpPr txBox="1">
              <a:spLocks noChangeArrowheads="1"/>
            </p:cNvSpPr>
            <p:nvPr/>
          </p:nvSpPr>
          <p:spPr bwMode="auto">
            <a:xfrm>
              <a:off x="5715000" y="1828800"/>
              <a:ext cx="2133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dirty="0">
                  <a:latin typeface="+mn-lt"/>
                </a:rPr>
                <a:t>Surplus of Money</a:t>
              </a:r>
            </a:p>
          </p:txBody>
        </p:sp>
        <p:sp>
          <p:nvSpPr>
            <p:cNvPr id="8214" name="Line 45"/>
            <p:cNvSpPr>
              <a:spLocks noChangeShapeType="1"/>
            </p:cNvSpPr>
            <p:nvPr/>
          </p:nvSpPr>
          <p:spPr bwMode="auto">
            <a:xfrm flipH="1">
              <a:off x="4191000" y="2438400"/>
              <a:ext cx="2133600" cy="914400"/>
            </a:xfrm>
            <a:prstGeom prst="line">
              <a:avLst/>
            </a:prstGeom>
            <a:noFill/>
            <a:ln w="50800">
              <a:solidFill>
                <a:srgbClr val="FF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 name="Group 5"/>
          <p:cNvGrpSpPr/>
          <p:nvPr/>
        </p:nvGrpSpPr>
        <p:grpSpPr>
          <a:xfrm>
            <a:off x="4567238" y="3352800"/>
            <a:ext cx="4043362" cy="1676400"/>
            <a:chOff x="4567238" y="3352800"/>
            <a:chExt cx="4043362" cy="1676400"/>
          </a:xfrm>
        </p:grpSpPr>
        <p:sp>
          <p:nvSpPr>
            <p:cNvPr id="8207" name="AutoShape 42"/>
            <p:cNvSpPr>
              <a:spLocks noChangeArrowheads="1"/>
            </p:cNvSpPr>
            <p:nvPr/>
          </p:nvSpPr>
          <p:spPr bwMode="auto">
            <a:xfrm rot="-10760695" flipH="1" flipV="1">
              <a:off x="4567238" y="4114800"/>
              <a:ext cx="1222375" cy="914400"/>
            </a:xfrm>
            <a:prstGeom prst="rtTriangle">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3" name="Text Box 44"/>
            <p:cNvSpPr txBox="1">
              <a:spLocks noChangeArrowheads="1"/>
            </p:cNvSpPr>
            <p:nvPr/>
          </p:nvSpPr>
          <p:spPr bwMode="auto">
            <a:xfrm>
              <a:off x="6553200" y="3352800"/>
              <a:ext cx="2057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dirty="0">
                  <a:latin typeface="+mn-lt"/>
                </a:rPr>
                <a:t>Shortage of Money</a:t>
              </a:r>
            </a:p>
          </p:txBody>
        </p:sp>
        <p:sp>
          <p:nvSpPr>
            <p:cNvPr id="8215" name="Line 46"/>
            <p:cNvSpPr>
              <a:spLocks noChangeShapeType="1"/>
            </p:cNvSpPr>
            <p:nvPr/>
          </p:nvSpPr>
          <p:spPr bwMode="auto">
            <a:xfrm flipH="1">
              <a:off x="4876800" y="3886200"/>
              <a:ext cx="2209800" cy="914400"/>
            </a:xfrm>
            <a:prstGeom prst="line">
              <a:avLst/>
            </a:prstGeom>
            <a:noFill/>
            <a:ln w="50800">
              <a:solidFill>
                <a:srgbClr val="FF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216" name="Text Box 15"/>
          <p:cNvSpPr txBox="1">
            <a:spLocks noChangeArrowheads="1"/>
          </p:cNvSpPr>
          <p:nvPr/>
        </p:nvSpPr>
        <p:spPr bwMode="auto">
          <a:xfrm>
            <a:off x="3962400" y="6030913"/>
            <a:ext cx="1295400"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solidFill>
                  <a:srgbClr val="0070C0"/>
                </a:solidFill>
              </a:rPr>
              <a:t>1,000</a:t>
            </a:r>
          </a:p>
        </p:txBody>
      </p:sp>
      <p:sp>
        <p:nvSpPr>
          <p:cNvPr id="8217" name="Line 3"/>
          <p:cNvSpPr>
            <a:spLocks noChangeShapeType="1"/>
          </p:cNvSpPr>
          <p:nvPr/>
        </p:nvSpPr>
        <p:spPr bwMode="auto">
          <a:xfrm>
            <a:off x="1752600" y="5994400"/>
            <a:ext cx="6461125"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 name="Group 1"/>
          <p:cNvGrpSpPr/>
          <p:nvPr/>
        </p:nvGrpSpPr>
        <p:grpSpPr>
          <a:xfrm>
            <a:off x="3962400" y="1371600"/>
            <a:ext cx="1219200" cy="4648200"/>
            <a:chOff x="3962400" y="1371600"/>
            <a:chExt cx="1219200" cy="4648200"/>
          </a:xfrm>
        </p:grpSpPr>
        <p:sp>
          <p:nvSpPr>
            <p:cNvPr id="8209" name="Line 35"/>
            <p:cNvSpPr>
              <a:spLocks noChangeShapeType="1"/>
            </p:cNvSpPr>
            <p:nvPr/>
          </p:nvSpPr>
          <p:spPr bwMode="auto">
            <a:xfrm>
              <a:off x="4572000" y="2057400"/>
              <a:ext cx="0" cy="3962400"/>
            </a:xfrm>
            <a:prstGeom prst="line">
              <a:avLst/>
            </a:prstGeom>
            <a:noFill/>
            <a:ln w="50800">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8" name="Text Box 36"/>
            <p:cNvSpPr txBox="1">
              <a:spLocks noChangeArrowheads="1"/>
            </p:cNvSpPr>
            <p:nvPr/>
          </p:nvSpPr>
          <p:spPr bwMode="auto">
            <a:xfrm>
              <a:off x="3962400" y="1371600"/>
              <a:ext cx="1219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dirty="0">
                  <a:latin typeface="+mn-lt"/>
                </a:rPr>
                <a:t>Money Supply</a:t>
              </a:r>
            </a:p>
          </p:txBody>
        </p:sp>
      </p:grpSp>
      <p:sp>
        <p:nvSpPr>
          <p:cNvPr id="8219" name="Text Box 36"/>
          <p:cNvSpPr txBox="1">
            <a:spLocks noChangeArrowheads="1"/>
          </p:cNvSpPr>
          <p:nvPr/>
        </p:nvSpPr>
        <p:spPr bwMode="auto">
          <a:xfrm>
            <a:off x="663575" y="914400"/>
            <a:ext cx="116522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latin typeface="+mn-lt"/>
              </a:rPr>
              <a:t>Interest Rate</a:t>
            </a:r>
          </a:p>
        </p:txBody>
      </p:sp>
      <p:sp>
        <p:nvSpPr>
          <p:cNvPr id="8220" name="Text Box 37"/>
          <p:cNvSpPr txBox="1">
            <a:spLocks noChangeArrowheads="1"/>
          </p:cNvSpPr>
          <p:nvPr/>
        </p:nvSpPr>
        <p:spPr bwMode="auto">
          <a:xfrm>
            <a:off x="7924800" y="6030913"/>
            <a:ext cx="1066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latin typeface="+mn-lt"/>
              </a:rPr>
              <a:t>Money</a:t>
            </a:r>
          </a:p>
        </p:txBody>
      </p:sp>
      <p:sp>
        <p:nvSpPr>
          <p:cNvPr id="29" name="Text Box 33"/>
          <p:cNvSpPr txBox="1">
            <a:spLocks noChangeArrowheads="1"/>
          </p:cNvSpPr>
          <p:nvPr/>
        </p:nvSpPr>
        <p:spPr bwMode="auto">
          <a:xfrm>
            <a:off x="6858000" y="4764087"/>
            <a:ext cx="1295400" cy="707886"/>
          </a:xfrm>
          <a:prstGeom prst="rect">
            <a:avLst/>
          </a:prstGeom>
          <a:noFill/>
          <a:ln>
            <a:noFill/>
          </a:ln>
          <a:effectLs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dirty="0">
                <a:latin typeface="+mn-lt"/>
              </a:rPr>
              <a:t>Money Demand</a:t>
            </a:r>
          </a:p>
        </p:txBody>
      </p:sp>
      <p:sp>
        <p:nvSpPr>
          <p:cNvPr id="8208" name="Arc 20"/>
          <p:cNvSpPr>
            <a:spLocks/>
          </p:cNvSpPr>
          <p:nvPr/>
        </p:nvSpPr>
        <p:spPr bwMode="auto">
          <a:xfrm rot="8418616">
            <a:off x="4343400" y="990600"/>
            <a:ext cx="2359025" cy="4965700"/>
          </a:xfrm>
          <a:custGeom>
            <a:avLst/>
            <a:gdLst>
              <a:gd name="T0" fmla="*/ 2147483647 w 21600"/>
              <a:gd name="T1" fmla="*/ 0 h 25335"/>
              <a:gd name="T2" fmla="*/ 2147483647 w 21600"/>
              <a:gd name="T3" fmla="*/ 2147483647 h 25335"/>
              <a:gd name="T4" fmla="*/ 0 w 21600"/>
              <a:gd name="T5" fmla="*/ 2147483647 h 25335"/>
              <a:gd name="T6" fmla="*/ 0 60000 65536"/>
              <a:gd name="T7" fmla="*/ 0 60000 65536"/>
              <a:gd name="T8" fmla="*/ 0 60000 65536"/>
            </a:gdLst>
            <a:ahLst/>
            <a:cxnLst>
              <a:cxn ang="T6">
                <a:pos x="T0" y="T1"/>
              </a:cxn>
              <a:cxn ang="T7">
                <a:pos x="T2" y="T3"/>
              </a:cxn>
              <a:cxn ang="T8">
                <a:pos x="T4" y="T5"/>
              </a:cxn>
            </a:cxnLst>
            <a:rect l="0" t="0" r="r" b="b"/>
            <a:pathLst>
              <a:path w="21600" h="25335" fill="none" extrusionOk="0">
                <a:moveTo>
                  <a:pt x="11264" y="0"/>
                </a:moveTo>
                <a:cubicBezTo>
                  <a:pt x="17684" y="3924"/>
                  <a:pt x="21600" y="10905"/>
                  <a:pt x="21600" y="18430"/>
                </a:cubicBezTo>
                <a:cubicBezTo>
                  <a:pt x="21600" y="20778"/>
                  <a:pt x="21217" y="23110"/>
                  <a:pt x="20466" y="25335"/>
                </a:cubicBezTo>
              </a:path>
              <a:path w="21600" h="25335" stroke="0" extrusionOk="0">
                <a:moveTo>
                  <a:pt x="11264" y="0"/>
                </a:moveTo>
                <a:cubicBezTo>
                  <a:pt x="17684" y="3924"/>
                  <a:pt x="21600" y="10905"/>
                  <a:pt x="21600" y="18430"/>
                </a:cubicBezTo>
                <a:cubicBezTo>
                  <a:pt x="21600" y="20778"/>
                  <a:pt x="21217" y="23110"/>
                  <a:pt x="20466" y="25335"/>
                </a:cubicBezTo>
                <a:lnTo>
                  <a:pt x="0" y="18430"/>
                </a:lnTo>
                <a:lnTo>
                  <a:pt x="11264" y="0"/>
                </a:lnTo>
                <a:close/>
              </a:path>
            </a:pathLst>
          </a:custGeom>
          <a:noFill/>
          <a:ln w="50800">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 name="Group 2"/>
          <p:cNvGrpSpPr/>
          <p:nvPr/>
        </p:nvGrpSpPr>
        <p:grpSpPr>
          <a:xfrm>
            <a:off x="1066800" y="2774950"/>
            <a:ext cx="3429000" cy="425450"/>
            <a:chOff x="1066800" y="2774950"/>
            <a:chExt cx="3429000" cy="425450"/>
          </a:xfrm>
        </p:grpSpPr>
        <p:sp>
          <p:nvSpPr>
            <p:cNvPr id="8195" name="Text Box 11"/>
            <p:cNvSpPr txBox="1">
              <a:spLocks noChangeArrowheads="1"/>
            </p:cNvSpPr>
            <p:nvPr/>
          </p:nvSpPr>
          <p:spPr bwMode="auto">
            <a:xfrm>
              <a:off x="1066800" y="2774950"/>
              <a:ext cx="7239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t>8%</a:t>
              </a:r>
            </a:p>
          </p:txBody>
        </p:sp>
        <p:sp>
          <p:nvSpPr>
            <p:cNvPr id="8206" name="Line 37"/>
            <p:cNvSpPr>
              <a:spLocks noChangeShapeType="1"/>
            </p:cNvSpPr>
            <p:nvPr/>
          </p:nvSpPr>
          <p:spPr bwMode="auto">
            <a:xfrm>
              <a:off x="1790700" y="2971800"/>
              <a:ext cx="27051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 name="Group 4"/>
          <p:cNvGrpSpPr/>
          <p:nvPr/>
        </p:nvGrpSpPr>
        <p:grpSpPr>
          <a:xfrm>
            <a:off x="1066800" y="4832350"/>
            <a:ext cx="4914900" cy="425450"/>
            <a:chOff x="1066800" y="4832350"/>
            <a:chExt cx="4914900" cy="425450"/>
          </a:xfrm>
        </p:grpSpPr>
        <p:sp>
          <p:nvSpPr>
            <p:cNvPr id="8197" name="Text Box 13"/>
            <p:cNvSpPr txBox="1">
              <a:spLocks noChangeArrowheads="1"/>
            </p:cNvSpPr>
            <p:nvPr/>
          </p:nvSpPr>
          <p:spPr bwMode="auto">
            <a:xfrm>
              <a:off x="1066800" y="4832350"/>
              <a:ext cx="852488"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t>4%</a:t>
              </a:r>
            </a:p>
          </p:txBody>
        </p:sp>
        <p:sp>
          <p:nvSpPr>
            <p:cNvPr id="8210" name="Line 40"/>
            <p:cNvSpPr>
              <a:spLocks noChangeShapeType="1"/>
            </p:cNvSpPr>
            <p:nvPr/>
          </p:nvSpPr>
          <p:spPr bwMode="auto">
            <a:xfrm flipV="1">
              <a:off x="1752600" y="5029200"/>
              <a:ext cx="42291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4183833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xit" presetSubtype="0" fill="hold" nodeType="withEffect">
                                  <p:stCondLst>
                                    <p:cond delay="0"/>
                                  </p:stCondLst>
                                  <p:childTnLst>
                                    <p:set>
                                      <p:cBhvr>
                                        <p:cTn id="20" dur="1" fill="hold">
                                          <p:stCondLst>
                                            <p:cond delay="0"/>
                                          </p:stCondLst>
                                        </p:cTn>
                                        <p:tgtEl>
                                          <p:spTgt spid="3"/>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par>
                                <p:cTn id="31" presetID="1" presetClass="exit" presetSubtype="0" fill="hold" nodeType="withEffect">
                                  <p:stCondLst>
                                    <p:cond delay="0"/>
                                  </p:stCondLst>
                                  <p:childTnLst>
                                    <p:set>
                                      <p:cBhvr>
                                        <p:cTn id="32" dur="1" fill="hold">
                                          <p:stCondLst>
                                            <p:cond delay="0"/>
                                          </p:stCondLst>
                                        </p:cTn>
                                        <p:tgtEl>
                                          <p:spTgt spid="5"/>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55600" y="1138238"/>
            <a:ext cx="3606800"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dirty="0">
                <a:solidFill>
                  <a:srgbClr val="FF9900"/>
                </a:solidFill>
              </a:rPr>
              <a:t>Excess money demand</a:t>
            </a:r>
          </a:p>
        </p:txBody>
      </p:sp>
      <p:sp>
        <p:nvSpPr>
          <p:cNvPr id="3" name="Rectangle 2"/>
          <p:cNvSpPr>
            <a:spLocks noChangeArrowheads="1"/>
          </p:cNvSpPr>
          <p:nvPr/>
        </p:nvSpPr>
        <p:spPr bwMode="auto">
          <a:xfrm>
            <a:off x="4343400" y="3863975"/>
            <a:ext cx="4572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Bond prices fall and the interest rate rises</a:t>
            </a:r>
          </a:p>
        </p:txBody>
      </p:sp>
      <p:sp>
        <p:nvSpPr>
          <p:cNvPr id="4" name="Rectangle 3"/>
          <p:cNvSpPr>
            <a:spLocks noChangeArrowheads="1"/>
          </p:cNvSpPr>
          <p:nvPr/>
        </p:nvSpPr>
        <p:spPr bwMode="auto">
          <a:xfrm>
            <a:off x="4343400" y="2749550"/>
            <a:ext cx="27432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Sell bonds</a:t>
            </a:r>
          </a:p>
        </p:txBody>
      </p:sp>
      <p:sp>
        <p:nvSpPr>
          <p:cNvPr id="11" name="TextBox 10"/>
          <p:cNvSpPr txBox="1">
            <a:spLocks noChangeArrowheads="1"/>
          </p:cNvSpPr>
          <p:nvPr/>
        </p:nvSpPr>
        <p:spPr bwMode="auto">
          <a:xfrm>
            <a:off x="914400" y="2778125"/>
            <a:ext cx="3352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dirty="0">
                <a:latin typeface="+mn-lt"/>
              </a:rPr>
              <a:t>leads people to?</a:t>
            </a:r>
          </a:p>
        </p:txBody>
      </p:sp>
      <p:sp>
        <p:nvSpPr>
          <p:cNvPr id="12" name="TextBox 11"/>
          <p:cNvSpPr txBox="1">
            <a:spLocks noChangeArrowheads="1"/>
          </p:cNvSpPr>
          <p:nvPr/>
        </p:nvSpPr>
        <p:spPr bwMode="auto">
          <a:xfrm>
            <a:off x="914400" y="3884613"/>
            <a:ext cx="294798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latin typeface="+mn-lt"/>
              </a:rPr>
              <a:t>which causes?</a:t>
            </a:r>
          </a:p>
        </p:txBody>
      </p:sp>
      <p:sp>
        <p:nvSpPr>
          <p:cNvPr id="9223" name="Text Box 27"/>
          <p:cNvSpPr txBox="1">
            <a:spLocks noChangeArrowheads="1"/>
          </p:cNvSpPr>
          <p:nvPr/>
        </p:nvSpPr>
        <p:spPr bwMode="auto">
          <a:xfrm>
            <a:off x="152400" y="228600"/>
            <a:ext cx="71628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Equilibrium Interest Rate</a:t>
            </a:r>
          </a:p>
        </p:txBody>
      </p:sp>
    </p:spTree>
    <p:extLst>
      <p:ext uri="{BB962C8B-B14F-4D97-AF65-F5344CB8AC3E}">
        <p14:creationId xmlns:p14="http://schemas.microsoft.com/office/powerpoint/2010/main" val="2120772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500"/>
                                  </p:stCondLst>
                                  <p:childTnLst>
                                    <p:set>
                                      <p:cBhvr>
                                        <p:cTn id="9" dur="1" fill="hold">
                                          <p:stCondLst>
                                            <p:cond delay="1999"/>
                                          </p:stCondLst>
                                        </p:cTn>
                                        <p:tgtEl>
                                          <p:spTgt spid="11">
                                            <p:txEl>
                                              <p:pRg st="0" end="0"/>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200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500"/>
                                  </p:stCondLst>
                                  <p:childTnLst>
                                    <p:set>
                                      <p:cBhvr>
                                        <p:cTn id="18" dur="1" fill="hold">
                                          <p:stCondLst>
                                            <p:cond delay="1999"/>
                                          </p:stCondLst>
                                        </p:cTn>
                                        <p:tgtEl>
                                          <p:spTgt spid="1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2000"/>
                                  </p:stCondLst>
                                  <p:childTnLst>
                                    <p:set>
                                      <p:cBhvr>
                                        <p:cTn id="22" dur="1" fill="hold">
                                          <p:stCondLst>
                                            <p:cond delay="19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55600" y="1138238"/>
            <a:ext cx="36068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dirty="0">
                <a:solidFill>
                  <a:srgbClr val="FF9900"/>
                </a:solidFill>
              </a:rPr>
              <a:t>Excess money supply</a:t>
            </a:r>
          </a:p>
        </p:txBody>
      </p:sp>
      <p:sp>
        <p:nvSpPr>
          <p:cNvPr id="3" name="Rectangle 2"/>
          <p:cNvSpPr>
            <a:spLocks noChangeArrowheads="1"/>
          </p:cNvSpPr>
          <p:nvPr/>
        </p:nvSpPr>
        <p:spPr bwMode="auto">
          <a:xfrm>
            <a:off x="4343400" y="3863975"/>
            <a:ext cx="4572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Bond prices rise and the interest rate fall</a:t>
            </a:r>
          </a:p>
        </p:txBody>
      </p:sp>
      <p:sp>
        <p:nvSpPr>
          <p:cNvPr id="4" name="Rectangle 3"/>
          <p:cNvSpPr>
            <a:spLocks noChangeArrowheads="1"/>
          </p:cNvSpPr>
          <p:nvPr/>
        </p:nvSpPr>
        <p:spPr bwMode="auto">
          <a:xfrm>
            <a:off x="4343400" y="2749550"/>
            <a:ext cx="27432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Buy bonds</a:t>
            </a:r>
          </a:p>
        </p:txBody>
      </p:sp>
      <p:sp>
        <p:nvSpPr>
          <p:cNvPr id="11" name="TextBox 10"/>
          <p:cNvSpPr txBox="1">
            <a:spLocks noChangeArrowheads="1"/>
          </p:cNvSpPr>
          <p:nvPr/>
        </p:nvSpPr>
        <p:spPr bwMode="auto">
          <a:xfrm>
            <a:off x="914400" y="2778125"/>
            <a:ext cx="3352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latin typeface="+mn-lt"/>
              </a:rPr>
              <a:t>leads people to?</a:t>
            </a:r>
          </a:p>
        </p:txBody>
      </p:sp>
      <p:sp>
        <p:nvSpPr>
          <p:cNvPr id="12" name="TextBox 11"/>
          <p:cNvSpPr txBox="1">
            <a:spLocks noChangeArrowheads="1"/>
          </p:cNvSpPr>
          <p:nvPr/>
        </p:nvSpPr>
        <p:spPr bwMode="auto">
          <a:xfrm>
            <a:off x="914400" y="3884613"/>
            <a:ext cx="294798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latin typeface="+mn-lt"/>
              </a:rPr>
              <a:t>which causes?</a:t>
            </a:r>
          </a:p>
        </p:txBody>
      </p:sp>
      <p:sp>
        <p:nvSpPr>
          <p:cNvPr id="10247" name="Text Box 27"/>
          <p:cNvSpPr txBox="1">
            <a:spLocks noChangeArrowheads="1"/>
          </p:cNvSpPr>
          <p:nvPr/>
        </p:nvSpPr>
        <p:spPr bwMode="auto">
          <a:xfrm>
            <a:off x="152400" y="227012"/>
            <a:ext cx="71628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Equilibrium Interest Rate</a:t>
            </a:r>
          </a:p>
        </p:txBody>
      </p:sp>
    </p:spTree>
    <p:extLst>
      <p:ext uri="{BB962C8B-B14F-4D97-AF65-F5344CB8AC3E}">
        <p14:creationId xmlns:p14="http://schemas.microsoft.com/office/powerpoint/2010/main" val="20490840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500"/>
                                  </p:stCondLst>
                                  <p:childTnLst>
                                    <p:set>
                                      <p:cBhvr>
                                        <p:cTn id="9" dur="1" fill="hold">
                                          <p:stCondLst>
                                            <p:cond delay="1999"/>
                                          </p:stCondLst>
                                        </p:cTn>
                                        <p:tgtEl>
                                          <p:spTgt spid="11">
                                            <p:txEl>
                                              <p:pRg st="0" end="0"/>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200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500"/>
                                  </p:stCondLst>
                                  <p:childTnLst>
                                    <p:set>
                                      <p:cBhvr>
                                        <p:cTn id="18" dur="1" fill="hold">
                                          <p:stCondLst>
                                            <p:cond delay="1999"/>
                                          </p:stCondLst>
                                        </p:cTn>
                                        <p:tgtEl>
                                          <p:spTgt spid="1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2000"/>
                                  </p:stCondLst>
                                  <p:childTnLst>
                                    <p:set>
                                      <p:cBhvr>
                                        <p:cTn id="22" dur="1" fill="hold">
                                          <p:stCondLst>
                                            <p:cond delay="19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28600" y="245544"/>
            <a:ext cx="8915400" cy="546625"/>
          </a:xfrm>
        </p:spPr>
        <p:txBody>
          <a:bodyPr>
            <a:spAutoFit/>
          </a:bodyPr>
          <a:lstStyle/>
          <a:p>
            <a:pPr algn="l">
              <a:lnSpc>
                <a:spcPct val="80000"/>
              </a:lnSpc>
            </a:pPr>
            <a:r>
              <a:rPr lang="en-US" sz="3600" b="1" dirty="0">
                <a:solidFill>
                  <a:srgbClr val="0070C0"/>
                </a:solidFill>
              </a:rPr>
              <a:t>Bond prices fall as interest rates rise</a:t>
            </a:r>
          </a:p>
        </p:txBody>
      </p:sp>
      <p:sp>
        <p:nvSpPr>
          <p:cNvPr id="367619" name="Rectangle 3"/>
          <p:cNvSpPr>
            <a:spLocks noGrp="1" noChangeArrowheads="1"/>
          </p:cNvSpPr>
          <p:nvPr>
            <p:ph type="body" idx="1"/>
          </p:nvPr>
        </p:nvSpPr>
        <p:spPr>
          <a:xfrm>
            <a:off x="381000" y="838200"/>
            <a:ext cx="8382000" cy="1384995"/>
          </a:xfrm>
        </p:spPr>
        <p:txBody>
          <a:bodyPr>
            <a:spAutoFit/>
          </a:bodyPr>
          <a:lstStyle/>
          <a:p>
            <a:pPr marL="0" indent="0">
              <a:buFontTx/>
              <a:buNone/>
            </a:pPr>
            <a:r>
              <a:rPr lang="en-US" dirty="0"/>
              <a:t>Bond sellers have to offer  higher returns (lower price) to attract potential bond buyers, or else they will go elsewhere to get higher interest returns</a:t>
            </a:r>
          </a:p>
        </p:txBody>
      </p:sp>
      <p:sp>
        <p:nvSpPr>
          <p:cNvPr id="6" name="Rectangle 3"/>
          <p:cNvSpPr txBox="1">
            <a:spLocks noChangeArrowheads="1"/>
          </p:cNvSpPr>
          <p:nvPr/>
        </p:nvSpPr>
        <p:spPr bwMode="auto">
          <a:xfrm>
            <a:off x="381000" y="2984718"/>
            <a:ext cx="8558213"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0" algn="l"/>
              </a:tabLst>
              <a:defRPr sz="5400">
                <a:solidFill>
                  <a:schemeClr val="tx1"/>
                </a:solidFill>
                <a:latin typeface="Arial" charset="0"/>
              </a:defRPr>
            </a:lvl1pPr>
            <a:lvl2pPr marL="742950" indent="-285750">
              <a:tabLst>
                <a:tab pos="0" algn="l"/>
              </a:tabLst>
              <a:defRPr sz="5400">
                <a:solidFill>
                  <a:schemeClr val="tx1"/>
                </a:solidFill>
                <a:latin typeface="Arial" charset="0"/>
              </a:defRPr>
            </a:lvl2pPr>
            <a:lvl3pPr marL="1143000" indent="-228600">
              <a:tabLst>
                <a:tab pos="0" algn="l"/>
              </a:tabLst>
              <a:defRPr sz="5400">
                <a:solidFill>
                  <a:schemeClr val="tx1"/>
                </a:solidFill>
                <a:latin typeface="Arial" charset="0"/>
              </a:defRPr>
            </a:lvl3pPr>
            <a:lvl4pPr marL="1600200" indent="-228600">
              <a:tabLst>
                <a:tab pos="0" algn="l"/>
              </a:tabLst>
              <a:defRPr sz="5400">
                <a:solidFill>
                  <a:schemeClr val="tx1"/>
                </a:solidFill>
                <a:latin typeface="Arial" charset="0"/>
              </a:defRPr>
            </a:lvl4pPr>
            <a:lvl5pPr marL="2057400" indent="-228600">
              <a:tabLst>
                <a:tab pos="0" algn="l"/>
              </a:tabLst>
              <a:defRPr sz="5400">
                <a:solidFill>
                  <a:schemeClr val="tx1"/>
                </a:solidFill>
                <a:latin typeface="Arial" charset="0"/>
              </a:defRPr>
            </a:lvl5pPr>
            <a:lvl6pPr marL="2514600" indent="-228600" eaLnBrk="0" fontAlgn="base" hangingPunct="0">
              <a:lnSpc>
                <a:spcPct val="90000"/>
              </a:lnSpc>
              <a:spcBef>
                <a:spcPct val="20000"/>
              </a:spcBef>
              <a:spcAft>
                <a:spcPct val="0"/>
              </a:spcAft>
              <a:tabLst>
                <a:tab pos="0" algn="l"/>
              </a:tabLst>
              <a:defRPr sz="5400">
                <a:solidFill>
                  <a:schemeClr val="tx1"/>
                </a:solidFill>
                <a:latin typeface="Arial" charset="0"/>
              </a:defRPr>
            </a:lvl6pPr>
            <a:lvl7pPr marL="2971800" indent="-228600" eaLnBrk="0" fontAlgn="base" hangingPunct="0">
              <a:lnSpc>
                <a:spcPct val="90000"/>
              </a:lnSpc>
              <a:spcBef>
                <a:spcPct val="20000"/>
              </a:spcBef>
              <a:spcAft>
                <a:spcPct val="0"/>
              </a:spcAft>
              <a:tabLst>
                <a:tab pos="0" algn="l"/>
              </a:tabLst>
              <a:defRPr sz="5400">
                <a:solidFill>
                  <a:schemeClr val="tx1"/>
                </a:solidFill>
                <a:latin typeface="Arial" charset="0"/>
              </a:defRPr>
            </a:lvl7pPr>
            <a:lvl8pPr marL="3429000" indent="-228600" eaLnBrk="0" fontAlgn="base" hangingPunct="0">
              <a:lnSpc>
                <a:spcPct val="90000"/>
              </a:lnSpc>
              <a:spcBef>
                <a:spcPct val="20000"/>
              </a:spcBef>
              <a:spcAft>
                <a:spcPct val="0"/>
              </a:spcAft>
              <a:tabLst>
                <a:tab pos="0" algn="l"/>
              </a:tabLst>
              <a:defRPr sz="5400">
                <a:solidFill>
                  <a:schemeClr val="tx1"/>
                </a:solidFill>
                <a:latin typeface="Arial" charset="0"/>
              </a:defRPr>
            </a:lvl8pPr>
            <a:lvl9pPr marL="3886200" indent="-228600" eaLnBrk="0" fontAlgn="base" hangingPunct="0">
              <a:lnSpc>
                <a:spcPct val="90000"/>
              </a:lnSpc>
              <a:spcBef>
                <a:spcPct val="20000"/>
              </a:spcBef>
              <a:spcAft>
                <a:spcPct val="0"/>
              </a:spcAft>
              <a:tabLst>
                <a:tab pos="0" algn="l"/>
              </a:tabLst>
              <a:defRPr sz="5400">
                <a:solidFill>
                  <a:schemeClr val="tx1"/>
                </a:solidFill>
                <a:latin typeface="Arial" charset="0"/>
              </a:defRPr>
            </a:lvl9pPr>
          </a:lstStyle>
          <a:p>
            <a:pPr>
              <a:lnSpc>
                <a:spcPct val="100000"/>
              </a:lnSpc>
            </a:pPr>
            <a:r>
              <a:rPr lang="en-US" sz="3200" dirty="0">
                <a:latin typeface="+mj-lt"/>
              </a:rPr>
              <a:t>Bond sellers are put in a better bargaining position as interest rates fall (higher price); potential buyers cannot go elsewhere to get higher interest returns so easily </a:t>
            </a:r>
          </a:p>
        </p:txBody>
      </p:sp>
    </p:spTree>
    <p:extLst>
      <p:ext uri="{BB962C8B-B14F-4D97-AF65-F5344CB8AC3E}">
        <p14:creationId xmlns:p14="http://schemas.microsoft.com/office/powerpoint/2010/main" val="20118152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76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7619" grpId="0" build="p" autoUpdateAnimBg="0"/>
      <p:bldP spid="6" grpId="0" build="p"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1993</Words>
  <Application>Microsoft Office PowerPoint</Application>
  <PresentationFormat>On-screen Show (4:3)</PresentationFormat>
  <Paragraphs>309</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Times New Roman</vt:lpstr>
      <vt:lpstr>Office Theme</vt:lpstr>
      <vt:lpstr>Monetary Policy</vt:lpstr>
      <vt:lpstr>Transactions demand for money</vt:lpstr>
      <vt:lpstr>Changes in the interest rate affect speculative demand</vt:lpstr>
      <vt:lpstr>Money Demand slopes downward </vt:lpstr>
      <vt:lpstr>PowerPoint Presentation</vt:lpstr>
      <vt:lpstr>PowerPoint Presentation</vt:lpstr>
      <vt:lpstr>PowerPoint Presentation</vt:lpstr>
      <vt:lpstr>PowerPoint Presentation</vt:lpstr>
      <vt:lpstr>Bond prices fall as interest rates rise</vt:lpstr>
      <vt:lpstr>The Federal Reserve Bank can influence the equilibrium interest rates</vt:lpstr>
      <vt:lpstr>PowerPoint Presentation</vt:lpstr>
      <vt:lpstr>PowerPoint Presentation</vt:lpstr>
      <vt:lpstr>PowerPoint Presentation</vt:lpstr>
      <vt:lpstr>PowerPoint Presentation</vt:lpstr>
      <vt:lpstr>Keynesian Model</vt:lpstr>
      <vt:lpstr>PowerPoint Presentation</vt:lpstr>
      <vt:lpstr>PowerPoint Presentation</vt:lpstr>
      <vt:lpstr>PowerPoint Presentation</vt:lpstr>
      <vt:lpstr>Classical economic view</vt:lpstr>
      <vt:lpstr>Equation of Exchange</vt:lpstr>
      <vt:lpstr>Quantity Theory of Money</vt:lpstr>
      <vt:lpstr>Monetarists</vt:lpstr>
      <vt:lpstr>Keynesians view the velocity of money</vt:lpstr>
      <vt:lpstr>Monetarist</vt:lpstr>
      <vt:lpstr>Keynesian Monetary Conclusion</vt:lpstr>
      <vt:lpstr>Classical economics summary</vt:lpstr>
      <vt:lpstr>Keynesian economics summary</vt:lpstr>
      <vt:lpstr>Monetarists economics summary</vt:lpstr>
      <vt:lpstr>Crowding-out Effect</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2017-01-05T00:51:59Z</dcterms:created>
  <dcterms:modified xsi:type="dcterms:W3CDTF">2017-04-27T15:35:04Z</dcterms:modified>
</cp:coreProperties>
</file>