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19F6A-E1B5-4F01-BD24-E2619E75E07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C6FA6-66EC-4234-95EE-516C9318B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42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C6FA6-66EC-4234-95EE-516C9318B9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84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C6FA6-66EC-4234-95EE-516C9318B9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84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0.png"/><Relationship Id="rId13" Type="http://schemas.openxmlformats.org/officeDocument/2006/relationships/image" Target="../media/image39.png"/><Relationship Id="rId3" Type="http://schemas.openxmlformats.org/officeDocument/2006/relationships/image" Target="../media/image390.png"/><Relationship Id="rId7" Type="http://schemas.openxmlformats.org/officeDocument/2006/relationships/image" Target="../media/image430.png"/><Relationship Id="rId12" Type="http://schemas.openxmlformats.org/officeDocument/2006/relationships/image" Target="../media/image4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0.png"/><Relationship Id="rId11" Type="http://schemas.openxmlformats.org/officeDocument/2006/relationships/image" Target="../media/image47.png"/><Relationship Id="rId5" Type="http://schemas.openxmlformats.org/officeDocument/2006/relationships/image" Target="../media/image410.png"/><Relationship Id="rId1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0.png"/><Relationship Id="rId9" Type="http://schemas.openxmlformats.org/officeDocument/2006/relationships/image" Target="../media/image45.png"/><Relationship Id="rId1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11.png"/><Relationship Id="rId21" Type="http://schemas.openxmlformats.org/officeDocument/2006/relationships/image" Target="../media/image44.png"/><Relationship Id="rId17" Type="http://schemas.openxmlformats.org/officeDocument/2006/relationships/image" Target="../media/image401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91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6.xml"/><Relationship Id="rId24" Type="http://schemas.openxmlformats.org/officeDocument/2006/relationships/image" Target="../media/image51.png"/><Relationship Id="rId23" Type="http://schemas.openxmlformats.org/officeDocument/2006/relationships/image" Target="../media/image50.png"/><Relationship Id="rId19" Type="http://schemas.openxmlformats.org/officeDocument/2006/relationships/image" Target="../media/image42.png"/><Relationship Id="rId22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Optimization and </a:t>
            </a:r>
            <a:r>
              <a:rPr lang="en-US" dirty="0" err="1"/>
              <a:t>Lagrangian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219200" y="3505200"/>
            <a:ext cx="703292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2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and </a:t>
            </a:r>
            <a:r>
              <a:rPr lang="en-US" dirty="0" err="1"/>
              <a:t>Lagrangian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4478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Partial Derivative Concept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2101334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Consider a demand function dependent of both price and advertising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2470666"/>
            <a:ext cx="2476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Q = f(P,A)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3048000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Analyzing a multivariate function often requires considering  the independent variable impact on the dependent variable, </a:t>
            </a:r>
            <a:r>
              <a:rPr lang="en-US" b="1" i="1" dirty="0"/>
              <a:t>all else equal</a:t>
            </a:r>
            <a:r>
              <a:rPr lang="en-US" dirty="0"/>
              <a:t>. The partial derivative can be useful with this type of analysis. </a:t>
            </a:r>
            <a:endParaRPr lang="en-US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42026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Consider the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124200" y="4175502"/>
                <a:ext cx="5181600" cy="3948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0">
                          <a:latin typeface="Cambria Math"/>
                        </a:rPr>
                        <m:t>5,000</m:t>
                      </m:r>
                      <m:r>
                        <a:rPr lang="en-US" i="1">
                          <a:latin typeface="Cambria Math"/>
                        </a:rPr>
                        <m:t>−10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+40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𝑃𝐴</m:t>
                      </m:r>
                      <m:r>
                        <a:rPr lang="en-US" i="1">
                          <a:latin typeface="Cambria Math"/>
                        </a:rPr>
                        <m:t>−0.8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−0.5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4175502"/>
                <a:ext cx="5181600" cy="394852"/>
              </a:xfrm>
              <a:prstGeom prst="rect">
                <a:avLst/>
              </a:prstGeom>
              <a:blipFill rotWithShape="1">
                <a:blip r:embed="rId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155872" y="4761002"/>
                <a:ext cx="5829300" cy="619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=0−10+0+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−0−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=−10+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872" y="4761002"/>
                <a:ext cx="5829300" cy="61901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343283" y="5553184"/>
                <a:ext cx="5454478" cy="619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=0−0+40+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−1.6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−0</m:t>
                      </m:r>
                      <m:r>
                        <a:rPr lang="en-US" i="1">
                          <a:latin typeface="Cambria Math"/>
                        </a:rPr>
                        <m:t>=40+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−1.6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283" y="5553184"/>
                <a:ext cx="5454478" cy="61901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and </a:t>
            </a:r>
            <a:r>
              <a:rPr lang="en-US" dirty="0" err="1"/>
              <a:t>Lagrangian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4478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Maximizing Multivariate Functions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21336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Maximize or Minimize functions by setting first order partial derivatives equal to zero.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0" y="3911720"/>
            <a:ext cx="307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Again consider the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733800" y="3886200"/>
                <a:ext cx="4876800" cy="3948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0">
                          <a:latin typeface="Cambria Math"/>
                        </a:rPr>
                        <m:t>5,000</m:t>
                      </m:r>
                      <m:r>
                        <a:rPr lang="en-US" i="1">
                          <a:latin typeface="Cambria Math"/>
                        </a:rPr>
                        <m:t>−10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+40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𝑃𝐴</m:t>
                      </m:r>
                      <m:r>
                        <a:rPr lang="en-US" i="1">
                          <a:latin typeface="Cambria Math"/>
                        </a:rPr>
                        <m:t>−0.8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−0.5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3886200"/>
                <a:ext cx="4876800" cy="394852"/>
              </a:xfrm>
              <a:prstGeom prst="rect">
                <a:avLst/>
              </a:prstGeom>
              <a:blipFill rotWithShape="1">
                <a:blip r:embed="rId2"/>
                <a:stretch>
                  <a:fillRect l="-250"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337104" y="2984008"/>
                <a:ext cx="1447800" cy="619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104" y="2984008"/>
                <a:ext cx="1447800" cy="61901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784904" y="3038584"/>
                <a:ext cx="1447800" cy="619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4904" y="3038584"/>
                <a:ext cx="1447800" cy="61901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267597" y="5324584"/>
                <a:ext cx="2653290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=40+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−1.6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597" y="5324584"/>
                <a:ext cx="2653290" cy="61901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288156" y="4486384"/>
                <a:ext cx="2521844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=−10+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156" y="4486384"/>
                <a:ext cx="2521844" cy="61901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221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and </a:t>
            </a:r>
            <a:r>
              <a:rPr lang="en-US" dirty="0" err="1"/>
              <a:t>Lagrangian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4478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Maximizing Multivariate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657600" y="2043276"/>
                <a:ext cx="2653290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=40+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−1.6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043276"/>
                <a:ext cx="2653290" cy="6190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838200" y="2024858"/>
                <a:ext cx="2521844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=−10+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024858"/>
                <a:ext cx="2521844" cy="61901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553995" y="21336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 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38200" y="3045252"/>
                <a:ext cx="16642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=1.6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−40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045252"/>
                <a:ext cx="166423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838200" y="3440668"/>
                <a:ext cx="29690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−10+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−(1.6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−40)=0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440668"/>
                <a:ext cx="2969083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838200" y="3886200"/>
                <a:ext cx="27767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−10+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−1.6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+40=0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886200"/>
                <a:ext cx="277672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838200" y="4355068"/>
                <a:ext cx="18229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−0.6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+30=0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355068"/>
                <a:ext cx="182293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940792" y="4797468"/>
                <a:ext cx="1720343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−30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−0.6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=50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792" y="4797468"/>
                <a:ext cx="1720343" cy="6127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940792" y="5715000"/>
                <a:ext cx="25242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𝑃</m:t>
                      </m:r>
                      <m:r>
                        <a:rPr lang="en-US" i="1">
                          <a:latin typeface="Cambria Math"/>
                        </a:rPr>
                        <m:t>=1.6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50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−40=40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792" y="5715000"/>
                <a:ext cx="2524281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986100" y="6177648"/>
                <a:ext cx="81579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max</m:t>
                      </m:r>
                      <m:r>
                        <a:rPr lang="en-US" b="0" i="1" smtClean="0">
                          <a:latin typeface="Cambria Math"/>
                        </a:rPr>
                        <m:t>⁡(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  <m:r>
                        <a:rPr lang="en-US" i="1">
                          <a:latin typeface="Cambria Math"/>
                        </a:rPr>
                        <m:t>=5,000−10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40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+40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50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40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50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−0.8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50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−0.5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40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=5,800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100" y="6177648"/>
                <a:ext cx="8157900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654899" y="4925539"/>
            <a:ext cx="2695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hundreds of dollars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07283" y="3414584"/>
            <a:ext cx="1907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substitution</a:t>
            </a:r>
          </a:p>
        </p:txBody>
      </p:sp>
    </p:spTree>
    <p:extLst>
      <p:ext uri="{BB962C8B-B14F-4D97-AF65-F5344CB8AC3E}">
        <p14:creationId xmlns:p14="http://schemas.microsoft.com/office/powerpoint/2010/main" val="355730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4" grpId="0"/>
      <p:bldP spid="18" grpId="0"/>
      <p:bldP spid="19" grpId="0"/>
      <p:bldP spid="20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and </a:t>
            </a:r>
            <a:r>
              <a:rPr lang="en-US" dirty="0" err="1"/>
              <a:t>Lagrangian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4478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Role of Constraints (constrained optimization)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14400" y="2133600"/>
                <a:ext cx="2883995" cy="3929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𝑇𝐶</m:t>
                      </m:r>
                      <m:r>
                        <a:rPr lang="en-US" i="1">
                          <a:latin typeface="Cambria Math"/>
                        </a:rPr>
                        <m:t>=$3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+$6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−$1</m:t>
                      </m:r>
                      <m:r>
                        <a:rPr lang="en-US" i="1">
                          <a:latin typeface="Cambria Math"/>
                        </a:rPr>
                        <m:t>𝑋𝑌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133600"/>
                <a:ext cx="2883995" cy="39299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143000" y="2590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subject 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154932" y="3059668"/>
                <a:ext cx="1359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4932" y="3059668"/>
                <a:ext cx="135966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533400" y="35915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118286" y="4202668"/>
                <a:ext cx="1359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=20−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286" y="4202668"/>
                <a:ext cx="135966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124464" y="4627167"/>
                <a:ext cx="4211281" cy="4020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𝑇𝐶</m:t>
                      </m:r>
                      <m:r>
                        <a:rPr lang="en-US" i="1">
                          <a:latin typeface="Cambria Math"/>
                        </a:rPr>
                        <m:t>=$3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(20−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+$6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−$1(20−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)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464" y="4627167"/>
                <a:ext cx="4211281" cy="402033"/>
              </a:xfrm>
              <a:prstGeom prst="rect">
                <a:avLst/>
              </a:prstGeom>
              <a:blipFill rotWithShape="1">
                <a:blip r:embed="rId5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124464" y="5105400"/>
                <a:ext cx="5181600" cy="4020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𝑇𝐶</m:t>
                      </m:r>
                      <m:r>
                        <a:rPr lang="en-US" i="1">
                          <a:latin typeface="Cambria Math"/>
                        </a:rPr>
                        <m:t>=$3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(400−40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)+$6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−$1(20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464" y="5105400"/>
                <a:ext cx="5181600" cy="402033"/>
              </a:xfrm>
              <a:prstGeom prst="rect">
                <a:avLst/>
              </a:prstGeom>
              <a:blipFill rotWithShape="1">
                <a:blip r:embed="rId6"/>
                <a:stretch>
                  <a:fillRect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154932" y="5638800"/>
                <a:ext cx="6007868" cy="4115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𝑇𝐶</m:t>
                      </m:r>
                      <m:r>
                        <a:rPr lang="en-US" i="1">
                          <a:latin typeface="Cambria Math"/>
                        </a:rPr>
                        <m:t>=$12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00−$120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  <m:r>
                            <a:rPr lang="en-US" i="1">
                              <a:latin typeface="Cambria Math"/>
                            </a:rPr>
                            <m:t>+$3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+$6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−$20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$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4932" y="5638800"/>
                <a:ext cx="6007868" cy="41152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143000" y="6141677"/>
                <a:ext cx="3252750" cy="411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𝑇𝐶</m:t>
                      </m:r>
                      <m:r>
                        <a:rPr lang="en-US" i="1">
                          <a:latin typeface="Cambria Math"/>
                        </a:rPr>
                        <m:t>=$12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00−$140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  <m:r>
                            <a:rPr lang="en-US" i="1">
                              <a:latin typeface="Cambria Math"/>
                            </a:rPr>
                            <m:t>+$10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6141677"/>
                <a:ext cx="3252750" cy="41152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4395750" y="6135818"/>
            <a:ext cx="2695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cost with constraint</a:t>
            </a:r>
          </a:p>
        </p:txBody>
      </p:sp>
    </p:spTree>
    <p:extLst>
      <p:ext uri="{BB962C8B-B14F-4D97-AF65-F5344CB8AC3E}">
        <p14:creationId xmlns:p14="http://schemas.microsoft.com/office/powerpoint/2010/main" val="412051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9" grpId="0"/>
      <p:bldP spid="13" grpId="0"/>
      <p:bldP spid="17" grpId="0"/>
      <p:bldP spid="22" grpId="0"/>
      <p:bldP spid="2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and </a:t>
            </a:r>
            <a:r>
              <a:rPr lang="en-US" dirty="0" err="1"/>
              <a:t>Lagrangian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4478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Role of Constraints (constrained optimization)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838200" y="2133600"/>
                <a:ext cx="3252750" cy="411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𝑇𝐶</m:t>
                      </m:r>
                      <m:r>
                        <a:rPr lang="en-US" i="1">
                          <a:latin typeface="Cambria Math"/>
                        </a:rPr>
                        <m:t>=$12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00−$140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  <m:r>
                            <a:rPr lang="en-US" i="1">
                              <a:latin typeface="Cambria Math"/>
                            </a:rPr>
                            <m:t>+$10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133600"/>
                <a:ext cx="3252750" cy="41152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01130" y="2667000"/>
                <a:ext cx="2840842" cy="6182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𝑑𝑇𝐶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𝑑𝑌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=−$140+$20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130" y="2667000"/>
                <a:ext cx="2840842" cy="6182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08570" y="3429000"/>
                <a:ext cx="15536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$20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=$140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570" y="3429000"/>
                <a:ext cx="155363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904864" y="3874532"/>
                <a:ext cx="1609736" cy="64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$140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$20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64" y="3874532"/>
                <a:ext cx="1609736" cy="645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55687" y="4648200"/>
                <a:ext cx="1423723" cy="712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𝑇𝐶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/>
                        </a:rPr>
                        <m:t>=$20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687" y="4648200"/>
                <a:ext cx="1423723" cy="7120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2552534" y="4838522"/>
            <a:ext cx="445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positive second derivative is a minimum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955687" y="5562600"/>
                <a:ext cx="17619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now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𝑋</m:t>
                    </m:r>
                    <m:r>
                      <a:rPr lang="en-US" i="1">
                        <a:latin typeface="Cambria Math"/>
                      </a:rPr>
                      <m:t>+7=20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687" y="5562600"/>
                <a:ext cx="1761957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3114" t="-833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743200" y="5562600"/>
                <a:ext cx="13399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so</m:t>
                      </m:r>
                      <m:r>
                        <a:rPr lang="en-US" b="0" i="1" smtClean="0">
                          <a:latin typeface="Cambria Math"/>
                        </a:rPr>
                        <m:t>   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=13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5562600"/>
                <a:ext cx="133991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941354" y="6019800"/>
                <a:ext cx="50390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min</m:t>
                      </m:r>
                      <m:r>
                        <a:rPr lang="en-US" b="0" i="1" smtClean="0">
                          <a:latin typeface="Cambria Math"/>
                        </a:rPr>
                        <m:t>⁡(</m:t>
                      </m:r>
                      <m:r>
                        <a:rPr lang="en-US" i="1">
                          <a:latin typeface="Cambria Math"/>
                        </a:rPr>
                        <m:t>𝑇𝐶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  <m:r>
                        <a:rPr lang="en-US" i="1">
                          <a:latin typeface="Cambria Math"/>
                        </a:rPr>
                        <m:t>=$3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(13)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+$6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(7)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−$1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13</m:t>
                          </m:r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7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=$710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354" y="6019800"/>
                <a:ext cx="5039008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515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1" grpId="0"/>
      <p:bldP spid="18" grpId="0"/>
      <p:bldP spid="12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and </a:t>
            </a:r>
            <a:r>
              <a:rPr lang="en-US" dirty="0" err="1"/>
              <a:t>Lagrangian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4478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Lagrangian</a:t>
            </a:r>
            <a:r>
              <a:rPr lang="en-US" sz="2800" dirty="0"/>
              <a:t> Multipliers (constrained optimization)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0" y="2096869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Lagrangian</a:t>
            </a:r>
            <a:r>
              <a:rPr lang="en-US" dirty="0"/>
              <a:t> multiplier incorporates the original objective function and the constraint conditions.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066800" y="2819400"/>
                <a:ext cx="1359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819400"/>
                <a:ext cx="1359668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522838" y="2819400"/>
            <a:ext cx="1363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written 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722776" y="2819400"/>
                <a:ext cx="17636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0=20−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2776" y="2819400"/>
                <a:ext cx="176362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066800" y="3341262"/>
                <a:ext cx="4627998" cy="3929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𝑇𝐶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=$3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+$6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−$1</m:t>
                      </m:r>
                      <m:r>
                        <a:rPr lang="en-US" i="1">
                          <a:latin typeface="Cambria Math"/>
                        </a:rPr>
                        <m:t>𝑋𝑌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(20−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341262"/>
                <a:ext cx="4627998" cy="392993"/>
              </a:xfrm>
              <a:prstGeom prst="rect">
                <a:avLst/>
              </a:prstGeom>
              <a:blipFill rotWithShape="1">
                <a:blip r:embed="rId4"/>
                <a:stretch>
                  <a:fillRect b="-10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295400" y="3952920"/>
                <a:ext cx="2090572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𝑇𝐶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=6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952920"/>
                <a:ext cx="2090572" cy="61901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286387" y="4791120"/>
                <a:ext cx="2218813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𝑇𝐶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=12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6387" y="4791120"/>
                <a:ext cx="2218813" cy="61901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308011" y="5629320"/>
                <a:ext cx="2098588" cy="6190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𝑇𝐶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𝜕𝜆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=20−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011" y="5629320"/>
                <a:ext cx="2098588" cy="61908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149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6" grpId="0"/>
      <p:bldP spid="8" grpId="0"/>
      <p:bldP spid="9" grpId="0"/>
      <p:bldP spid="13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and </a:t>
            </a:r>
            <a:r>
              <a:rPr lang="en-US" dirty="0" err="1"/>
              <a:t>Lagrangian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4478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Lagrangian</a:t>
            </a:r>
            <a:r>
              <a:rPr lang="en-US" sz="2800" dirty="0"/>
              <a:t> Multipliers (constrained optimization)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38200" y="2133600"/>
                <a:ext cx="17556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6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133600"/>
                <a:ext cx="1755609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38200" y="2590800"/>
                <a:ext cx="18838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12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590800"/>
                <a:ext cx="188384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838200" y="3065161"/>
                <a:ext cx="17379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20−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065161"/>
                <a:ext cx="173797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838200" y="3974068"/>
                <a:ext cx="5105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6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12</m:t>
                          </m:r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𝜆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=7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−13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974068"/>
                <a:ext cx="51054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098442" y="3505200"/>
            <a:ext cx="1949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subtraction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8442" y="4431268"/>
            <a:ext cx="133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multiplying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362200" y="4419600"/>
                <a:ext cx="17379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20−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4419600"/>
                <a:ext cx="173797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3994042" y="4419600"/>
            <a:ext cx="1339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891417" y="4843163"/>
                <a:ext cx="21483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140−7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−7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417" y="4843163"/>
                <a:ext cx="214834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1098442" y="5269468"/>
            <a:ext cx="1720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then by adding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2741389" y="5269468"/>
                <a:ext cx="16161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7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−13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389" y="5269468"/>
                <a:ext cx="1616148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867251" y="5802868"/>
                <a:ext cx="17235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140−20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251" y="5802868"/>
                <a:ext cx="1723549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3498669" y="5796004"/>
                <a:ext cx="8066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=7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8669" y="5796004"/>
                <a:ext cx="806631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2593809" y="5791200"/>
            <a:ext cx="111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which is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57537" y="5796004"/>
            <a:ext cx="2119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and by substitution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6433098" y="5791200"/>
                <a:ext cx="9444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=13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3098" y="5791200"/>
                <a:ext cx="94448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3909076" y="6288226"/>
                <a:ext cx="21194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6×13−7−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9076" y="6288226"/>
                <a:ext cx="211949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6068773" y="6286159"/>
            <a:ext cx="111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which 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968345" y="6274491"/>
                <a:ext cx="10326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=$71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8345" y="6274491"/>
                <a:ext cx="1032655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1447800" y="6279981"/>
                <a:ext cx="17556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6</m:t>
                      </m:r>
                      <m:r>
                        <a:rPr lang="en-US" i="1">
                          <a:latin typeface="Cambria Math"/>
                        </a:rPr>
                        <m:t>𝑋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𝑌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6279981"/>
                <a:ext cx="1755609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891417" y="6268313"/>
            <a:ext cx="1067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/>
              </a:rPr>
              <a:t>  is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276600" y="6268313"/>
            <a:ext cx="80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then</a:t>
            </a:r>
          </a:p>
        </p:txBody>
      </p:sp>
    </p:spTree>
    <p:extLst>
      <p:ext uri="{BB962C8B-B14F-4D97-AF65-F5344CB8AC3E}">
        <p14:creationId xmlns:p14="http://schemas.microsoft.com/office/powerpoint/2010/main" val="286345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2" grpId="0"/>
      <p:bldP spid="35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and </a:t>
            </a:r>
            <a:r>
              <a:rPr lang="en-US" dirty="0" err="1"/>
              <a:t>Lagrangian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4478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Lagrangian</a:t>
            </a:r>
            <a:r>
              <a:rPr lang="en-US" sz="2800" dirty="0"/>
              <a:t> Multipliers (constrained optimization)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8200" y="2452937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 it takes 4 fours of labor to produce output with only 300 hours available.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62000" y="2057400"/>
                <a:ext cx="3366563" cy="394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𝜋</m:t>
                      </m:r>
                      <m:r>
                        <a:rPr lang="en-US" i="1">
                          <a:latin typeface="Cambria Math"/>
                        </a:rPr>
                        <m:t>=−$10,000+$400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i="1">
                          <a:latin typeface="Cambria Math"/>
                        </a:rPr>
                        <m:t>−$2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057400"/>
                <a:ext cx="3366563" cy="394852"/>
              </a:xfrm>
              <a:prstGeom prst="rect">
                <a:avLst/>
              </a:prstGeom>
              <a:blipFill rotWithShape="1">
                <a:blip r:embed="rId16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53251" y="2875002"/>
                <a:ext cx="16113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0=300−4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251" y="2875002"/>
                <a:ext cx="1611339" cy="369332"/>
              </a:xfrm>
              <a:prstGeom prst="rect">
                <a:avLst/>
              </a:prstGeom>
              <a:blipFill rotWithShape="1">
                <a:blip r:embed="rId17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899333" y="3352800"/>
                <a:ext cx="5198672" cy="3948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𝐿</m:t>
                      </m:r>
                      <m:r>
                        <a:rPr lang="en-US" i="1">
                          <a:latin typeface="Cambria Math"/>
                        </a:rPr>
                        <m:t>𝜋</m:t>
                      </m:r>
                      <m:r>
                        <a:rPr lang="en-US" i="1">
                          <a:latin typeface="Cambria Math"/>
                        </a:rPr>
                        <m:t>=−$10,000+$400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i="1">
                          <a:latin typeface="Cambria Math"/>
                        </a:rPr>
                        <m:t>−$2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(300−4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333" y="3352800"/>
                <a:ext cx="5198672" cy="394852"/>
              </a:xfrm>
              <a:prstGeom prst="rect">
                <a:avLst/>
              </a:prstGeom>
              <a:blipFill rotWithShape="1">
                <a:blip r:embed="rId18"/>
                <a:stretch>
                  <a:fillRect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143000" y="3835555"/>
                <a:ext cx="2797497" cy="6602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𝜋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=400−4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i="1">
                          <a:latin typeface="Cambria Math"/>
                        </a:rPr>
                        <m:t>−4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835555"/>
                <a:ext cx="2797497" cy="66024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143000" y="4572000"/>
                <a:ext cx="2273315" cy="6190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𝜋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𝜕𝜆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=300−4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572000"/>
                <a:ext cx="2273315" cy="61908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143000" y="5334000"/>
                <a:ext cx="1636987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300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=75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334000"/>
                <a:ext cx="1636987" cy="610936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6044613" y="6111112"/>
            <a:ext cx="111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which 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72057" y="6076087"/>
            <a:ext cx="1067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Symbol"/>
              </a:rPr>
              <a:t>  is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633440" y="6093266"/>
            <a:ext cx="80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652240" y="6096000"/>
                <a:ext cx="19984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400−4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75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−4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2240" y="6096000"/>
                <a:ext cx="1998496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4243040" y="6118001"/>
                <a:ext cx="18069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400−300−4</m:t>
                      </m:r>
                      <m:r>
                        <a:rPr lang="en-US" i="1">
                          <a:latin typeface="Cambria Math"/>
                        </a:rPr>
                        <m:t>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3040" y="6118001"/>
                <a:ext cx="1806905" cy="3693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6910040" y="6118001"/>
                <a:ext cx="9156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𝜆</m:t>
                      </m:r>
                      <m:r>
                        <a:rPr lang="en-US" i="1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0040" y="6118001"/>
                <a:ext cx="915635" cy="36933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807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" grpId="0"/>
      <p:bldP spid="6" grpId="0"/>
      <p:bldP spid="8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Words>750</Words>
  <Application>Microsoft Office PowerPoint</Application>
  <PresentationFormat>On-screen Show (4:3)</PresentationFormat>
  <Paragraphs>108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Symbol</vt:lpstr>
      <vt:lpstr>Office Theme</vt:lpstr>
      <vt:lpstr>Optimization and Lagrangian</vt:lpstr>
      <vt:lpstr>Optimization and Lagrangian</vt:lpstr>
      <vt:lpstr>Optimization and Lagrangian</vt:lpstr>
      <vt:lpstr>Optimization and Lagrangian</vt:lpstr>
      <vt:lpstr>Optimization and Lagrangian</vt:lpstr>
      <vt:lpstr>Optimization and Lagrangian</vt:lpstr>
      <vt:lpstr>Optimization and Lagrangian</vt:lpstr>
      <vt:lpstr>Optimization and Lagrangian</vt:lpstr>
      <vt:lpstr>Optimization and Lagrangian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Analysis for Managers</dc:title>
  <dc:creator>Michael</dc:creator>
  <cp:lastModifiedBy>Michael Roberson</cp:lastModifiedBy>
  <cp:revision>114</cp:revision>
  <dcterms:created xsi:type="dcterms:W3CDTF">2011-12-16T15:40:13Z</dcterms:created>
  <dcterms:modified xsi:type="dcterms:W3CDTF">2017-11-21T17:18:00Z</dcterms:modified>
</cp:coreProperties>
</file>