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9"/>
  </p:notesMasterIdLst>
  <p:sldIdLst>
    <p:sldId id="257" r:id="rId2"/>
    <p:sldId id="274" r:id="rId3"/>
    <p:sldId id="285" r:id="rId4"/>
    <p:sldId id="275" r:id="rId5"/>
    <p:sldId id="286" r:id="rId6"/>
    <p:sldId id="283" r:id="rId7"/>
    <p:sldId id="287" r:id="rId8"/>
    <p:sldId id="276" r:id="rId9"/>
    <p:sldId id="284" r:id="rId10"/>
    <p:sldId id="288" r:id="rId11"/>
    <p:sldId id="277" r:id="rId12"/>
    <p:sldId id="290" r:id="rId13"/>
    <p:sldId id="289" r:id="rId14"/>
    <p:sldId id="291" r:id="rId15"/>
    <p:sldId id="292" r:id="rId16"/>
    <p:sldId id="293" r:id="rId17"/>
    <p:sldId id="294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34" autoAdjust="0"/>
    <p:restoredTop sz="94627" autoAdjust="0"/>
  </p:normalViewPr>
  <p:slideViewPr>
    <p:cSldViewPr>
      <p:cViewPr varScale="1">
        <p:scale>
          <a:sx n="95" d="100"/>
          <a:sy n="95" d="100"/>
        </p:scale>
        <p:origin x="8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24</c:v>
                </c:pt>
                <c:pt idx="1">
                  <c:v>22.5</c:v>
                </c:pt>
                <c:pt idx="2">
                  <c:v>21</c:v>
                </c:pt>
                <c:pt idx="3">
                  <c:v>19.5</c:v>
                </c:pt>
                <c:pt idx="4">
                  <c:v>18</c:v>
                </c:pt>
                <c:pt idx="5">
                  <c:v>16.5</c:v>
                </c:pt>
                <c:pt idx="6">
                  <c:v>15</c:v>
                </c:pt>
                <c:pt idx="7">
                  <c:v>13.5</c:v>
                </c:pt>
                <c:pt idx="8">
                  <c:v>12</c:v>
                </c:pt>
                <c:pt idx="9">
                  <c:v>10.5</c:v>
                </c:pt>
                <c:pt idx="10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6B1-42FF-BFCE-0EFC489F36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1520880"/>
        <c:axId val="271522840"/>
      </c:scatterChart>
      <c:valAx>
        <c:axId val="271520880"/>
        <c:scaling>
          <c:orientation val="minMax"/>
          <c:max val="10"/>
        </c:scaling>
        <c:delete val="0"/>
        <c:axPos val="b"/>
        <c:numFmt formatCode="General" sourceLinked="1"/>
        <c:majorTickMark val="out"/>
        <c:minorTickMark val="none"/>
        <c:tickLblPos val="nextTo"/>
        <c:crossAx val="271522840"/>
        <c:crosses val="autoZero"/>
        <c:crossBetween val="midCat"/>
      </c:valAx>
      <c:valAx>
        <c:axId val="271522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71520880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24</c:v>
                </c:pt>
                <c:pt idx="1">
                  <c:v>22.5</c:v>
                </c:pt>
                <c:pt idx="2">
                  <c:v>21</c:v>
                </c:pt>
                <c:pt idx="3">
                  <c:v>19.5</c:v>
                </c:pt>
                <c:pt idx="4">
                  <c:v>18</c:v>
                </c:pt>
                <c:pt idx="5">
                  <c:v>16.5</c:v>
                </c:pt>
                <c:pt idx="6">
                  <c:v>15</c:v>
                </c:pt>
                <c:pt idx="7">
                  <c:v>13.5</c:v>
                </c:pt>
                <c:pt idx="8">
                  <c:v>12</c:v>
                </c:pt>
                <c:pt idx="9">
                  <c:v>10.5</c:v>
                </c:pt>
                <c:pt idx="10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433-493B-9AF4-E9EA1B6C9B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22.5</c:v>
                </c:pt>
                <c:pt idx="2">
                  <c:v>42</c:v>
                </c:pt>
                <c:pt idx="3">
                  <c:v>58.5</c:v>
                </c:pt>
                <c:pt idx="4">
                  <c:v>72</c:v>
                </c:pt>
                <c:pt idx="5">
                  <c:v>82.5</c:v>
                </c:pt>
                <c:pt idx="6">
                  <c:v>90</c:v>
                </c:pt>
                <c:pt idx="7">
                  <c:v>94.5</c:v>
                </c:pt>
                <c:pt idx="8">
                  <c:v>96</c:v>
                </c:pt>
                <c:pt idx="9">
                  <c:v>94.5</c:v>
                </c:pt>
                <c:pt idx="10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B433-493B-9AF4-E9EA1B6C9B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MR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0">
                  <c:v>24</c:v>
                </c:pt>
                <c:pt idx="1">
                  <c:v>21</c:v>
                </c:pt>
                <c:pt idx="2">
                  <c:v>18</c:v>
                </c:pt>
                <c:pt idx="3">
                  <c:v>15</c:v>
                </c:pt>
                <c:pt idx="4">
                  <c:v>12</c:v>
                </c:pt>
                <c:pt idx="5">
                  <c:v>9</c:v>
                </c:pt>
                <c:pt idx="6">
                  <c:v>6</c:v>
                </c:pt>
                <c:pt idx="7">
                  <c:v>3</c:v>
                </c:pt>
                <c:pt idx="8">
                  <c:v>0</c:v>
                </c:pt>
                <c:pt idx="9">
                  <c:v>-3</c:v>
                </c:pt>
                <c:pt idx="10">
                  <c:v>-6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B433-493B-9AF4-E9EA1B6C9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1523232"/>
        <c:axId val="271518920"/>
      </c:scatterChart>
      <c:valAx>
        <c:axId val="271523232"/>
        <c:scaling>
          <c:orientation val="minMax"/>
          <c:max val="10"/>
        </c:scaling>
        <c:delete val="0"/>
        <c:axPos val="b"/>
        <c:numFmt formatCode="General" sourceLinked="1"/>
        <c:majorTickMark val="out"/>
        <c:minorTickMark val="none"/>
        <c:tickLblPos val="nextTo"/>
        <c:crossAx val="271518920"/>
        <c:crosses val="autoZero"/>
        <c:crossBetween val="midCat"/>
      </c:valAx>
      <c:valAx>
        <c:axId val="271518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7152323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TC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8</c:v>
                </c:pt>
                <c:pt idx="1">
                  <c:v>12.5</c:v>
                </c:pt>
                <c:pt idx="2">
                  <c:v>18</c:v>
                </c:pt>
                <c:pt idx="3">
                  <c:v>24.5</c:v>
                </c:pt>
                <c:pt idx="4">
                  <c:v>32</c:v>
                </c:pt>
                <c:pt idx="5">
                  <c:v>40.5</c:v>
                </c:pt>
                <c:pt idx="6">
                  <c:v>50</c:v>
                </c:pt>
                <c:pt idx="7">
                  <c:v>60.5</c:v>
                </c:pt>
                <c:pt idx="8">
                  <c:v>72</c:v>
                </c:pt>
                <c:pt idx="9">
                  <c:v>84.5</c:v>
                </c:pt>
                <c:pt idx="10">
                  <c:v>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E32-4977-8768-E54F7CF5C6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MC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E32-4977-8768-E54F7CF5C6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AC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Sheet1!$D$2:$D$12</c:f>
              <c:numCache>
                <c:formatCode>0.00</c:formatCode>
                <c:ptCount val="11"/>
                <c:pt idx="1">
                  <c:v>12.5</c:v>
                </c:pt>
                <c:pt idx="2">
                  <c:v>9</c:v>
                </c:pt>
                <c:pt idx="3">
                  <c:v>8.1666666666666661</c:v>
                </c:pt>
                <c:pt idx="4">
                  <c:v>8</c:v>
                </c:pt>
                <c:pt idx="5">
                  <c:v>8.1</c:v>
                </c:pt>
                <c:pt idx="6">
                  <c:v>8.3333333333333339</c:v>
                </c:pt>
                <c:pt idx="7">
                  <c:v>8.6428571428571423</c:v>
                </c:pt>
                <c:pt idx="8">
                  <c:v>9</c:v>
                </c:pt>
                <c:pt idx="9">
                  <c:v>9.3888888888888893</c:v>
                </c:pt>
                <c:pt idx="10">
                  <c:v>9.8000000000000007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E32-4977-8768-E54F7CF5C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1515784"/>
        <c:axId val="271518136"/>
      </c:scatterChart>
      <c:valAx>
        <c:axId val="271515784"/>
        <c:scaling>
          <c:orientation val="minMax"/>
          <c:max val="10"/>
        </c:scaling>
        <c:delete val="0"/>
        <c:axPos val="b"/>
        <c:numFmt formatCode="General" sourceLinked="1"/>
        <c:majorTickMark val="out"/>
        <c:minorTickMark val="none"/>
        <c:tickLblPos val="nextTo"/>
        <c:crossAx val="271518136"/>
        <c:crosses val="autoZero"/>
        <c:crossBetween val="midCat"/>
      </c:valAx>
      <c:valAx>
        <c:axId val="271518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7151578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MC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5F8-427F-9170-D36DB602748A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TP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Sheet1!$D$2:$D$12</c:f>
              <c:numCache>
                <c:formatCode>0.00</c:formatCode>
                <c:ptCount val="11"/>
                <c:pt idx="0" formatCode="General">
                  <c:v>-8</c:v>
                </c:pt>
                <c:pt idx="1">
                  <c:v>10</c:v>
                </c:pt>
                <c:pt idx="2">
                  <c:v>24</c:v>
                </c:pt>
                <c:pt idx="3">
                  <c:v>34</c:v>
                </c:pt>
                <c:pt idx="4">
                  <c:v>40</c:v>
                </c:pt>
                <c:pt idx="5">
                  <c:v>42</c:v>
                </c:pt>
                <c:pt idx="6">
                  <c:v>40</c:v>
                </c:pt>
                <c:pt idx="7">
                  <c:v>34</c:v>
                </c:pt>
                <c:pt idx="8">
                  <c:v>24</c:v>
                </c:pt>
                <c:pt idx="9">
                  <c:v>10</c:v>
                </c:pt>
                <c:pt idx="10">
                  <c:v>-8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5F8-427F-9170-D36DB602748A}"/>
            </c:ext>
          </c:extLst>
        </c:ser>
        <c:ser>
          <c:idx val="0"/>
          <c:order val="2"/>
          <c:tx>
            <c:strRef>
              <c:f>Sheet1!$B$1</c:f>
              <c:strCache>
                <c:ptCount val="1"/>
                <c:pt idx="0">
                  <c:v>MR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24</c:v>
                </c:pt>
                <c:pt idx="1">
                  <c:v>21</c:v>
                </c:pt>
                <c:pt idx="2">
                  <c:v>18</c:v>
                </c:pt>
                <c:pt idx="3">
                  <c:v>15</c:v>
                </c:pt>
                <c:pt idx="4">
                  <c:v>12</c:v>
                </c:pt>
                <c:pt idx="5">
                  <c:v>9</c:v>
                </c:pt>
                <c:pt idx="6">
                  <c:v>6</c:v>
                </c:pt>
                <c:pt idx="7">
                  <c:v>3</c:v>
                </c:pt>
                <c:pt idx="8">
                  <c:v>0</c:v>
                </c:pt>
                <c:pt idx="9">
                  <c:v>-3</c:v>
                </c:pt>
                <c:pt idx="10">
                  <c:v>-6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F5F8-427F-9170-D36DB6027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1522056"/>
        <c:axId val="271518528"/>
      </c:scatterChart>
      <c:valAx>
        <c:axId val="271522056"/>
        <c:scaling>
          <c:orientation val="minMax"/>
          <c:max val="10"/>
        </c:scaling>
        <c:delete val="0"/>
        <c:axPos val="b"/>
        <c:numFmt formatCode="General" sourceLinked="1"/>
        <c:majorTickMark val="out"/>
        <c:minorTickMark val="none"/>
        <c:tickLblPos val="nextTo"/>
        <c:crossAx val="271518528"/>
        <c:crosses val="autoZero"/>
        <c:crossBetween val="midCat"/>
        <c:majorUnit val="1"/>
      </c:valAx>
      <c:valAx>
        <c:axId val="271518528"/>
        <c:scaling>
          <c:orientation val="minMax"/>
          <c:min val="-10"/>
        </c:scaling>
        <c:delete val="0"/>
        <c:axPos val="l"/>
        <c:numFmt formatCode="General" sourceLinked="1"/>
        <c:majorTickMark val="out"/>
        <c:minorTickMark val="none"/>
        <c:tickLblPos val="nextTo"/>
        <c:crossAx val="27152205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4CC7A00-E407-4441-9A8E-692F9B8C76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84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C7A00-E407-4441-9A8E-692F9B8C768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5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C7A00-E407-4441-9A8E-692F9B8C768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95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2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072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37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687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876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419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8763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710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352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652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970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0.png"/><Relationship Id="rId4" Type="http://schemas.openxmlformats.org/officeDocument/2006/relationships/image" Target="../media/image25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0.png"/><Relationship Id="rId7" Type="http://schemas.openxmlformats.org/officeDocument/2006/relationships/image" Target="../media/image32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0.png"/><Relationship Id="rId10" Type="http://schemas.openxmlformats.org/officeDocument/2006/relationships/image" Target="../media/image35.png"/><Relationship Id="rId4" Type="http://schemas.openxmlformats.org/officeDocument/2006/relationships/image" Target="../media/image290.png"/><Relationship Id="rId9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3" Type="http://schemas.openxmlformats.org/officeDocument/2006/relationships/image" Target="../media/image51.png"/><Relationship Id="rId7" Type="http://schemas.openxmlformats.org/officeDocument/2006/relationships/image" Target="../media/image540.png"/><Relationship Id="rId12" Type="http://schemas.openxmlformats.org/officeDocument/2006/relationships/image" Target="../media/image59.png"/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11" Type="http://schemas.openxmlformats.org/officeDocument/2006/relationships/image" Target="../media/image58.png"/><Relationship Id="rId5" Type="http://schemas.openxmlformats.org/officeDocument/2006/relationships/image" Target="../media/image53.png"/><Relationship Id="rId10" Type="http://schemas.openxmlformats.org/officeDocument/2006/relationships/image" Target="../media/image57.png"/><Relationship Id="rId4" Type="http://schemas.openxmlformats.org/officeDocument/2006/relationships/image" Target="../media/image52.png"/><Relationship Id="rId9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62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package" Target="../embeddings/Microsoft_Excel_Worksheet.xls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Economic Optimization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055535" y="35052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2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Cost Relations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31387829"/>
              </p:ext>
            </p:extLst>
          </p:nvPr>
        </p:nvGraphicFramePr>
        <p:xfrm>
          <a:off x="533400" y="990600"/>
          <a:ext cx="7772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086600" y="1715869"/>
                <a:ext cx="188295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𝑇𝐶</m:t>
                      </m:r>
                      <m:r>
                        <a:rPr lang="en-US" sz="1200" i="1" smtClean="0">
                          <a:latin typeface="Cambria Math"/>
                        </a:rPr>
                        <m:t>=</m:t>
                      </m:r>
                      <m:r>
                        <a:rPr lang="en-US" sz="1200" b="0" i="1" smtClean="0">
                          <a:latin typeface="Cambria Math"/>
                        </a:rPr>
                        <m:t>$8+$4</m:t>
                      </m:r>
                      <m:r>
                        <a:rPr lang="en-US" sz="1200" b="0" i="1" smtClean="0">
                          <a:latin typeface="Cambria Math"/>
                        </a:rPr>
                        <m:t>𝑄</m:t>
                      </m:r>
                      <m:r>
                        <a:rPr lang="en-US" sz="1200" b="0" i="1" smtClean="0">
                          <a:latin typeface="Cambria Math"/>
                        </a:rPr>
                        <m:t>+$0.5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1715869"/>
                <a:ext cx="1882951" cy="276999"/>
              </a:xfrm>
              <a:prstGeom prst="rect">
                <a:avLst/>
              </a:prstGeom>
              <a:blipFill rotWithShape="1">
                <a:blip r:embed="rId3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86600" y="4953000"/>
                <a:ext cx="1280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 b="0" i="0" smtClean="0">
                        <a:latin typeface="Cambria Math"/>
                      </a:rPr>
                      <m:t>MC</m:t>
                    </m:r>
                    <m:r>
                      <a:rPr lang="en-US" sz="1200" b="0" i="1" smtClean="0">
                        <a:latin typeface="Cambria Math"/>
                      </a:rPr>
                      <m:t>=$4+$1</m:t>
                    </m:r>
                    <m:r>
                      <a:rPr lang="en-US" sz="1200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953000"/>
                <a:ext cx="128080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622635" y="5498068"/>
                <a:ext cx="13689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/>
                      </a:rPr>
                      <m:t>A</m:t>
                    </m:r>
                    <m:r>
                      <m:rPr>
                        <m:sty m:val="p"/>
                      </m:rPr>
                      <a:rPr lang="en-US" sz="1200" b="0" i="0" smtClean="0">
                        <a:latin typeface="Cambria Math"/>
                      </a:rPr>
                      <m:t>C</m:t>
                    </m:r>
                    <m:r>
                      <a:rPr lang="en-US" sz="1200" b="0" i="1" smtClean="0">
                        <a:latin typeface="Cambria Math"/>
                      </a:rPr>
                      <m:t>=$4+$0.5</m:t>
                    </m:r>
                    <m:r>
                      <a:rPr lang="en-US" sz="1200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635" y="5498068"/>
                <a:ext cx="136896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 bwMode="auto">
          <a:xfrm flipV="1">
            <a:off x="3931920" y="5638800"/>
            <a:ext cx="0" cy="2931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4907600" y="4419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Minimum AC (AC = MC)</a:t>
            </a:r>
          </a:p>
        </p:txBody>
      </p:sp>
      <p:cxnSp>
        <p:nvCxnSpPr>
          <p:cNvPr id="21" name="Straight Arrow Connector 20"/>
          <p:cNvCxnSpPr>
            <a:stCxn id="19" idx="1"/>
          </p:cNvCxnSpPr>
          <p:nvPr/>
        </p:nvCxnSpPr>
        <p:spPr bwMode="auto">
          <a:xfrm flipH="1">
            <a:off x="3931920" y="4604266"/>
            <a:ext cx="975680" cy="8938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56055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Profit Relations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Total and Marginal Profit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Total Profit (</a:t>
            </a:r>
            <a:r>
              <a:rPr lang="en-US" sz="2400" i="1" dirty="0">
                <a:effectLst/>
                <a:cs typeface="Times New Roman" pitchFamily="18" charset="0"/>
              </a:rPr>
              <a:t>π )</a:t>
            </a:r>
            <a:r>
              <a:rPr lang="en-US" sz="2400" dirty="0">
                <a:effectLst/>
                <a:cs typeface="Times New Roman" pitchFamily="18" charset="0"/>
              </a:rPr>
              <a:t> = Total Revenue - Total Cost.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Marginal profit is the change in total profit due to a one-unit change in output, </a:t>
            </a:r>
            <a:r>
              <a:rPr lang="en-US" sz="2400" i="1" dirty="0">
                <a:effectLst/>
                <a:cs typeface="Times New Roman" pitchFamily="18" charset="0"/>
              </a:rPr>
              <a:t>Mπ = MR - MC.</a:t>
            </a:r>
            <a:r>
              <a:rPr lang="en-US" sz="2400" dirty="0">
                <a:effectLst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Profit Maximization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Profit is maximized when </a:t>
            </a:r>
            <a:r>
              <a:rPr lang="en-US" sz="2400" i="1" dirty="0">
                <a:effectLst/>
                <a:cs typeface="Times New Roman" pitchFamily="18" charset="0"/>
              </a:rPr>
              <a:t>Mπ = MR – MC = </a:t>
            </a:r>
            <a:r>
              <a:rPr lang="en-US" sz="2400" dirty="0">
                <a:effectLst/>
                <a:cs typeface="Times New Roman" pitchFamily="18" charset="0"/>
              </a:rPr>
              <a:t>0 or  </a:t>
            </a:r>
            <a:r>
              <a:rPr lang="en-US" sz="2400" i="1" dirty="0">
                <a:effectLst/>
                <a:cs typeface="Times New Roman" pitchFamily="18" charset="0"/>
              </a:rPr>
              <a:t>MR = MC,</a:t>
            </a:r>
            <a:r>
              <a:rPr lang="en-US" sz="2400" dirty="0">
                <a:effectLst/>
                <a:cs typeface="Times New Roman" pitchFamily="18" charset="0"/>
              </a:rPr>
              <a:t> assuming profit declines as Q rises.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Marginal vs. Incremental Profits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Marginal profit is the gain from producing one more unit of output (Q).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Incremental profit is gain tied to a managerial decision, possibly involving multiple units of Q.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301049" y="1815073"/>
                <a:ext cx="2443489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$4+$1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1049" y="1815073"/>
                <a:ext cx="2443489" cy="528158"/>
              </a:xfrm>
              <a:prstGeom prst="rect">
                <a:avLst/>
              </a:prstGeom>
              <a:blipFill rotWithShape="1">
                <a:blip r:embed="rId2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71152" y="3134378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152" y="3134378"/>
                <a:ext cx="124668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38200" y="2667000"/>
            <a:ext cx="367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Profit when MR = MC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3591578"/>
                <a:ext cx="25353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$24−$3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=$4+$1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91578"/>
                <a:ext cx="253530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11985" y="3972578"/>
                <a:ext cx="8406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85" y="3972578"/>
                <a:ext cx="840615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14400" y="4441446"/>
                <a:ext cx="7086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𝑃𝑟𝑜𝑓𝑖𝑡</m:t>
                        </m:r>
                      </m:e>
                    </m:d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𝑇𝑅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𝑇𝐶</m:t>
                    </m:r>
                    <m:r>
                      <a:rPr lang="en-US" b="0" i="1" smtClean="0">
                        <a:latin typeface="Cambria Math"/>
                      </a:rPr>
                      <m:t>=$24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−$1.5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−($8+$4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+$0.5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441446"/>
                <a:ext cx="7086600" cy="369332"/>
              </a:xfrm>
              <a:prstGeom prst="rect">
                <a:avLst/>
              </a:prstGeom>
              <a:blipFill rotWithShape="1">
                <a:blip r:embed="rId6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301049" y="1217141"/>
                <a:ext cx="27313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$8+$4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1049" y="1217141"/>
                <a:ext cx="2731325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14400" y="4898646"/>
                <a:ext cx="7315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=−$8+$20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+$2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−$8+$20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+$2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5)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=$42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4898646"/>
                <a:ext cx="731520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854676" y="1205473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=$24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−$1.5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676" y="1205473"/>
                <a:ext cx="2705100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/>
              <p:cNvSpPr txBox="1"/>
              <p:nvPr/>
            </p:nvSpPr>
            <p:spPr>
              <a:xfrm>
                <a:off x="807411" y="1815073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=$24−$3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411" y="1815073"/>
                <a:ext cx="3171465" cy="528158"/>
              </a:xfrm>
              <a:prstGeom prst="rect">
                <a:avLst/>
              </a:prstGeom>
              <a:blipFill rotWithShape="1">
                <a:blip r:embed="rId10"/>
                <a:stretch>
                  <a:fillRect b="-58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>
                <a:effectLst/>
                <a:cs typeface="Times New Roman" pitchFamily="18" charset="0"/>
              </a:rPr>
              <a:t>Profit Relations</a:t>
            </a:r>
            <a:endParaRPr lang="en-US" dirty="0">
              <a:effectLst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9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Profit Relations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55208350"/>
              </p:ext>
            </p:extLst>
          </p:nvPr>
        </p:nvGraphicFramePr>
        <p:xfrm>
          <a:off x="533400" y="990600"/>
          <a:ext cx="7772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43800" y="3810000"/>
                <a:ext cx="1280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 b="0" i="0" smtClean="0">
                        <a:latin typeface="Cambria Math"/>
                      </a:rPr>
                      <m:t>MC</m:t>
                    </m:r>
                    <m:r>
                      <a:rPr lang="en-US" sz="1200" b="0" i="1" smtClean="0">
                        <a:latin typeface="Cambria Math"/>
                      </a:rPr>
                      <m:t>=$4+$1</m:t>
                    </m:r>
                    <m:r>
                      <a:rPr lang="en-US" sz="1200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3810000"/>
                <a:ext cx="12808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>
            <a:cxnSpLocks/>
          </p:cNvCxnSpPr>
          <p:nvPr/>
        </p:nvCxnSpPr>
        <p:spPr bwMode="auto">
          <a:xfrm flipV="1">
            <a:off x="4590288" y="1828800"/>
            <a:ext cx="0" cy="355701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2743200" y="1383265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Maximum Profit (MR = MC)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867400" y="4876800"/>
                <a:ext cx="135806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𝑀𝑅</m:t>
                      </m:r>
                      <m:r>
                        <a:rPr lang="en-US" sz="1200" i="1">
                          <a:latin typeface="Cambria Math"/>
                        </a:rPr>
                        <m:t>=$24−$3</m:t>
                      </m:r>
                      <m:r>
                        <a:rPr lang="en-US" sz="1200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4876800"/>
                <a:ext cx="1358064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791200" y="2201566"/>
                <a:ext cx="2209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𝑃𝑟𝑜𝑓𝑖𝑡</m:t>
                      </m:r>
                      <m:r>
                        <a:rPr lang="en-US" sz="1200" b="0" i="1" smtClean="0">
                          <a:latin typeface="Cambria Math"/>
                        </a:rPr>
                        <m:t>=−$8+$20</m:t>
                      </m:r>
                      <m:r>
                        <a:rPr lang="en-US" sz="1200" b="0" i="1" smtClean="0">
                          <a:latin typeface="Cambria Math"/>
                        </a:rPr>
                        <m:t>𝑄</m:t>
                      </m:r>
                      <m:r>
                        <a:rPr lang="en-US" sz="1200" b="0" i="1" smtClean="0">
                          <a:latin typeface="Cambria Math"/>
                        </a:rPr>
                        <m:t>+$2</m:t>
                      </m:r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201566"/>
                <a:ext cx="2209800" cy="276999"/>
              </a:xfrm>
              <a:prstGeom prst="rect">
                <a:avLst/>
              </a:prstGeom>
              <a:blipFill rotWithShape="1"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EC05DC5-DFC8-4723-B86A-0B076DF4F93A}"/>
              </a:ext>
            </a:extLst>
          </p:cNvPr>
          <p:cNvCxnSpPr>
            <a:cxnSpLocks/>
          </p:cNvCxnSpPr>
          <p:nvPr/>
        </p:nvCxnSpPr>
        <p:spPr bwMode="auto">
          <a:xfrm>
            <a:off x="1143000" y="1828800"/>
            <a:ext cx="344728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75603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3400" y="2257728"/>
                <a:ext cx="3004540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1,000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257728"/>
                <a:ext cx="3004540" cy="528158"/>
              </a:xfrm>
              <a:prstGeom prst="rect">
                <a:avLst/>
              </a:prstGeom>
              <a:blipFill>
                <a:blip r:embed="rId2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07135" y="3206979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135" y="3206979"/>
                <a:ext cx="12466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9600" y="3200400"/>
            <a:ext cx="367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Profit 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" y="3733800"/>
                <a:ext cx="36574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10,000</m:t>
                      </m:r>
                      <m:r>
                        <a:rPr lang="en-US" b="0" i="1" smtClean="0">
                          <a:latin typeface="Cambria Math"/>
                        </a:rPr>
                        <m:t>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=$1,000+$30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733800"/>
                <a:ext cx="3657411" cy="369332"/>
              </a:xfrm>
              <a:prstGeom prst="rect">
                <a:avLst/>
              </a:prstGeom>
              <a:blipFill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3385" y="4192490"/>
                <a:ext cx="10970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=100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385" y="4192490"/>
                <a:ext cx="1097095" cy="369332"/>
              </a:xfrm>
              <a:prstGeom prst="rect">
                <a:avLst/>
              </a:prstGeom>
              <a:blipFill>
                <a:blip r:embed="rId5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4971397"/>
                <a:ext cx="845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𝑃𝑟𝑜𝑓𝑖𝑡</m:t>
                        </m:r>
                      </m:e>
                    </m:d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𝑇𝑅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𝑇𝐶</m:t>
                    </m:r>
                    <m:r>
                      <a:rPr lang="en-US" b="0" i="1" smtClean="0">
                        <a:latin typeface="Cambria Math"/>
                      </a:rPr>
                      <m:t>=$10,000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−$30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−($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250,000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1,000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+$15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971397"/>
                <a:ext cx="8458200" cy="369332"/>
              </a:xfrm>
              <a:prstGeom prst="rect">
                <a:avLst/>
              </a:prstGeom>
              <a:blipFill>
                <a:blip r:embed="rId6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1,000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+$15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blipFill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428597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9,00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428597"/>
                <a:ext cx="8229600" cy="369332"/>
              </a:xfrm>
              <a:prstGeom prst="rect">
                <a:avLst/>
              </a:prstGeom>
              <a:blipFill>
                <a:blip r:embed="rId8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𝑃𝑄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=$10,000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−$30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/>
              <p:cNvSpPr txBox="1"/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10,000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−$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60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blipFill>
                <a:blip r:embed="rId10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dirty="0">
                <a:effectLst/>
                <a:cs typeface="Times New Roman" pitchFamily="18" charset="0"/>
              </a:rPr>
              <a:t>Practice Problem 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/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$10,000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$30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blipFill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/>
              <p:nvPr/>
            </p:nvSpPr>
            <p:spPr>
              <a:xfrm>
                <a:off x="457200" y="5879068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9,00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=$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200,000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879068"/>
                <a:ext cx="8229600" cy="369332"/>
              </a:xfrm>
              <a:prstGeom prst="rect">
                <a:avLst/>
              </a:prstGeom>
              <a:blipFill>
                <a:blip r:embed="rId1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4">
                <a:extLst>
                  <a:ext uri="{FF2B5EF4-FFF2-40B4-BE49-F238E27FC236}">
                    <a16:creationId xmlns:a16="http://schemas.microsoft.com/office/drawing/2014/main" id="{2B7764E7-9123-4E90-913F-CBC0A2D48AB3}"/>
                  </a:ext>
                </a:extLst>
              </p:cNvPr>
              <p:cNvSpPr txBox="1"/>
              <p:nvPr/>
            </p:nvSpPr>
            <p:spPr>
              <a:xfrm>
                <a:off x="2590800" y="4204158"/>
                <a:ext cx="449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$10,000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$30</m:t>
                      </m:r>
                      <m:d>
                        <m:dPr>
                          <m:ctrlP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100</m:t>
                          </m:r>
                        </m:e>
                      </m:d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=$7,000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9" name="TextBox 4">
                <a:extLst>
                  <a:ext uri="{FF2B5EF4-FFF2-40B4-BE49-F238E27FC236}">
                    <a16:creationId xmlns:a16="http://schemas.microsoft.com/office/drawing/2014/main" id="{2B7764E7-9123-4E90-913F-CBC0A2D48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4204158"/>
                <a:ext cx="4495800" cy="369332"/>
              </a:xfrm>
              <a:prstGeom prst="rect">
                <a:avLst/>
              </a:prstGeom>
              <a:blipFill>
                <a:blip r:embed="rId1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45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blipFill>
                <a:blip r:embed="rId2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07135" y="3217307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135" y="3217307"/>
                <a:ext cx="12466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9600" y="3200400"/>
            <a:ext cx="367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Profit 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" y="3810000"/>
                <a:ext cx="32726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800</m:t>
                      </m:r>
                      <m:r>
                        <a:rPr lang="en-US" b="0" i="1" smtClean="0">
                          <a:latin typeface="Cambria Math"/>
                        </a:rPr>
                        <m:t>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0.3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=$300+$0.2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810000"/>
                <a:ext cx="3272691" cy="369332"/>
              </a:xfrm>
              <a:prstGeom prst="rect">
                <a:avLst/>
              </a:prstGeom>
              <a:blipFill>
                <a:blip r:embed="rId4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3385" y="4257022"/>
                <a:ext cx="12734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=1,000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385" y="4257022"/>
                <a:ext cx="1273426" cy="369332"/>
              </a:xfrm>
              <a:prstGeom prst="rect">
                <a:avLst/>
              </a:prstGeom>
              <a:blipFill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5029200"/>
                <a:ext cx="845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𝑃𝑟𝑜𝑓𝑖𝑡</m:t>
                        </m:r>
                      </m:e>
                    </m:d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𝑇𝑅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𝑇𝐶</m:t>
                    </m:r>
                    <m:r>
                      <a:rPr lang="en-US" b="0" i="1" smtClean="0">
                        <a:latin typeface="Cambria Math"/>
                      </a:rPr>
                      <m:t>=$800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−$0.15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$175,000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+$0.1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029200"/>
                <a:ext cx="8458200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175,000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+$0.1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blipFill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486400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175,000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0.25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486400"/>
                <a:ext cx="8229600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𝑃𝑄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=$800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−$0.15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/>
              <p:cNvSpPr txBox="1"/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800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−$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0.3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blipFill>
                <a:blip r:embed="rId10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dirty="0">
                <a:effectLst/>
                <a:cs typeface="Times New Roman" pitchFamily="18" charset="0"/>
              </a:rPr>
              <a:t>Practice Problem Two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/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$800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$0.15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blipFill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/>
              <p:nvPr/>
            </p:nvSpPr>
            <p:spPr>
              <a:xfrm>
                <a:off x="457200" y="5936871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175,000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1,000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0.25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1,000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$75,000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936871"/>
                <a:ext cx="8229600" cy="369332"/>
              </a:xfrm>
              <a:prstGeom prst="rect">
                <a:avLst/>
              </a:prstGeom>
              <a:blipFill>
                <a:blip r:embed="rId12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4">
                <a:extLst>
                  <a:ext uri="{FF2B5EF4-FFF2-40B4-BE49-F238E27FC236}">
                    <a16:creationId xmlns:a16="http://schemas.microsoft.com/office/drawing/2014/main" id="{8B6CC2F3-825A-4411-BADA-215A35ED6DE3}"/>
                  </a:ext>
                </a:extLst>
              </p:cNvPr>
              <p:cNvSpPr txBox="1"/>
              <p:nvPr/>
            </p:nvSpPr>
            <p:spPr>
              <a:xfrm>
                <a:off x="2590800" y="4280358"/>
                <a:ext cx="449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$800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$0.15</m:t>
                      </m:r>
                      <m:d>
                        <m:dPr>
                          <m:ctrlP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1</m:t>
                          </m:r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,</m:t>
                          </m:r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00</m:t>
                          </m:r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0</m:t>
                          </m:r>
                        </m:e>
                      </m:d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=$650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>
          <p:sp>
            <p:nvSpPr>
              <p:cNvPr id="19" name="TextBox 4">
                <a:extLst>
                  <a:ext uri="{FF2B5EF4-FFF2-40B4-BE49-F238E27FC236}">
                    <a16:creationId xmlns:a16="http://schemas.microsoft.com/office/drawing/2014/main" id="{8B6CC2F3-825A-4411-BADA-215A35ED6D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4280358"/>
                <a:ext cx="4495800" cy="369332"/>
              </a:xfrm>
              <a:prstGeom prst="rect">
                <a:avLst/>
              </a:prstGeom>
              <a:blipFill>
                <a:blip r:embed="rId1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010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0.1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blipFill>
                <a:blip r:embed="rId2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07135" y="3216146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135" y="3216146"/>
                <a:ext cx="12466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9600" y="3200400"/>
            <a:ext cx="367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Profit 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" y="3733800"/>
                <a:ext cx="34490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1,500</m:t>
                      </m:r>
                      <m:r>
                        <a:rPr lang="en-US" b="0" i="1" smtClean="0">
                          <a:latin typeface="Cambria Math"/>
                        </a:rPr>
                        <m:t>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0.2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=$300+$0.1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733800"/>
                <a:ext cx="3449021" cy="369332"/>
              </a:xfrm>
              <a:prstGeom prst="rect">
                <a:avLst/>
              </a:prstGeom>
              <a:blipFill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4209149"/>
                <a:ext cx="12734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=4,000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09149"/>
                <a:ext cx="1273426" cy="369332"/>
              </a:xfrm>
              <a:prstGeom prst="rect">
                <a:avLst/>
              </a:prstGeom>
              <a:blipFill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4895197"/>
                <a:ext cx="845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𝑃𝑟𝑜𝑓𝑖𝑡</m:t>
                        </m:r>
                      </m:e>
                    </m:d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𝑇𝑅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𝑇𝐶</m:t>
                    </m:r>
                    <m:r>
                      <a:rPr lang="en-US" b="0" i="1" smtClean="0">
                        <a:latin typeface="Cambria Math"/>
                      </a:rPr>
                      <m:t>=$1,500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−$0.1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$1,400,000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+$0.05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95197"/>
                <a:ext cx="8458200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48193" y="1258466"/>
                <a:ext cx="39816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1,400,000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300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+$0.05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193" y="1258466"/>
                <a:ext cx="3981667" cy="369332"/>
              </a:xfrm>
              <a:prstGeom prst="rect">
                <a:avLst/>
              </a:prstGeom>
              <a:blipFill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352397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1,400,000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1,20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0.15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52397"/>
                <a:ext cx="822960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𝑃𝑄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=$1,500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−$0.1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/>
              <p:cNvSpPr txBox="1"/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1,500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−$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0.2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blipFill>
                <a:blip r:embed="rId10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dirty="0">
                <a:effectLst/>
                <a:cs typeface="Times New Roman" pitchFamily="18" charset="0"/>
              </a:rPr>
              <a:t>Practice Problem Three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/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$1,500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$0.1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blipFill>
                <a:blip r:embed="rId1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/>
              <p:nvPr/>
            </p:nvSpPr>
            <p:spPr>
              <a:xfrm>
                <a:off x="457200" y="5802868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1,400,000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1,20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4,000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0.15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4,000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$1,000,000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802868"/>
                <a:ext cx="8229600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4">
                <a:extLst>
                  <a:ext uri="{FF2B5EF4-FFF2-40B4-BE49-F238E27FC236}">
                    <a16:creationId xmlns:a16="http://schemas.microsoft.com/office/drawing/2014/main" id="{7416E38B-94D5-44B9-815C-8B5E0CEA58B6}"/>
                  </a:ext>
                </a:extLst>
              </p:cNvPr>
              <p:cNvSpPr txBox="1"/>
              <p:nvPr/>
            </p:nvSpPr>
            <p:spPr>
              <a:xfrm>
                <a:off x="2590800" y="4204158"/>
                <a:ext cx="449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$1,500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$0.1</m:t>
                      </m:r>
                      <m:d>
                        <m:dPr>
                          <m:ctrlP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4,000</m:t>
                          </m:r>
                        </m:e>
                      </m:d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=$1,100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0" name="TextBox 4">
                <a:extLst>
                  <a:ext uri="{FF2B5EF4-FFF2-40B4-BE49-F238E27FC236}">
                    <a16:creationId xmlns:a16="http://schemas.microsoft.com/office/drawing/2014/main" id="{7416E38B-94D5-44B9-815C-8B5E0CEA5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4204158"/>
                <a:ext cx="4495800" cy="369332"/>
              </a:xfrm>
              <a:prstGeom prst="rect">
                <a:avLst/>
              </a:prstGeom>
              <a:blipFill>
                <a:blip r:embed="rId1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31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8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+$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0.001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257728"/>
                <a:ext cx="2876300" cy="528158"/>
              </a:xfrm>
              <a:prstGeom prst="rect">
                <a:avLst/>
              </a:prstGeom>
              <a:blipFill>
                <a:blip r:embed="rId2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07135" y="3216146"/>
                <a:ext cx="12466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135" y="3216146"/>
                <a:ext cx="124668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9600" y="3200400"/>
            <a:ext cx="367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Maximize Profit when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" y="3733800"/>
                <a:ext cx="31556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b="0" i="1" smtClean="0">
                          <a:latin typeface="Cambria Math"/>
                        </a:rPr>
                        <m:t>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0.01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=5+$0.001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3733800"/>
                <a:ext cx="3155672" cy="369332"/>
              </a:xfrm>
              <a:prstGeom prst="rect">
                <a:avLst/>
              </a:prstGeom>
              <a:blipFill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4209149"/>
                <a:ext cx="12734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=5,000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209149"/>
                <a:ext cx="1273426" cy="369332"/>
              </a:xfrm>
              <a:prstGeom prst="rect">
                <a:avLst/>
              </a:prstGeom>
              <a:blipFill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7200" y="4895197"/>
                <a:ext cx="845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𝑀𝑎𝑥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𝑃𝑟𝑜𝑓𝑖𝑡</m:t>
                        </m:r>
                      </m:e>
                    </m:d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𝑇𝑅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𝑇𝐶</m:t>
                    </m:r>
                    <m:r>
                      <a:rPr lang="en-US" b="0" i="1" smtClean="0">
                        <a:latin typeface="Cambria Math"/>
                      </a:rPr>
                      <m:t>=$60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−$0.005−($88,000+$5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+$0.0005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95197"/>
                <a:ext cx="8458200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88,000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+$0.0005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193" y="1258466"/>
                <a:ext cx="3805337" cy="369332"/>
              </a:xfrm>
              <a:prstGeom prst="rect">
                <a:avLst/>
              </a:prstGeom>
              <a:blipFill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7200" y="5352397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88,000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55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0.0055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352397"/>
                <a:ext cx="8229600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𝑃𝑄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=$60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−$0.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005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799806"/>
                <a:ext cx="3548448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5"/>
              <p:cNvSpPr txBox="1"/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60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−$</m:t>
                    </m:r>
                    <m:r>
                      <a:rPr lang="en-US" b="0" i="1" kern="120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Times New Roman"/>
                        <a:cs typeface="Times New Roman"/>
                      </a:rPr>
                      <m:t>0.01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6" y="2257728"/>
                <a:ext cx="3171465" cy="528158"/>
              </a:xfrm>
              <a:prstGeom prst="rect">
                <a:avLst/>
              </a:prstGeom>
              <a:blipFill>
                <a:blip r:embed="rId10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 dirty="0">
                <a:effectLst/>
                <a:cs typeface="Times New Roman" pitchFamily="18" charset="0"/>
              </a:rPr>
              <a:t>Practice Problem Four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/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$60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$0.005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7" name="TextBox 4">
                <a:extLst>
                  <a:ext uri="{FF2B5EF4-FFF2-40B4-BE49-F238E27FC236}">
                    <a16:creationId xmlns:a16="http://schemas.microsoft.com/office/drawing/2014/main" id="{2B860E4F-EDB3-4755-AF79-0B8FFEE692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379" y="1259543"/>
                <a:ext cx="2705100" cy="369332"/>
              </a:xfrm>
              <a:prstGeom prst="rect">
                <a:avLst/>
              </a:prstGeom>
              <a:blipFill>
                <a:blip r:embed="rId1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/>
              <p:nvPr/>
            </p:nvSpPr>
            <p:spPr>
              <a:xfrm>
                <a:off x="457200" y="5802868"/>
                <a:ext cx="822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𝑀𝑎𝑥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𝑃𝑟𝑜𝑓𝑖𝑡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88,000</m:t>
                      </m:r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55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5,000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0.0055</m:t>
                      </m:r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5,000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$49,500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C1F500-A025-4413-9FDF-D8E460ECBA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802868"/>
                <a:ext cx="8229600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4">
                <a:extLst>
                  <a:ext uri="{FF2B5EF4-FFF2-40B4-BE49-F238E27FC236}">
                    <a16:creationId xmlns:a16="http://schemas.microsoft.com/office/drawing/2014/main" id="{7416E38B-94D5-44B9-815C-8B5E0CEA58B6}"/>
                  </a:ext>
                </a:extLst>
              </p:cNvPr>
              <p:cNvSpPr txBox="1"/>
              <p:nvPr/>
            </p:nvSpPr>
            <p:spPr>
              <a:xfrm>
                <a:off x="2590800" y="4204158"/>
                <a:ext cx="44958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$60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$0.005</m:t>
                      </m:r>
                      <m:d>
                        <m:dPr>
                          <m:ctrlP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b="0" i="1" kern="1200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  <m:t>5,000</m:t>
                          </m:r>
                        </m:e>
                      </m:d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Times New Roman"/>
                          <a:cs typeface="Times New Roman"/>
                        </a:rPr>
                        <m:t>=$35</m:t>
                      </m:r>
                    </m:oMath>
                  </m:oMathPara>
                </a14:m>
                <a:endParaRPr lang="en-US" b="0" kern="1200" dirty="0">
                  <a:solidFill>
                    <a:srgbClr val="FFFFFF"/>
                  </a:solidFill>
                  <a:effectLst/>
                  <a:latin typeface="Times New Roman"/>
                  <a:ea typeface="Times New Roman"/>
                  <a:cs typeface="Times New Roman"/>
                </a:endParaRPr>
              </a:p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0" name="TextBox 4">
                <a:extLst>
                  <a:ext uri="{FF2B5EF4-FFF2-40B4-BE49-F238E27FC236}">
                    <a16:creationId xmlns:a16="http://schemas.microsoft.com/office/drawing/2014/main" id="{7416E38B-94D5-44B9-815C-8B5E0CEA5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4204158"/>
                <a:ext cx="4495800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58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  <a:cs typeface="Times New Roman" pitchFamily="18" charset="0"/>
              </a:rPr>
              <a:t>Economic Optimization Process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Optimal Decisions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Best decision produces the result most consistent with managerial objectives.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Maximizing the Value of the Firm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Produce what customers want.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Meet customer needs efficiently.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Greed vs. Self-interest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Self-indulgence leads to failure.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  <a:cs typeface="Times New Roman" pitchFamily="18" charset="0"/>
              </a:rPr>
              <a:t>Customer focus leads to mutual benefit.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Value of the Firm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064741" y="1371600"/>
                <a:ext cx="2819400" cy="844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𝑉𝑎𝑙𝑢𝑒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𝑡</m:t>
                          </m:r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𝑃𝑟𝑜𝑓𝑖𝑡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(1+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741" y="1371600"/>
                <a:ext cx="2819400" cy="8443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62000" y="24384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 we plan to bid on an asset that is expect to return profits noted below over the next four years.  If we expect to earn at least 10% return on investment, what is the maximum we can pay for this property?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465648"/>
              </p:ext>
            </p:extLst>
          </p:nvPr>
        </p:nvGraphicFramePr>
        <p:xfrm>
          <a:off x="762000" y="3429000"/>
          <a:ext cx="6281738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2015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2016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2017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Profit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$10,000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$11,000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$12,000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1.21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1.331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1.4641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NPV =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$9,091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$9,091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$9,016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$10,245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= $37,443</a:t>
                      </a:r>
                      <a:r>
                        <a:rPr lang="en-US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031080"/>
              </p:ext>
            </p:extLst>
          </p:nvPr>
        </p:nvGraphicFramePr>
        <p:xfrm>
          <a:off x="7434649" y="58674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34649" y="58674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838200" y="4572000"/>
            <a:ext cx="6477000" cy="914400"/>
            <a:chOff x="838200" y="4572000"/>
            <a:chExt cx="6477000" cy="914400"/>
          </a:xfrm>
        </p:grpSpPr>
        <p:sp>
          <p:nvSpPr>
            <p:cNvPr id="9" name="TextBox 8"/>
            <p:cNvSpPr txBox="1"/>
            <p:nvPr/>
          </p:nvSpPr>
          <p:spPr>
            <a:xfrm>
              <a:off x="2743200" y="4953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4953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00600" y="4953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838200" y="4572000"/>
              <a:ext cx="6477000" cy="914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43200" y="4860667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The answer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857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  <a:cs typeface="Times New Roman" pitchFamily="18" charset="0"/>
              </a:rPr>
              <a:t>Revenue Relations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Total Revenue</a:t>
            </a:r>
            <a:r>
              <a:rPr lang="en-US" sz="2400" dirty="0">
                <a:effectLst/>
                <a:cs typeface="Times New Roman" pitchFamily="18" charset="0"/>
              </a:rPr>
              <a:t> = Price </a:t>
            </a:r>
            <a:r>
              <a:rPr lang="en-US" sz="2400" dirty="0">
                <a:effectLst/>
                <a:latin typeface="Times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400" dirty="0">
                <a:effectLst/>
                <a:cs typeface="Times New Roman" pitchFamily="18" charset="0"/>
              </a:rPr>
              <a:t> Quantity.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Marginal Revenue – </a:t>
            </a:r>
            <a:r>
              <a:rPr lang="en-US" sz="2400" dirty="0">
                <a:effectLst/>
                <a:cs typeface="Times New Roman" pitchFamily="18" charset="0"/>
              </a:rPr>
              <a:t>a change in total revenue associated with a one‑unit change in output.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Revenue Maximization – </a:t>
            </a:r>
            <a:r>
              <a:rPr lang="en-US" sz="2400" dirty="0">
                <a:effectLst/>
                <a:cs typeface="Times New Roman" pitchFamily="18" charset="0"/>
              </a:rPr>
              <a:t>Quantity with highest revenue, MR = 0.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Do Firms Really Optimize?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Inefficiency and waste lead to failure.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Optimization techniques are widely employed by successful firms.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Revenue Relations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50848343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114800" y="2362200"/>
                <a:ext cx="30965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𝑃𝑟𝑖𝑐𝑒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=$24−$1.5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362200"/>
                <a:ext cx="3096552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745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2"/>
              <p:cNvSpPr txBox="1"/>
              <p:nvPr/>
            </p:nvSpPr>
            <p:spPr>
              <a:xfrm>
                <a:off x="838200" y="926068"/>
                <a:ext cx="24930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𝑃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=$24−$1.5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2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926068"/>
                <a:ext cx="249301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3"/>
              <p:cNvSpPr txBox="1"/>
              <p:nvPr/>
            </p:nvSpPr>
            <p:spPr>
              <a:xfrm>
                <a:off x="838200" y="1535668"/>
                <a:ext cx="4038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𝑃𝑄</m:t>
                      </m:r>
                      <m:r>
                        <a:rPr lang="en-US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d>
                        <m:d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$24−$1.5</m:t>
                          </m:r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</m:d>
                      <m:r>
                        <a:rPr lang="en-US" b="0" i="1" kern="1200" smtClean="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3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35668"/>
                <a:ext cx="403860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4"/>
              <p:cNvSpPr txBox="1"/>
              <p:nvPr/>
            </p:nvSpPr>
            <p:spPr>
              <a:xfrm>
                <a:off x="838200" y="2069068"/>
                <a:ext cx="270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=$24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−$1.5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𝑄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069068"/>
                <a:ext cx="270510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7"/>
          <p:cNvSpPr txBox="1"/>
          <p:nvPr/>
        </p:nvSpPr>
        <p:spPr>
          <a:xfrm>
            <a:off x="799465" y="3381826"/>
            <a:ext cx="5144135" cy="3689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kern="1200" dirty="0">
                <a:solidFill>
                  <a:srgbClr val="FFFFFF"/>
                </a:solidFill>
                <a:effectLst/>
                <a:latin typeface="+mn-lt"/>
                <a:ea typeface="Times New Roman"/>
                <a:cs typeface="Times New Roman"/>
              </a:rPr>
              <a:t>Maximize Revenue when MR=0</a:t>
            </a:r>
            <a:endParaRPr lang="en-US" dirty="0">
              <a:effectLst/>
              <a:latin typeface="+mn-lt"/>
              <a:ea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6"/>
              <p:cNvSpPr txBox="1"/>
              <p:nvPr/>
            </p:nvSpPr>
            <p:spPr>
              <a:xfrm>
                <a:off x="798195" y="3847223"/>
                <a:ext cx="3316605" cy="6602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𝑀𝑅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𝜕</m:t>
                          </m:r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𝑇𝑅</m:t>
                          </m:r>
                        </m:num>
                        <m:den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𝜕</m:t>
                          </m:r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𝑄</m:t>
                          </m:r>
                        </m:den>
                      </m:f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=$24−$3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=0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195" y="3847223"/>
                <a:ext cx="3316605" cy="66024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8"/>
              <p:cNvSpPr txBox="1"/>
              <p:nvPr/>
            </p:nvSpPr>
            <p:spPr>
              <a:xfrm>
                <a:off x="984216" y="4691445"/>
                <a:ext cx="282681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$24−$3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=0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8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216" y="4691445"/>
                <a:ext cx="282681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9"/>
              <p:cNvSpPr txBox="1"/>
              <p:nvPr/>
            </p:nvSpPr>
            <p:spPr>
              <a:xfrm>
                <a:off x="1859486" y="5188249"/>
                <a:ext cx="802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𝑄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=8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19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486" y="5188249"/>
                <a:ext cx="80264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0"/>
              <p:cNvSpPr txBox="1"/>
              <p:nvPr/>
            </p:nvSpPr>
            <p:spPr>
              <a:xfrm>
                <a:off x="838200" y="5726668"/>
                <a:ext cx="541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𝑀𝑎𝑥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(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𝑇𝑅</m:t>
                      </m:r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)=$24</m:t>
                      </m:r>
                      <m:d>
                        <m:d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8</m:t>
                          </m:r>
                        </m:e>
                      </m:d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−$1.5</m:t>
                      </m:r>
                      <m:sSup>
                        <m:sSupPr>
                          <m:ctrlP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(8)</m:t>
                          </m:r>
                        </m:e>
                        <m:sup>
                          <m:r>
                            <a:rPr lang="en-US" i="1" kern="1200">
                              <a:solidFill>
                                <a:srgbClr val="FFFFFF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en-US" i="1" kern="1200">
                          <a:solidFill>
                            <a:srgbClr val="FFFFFF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=$96</m:t>
                      </m:r>
                    </m:oMath>
                  </m:oMathPara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0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726668"/>
                <a:ext cx="541020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5"/>
              <p:cNvSpPr txBox="1"/>
              <p:nvPr/>
            </p:nvSpPr>
            <p:spPr>
              <a:xfrm>
                <a:off x="790935" y="2678668"/>
                <a:ext cx="3171465" cy="52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eaLnBrk="0" fontAlgn="base" hangingPunct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kern="1200" dirty="0">
                    <a:solidFill>
                      <a:srgbClr val="FFFFFF"/>
                    </a:solidFill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𝑀𝑅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𝑇𝑅</m:t>
                        </m:r>
                      </m:num>
                      <m:den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𝜕</m:t>
                        </m:r>
                        <m:r>
                          <a:rPr lang="en-US" i="1" kern="1200">
                            <a:solidFill>
                              <a:srgbClr val="FFFFFF"/>
                            </a:solidFill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=$24−$3</m:t>
                    </m:r>
                    <m:r>
                      <a:rPr lang="en-US" i="1" kern="1200">
                        <a:solidFill>
                          <a:srgbClr val="FFFFFF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𝑄</m:t>
                    </m:r>
                  </m:oMath>
                </a14:m>
                <a:endParaRPr lang="en-US" dirty="0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1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35" y="2678668"/>
                <a:ext cx="3171465" cy="528158"/>
              </a:xfrm>
              <a:prstGeom prst="rect">
                <a:avLst/>
              </a:prstGeom>
              <a:blipFill rotWithShape="1">
                <a:blip r:embed="rId9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457200" y="76200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>
                <a:effectLst/>
                <a:cs typeface="Times New Roman" pitchFamily="18" charset="0"/>
              </a:rPr>
              <a:t>Revenue Relations</a:t>
            </a:r>
            <a:endParaRPr lang="en-US" dirty="0">
              <a:effectLst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5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Revenue Relations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755484273"/>
              </p:ext>
            </p:extLst>
          </p:nvPr>
        </p:nvGraphicFramePr>
        <p:xfrm>
          <a:off x="533400" y="990600"/>
          <a:ext cx="7772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657600" y="4495800"/>
                <a:ext cx="134203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𝑃</m:t>
                      </m:r>
                      <m:r>
                        <a:rPr lang="en-US" sz="1200" i="1">
                          <a:latin typeface="Cambria Math"/>
                        </a:rPr>
                        <m:t>=$24−$1.5</m:t>
                      </m:r>
                      <m:r>
                        <a:rPr lang="en-US" sz="1200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495800"/>
                <a:ext cx="1342034" cy="276999"/>
              </a:xfrm>
              <a:prstGeom prst="rect">
                <a:avLst/>
              </a:prstGeom>
              <a:blipFill rotWithShape="1">
                <a:blip r:embed="rId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188325" y="5035382"/>
                <a:ext cx="135806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𝑀𝑅</m:t>
                      </m:r>
                      <m:r>
                        <a:rPr lang="en-US" sz="1200" i="1">
                          <a:latin typeface="Cambria Math"/>
                        </a:rPr>
                        <m:t>=$24−$3</m:t>
                      </m:r>
                      <m:r>
                        <a:rPr lang="en-US" sz="1200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8325" y="5035382"/>
                <a:ext cx="1358064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938256" y="2993430"/>
                <a:ext cx="1608133" cy="2939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𝑇𝑅</m:t>
                      </m:r>
                      <m:r>
                        <a:rPr lang="en-US" sz="1200" i="1">
                          <a:latin typeface="Cambria Math"/>
                        </a:rPr>
                        <m:t>=$24</m:t>
                      </m:r>
                      <m:r>
                        <a:rPr lang="en-US" sz="1200" i="1">
                          <a:latin typeface="Cambria Math"/>
                        </a:rPr>
                        <m:t>𝑄</m:t>
                      </m:r>
                      <m:r>
                        <a:rPr lang="en-US" sz="1200" i="1">
                          <a:latin typeface="Cambria Math"/>
                        </a:rPr>
                        <m:t>−$1.5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8256" y="2993430"/>
                <a:ext cx="1608133" cy="293991"/>
              </a:xfrm>
              <a:prstGeom prst="rect">
                <a:avLst/>
              </a:prstGeom>
              <a:blipFill rotWithShape="1">
                <a:blip r:embed="rId5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 bwMode="auto">
          <a:xfrm flipV="1">
            <a:off x="6656832" y="2057400"/>
            <a:ext cx="0" cy="34290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07975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  <a:cs typeface="Times New Roman" pitchFamily="18" charset="0"/>
              </a:rPr>
              <a:t>Cost Relations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Total Cost</a:t>
            </a:r>
            <a:r>
              <a:rPr lang="en-US" sz="2400" dirty="0">
                <a:effectLst/>
                <a:cs typeface="Times New Roman" pitchFamily="18" charset="0"/>
              </a:rPr>
              <a:t> = Fixed Cost + Variable Cost.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Marginal and Average Cost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Marginal cost is the change in total cost associated with a one‑unit change in output.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Average Cost = Total Cost / Quantity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cs typeface="Times New Roman" pitchFamily="18" charset="0"/>
              </a:rPr>
              <a:t>Average Cost Minimization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Average cost is minimized when MC = AC.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cs typeface="Times New Roman" pitchFamily="18" charset="0"/>
              </a:rPr>
              <a:t>Reflects efficient production of a given output level.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09600" y="1394936"/>
                <a:ext cx="16930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𝐹𝐶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𝑉𝐶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394936"/>
                <a:ext cx="169302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51093" y="1394936"/>
                <a:ext cx="10844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𝐹𝐶</m:t>
                      </m:r>
                      <m:r>
                        <a:rPr lang="en-US" b="0" i="1" smtClean="0">
                          <a:latin typeface="Cambria Math"/>
                        </a:rPr>
                        <m:t>=$8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1093" y="1394936"/>
                <a:ext cx="108446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76800" y="1394936"/>
                <a:ext cx="22167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𝑉𝐶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394936"/>
                <a:ext cx="2216761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2274" y="3358042"/>
                <a:ext cx="2443489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𝑀𝐶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𝑇𝐶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$4+$1</m:t>
                    </m:r>
                    <m:r>
                      <a:rPr lang="en-US" b="0" i="1" smtClean="0">
                        <a:latin typeface="Cambria Math"/>
                      </a:rPr>
                      <m:t>𝑄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74" y="3358042"/>
                <a:ext cx="2443489" cy="528158"/>
              </a:xfrm>
              <a:prstGeom prst="rect">
                <a:avLst/>
              </a:prstGeom>
              <a:blipFill rotWithShape="1">
                <a:blip r:embed="rId6"/>
                <a:stretch>
                  <a:fillRect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9628" y="4724400"/>
                <a:ext cx="1189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628" y="4724400"/>
                <a:ext cx="118917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09601" y="4257022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Minimize AC when AC = MC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5091" y="5181600"/>
                <a:ext cx="3221110" cy="6706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$8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i="1">
                          <a:latin typeface="Cambria Math"/>
                        </a:rPr>
                        <m:t>4+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i="1">
                          <a:latin typeface="Cambria Math"/>
                        </a:rPr>
                        <m:t>0.5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=$4+$1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91" y="5181600"/>
                <a:ext cx="3221110" cy="6706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5800" y="5955268"/>
                <a:ext cx="8406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955268"/>
                <a:ext cx="840615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21475" y="1928336"/>
                <a:ext cx="27313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$8+$4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+$0.5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75" y="1928336"/>
                <a:ext cx="2731325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47707" y="2438400"/>
                <a:ext cx="5260094" cy="689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𝐴𝐶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𝑇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$8+</m:t>
                          </m:r>
                          <m:r>
                            <a:rPr lang="en-US" i="1">
                              <a:latin typeface="Cambria Math"/>
                            </a:rPr>
                            <m:t>$4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  <m:r>
                            <a:rPr lang="en-US" i="1">
                              <a:latin typeface="Cambria Math"/>
                            </a:rPr>
                            <m:t>+$0.5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$8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+$</m:t>
                      </m:r>
                      <m:r>
                        <a:rPr lang="en-US" i="1">
                          <a:latin typeface="Cambria Math"/>
                        </a:rPr>
                        <m:t>4+</m:t>
                      </m:r>
                      <m:r>
                        <a:rPr lang="en-US" b="0" i="1" smtClean="0">
                          <a:latin typeface="Cambria Math"/>
                        </a:rPr>
                        <m:t>$</m:t>
                      </m:r>
                      <m:r>
                        <a:rPr lang="en-US" i="1">
                          <a:latin typeface="Cambria Math"/>
                        </a:rPr>
                        <m:t>0.5</m:t>
                      </m:r>
                      <m:r>
                        <a:rPr lang="en-US" i="1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7" y="2438400"/>
                <a:ext cx="5260094" cy="68935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en-US">
                <a:effectLst/>
                <a:cs typeface="Times New Roman" pitchFamily="18" charset="0"/>
              </a:rPr>
              <a:t>Cost Relations</a:t>
            </a:r>
            <a:endParaRPr lang="en-US" dirty="0">
              <a:effectLst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257800" y="3358042"/>
            <a:ext cx="3657600" cy="2781892"/>
            <a:chOff x="5257800" y="3358042"/>
            <a:chExt cx="3657600" cy="2781892"/>
          </a:xfrm>
        </p:grpSpPr>
        <p:sp>
          <p:nvSpPr>
            <p:cNvPr id="31" name="Rectangle 30"/>
            <p:cNvSpPr/>
            <p:nvPr/>
          </p:nvSpPr>
          <p:spPr bwMode="auto">
            <a:xfrm>
              <a:off x="5257800" y="3358042"/>
              <a:ext cx="3653731" cy="2781892"/>
            </a:xfrm>
            <a:prstGeom prst="rect">
              <a:avLst/>
            </a:prstGeom>
            <a:solidFill>
              <a:schemeClr val="tx1">
                <a:lumMod val="75000"/>
                <a:alpha val="4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313290" y="3444167"/>
                  <a:ext cx="3373510" cy="5420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latin typeface="Cambria Math"/>
                              </a:rPr>
                              <m:t>$8</m:t>
                            </m:r>
                          </m:num>
                          <m:den>
                            <m:r>
                              <a:rPr lang="en-US" sz="1400" i="1">
                                <a:latin typeface="Cambria Math"/>
                              </a:rPr>
                              <m:t>𝑄</m:t>
                            </m:r>
                          </m:den>
                        </m:f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r>
                          <a:rPr lang="en-US" sz="1400" b="0" i="1" smtClean="0">
                            <a:latin typeface="Cambria Math"/>
                          </a:rPr>
                          <m:t>$</m:t>
                        </m:r>
                        <m:r>
                          <a:rPr lang="en-US" sz="1400" i="1">
                            <a:latin typeface="Cambria Math"/>
                          </a:rPr>
                          <m:t>4+</m:t>
                        </m:r>
                        <m:r>
                          <a:rPr lang="en-US" sz="1400" b="0" i="1" smtClean="0">
                            <a:latin typeface="Cambria Math"/>
                          </a:rPr>
                          <m:t>$</m:t>
                        </m:r>
                        <m:r>
                          <a:rPr lang="en-US" sz="1400" i="1">
                            <a:latin typeface="Cambria Math"/>
                          </a:rPr>
                          <m:t>0.5</m:t>
                        </m:r>
                        <m:r>
                          <a:rPr lang="en-US" sz="1400" i="1">
                            <a:latin typeface="Cambria Math"/>
                          </a:rPr>
                          <m:t>𝑄</m:t>
                        </m:r>
                        <m:r>
                          <a:rPr lang="en-US" sz="1400" b="0" i="1" smtClean="0">
                            <a:latin typeface="Cambria Math"/>
                          </a:rPr>
                          <m:t>=$4+$1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𝑄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3290" y="3444167"/>
                  <a:ext cx="3373510" cy="542071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44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Connector 12"/>
            <p:cNvCxnSpPr/>
            <p:nvPr/>
          </p:nvCxnSpPr>
          <p:spPr bwMode="auto">
            <a:xfrm>
              <a:off x="5867400" y="3622121"/>
              <a:ext cx="190500" cy="26407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6896100" y="3581400"/>
              <a:ext cx="190500" cy="3048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313289" y="4106129"/>
                  <a:ext cx="2161271" cy="5420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latin typeface="Cambria Math"/>
                              </a:rPr>
                              <m:t>$8</m:t>
                            </m:r>
                          </m:num>
                          <m:den>
                            <m:r>
                              <a:rPr lang="en-US" sz="1400" i="1">
                                <a:latin typeface="Cambria Math"/>
                              </a:rPr>
                              <m:t>𝑄</m:t>
                            </m:r>
                          </m:den>
                        </m:f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r>
                          <a:rPr lang="en-US" sz="1400" b="0" i="1" smtClean="0">
                            <a:latin typeface="Cambria Math"/>
                          </a:rPr>
                          <m:t>$</m:t>
                        </m:r>
                        <m:r>
                          <a:rPr lang="en-US" sz="1400" i="1">
                            <a:latin typeface="Cambria Math"/>
                          </a:rPr>
                          <m:t>0.5</m:t>
                        </m:r>
                        <m:r>
                          <a:rPr lang="en-US" sz="1400" i="1">
                            <a:latin typeface="Cambria Math"/>
                          </a:rPr>
                          <m:t>𝑄</m:t>
                        </m:r>
                        <m:r>
                          <a:rPr lang="en-US" sz="1400" b="0" i="1" smtClean="0">
                            <a:latin typeface="Cambria Math"/>
                          </a:rPr>
                          <m:t>=$1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𝑄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3289" y="4106129"/>
                  <a:ext cx="2161271" cy="542071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44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5306329" y="4724400"/>
                  <a:ext cx="1551671" cy="5420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latin typeface="Cambria Math"/>
                              </a:rPr>
                              <m:t>$8</m:t>
                            </m:r>
                          </m:num>
                          <m:den>
                            <m:r>
                              <a:rPr lang="en-US" sz="1400" i="1">
                                <a:latin typeface="Cambria Math"/>
                              </a:rPr>
                              <m:t>𝑄</m:t>
                            </m:r>
                          </m:den>
                        </m:f>
                        <m:r>
                          <a:rPr lang="en-US" sz="1400" b="0" i="1" smtClean="0">
                            <a:latin typeface="Cambria Math"/>
                          </a:rPr>
                          <m:t>=$0.5</m:t>
                        </m:r>
                        <m:r>
                          <a:rPr lang="en-US" sz="1400" b="0" i="1" smtClean="0">
                            <a:latin typeface="Cambria Math"/>
                          </a:rPr>
                          <m:t>𝑄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6329" y="4724400"/>
                  <a:ext cx="1551671" cy="542071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449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7000045" y="4257022"/>
              <a:ext cx="19153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Subtracting by -$0.5Q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5310811" y="5342691"/>
                  <a:ext cx="155167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latin typeface="Cambria Math"/>
                          </a:rPr>
                          <m:t>$</m:t>
                        </m:r>
                        <m:r>
                          <a:rPr lang="en-US" sz="1400" b="0" i="1" smtClean="0">
                            <a:latin typeface="Cambria Math"/>
                          </a:rPr>
                          <m:t>16=</m:t>
                        </m:r>
                        <m:sSup>
                          <m:sSup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𝑄</m:t>
                            </m:r>
                          </m:e>
                          <m:sup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0811" y="5342691"/>
                  <a:ext cx="1551671" cy="307777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58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24"/>
            <p:cNvSpPr txBox="1"/>
            <p:nvPr/>
          </p:nvSpPr>
          <p:spPr>
            <a:xfrm>
              <a:off x="6996176" y="4873823"/>
              <a:ext cx="19153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Multiply of 2Q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5257800" y="5715073"/>
                  <a:ext cx="1235403" cy="35779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$16</m:t>
                            </m:r>
                          </m:e>
                        </m:rad>
                        <m:r>
                          <a:rPr lang="en-US" sz="1400" i="1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7800" y="5715073"/>
                  <a:ext cx="1235403" cy="357790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7915345" y="5788223"/>
                  <a:ext cx="69525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1400" b="0" i="1" smtClean="0">
                            <a:latin typeface="Cambria Math"/>
                          </a:rPr>
                          <m:t>=4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15345" y="5788223"/>
                  <a:ext cx="695255" cy="307777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8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705600" y="5742570"/>
                  <a:ext cx="1019318" cy="3534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1400" b="0" i="1" smtClean="0"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1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$16</m:t>
                            </m:r>
                          </m:e>
                        </m:rad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5600" y="5742570"/>
                  <a:ext cx="1019318" cy="353430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b="-68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3097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5" grpId="0"/>
    </p:bld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1290</Words>
  <Application>Microsoft Office PowerPoint</Application>
  <PresentationFormat>On-screen Show (4:3)</PresentationFormat>
  <Paragraphs>182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Cambria Math</vt:lpstr>
      <vt:lpstr>Times</vt:lpstr>
      <vt:lpstr>Times New Roman</vt:lpstr>
      <vt:lpstr>Wingdings</vt:lpstr>
      <vt:lpstr>Ripple</vt:lpstr>
      <vt:lpstr>Worksheet</vt:lpstr>
      <vt:lpstr>Economic Optimization</vt:lpstr>
      <vt:lpstr>Economic Optimization Process</vt:lpstr>
      <vt:lpstr>Value of the Firm</vt:lpstr>
      <vt:lpstr>Revenue Relations</vt:lpstr>
      <vt:lpstr>Revenue Relations</vt:lpstr>
      <vt:lpstr>PowerPoint Presentation</vt:lpstr>
      <vt:lpstr>Revenue Relations</vt:lpstr>
      <vt:lpstr>Cost Relations</vt:lpstr>
      <vt:lpstr>PowerPoint Presentation</vt:lpstr>
      <vt:lpstr>Cost Relations</vt:lpstr>
      <vt:lpstr>Profit Relations</vt:lpstr>
      <vt:lpstr>PowerPoint Presentation</vt:lpstr>
      <vt:lpstr>Profit Relations</vt:lpstr>
      <vt:lpstr>PowerPoint Presentation</vt:lpstr>
      <vt:lpstr>PowerPoint Presentation</vt:lpstr>
      <vt:lpstr>PowerPoint Presentation</vt:lpstr>
      <vt:lpstr>PowerPoint Presentation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75</cp:revision>
  <dcterms:created xsi:type="dcterms:W3CDTF">2005-06-15T15:53:37Z</dcterms:created>
  <dcterms:modified xsi:type="dcterms:W3CDTF">2020-09-01T13:56:22Z</dcterms:modified>
</cp:coreProperties>
</file>