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40"/>
  </p:notesMasterIdLst>
  <p:sldIdLst>
    <p:sldId id="257" r:id="rId2"/>
    <p:sldId id="258" r:id="rId3"/>
    <p:sldId id="261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5" r:id="rId12"/>
    <p:sldId id="296" r:id="rId13"/>
    <p:sldId id="319" r:id="rId14"/>
    <p:sldId id="318" r:id="rId15"/>
    <p:sldId id="320" r:id="rId16"/>
    <p:sldId id="323" r:id="rId17"/>
    <p:sldId id="265" r:id="rId18"/>
    <p:sldId id="272" r:id="rId19"/>
    <p:sldId id="324" r:id="rId20"/>
    <p:sldId id="325" r:id="rId21"/>
    <p:sldId id="326" r:id="rId22"/>
    <p:sldId id="327" r:id="rId23"/>
    <p:sldId id="328" r:id="rId24"/>
    <p:sldId id="329" r:id="rId25"/>
    <p:sldId id="330" r:id="rId26"/>
    <p:sldId id="274" r:id="rId27"/>
    <p:sldId id="305" r:id="rId28"/>
    <p:sldId id="321" r:id="rId29"/>
    <p:sldId id="331" r:id="rId30"/>
    <p:sldId id="306" r:id="rId31"/>
    <p:sldId id="280" r:id="rId32"/>
    <p:sldId id="309" r:id="rId33"/>
    <p:sldId id="310" r:id="rId34"/>
    <p:sldId id="311" r:id="rId35"/>
    <p:sldId id="312" r:id="rId36"/>
    <p:sldId id="313" r:id="rId37"/>
    <p:sldId id="314" r:id="rId38"/>
    <p:sldId id="315" r:id="rId3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40" autoAdjust="0"/>
    <p:restoredTop sz="94627" autoAdjust="0"/>
  </p:normalViewPr>
  <p:slideViewPr>
    <p:cSldViewPr>
      <p:cViewPr varScale="1">
        <p:scale>
          <a:sx n="103" d="100"/>
          <a:sy n="103" d="100"/>
        </p:scale>
        <p:origin x="46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9052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69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38.xml"/><Relationship Id="rId3" Type="http://schemas.openxmlformats.org/officeDocument/2006/relationships/slide" Target="slides/slide30.xml"/><Relationship Id="rId7" Type="http://schemas.openxmlformats.org/officeDocument/2006/relationships/slide" Target="slides/slide37.xml"/><Relationship Id="rId2" Type="http://schemas.openxmlformats.org/officeDocument/2006/relationships/slide" Target="slides/slide25.xml"/><Relationship Id="rId1" Type="http://schemas.openxmlformats.org/officeDocument/2006/relationships/slide" Target="slides/slide4.xml"/><Relationship Id="rId6" Type="http://schemas.openxmlformats.org/officeDocument/2006/relationships/slide" Target="slides/slide36.xml"/><Relationship Id="rId5" Type="http://schemas.openxmlformats.org/officeDocument/2006/relationships/slide" Target="slides/slide35.xml"/><Relationship Id="rId4" Type="http://schemas.openxmlformats.org/officeDocument/2006/relationships/slide" Target="slides/slide3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034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34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4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034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3E0782E-7344-40B5-B674-9A9D9F6F72D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0368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46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97347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483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67006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83551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2064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75686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64306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17480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5596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5202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425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>
              <a:gd name="T0" fmla="*/ 0 w 179"/>
              <a:gd name="T1" fmla="*/ 132 h 132"/>
              <a:gd name="T2" fmla="*/ 29 w 179"/>
              <a:gd name="T3" fmla="*/ 132 h 132"/>
              <a:gd name="T4" fmla="*/ 77 w 179"/>
              <a:gd name="T5" fmla="*/ 108 h 132"/>
              <a:gd name="T6" fmla="*/ 119 w 179"/>
              <a:gd name="T7" fmla="*/ 78 h 132"/>
              <a:gd name="T8" fmla="*/ 155 w 179"/>
              <a:gd name="T9" fmla="*/ 48 h 132"/>
              <a:gd name="T10" fmla="*/ 179 w 179"/>
              <a:gd name="T11" fmla="*/ 12 h 132"/>
              <a:gd name="T12" fmla="*/ 173 w 179"/>
              <a:gd name="T13" fmla="*/ 6 h 132"/>
              <a:gd name="T14" fmla="*/ 167 w 179"/>
              <a:gd name="T15" fmla="*/ 0 h 132"/>
              <a:gd name="T16" fmla="*/ 137 w 179"/>
              <a:gd name="T17" fmla="*/ 42 h 132"/>
              <a:gd name="T18" fmla="*/ 101 w 179"/>
              <a:gd name="T19" fmla="*/ 78 h 132"/>
              <a:gd name="T20" fmla="*/ 53 w 179"/>
              <a:gd name="T21" fmla="*/ 108 h 132"/>
              <a:gd name="T22" fmla="*/ 0 w 179"/>
              <a:gd name="T23" fmla="*/ 132 h 132"/>
              <a:gd name="T24" fmla="*/ 0 w 179"/>
              <a:gd name="T25" fmla="*/ 13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323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96324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75" r:id="rId10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/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/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/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/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/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14.png"/><Relationship Id="rId4" Type="http://schemas.openxmlformats.org/officeDocument/2006/relationships/image" Target="../media/image25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24.png"/><Relationship Id="rId4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2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Demand and Supply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521ED0-2061-47B3-92C1-B5752689596B}"/>
              </a:ext>
            </a:extLst>
          </p:cNvPr>
          <p:cNvSpPr/>
          <p:nvPr/>
        </p:nvSpPr>
        <p:spPr>
          <a:xfrm>
            <a:off x="1425271" y="3657600"/>
            <a:ext cx="7032929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 lecture flows well with 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Managerial Economics, Mark </a:t>
            </a:r>
            <a:r>
              <a:rPr lang="en-US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Hirschey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12</a:t>
            </a:r>
            <a:r>
              <a:rPr lang="en-US" i="1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edition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chapter 3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>
                <a:effectLst/>
              </a:rPr>
              <a:t>Graphing Demand Curves</a:t>
            </a:r>
          </a:p>
        </p:txBody>
      </p:sp>
      <p:sp>
        <p:nvSpPr>
          <p:cNvPr id="2160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>
                <a:effectLst/>
              </a:rPr>
              <a:t>Change in quantity demanded</a:t>
            </a:r>
          </a:p>
          <a:p>
            <a:pPr lvl="1"/>
            <a:r>
              <a:rPr lang="en-US" dirty="0">
                <a:effectLst/>
              </a:rPr>
              <a:t>Occurs when price changes</a:t>
            </a:r>
          </a:p>
          <a:p>
            <a:pPr lvl="1"/>
            <a:r>
              <a:rPr lang="en-US" dirty="0">
                <a:effectLst/>
              </a:rPr>
              <a:t>Movement along demand curve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effectLst/>
              </a:rPr>
              <a:t>Change in demand</a:t>
            </a:r>
          </a:p>
          <a:p>
            <a:pPr lvl="1"/>
            <a:r>
              <a:rPr lang="en-US" dirty="0">
                <a:effectLst/>
              </a:rPr>
              <a:t>Occurs when one of the other variables, or </a:t>
            </a:r>
            <a:r>
              <a:rPr lang="en-US" i="1" dirty="0">
                <a:effectLst/>
              </a:rPr>
              <a:t>determinants of demand</a:t>
            </a:r>
            <a:r>
              <a:rPr lang="en-US" dirty="0">
                <a:effectLst/>
              </a:rPr>
              <a:t>, changes</a:t>
            </a:r>
          </a:p>
          <a:p>
            <a:pPr lvl="1"/>
            <a:r>
              <a:rPr lang="en-US" dirty="0">
                <a:effectLst/>
              </a:rPr>
              <a:t>Demand curve shifts rightward or leftward</a:t>
            </a:r>
          </a:p>
        </p:txBody>
      </p:sp>
    </p:spTree>
    <p:extLst>
      <p:ext uri="{BB962C8B-B14F-4D97-AF65-F5344CB8AC3E}">
        <p14:creationId xmlns:p14="http://schemas.microsoft.com/office/powerpoint/2010/main" val="4072513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6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6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6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6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6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6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67" grpId="0" build="p" bldLvl="2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>
                <a:effectLst/>
              </a:rPr>
              <a:t>Beef Example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dirty="0">
                <a:effectLst/>
              </a:rPr>
              <a:t>Demand for Beef</a:t>
            </a:r>
          </a:p>
          <a:p>
            <a:pPr lvl="1">
              <a:lnSpc>
                <a:spcPct val="90000"/>
              </a:lnSpc>
            </a:pPr>
            <a:r>
              <a:rPr lang="en-US" dirty="0">
                <a:effectLst/>
              </a:rPr>
              <a:t>Price of Beef</a:t>
            </a:r>
          </a:p>
          <a:p>
            <a:pPr lvl="1">
              <a:lnSpc>
                <a:spcPct val="90000"/>
              </a:lnSpc>
            </a:pPr>
            <a:r>
              <a:rPr lang="en-US" dirty="0">
                <a:effectLst/>
              </a:rPr>
              <a:t>Price of Chicken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effectLst/>
              </a:rPr>
              <a:t>Price of Pork</a:t>
            </a:r>
          </a:p>
          <a:p>
            <a:pPr lvl="1">
              <a:lnSpc>
                <a:spcPct val="90000"/>
              </a:lnSpc>
            </a:pPr>
            <a:r>
              <a:rPr lang="en-US" dirty="0">
                <a:effectLst/>
              </a:rPr>
              <a:t>Price of Vegetables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effectLst/>
              </a:rPr>
              <a:t>Income (Budget)</a:t>
            </a:r>
          </a:p>
          <a:p>
            <a:pPr lvl="1">
              <a:lnSpc>
                <a:spcPct val="90000"/>
              </a:lnSpc>
            </a:pPr>
            <a:r>
              <a:rPr lang="en-US" dirty="0">
                <a:effectLst/>
              </a:rPr>
              <a:t>Taste for Beef</a:t>
            </a:r>
          </a:p>
          <a:p>
            <a:pPr lvl="1">
              <a:lnSpc>
                <a:spcPct val="90000"/>
              </a:lnSpc>
            </a:pPr>
            <a:r>
              <a:rPr lang="en-US" dirty="0">
                <a:effectLst/>
              </a:rPr>
              <a:t>Expectations about Beef</a:t>
            </a:r>
          </a:p>
          <a:p>
            <a:pPr lvl="1">
              <a:lnSpc>
                <a:spcPct val="90000"/>
              </a:lnSpc>
            </a:pPr>
            <a:r>
              <a:rPr lang="en-US" dirty="0">
                <a:effectLst/>
              </a:rPr>
              <a:t>Size of Market</a:t>
            </a:r>
          </a:p>
        </p:txBody>
      </p:sp>
    </p:spTree>
    <p:extLst>
      <p:ext uri="{BB962C8B-B14F-4D97-AF65-F5344CB8AC3E}">
        <p14:creationId xmlns:p14="http://schemas.microsoft.com/office/powerpoint/2010/main" val="1325415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9" name="Text Box 5"/>
          <p:cNvSpPr txBox="1">
            <a:spLocks noChangeArrowheads="1"/>
          </p:cNvSpPr>
          <p:nvPr/>
        </p:nvSpPr>
        <p:spPr bwMode="auto">
          <a:xfrm>
            <a:off x="609600" y="1337617"/>
            <a:ext cx="77120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/>
              <a:t>Q</a:t>
            </a:r>
            <a:r>
              <a:rPr lang="en-US" sz="2400" baseline="-25000" dirty="0" err="1"/>
              <a:t>d</a:t>
            </a:r>
            <a:r>
              <a:rPr lang="en-US" sz="2400" dirty="0"/>
              <a:t> = a + b</a:t>
            </a:r>
            <a:r>
              <a:rPr lang="en-US" sz="2400" baseline="-25000" dirty="0"/>
              <a:t>1</a:t>
            </a:r>
            <a:r>
              <a:rPr lang="en-US" sz="2400" dirty="0"/>
              <a:t>P</a:t>
            </a:r>
            <a:r>
              <a:rPr lang="en-US" sz="2400" baseline="-25000" dirty="0"/>
              <a:t>b</a:t>
            </a:r>
            <a:r>
              <a:rPr lang="en-US" sz="2400" dirty="0"/>
              <a:t> + b</a:t>
            </a:r>
            <a:r>
              <a:rPr lang="en-US" sz="2400" baseline="-25000" dirty="0"/>
              <a:t>2</a:t>
            </a:r>
            <a:r>
              <a:rPr lang="en-US" sz="2400" dirty="0"/>
              <a:t>P</a:t>
            </a:r>
            <a:r>
              <a:rPr lang="en-US" sz="2400" baseline="-25000" dirty="0"/>
              <a:t>c</a:t>
            </a:r>
            <a:r>
              <a:rPr lang="en-US" sz="2400" dirty="0"/>
              <a:t> + b</a:t>
            </a:r>
            <a:r>
              <a:rPr lang="en-US" sz="2400" baseline="-25000" dirty="0"/>
              <a:t>3</a:t>
            </a:r>
            <a:r>
              <a:rPr lang="en-US" sz="2400" dirty="0"/>
              <a:t>P</a:t>
            </a:r>
            <a:r>
              <a:rPr lang="en-US" sz="2400" baseline="-25000" dirty="0"/>
              <a:t>p</a:t>
            </a:r>
            <a:r>
              <a:rPr lang="en-US" sz="2400" dirty="0"/>
              <a:t> + b</a:t>
            </a:r>
            <a:r>
              <a:rPr lang="en-US" sz="2400" baseline="-25000" dirty="0"/>
              <a:t>4</a:t>
            </a:r>
            <a:r>
              <a:rPr lang="en-US" sz="2400" dirty="0"/>
              <a:t>P</a:t>
            </a:r>
            <a:r>
              <a:rPr lang="en-US" sz="2400" baseline="-25000" dirty="0"/>
              <a:t>v</a:t>
            </a:r>
            <a:r>
              <a:rPr lang="en-US" sz="2400" dirty="0"/>
              <a:t> + b</a:t>
            </a:r>
            <a:r>
              <a:rPr lang="en-US" sz="2400" baseline="-25000" dirty="0"/>
              <a:t>5</a:t>
            </a:r>
            <a:r>
              <a:rPr lang="en-US" sz="2400" dirty="0"/>
              <a:t>M + b</a:t>
            </a:r>
            <a:r>
              <a:rPr lang="en-US" sz="2400" baseline="-25000" dirty="0"/>
              <a:t>6</a:t>
            </a:r>
            <a:r>
              <a:rPr lang="en-US" sz="2400" dirty="0"/>
              <a:t>E</a:t>
            </a:r>
            <a:r>
              <a:rPr lang="en-US" sz="2400" baseline="-25000" dirty="0"/>
              <a:t>b</a:t>
            </a:r>
            <a:r>
              <a:rPr lang="en-US" sz="2400" dirty="0"/>
              <a:t> + b</a:t>
            </a:r>
            <a:r>
              <a:rPr lang="en-US" sz="2400" baseline="-25000" dirty="0"/>
              <a:t>7</a:t>
            </a:r>
            <a:r>
              <a:rPr lang="en-US" sz="2400" dirty="0"/>
              <a:t>T</a:t>
            </a:r>
            <a:r>
              <a:rPr lang="en-US" sz="2400" baseline="-25000" dirty="0"/>
              <a:t>b</a:t>
            </a:r>
          </a:p>
        </p:txBody>
      </p:sp>
      <p:sp>
        <p:nvSpPr>
          <p:cNvPr id="251910" name="Rectangle 6"/>
          <p:cNvSpPr>
            <a:spLocks noChangeArrowheads="1"/>
          </p:cNvSpPr>
          <p:nvPr/>
        </p:nvSpPr>
        <p:spPr bwMode="auto">
          <a:xfrm>
            <a:off x="838200" y="2057400"/>
            <a:ext cx="7864525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 err="1"/>
              <a:t>Q</a:t>
            </a:r>
            <a:r>
              <a:rPr lang="en-US" sz="2400" baseline="-25000" dirty="0" err="1"/>
              <a:t>d</a:t>
            </a:r>
            <a:r>
              <a:rPr lang="en-US" sz="2400" dirty="0"/>
              <a:t> = the quantity demand for beef</a:t>
            </a:r>
          </a:p>
          <a:p>
            <a:r>
              <a:rPr lang="en-US" sz="2400" dirty="0" err="1"/>
              <a:t>P</a:t>
            </a:r>
            <a:r>
              <a:rPr lang="en-US" sz="2400" baseline="-25000" dirty="0" err="1"/>
              <a:t>b</a:t>
            </a:r>
            <a:r>
              <a:rPr lang="en-US" sz="2400" dirty="0"/>
              <a:t> = Price Index of Beef</a:t>
            </a:r>
          </a:p>
          <a:p>
            <a:r>
              <a:rPr lang="en-US" sz="2400" dirty="0"/>
              <a:t>P</a:t>
            </a:r>
            <a:r>
              <a:rPr lang="en-US" sz="2400" baseline="-25000" dirty="0"/>
              <a:t>c</a:t>
            </a:r>
            <a:r>
              <a:rPr lang="en-US" sz="2400" dirty="0"/>
              <a:t> = Price Index of Chicken</a:t>
            </a:r>
          </a:p>
          <a:p>
            <a:r>
              <a:rPr lang="en-US" sz="2400" dirty="0" err="1"/>
              <a:t>P</a:t>
            </a:r>
            <a:r>
              <a:rPr lang="en-US" sz="2400" baseline="-25000" dirty="0" err="1"/>
              <a:t>p</a:t>
            </a:r>
            <a:r>
              <a:rPr lang="en-US" sz="2400" dirty="0"/>
              <a:t> = Price Index of Pork</a:t>
            </a:r>
          </a:p>
          <a:p>
            <a:r>
              <a:rPr lang="en-US" sz="2400" dirty="0" err="1"/>
              <a:t>P</a:t>
            </a:r>
            <a:r>
              <a:rPr lang="en-US" sz="2400" baseline="-25000" dirty="0" err="1"/>
              <a:t>v</a:t>
            </a:r>
            <a:r>
              <a:rPr lang="en-US" sz="2400" dirty="0"/>
              <a:t> = Price Index of Vegetables</a:t>
            </a:r>
          </a:p>
          <a:p>
            <a:r>
              <a:rPr lang="en-US" sz="2400" dirty="0"/>
              <a:t>M = Household Income (000)</a:t>
            </a:r>
          </a:p>
          <a:p>
            <a:r>
              <a:rPr lang="en-US" sz="2400" dirty="0" err="1"/>
              <a:t>E</a:t>
            </a:r>
            <a:r>
              <a:rPr lang="en-US" sz="2400" baseline="-25000" dirty="0" err="1"/>
              <a:t>b</a:t>
            </a:r>
            <a:r>
              <a:rPr lang="en-US" sz="2400" dirty="0"/>
              <a:t> = Expectations (Weekly Industry Ad spend) (000,000)</a:t>
            </a:r>
          </a:p>
          <a:p>
            <a:r>
              <a:rPr lang="en-US" sz="2400" dirty="0"/>
              <a:t>T</a:t>
            </a:r>
            <a:r>
              <a:rPr lang="en-US" sz="2400" baseline="-25000" dirty="0"/>
              <a:t>b</a:t>
            </a:r>
            <a:r>
              <a:rPr lang="en-US" sz="2400" dirty="0"/>
              <a:t> = Tastes (Ratio of good Ads and Articles to Bad)</a:t>
            </a:r>
          </a:p>
          <a:p>
            <a:r>
              <a:rPr lang="en-US" sz="2400" dirty="0"/>
              <a:t>A = intercept constant</a:t>
            </a:r>
          </a:p>
          <a:p>
            <a:r>
              <a:rPr lang="en-US" sz="2400" dirty="0"/>
              <a:t>b</a:t>
            </a:r>
            <a:r>
              <a:rPr lang="en-US" sz="2400" baseline="-25000" dirty="0"/>
              <a:t>1</a:t>
            </a:r>
            <a:r>
              <a:rPr lang="en-US" sz="2400" dirty="0"/>
              <a:t>, b</a:t>
            </a:r>
            <a:r>
              <a:rPr lang="en-US" sz="2400" baseline="-25000" dirty="0"/>
              <a:t>2</a:t>
            </a:r>
            <a:r>
              <a:rPr lang="en-US" sz="2400" dirty="0"/>
              <a:t>, b</a:t>
            </a:r>
            <a:r>
              <a:rPr lang="en-US" sz="2400" baseline="-25000" dirty="0"/>
              <a:t>3</a:t>
            </a:r>
            <a:r>
              <a:rPr lang="en-US" sz="2400" dirty="0"/>
              <a:t>, b</a:t>
            </a:r>
            <a:r>
              <a:rPr lang="en-US" sz="2400" baseline="-25000" dirty="0"/>
              <a:t>4</a:t>
            </a:r>
            <a:r>
              <a:rPr lang="en-US" sz="2400" dirty="0"/>
              <a:t>, b</a:t>
            </a:r>
            <a:r>
              <a:rPr lang="en-US" sz="2400" baseline="-25000" dirty="0"/>
              <a:t>5</a:t>
            </a:r>
            <a:r>
              <a:rPr lang="en-US" sz="2400" dirty="0"/>
              <a:t>, b</a:t>
            </a:r>
            <a:r>
              <a:rPr lang="en-US" sz="2400" baseline="-25000" dirty="0"/>
              <a:t>6</a:t>
            </a:r>
            <a:r>
              <a:rPr lang="en-US" sz="2400" dirty="0"/>
              <a:t>, and b</a:t>
            </a:r>
            <a:r>
              <a:rPr lang="en-US" sz="2400" baseline="-25000" dirty="0"/>
              <a:t>7</a:t>
            </a:r>
            <a:r>
              <a:rPr lang="en-US" sz="2400" dirty="0"/>
              <a:t> are slope constants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001000" cy="838200"/>
          </a:xfrm>
        </p:spPr>
        <p:txBody>
          <a:bodyPr/>
          <a:lstStyle/>
          <a:p>
            <a:pPr algn="l"/>
            <a:r>
              <a:rPr lang="en-US" dirty="0">
                <a:effectLst/>
              </a:rPr>
              <a:t>Beef Example</a:t>
            </a:r>
          </a:p>
        </p:txBody>
      </p:sp>
    </p:spTree>
    <p:extLst>
      <p:ext uri="{BB962C8B-B14F-4D97-AF65-F5344CB8AC3E}">
        <p14:creationId xmlns:p14="http://schemas.microsoft.com/office/powerpoint/2010/main" val="4175731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2" name="Rectangle 4"/>
          <p:cNvSpPr>
            <a:spLocks noGrp="1" noChangeArrowheads="1"/>
          </p:cNvSpPr>
          <p:nvPr>
            <p:ph type="title"/>
          </p:nvPr>
        </p:nvSpPr>
        <p:spPr>
          <a:xfrm>
            <a:off x="185737" y="196850"/>
            <a:ext cx="8229600" cy="1143000"/>
          </a:xfrm>
        </p:spPr>
        <p:txBody>
          <a:bodyPr/>
          <a:lstStyle/>
          <a:p>
            <a:pPr algn="l"/>
            <a:r>
              <a:rPr lang="en-US" dirty="0">
                <a:effectLst/>
              </a:rPr>
              <a:t>Beef Example</a:t>
            </a:r>
          </a:p>
        </p:txBody>
      </p:sp>
      <p:sp>
        <p:nvSpPr>
          <p:cNvPr id="252933" name="Text Box 5"/>
          <p:cNvSpPr txBox="1">
            <a:spLocks noChangeArrowheads="1"/>
          </p:cNvSpPr>
          <p:nvPr/>
        </p:nvSpPr>
        <p:spPr bwMode="auto">
          <a:xfrm>
            <a:off x="304800" y="1447800"/>
            <a:ext cx="8077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/>
              <a:t>Q</a:t>
            </a:r>
            <a:r>
              <a:rPr lang="en-US" sz="2400" baseline="-25000" dirty="0" err="1"/>
              <a:t>d</a:t>
            </a:r>
            <a:r>
              <a:rPr lang="en-US" sz="2400" dirty="0"/>
              <a:t> = a + b</a:t>
            </a:r>
            <a:r>
              <a:rPr lang="en-US" sz="2400" baseline="-25000" dirty="0"/>
              <a:t>1</a:t>
            </a:r>
            <a:r>
              <a:rPr lang="en-US" sz="2400" dirty="0"/>
              <a:t>P</a:t>
            </a:r>
            <a:r>
              <a:rPr lang="en-US" sz="2400" baseline="-25000" dirty="0"/>
              <a:t>b</a:t>
            </a:r>
            <a:r>
              <a:rPr lang="en-US" sz="2400" dirty="0"/>
              <a:t> + b</a:t>
            </a:r>
            <a:r>
              <a:rPr lang="en-US" sz="2400" baseline="-25000" dirty="0"/>
              <a:t>2</a:t>
            </a:r>
            <a:r>
              <a:rPr lang="en-US" sz="2400" dirty="0"/>
              <a:t>P</a:t>
            </a:r>
            <a:r>
              <a:rPr lang="en-US" sz="2400" baseline="-25000" dirty="0"/>
              <a:t>c</a:t>
            </a:r>
            <a:r>
              <a:rPr lang="en-US" sz="2400" dirty="0"/>
              <a:t> + b</a:t>
            </a:r>
            <a:r>
              <a:rPr lang="en-US" sz="2400" baseline="-25000" dirty="0"/>
              <a:t>3</a:t>
            </a:r>
            <a:r>
              <a:rPr lang="en-US" sz="2400" dirty="0"/>
              <a:t>P</a:t>
            </a:r>
            <a:r>
              <a:rPr lang="en-US" sz="2400" baseline="-25000" dirty="0"/>
              <a:t>p</a:t>
            </a:r>
            <a:r>
              <a:rPr lang="en-US" sz="2400" dirty="0"/>
              <a:t> + b</a:t>
            </a:r>
            <a:r>
              <a:rPr lang="en-US" sz="2400" baseline="-25000" dirty="0"/>
              <a:t>4</a:t>
            </a:r>
            <a:r>
              <a:rPr lang="en-US" sz="2400" dirty="0"/>
              <a:t>P</a:t>
            </a:r>
            <a:r>
              <a:rPr lang="en-US" sz="2400" baseline="-25000" dirty="0"/>
              <a:t>v</a:t>
            </a:r>
            <a:r>
              <a:rPr lang="en-US" sz="2400" dirty="0"/>
              <a:t> + b</a:t>
            </a:r>
            <a:r>
              <a:rPr lang="en-US" sz="2400" baseline="-25000" dirty="0"/>
              <a:t>5</a:t>
            </a:r>
            <a:r>
              <a:rPr lang="en-US" sz="2400" dirty="0"/>
              <a:t>M + b</a:t>
            </a:r>
            <a:r>
              <a:rPr lang="en-US" sz="2400" baseline="-25000" dirty="0"/>
              <a:t>6</a:t>
            </a:r>
            <a:r>
              <a:rPr lang="en-US" sz="2400" dirty="0"/>
              <a:t>E</a:t>
            </a:r>
            <a:r>
              <a:rPr lang="en-US" sz="2400" baseline="-25000" dirty="0"/>
              <a:t>b</a:t>
            </a:r>
            <a:r>
              <a:rPr lang="en-US" sz="2400" dirty="0"/>
              <a:t> + b</a:t>
            </a:r>
            <a:r>
              <a:rPr lang="en-US" sz="2400" baseline="-25000" dirty="0"/>
              <a:t>7</a:t>
            </a:r>
            <a:r>
              <a:rPr lang="en-US" sz="2400" dirty="0"/>
              <a:t>T</a:t>
            </a:r>
            <a:r>
              <a:rPr lang="en-US" sz="2400" baseline="-25000" dirty="0"/>
              <a:t>b</a:t>
            </a:r>
          </a:p>
        </p:txBody>
      </p:sp>
      <p:sp>
        <p:nvSpPr>
          <p:cNvPr id="252934" name="Text Box 6"/>
          <p:cNvSpPr txBox="1">
            <a:spLocks noChangeArrowheads="1"/>
          </p:cNvSpPr>
          <p:nvPr/>
        </p:nvSpPr>
        <p:spPr bwMode="auto">
          <a:xfrm>
            <a:off x="304800" y="2082800"/>
            <a:ext cx="84582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dirty="0" err="1"/>
              <a:t>Q</a:t>
            </a:r>
            <a:r>
              <a:rPr lang="en-US" sz="2200" baseline="-25000" dirty="0" err="1"/>
              <a:t>d</a:t>
            </a:r>
            <a:r>
              <a:rPr lang="en-US" sz="2200" dirty="0"/>
              <a:t> = 41.2 – 3.4P</a:t>
            </a:r>
            <a:r>
              <a:rPr lang="en-US" sz="2200" baseline="-25000" dirty="0"/>
              <a:t>b</a:t>
            </a:r>
            <a:r>
              <a:rPr lang="en-US" sz="2200" dirty="0"/>
              <a:t> + 5.2P</a:t>
            </a:r>
            <a:r>
              <a:rPr lang="en-US" sz="2200" baseline="-25000" dirty="0"/>
              <a:t>c</a:t>
            </a:r>
            <a:r>
              <a:rPr lang="en-US" sz="2200" dirty="0"/>
              <a:t> + 2.8P</a:t>
            </a:r>
            <a:r>
              <a:rPr lang="en-US" sz="2200" baseline="-25000" dirty="0"/>
              <a:t>p</a:t>
            </a:r>
            <a:r>
              <a:rPr lang="en-US" sz="2200" dirty="0"/>
              <a:t> – 5.5P</a:t>
            </a:r>
            <a:r>
              <a:rPr lang="en-US" sz="2200" baseline="-25000" dirty="0"/>
              <a:t>v</a:t>
            </a:r>
            <a:r>
              <a:rPr lang="en-US" sz="2200" dirty="0"/>
              <a:t> + .32M + 1.2E</a:t>
            </a:r>
            <a:r>
              <a:rPr lang="en-US" sz="2200" baseline="-25000" dirty="0"/>
              <a:t>b</a:t>
            </a:r>
            <a:r>
              <a:rPr lang="en-US" sz="2200" dirty="0"/>
              <a:t> + 1.6T</a:t>
            </a:r>
            <a:r>
              <a:rPr lang="en-US" sz="2200" baseline="-25000" dirty="0"/>
              <a:t>b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04800" y="2670175"/>
            <a:ext cx="8839200" cy="411163"/>
            <a:chOff x="304800" y="2670175"/>
            <a:chExt cx="8839200" cy="411163"/>
          </a:xfrm>
        </p:grpSpPr>
        <p:sp>
          <p:nvSpPr>
            <p:cNvPr id="252935" name="Text Box 7"/>
            <p:cNvSpPr txBox="1">
              <a:spLocks noChangeArrowheads="1"/>
            </p:cNvSpPr>
            <p:nvPr/>
          </p:nvSpPr>
          <p:spPr bwMode="auto">
            <a:xfrm>
              <a:off x="304800" y="2684463"/>
              <a:ext cx="88392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err="1"/>
                <a:t>Q</a:t>
              </a:r>
              <a:r>
                <a:rPr lang="en-US" sz="2000" baseline="-25000" dirty="0" err="1"/>
                <a:t>d</a:t>
              </a:r>
              <a:r>
                <a:rPr lang="en-US" sz="2000" dirty="0"/>
                <a:t> = 41.2 – 3.4P</a:t>
              </a:r>
              <a:r>
                <a:rPr lang="en-US" sz="2000" baseline="-25000" dirty="0"/>
                <a:t>b</a:t>
              </a:r>
              <a:r>
                <a:rPr lang="en-US" sz="2000" dirty="0"/>
                <a:t> + 5.2($1.70) + 2.8($2) – 5.5($1) + .32(38) + 1.2(3) + 1.6(3)</a:t>
              </a:r>
              <a:endParaRPr lang="en-US" sz="2000" baseline="-25000" dirty="0"/>
            </a:p>
          </p:txBody>
        </p:sp>
        <p:sp>
          <p:nvSpPr>
            <p:cNvPr id="252937" name="AutoShape 9"/>
            <p:cNvSpPr>
              <a:spLocks noChangeArrowheads="1"/>
            </p:cNvSpPr>
            <p:nvPr/>
          </p:nvSpPr>
          <p:spPr bwMode="auto">
            <a:xfrm>
              <a:off x="2590800" y="2670175"/>
              <a:ext cx="6477000" cy="377825"/>
            </a:xfrm>
            <a:prstGeom prst="bracketPair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04800" y="3141663"/>
            <a:ext cx="3967163" cy="396875"/>
            <a:chOff x="304800" y="3141663"/>
            <a:chExt cx="3967163" cy="396875"/>
          </a:xfrm>
        </p:grpSpPr>
        <p:sp>
          <p:nvSpPr>
            <p:cNvPr id="252936" name="Text Box 8"/>
            <p:cNvSpPr txBox="1">
              <a:spLocks noChangeArrowheads="1"/>
            </p:cNvSpPr>
            <p:nvPr/>
          </p:nvSpPr>
          <p:spPr bwMode="auto">
            <a:xfrm>
              <a:off x="304800" y="3141663"/>
              <a:ext cx="3967163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 err="1"/>
                <a:t>Q</a:t>
              </a:r>
              <a:r>
                <a:rPr lang="en-US" sz="2000" baseline="-25000" dirty="0" err="1"/>
                <a:t>d</a:t>
              </a:r>
              <a:r>
                <a:rPr lang="en-US" sz="2000" dirty="0"/>
                <a:t> = 41.2 – 3.4P</a:t>
              </a:r>
              <a:r>
                <a:rPr lang="en-US" sz="2000" baseline="-25000" dirty="0"/>
                <a:t>b</a:t>
              </a:r>
              <a:r>
                <a:rPr lang="en-US" sz="2000" dirty="0"/>
                <a:t> + 30.06</a:t>
              </a:r>
              <a:endParaRPr lang="en-US" sz="2000" baseline="-25000" dirty="0"/>
            </a:p>
          </p:txBody>
        </p:sp>
        <p:sp>
          <p:nvSpPr>
            <p:cNvPr id="252938" name="AutoShape 10"/>
            <p:cNvSpPr>
              <a:spLocks noChangeArrowheads="1"/>
            </p:cNvSpPr>
            <p:nvPr/>
          </p:nvSpPr>
          <p:spPr bwMode="auto">
            <a:xfrm>
              <a:off x="2590800" y="3208338"/>
              <a:ext cx="744538" cy="274637"/>
            </a:xfrm>
            <a:prstGeom prst="bracketPair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2939" name="Text Box 11"/>
          <p:cNvSpPr txBox="1">
            <a:spLocks noChangeArrowheads="1"/>
          </p:cNvSpPr>
          <p:nvPr/>
        </p:nvSpPr>
        <p:spPr bwMode="auto">
          <a:xfrm>
            <a:off x="304800" y="3627438"/>
            <a:ext cx="21415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/>
              <a:t>Q</a:t>
            </a:r>
            <a:r>
              <a:rPr lang="en-US" baseline="-25000" dirty="0" err="1"/>
              <a:t>d</a:t>
            </a:r>
            <a:r>
              <a:rPr lang="en-US" dirty="0"/>
              <a:t> = 71.26 – 3.4P</a:t>
            </a:r>
            <a:r>
              <a:rPr lang="en-US" baseline="-25000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422885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34" grpId="0"/>
      <p:bldP spid="25293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>
                <a:effectLst/>
              </a:rPr>
              <a:t>Demand Curve</a:t>
            </a: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914400" y="1752600"/>
            <a:ext cx="0" cy="41148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Connector 7"/>
          <p:cNvCxnSpPr/>
          <p:nvPr/>
        </p:nvCxnSpPr>
        <p:spPr bwMode="auto">
          <a:xfrm flipH="1">
            <a:off x="914400" y="5881816"/>
            <a:ext cx="52578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TextBox 6"/>
          <p:cNvSpPr txBox="1"/>
          <p:nvPr/>
        </p:nvSpPr>
        <p:spPr>
          <a:xfrm>
            <a:off x="762000" y="59436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67400" y="58674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Quantity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2400" y="1688068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Price</a:t>
            </a:r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914400" y="3124200"/>
            <a:ext cx="3810000" cy="27432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TextBox 11"/>
          <p:cNvSpPr txBox="1"/>
          <p:nvPr/>
        </p:nvSpPr>
        <p:spPr>
          <a:xfrm>
            <a:off x="0" y="2971800"/>
            <a:ext cx="876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$20.95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19600" y="5909392"/>
            <a:ext cx="876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71.26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135056" y="1676400"/>
                <a:ext cx="2478564" cy="3915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𝑑</m:t>
                          </m:r>
                        </m:sub>
                      </m:sSub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71.26−3.4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𝑏𝑒𝑒𝑓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5056" y="1676400"/>
                <a:ext cx="2478564" cy="391582"/>
              </a:xfrm>
              <a:prstGeom prst="rect">
                <a:avLst/>
              </a:prstGeom>
              <a:blipFill rotWithShape="1">
                <a:blip r:embed="rId2"/>
                <a:stretch>
                  <a:fillRect b="-9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150836" y="3581400"/>
                <a:ext cx="2626809" cy="3915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𝑏𝑒𝑒𝑓</m:t>
                          </m:r>
                        </m:sub>
                      </m:sSub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20.95−0.294</m:t>
                      </m:r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0836" y="3581400"/>
                <a:ext cx="2626809" cy="391582"/>
              </a:xfrm>
              <a:prstGeom prst="rect">
                <a:avLst/>
              </a:prstGeom>
              <a:blipFill rotWithShape="1">
                <a:blip r:embed="rId3"/>
                <a:stretch>
                  <a:fillRect b="-78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434912" y="2286000"/>
                <a:ext cx="2651688" cy="3915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𝑑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−71.26</m:t>
                      </m:r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−3.4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𝑏𝑒𝑒𝑓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4912" y="2286000"/>
                <a:ext cx="2651688" cy="391582"/>
              </a:xfrm>
              <a:prstGeom prst="rect">
                <a:avLst/>
              </a:prstGeom>
              <a:blipFill rotWithShape="1">
                <a:blip r:embed="rId4"/>
                <a:stretch>
                  <a:fillRect b="-9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434684" y="2743200"/>
                <a:ext cx="2173992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𝑑</m:t>
                              </m:r>
                            </m:sub>
                          </m:sSub>
                          <m:r>
                            <a:rPr lang="en-US" i="1">
                              <a:latin typeface="Cambria Math"/>
                            </a:rPr>
                            <m:t>−71.26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−3.4</m:t>
                          </m:r>
                        </m:den>
                      </m:f>
                      <m:r>
                        <a:rPr lang="en-US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𝑏𝑒𝑒𝑓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4684" y="2743200"/>
                <a:ext cx="2173992" cy="6127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81130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/>
      <p:bldP spid="14" grpId="0"/>
      <p:bldP spid="18" grpId="0"/>
      <p:bldP spid="19" grpId="0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 bwMode="auto">
          <a:xfrm>
            <a:off x="838199" y="5852305"/>
            <a:ext cx="737802" cy="424934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838199" y="3613666"/>
            <a:ext cx="737801" cy="424934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>
          <a:xfrm>
            <a:off x="131763" y="152400"/>
            <a:ext cx="8229600" cy="1143000"/>
          </a:xfrm>
        </p:spPr>
        <p:txBody>
          <a:bodyPr/>
          <a:lstStyle/>
          <a:p>
            <a:pPr algn="l"/>
            <a:r>
              <a:rPr lang="en-US" dirty="0">
                <a:effectLst/>
              </a:rPr>
              <a:t>Beef Example (Change in P</a:t>
            </a:r>
            <a:r>
              <a:rPr lang="en-US" baseline="-25000" dirty="0">
                <a:effectLst/>
              </a:rPr>
              <a:t>R</a:t>
            </a:r>
            <a:r>
              <a:rPr lang="en-US" dirty="0">
                <a:effectLst/>
              </a:rPr>
              <a:t>)</a:t>
            </a:r>
          </a:p>
        </p:txBody>
      </p:sp>
      <p:sp>
        <p:nvSpPr>
          <p:cNvPr id="254979" name="Text Box 3"/>
          <p:cNvSpPr txBox="1">
            <a:spLocks noChangeArrowheads="1"/>
          </p:cNvSpPr>
          <p:nvPr/>
        </p:nvSpPr>
        <p:spPr bwMode="auto">
          <a:xfrm>
            <a:off x="173037" y="1219200"/>
            <a:ext cx="79803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/>
              <a:t>Q</a:t>
            </a:r>
            <a:r>
              <a:rPr lang="en-US" sz="2400" baseline="-25000" dirty="0" err="1"/>
              <a:t>d</a:t>
            </a:r>
            <a:r>
              <a:rPr lang="en-US" sz="2400" dirty="0"/>
              <a:t> = a + b</a:t>
            </a:r>
            <a:r>
              <a:rPr lang="en-US" sz="2400" baseline="-25000" dirty="0"/>
              <a:t>1</a:t>
            </a:r>
            <a:r>
              <a:rPr lang="en-US" sz="2400" dirty="0"/>
              <a:t>P</a:t>
            </a:r>
            <a:r>
              <a:rPr lang="en-US" sz="2400" baseline="-25000" dirty="0"/>
              <a:t>b</a:t>
            </a:r>
            <a:r>
              <a:rPr lang="en-US" sz="2400" dirty="0"/>
              <a:t> + b</a:t>
            </a:r>
            <a:r>
              <a:rPr lang="en-US" sz="2400" baseline="-25000" dirty="0"/>
              <a:t>2</a:t>
            </a:r>
            <a:r>
              <a:rPr lang="en-US" sz="2400" dirty="0"/>
              <a:t>P</a:t>
            </a:r>
            <a:r>
              <a:rPr lang="en-US" sz="2400" baseline="-25000" dirty="0"/>
              <a:t>c</a:t>
            </a:r>
            <a:r>
              <a:rPr lang="en-US" sz="2400" dirty="0"/>
              <a:t> + b</a:t>
            </a:r>
            <a:r>
              <a:rPr lang="en-US" sz="2400" baseline="-25000" dirty="0"/>
              <a:t>3</a:t>
            </a:r>
            <a:r>
              <a:rPr lang="en-US" sz="2400" dirty="0"/>
              <a:t>P</a:t>
            </a:r>
            <a:r>
              <a:rPr lang="en-US" sz="2400" baseline="-25000" dirty="0"/>
              <a:t>p</a:t>
            </a:r>
            <a:r>
              <a:rPr lang="en-US" sz="2400" dirty="0"/>
              <a:t> + b</a:t>
            </a:r>
            <a:r>
              <a:rPr lang="en-US" sz="2400" baseline="-25000" dirty="0"/>
              <a:t>4</a:t>
            </a:r>
            <a:r>
              <a:rPr lang="en-US" sz="2400" dirty="0"/>
              <a:t>P</a:t>
            </a:r>
            <a:r>
              <a:rPr lang="en-US" sz="2400" baseline="-25000" dirty="0"/>
              <a:t>v</a:t>
            </a:r>
            <a:r>
              <a:rPr lang="en-US" sz="2400" dirty="0"/>
              <a:t> + b</a:t>
            </a:r>
            <a:r>
              <a:rPr lang="en-US" sz="2400" baseline="-25000" dirty="0"/>
              <a:t>5</a:t>
            </a:r>
            <a:r>
              <a:rPr lang="en-US" sz="2400" dirty="0"/>
              <a:t>M + b</a:t>
            </a:r>
            <a:r>
              <a:rPr lang="en-US" sz="2400" baseline="-25000" dirty="0"/>
              <a:t>6</a:t>
            </a:r>
            <a:r>
              <a:rPr lang="en-US" sz="2400" dirty="0"/>
              <a:t>E</a:t>
            </a:r>
            <a:r>
              <a:rPr lang="en-US" sz="2400" baseline="-25000" dirty="0"/>
              <a:t>b</a:t>
            </a:r>
            <a:r>
              <a:rPr lang="en-US" sz="2400" dirty="0"/>
              <a:t> + b</a:t>
            </a:r>
            <a:r>
              <a:rPr lang="en-US" sz="2400" baseline="-25000" dirty="0"/>
              <a:t>7</a:t>
            </a:r>
            <a:r>
              <a:rPr lang="en-US" sz="2400" dirty="0"/>
              <a:t>T</a:t>
            </a:r>
            <a:r>
              <a:rPr lang="en-US" sz="2400" baseline="-25000" dirty="0"/>
              <a:t>b</a:t>
            </a:r>
          </a:p>
        </p:txBody>
      </p:sp>
      <p:sp>
        <p:nvSpPr>
          <p:cNvPr id="254980" name="Text Box 4"/>
          <p:cNvSpPr txBox="1">
            <a:spLocks noChangeArrowheads="1"/>
          </p:cNvSpPr>
          <p:nvPr/>
        </p:nvSpPr>
        <p:spPr bwMode="auto">
          <a:xfrm>
            <a:off x="183292" y="1863789"/>
            <a:ext cx="850350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dirty="0" err="1"/>
              <a:t>Q</a:t>
            </a:r>
            <a:r>
              <a:rPr lang="en-US" sz="2200" baseline="-25000" dirty="0" err="1"/>
              <a:t>d</a:t>
            </a:r>
            <a:r>
              <a:rPr lang="en-US" sz="2200" dirty="0"/>
              <a:t> = 41.2 – 3.4P</a:t>
            </a:r>
            <a:r>
              <a:rPr lang="en-US" sz="2200" baseline="-25000" dirty="0"/>
              <a:t>b</a:t>
            </a:r>
            <a:r>
              <a:rPr lang="en-US" sz="2200" dirty="0"/>
              <a:t> + 5.2P</a:t>
            </a:r>
            <a:r>
              <a:rPr lang="en-US" sz="2200" baseline="-25000" dirty="0"/>
              <a:t>c</a:t>
            </a:r>
            <a:r>
              <a:rPr lang="en-US" sz="2200" dirty="0"/>
              <a:t> + 2.8P</a:t>
            </a:r>
            <a:r>
              <a:rPr lang="en-US" sz="2200" baseline="-25000" dirty="0"/>
              <a:t>p</a:t>
            </a:r>
            <a:r>
              <a:rPr lang="en-US" sz="2200" dirty="0"/>
              <a:t> – 5.5P</a:t>
            </a:r>
            <a:r>
              <a:rPr lang="en-US" sz="2200" baseline="-25000" dirty="0"/>
              <a:t>v</a:t>
            </a:r>
            <a:r>
              <a:rPr lang="en-US" sz="2200" dirty="0"/>
              <a:t> + .32M + 1.2E</a:t>
            </a:r>
            <a:r>
              <a:rPr lang="en-US" sz="2200" baseline="-25000" dirty="0"/>
              <a:t>b</a:t>
            </a:r>
            <a:r>
              <a:rPr lang="en-US" sz="2200" dirty="0"/>
              <a:t> + 1.6*T</a:t>
            </a:r>
            <a:r>
              <a:rPr lang="en-US" sz="2200" baseline="-25000" dirty="0"/>
              <a:t>b</a:t>
            </a:r>
          </a:p>
        </p:txBody>
      </p:sp>
      <p:sp>
        <p:nvSpPr>
          <p:cNvPr id="254981" name="Text Box 5"/>
          <p:cNvSpPr txBox="1">
            <a:spLocks noChangeArrowheads="1"/>
          </p:cNvSpPr>
          <p:nvPr/>
        </p:nvSpPr>
        <p:spPr bwMode="auto">
          <a:xfrm>
            <a:off x="239712" y="2486025"/>
            <a:ext cx="89042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/>
              <a:t>Q</a:t>
            </a:r>
            <a:r>
              <a:rPr lang="en-US" sz="2000" baseline="-25000" dirty="0" err="1"/>
              <a:t>d</a:t>
            </a:r>
            <a:r>
              <a:rPr lang="en-US" sz="2000" dirty="0"/>
              <a:t> = 41.2 – 3.4P</a:t>
            </a:r>
            <a:r>
              <a:rPr lang="en-US" sz="2000" baseline="-25000" dirty="0"/>
              <a:t>b</a:t>
            </a:r>
            <a:r>
              <a:rPr lang="en-US" sz="2000" dirty="0"/>
              <a:t> + 5.2($1.70) + 2.8($2) – 5.5($1) + .32(38) + 1.2(3) + 1.6(3)</a:t>
            </a:r>
            <a:endParaRPr lang="en-US" sz="2000" baseline="-25000" dirty="0"/>
          </a:p>
        </p:txBody>
      </p:sp>
      <p:sp>
        <p:nvSpPr>
          <p:cNvPr id="254982" name="Text Box 6"/>
          <p:cNvSpPr txBox="1">
            <a:spLocks noChangeArrowheads="1"/>
          </p:cNvSpPr>
          <p:nvPr/>
        </p:nvSpPr>
        <p:spPr bwMode="auto">
          <a:xfrm>
            <a:off x="266700" y="3108325"/>
            <a:ext cx="3162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/>
              <a:t>Q</a:t>
            </a:r>
            <a:r>
              <a:rPr lang="en-US" sz="2000" baseline="-25000" dirty="0" err="1"/>
              <a:t>d</a:t>
            </a:r>
            <a:r>
              <a:rPr lang="en-US" sz="2000" dirty="0"/>
              <a:t> = 41.2 – 3.4P</a:t>
            </a:r>
            <a:r>
              <a:rPr lang="en-US" sz="2000" baseline="-25000" dirty="0"/>
              <a:t>b</a:t>
            </a:r>
            <a:r>
              <a:rPr lang="en-US" sz="2000" dirty="0"/>
              <a:t> + 30.06</a:t>
            </a:r>
            <a:endParaRPr lang="en-US" sz="2000" baseline="-25000" dirty="0"/>
          </a:p>
        </p:txBody>
      </p:sp>
      <p:sp>
        <p:nvSpPr>
          <p:cNvPr id="254983" name="AutoShape 7"/>
          <p:cNvSpPr>
            <a:spLocks noChangeArrowheads="1"/>
          </p:cNvSpPr>
          <p:nvPr/>
        </p:nvSpPr>
        <p:spPr bwMode="auto">
          <a:xfrm>
            <a:off x="2514600" y="2514600"/>
            <a:ext cx="6477000" cy="377825"/>
          </a:xfrm>
          <a:prstGeom prst="bracketPair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4984" name="AutoShape 8"/>
          <p:cNvSpPr>
            <a:spLocks noChangeArrowheads="1"/>
          </p:cNvSpPr>
          <p:nvPr/>
        </p:nvSpPr>
        <p:spPr bwMode="auto">
          <a:xfrm>
            <a:off x="2590800" y="3098800"/>
            <a:ext cx="762000" cy="406400"/>
          </a:xfrm>
          <a:prstGeom prst="bracketPair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4985" name="Text Box 9"/>
          <p:cNvSpPr txBox="1">
            <a:spLocks noChangeArrowheads="1"/>
          </p:cNvSpPr>
          <p:nvPr/>
        </p:nvSpPr>
        <p:spPr bwMode="auto">
          <a:xfrm>
            <a:off x="299651" y="3657600"/>
            <a:ext cx="25527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/>
              <a:t>Q</a:t>
            </a:r>
            <a:r>
              <a:rPr lang="en-US" baseline="-25000" dirty="0" err="1"/>
              <a:t>d</a:t>
            </a:r>
            <a:r>
              <a:rPr lang="en-US" dirty="0"/>
              <a:t> = 71.26 – 3.4P</a:t>
            </a:r>
            <a:r>
              <a:rPr lang="en-US" baseline="-25000" dirty="0"/>
              <a:t>b</a:t>
            </a:r>
          </a:p>
        </p:txBody>
      </p:sp>
      <p:sp>
        <p:nvSpPr>
          <p:cNvPr id="254990" name="Text Box 14"/>
          <p:cNvSpPr txBox="1">
            <a:spLocks noChangeArrowheads="1"/>
          </p:cNvSpPr>
          <p:nvPr/>
        </p:nvSpPr>
        <p:spPr bwMode="auto">
          <a:xfrm>
            <a:off x="266700" y="4800600"/>
            <a:ext cx="8904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/>
              <a:t>Q</a:t>
            </a:r>
            <a:r>
              <a:rPr lang="en-US" sz="2000" baseline="-25000" dirty="0" err="1"/>
              <a:t>d</a:t>
            </a:r>
            <a:r>
              <a:rPr lang="en-US" sz="2000" dirty="0"/>
              <a:t> = 41.2 – 3.4P</a:t>
            </a:r>
            <a:r>
              <a:rPr lang="en-US" sz="2000" baseline="-25000" dirty="0"/>
              <a:t>b</a:t>
            </a:r>
            <a:r>
              <a:rPr lang="en-US" sz="2000" dirty="0"/>
              <a:t> + 5.2(</a:t>
            </a:r>
            <a:r>
              <a:rPr lang="en-US" sz="2000" b="1" dirty="0"/>
              <a:t>$2</a:t>
            </a:r>
            <a:r>
              <a:rPr lang="en-US" sz="2000" dirty="0"/>
              <a:t>) + 2.8($2) – 5.5($1) + .32(38) + 1.2(3) + 1.6(3)</a:t>
            </a:r>
            <a:endParaRPr lang="en-US" sz="2000" baseline="-25000" dirty="0"/>
          </a:p>
        </p:txBody>
      </p:sp>
      <p:sp>
        <p:nvSpPr>
          <p:cNvPr id="254991" name="Text Box 15"/>
          <p:cNvSpPr txBox="1">
            <a:spLocks noChangeArrowheads="1"/>
          </p:cNvSpPr>
          <p:nvPr/>
        </p:nvSpPr>
        <p:spPr bwMode="auto">
          <a:xfrm>
            <a:off x="266700" y="5318125"/>
            <a:ext cx="3390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/>
              <a:t>Q</a:t>
            </a:r>
            <a:r>
              <a:rPr lang="en-US" sz="2000" baseline="-25000" dirty="0" err="1"/>
              <a:t>d</a:t>
            </a:r>
            <a:r>
              <a:rPr lang="en-US" sz="2000" dirty="0"/>
              <a:t> = 41.2 – 3.4P</a:t>
            </a:r>
            <a:r>
              <a:rPr lang="en-US" sz="2000" baseline="-25000" dirty="0"/>
              <a:t>b</a:t>
            </a:r>
            <a:r>
              <a:rPr lang="en-US" sz="2000" dirty="0"/>
              <a:t> + 31.62</a:t>
            </a:r>
            <a:endParaRPr lang="en-US" sz="2000" baseline="-25000" dirty="0"/>
          </a:p>
        </p:txBody>
      </p:sp>
      <p:sp>
        <p:nvSpPr>
          <p:cNvPr id="254992" name="AutoShape 16"/>
          <p:cNvSpPr>
            <a:spLocks noChangeArrowheads="1"/>
          </p:cNvSpPr>
          <p:nvPr/>
        </p:nvSpPr>
        <p:spPr bwMode="auto">
          <a:xfrm>
            <a:off x="2590800" y="4800600"/>
            <a:ext cx="6057900" cy="361950"/>
          </a:xfrm>
          <a:prstGeom prst="bracketPair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4993" name="AutoShape 17"/>
          <p:cNvSpPr>
            <a:spLocks noChangeArrowheads="1"/>
          </p:cNvSpPr>
          <p:nvPr/>
        </p:nvSpPr>
        <p:spPr bwMode="auto">
          <a:xfrm>
            <a:off x="2590800" y="5410200"/>
            <a:ext cx="762000" cy="274638"/>
          </a:xfrm>
          <a:prstGeom prst="bracketPair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4994" name="Text Box 18"/>
          <p:cNvSpPr txBox="1">
            <a:spLocks noChangeArrowheads="1"/>
          </p:cNvSpPr>
          <p:nvPr/>
        </p:nvSpPr>
        <p:spPr bwMode="auto">
          <a:xfrm>
            <a:off x="304800" y="5867400"/>
            <a:ext cx="2286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/>
              <a:t>Q</a:t>
            </a:r>
            <a:r>
              <a:rPr lang="en-US" baseline="-25000" dirty="0" err="1"/>
              <a:t>d</a:t>
            </a:r>
            <a:r>
              <a:rPr lang="en-US" dirty="0"/>
              <a:t> = 72.82 – 3.4P</a:t>
            </a:r>
            <a:r>
              <a:rPr lang="en-US" baseline="-25000" dirty="0"/>
              <a:t>b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01368" y="4191000"/>
            <a:ext cx="5285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n-lt"/>
              </a:rPr>
              <a:t>Price of Chicken increases to $2.00</a:t>
            </a:r>
          </a:p>
        </p:txBody>
      </p:sp>
    </p:spTree>
    <p:extLst>
      <p:ext uri="{BB962C8B-B14F-4D97-AF65-F5344CB8AC3E}">
        <p14:creationId xmlns:p14="http://schemas.microsoft.com/office/powerpoint/2010/main" val="2957090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8" grpId="0" animBg="1"/>
      <p:bldP spid="254979" grpId="0"/>
      <p:bldP spid="254980" grpId="0"/>
      <p:bldP spid="254981" grpId="0"/>
      <p:bldP spid="254982" grpId="0"/>
      <p:bldP spid="254983" grpId="0" animBg="1"/>
      <p:bldP spid="254984" grpId="0" animBg="1"/>
      <p:bldP spid="254985" grpId="0"/>
      <p:bldP spid="254990" grpId="0"/>
      <p:bldP spid="254991" grpId="0"/>
      <p:bldP spid="254992" grpId="0" animBg="1"/>
      <p:bldP spid="254993" grpId="0" animBg="1"/>
      <p:bldP spid="254994" grpId="0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>
                <a:effectLst/>
              </a:rPr>
              <a:t>Demand Curve</a:t>
            </a: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914400" y="1752600"/>
            <a:ext cx="0" cy="41148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Connector 7"/>
          <p:cNvCxnSpPr/>
          <p:nvPr/>
        </p:nvCxnSpPr>
        <p:spPr bwMode="auto">
          <a:xfrm flipH="1">
            <a:off x="914400" y="5881816"/>
            <a:ext cx="52578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TextBox 6"/>
          <p:cNvSpPr txBox="1"/>
          <p:nvPr/>
        </p:nvSpPr>
        <p:spPr>
          <a:xfrm>
            <a:off x="762000" y="5943600"/>
            <a:ext cx="22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67400" y="58674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Quantity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2400" y="1688068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Price</a:t>
            </a:r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914400" y="3124200"/>
            <a:ext cx="3810000" cy="27432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TextBox 11"/>
          <p:cNvSpPr txBox="1"/>
          <p:nvPr/>
        </p:nvSpPr>
        <p:spPr>
          <a:xfrm>
            <a:off x="0" y="2971800"/>
            <a:ext cx="876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$20.95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67200" y="58674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71.26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135056" y="1676400"/>
                <a:ext cx="2576346" cy="3915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0</m:t>
                          </m:r>
                        </m:sub>
                        <m:sup/>
                      </m:sSubSup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71.26−3.4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𝑏𝑒𝑒𝑓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5056" y="1676400"/>
                <a:ext cx="2576346" cy="391582"/>
              </a:xfrm>
              <a:prstGeom prst="rect">
                <a:avLst/>
              </a:prstGeom>
              <a:blipFill rotWithShape="1">
                <a:blip r:embed="rId2"/>
                <a:stretch>
                  <a:fillRect b="-9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135056" y="2204191"/>
                <a:ext cx="2571025" cy="3915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  <m:sup/>
                      </m:sSubSup>
                      <m:r>
                        <a:rPr lang="en-US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72.82−3.4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𝑏𝑒𝑒𝑓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5056" y="2204191"/>
                <a:ext cx="2571025" cy="391582"/>
              </a:xfrm>
              <a:prstGeom prst="rect">
                <a:avLst/>
              </a:prstGeom>
              <a:blipFill rotWithShape="1">
                <a:blip r:embed="rId3"/>
                <a:stretch>
                  <a:fillRect b="-9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Connector 16"/>
          <p:cNvCxnSpPr/>
          <p:nvPr/>
        </p:nvCxnSpPr>
        <p:spPr bwMode="auto">
          <a:xfrm>
            <a:off x="914400" y="2667000"/>
            <a:ext cx="4506168" cy="321481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TextBox 20"/>
          <p:cNvSpPr txBox="1"/>
          <p:nvPr/>
        </p:nvSpPr>
        <p:spPr>
          <a:xfrm>
            <a:off x="5077668" y="58674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72.82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609240" y="5257800"/>
                <a:ext cx="6117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0</m:t>
                          </m:r>
                        </m:sub>
                        <m:sup/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9240" y="5257800"/>
                <a:ext cx="611706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220946" y="4724400"/>
                <a:ext cx="6117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𝑑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  <m:sup/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0946" y="4724400"/>
                <a:ext cx="611706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3810000" y="2971800"/>
            <a:ext cx="441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Change in Demand resulting from an increase in the price of chicken from $1.70 to $2.00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0" y="2590800"/>
            <a:ext cx="876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/>
              <a:t>$21.42</a:t>
            </a:r>
          </a:p>
        </p:txBody>
      </p:sp>
    </p:spTree>
    <p:extLst>
      <p:ext uri="{BB962C8B-B14F-4D97-AF65-F5344CB8AC3E}">
        <p14:creationId xmlns:p14="http://schemas.microsoft.com/office/powerpoint/2010/main" val="1081132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1" grpId="0"/>
      <p:bldP spid="23" grpId="0"/>
      <p:bldP spid="24" grpId="0"/>
      <p:bldP spid="2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>
                <a:effectLst/>
              </a:rPr>
              <a:t>Basis For Supply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Firms Offer Supply To Make Profits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When prices rise, firms boost the quantity supplied.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When prices fall, firms cut the quantity supplied.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Everything That Affects Marginal Production Costs Affects Supply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If MC falls, supply rises.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If MC rises, supply falls. 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>
                <a:effectLst/>
              </a:rPr>
              <a:t>Market Supply Function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3600" dirty="0">
                <a:effectLst/>
              </a:rPr>
              <a:t>Determinants of Supply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3200" dirty="0">
                <a:effectLst/>
              </a:rPr>
              <a:t>Supply is determined by price, prices of other goods, technology, and so on.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3600" dirty="0">
                <a:effectLst/>
              </a:rPr>
              <a:t>Industry Supply Versus Firm Supply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3200" dirty="0">
                <a:effectLst/>
              </a:rPr>
              <a:t>Firm supply is determined by economic conditions and competition.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3200" dirty="0">
                <a:effectLst/>
              </a:rPr>
              <a:t>Industry supply is the sum of firm supply.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382000" cy="838200"/>
          </a:xfrm>
        </p:spPr>
        <p:txBody>
          <a:bodyPr/>
          <a:lstStyle/>
          <a:p>
            <a:pPr algn="l"/>
            <a:r>
              <a:rPr lang="en-US" dirty="0">
                <a:effectLst/>
              </a:rPr>
              <a:t>Supply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219200"/>
            <a:ext cx="8382000" cy="4038600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b="1" dirty="0">
                <a:effectLst/>
              </a:rPr>
              <a:t>Six variables that influence </a:t>
            </a:r>
            <a:r>
              <a:rPr lang="en-US" b="1" i="1" dirty="0">
                <a:effectLst/>
              </a:rPr>
              <a:t>Q</a:t>
            </a:r>
            <a:r>
              <a:rPr lang="en-US" b="1" i="1" baseline="-25000" dirty="0">
                <a:effectLst/>
              </a:rPr>
              <a:t>s</a:t>
            </a:r>
            <a:endParaRPr lang="en-US" b="1" dirty="0">
              <a:effectLst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effectLst/>
              </a:rPr>
              <a:t>Price of good or service </a:t>
            </a:r>
            <a:r>
              <a:rPr lang="en-US" i="1" dirty="0">
                <a:effectLst/>
                <a:latin typeface="Times New Roman" pitchFamily="18" charset="0"/>
              </a:rPr>
              <a:t>(P)</a:t>
            </a:r>
          </a:p>
          <a:p>
            <a:pPr marL="0" lvl="1" indent="0">
              <a:lnSpc>
                <a:spcPct val="90000"/>
              </a:lnSpc>
              <a:buNone/>
            </a:pPr>
            <a:r>
              <a:rPr lang="en-US" sz="3200" b="1" dirty="0">
                <a:effectLst/>
              </a:rPr>
              <a:t>Non-Price Determinants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effectLst/>
              </a:rPr>
              <a:t>Input prices </a:t>
            </a:r>
            <a:r>
              <a:rPr lang="en-US" i="1" dirty="0">
                <a:effectLst/>
                <a:latin typeface="Times New Roman" pitchFamily="18" charset="0"/>
              </a:rPr>
              <a:t>(P</a:t>
            </a:r>
            <a:r>
              <a:rPr lang="en-US" i="1" baseline="-25000" dirty="0">
                <a:effectLst/>
                <a:latin typeface="Times New Roman" pitchFamily="18" charset="0"/>
              </a:rPr>
              <a:t>I </a:t>
            </a:r>
            <a:r>
              <a:rPr lang="en-US" i="1" dirty="0">
                <a:effectLst/>
                <a:latin typeface="Times New Roman" pitchFamily="18" charset="0"/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>
                <a:effectLst/>
              </a:rPr>
              <a:t>Prices of goods related in production </a:t>
            </a:r>
            <a:r>
              <a:rPr lang="en-US" i="1" dirty="0">
                <a:effectLst/>
                <a:latin typeface="Times New Roman" pitchFamily="18" charset="0"/>
              </a:rPr>
              <a:t>(</a:t>
            </a:r>
            <a:r>
              <a:rPr lang="en-US" i="1" dirty="0" err="1">
                <a:effectLst/>
                <a:latin typeface="Times New Roman" pitchFamily="18" charset="0"/>
              </a:rPr>
              <a:t>P</a:t>
            </a:r>
            <a:r>
              <a:rPr lang="en-US" i="1" baseline="-25000" dirty="0" err="1">
                <a:effectLst/>
                <a:latin typeface="Times New Roman" pitchFamily="18" charset="0"/>
              </a:rPr>
              <a:t>r</a:t>
            </a:r>
            <a:r>
              <a:rPr lang="en-US" i="1" dirty="0">
                <a:effectLst/>
                <a:latin typeface="Times New Roman" pitchFamily="18" charset="0"/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>
                <a:effectLst/>
              </a:rPr>
              <a:t>Technological advances </a:t>
            </a:r>
            <a:r>
              <a:rPr lang="en-US" i="1" dirty="0">
                <a:effectLst/>
                <a:latin typeface="Times New Roman" pitchFamily="18" charset="0"/>
              </a:rPr>
              <a:t>(T)</a:t>
            </a:r>
          </a:p>
          <a:p>
            <a:pPr lvl="1">
              <a:lnSpc>
                <a:spcPct val="90000"/>
              </a:lnSpc>
            </a:pPr>
            <a:r>
              <a:rPr lang="en-US" dirty="0">
                <a:effectLst/>
              </a:rPr>
              <a:t>Expected future price of product </a:t>
            </a:r>
            <a:r>
              <a:rPr lang="en-US" i="1" dirty="0">
                <a:effectLst/>
                <a:latin typeface="Times New Roman" pitchFamily="18" charset="0"/>
              </a:rPr>
              <a:t>(</a:t>
            </a:r>
            <a:r>
              <a:rPr lang="en-US" i="1" dirty="0" err="1">
                <a:effectLst/>
                <a:latin typeface="Times New Roman" pitchFamily="18" charset="0"/>
              </a:rPr>
              <a:t>P</a:t>
            </a:r>
            <a:r>
              <a:rPr lang="en-US" i="1" baseline="-25000" dirty="0" err="1">
                <a:effectLst/>
                <a:latin typeface="Times New Roman" pitchFamily="18" charset="0"/>
              </a:rPr>
              <a:t>e</a:t>
            </a:r>
            <a:r>
              <a:rPr lang="en-US" i="1" dirty="0">
                <a:effectLst/>
                <a:latin typeface="Times New Roman" pitchFamily="18" charset="0"/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en-US" dirty="0">
                <a:effectLst/>
              </a:rPr>
              <a:t>Number of firms producing product </a:t>
            </a:r>
            <a:r>
              <a:rPr lang="en-US" i="1" dirty="0">
                <a:effectLst/>
                <a:latin typeface="Times New Roman" pitchFamily="18" charset="0"/>
              </a:rPr>
              <a:t>(F)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219200" y="5867400"/>
                <a:ext cx="4953000" cy="9023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𝐼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  <a:p>
                <a:r>
                  <a:rPr lang="en-US" dirty="0"/>
                  <a:t> 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5867400"/>
                <a:ext cx="4953000" cy="90236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914400" y="5257800"/>
            <a:ext cx="5782352" cy="5355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3200" b="1" dirty="0"/>
              <a:t>Generalized supply function </a:t>
            </a:r>
          </a:p>
        </p:txBody>
      </p:sp>
    </p:spTree>
    <p:extLst>
      <p:ext uri="{BB962C8B-B14F-4D97-AF65-F5344CB8AC3E}">
        <p14:creationId xmlns:p14="http://schemas.microsoft.com/office/powerpoint/2010/main" val="3769928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br>
              <a:rPr lang="en-US" sz="4000"/>
            </a:br>
            <a:br>
              <a:rPr lang="en-US" sz="4000"/>
            </a:br>
            <a:r>
              <a:rPr lang="en-US" sz="4000"/>
              <a:t>Chapter 3</a:t>
            </a:r>
            <a:br>
              <a:rPr lang="en-US" sz="4000"/>
            </a:br>
            <a:r>
              <a:rPr lang="en-US" sz="4000"/>
              <a:t>OVERVIEW</a:t>
            </a:r>
            <a:br>
              <a:rPr lang="en-US" sz="4000"/>
            </a:br>
            <a:br>
              <a:rPr lang="en-US" sz="4000"/>
            </a:br>
            <a:endParaRPr lang="en-US" sz="400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98637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 Basis for Demand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 Market Demand Function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 Demand Curve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 Basis For Supply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 Market Supply Function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 Supply Curve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 Market Equilibrium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229600" cy="1143000"/>
          </a:xfrm>
        </p:spPr>
        <p:txBody>
          <a:bodyPr/>
          <a:lstStyle/>
          <a:p>
            <a:pPr algn="l"/>
            <a:r>
              <a:rPr lang="en-US" dirty="0">
                <a:effectLst/>
              </a:rPr>
              <a:t>Generalized Supply Function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828800"/>
            <a:ext cx="7848600" cy="4876800"/>
          </a:xfrm>
        </p:spPr>
        <p:txBody>
          <a:bodyPr/>
          <a:lstStyle/>
          <a:p>
            <a:endParaRPr lang="en-US" sz="3000"/>
          </a:p>
          <a:p>
            <a:r>
              <a:rPr lang="en-US" sz="3000" i="1">
                <a:latin typeface="Times New Roman" pitchFamily="18" charset="0"/>
              </a:rPr>
              <a:t>k, l, m, n, r, </a:t>
            </a:r>
            <a:r>
              <a:rPr lang="en-US" sz="3000"/>
              <a:t>&amp; s are slope parameters</a:t>
            </a:r>
          </a:p>
          <a:p>
            <a:pPr lvl="1"/>
            <a:r>
              <a:rPr lang="en-US" sz="2600"/>
              <a:t>Measure effect on </a:t>
            </a:r>
            <a:r>
              <a:rPr lang="en-US" sz="2900" b="1" i="1">
                <a:latin typeface="Times New Roman" pitchFamily="18" charset="0"/>
              </a:rPr>
              <a:t>Q</a:t>
            </a:r>
            <a:r>
              <a:rPr lang="en-US" sz="2900" b="1" i="1" baseline="-25000">
                <a:latin typeface="Times New Roman" pitchFamily="18" charset="0"/>
              </a:rPr>
              <a:t>s</a:t>
            </a:r>
            <a:r>
              <a:rPr lang="en-US" sz="2900" b="1" i="1">
                <a:latin typeface="Times New Roman" pitchFamily="18" charset="0"/>
              </a:rPr>
              <a:t> </a:t>
            </a:r>
            <a:r>
              <a:rPr lang="en-US" sz="2600"/>
              <a:t>of changing one of the variables while holding the others constant</a:t>
            </a:r>
          </a:p>
          <a:p>
            <a:r>
              <a:rPr lang="en-US" sz="3000"/>
              <a:t>Sign of parameter shows how variable is related to </a:t>
            </a:r>
            <a:r>
              <a:rPr lang="en-US" sz="3000" i="1">
                <a:latin typeface="Times New Roman" pitchFamily="18" charset="0"/>
              </a:rPr>
              <a:t>Q</a:t>
            </a:r>
            <a:r>
              <a:rPr lang="en-US" sz="3000" i="1" baseline="-25000">
                <a:latin typeface="Times New Roman" pitchFamily="18" charset="0"/>
              </a:rPr>
              <a:t>s</a:t>
            </a:r>
          </a:p>
          <a:p>
            <a:pPr lvl="1"/>
            <a:r>
              <a:rPr lang="en-US" sz="2600"/>
              <a:t>Positive sign indicates direct relationship</a:t>
            </a:r>
          </a:p>
          <a:p>
            <a:pPr lvl="1"/>
            <a:r>
              <a:rPr lang="en-US" sz="2600"/>
              <a:t>Negative sign indicates inverse relationship</a:t>
            </a:r>
          </a:p>
          <a:p>
            <a:pPr lvl="1"/>
            <a:endParaRPr lang="en-US" sz="26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762000" y="1371600"/>
                <a:ext cx="7714548" cy="6253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𝑘𝑃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𝑙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𝐼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𝑚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𝑛𝑇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𝑟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𝑠𝐹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1371600"/>
                <a:ext cx="7714548" cy="62536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9895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3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3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3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23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3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5" grpId="0" build="p" bldLvl="2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4319" name="Group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1500045"/>
              </p:ext>
            </p:extLst>
          </p:nvPr>
        </p:nvGraphicFramePr>
        <p:xfrm>
          <a:off x="838200" y="1524000"/>
          <a:ext cx="7924800" cy="4908552"/>
        </p:xfrm>
        <a:graphic>
          <a:graphicData uri="http://schemas.openxmlformats.org/drawingml/2006/table">
            <a:tbl>
              <a:tblPr/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Variable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Relation to </a:t>
                      </a:r>
                      <a:r>
                        <a:rPr kumimoji="0" lang="en-US" sz="22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</a:t>
                      </a:r>
                      <a:r>
                        <a:rPr kumimoji="0" lang="en-US" sz="2200" b="1" i="1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Sign of Slope Parameter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8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1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8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6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8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229600" cy="1143000"/>
          </a:xfrm>
        </p:spPr>
        <p:txBody>
          <a:bodyPr/>
          <a:lstStyle/>
          <a:p>
            <a:pPr algn="l"/>
            <a:r>
              <a:rPr lang="en-US" dirty="0">
                <a:effectLst/>
              </a:rPr>
              <a:t>Generalized Supply Function</a:t>
            </a:r>
          </a:p>
        </p:txBody>
      </p:sp>
      <p:sp>
        <p:nvSpPr>
          <p:cNvPr id="224314" name="Text Box 58"/>
          <p:cNvSpPr txBox="1">
            <a:spLocks noGrp="1" noChangeArrowheads="1"/>
          </p:cNvSpPr>
          <p:nvPr>
            <p:ph idx="1"/>
          </p:nvPr>
        </p:nvSpPr>
        <p:spPr>
          <a:xfrm>
            <a:off x="2133600" y="3886200"/>
            <a:ext cx="3276600" cy="457200"/>
          </a:xfrm>
          <a:noFill/>
          <a:ln/>
        </p:spPr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r>
              <a:rPr lang="en-US" sz="2000" b="1" dirty="0">
                <a:effectLst/>
              </a:rPr>
              <a:t>Direct for complements</a:t>
            </a:r>
          </a:p>
        </p:txBody>
      </p:sp>
      <p:sp>
        <p:nvSpPr>
          <p:cNvPr id="224293" name="Text Box 37"/>
          <p:cNvSpPr txBox="1">
            <a:spLocks noChangeArrowheads="1"/>
          </p:cNvSpPr>
          <p:nvPr/>
        </p:nvSpPr>
        <p:spPr bwMode="auto">
          <a:xfrm>
            <a:off x="1219200" y="2133600"/>
            <a:ext cx="457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224294" name="Text Box 38"/>
          <p:cNvSpPr txBox="1">
            <a:spLocks noChangeArrowheads="1"/>
          </p:cNvSpPr>
          <p:nvPr/>
        </p:nvSpPr>
        <p:spPr bwMode="auto">
          <a:xfrm>
            <a:off x="1219200" y="5181600"/>
            <a:ext cx="685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200" b="1" i="1" baseline="-25000" dirty="0" err="1">
                <a:latin typeface="Times New Roman" pitchFamily="18" charset="0"/>
                <a:cs typeface="Times New Roman" pitchFamily="18" charset="0"/>
              </a:rPr>
              <a:t>e</a:t>
            </a:r>
            <a:endParaRPr lang="en-US" sz="32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4295" name="Text Box 39"/>
          <p:cNvSpPr txBox="1">
            <a:spLocks noChangeArrowheads="1"/>
          </p:cNvSpPr>
          <p:nvPr/>
        </p:nvSpPr>
        <p:spPr bwMode="auto">
          <a:xfrm>
            <a:off x="1219200" y="5867400"/>
            <a:ext cx="457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F</a:t>
            </a:r>
          </a:p>
        </p:txBody>
      </p:sp>
      <p:sp>
        <p:nvSpPr>
          <p:cNvPr id="224296" name="Text Box 40"/>
          <p:cNvSpPr txBox="1">
            <a:spLocks noChangeArrowheads="1"/>
          </p:cNvSpPr>
          <p:nvPr/>
        </p:nvSpPr>
        <p:spPr bwMode="auto">
          <a:xfrm>
            <a:off x="1219200" y="2819400"/>
            <a:ext cx="609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200" b="1" i="1" baseline="-25000" dirty="0"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224297" name="Text Box 41"/>
          <p:cNvSpPr txBox="1">
            <a:spLocks noChangeArrowheads="1"/>
          </p:cNvSpPr>
          <p:nvPr/>
        </p:nvSpPr>
        <p:spPr bwMode="auto">
          <a:xfrm>
            <a:off x="1219200" y="3657600"/>
            <a:ext cx="609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200" b="1" i="1" baseline="-25000" dirty="0" err="1">
                <a:latin typeface="Times New Roman" pitchFamily="18" charset="0"/>
                <a:cs typeface="Times New Roman" pitchFamily="18" charset="0"/>
              </a:rPr>
              <a:t>r</a:t>
            </a:r>
            <a:endParaRPr lang="en-US" sz="32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4300" name="Text Box 44"/>
          <p:cNvSpPr txBox="1">
            <a:spLocks noChangeArrowheads="1"/>
          </p:cNvSpPr>
          <p:nvPr/>
        </p:nvSpPr>
        <p:spPr bwMode="auto">
          <a:xfrm>
            <a:off x="2133600" y="2193925"/>
            <a:ext cx="903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charset="0"/>
              </a:rPr>
              <a:t>Direct</a:t>
            </a:r>
          </a:p>
        </p:txBody>
      </p:sp>
      <p:sp>
        <p:nvSpPr>
          <p:cNvPr id="224301" name="Text Box 45"/>
          <p:cNvSpPr txBox="1">
            <a:spLocks noChangeArrowheads="1"/>
          </p:cNvSpPr>
          <p:nvPr/>
        </p:nvSpPr>
        <p:spPr bwMode="auto">
          <a:xfrm>
            <a:off x="2133600" y="4556125"/>
            <a:ext cx="903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charset="0"/>
              </a:rPr>
              <a:t>Direct</a:t>
            </a:r>
          </a:p>
        </p:txBody>
      </p:sp>
      <p:sp>
        <p:nvSpPr>
          <p:cNvPr id="224302" name="Text Box 46"/>
          <p:cNvSpPr txBox="1">
            <a:spLocks noChangeArrowheads="1"/>
          </p:cNvSpPr>
          <p:nvPr/>
        </p:nvSpPr>
        <p:spPr bwMode="auto">
          <a:xfrm>
            <a:off x="2133600" y="5927725"/>
            <a:ext cx="903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charset="0"/>
              </a:rPr>
              <a:t>Direct</a:t>
            </a:r>
          </a:p>
        </p:txBody>
      </p:sp>
      <p:sp>
        <p:nvSpPr>
          <p:cNvPr id="224303" name="Text Box 47"/>
          <p:cNvSpPr txBox="1">
            <a:spLocks noChangeArrowheads="1"/>
          </p:cNvSpPr>
          <p:nvPr/>
        </p:nvSpPr>
        <p:spPr bwMode="auto">
          <a:xfrm>
            <a:off x="2133600" y="5241925"/>
            <a:ext cx="1073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charset="0"/>
              </a:rPr>
              <a:t>Inverse</a:t>
            </a:r>
          </a:p>
        </p:txBody>
      </p:sp>
      <p:sp>
        <p:nvSpPr>
          <p:cNvPr id="224304" name="Text Box 48"/>
          <p:cNvSpPr txBox="1">
            <a:spLocks noChangeArrowheads="1"/>
          </p:cNvSpPr>
          <p:nvPr/>
        </p:nvSpPr>
        <p:spPr bwMode="auto">
          <a:xfrm>
            <a:off x="2127250" y="2895600"/>
            <a:ext cx="1377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 dirty="0">
                <a:latin typeface="Arial" charset="0"/>
              </a:rPr>
              <a:t>Inverse</a:t>
            </a:r>
          </a:p>
        </p:txBody>
      </p:sp>
      <p:sp>
        <p:nvSpPr>
          <p:cNvPr id="224306" name="Text Box 50"/>
          <p:cNvSpPr txBox="1">
            <a:spLocks noChangeArrowheads="1"/>
          </p:cNvSpPr>
          <p:nvPr/>
        </p:nvSpPr>
        <p:spPr bwMode="auto">
          <a:xfrm>
            <a:off x="2133600" y="3505200"/>
            <a:ext cx="2905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charset="0"/>
              </a:rPr>
              <a:t>Inverse for substitutes</a:t>
            </a:r>
          </a:p>
        </p:txBody>
      </p:sp>
      <p:sp>
        <p:nvSpPr>
          <p:cNvPr id="224307" name="Text Box 51"/>
          <p:cNvSpPr txBox="1">
            <a:spLocks noChangeArrowheads="1"/>
          </p:cNvSpPr>
          <p:nvPr/>
        </p:nvSpPr>
        <p:spPr bwMode="auto">
          <a:xfrm>
            <a:off x="5486400" y="2133600"/>
            <a:ext cx="327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dirty="0"/>
              <a:t>k = </a:t>
            </a:r>
            <a:r>
              <a:rPr lang="en-US" b="1" i="1" dirty="0">
                <a:sym typeface="Symbol" pitchFamily="18" charset="2"/>
              </a:rPr>
              <a:t>Q</a:t>
            </a:r>
            <a:r>
              <a:rPr lang="en-US" b="1" i="1" baseline="-25000" dirty="0">
                <a:sym typeface="Symbol" pitchFamily="18" charset="2"/>
              </a:rPr>
              <a:t>s</a:t>
            </a:r>
            <a:r>
              <a:rPr lang="en-US" b="1" i="1" dirty="0">
                <a:sym typeface="Symbol" pitchFamily="18" charset="2"/>
              </a:rPr>
              <a:t>/</a:t>
            </a:r>
            <a:r>
              <a:rPr lang="en-US" b="1" i="1" dirty="0"/>
              <a:t>P  </a:t>
            </a:r>
            <a:r>
              <a:rPr lang="en-US" sz="2000" b="1" dirty="0">
                <a:latin typeface="Arial" charset="0"/>
              </a:rPr>
              <a:t>is positive</a:t>
            </a:r>
          </a:p>
        </p:txBody>
      </p:sp>
      <p:sp>
        <p:nvSpPr>
          <p:cNvPr id="224308" name="Text Box 52"/>
          <p:cNvSpPr txBox="1">
            <a:spLocks noChangeArrowheads="1"/>
          </p:cNvSpPr>
          <p:nvPr/>
        </p:nvSpPr>
        <p:spPr bwMode="auto">
          <a:xfrm>
            <a:off x="5486400" y="2819400"/>
            <a:ext cx="327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dirty="0"/>
              <a:t>l = </a:t>
            </a:r>
            <a:r>
              <a:rPr lang="en-US" b="1" i="1" dirty="0">
                <a:sym typeface="Symbol" pitchFamily="18" charset="2"/>
              </a:rPr>
              <a:t>Q</a:t>
            </a:r>
            <a:r>
              <a:rPr lang="en-US" b="1" i="1" baseline="-25000" dirty="0">
                <a:sym typeface="Symbol" pitchFamily="18" charset="2"/>
              </a:rPr>
              <a:t>s</a:t>
            </a:r>
            <a:r>
              <a:rPr lang="en-US" b="1" i="1" dirty="0">
                <a:sym typeface="Symbol" pitchFamily="18" charset="2"/>
              </a:rPr>
              <a:t>/P</a:t>
            </a:r>
            <a:r>
              <a:rPr lang="en-US" b="1" i="1" baseline="-25000" dirty="0">
                <a:sym typeface="Symbol" pitchFamily="18" charset="2"/>
              </a:rPr>
              <a:t>I</a:t>
            </a:r>
            <a:r>
              <a:rPr lang="en-US" b="1" i="1" dirty="0"/>
              <a:t>  </a:t>
            </a:r>
            <a:r>
              <a:rPr lang="en-US" sz="2000" b="1" dirty="0">
                <a:latin typeface="Arial" charset="0"/>
              </a:rPr>
              <a:t>is negative</a:t>
            </a:r>
          </a:p>
        </p:txBody>
      </p:sp>
      <p:sp>
        <p:nvSpPr>
          <p:cNvPr id="224310" name="Text Box 54"/>
          <p:cNvSpPr txBox="1">
            <a:spLocks noChangeArrowheads="1"/>
          </p:cNvSpPr>
          <p:nvPr/>
        </p:nvSpPr>
        <p:spPr bwMode="auto">
          <a:xfrm>
            <a:off x="5486400" y="3429000"/>
            <a:ext cx="327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dirty="0"/>
              <a:t>m = </a:t>
            </a:r>
            <a:r>
              <a:rPr lang="en-US" b="1" i="1" dirty="0">
                <a:sym typeface="Symbol" pitchFamily="18" charset="2"/>
              </a:rPr>
              <a:t>Q</a:t>
            </a:r>
            <a:r>
              <a:rPr lang="en-US" b="1" i="1" baseline="-25000" dirty="0">
                <a:sym typeface="Symbol" pitchFamily="18" charset="2"/>
              </a:rPr>
              <a:t>s</a:t>
            </a:r>
            <a:r>
              <a:rPr lang="en-US" b="1" i="1" dirty="0">
                <a:sym typeface="Symbol" pitchFamily="18" charset="2"/>
              </a:rPr>
              <a:t>/</a:t>
            </a:r>
            <a:r>
              <a:rPr lang="en-US" b="1" i="1" dirty="0" err="1">
                <a:sym typeface="Symbol" pitchFamily="18" charset="2"/>
              </a:rPr>
              <a:t>P</a:t>
            </a:r>
            <a:r>
              <a:rPr lang="en-US" b="1" i="1" baseline="-25000" dirty="0" err="1">
                <a:sym typeface="Symbol" pitchFamily="18" charset="2"/>
              </a:rPr>
              <a:t>r</a:t>
            </a:r>
            <a:r>
              <a:rPr lang="en-US" b="1" i="1" dirty="0"/>
              <a:t>  </a:t>
            </a:r>
            <a:r>
              <a:rPr lang="en-US" sz="2000" b="1" dirty="0">
                <a:latin typeface="Arial" charset="0"/>
              </a:rPr>
              <a:t>is negative</a:t>
            </a:r>
          </a:p>
        </p:txBody>
      </p:sp>
      <p:sp>
        <p:nvSpPr>
          <p:cNvPr id="224311" name="Text Box 55"/>
          <p:cNvSpPr txBox="1">
            <a:spLocks noChangeArrowheads="1"/>
          </p:cNvSpPr>
          <p:nvPr/>
        </p:nvSpPr>
        <p:spPr bwMode="auto">
          <a:xfrm>
            <a:off x="5486400" y="3810000"/>
            <a:ext cx="327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dirty="0"/>
              <a:t>m = </a:t>
            </a:r>
            <a:r>
              <a:rPr lang="en-US" b="1" i="1" dirty="0">
                <a:sym typeface="Symbol" pitchFamily="18" charset="2"/>
              </a:rPr>
              <a:t>Q</a:t>
            </a:r>
            <a:r>
              <a:rPr lang="en-US" b="1" i="1" baseline="-25000" dirty="0">
                <a:sym typeface="Symbol" pitchFamily="18" charset="2"/>
              </a:rPr>
              <a:t>s</a:t>
            </a:r>
            <a:r>
              <a:rPr lang="en-US" b="1" i="1" dirty="0">
                <a:sym typeface="Symbol" pitchFamily="18" charset="2"/>
              </a:rPr>
              <a:t>/</a:t>
            </a:r>
            <a:r>
              <a:rPr lang="en-US" b="1" i="1" dirty="0" err="1">
                <a:sym typeface="Symbol" pitchFamily="18" charset="2"/>
              </a:rPr>
              <a:t>P</a:t>
            </a:r>
            <a:r>
              <a:rPr lang="en-US" b="1" i="1" baseline="-25000" dirty="0" err="1">
                <a:sym typeface="Symbol" pitchFamily="18" charset="2"/>
              </a:rPr>
              <a:t>r</a:t>
            </a:r>
            <a:r>
              <a:rPr lang="en-US" b="1" i="1" dirty="0"/>
              <a:t>  </a:t>
            </a:r>
            <a:r>
              <a:rPr lang="en-US" sz="2000" b="1" dirty="0">
                <a:latin typeface="Arial" charset="0"/>
              </a:rPr>
              <a:t>is positive</a:t>
            </a:r>
          </a:p>
        </p:txBody>
      </p:sp>
      <p:sp>
        <p:nvSpPr>
          <p:cNvPr id="224312" name="Text Box 56"/>
          <p:cNvSpPr txBox="1">
            <a:spLocks noChangeArrowheads="1"/>
          </p:cNvSpPr>
          <p:nvPr/>
        </p:nvSpPr>
        <p:spPr bwMode="auto">
          <a:xfrm>
            <a:off x="5486400" y="5181600"/>
            <a:ext cx="327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dirty="0"/>
              <a:t>r = </a:t>
            </a:r>
            <a:r>
              <a:rPr lang="en-US" b="1" i="1" dirty="0">
                <a:sym typeface="Symbol" pitchFamily="18" charset="2"/>
              </a:rPr>
              <a:t>Q</a:t>
            </a:r>
            <a:r>
              <a:rPr lang="en-US" b="1" i="1" baseline="-25000" dirty="0">
                <a:sym typeface="Symbol" pitchFamily="18" charset="2"/>
              </a:rPr>
              <a:t>s</a:t>
            </a:r>
            <a:r>
              <a:rPr lang="en-US" b="1" i="1" dirty="0">
                <a:sym typeface="Symbol" pitchFamily="18" charset="2"/>
              </a:rPr>
              <a:t>/</a:t>
            </a:r>
            <a:r>
              <a:rPr lang="en-US" b="1" i="1" dirty="0" err="1">
                <a:sym typeface="Symbol" pitchFamily="18" charset="2"/>
              </a:rPr>
              <a:t>P</a:t>
            </a:r>
            <a:r>
              <a:rPr lang="en-US" b="1" i="1" baseline="-25000" dirty="0" err="1">
                <a:sym typeface="Symbol" pitchFamily="18" charset="2"/>
              </a:rPr>
              <a:t>e</a:t>
            </a:r>
            <a:r>
              <a:rPr lang="en-US" b="1" i="1" dirty="0"/>
              <a:t>  </a:t>
            </a:r>
            <a:r>
              <a:rPr lang="en-US" sz="2000" b="1" dirty="0">
                <a:latin typeface="Arial" charset="0"/>
              </a:rPr>
              <a:t>is negative</a:t>
            </a:r>
          </a:p>
        </p:txBody>
      </p:sp>
      <p:sp>
        <p:nvSpPr>
          <p:cNvPr id="224313" name="Text Box 57"/>
          <p:cNvSpPr txBox="1">
            <a:spLocks noChangeArrowheads="1"/>
          </p:cNvSpPr>
          <p:nvPr/>
        </p:nvSpPr>
        <p:spPr bwMode="auto">
          <a:xfrm>
            <a:off x="5486400" y="5867400"/>
            <a:ext cx="327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dirty="0"/>
              <a:t>s = </a:t>
            </a:r>
            <a:r>
              <a:rPr lang="en-US" b="1" i="1" dirty="0">
                <a:sym typeface="Symbol" pitchFamily="18" charset="2"/>
              </a:rPr>
              <a:t>Q</a:t>
            </a:r>
            <a:r>
              <a:rPr lang="en-US" b="1" i="1" baseline="-25000" dirty="0">
                <a:sym typeface="Symbol" pitchFamily="18" charset="2"/>
              </a:rPr>
              <a:t>s</a:t>
            </a:r>
            <a:r>
              <a:rPr lang="en-US" b="1" i="1" dirty="0">
                <a:sym typeface="Symbol" pitchFamily="18" charset="2"/>
              </a:rPr>
              <a:t>/F</a:t>
            </a:r>
            <a:r>
              <a:rPr lang="en-US" b="1" i="1" dirty="0"/>
              <a:t>  </a:t>
            </a:r>
            <a:r>
              <a:rPr lang="en-US" sz="2000" b="1" dirty="0">
                <a:latin typeface="Arial" charset="0"/>
              </a:rPr>
              <a:t>is positive</a:t>
            </a:r>
          </a:p>
        </p:txBody>
      </p:sp>
      <p:sp>
        <p:nvSpPr>
          <p:cNvPr id="224316" name="Text Box 60"/>
          <p:cNvSpPr txBox="1">
            <a:spLocks noChangeArrowheads="1"/>
          </p:cNvSpPr>
          <p:nvPr/>
        </p:nvSpPr>
        <p:spPr bwMode="auto">
          <a:xfrm>
            <a:off x="5486400" y="4495800"/>
            <a:ext cx="327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dirty="0"/>
              <a:t>n = </a:t>
            </a:r>
            <a:r>
              <a:rPr lang="en-US" b="1" i="1" dirty="0">
                <a:sym typeface="Symbol" pitchFamily="18" charset="2"/>
              </a:rPr>
              <a:t>Q</a:t>
            </a:r>
            <a:r>
              <a:rPr lang="en-US" b="1" i="1" baseline="-25000" dirty="0">
                <a:sym typeface="Symbol" pitchFamily="18" charset="2"/>
              </a:rPr>
              <a:t>s</a:t>
            </a:r>
            <a:r>
              <a:rPr lang="en-US" b="1" i="1" dirty="0">
                <a:sym typeface="Symbol" pitchFamily="18" charset="2"/>
              </a:rPr>
              <a:t>/T</a:t>
            </a:r>
            <a:r>
              <a:rPr lang="en-US" b="1" i="1" dirty="0"/>
              <a:t>  </a:t>
            </a:r>
            <a:r>
              <a:rPr lang="en-US" sz="2000" b="1" dirty="0">
                <a:latin typeface="Arial" charset="0"/>
              </a:rPr>
              <a:t>is positive</a:t>
            </a:r>
          </a:p>
        </p:txBody>
      </p:sp>
      <p:sp>
        <p:nvSpPr>
          <p:cNvPr id="224318" name="Text Box 62"/>
          <p:cNvSpPr txBox="1">
            <a:spLocks noChangeArrowheads="1"/>
          </p:cNvSpPr>
          <p:nvPr/>
        </p:nvSpPr>
        <p:spPr bwMode="auto">
          <a:xfrm>
            <a:off x="1219200" y="4495800"/>
            <a:ext cx="457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2528327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4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4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4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24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4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24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24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24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24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24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24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24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24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24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314" grpId="0" build="p" autoUpdateAnimBg="0"/>
      <p:bldP spid="224300" grpId="0" autoUpdateAnimBg="0"/>
      <p:bldP spid="224301" grpId="0" autoUpdateAnimBg="0"/>
      <p:bldP spid="224302" grpId="0" autoUpdateAnimBg="0"/>
      <p:bldP spid="224303" grpId="0" autoUpdateAnimBg="0"/>
      <p:bldP spid="224304" grpId="0" autoUpdateAnimBg="0"/>
      <p:bldP spid="224306" grpId="0" autoUpdateAnimBg="0"/>
      <p:bldP spid="224307" grpId="0" autoUpdateAnimBg="0"/>
      <p:bldP spid="224308" grpId="0" autoUpdateAnimBg="0"/>
      <p:bldP spid="224310" grpId="0" autoUpdateAnimBg="0"/>
      <p:bldP spid="224311" grpId="0" autoUpdateAnimBg="0"/>
      <p:bldP spid="224312" grpId="0" autoUpdateAnimBg="0"/>
      <p:bldP spid="224313" grpId="0" autoUpdateAnimBg="0"/>
      <p:bldP spid="224316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>
                <a:effectLst/>
              </a:rPr>
              <a:t>Supply Function</a:t>
            </a:r>
          </a:p>
        </p:txBody>
      </p:sp>
      <p:sp>
        <p:nvSpPr>
          <p:cNvPr id="2252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>
                <a:effectLst/>
              </a:rPr>
              <a:t>Supply function</a:t>
            </a:r>
            <a:r>
              <a:rPr lang="en-US" dirty="0">
                <a:effectLst/>
              </a:rPr>
              <a:t>, or supply, shows relation between </a:t>
            </a:r>
            <a:r>
              <a:rPr lang="en-US" i="1" dirty="0">
                <a:effectLst/>
                <a:latin typeface="Times New Roman" pitchFamily="18" charset="0"/>
              </a:rPr>
              <a:t>P</a:t>
            </a:r>
            <a:r>
              <a:rPr lang="en-US" dirty="0">
                <a:effectLst/>
              </a:rPr>
              <a:t> &amp; </a:t>
            </a:r>
            <a:r>
              <a:rPr lang="en-US" i="1" dirty="0">
                <a:effectLst/>
                <a:latin typeface="Times New Roman" pitchFamily="18" charset="0"/>
              </a:rPr>
              <a:t>Q</a:t>
            </a:r>
            <a:r>
              <a:rPr lang="en-US" i="1" baseline="-25000" dirty="0">
                <a:effectLst/>
                <a:latin typeface="Times New Roman" pitchFamily="18" charset="0"/>
              </a:rPr>
              <a:t>s</a:t>
            </a:r>
            <a:r>
              <a:rPr lang="en-US" i="1" dirty="0">
                <a:effectLst/>
                <a:latin typeface="Times New Roman" pitchFamily="18" charset="0"/>
              </a:rPr>
              <a:t> </a:t>
            </a:r>
            <a:r>
              <a:rPr lang="en-US" dirty="0">
                <a:effectLst/>
              </a:rPr>
              <a:t>when all other variables are held constant</a:t>
            </a:r>
          </a:p>
          <a:p>
            <a:pPr marL="457200" lvl="1" indent="0">
              <a:buNone/>
            </a:pPr>
            <a:r>
              <a:rPr lang="en-US" sz="3400" b="1" i="1" dirty="0">
                <a:effectLst/>
                <a:latin typeface="Times New Roman" pitchFamily="18" charset="0"/>
                <a:sym typeface="Euclid Symbol" pitchFamily="18" charset="2"/>
              </a:rPr>
              <a:t>Q</a:t>
            </a:r>
            <a:r>
              <a:rPr lang="en-US" sz="3400" b="1" i="1" baseline="-25000" dirty="0">
                <a:effectLst/>
                <a:latin typeface="Times New Roman" pitchFamily="18" charset="0"/>
                <a:sym typeface="Euclid Symbol" pitchFamily="18" charset="2"/>
              </a:rPr>
              <a:t>s</a:t>
            </a:r>
            <a:r>
              <a:rPr lang="en-US" sz="3400" b="1" i="1" dirty="0">
                <a:effectLst/>
                <a:latin typeface="Times New Roman" pitchFamily="18" charset="0"/>
                <a:sym typeface="Euclid Symbol" pitchFamily="18" charset="2"/>
              </a:rPr>
              <a:t> = g(P)</a:t>
            </a:r>
            <a:endParaRPr lang="en-US" dirty="0">
              <a:effectLst/>
            </a:endParaRPr>
          </a:p>
          <a:p>
            <a:endParaRPr lang="en-US" dirty="0"/>
          </a:p>
          <a:p>
            <a:endParaRPr lang="en-US" dirty="0">
              <a:sym typeface="Euclid 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855394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5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5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83" grpId="0" build="p" bldLvl="2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229600" cy="1143000"/>
          </a:xfrm>
        </p:spPr>
        <p:txBody>
          <a:bodyPr/>
          <a:lstStyle/>
          <a:p>
            <a:pPr algn="l"/>
            <a:r>
              <a:rPr lang="en-US" dirty="0">
                <a:effectLst/>
              </a:rPr>
              <a:t>Graphing Supply Curves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effectLst/>
              </a:rPr>
              <a:t>A point on a supply curve shows either:</a:t>
            </a:r>
          </a:p>
          <a:p>
            <a:pPr lvl="1"/>
            <a:r>
              <a:rPr lang="en-US" dirty="0">
                <a:effectLst/>
              </a:rPr>
              <a:t>Maximum amount of a good that will be offered for sale at a given price</a:t>
            </a:r>
          </a:p>
          <a:p>
            <a:pPr lvl="1"/>
            <a:r>
              <a:rPr lang="en-US" dirty="0">
                <a:effectLst/>
              </a:rPr>
              <a:t>Minimum price necessary to induce producers to voluntarily offer a particular quantity for sale</a:t>
            </a:r>
          </a:p>
        </p:txBody>
      </p:sp>
    </p:spTree>
    <p:extLst>
      <p:ext uri="{BB962C8B-B14F-4D97-AF65-F5344CB8AC3E}">
        <p14:creationId xmlns:p14="http://schemas.microsoft.com/office/powerpoint/2010/main" val="3639627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7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7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7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build="p" bldLvl="2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229600" cy="1143000"/>
          </a:xfrm>
        </p:spPr>
        <p:txBody>
          <a:bodyPr/>
          <a:lstStyle/>
          <a:p>
            <a:pPr algn="l"/>
            <a:r>
              <a:rPr lang="en-US" dirty="0">
                <a:effectLst/>
              </a:rPr>
              <a:t>Graphing Supply Curves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Change in quantity supplied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Occurs when price changes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Movement along supply curve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Change in supply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Occurs when one of the other variables, or </a:t>
            </a:r>
            <a:r>
              <a:rPr lang="en-US" i="1" dirty="0">
                <a:effectLst/>
              </a:rPr>
              <a:t>determinants of supply</a:t>
            </a:r>
            <a:r>
              <a:rPr lang="en-US" dirty="0">
                <a:effectLst/>
              </a:rPr>
              <a:t>, changes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Supply curve shifts rightward or leftward</a:t>
            </a:r>
          </a:p>
        </p:txBody>
      </p:sp>
    </p:spTree>
    <p:extLst>
      <p:ext uri="{BB962C8B-B14F-4D97-AF65-F5344CB8AC3E}">
        <p14:creationId xmlns:p14="http://schemas.microsoft.com/office/powerpoint/2010/main" val="4175606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8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8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8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28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8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28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55" grpId="0" build="p" bldLvl="2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3805" name="Group 93"/>
          <p:cNvGrpSpPr>
            <a:grpSpLocks/>
          </p:cNvGrpSpPr>
          <p:nvPr/>
        </p:nvGrpSpPr>
        <p:grpSpPr bwMode="auto">
          <a:xfrm>
            <a:off x="2309813" y="2241550"/>
            <a:ext cx="2870200" cy="2749550"/>
            <a:chOff x="2257" y="1412"/>
            <a:chExt cx="1808" cy="1732"/>
          </a:xfrm>
        </p:grpSpPr>
        <p:pic>
          <p:nvPicPr>
            <p:cNvPr id="243800" name="Picture 88" descr="Fig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257" y="1541"/>
              <a:ext cx="1459" cy="1603"/>
            </a:xfrm>
            <a:prstGeom prst="rect">
              <a:avLst/>
            </a:prstGeom>
            <a:noFill/>
          </p:spPr>
        </p:pic>
        <p:sp>
          <p:nvSpPr>
            <p:cNvPr id="243765" name="Text Box 53"/>
            <p:cNvSpPr txBox="1">
              <a:spLocks noChangeArrowheads="1"/>
            </p:cNvSpPr>
            <p:nvPr/>
          </p:nvSpPr>
          <p:spPr bwMode="auto">
            <a:xfrm>
              <a:off x="3683" y="1412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S</a:t>
              </a:r>
              <a:r>
                <a:rPr lang="en-US" sz="1400" i="1" baseline="-25000">
                  <a:latin typeface="AvantGarde Bk BT" pitchFamily="34" charset="0"/>
                </a:rPr>
                <a:t>0</a:t>
              </a:r>
            </a:p>
          </p:txBody>
        </p:sp>
      </p:grpSp>
      <p:grpSp>
        <p:nvGrpSpPr>
          <p:cNvPr id="243804" name="Group 92"/>
          <p:cNvGrpSpPr>
            <a:grpSpLocks/>
          </p:cNvGrpSpPr>
          <p:nvPr/>
        </p:nvGrpSpPr>
        <p:grpSpPr bwMode="auto">
          <a:xfrm>
            <a:off x="1506538" y="1876425"/>
            <a:ext cx="2774950" cy="2751138"/>
            <a:chOff x="1751" y="1182"/>
            <a:chExt cx="1748" cy="1733"/>
          </a:xfrm>
        </p:grpSpPr>
        <p:pic>
          <p:nvPicPr>
            <p:cNvPr id="243791" name="Picture 79" descr="Fig 2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751" y="1312"/>
              <a:ext cx="1459" cy="1603"/>
            </a:xfrm>
            <a:prstGeom prst="rect">
              <a:avLst/>
            </a:prstGeom>
            <a:noFill/>
          </p:spPr>
        </p:pic>
        <p:sp>
          <p:nvSpPr>
            <p:cNvPr id="243771" name="Text Box 59"/>
            <p:cNvSpPr txBox="1">
              <a:spLocks noChangeArrowheads="1"/>
            </p:cNvSpPr>
            <p:nvPr/>
          </p:nvSpPr>
          <p:spPr bwMode="auto">
            <a:xfrm>
              <a:off x="3163" y="1182"/>
              <a:ext cx="33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S</a:t>
              </a:r>
              <a:r>
                <a:rPr lang="en-US" sz="1400" i="1" baseline="-25000">
                  <a:latin typeface="AvantGarde Bk BT" pitchFamily="34" charset="0"/>
                </a:rPr>
                <a:t>2</a:t>
              </a:r>
            </a:p>
          </p:txBody>
        </p:sp>
      </p:grpSp>
      <p:grpSp>
        <p:nvGrpSpPr>
          <p:cNvPr id="243806" name="Group 94"/>
          <p:cNvGrpSpPr>
            <a:grpSpLocks/>
          </p:cNvGrpSpPr>
          <p:nvPr/>
        </p:nvGrpSpPr>
        <p:grpSpPr bwMode="auto">
          <a:xfrm>
            <a:off x="2701925" y="2497138"/>
            <a:ext cx="2982913" cy="2690812"/>
            <a:chOff x="2504" y="1573"/>
            <a:chExt cx="1879" cy="1695"/>
          </a:xfrm>
        </p:grpSpPr>
        <p:pic>
          <p:nvPicPr>
            <p:cNvPr id="243795" name="Picture 83" descr="Fig 2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504" y="1665"/>
              <a:ext cx="1459" cy="1603"/>
            </a:xfrm>
            <a:prstGeom prst="rect">
              <a:avLst/>
            </a:prstGeom>
            <a:noFill/>
          </p:spPr>
        </p:pic>
        <p:sp>
          <p:nvSpPr>
            <p:cNvPr id="243768" name="Text Box 56"/>
            <p:cNvSpPr txBox="1">
              <a:spLocks noChangeArrowheads="1"/>
            </p:cNvSpPr>
            <p:nvPr/>
          </p:nvSpPr>
          <p:spPr bwMode="auto">
            <a:xfrm>
              <a:off x="3927" y="1573"/>
              <a:ext cx="45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S</a:t>
              </a:r>
              <a:r>
                <a:rPr lang="en-US" sz="1400" i="1" baseline="-25000">
                  <a:latin typeface="AvantGarde Bk BT" pitchFamily="34" charset="0"/>
                </a:rPr>
                <a:t>1</a:t>
              </a:r>
            </a:p>
          </p:txBody>
        </p:sp>
      </p:grpSp>
      <p:sp>
        <p:nvSpPr>
          <p:cNvPr id="243785" name="Text Box 73"/>
          <p:cNvSpPr txBox="1">
            <a:spLocks noChangeArrowheads="1"/>
          </p:cNvSpPr>
          <p:nvPr/>
        </p:nvSpPr>
        <p:spPr bwMode="auto">
          <a:xfrm>
            <a:off x="2865438" y="2928938"/>
            <a:ext cx="14732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AvantGarde Bk BT" pitchFamily="34" charset="0"/>
              </a:rPr>
              <a:t>        Supply decrease</a:t>
            </a:r>
          </a:p>
        </p:txBody>
      </p:sp>
      <p:sp>
        <p:nvSpPr>
          <p:cNvPr id="243715" name="Line 3"/>
          <p:cNvSpPr>
            <a:spLocks noChangeShapeType="1"/>
          </p:cNvSpPr>
          <p:nvPr/>
        </p:nvSpPr>
        <p:spPr bwMode="auto">
          <a:xfrm>
            <a:off x="2200275" y="5381625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3716" name="Line 4"/>
          <p:cNvSpPr>
            <a:spLocks noChangeShapeType="1"/>
          </p:cNvSpPr>
          <p:nvPr/>
        </p:nvSpPr>
        <p:spPr bwMode="auto">
          <a:xfrm>
            <a:off x="2589213" y="5380038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3717" name="Line 5"/>
          <p:cNvSpPr>
            <a:spLocks noChangeShapeType="1"/>
          </p:cNvSpPr>
          <p:nvPr/>
        </p:nvSpPr>
        <p:spPr bwMode="auto">
          <a:xfrm>
            <a:off x="2998788" y="5381625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3718" name="Line 6"/>
          <p:cNvSpPr>
            <a:spLocks noChangeShapeType="1"/>
          </p:cNvSpPr>
          <p:nvPr/>
        </p:nvSpPr>
        <p:spPr bwMode="auto">
          <a:xfrm>
            <a:off x="3386138" y="5376863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3719" name="Line 7"/>
          <p:cNvSpPr>
            <a:spLocks noChangeShapeType="1"/>
          </p:cNvSpPr>
          <p:nvPr/>
        </p:nvSpPr>
        <p:spPr bwMode="auto">
          <a:xfrm>
            <a:off x="3762375" y="5386388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3720" name="Line 8"/>
          <p:cNvSpPr>
            <a:spLocks noChangeShapeType="1"/>
          </p:cNvSpPr>
          <p:nvPr/>
        </p:nvSpPr>
        <p:spPr bwMode="auto">
          <a:xfrm>
            <a:off x="4156075" y="5386388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3721" name="Line 9"/>
          <p:cNvSpPr>
            <a:spLocks noChangeShapeType="1"/>
          </p:cNvSpPr>
          <p:nvPr/>
        </p:nvSpPr>
        <p:spPr bwMode="auto">
          <a:xfrm>
            <a:off x="4560888" y="5391150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3722" name="Line 10"/>
          <p:cNvSpPr>
            <a:spLocks noChangeShapeType="1"/>
          </p:cNvSpPr>
          <p:nvPr/>
        </p:nvSpPr>
        <p:spPr bwMode="auto">
          <a:xfrm>
            <a:off x="4933950" y="5386388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3723" name="Line 11"/>
          <p:cNvSpPr>
            <a:spLocks noChangeShapeType="1"/>
          </p:cNvSpPr>
          <p:nvPr/>
        </p:nvSpPr>
        <p:spPr bwMode="auto">
          <a:xfrm>
            <a:off x="5321300" y="5384800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3730" name="Text Box 18"/>
          <p:cNvSpPr txBox="1">
            <a:spLocks noChangeArrowheads="1"/>
          </p:cNvSpPr>
          <p:nvPr/>
        </p:nvSpPr>
        <p:spPr bwMode="auto">
          <a:xfrm>
            <a:off x="5759450" y="5281613"/>
            <a:ext cx="488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>
                <a:latin typeface="Futura Lt BT" pitchFamily="34" charset="0"/>
              </a:rPr>
              <a:t>Q</a:t>
            </a:r>
            <a:r>
              <a:rPr lang="en-US" sz="1400" i="1" baseline="-25000">
                <a:latin typeface="AvantGarde Bk BT" pitchFamily="34" charset="0"/>
              </a:rPr>
              <a:t>s</a:t>
            </a:r>
          </a:p>
        </p:txBody>
      </p:sp>
      <p:sp>
        <p:nvSpPr>
          <p:cNvPr id="243731" name="Text Box 19"/>
          <p:cNvSpPr txBox="1">
            <a:spLocks noChangeArrowheads="1"/>
          </p:cNvSpPr>
          <p:nvPr/>
        </p:nvSpPr>
        <p:spPr bwMode="auto">
          <a:xfrm>
            <a:off x="1182688" y="5497513"/>
            <a:ext cx="31591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0</a:t>
            </a:r>
          </a:p>
        </p:txBody>
      </p:sp>
      <p:sp>
        <p:nvSpPr>
          <p:cNvPr id="243733" name="Text Box 21"/>
          <p:cNvSpPr txBox="1">
            <a:spLocks noChangeArrowheads="1"/>
          </p:cNvSpPr>
          <p:nvPr/>
        </p:nvSpPr>
        <p:spPr bwMode="auto">
          <a:xfrm>
            <a:off x="3933825" y="5492750"/>
            <a:ext cx="6635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700</a:t>
            </a:r>
          </a:p>
        </p:txBody>
      </p:sp>
      <p:sp>
        <p:nvSpPr>
          <p:cNvPr id="243734" name="Text Box 22"/>
          <p:cNvSpPr txBox="1">
            <a:spLocks noChangeArrowheads="1"/>
          </p:cNvSpPr>
          <p:nvPr/>
        </p:nvSpPr>
        <p:spPr bwMode="auto">
          <a:xfrm>
            <a:off x="1597025" y="5492750"/>
            <a:ext cx="609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100</a:t>
            </a:r>
          </a:p>
        </p:txBody>
      </p:sp>
      <p:sp>
        <p:nvSpPr>
          <p:cNvPr id="243737" name="Line 25"/>
          <p:cNvSpPr>
            <a:spLocks noChangeShapeType="1"/>
          </p:cNvSpPr>
          <p:nvPr/>
        </p:nvSpPr>
        <p:spPr bwMode="auto">
          <a:xfrm flipV="1">
            <a:off x="1487488" y="5459413"/>
            <a:ext cx="4295775" cy="15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3738" name="Line 26"/>
          <p:cNvSpPr>
            <a:spLocks noChangeShapeType="1"/>
          </p:cNvSpPr>
          <p:nvPr/>
        </p:nvSpPr>
        <p:spPr bwMode="auto">
          <a:xfrm>
            <a:off x="1820863" y="5386388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3739" name="Line 27"/>
          <p:cNvSpPr>
            <a:spLocks noChangeShapeType="1"/>
          </p:cNvSpPr>
          <p:nvPr/>
        </p:nvSpPr>
        <p:spPr bwMode="auto">
          <a:xfrm flipV="1">
            <a:off x="1498600" y="1860550"/>
            <a:ext cx="0" cy="36226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3740" name="Text Box 28"/>
          <p:cNvSpPr txBox="1">
            <a:spLocks noChangeArrowheads="1"/>
          </p:cNvSpPr>
          <p:nvPr/>
        </p:nvSpPr>
        <p:spPr bwMode="auto">
          <a:xfrm>
            <a:off x="4711700" y="5487988"/>
            <a:ext cx="6635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900</a:t>
            </a:r>
          </a:p>
        </p:txBody>
      </p:sp>
      <p:sp>
        <p:nvSpPr>
          <p:cNvPr id="243742" name="Line 30"/>
          <p:cNvSpPr>
            <a:spLocks noChangeShapeType="1"/>
          </p:cNvSpPr>
          <p:nvPr/>
        </p:nvSpPr>
        <p:spPr bwMode="auto">
          <a:xfrm>
            <a:off x="1489075" y="2152650"/>
            <a:ext cx="92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3743" name="Line 31"/>
          <p:cNvSpPr>
            <a:spLocks noChangeShapeType="1"/>
          </p:cNvSpPr>
          <p:nvPr/>
        </p:nvSpPr>
        <p:spPr bwMode="auto">
          <a:xfrm>
            <a:off x="1498600" y="2571750"/>
            <a:ext cx="92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3744" name="Line 32"/>
          <p:cNvSpPr>
            <a:spLocks noChangeShapeType="1"/>
          </p:cNvSpPr>
          <p:nvPr/>
        </p:nvSpPr>
        <p:spPr bwMode="auto">
          <a:xfrm>
            <a:off x="1500188" y="2981325"/>
            <a:ext cx="92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3745" name="Line 33"/>
          <p:cNvSpPr>
            <a:spLocks noChangeShapeType="1"/>
          </p:cNvSpPr>
          <p:nvPr/>
        </p:nvSpPr>
        <p:spPr bwMode="auto">
          <a:xfrm>
            <a:off x="1498600" y="3400425"/>
            <a:ext cx="92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3746" name="Line 34"/>
          <p:cNvSpPr>
            <a:spLocks noChangeShapeType="1"/>
          </p:cNvSpPr>
          <p:nvPr/>
        </p:nvSpPr>
        <p:spPr bwMode="auto">
          <a:xfrm>
            <a:off x="1498600" y="3790950"/>
            <a:ext cx="92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3747" name="Line 35"/>
          <p:cNvSpPr>
            <a:spLocks noChangeShapeType="1"/>
          </p:cNvSpPr>
          <p:nvPr/>
        </p:nvSpPr>
        <p:spPr bwMode="auto">
          <a:xfrm>
            <a:off x="1500188" y="4210050"/>
            <a:ext cx="92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3748" name="Line 36"/>
          <p:cNvSpPr>
            <a:spLocks noChangeShapeType="1"/>
          </p:cNvSpPr>
          <p:nvPr/>
        </p:nvSpPr>
        <p:spPr bwMode="auto">
          <a:xfrm>
            <a:off x="1498600" y="4619625"/>
            <a:ext cx="92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3749" name="Line 37"/>
          <p:cNvSpPr>
            <a:spLocks noChangeShapeType="1"/>
          </p:cNvSpPr>
          <p:nvPr/>
        </p:nvSpPr>
        <p:spPr bwMode="auto">
          <a:xfrm>
            <a:off x="1498600" y="5038725"/>
            <a:ext cx="92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3750" name="Text Box 38"/>
          <p:cNvSpPr txBox="1">
            <a:spLocks noChangeArrowheads="1"/>
          </p:cNvSpPr>
          <p:nvPr/>
        </p:nvSpPr>
        <p:spPr bwMode="auto">
          <a:xfrm>
            <a:off x="2371725" y="5489575"/>
            <a:ext cx="609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300</a:t>
            </a:r>
          </a:p>
        </p:txBody>
      </p:sp>
      <p:sp>
        <p:nvSpPr>
          <p:cNvPr id="243751" name="Text Box 39"/>
          <p:cNvSpPr txBox="1">
            <a:spLocks noChangeArrowheads="1"/>
          </p:cNvSpPr>
          <p:nvPr/>
        </p:nvSpPr>
        <p:spPr bwMode="auto">
          <a:xfrm>
            <a:off x="3157538" y="5495925"/>
            <a:ext cx="609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500</a:t>
            </a:r>
          </a:p>
        </p:txBody>
      </p:sp>
      <p:sp>
        <p:nvSpPr>
          <p:cNvPr id="243754" name="Text Box 42"/>
          <p:cNvSpPr txBox="1">
            <a:spLocks noChangeArrowheads="1"/>
          </p:cNvSpPr>
          <p:nvPr/>
        </p:nvSpPr>
        <p:spPr bwMode="auto">
          <a:xfrm>
            <a:off x="1100138" y="4926013"/>
            <a:ext cx="428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10</a:t>
            </a:r>
          </a:p>
        </p:txBody>
      </p:sp>
      <p:sp>
        <p:nvSpPr>
          <p:cNvPr id="243755" name="Text Box 43"/>
          <p:cNvSpPr txBox="1">
            <a:spLocks noChangeArrowheads="1"/>
          </p:cNvSpPr>
          <p:nvPr/>
        </p:nvSpPr>
        <p:spPr bwMode="auto">
          <a:xfrm>
            <a:off x="1096963" y="4487863"/>
            <a:ext cx="428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20</a:t>
            </a:r>
          </a:p>
        </p:txBody>
      </p:sp>
      <p:sp>
        <p:nvSpPr>
          <p:cNvPr id="243756" name="Text Box 44"/>
          <p:cNvSpPr txBox="1">
            <a:spLocks noChangeArrowheads="1"/>
          </p:cNvSpPr>
          <p:nvPr/>
        </p:nvSpPr>
        <p:spPr bwMode="auto">
          <a:xfrm>
            <a:off x="1096963" y="4089400"/>
            <a:ext cx="4286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30</a:t>
            </a:r>
          </a:p>
        </p:txBody>
      </p:sp>
      <p:sp>
        <p:nvSpPr>
          <p:cNvPr id="243757" name="Text Box 45"/>
          <p:cNvSpPr txBox="1">
            <a:spLocks noChangeArrowheads="1"/>
          </p:cNvSpPr>
          <p:nvPr/>
        </p:nvSpPr>
        <p:spPr bwMode="auto">
          <a:xfrm>
            <a:off x="1093788" y="3662363"/>
            <a:ext cx="428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40</a:t>
            </a:r>
          </a:p>
        </p:txBody>
      </p:sp>
      <p:sp>
        <p:nvSpPr>
          <p:cNvPr id="243758" name="Text Box 46"/>
          <p:cNvSpPr txBox="1">
            <a:spLocks noChangeArrowheads="1"/>
          </p:cNvSpPr>
          <p:nvPr/>
        </p:nvSpPr>
        <p:spPr bwMode="auto">
          <a:xfrm>
            <a:off x="1101725" y="3257550"/>
            <a:ext cx="4286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50</a:t>
            </a:r>
          </a:p>
        </p:txBody>
      </p:sp>
      <p:sp>
        <p:nvSpPr>
          <p:cNvPr id="243759" name="Text Box 47"/>
          <p:cNvSpPr txBox="1">
            <a:spLocks noChangeArrowheads="1"/>
          </p:cNvSpPr>
          <p:nvPr/>
        </p:nvSpPr>
        <p:spPr bwMode="auto">
          <a:xfrm>
            <a:off x="1096963" y="2854325"/>
            <a:ext cx="4286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60</a:t>
            </a:r>
          </a:p>
        </p:txBody>
      </p:sp>
      <p:sp>
        <p:nvSpPr>
          <p:cNvPr id="243760" name="Text Box 48"/>
          <p:cNvSpPr txBox="1">
            <a:spLocks noChangeArrowheads="1"/>
          </p:cNvSpPr>
          <p:nvPr/>
        </p:nvSpPr>
        <p:spPr bwMode="auto">
          <a:xfrm>
            <a:off x="1093788" y="2449513"/>
            <a:ext cx="428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70</a:t>
            </a:r>
          </a:p>
        </p:txBody>
      </p:sp>
      <p:sp>
        <p:nvSpPr>
          <p:cNvPr id="243761" name="Text Box 49"/>
          <p:cNvSpPr txBox="1">
            <a:spLocks noChangeArrowheads="1"/>
          </p:cNvSpPr>
          <p:nvPr/>
        </p:nvSpPr>
        <p:spPr bwMode="auto">
          <a:xfrm>
            <a:off x="1101725" y="2024063"/>
            <a:ext cx="428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80</a:t>
            </a:r>
          </a:p>
        </p:txBody>
      </p:sp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>
          <a:xfrm>
            <a:off x="185739" y="152400"/>
            <a:ext cx="8229600" cy="1143000"/>
          </a:xfrm>
        </p:spPr>
        <p:txBody>
          <a:bodyPr/>
          <a:lstStyle/>
          <a:p>
            <a:pPr algn="l"/>
            <a:r>
              <a:rPr lang="en-US" dirty="0">
                <a:effectLst/>
              </a:rPr>
              <a:t>Shifts in Supply</a:t>
            </a:r>
            <a:endParaRPr lang="en-US" sz="3400" dirty="0">
              <a:effectLst/>
            </a:endParaRPr>
          </a:p>
        </p:txBody>
      </p:sp>
      <p:sp>
        <p:nvSpPr>
          <p:cNvPr id="243741" name="Text Box 29"/>
          <p:cNvSpPr txBox="1">
            <a:spLocks noGrp="1" noChangeArrowheads="1"/>
          </p:cNvSpPr>
          <p:nvPr>
            <p:ph idx="1"/>
          </p:nvPr>
        </p:nvSpPr>
        <p:spPr>
          <a:xfrm>
            <a:off x="1395413" y="1546225"/>
            <a:ext cx="328612" cy="347663"/>
          </a:xfrm>
          <a:noFill/>
          <a:ln/>
        </p:spPr>
        <p:txBody>
          <a:bodyPr/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1400" b="0" i="1">
                <a:solidFill>
                  <a:schemeClr val="tx1"/>
                </a:solidFill>
                <a:latin typeface="AvantGarde Bk BT" pitchFamily="34" charset="0"/>
              </a:rPr>
              <a:t>P</a:t>
            </a:r>
            <a:endParaRPr lang="en-US" sz="1400" b="0" i="1" baseline="-25000">
              <a:solidFill>
                <a:schemeClr val="tx1"/>
              </a:solidFill>
              <a:latin typeface="AvantGarde Bk BT" pitchFamily="34" charset="0"/>
            </a:endParaRPr>
          </a:p>
        </p:txBody>
      </p:sp>
      <p:sp>
        <p:nvSpPr>
          <p:cNvPr id="243735" name="Text Box 23"/>
          <p:cNvSpPr txBox="1">
            <a:spLocks noChangeArrowheads="1"/>
          </p:cNvSpPr>
          <p:nvPr/>
        </p:nvSpPr>
        <p:spPr bwMode="auto">
          <a:xfrm>
            <a:off x="3405188" y="5870575"/>
            <a:ext cx="11525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Futura Lt BT" pitchFamily="34" charset="0"/>
              </a:rPr>
              <a:t>Quantity</a:t>
            </a:r>
          </a:p>
        </p:txBody>
      </p:sp>
      <p:sp>
        <p:nvSpPr>
          <p:cNvPr id="243736" name="Text Box 24"/>
          <p:cNvSpPr txBox="1">
            <a:spLocks noChangeArrowheads="1"/>
          </p:cNvSpPr>
          <p:nvPr/>
        </p:nvSpPr>
        <p:spPr bwMode="auto">
          <a:xfrm rot="10800000">
            <a:off x="539750" y="2536825"/>
            <a:ext cx="428625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Futura Lt BT" pitchFamily="34" charset="0"/>
              </a:rPr>
              <a:t>Price (dollars)</a:t>
            </a:r>
          </a:p>
        </p:txBody>
      </p:sp>
      <p:grpSp>
        <p:nvGrpSpPr>
          <p:cNvPr id="243807" name="Group 95"/>
          <p:cNvGrpSpPr>
            <a:grpSpLocks/>
          </p:cNvGrpSpPr>
          <p:nvPr/>
        </p:nvGrpSpPr>
        <p:grpSpPr bwMode="auto">
          <a:xfrm>
            <a:off x="2122488" y="2684463"/>
            <a:ext cx="2359025" cy="557212"/>
            <a:chOff x="2139" y="1691"/>
            <a:chExt cx="1486" cy="351"/>
          </a:xfrm>
        </p:grpSpPr>
        <p:sp>
          <p:nvSpPr>
            <p:cNvPr id="243777" name="Text Box 65"/>
            <p:cNvSpPr txBox="1">
              <a:spLocks noChangeArrowheads="1"/>
            </p:cNvSpPr>
            <p:nvPr/>
          </p:nvSpPr>
          <p:spPr bwMode="auto">
            <a:xfrm>
              <a:off x="2900" y="1691"/>
              <a:ext cx="72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>
                  <a:latin typeface="AvantGarde Bk BT" pitchFamily="34" charset="0"/>
                </a:rPr>
                <a:t>$60, 700</a:t>
              </a:r>
            </a:p>
          </p:txBody>
        </p:sp>
        <p:sp>
          <p:nvSpPr>
            <p:cNvPr id="243776" name="Text Box 64"/>
            <p:cNvSpPr txBox="1">
              <a:spLocks noChangeArrowheads="1"/>
            </p:cNvSpPr>
            <p:nvPr/>
          </p:nvSpPr>
          <p:spPr bwMode="auto">
            <a:xfrm>
              <a:off x="2139" y="1714"/>
              <a:ext cx="72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>
                  <a:latin typeface="AvantGarde Bk BT" pitchFamily="34" charset="0"/>
                </a:rPr>
                <a:t>$60, 400</a:t>
              </a:r>
            </a:p>
          </p:txBody>
        </p:sp>
        <p:sp>
          <p:nvSpPr>
            <p:cNvPr id="243775" name="Line 63"/>
            <p:cNvSpPr>
              <a:spLocks noChangeShapeType="1"/>
            </p:cNvSpPr>
            <p:nvPr/>
          </p:nvSpPr>
          <p:spPr bwMode="auto">
            <a:xfrm rot="10800000">
              <a:off x="2762" y="1874"/>
              <a:ext cx="62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3773" name="Rectangle 61"/>
            <p:cNvSpPr>
              <a:spLocks noChangeArrowheads="1"/>
            </p:cNvSpPr>
            <p:nvPr/>
          </p:nvSpPr>
          <p:spPr bwMode="auto">
            <a:xfrm>
              <a:off x="3330" y="1710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  <p:sp>
          <p:nvSpPr>
            <p:cNvPr id="243774" name="Rectangle 62"/>
            <p:cNvSpPr>
              <a:spLocks noChangeArrowheads="1"/>
            </p:cNvSpPr>
            <p:nvPr/>
          </p:nvSpPr>
          <p:spPr bwMode="auto">
            <a:xfrm>
              <a:off x="2603" y="1715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</p:grpSp>
      <p:grpSp>
        <p:nvGrpSpPr>
          <p:cNvPr id="243808" name="Group 96"/>
          <p:cNvGrpSpPr>
            <a:grpSpLocks/>
          </p:cNvGrpSpPr>
          <p:nvPr/>
        </p:nvGrpSpPr>
        <p:grpSpPr bwMode="auto">
          <a:xfrm>
            <a:off x="2490788" y="3556000"/>
            <a:ext cx="2705100" cy="525463"/>
            <a:chOff x="2371" y="2231"/>
            <a:chExt cx="1704" cy="331"/>
          </a:xfrm>
        </p:grpSpPr>
        <p:sp>
          <p:nvSpPr>
            <p:cNvPr id="243779" name="Rectangle 67"/>
            <p:cNvSpPr>
              <a:spLocks noChangeArrowheads="1"/>
            </p:cNvSpPr>
            <p:nvPr/>
          </p:nvSpPr>
          <p:spPr bwMode="auto">
            <a:xfrm>
              <a:off x="3194" y="2231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  <p:sp>
          <p:nvSpPr>
            <p:cNvPr id="243780" name="Rectangle 68"/>
            <p:cNvSpPr>
              <a:spLocks noChangeArrowheads="1"/>
            </p:cNvSpPr>
            <p:nvPr/>
          </p:nvSpPr>
          <p:spPr bwMode="auto">
            <a:xfrm>
              <a:off x="2837" y="2235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  <p:sp>
          <p:nvSpPr>
            <p:cNvPr id="243781" name="Line 69"/>
            <p:cNvSpPr>
              <a:spLocks noChangeShapeType="1"/>
            </p:cNvSpPr>
            <p:nvPr/>
          </p:nvSpPr>
          <p:spPr bwMode="auto">
            <a:xfrm rot="10800000" flipH="1" flipV="1">
              <a:off x="2958" y="2394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3782" name="Text Box 70"/>
            <p:cNvSpPr txBox="1">
              <a:spLocks noChangeArrowheads="1"/>
            </p:cNvSpPr>
            <p:nvPr/>
          </p:nvSpPr>
          <p:spPr bwMode="auto">
            <a:xfrm>
              <a:off x="2371" y="2294"/>
              <a:ext cx="80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>
                  <a:latin typeface="AvantGarde Bk BT" pitchFamily="34" charset="0"/>
                </a:rPr>
                <a:t>$40, 500</a:t>
              </a:r>
            </a:p>
          </p:txBody>
        </p:sp>
        <p:sp>
          <p:nvSpPr>
            <p:cNvPr id="243783" name="Text Box 71"/>
            <p:cNvSpPr txBox="1">
              <a:spLocks noChangeArrowheads="1"/>
            </p:cNvSpPr>
            <p:nvPr/>
          </p:nvSpPr>
          <p:spPr bwMode="auto">
            <a:xfrm>
              <a:off x="3303" y="2301"/>
              <a:ext cx="77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>
                  <a:latin typeface="AvantGarde Bk BT" pitchFamily="34" charset="0"/>
                </a:rPr>
                <a:t>$40, 650</a:t>
              </a:r>
            </a:p>
          </p:txBody>
        </p:sp>
      </p:grpSp>
      <p:grpSp>
        <p:nvGrpSpPr>
          <p:cNvPr id="243809" name="Group 97"/>
          <p:cNvGrpSpPr>
            <a:grpSpLocks/>
          </p:cNvGrpSpPr>
          <p:nvPr/>
        </p:nvGrpSpPr>
        <p:grpSpPr bwMode="auto">
          <a:xfrm>
            <a:off x="3562350" y="3875088"/>
            <a:ext cx="1158875" cy="847725"/>
            <a:chOff x="3046" y="2441"/>
            <a:chExt cx="730" cy="534"/>
          </a:xfrm>
        </p:grpSpPr>
        <p:sp>
          <p:nvSpPr>
            <p:cNvPr id="243788" name="Text Box 76"/>
            <p:cNvSpPr txBox="1">
              <a:spLocks noChangeArrowheads="1"/>
            </p:cNvSpPr>
            <p:nvPr/>
          </p:nvSpPr>
          <p:spPr bwMode="auto">
            <a:xfrm>
              <a:off x="3050" y="2649"/>
              <a:ext cx="726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>
                  <a:latin typeface="AvantGarde Bk BT" pitchFamily="34" charset="0"/>
                </a:rPr>
                <a:t>Supply increase</a:t>
              </a:r>
            </a:p>
          </p:txBody>
        </p:sp>
        <p:sp>
          <p:nvSpPr>
            <p:cNvPr id="243803" name="Line 91"/>
            <p:cNvSpPr>
              <a:spLocks noChangeShapeType="1"/>
            </p:cNvSpPr>
            <p:nvPr/>
          </p:nvSpPr>
          <p:spPr bwMode="auto">
            <a:xfrm flipH="1" flipV="1">
              <a:off x="3046" y="2441"/>
              <a:ext cx="155" cy="2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84880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3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3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43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4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43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43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85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>
                <a:effectLst/>
              </a:rPr>
              <a:t>Market Equilibrium</a:t>
            </a:r>
            <a:endParaRPr lang="en-US">
              <a:effectLst/>
            </a:endParaRP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458200" cy="4530725"/>
          </a:xfrm>
        </p:spPr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3600" dirty="0">
                <a:effectLst/>
              </a:rPr>
              <a:t> Demand and Supply Balance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3200" dirty="0">
                <a:effectLst/>
              </a:rPr>
              <a:t>Equilibrium exists if perfect balance exists in the quantities demanded and supplied.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3200" dirty="0">
                <a:effectLst/>
              </a:rPr>
              <a:t>Equilibrium reflects productive and allocative efficiency. 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3600" dirty="0">
                <a:effectLst/>
              </a:rPr>
              <a:t>Surplus and Shortage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3200" dirty="0">
                <a:effectLst/>
              </a:rPr>
              <a:t>Surplus is excess supply.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3200" dirty="0">
                <a:effectLst/>
              </a:rPr>
              <a:t>Shortage is excess demand.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229600" cy="1143000"/>
          </a:xfrm>
        </p:spPr>
        <p:txBody>
          <a:bodyPr/>
          <a:lstStyle/>
          <a:p>
            <a:pPr algn="l"/>
            <a:r>
              <a:rPr lang="en-US" dirty="0">
                <a:effectLst/>
              </a:rPr>
              <a:t>Market Equilibrium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848600" cy="4876800"/>
          </a:xfrm>
        </p:spPr>
        <p:txBody>
          <a:bodyPr/>
          <a:lstStyle/>
          <a:p>
            <a:pPr marL="0" indent="0">
              <a:buNone/>
              <a:tabLst>
                <a:tab pos="0" algn="l"/>
              </a:tabLst>
            </a:pPr>
            <a:r>
              <a:rPr lang="en-US" dirty="0">
                <a:effectLst/>
              </a:rPr>
              <a:t>Equilibrium price &amp; quantity are determined by the intersection of demand &amp; supply curves</a:t>
            </a:r>
          </a:p>
          <a:p>
            <a:pPr lvl="1"/>
            <a:r>
              <a:rPr lang="en-US" dirty="0">
                <a:effectLst/>
              </a:rPr>
              <a:t>At the point of intersection, </a:t>
            </a:r>
            <a:r>
              <a:rPr lang="en-US" b="1" i="1" dirty="0" err="1">
                <a:effectLst/>
                <a:latin typeface="Times New Roman" pitchFamily="18" charset="0"/>
              </a:rPr>
              <a:t>Q</a:t>
            </a:r>
            <a:r>
              <a:rPr lang="en-US" b="1" i="1" baseline="-25000" dirty="0" err="1">
                <a:effectLst/>
                <a:latin typeface="Times New Roman" pitchFamily="18" charset="0"/>
              </a:rPr>
              <a:t>d</a:t>
            </a:r>
            <a:r>
              <a:rPr lang="en-US" b="1" i="1" dirty="0">
                <a:effectLst/>
                <a:latin typeface="Times New Roman" pitchFamily="18" charset="0"/>
              </a:rPr>
              <a:t> = Q</a:t>
            </a:r>
            <a:r>
              <a:rPr lang="en-US" b="1" i="1" baseline="-25000" dirty="0">
                <a:effectLst/>
                <a:latin typeface="Times New Roman" pitchFamily="18" charset="0"/>
              </a:rPr>
              <a:t>s</a:t>
            </a:r>
          </a:p>
          <a:p>
            <a:pPr lvl="1"/>
            <a:r>
              <a:rPr lang="en-US" dirty="0">
                <a:effectLst/>
              </a:rPr>
              <a:t>Consumers can purchase all they want &amp; producers can sell all they want at the “market-clearing” price</a:t>
            </a:r>
          </a:p>
        </p:txBody>
      </p:sp>
    </p:spTree>
    <p:extLst>
      <p:ext uri="{BB962C8B-B14F-4D97-AF65-F5344CB8AC3E}">
        <p14:creationId xmlns:p14="http://schemas.microsoft.com/office/powerpoint/2010/main" val="3920338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403" grpId="0" build="p" bldLvl="2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2" name="Rectangle 4"/>
          <p:cNvSpPr>
            <a:spLocks noGrp="1" noChangeArrowheads="1"/>
          </p:cNvSpPr>
          <p:nvPr>
            <p:ph type="title"/>
          </p:nvPr>
        </p:nvSpPr>
        <p:spPr>
          <a:xfrm>
            <a:off x="185737" y="196850"/>
            <a:ext cx="8229600" cy="1143000"/>
          </a:xfrm>
        </p:spPr>
        <p:txBody>
          <a:bodyPr/>
          <a:lstStyle/>
          <a:p>
            <a:pPr algn="l"/>
            <a:r>
              <a:rPr lang="en-US" dirty="0">
                <a:effectLst/>
              </a:rPr>
              <a:t>Beef Example</a:t>
            </a:r>
          </a:p>
        </p:txBody>
      </p:sp>
      <p:sp>
        <p:nvSpPr>
          <p:cNvPr id="252939" name="Text Box 11"/>
          <p:cNvSpPr txBox="1">
            <a:spLocks noChangeArrowheads="1"/>
          </p:cNvSpPr>
          <p:nvPr/>
        </p:nvSpPr>
        <p:spPr bwMode="auto">
          <a:xfrm>
            <a:off x="304800" y="1397034"/>
            <a:ext cx="21415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/>
              <a:t>Q</a:t>
            </a:r>
            <a:r>
              <a:rPr lang="en-US" baseline="-25000" dirty="0" err="1"/>
              <a:t>d</a:t>
            </a:r>
            <a:r>
              <a:rPr lang="en-US" dirty="0"/>
              <a:t> = 71.26 – 3.4P</a:t>
            </a:r>
            <a:r>
              <a:rPr lang="en-US" baseline="-25000" dirty="0"/>
              <a:t>b</a:t>
            </a:r>
          </a:p>
        </p:txBody>
      </p:sp>
      <p:sp>
        <p:nvSpPr>
          <p:cNvPr id="252940" name="Text Box 12"/>
          <p:cNvSpPr txBox="1">
            <a:spLocks noChangeArrowheads="1"/>
          </p:cNvSpPr>
          <p:nvPr/>
        </p:nvSpPr>
        <p:spPr bwMode="auto">
          <a:xfrm>
            <a:off x="304800" y="1972612"/>
            <a:ext cx="22685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Suppose  Q</a:t>
            </a:r>
            <a:r>
              <a:rPr lang="en-US" baseline="-25000" dirty="0"/>
              <a:t>s</a:t>
            </a:r>
            <a:r>
              <a:rPr lang="en-US" dirty="0"/>
              <a:t> = 62</a:t>
            </a:r>
            <a:endParaRPr lang="en-US" baseline="-25000" dirty="0"/>
          </a:p>
        </p:txBody>
      </p:sp>
      <p:sp>
        <p:nvSpPr>
          <p:cNvPr id="252941" name="Text Box 13"/>
          <p:cNvSpPr txBox="1">
            <a:spLocks noChangeArrowheads="1"/>
          </p:cNvSpPr>
          <p:nvPr/>
        </p:nvSpPr>
        <p:spPr bwMode="auto">
          <a:xfrm>
            <a:off x="350837" y="2395057"/>
            <a:ext cx="1333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Q</a:t>
            </a:r>
            <a:r>
              <a:rPr lang="en-US" baseline="-25000" dirty="0"/>
              <a:t>s</a:t>
            </a:r>
            <a:r>
              <a:rPr lang="en-US" dirty="0"/>
              <a:t> = </a:t>
            </a:r>
            <a:r>
              <a:rPr lang="en-US" dirty="0" err="1"/>
              <a:t>Q</a:t>
            </a:r>
            <a:r>
              <a:rPr lang="en-US" baseline="-25000" dirty="0" err="1"/>
              <a:t>d</a:t>
            </a:r>
            <a:endParaRPr lang="en-US" baseline="-25000" dirty="0"/>
          </a:p>
        </p:txBody>
      </p:sp>
      <p:sp>
        <p:nvSpPr>
          <p:cNvPr id="252942" name="Text Box 14"/>
          <p:cNvSpPr txBox="1">
            <a:spLocks noChangeArrowheads="1"/>
          </p:cNvSpPr>
          <p:nvPr/>
        </p:nvSpPr>
        <p:spPr bwMode="auto">
          <a:xfrm>
            <a:off x="364330" y="2888211"/>
            <a:ext cx="2640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62 = 71.26 – 3.4P</a:t>
            </a:r>
            <a:r>
              <a:rPr lang="en-US" baseline="-25000" dirty="0"/>
              <a:t>b</a:t>
            </a:r>
          </a:p>
        </p:txBody>
      </p:sp>
      <p:sp>
        <p:nvSpPr>
          <p:cNvPr id="252943" name="Text Box 15"/>
          <p:cNvSpPr txBox="1">
            <a:spLocks noChangeArrowheads="1"/>
          </p:cNvSpPr>
          <p:nvPr/>
        </p:nvSpPr>
        <p:spPr bwMode="auto">
          <a:xfrm>
            <a:off x="397281" y="3345411"/>
            <a:ext cx="1550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/>
              <a:t>P</a:t>
            </a:r>
            <a:r>
              <a:rPr lang="en-US" baseline="-25000" dirty="0" err="1"/>
              <a:t>b</a:t>
            </a:r>
            <a:r>
              <a:rPr lang="en-US" dirty="0"/>
              <a:t>=$2.72</a:t>
            </a:r>
            <a:endParaRPr lang="en-US" baseline="-25000" dirty="0"/>
          </a:p>
        </p:txBody>
      </p:sp>
      <p:sp>
        <p:nvSpPr>
          <p:cNvPr id="15" name="TextBox 19"/>
          <p:cNvSpPr txBox="1"/>
          <p:nvPr/>
        </p:nvSpPr>
        <p:spPr>
          <a:xfrm>
            <a:off x="1460477" y="2395057"/>
            <a:ext cx="26956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 equilibrium</a:t>
            </a:r>
          </a:p>
        </p:txBody>
      </p: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380999" y="3877264"/>
            <a:ext cx="3581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/>
              <a:t>Q</a:t>
            </a:r>
            <a:r>
              <a:rPr lang="en-US" baseline="-25000" dirty="0" err="1"/>
              <a:t>d</a:t>
            </a:r>
            <a:r>
              <a:rPr lang="en-US" dirty="0"/>
              <a:t> = 71.26 – 3.4($2.72) = 62</a:t>
            </a:r>
            <a:endParaRPr lang="en-US" baseline="-25000" dirty="0"/>
          </a:p>
        </p:txBody>
      </p:sp>
      <p:sp>
        <p:nvSpPr>
          <p:cNvPr id="2" name="TextBox 1"/>
          <p:cNvSpPr txBox="1"/>
          <p:nvPr/>
        </p:nvSpPr>
        <p:spPr>
          <a:xfrm>
            <a:off x="2438399" y="1972612"/>
            <a:ext cx="5929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(Market Period, that is, no time to change output)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4298083" y="3273029"/>
            <a:ext cx="4541117" cy="3388599"/>
            <a:chOff x="4298083" y="3273029"/>
            <a:chExt cx="4541117" cy="3388599"/>
          </a:xfrm>
        </p:grpSpPr>
        <p:cxnSp>
          <p:nvCxnSpPr>
            <p:cNvPr id="18" name="Straight Connector 17"/>
            <p:cNvCxnSpPr/>
            <p:nvPr/>
          </p:nvCxnSpPr>
          <p:spPr bwMode="auto">
            <a:xfrm>
              <a:off x="4607433" y="3319649"/>
              <a:ext cx="0" cy="2972647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18"/>
            <p:cNvCxnSpPr/>
            <p:nvPr/>
          </p:nvCxnSpPr>
          <p:spPr bwMode="auto">
            <a:xfrm flipH="1">
              <a:off x="4607433" y="6302711"/>
              <a:ext cx="3991907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0" name="TextBox 19"/>
            <p:cNvSpPr txBox="1"/>
            <p:nvPr/>
          </p:nvSpPr>
          <p:spPr>
            <a:xfrm>
              <a:off x="4491725" y="6347345"/>
              <a:ext cx="173561" cy="2668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367925" y="6292296"/>
              <a:ext cx="4712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298083" y="3273029"/>
              <a:ext cx="5986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</a:t>
              </a:r>
            </a:p>
          </p:txBody>
        </p:sp>
        <p:cxnSp>
          <p:nvCxnSpPr>
            <p:cNvPr id="23" name="Straight Connector 22"/>
            <p:cNvCxnSpPr/>
            <p:nvPr/>
          </p:nvCxnSpPr>
          <p:spPr bwMode="auto">
            <a:xfrm>
              <a:off x="4607433" y="4310531"/>
              <a:ext cx="2892687" cy="198176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1" name="Rectangle 10"/>
            <p:cNvSpPr/>
            <p:nvPr/>
          </p:nvSpPr>
          <p:spPr>
            <a:xfrm>
              <a:off x="4866561" y="4621306"/>
              <a:ext cx="44916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err="1"/>
                <a:t>Q</a:t>
              </a:r>
              <a:r>
                <a:rPr lang="en-US" baseline="-25000" dirty="0" err="1"/>
                <a:t>d</a:t>
              </a:r>
              <a:endParaRPr lang="en-US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6705397" y="3955457"/>
            <a:ext cx="688543" cy="2761220"/>
            <a:chOff x="6705397" y="3955457"/>
            <a:chExt cx="688543" cy="2761220"/>
          </a:xfrm>
        </p:grpSpPr>
        <p:cxnSp>
          <p:nvCxnSpPr>
            <p:cNvPr id="29" name="Straight Connector 28"/>
            <p:cNvCxnSpPr/>
            <p:nvPr/>
          </p:nvCxnSpPr>
          <p:spPr bwMode="auto">
            <a:xfrm>
              <a:off x="6850784" y="4061930"/>
              <a:ext cx="38100" cy="2240781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2" name="Rectangle 11"/>
            <p:cNvSpPr/>
            <p:nvPr/>
          </p:nvSpPr>
          <p:spPr>
            <a:xfrm>
              <a:off x="6850784" y="3955457"/>
              <a:ext cx="44114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s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705397" y="6347345"/>
              <a:ext cx="68854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62 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789620" y="5682734"/>
            <a:ext cx="3099264" cy="369332"/>
            <a:chOff x="3789620" y="5682734"/>
            <a:chExt cx="3099264" cy="369332"/>
          </a:xfrm>
        </p:grpSpPr>
        <p:cxnSp>
          <p:nvCxnSpPr>
            <p:cNvPr id="16" name="Straight Connector 15"/>
            <p:cNvCxnSpPr/>
            <p:nvPr/>
          </p:nvCxnSpPr>
          <p:spPr bwMode="auto">
            <a:xfrm flipH="1">
              <a:off x="4597391" y="5867400"/>
              <a:ext cx="2291493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9" name="TextBox 38"/>
            <p:cNvSpPr txBox="1"/>
            <p:nvPr/>
          </p:nvSpPr>
          <p:spPr>
            <a:xfrm>
              <a:off x="3789620" y="5682734"/>
              <a:ext cx="10169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$2.72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84029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40" grpId="0"/>
      <p:bldP spid="252941" grpId="0"/>
      <p:bldP spid="252942" grpId="0"/>
      <p:bldP spid="252943" grpId="0"/>
      <p:bldP spid="15" grpId="0"/>
      <p:bldP spid="17" grpId="0"/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2" name="Rectangle 4"/>
          <p:cNvSpPr>
            <a:spLocks noGrp="1" noChangeArrowheads="1"/>
          </p:cNvSpPr>
          <p:nvPr>
            <p:ph type="title"/>
          </p:nvPr>
        </p:nvSpPr>
        <p:spPr>
          <a:xfrm>
            <a:off x="185737" y="196850"/>
            <a:ext cx="8229600" cy="1143000"/>
          </a:xfrm>
        </p:spPr>
        <p:txBody>
          <a:bodyPr/>
          <a:lstStyle/>
          <a:p>
            <a:pPr algn="l"/>
            <a:r>
              <a:rPr lang="en-US" dirty="0">
                <a:effectLst/>
              </a:rPr>
              <a:t>Beef Example</a:t>
            </a:r>
          </a:p>
        </p:txBody>
      </p:sp>
      <p:sp>
        <p:nvSpPr>
          <p:cNvPr id="252939" name="Text Box 11"/>
          <p:cNvSpPr txBox="1">
            <a:spLocks noChangeArrowheads="1"/>
          </p:cNvSpPr>
          <p:nvPr/>
        </p:nvSpPr>
        <p:spPr bwMode="auto">
          <a:xfrm>
            <a:off x="304800" y="1397034"/>
            <a:ext cx="21415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/>
              <a:t>Q</a:t>
            </a:r>
            <a:r>
              <a:rPr lang="en-US" baseline="-25000" dirty="0" err="1"/>
              <a:t>d</a:t>
            </a:r>
            <a:r>
              <a:rPr lang="en-US" dirty="0"/>
              <a:t> = 71.26 – 3.4P</a:t>
            </a:r>
            <a:r>
              <a:rPr lang="en-US" baseline="-25000" dirty="0"/>
              <a:t>b</a:t>
            </a:r>
          </a:p>
        </p:txBody>
      </p:sp>
      <p:sp>
        <p:nvSpPr>
          <p:cNvPr id="252940" name="Text Box 12"/>
          <p:cNvSpPr txBox="1">
            <a:spLocks noChangeArrowheads="1"/>
          </p:cNvSpPr>
          <p:nvPr/>
        </p:nvSpPr>
        <p:spPr bwMode="auto">
          <a:xfrm>
            <a:off x="304799" y="1972612"/>
            <a:ext cx="427370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Suppose  Q</a:t>
            </a:r>
            <a:r>
              <a:rPr lang="en-US" baseline="-25000" dirty="0"/>
              <a:t>s</a:t>
            </a:r>
            <a:r>
              <a:rPr lang="en-US" dirty="0"/>
              <a:t> = 50.55 + 2.1P</a:t>
            </a:r>
            <a:r>
              <a:rPr lang="en-US" baseline="-25000" dirty="0"/>
              <a:t>b</a:t>
            </a:r>
            <a:r>
              <a:rPr lang="en-US" dirty="0"/>
              <a:t>  </a:t>
            </a:r>
            <a:endParaRPr lang="en-US" baseline="-25000" dirty="0"/>
          </a:p>
        </p:txBody>
      </p:sp>
      <p:sp>
        <p:nvSpPr>
          <p:cNvPr id="252941" name="Text Box 13"/>
          <p:cNvSpPr txBox="1">
            <a:spLocks noChangeArrowheads="1"/>
          </p:cNvSpPr>
          <p:nvPr/>
        </p:nvSpPr>
        <p:spPr bwMode="auto">
          <a:xfrm>
            <a:off x="350837" y="2395057"/>
            <a:ext cx="1333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Q</a:t>
            </a:r>
            <a:r>
              <a:rPr lang="en-US" baseline="-25000" dirty="0"/>
              <a:t>s</a:t>
            </a:r>
            <a:r>
              <a:rPr lang="en-US" dirty="0"/>
              <a:t> = </a:t>
            </a:r>
            <a:r>
              <a:rPr lang="en-US" dirty="0" err="1"/>
              <a:t>Q</a:t>
            </a:r>
            <a:r>
              <a:rPr lang="en-US" baseline="-25000" dirty="0" err="1"/>
              <a:t>d</a:t>
            </a:r>
            <a:endParaRPr lang="en-US" baseline="-25000" dirty="0"/>
          </a:p>
        </p:txBody>
      </p:sp>
      <p:sp>
        <p:nvSpPr>
          <p:cNvPr id="252942" name="Text Box 14"/>
          <p:cNvSpPr txBox="1">
            <a:spLocks noChangeArrowheads="1"/>
          </p:cNvSpPr>
          <p:nvPr/>
        </p:nvSpPr>
        <p:spPr bwMode="auto">
          <a:xfrm>
            <a:off x="364330" y="2888211"/>
            <a:ext cx="342529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50.55 + 2.1P</a:t>
            </a:r>
            <a:r>
              <a:rPr lang="en-US" baseline="-25000" dirty="0"/>
              <a:t>b</a:t>
            </a:r>
            <a:r>
              <a:rPr lang="en-US" dirty="0"/>
              <a:t> = 71.26 – 3.4P</a:t>
            </a:r>
            <a:r>
              <a:rPr lang="en-US" baseline="-25000" dirty="0"/>
              <a:t>b</a:t>
            </a:r>
          </a:p>
        </p:txBody>
      </p:sp>
      <p:sp>
        <p:nvSpPr>
          <p:cNvPr id="252943" name="Text Box 15"/>
          <p:cNvSpPr txBox="1">
            <a:spLocks noChangeArrowheads="1"/>
          </p:cNvSpPr>
          <p:nvPr/>
        </p:nvSpPr>
        <p:spPr bwMode="auto">
          <a:xfrm>
            <a:off x="397281" y="3345411"/>
            <a:ext cx="1550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/>
              <a:t>P</a:t>
            </a:r>
            <a:r>
              <a:rPr lang="en-US" baseline="-25000" dirty="0" err="1"/>
              <a:t>b</a:t>
            </a:r>
            <a:r>
              <a:rPr lang="en-US" dirty="0"/>
              <a:t>=$2.72</a:t>
            </a:r>
            <a:endParaRPr lang="en-US" baseline="-25000" dirty="0"/>
          </a:p>
        </p:txBody>
      </p:sp>
      <p:sp>
        <p:nvSpPr>
          <p:cNvPr id="15" name="TextBox 19"/>
          <p:cNvSpPr txBox="1"/>
          <p:nvPr/>
        </p:nvSpPr>
        <p:spPr>
          <a:xfrm>
            <a:off x="1460477" y="2395057"/>
            <a:ext cx="26956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 equilibrium</a:t>
            </a:r>
          </a:p>
        </p:txBody>
      </p: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380999" y="3877264"/>
            <a:ext cx="3581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/>
              <a:t>Q</a:t>
            </a:r>
            <a:r>
              <a:rPr lang="en-US" baseline="-25000" dirty="0" err="1"/>
              <a:t>d</a:t>
            </a:r>
            <a:r>
              <a:rPr lang="en-US" dirty="0"/>
              <a:t> = 71.26 – 3.4($2.72) = 62</a:t>
            </a:r>
            <a:endParaRPr lang="en-US" baseline="-25000" dirty="0"/>
          </a:p>
        </p:txBody>
      </p:sp>
      <p:grpSp>
        <p:nvGrpSpPr>
          <p:cNvPr id="26" name="Group 25"/>
          <p:cNvGrpSpPr/>
          <p:nvPr/>
        </p:nvGrpSpPr>
        <p:grpSpPr>
          <a:xfrm>
            <a:off x="4298083" y="3273029"/>
            <a:ext cx="4541117" cy="3388599"/>
            <a:chOff x="4298083" y="3273029"/>
            <a:chExt cx="4541117" cy="3388599"/>
          </a:xfrm>
        </p:grpSpPr>
        <p:cxnSp>
          <p:nvCxnSpPr>
            <p:cNvPr id="18" name="Straight Connector 17"/>
            <p:cNvCxnSpPr/>
            <p:nvPr/>
          </p:nvCxnSpPr>
          <p:spPr bwMode="auto">
            <a:xfrm>
              <a:off x="4607433" y="3319649"/>
              <a:ext cx="0" cy="2972647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Connector 18"/>
            <p:cNvCxnSpPr/>
            <p:nvPr/>
          </p:nvCxnSpPr>
          <p:spPr bwMode="auto">
            <a:xfrm flipH="1">
              <a:off x="4607433" y="6302711"/>
              <a:ext cx="3991907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0" name="TextBox 19"/>
            <p:cNvSpPr txBox="1"/>
            <p:nvPr/>
          </p:nvSpPr>
          <p:spPr>
            <a:xfrm>
              <a:off x="4491725" y="6347345"/>
              <a:ext cx="173561" cy="2668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367925" y="6292296"/>
              <a:ext cx="4712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298083" y="3273029"/>
              <a:ext cx="5986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</a:t>
              </a:r>
            </a:p>
          </p:txBody>
        </p:sp>
        <p:cxnSp>
          <p:nvCxnSpPr>
            <p:cNvPr id="23" name="Straight Connector 22"/>
            <p:cNvCxnSpPr/>
            <p:nvPr/>
          </p:nvCxnSpPr>
          <p:spPr bwMode="auto">
            <a:xfrm>
              <a:off x="4607433" y="4310531"/>
              <a:ext cx="2892687" cy="198176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1" name="Rectangle 10"/>
            <p:cNvSpPr/>
            <p:nvPr/>
          </p:nvSpPr>
          <p:spPr>
            <a:xfrm>
              <a:off x="4866561" y="4621306"/>
              <a:ext cx="44916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err="1"/>
                <a:t>Q</a:t>
              </a:r>
              <a:r>
                <a:rPr lang="en-US" baseline="-25000" dirty="0" err="1"/>
                <a:t>d</a:t>
              </a:r>
              <a:endParaRPr lang="en-US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6705398" y="4495800"/>
            <a:ext cx="1235868" cy="1806911"/>
            <a:chOff x="6705398" y="4495800"/>
            <a:chExt cx="1235868" cy="1806911"/>
          </a:xfrm>
        </p:grpSpPr>
        <p:cxnSp>
          <p:nvCxnSpPr>
            <p:cNvPr id="29" name="Straight Connector 28"/>
            <p:cNvCxnSpPr/>
            <p:nvPr/>
          </p:nvCxnSpPr>
          <p:spPr bwMode="auto">
            <a:xfrm flipH="1">
              <a:off x="6705398" y="4724400"/>
              <a:ext cx="838402" cy="1578311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2" name="Rectangle 11"/>
            <p:cNvSpPr/>
            <p:nvPr/>
          </p:nvSpPr>
          <p:spPr>
            <a:xfrm>
              <a:off x="7500120" y="4495800"/>
              <a:ext cx="44114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s</a:t>
              </a:r>
              <a:endParaRPr lang="en-US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813432" y="5722977"/>
            <a:ext cx="3099264" cy="369332"/>
            <a:chOff x="3789620" y="5682734"/>
            <a:chExt cx="3099264" cy="369332"/>
          </a:xfrm>
        </p:grpSpPr>
        <p:cxnSp>
          <p:nvCxnSpPr>
            <p:cNvPr id="16" name="Straight Connector 15"/>
            <p:cNvCxnSpPr/>
            <p:nvPr/>
          </p:nvCxnSpPr>
          <p:spPr bwMode="auto">
            <a:xfrm flipH="1">
              <a:off x="4597391" y="5867400"/>
              <a:ext cx="2291493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9" name="TextBox 38"/>
            <p:cNvSpPr txBox="1"/>
            <p:nvPr/>
          </p:nvSpPr>
          <p:spPr>
            <a:xfrm>
              <a:off x="3789620" y="5682734"/>
              <a:ext cx="10169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$2.72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6705397" y="5911334"/>
            <a:ext cx="688543" cy="805343"/>
            <a:chOff x="6705397" y="5911334"/>
            <a:chExt cx="688543" cy="805343"/>
          </a:xfrm>
        </p:grpSpPr>
        <p:sp>
          <p:nvSpPr>
            <p:cNvPr id="13" name="TextBox 12"/>
            <p:cNvSpPr txBox="1"/>
            <p:nvPr/>
          </p:nvSpPr>
          <p:spPr>
            <a:xfrm>
              <a:off x="6705397" y="6347345"/>
              <a:ext cx="68854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62 </a:t>
              </a:r>
            </a:p>
          </p:txBody>
        </p:sp>
        <p:cxnSp>
          <p:nvCxnSpPr>
            <p:cNvPr id="9" name="Straight Connector 8"/>
            <p:cNvCxnSpPr/>
            <p:nvPr/>
          </p:nvCxnSpPr>
          <p:spPr bwMode="auto">
            <a:xfrm>
              <a:off x="6934200" y="5911334"/>
              <a:ext cx="0" cy="39137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4225387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40" grpId="0"/>
      <p:bldP spid="252941" grpId="0"/>
      <p:bldP spid="252942" grpId="0"/>
      <p:bldP spid="252943" grpId="0"/>
      <p:bldP spid="15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/>
            <a:r>
              <a:rPr lang="en-US">
                <a:effectLst/>
              </a:rPr>
              <a:t> Basis for Demand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Direct Demand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Demand is the quantity customers are willing to buy under current market conditions.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Direct demand is demand for consumption.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Derived Demand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Derived demand is input demand.</a:t>
            </a:r>
          </a:p>
          <a:p>
            <a:pPr lvl="1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Firms demand inputs that can be profitably employed.</a:t>
            </a:r>
            <a:br>
              <a:rPr lang="en-US" dirty="0">
                <a:effectLst/>
              </a:rPr>
            </a:br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841" name="Group 81"/>
          <p:cNvGrpSpPr>
            <a:grpSpLocks/>
          </p:cNvGrpSpPr>
          <p:nvPr/>
        </p:nvGrpSpPr>
        <p:grpSpPr bwMode="auto">
          <a:xfrm>
            <a:off x="2540000" y="2314575"/>
            <a:ext cx="2870200" cy="2749550"/>
            <a:chOff x="2257" y="1412"/>
            <a:chExt cx="1808" cy="1732"/>
          </a:xfrm>
        </p:grpSpPr>
        <p:pic>
          <p:nvPicPr>
            <p:cNvPr id="245842" name="Picture 82" descr="Fig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257" y="1541"/>
              <a:ext cx="1459" cy="1603"/>
            </a:xfrm>
            <a:prstGeom prst="rect">
              <a:avLst/>
            </a:prstGeom>
            <a:noFill/>
          </p:spPr>
        </p:pic>
        <p:sp>
          <p:nvSpPr>
            <p:cNvPr id="245843" name="Text Box 83"/>
            <p:cNvSpPr txBox="1">
              <a:spLocks noChangeArrowheads="1"/>
            </p:cNvSpPr>
            <p:nvPr/>
          </p:nvSpPr>
          <p:spPr bwMode="auto">
            <a:xfrm>
              <a:off x="3683" y="1412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S</a:t>
              </a:r>
              <a:r>
                <a:rPr lang="en-US" sz="1400" i="1" baseline="-25000">
                  <a:latin typeface="AvantGarde Bk BT" pitchFamily="34" charset="0"/>
                </a:rPr>
                <a:t>0</a:t>
              </a:r>
            </a:p>
          </p:txBody>
        </p:sp>
      </p:grpSp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>
          <a:xfrm>
            <a:off x="172372" y="304800"/>
            <a:ext cx="8432800" cy="838200"/>
          </a:xfrm>
        </p:spPr>
        <p:txBody>
          <a:bodyPr/>
          <a:lstStyle/>
          <a:p>
            <a:pPr algn="l"/>
            <a:r>
              <a:rPr lang="en-US" dirty="0"/>
              <a:t>Market Equilibrium</a:t>
            </a:r>
            <a:endParaRPr lang="en-US" sz="3400" dirty="0"/>
          </a:p>
        </p:txBody>
      </p:sp>
      <p:sp>
        <p:nvSpPr>
          <p:cNvPr id="245789" name="Text Box 29"/>
          <p:cNvSpPr txBox="1">
            <a:spLocks noGrp="1" noChangeArrowheads="1"/>
          </p:cNvSpPr>
          <p:nvPr>
            <p:ph idx="1"/>
          </p:nvPr>
        </p:nvSpPr>
        <p:spPr>
          <a:xfrm>
            <a:off x="1697038" y="1546225"/>
            <a:ext cx="328612" cy="347663"/>
          </a:xfrm>
          <a:noFill/>
          <a:ln/>
        </p:spPr>
        <p:txBody>
          <a:bodyPr/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1400" b="0" i="1">
                <a:solidFill>
                  <a:schemeClr val="tx1"/>
                </a:solidFill>
                <a:latin typeface="AvantGarde Bk BT" pitchFamily="34" charset="0"/>
              </a:rPr>
              <a:t>P</a:t>
            </a:r>
            <a:endParaRPr lang="en-US" sz="1400" b="0" i="1" baseline="-25000">
              <a:solidFill>
                <a:schemeClr val="tx1"/>
              </a:solidFill>
              <a:latin typeface="AvantGarde Bk BT" pitchFamily="34" charset="0"/>
            </a:endParaRPr>
          </a:p>
        </p:txBody>
      </p:sp>
      <p:sp>
        <p:nvSpPr>
          <p:cNvPr id="245763" name="Line 3"/>
          <p:cNvSpPr>
            <a:spLocks noChangeShapeType="1"/>
          </p:cNvSpPr>
          <p:nvPr/>
        </p:nvSpPr>
        <p:spPr bwMode="auto">
          <a:xfrm>
            <a:off x="2501900" y="5381625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764" name="Line 4"/>
          <p:cNvSpPr>
            <a:spLocks noChangeShapeType="1"/>
          </p:cNvSpPr>
          <p:nvPr/>
        </p:nvSpPr>
        <p:spPr bwMode="auto">
          <a:xfrm>
            <a:off x="2890838" y="5380038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765" name="Line 5"/>
          <p:cNvSpPr>
            <a:spLocks noChangeShapeType="1"/>
          </p:cNvSpPr>
          <p:nvPr/>
        </p:nvSpPr>
        <p:spPr bwMode="auto">
          <a:xfrm>
            <a:off x="3300413" y="5381625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766" name="Line 6"/>
          <p:cNvSpPr>
            <a:spLocks noChangeShapeType="1"/>
          </p:cNvSpPr>
          <p:nvPr/>
        </p:nvSpPr>
        <p:spPr bwMode="auto">
          <a:xfrm>
            <a:off x="3687763" y="5376863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767" name="Line 7"/>
          <p:cNvSpPr>
            <a:spLocks noChangeShapeType="1"/>
          </p:cNvSpPr>
          <p:nvPr/>
        </p:nvSpPr>
        <p:spPr bwMode="auto">
          <a:xfrm>
            <a:off x="4064000" y="5386388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768" name="Line 8"/>
          <p:cNvSpPr>
            <a:spLocks noChangeShapeType="1"/>
          </p:cNvSpPr>
          <p:nvPr/>
        </p:nvSpPr>
        <p:spPr bwMode="auto">
          <a:xfrm>
            <a:off x="4457700" y="5386388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769" name="Line 9"/>
          <p:cNvSpPr>
            <a:spLocks noChangeShapeType="1"/>
          </p:cNvSpPr>
          <p:nvPr/>
        </p:nvSpPr>
        <p:spPr bwMode="auto">
          <a:xfrm>
            <a:off x="4862513" y="5391150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770" name="Line 10"/>
          <p:cNvSpPr>
            <a:spLocks noChangeShapeType="1"/>
          </p:cNvSpPr>
          <p:nvPr/>
        </p:nvSpPr>
        <p:spPr bwMode="auto">
          <a:xfrm>
            <a:off x="5235575" y="5386388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771" name="Line 11"/>
          <p:cNvSpPr>
            <a:spLocks noChangeShapeType="1"/>
          </p:cNvSpPr>
          <p:nvPr/>
        </p:nvSpPr>
        <p:spPr bwMode="auto">
          <a:xfrm>
            <a:off x="5622925" y="5384800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772" name="Line 12"/>
          <p:cNvSpPr>
            <a:spLocks noChangeShapeType="1"/>
          </p:cNvSpPr>
          <p:nvPr/>
        </p:nvSpPr>
        <p:spPr bwMode="auto">
          <a:xfrm>
            <a:off x="6010275" y="5383213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773" name="Line 13"/>
          <p:cNvSpPr>
            <a:spLocks noChangeShapeType="1"/>
          </p:cNvSpPr>
          <p:nvPr/>
        </p:nvSpPr>
        <p:spPr bwMode="auto">
          <a:xfrm>
            <a:off x="6403975" y="5387975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774" name="Line 14"/>
          <p:cNvSpPr>
            <a:spLocks noChangeShapeType="1"/>
          </p:cNvSpPr>
          <p:nvPr/>
        </p:nvSpPr>
        <p:spPr bwMode="auto">
          <a:xfrm>
            <a:off x="6799263" y="5383213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775" name="Line 15"/>
          <p:cNvSpPr>
            <a:spLocks noChangeShapeType="1"/>
          </p:cNvSpPr>
          <p:nvPr/>
        </p:nvSpPr>
        <p:spPr bwMode="auto">
          <a:xfrm>
            <a:off x="7175500" y="5381625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776" name="Line 16"/>
          <p:cNvSpPr>
            <a:spLocks noChangeShapeType="1"/>
          </p:cNvSpPr>
          <p:nvPr/>
        </p:nvSpPr>
        <p:spPr bwMode="auto">
          <a:xfrm>
            <a:off x="7561263" y="5378450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778" name="Text Box 18"/>
          <p:cNvSpPr txBox="1">
            <a:spLocks noChangeArrowheads="1"/>
          </p:cNvSpPr>
          <p:nvPr/>
        </p:nvSpPr>
        <p:spPr bwMode="auto">
          <a:xfrm>
            <a:off x="8078788" y="5281613"/>
            <a:ext cx="8937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>
                <a:latin typeface="Futura Lt BT" pitchFamily="34" charset="0"/>
              </a:rPr>
              <a:t>Q</a:t>
            </a:r>
            <a:r>
              <a:rPr lang="en-US" sz="1400" i="1" baseline="-25000">
                <a:latin typeface="AvantGarde Bk BT" pitchFamily="34" charset="0"/>
              </a:rPr>
              <a:t>d </a:t>
            </a:r>
            <a:r>
              <a:rPr lang="en-US" sz="1400" i="1">
                <a:latin typeface="AvantGarde Bk BT" pitchFamily="34" charset="0"/>
              </a:rPr>
              <a:t>, </a:t>
            </a:r>
            <a:r>
              <a:rPr lang="en-US" sz="1400" i="1">
                <a:latin typeface="Futura Lt BT" pitchFamily="34" charset="0"/>
              </a:rPr>
              <a:t>Q</a:t>
            </a:r>
            <a:r>
              <a:rPr lang="en-US" sz="1400" i="1" baseline="-25000">
                <a:latin typeface="AvantGarde Bk BT" pitchFamily="34" charset="0"/>
              </a:rPr>
              <a:t>s</a:t>
            </a:r>
          </a:p>
        </p:txBody>
      </p:sp>
      <p:sp>
        <p:nvSpPr>
          <p:cNvPr id="245779" name="Text Box 19"/>
          <p:cNvSpPr txBox="1">
            <a:spLocks noChangeArrowheads="1"/>
          </p:cNvSpPr>
          <p:nvPr/>
        </p:nvSpPr>
        <p:spPr bwMode="auto">
          <a:xfrm>
            <a:off x="1484313" y="5497513"/>
            <a:ext cx="31591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0</a:t>
            </a:r>
          </a:p>
        </p:txBody>
      </p:sp>
      <p:sp>
        <p:nvSpPr>
          <p:cNvPr id="245780" name="Text Box 20"/>
          <p:cNvSpPr txBox="1">
            <a:spLocks noChangeArrowheads="1"/>
          </p:cNvSpPr>
          <p:nvPr/>
        </p:nvSpPr>
        <p:spPr bwMode="auto">
          <a:xfrm>
            <a:off x="5686425" y="5495925"/>
            <a:ext cx="5826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1,100</a:t>
            </a:r>
          </a:p>
        </p:txBody>
      </p:sp>
      <p:sp>
        <p:nvSpPr>
          <p:cNvPr id="245781" name="Text Box 21"/>
          <p:cNvSpPr txBox="1">
            <a:spLocks noChangeArrowheads="1"/>
          </p:cNvSpPr>
          <p:nvPr/>
        </p:nvSpPr>
        <p:spPr bwMode="auto">
          <a:xfrm>
            <a:off x="4235450" y="5492750"/>
            <a:ext cx="6635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700</a:t>
            </a:r>
          </a:p>
        </p:txBody>
      </p:sp>
      <p:sp>
        <p:nvSpPr>
          <p:cNvPr id="245782" name="Text Box 22"/>
          <p:cNvSpPr txBox="1">
            <a:spLocks noChangeArrowheads="1"/>
          </p:cNvSpPr>
          <p:nvPr/>
        </p:nvSpPr>
        <p:spPr bwMode="auto">
          <a:xfrm>
            <a:off x="1898650" y="5492750"/>
            <a:ext cx="609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100</a:t>
            </a:r>
          </a:p>
        </p:txBody>
      </p:sp>
      <p:sp>
        <p:nvSpPr>
          <p:cNvPr id="245783" name="Text Box 23"/>
          <p:cNvSpPr txBox="1">
            <a:spLocks noChangeArrowheads="1"/>
          </p:cNvSpPr>
          <p:nvPr/>
        </p:nvSpPr>
        <p:spPr bwMode="auto">
          <a:xfrm>
            <a:off x="4321175" y="5870575"/>
            <a:ext cx="11525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Futura Lt BT" pitchFamily="34" charset="0"/>
              </a:rPr>
              <a:t>Quantity</a:t>
            </a:r>
          </a:p>
        </p:txBody>
      </p:sp>
      <p:sp>
        <p:nvSpPr>
          <p:cNvPr id="245784" name="Text Box 24"/>
          <p:cNvSpPr txBox="1">
            <a:spLocks noChangeArrowheads="1"/>
          </p:cNvSpPr>
          <p:nvPr/>
        </p:nvSpPr>
        <p:spPr bwMode="auto">
          <a:xfrm rot="10800000">
            <a:off x="841375" y="2536825"/>
            <a:ext cx="428625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Futura Lt BT" pitchFamily="34" charset="0"/>
              </a:rPr>
              <a:t>Price (dollars)</a:t>
            </a:r>
          </a:p>
        </p:txBody>
      </p:sp>
      <p:sp>
        <p:nvSpPr>
          <p:cNvPr id="245785" name="Line 25"/>
          <p:cNvSpPr>
            <a:spLocks noChangeShapeType="1"/>
          </p:cNvSpPr>
          <p:nvPr/>
        </p:nvSpPr>
        <p:spPr bwMode="auto">
          <a:xfrm>
            <a:off x="1789113" y="5475288"/>
            <a:ext cx="6302375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786" name="Line 26"/>
          <p:cNvSpPr>
            <a:spLocks noChangeShapeType="1"/>
          </p:cNvSpPr>
          <p:nvPr/>
        </p:nvSpPr>
        <p:spPr bwMode="auto">
          <a:xfrm>
            <a:off x="2122488" y="5386388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787" name="Line 27"/>
          <p:cNvSpPr>
            <a:spLocks noChangeShapeType="1"/>
          </p:cNvSpPr>
          <p:nvPr/>
        </p:nvSpPr>
        <p:spPr bwMode="auto">
          <a:xfrm flipV="1">
            <a:off x="1800225" y="1860550"/>
            <a:ext cx="0" cy="36226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788" name="Text Box 28"/>
          <p:cNvSpPr txBox="1">
            <a:spLocks noChangeArrowheads="1"/>
          </p:cNvSpPr>
          <p:nvPr/>
        </p:nvSpPr>
        <p:spPr bwMode="auto">
          <a:xfrm>
            <a:off x="5013325" y="5487988"/>
            <a:ext cx="6635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900</a:t>
            </a:r>
          </a:p>
        </p:txBody>
      </p:sp>
      <p:sp>
        <p:nvSpPr>
          <p:cNvPr id="245790" name="Line 30"/>
          <p:cNvSpPr>
            <a:spLocks noChangeShapeType="1"/>
          </p:cNvSpPr>
          <p:nvPr/>
        </p:nvSpPr>
        <p:spPr bwMode="auto">
          <a:xfrm>
            <a:off x="1790700" y="2152650"/>
            <a:ext cx="92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791" name="Line 31"/>
          <p:cNvSpPr>
            <a:spLocks noChangeShapeType="1"/>
          </p:cNvSpPr>
          <p:nvPr/>
        </p:nvSpPr>
        <p:spPr bwMode="auto">
          <a:xfrm>
            <a:off x="1800225" y="2571750"/>
            <a:ext cx="92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792" name="Line 32"/>
          <p:cNvSpPr>
            <a:spLocks noChangeShapeType="1"/>
          </p:cNvSpPr>
          <p:nvPr/>
        </p:nvSpPr>
        <p:spPr bwMode="auto">
          <a:xfrm>
            <a:off x="1801813" y="2981325"/>
            <a:ext cx="92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793" name="Line 33"/>
          <p:cNvSpPr>
            <a:spLocks noChangeShapeType="1"/>
          </p:cNvSpPr>
          <p:nvPr/>
        </p:nvSpPr>
        <p:spPr bwMode="auto">
          <a:xfrm>
            <a:off x="1800225" y="3400425"/>
            <a:ext cx="92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794" name="Line 34"/>
          <p:cNvSpPr>
            <a:spLocks noChangeShapeType="1"/>
          </p:cNvSpPr>
          <p:nvPr/>
        </p:nvSpPr>
        <p:spPr bwMode="auto">
          <a:xfrm>
            <a:off x="1800225" y="3790950"/>
            <a:ext cx="92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795" name="Line 35"/>
          <p:cNvSpPr>
            <a:spLocks noChangeShapeType="1"/>
          </p:cNvSpPr>
          <p:nvPr/>
        </p:nvSpPr>
        <p:spPr bwMode="auto">
          <a:xfrm>
            <a:off x="1801813" y="4210050"/>
            <a:ext cx="92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796" name="Line 36"/>
          <p:cNvSpPr>
            <a:spLocks noChangeShapeType="1"/>
          </p:cNvSpPr>
          <p:nvPr/>
        </p:nvSpPr>
        <p:spPr bwMode="auto">
          <a:xfrm>
            <a:off x="1800225" y="4619625"/>
            <a:ext cx="92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797" name="Line 37"/>
          <p:cNvSpPr>
            <a:spLocks noChangeShapeType="1"/>
          </p:cNvSpPr>
          <p:nvPr/>
        </p:nvSpPr>
        <p:spPr bwMode="auto">
          <a:xfrm>
            <a:off x="1800225" y="5038725"/>
            <a:ext cx="92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798" name="Text Box 38"/>
          <p:cNvSpPr txBox="1">
            <a:spLocks noChangeArrowheads="1"/>
          </p:cNvSpPr>
          <p:nvPr/>
        </p:nvSpPr>
        <p:spPr bwMode="auto">
          <a:xfrm>
            <a:off x="2673350" y="5489575"/>
            <a:ext cx="609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300</a:t>
            </a:r>
          </a:p>
        </p:txBody>
      </p:sp>
      <p:sp>
        <p:nvSpPr>
          <p:cNvPr id="245799" name="Text Box 39"/>
          <p:cNvSpPr txBox="1">
            <a:spLocks noChangeArrowheads="1"/>
          </p:cNvSpPr>
          <p:nvPr/>
        </p:nvSpPr>
        <p:spPr bwMode="auto">
          <a:xfrm>
            <a:off x="3459163" y="5495925"/>
            <a:ext cx="609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500</a:t>
            </a:r>
          </a:p>
        </p:txBody>
      </p:sp>
      <p:sp>
        <p:nvSpPr>
          <p:cNvPr id="245800" name="Text Box 40"/>
          <p:cNvSpPr txBox="1">
            <a:spLocks noChangeArrowheads="1"/>
          </p:cNvSpPr>
          <p:nvPr/>
        </p:nvSpPr>
        <p:spPr bwMode="auto">
          <a:xfrm>
            <a:off x="7261225" y="5492750"/>
            <a:ext cx="5826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1,500</a:t>
            </a:r>
          </a:p>
        </p:txBody>
      </p:sp>
      <p:sp>
        <p:nvSpPr>
          <p:cNvPr id="245801" name="Text Box 41"/>
          <p:cNvSpPr txBox="1">
            <a:spLocks noChangeArrowheads="1"/>
          </p:cNvSpPr>
          <p:nvPr/>
        </p:nvSpPr>
        <p:spPr bwMode="auto">
          <a:xfrm>
            <a:off x="6489700" y="5487988"/>
            <a:ext cx="615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1,300</a:t>
            </a:r>
          </a:p>
        </p:txBody>
      </p:sp>
      <p:sp>
        <p:nvSpPr>
          <p:cNvPr id="245802" name="Text Box 42"/>
          <p:cNvSpPr txBox="1">
            <a:spLocks noChangeArrowheads="1"/>
          </p:cNvSpPr>
          <p:nvPr/>
        </p:nvSpPr>
        <p:spPr bwMode="auto">
          <a:xfrm>
            <a:off x="1401763" y="4926013"/>
            <a:ext cx="428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10</a:t>
            </a:r>
          </a:p>
        </p:txBody>
      </p:sp>
      <p:sp>
        <p:nvSpPr>
          <p:cNvPr id="245803" name="Text Box 43"/>
          <p:cNvSpPr txBox="1">
            <a:spLocks noChangeArrowheads="1"/>
          </p:cNvSpPr>
          <p:nvPr/>
        </p:nvSpPr>
        <p:spPr bwMode="auto">
          <a:xfrm>
            <a:off x="1398588" y="4487863"/>
            <a:ext cx="428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20</a:t>
            </a:r>
          </a:p>
        </p:txBody>
      </p:sp>
      <p:sp>
        <p:nvSpPr>
          <p:cNvPr id="245804" name="Text Box 44"/>
          <p:cNvSpPr txBox="1">
            <a:spLocks noChangeArrowheads="1"/>
          </p:cNvSpPr>
          <p:nvPr/>
        </p:nvSpPr>
        <p:spPr bwMode="auto">
          <a:xfrm>
            <a:off x="1398588" y="4089400"/>
            <a:ext cx="4286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30</a:t>
            </a:r>
          </a:p>
        </p:txBody>
      </p:sp>
      <p:sp>
        <p:nvSpPr>
          <p:cNvPr id="245805" name="Text Box 45"/>
          <p:cNvSpPr txBox="1">
            <a:spLocks noChangeArrowheads="1"/>
          </p:cNvSpPr>
          <p:nvPr/>
        </p:nvSpPr>
        <p:spPr bwMode="auto">
          <a:xfrm>
            <a:off x="1395413" y="3662363"/>
            <a:ext cx="428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40</a:t>
            </a:r>
          </a:p>
        </p:txBody>
      </p:sp>
      <p:sp>
        <p:nvSpPr>
          <p:cNvPr id="245806" name="Text Box 46"/>
          <p:cNvSpPr txBox="1">
            <a:spLocks noChangeArrowheads="1"/>
          </p:cNvSpPr>
          <p:nvPr/>
        </p:nvSpPr>
        <p:spPr bwMode="auto">
          <a:xfrm>
            <a:off x="1403350" y="3257550"/>
            <a:ext cx="4286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50</a:t>
            </a:r>
          </a:p>
        </p:txBody>
      </p:sp>
      <p:sp>
        <p:nvSpPr>
          <p:cNvPr id="245807" name="Text Box 47"/>
          <p:cNvSpPr txBox="1">
            <a:spLocks noChangeArrowheads="1"/>
          </p:cNvSpPr>
          <p:nvPr/>
        </p:nvSpPr>
        <p:spPr bwMode="auto">
          <a:xfrm>
            <a:off x="1398588" y="2854325"/>
            <a:ext cx="4286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60</a:t>
            </a:r>
          </a:p>
        </p:txBody>
      </p:sp>
      <p:sp>
        <p:nvSpPr>
          <p:cNvPr id="245808" name="Text Box 48"/>
          <p:cNvSpPr txBox="1">
            <a:spLocks noChangeArrowheads="1"/>
          </p:cNvSpPr>
          <p:nvPr/>
        </p:nvSpPr>
        <p:spPr bwMode="auto">
          <a:xfrm>
            <a:off x="1395413" y="2449513"/>
            <a:ext cx="428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70</a:t>
            </a:r>
          </a:p>
        </p:txBody>
      </p:sp>
      <p:sp>
        <p:nvSpPr>
          <p:cNvPr id="245809" name="Text Box 49"/>
          <p:cNvSpPr txBox="1">
            <a:spLocks noChangeArrowheads="1"/>
          </p:cNvSpPr>
          <p:nvPr/>
        </p:nvSpPr>
        <p:spPr bwMode="auto">
          <a:xfrm>
            <a:off x="1403350" y="2024063"/>
            <a:ext cx="428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80</a:t>
            </a:r>
          </a:p>
        </p:txBody>
      </p:sp>
      <p:sp>
        <p:nvSpPr>
          <p:cNvPr id="245810" name="Line 50"/>
          <p:cNvSpPr>
            <a:spLocks noChangeShapeType="1"/>
          </p:cNvSpPr>
          <p:nvPr/>
        </p:nvSpPr>
        <p:spPr bwMode="auto">
          <a:xfrm>
            <a:off x="7927975" y="5387975"/>
            <a:ext cx="0" cy="8255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45840" name="Group 80"/>
          <p:cNvGrpSpPr>
            <a:grpSpLocks/>
          </p:cNvGrpSpPr>
          <p:nvPr/>
        </p:nvGrpSpPr>
        <p:grpSpPr bwMode="auto">
          <a:xfrm>
            <a:off x="1793875" y="2778125"/>
            <a:ext cx="5068888" cy="2524125"/>
            <a:chOff x="1238" y="1750"/>
            <a:chExt cx="3193" cy="1590"/>
          </a:xfrm>
        </p:grpSpPr>
        <p:pic>
          <p:nvPicPr>
            <p:cNvPr id="245812" name="Picture 52" descr="Fig 2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238" y="1750"/>
              <a:ext cx="2876" cy="1511"/>
            </a:xfrm>
            <a:prstGeom prst="rect">
              <a:avLst/>
            </a:prstGeom>
            <a:noFill/>
          </p:spPr>
        </p:pic>
        <p:sp>
          <p:nvSpPr>
            <p:cNvPr id="245813" name="Text Box 53"/>
            <p:cNvSpPr txBox="1">
              <a:spLocks noChangeArrowheads="1"/>
            </p:cNvSpPr>
            <p:nvPr/>
          </p:nvSpPr>
          <p:spPr bwMode="auto">
            <a:xfrm>
              <a:off x="4095" y="3148"/>
              <a:ext cx="33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D</a:t>
              </a:r>
              <a:r>
                <a:rPr lang="en-US" sz="1400" i="1" baseline="-25000">
                  <a:latin typeface="AvantGarde Bk BT" pitchFamily="34" charset="0"/>
                </a:rPr>
                <a:t>0</a:t>
              </a:r>
            </a:p>
          </p:txBody>
        </p:sp>
      </p:grpSp>
      <p:sp>
        <p:nvSpPr>
          <p:cNvPr id="245839" name="Line 79"/>
          <p:cNvSpPr>
            <a:spLocks noChangeShapeType="1"/>
          </p:cNvSpPr>
          <p:nvPr/>
        </p:nvSpPr>
        <p:spPr bwMode="auto">
          <a:xfrm flipV="1">
            <a:off x="3689350" y="3787775"/>
            <a:ext cx="0" cy="1684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45855" name="Group 95"/>
          <p:cNvGrpSpPr>
            <a:grpSpLocks/>
          </p:cNvGrpSpPr>
          <p:nvPr/>
        </p:nvGrpSpPr>
        <p:grpSpPr bwMode="auto">
          <a:xfrm>
            <a:off x="2890838" y="3382963"/>
            <a:ext cx="1176337" cy="2089150"/>
            <a:chOff x="1821" y="2131"/>
            <a:chExt cx="741" cy="1316"/>
          </a:xfrm>
        </p:grpSpPr>
        <p:sp>
          <p:nvSpPr>
            <p:cNvPr id="245844" name="Line 84"/>
            <p:cNvSpPr>
              <a:spLocks noChangeShapeType="1"/>
            </p:cNvSpPr>
            <p:nvPr/>
          </p:nvSpPr>
          <p:spPr bwMode="auto">
            <a:xfrm flipV="1">
              <a:off x="1821" y="2131"/>
              <a:ext cx="0" cy="1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845" name="Line 85"/>
            <p:cNvSpPr>
              <a:spLocks noChangeShapeType="1"/>
            </p:cNvSpPr>
            <p:nvPr/>
          </p:nvSpPr>
          <p:spPr bwMode="auto">
            <a:xfrm flipV="1">
              <a:off x="2562" y="2140"/>
              <a:ext cx="0" cy="13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5846" name="Line 86"/>
          <p:cNvSpPr>
            <a:spLocks noChangeShapeType="1"/>
          </p:cNvSpPr>
          <p:nvPr/>
        </p:nvSpPr>
        <p:spPr bwMode="auto">
          <a:xfrm flipV="1">
            <a:off x="5241925" y="4616450"/>
            <a:ext cx="0" cy="8270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45856" name="Group 96"/>
          <p:cNvGrpSpPr>
            <a:grpSpLocks/>
          </p:cNvGrpSpPr>
          <p:nvPr/>
        </p:nvGrpSpPr>
        <p:grpSpPr bwMode="auto">
          <a:xfrm>
            <a:off x="1801813" y="4333875"/>
            <a:ext cx="3608387" cy="539750"/>
            <a:chOff x="1135" y="2730"/>
            <a:chExt cx="2273" cy="340"/>
          </a:xfrm>
        </p:grpSpPr>
        <p:sp>
          <p:nvSpPr>
            <p:cNvPr id="245828" name="Rectangle 68"/>
            <p:cNvSpPr>
              <a:spLocks noChangeArrowheads="1"/>
            </p:cNvSpPr>
            <p:nvPr/>
          </p:nvSpPr>
          <p:spPr bwMode="auto">
            <a:xfrm>
              <a:off x="3227" y="2730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  <p:sp>
          <p:nvSpPr>
            <p:cNvPr id="245821" name="Rectangle 61"/>
            <p:cNvSpPr>
              <a:spLocks noChangeArrowheads="1"/>
            </p:cNvSpPr>
            <p:nvPr/>
          </p:nvSpPr>
          <p:spPr bwMode="auto">
            <a:xfrm>
              <a:off x="1740" y="2743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  <p:sp>
          <p:nvSpPr>
            <p:cNvPr id="245848" name="Line 88"/>
            <p:cNvSpPr>
              <a:spLocks noChangeShapeType="1"/>
            </p:cNvSpPr>
            <p:nvPr/>
          </p:nvSpPr>
          <p:spPr bwMode="auto">
            <a:xfrm>
              <a:off x="1135" y="2907"/>
              <a:ext cx="216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5854" name="Group 94"/>
          <p:cNvGrpSpPr>
            <a:grpSpLocks/>
          </p:cNvGrpSpPr>
          <p:nvPr/>
        </p:nvGrpSpPr>
        <p:grpSpPr bwMode="auto">
          <a:xfrm>
            <a:off x="1801813" y="3113088"/>
            <a:ext cx="2393950" cy="530225"/>
            <a:chOff x="1135" y="1961"/>
            <a:chExt cx="1508" cy="334"/>
          </a:xfrm>
        </p:grpSpPr>
        <p:sp>
          <p:nvSpPr>
            <p:cNvPr id="245822" name="Rectangle 62"/>
            <p:cNvSpPr>
              <a:spLocks noChangeArrowheads="1"/>
            </p:cNvSpPr>
            <p:nvPr/>
          </p:nvSpPr>
          <p:spPr bwMode="auto">
            <a:xfrm>
              <a:off x="1753" y="1961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  <p:sp>
          <p:nvSpPr>
            <p:cNvPr id="245827" name="Rectangle 67"/>
            <p:cNvSpPr>
              <a:spLocks noChangeArrowheads="1"/>
            </p:cNvSpPr>
            <p:nvPr/>
          </p:nvSpPr>
          <p:spPr bwMode="auto">
            <a:xfrm>
              <a:off x="2462" y="1968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  <p:sp>
          <p:nvSpPr>
            <p:cNvPr id="245849" name="Line 89"/>
            <p:cNvSpPr>
              <a:spLocks noChangeShapeType="1"/>
            </p:cNvSpPr>
            <p:nvPr/>
          </p:nvSpPr>
          <p:spPr bwMode="auto">
            <a:xfrm>
              <a:off x="1135" y="2139"/>
              <a:ext cx="14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5853" name="Group 93"/>
          <p:cNvGrpSpPr>
            <a:grpSpLocks/>
          </p:cNvGrpSpPr>
          <p:nvPr/>
        </p:nvGrpSpPr>
        <p:grpSpPr bwMode="auto">
          <a:xfrm>
            <a:off x="1801813" y="3519488"/>
            <a:ext cx="2038350" cy="519112"/>
            <a:chOff x="1135" y="2217"/>
            <a:chExt cx="1284" cy="327"/>
          </a:xfrm>
        </p:grpSpPr>
        <p:sp>
          <p:nvSpPr>
            <p:cNvPr id="245838" name="Line 78"/>
            <p:cNvSpPr>
              <a:spLocks noChangeShapeType="1"/>
            </p:cNvSpPr>
            <p:nvPr/>
          </p:nvSpPr>
          <p:spPr bwMode="auto">
            <a:xfrm>
              <a:off x="1135" y="2386"/>
              <a:ext cx="11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847" name="Rectangle 87"/>
            <p:cNvSpPr>
              <a:spLocks noChangeArrowheads="1"/>
            </p:cNvSpPr>
            <p:nvPr/>
          </p:nvSpPr>
          <p:spPr bwMode="auto">
            <a:xfrm>
              <a:off x="2238" y="2217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4971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45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45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45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4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4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4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4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9" grpId="0" animBg="1"/>
      <p:bldP spid="24584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ffectLst/>
              </a:rPr>
              <a:t>Comparative Statics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Changes in Equilibrium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Equilibrium exists when there is no economic incentive for change in demand or supply.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Changing demand or supply affects equilibrium.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Comparative Statics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Study of how equilibrium changes with changing demand or supply.</a:t>
            </a:r>
          </a:p>
          <a:p>
            <a:pPr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Change continues until a new equilibrium is established.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6875" name="Group 91"/>
          <p:cNvGrpSpPr>
            <a:grpSpLocks/>
          </p:cNvGrpSpPr>
          <p:nvPr/>
        </p:nvGrpSpPr>
        <p:grpSpPr bwMode="auto">
          <a:xfrm>
            <a:off x="1785938" y="3392488"/>
            <a:ext cx="4057650" cy="2047875"/>
            <a:chOff x="1125" y="2137"/>
            <a:chExt cx="2556" cy="1290"/>
          </a:xfrm>
        </p:grpSpPr>
        <p:pic>
          <p:nvPicPr>
            <p:cNvPr id="246858" name="Picture 74" descr="Fig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125" y="2137"/>
              <a:ext cx="2427" cy="1290"/>
            </a:xfrm>
            <a:prstGeom prst="rect">
              <a:avLst/>
            </a:prstGeom>
            <a:noFill/>
          </p:spPr>
        </p:pic>
        <p:sp>
          <p:nvSpPr>
            <p:cNvPr id="246864" name="Text Box 80"/>
            <p:cNvSpPr txBox="1">
              <a:spLocks noChangeArrowheads="1"/>
            </p:cNvSpPr>
            <p:nvPr/>
          </p:nvSpPr>
          <p:spPr bwMode="auto">
            <a:xfrm>
              <a:off x="3345" y="3166"/>
              <a:ext cx="33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D</a:t>
              </a:r>
              <a:r>
                <a:rPr lang="en-US" sz="1400" i="1" baseline="-25000">
                  <a:latin typeface="AvantGarde Bk BT" pitchFamily="34" charset="0"/>
                </a:rPr>
                <a:t>2</a:t>
              </a:r>
            </a:p>
          </p:txBody>
        </p:sp>
      </p:grpSp>
      <p:grpSp>
        <p:nvGrpSpPr>
          <p:cNvPr id="246872" name="Group 88"/>
          <p:cNvGrpSpPr>
            <a:grpSpLocks/>
          </p:cNvGrpSpPr>
          <p:nvPr/>
        </p:nvGrpSpPr>
        <p:grpSpPr bwMode="auto">
          <a:xfrm>
            <a:off x="1785938" y="2160588"/>
            <a:ext cx="6296025" cy="3270250"/>
            <a:chOff x="1125" y="1361"/>
            <a:chExt cx="3966" cy="2060"/>
          </a:xfrm>
        </p:grpSpPr>
        <p:pic>
          <p:nvPicPr>
            <p:cNvPr id="246857" name="Picture 73" descr="Fig 2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125" y="1361"/>
              <a:ext cx="3882" cy="2060"/>
            </a:xfrm>
            <a:prstGeom prst="rect">
              <a:avLst/>
            </a:prstGeom>
            <a:noFill/>
          </p:spPr>
        </p:pic>
        <p:sp>
          <p:nvSpPr>
            <p:cNvPr id="246863" name="Text Box 79"/>
            <p:cNvSpPr txBox="1">
              <a:spLocks noChangeArrowheads="1"/>
            </p:cNvSpPr>
            <p:nvPr/>
          </p:nvSpPr>
          <p:spPr bwMode="auto">
            <a:xfrm>
              <a:off x="4755" y="3100"/>
              <a:ext cx="33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D</a:t>
              </a:r>
              <a:r>
                <a:rPr lang="en-US" sz="1400" i="1" baseline="-25000">
                  <a:latin typeface="AvantGarde Bk BT" pitchFamily="34" charset="0"/>
                </a:rPr>
                <a:t>1</a:t>
              </a:r>
            </a:p>
          </p:txBody>
        </p:sp>
      </p:grpSp>
      <p:pic>
        <p:nvPicPr>
          <p:cNvPr id="246856" name="Picture 72" descr="Fig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1175" y="2760663"/>
            <a:ext cx="5038725" cy="2670175"/>
          </a:xfrm>
          <a:prstGeom prst="rect">
            <a:avLst/>
          </a:prstGeom>
          <a:noFill/>
        </p:spPr>
      </p:pic>
      <p:grpSp>
        <p:nvGrpSpPr>
          <p:cNvPr id="246862" name="Group 78"/>
          <p:cNvGrpSpPr>
            <a:grpSpLocks/>
          </p:cNvGrpSpPr>
          <p:nvPr/>
        </p:nvGrpSpPr>
        <p:grpSpPr bwMode="auto">
          <a:xfrm>
            <a:off x="2103438" y="2247900"/>
            <a:ext cx="3322637" cy="3182938"/>
            <a:chOff x="1325" y="1416"/>
            <a:chExt cx="2093" cy="2005"/>
          </a:xfrm>
        </p:grpSpPr>
        <p:pic>
          <p:nvPicPr>
            <p:cNvPr id="246861" name="Picture 77" descr="Fig 2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25" y="1595"/>
              <a:ext cx="1772" cy="1826"/>
            </a:xfrm>
            <a:prstGeom prst="rect">
              <a:avLst/>
            </a:prstGeom>
            <a:noFill/>
          </p:spPr>
        </p:pic>
        <p:sp>
          <p:nvSpPr>
            <p:cNvPr id="246788" name="Text Box 4"/>
            <p:cNvSpPr txBox="1">
              <a:spLocks noChangeArrowheads="1"/>
            </p:cNvSpPr>
            <p:nvPr/>
          </p:nvSpPr>
          <p:spPr bwMode="auto">
            <a:xfrm>
              <a:off x="3036" y="1416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S</a:t>
              </a:r>
              <a:r>
                <a:rPr lang="en-US" sz="1400" i="1" baseline="-25000">
                  <a:latin typeface="AvantGarde Bk BT" pitchFamily="34" charset="0"/>
                </a:rPr>
                <a:t>0</a:t>
              </a:r>
            </a:p>
          </p:txBody>
        </p:sp>
      </p:grpSp>
      <p:sp>
        <p:nvSpPr>
          <p:cNvPr id="246789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466725"/>
            <a:ext cx="8585200" cy="838200"/>
          </a:xfrm>
        </p:spPr>
        <p:txBody>
          <a:bodyPr/>
          <a:lstStyle/>
          <a:p>
            <a:pPr algn="l"/>
            <a:r>
              <a:rPr lang="en-US" sz="3600" dirty="0">
                <a:effectLst/>
              </a:rPr>
              <a:t>Demand Shifts (Supply Constant)</a:t>
            </a:r>
            <a:endParaRPr lang="en-US" sz="3300" dirty="0">
              <a:effectLst/>
            </a:endParaRPr>
          </a:p>
        </p:txBody>
      </p:sp>
      <p:sp>
        <p:nvSpPr>
          <p:cNvPr id="246815" name="Text Box 31"/>
          <p:cNvSpPr txBox="1">
            <a:spLocks noGrp="1" noChangeArrowheads="1"/>
          </p:cNvSpPr>
          <p:nvPr>
            <p:ph idx="1"/>
          </p:nvPr>
        </p:nvSpPr>
        <p:spPr>
          <a:xfrm>
            <a:off x="1697038" y="1546225"/>
            <a:ext cx="328612" cy="347663"/>
          </a:xfrm>
          <a:noFill/>
          <a:ln/>
        </p:spPr>
        <p:txBody>
          <a:bodyPr/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1400" b="0" i="1">
                <a:solidFill>
                  <a:schemeClr val="tx1"/>
                </a:solidFill>
                <a:latin typeface="AvantGarde Bk BT" pitchFamily="34" charset="0"/>
              </a:rPr>
              <a:t>P</a:t>
            </a:r>
            <a:endParaRPr lang="en-US" sz="1400" b="0" i="1" baseline="-25000">
              <a:solidFill>
                <a:schemeClr val="tx1"/>
              </a:solidFill>
              <a:latin typeface="AvantGarde Bk BT" pitchFamily="34" charset="0"/>
            </a:endParaRPr>
          </a:p>
        </p:txBody>
      </p:sp>
      <p:sp>
        <p:nvSpPr>
          <p:cNvPr id="246790" name="Line 6"/>
          <p:cNvSpPr>
            <a:spLocks noChangeShapeType="1"/>
          </p:cNvSpPr>
          <p:nvPr/>
        </p:nvSpPr>
        <p:spPr bwMode="auto">
          <a:xfrm>
            <a:off x="2501900" y="5314950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791" name="Line 7"/>
          <p:cNvSpPr>
            <a:spLocks noChangeShapeType="1"/>
          </p:cNvSpPr>
          <p:nvPr/>
        </p:nvSpPr>
        <p:spPr bwMode="auto">
          <a:xfrm>
            <a:off x="2890838" y="5313363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792" name="Line 8"/>
          <p:cNvSpPr>
            <a:spLocks noChangeShapeType="1"/>
          </p:cNvSpPr>
          <p:nvPr/>
        </p:nvSpPr>
        <p:spPr bwMode="auto">
          <a:xfrm>
            <a:off x="3300413" y="5314950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793" name="Line 9"/>
          <p:cNvSpPr>
            <a:spLocks noChangeShapeType="1"/>
          </p:cNvSpPr>
          <p:nvPr/>
        </p:nvSpPr>
        <p:spPr bwMode="auto">
          <a:xfrm>
            <a:off x="3687763" y="5310188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794" name="Line 10"/>
          <p:cNvSpPr>
            <a:spLocks noChangeShapeType="1"/>
          </p:cNvSpPr>
          <p:nvPr/>
        </p:nvSpPr>
        <p:spPr bwMode="auto">
          <a:xfrm>
            <a:off x="4064000" y="5319713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795" name="Line 11"/>
          <p:cNvSpPr>
            <a:spLocks noChangeShapeType="1"/>
          </p:cNvSpPr>
          <p:nvPr/>
        </p:nvSpPr>
        <p:spPr bwMode="auto">
          <a:xfrm>
            <a:off x="4457700" y="5319713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796" name="Line 12"/>
          <p:cNvSpPr>
            <a:spLocks noChangeShapeType="1"/>
          </p:cNvSpPr>
          <p:nvPr/>
        </p:nvSpPr>
        <p:spPr bwMode="auto">
          <a:xfrm>
            <a:off x="4862513" y="5324475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797" name="Line 13"/>
          <p:cNvSpPr>
            <a:spLocks noChangeShapeType="1"/>
          </p:cNvSpPr>
          <p:nvPr/>
        </p:nvSpPr>
        <p:spPr bwMode="auto">
          <a:xfrm>
            <a:off x="5235575" y="5319713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798" name="Line 14"/>
          <p:cNvSpPr>
            <a:spLocks noChangeShapeType="1"/>
          </p:cNvSpPr>
          <p:nvPr/>
        </p:nvSpPr>
        <p:spPr bwMode="auto">
          <a:xfrm>
            <a:off x="5622925" y="5318125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799" name="Line 15"/>
          <p:cNvSpPr>
            <a:spLocks noChangeShapeType="1"/>
          </p:cNvSpPr>
          <p:nvPr/>
        </p:nvSpPr>
        <p:spPr bwMode="auto">
          <a:xfrm>
            <a:off x="6010275" y="5316538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800" name="Line 16"/>
          <p:cNvSpPr>
            <a:spLocks noChangeShapeType="1"/>
          </p:cNvSpPr>
          <p:nvPr/>
        </p:nvSpPr>
        <p:spPr bwMode="auto">
          <a:xfrm>
            <a:off x="6403975" y="5321300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801" name="Line 17"/>
          <p:cNvSpPr>
            <a:spLocks noChangeShapeType="1"/>
          </p:cNvSpPr>
          <p:nvPr/>
        </p:nvSpPr>
        <p:spPr bwMode="auto">
          <a:xfrm>
            <a:off x="6799263" y="5316538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802" name="Line 18"/>
          <p:cNvSpPr>
            <a:spLocks noChangeShapeType="1"/>
          </p:cNvSpPr>
          <p:nvPr/>
        </p:nvSpPr>
        <p:spPr bwMode="auto">
          <a:xfrm>
            <a:off x="7175500" y="5314950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803" name="Line 19"/>
          <p:cNvSpPr>
            <a:spLocks noChangeShapeType="1"/>
          </p:cNvSpPr>
          <p:nvPr/>
        </p:nvSpPr>
        <p:spPr bwMode="auto">
          <a:xfrm>
            <a:off x="7561263" y="5311775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804" name="Text Box 20"/>
          <p:cNvSpPr txBox="1">
            <a:spLocks noChangeArrowheads="1"/>
          </p:cNvSpPr>
          <p:nvPr/>
        </p:nvSpPr>
        <p:spPr bwMode="auto">
          <a:xfrm>
            <a:off x="8078788" y="5214938"/>
            <a:ext cx="8937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>
                <a:latin typeface="Futura Lt BT" pitchFamily="34" charset="0"/>
              </a:rPr>
              <a:t>Q</a:t>
            </a:r>
            <a:r>
              <a:rPr lang="en-US" sz="1400" i="1" baseline="-25000">
                <a:latin typeface="AvantGarde Bk BT" pitchFamily="34" charset="0"/>
              </a:rPr>
              <a:t>d </a:t>
            </a:r>
            <a:r>
              <a:rPr lang="en-US" sz="1400" i="1">
                <a:latin typeface="AvantGarde Bk BT" pitchFamily="34" charset="0"/>
              </a:rPr>
              <a:t>, </a:t>
            </a:r>
            <a:r>
              <a:rPr lang="en-US" sz="1400" i="1">
                <a:latin typeface="Futura Lt BT" pitchFamily="34" charset="0"/>
              </a:rPr>
              <a:t>Q</a:t>
            </a:r>
            <a:r>
              <a:rPr lang="en-US" sz="1400" i="1" baseline="-25000">
                <a:latin typeface="AvantGarde Bk BT" pitchFamily="34" charset="0"/>
              </a:rPr>
              <a:t>s</a:t>
            </a:r>
          </a:p>
        </p:txBody>
      </p:sp>
      <p:sp>
        <p:nvSpPr>
          <p:cNvPr id="246805" name="Text Box 21"/>
          <p:cNvSpPr txBox="1">
            <a:spLocks noChangeArrowheads="1"/>
          </p:cNvSpPr>
          <p:nvPr/>
        </p:nvSpPr>
        <p:spPr bwMode="auto">
          <a:xfrm>
            <a:off x="1484313" y="5430838"/>
            <a:ext cx="31591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0</a:t>
            </a:r>
          </a:p>
        </p:txBody>
      </p:sp>
      <p:sp>
        <p:nvSpPr>
          <p:cNvPr id="246806" name="Text Box 22"/>
          <p:cNvSpPr txBox="1">
            <a:spLocks noChangeArrowheads="1"/>
          </p:cNvSpPr>
          <p:nvPr/>
        </p:nvSpPr>
        <p:spPr bwMode="auto">
          <a:xfrm>
            <a:off x="5686425" y="5429250"/>
            <a:ext cx="5826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1,100</a:t>
            </a:r>
          </a:p>
        </p:txBody>
      </p:sp>
      <p:sp>
        <p:nvSpPr>
          <p:cNvPr id="246807" name="Text Box 23"/>
          <p:cNvSpPr txBox="1">
            <a:spLocks noChangeArrowheads="1"/>
          </p:cNvSpPr>
          <p:nvPr/>
        </p:nvSpPr>
        <p:spPr bwMode="auto">
          <a:xfrm>
            <a:off x="4235450" y="5426075"/>
            <a:ext cx="6635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700</a:t>
            </a:r>
          </a:p>
        </p:txBody>
      </p:sp>
      <p:sp>
        <p:nvSpPr>
          <p:cNvPr id="246808" name="Text Box 24"/>
          <p:cNvSpPr txBox="1">
            <a:spLocks noChangeArrowheads="1"/>
          </p:cNvSpPr>
          <p:nvPr/>
        </p:nvSpPr>
        <p:spPr bwMode="auto">
          <a:xfrm>
            <a:off x="1898650" y="5426075"/>
            <a:ext cx="609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100</a:t>
            </a:r>
          </a:p>
        </p:txBody>
      </p:sp>
      <p:sp>
        <p:nvSpPr>
          <p:cNvPr id="246809" name="Text Box 25"/>
          <p:cNvSpPr txBox="1">
            <a:spLocks noChangeArrowheads="1"/>
          </p:cNvSpPr>
          <p:nvPr/>
        </p:nvSpPr>
        <p:spPr bwMode="auto">
          <a:xfrm>
            <a:off x="4321175" y="5803900"/>
            <a:ext cx="11525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Futura Lt BT" pitchFamily="34" charset="0"/>
              </a:rPr>
              <a:t>Quantity</a:t>
            </a:r>
          </a:p>
        </p:txBody>
      </p:sp>
      <p:sp>
        <p:nvSpPr>
          <p:cNvPr id="246810" name="Text Box 26"/>
          <p:cNvSpPr txBox="1">
            <a:spLocks noChangeArrowheads="1"/>
          </p:cNvSpPr>
          <p:nvPr/>
        </p:nvSpPr>
        <p:spPr bwMode="auto">
          <a:xfrm rot="10800000">
            <a:off x="841375" y="2536825"/>
            <a:ext cx="428625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Futura Lt BT" pitchFamily="34" charset="0"/>
              </a:rPr>
              <a:t>Price (dollars)</a:t>
            </a:r>
          </a:p>
        </p:txBody>
      </p:sp>
      <p:sp>
        <p:nvSpPr>
          <p:cNvPr id="246811" name="Line 27"/>
          <p:cNvSpPr>
            <a:spLocks noChangeShapeType="1"/>
          </p:cNvSpPr>
          <p:nvPr/>
        </p:nvSpPr>
        <p:spPr bwMode="auto">
          <a:xfrm>
            <a:off x="1789113" y="5408613"/>
            <a:ext cx="6302375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812" name="Line 28"/>
          <p:cNvSpPr>
            <a:spLocks noChangeShapeType="1"/>
          </p:cNvSpPr>
          <p:nvPr/>
        </p:nvSpPr>
        <p:spPr bwMode="auto">
          <a:xfrm>
            <a:off x="2122488" y="5319713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813" name="Line 29"/>
          <p:cNvSpPr>
            <a:spLocks noChangeShapeType="1"/>
          </p:cNvSpPr>
          <p:nvPr/>
        </p:nvSpPr>
        <p:spPr bwMode="auto">
          <a:xfrm flipV="1">
            <a:off x="1800225" y="1860550"/>
            <a:ext cx="0" cy="35369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814" name="Text Box 30"/>
          <p:cNvSpPr txBox="1">
            <a:spLocks noChangeArrowheads="1"/>
          </p:cNvSpPr>
          <p:nvPr/>
        </p:nvSpPr>
        <p:spPr bwMode="auto">
          <a:xfrm>
            <a:off x="5013325" y="5421313"/>
            <a:ext cx="6635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900</a:t>
            </a:r>
          </a:p>
        </p:txBody>
      </p:sp>
      <p:sp>
        <p:nvSpPr>
          <p:cNvPr id="246816" name="Line 32"/>
          <p:cNvSpPr>
            <a:spLocks noChangeShapeType="1"/>
          </p:cNvSpPr>
          <p:nvPr/>
        </p:nvSpPr>
        <p:spPr bwMode="auto">
          <a:xfrm>
            <a:off x="1790700" y="2152650"/>
            <a:ext cx="92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817" name="Line 33"/>
          <p:cNvSpPr>
            <a:spLocks noChangeShapeType="1"/>
          </p:cNvSpPr>
          <p:nvPr/>
        </p:nvSpPr>
        <p:spPr bwMode="auto">
          <a:xfrm>
            <a:off x="1800225" y="2571750"/>
            <a:ext cx="92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818" name="Line 34"/>
          <p:cNvSpPr>
            <a:spLocks noChangeShapeType="1"/>
          </p:cNvSpPr>
          <p:nvPr/>
        </p:nvSpPr>
        <p:spPr bwMode="auto">
          <a:xfrm>
            <a:off x="1801813" y="2981325"/>
            <a:ext cx="92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819" name="Line 35"/>
          <p:cNvSpPr>
            <a:spLocks noChangeShapeType="1"/>
          </p:cNvSpPr>
          <p:nvPr/>
        </p:nvSpPr>
        <p:spPr bwMode="auto">
          <a:xfrm>
            <a:off x="1800225" y="3400425"/>
            <a:ext cx="92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820" name="Line 36"/>
          <p:cNvSpPr>
            <a:spLocks noChangeShapeType="1"/>
          </p:cNvSpPr>
          <p:nvPr/>
        </p:nvSpPr>
        <p:spPr bwMode="auto">
          <a:xfrm>
            <a:off x="1800225" y="3790950"/>
            <a:ext cx="92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821" name="Line 37"/>
          <p:cNvSpPr>
            <a:spLocks noChangeShapeType="1"/>
          </p:cNvSpPr>
          <p:nvPr/>
        </p:nvSpPr>
        <p:spPr bwMode="auto">
          <a:xfrm>
            <a:off x="1801813" y="4210050"/>
            <a:ext cx="92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822" name="Line 38"/>
          <p:cNvSpPr>
            <a:spLocks noChangeShapeType="1"/>
          </p:cNvSpPr>
          <p:nvPr/>
        </p:nvSpPr>
        <p:spPr bwMode="auto">
          <a:xfrm>
            <a:off x="1800225" y="4619625"/>
            <a:ext cx="92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823" name="Line 39"/>
          <p:cNvSpPr>
            <a:spLocks noChangeShapeType="1"/>
          </p:cNvSpPr>
          <p:nvPr/>
        </p:nvSpPr>
        <p:spPr bwMode="auto">
          <a:xfrm>
            <a:off x="1800225" y="5038725"/>
            <a:ext cx="92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824" name="Text Box 40"/>
          <p:cNvSpPr txBox="1">
            <a:spLocks noChangeArrowheads="1"/>
          </p:cNvSpPr>
          <p:nvPr/>
        </p:nvSpPr>
        <p:spPr bwMode="auto">
          <a:xfrm>
            <a:off x="2673350" y="5422900"/>
            <a:ext cx="609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300</a:t>
            </a:r>
          </a:p>
        </p:txBody>
      </p:sp>
      <p:sp>
        <p:nvSpPr>
          <p:cNvPr id="246825" name="Text Box 41"/>
          <p:cNvSpPr txBox="1">
            <a:spLocks noChangeArrowheads="1"/>
          </p:cNvSpPr>
          <p:nvPr/>
        </p:nvSpPr>
        <p:spPr bwMode="auto">
          <a:xfrm>
            <a:off x="3459163" y="5429250"/>
            <a:ext cx="609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500</a:t>
            </a:r>
          </a:p>
        </p:txBody>
      </p:sp>
      <p:sp>
        <p:nvSpPr>
          <p:cNvPr id="246826" name="Text Box 42"/>
          <p:cNvSpPr txBox="1">
            <a:spLocks noChangeArrowheads="1"/>
          </p:cNvSpPr>
          <p:nvPr/>
        </p:nvSpPr>
        <p:spPr bwMode="auto">
          <a:xfrm>
            <a:off x="7261225" y="5426075"/>
            <a:ext cx="5826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1,500</a:t>
            </a:r>
          </a:p>
        </p:txBody>
      </p:sp>
      <p:sp>
        <p:nvSpPr>
          <p:cNvPr id="246827" name="Text Box 43"/>
          <p:cNvSpPr txBox="1">
            <a:spLocks noChangeArrowheads="1"/>
          </p:cNvSpPr>
          <p:nvPr/>
        </p:nvSpPr>
        <p:spPr bwMode="auto">
          <a:xfrm>
            <a:off x="6489700" y="5421313"/>
            <a:ext cx="615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1,300</a:t>
            </a:r>
          </a:p>
        </p:txBody>
      </p:sp>
      <p:sp>
        <p:nvSpPr>
          <p:cNvPr id="246828" name="Text Box 44"/>
          <p:cNvSpPr txBox="1">
            <a:spLocks noChangeArrowheads="1"/>
          </p:cNvSpPr>
          <p:nvPr/>
        </p:nvSpPr>
        <p:spPr bwMode="auto">
          <a:xfrm>
            <a:off x="1401763" y="4926013"/>
            <a:ext cx="428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10</a:t>
            </a:r>
          </a:p>
        </p:txBody>
      </p:sp>
      <p:sp>
        <p:nvSpPr>
          <p:cNvPr id="246829" name="Text Box 45"/>
          <p:cNvSpPr txBox="1">
            <a:spLocks noChangeArrowheads="1"/>
          </p:cNvSpPr>
          <p:nvPr/>
        </p:nvSpPr>
        <p:spPr bwMode="auto">
          <a:xfrm>
            <a:off x="1398588" y="4487863"/>
            <a:ext cx="428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20</a:t>
            </a:r>
          </a:p>
        </p:txBody>
      </p:sp>
      <p:sp>
        <p:nvSpPr>
          <p:cNvPr id="246830" name="Text Box 46"/>
          <p:cNvSpPr txBox="1">
            <a:spLocks noChangeArrowheads="1"/>
          </p:cNvSpPr>
          <p:nvPr/>
        </p:nvSpPr>
        <p:spPr bwMode="auto">
          <a:xfrm>
            <a:off x="1398588" y="4089400"/>
            <a:ext cx="4286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30</a:t>
            </a:r>
          </a:p>
        </p:txBody>
      </p:sp>
      <p:sp>
        <p:nvSpPr>
          <p:cNvPr id="246831" name="Text Box 47"/>
          <p:cNvSpPr txBox="1">
            <a:spLocks noChangeArrowheads="1"/>
          </p:cNvSpPr>
          <p:nvPr/>
        </p:nvSpPr>
        <p:spPr bwMode="auto">
          <a:xfrm>
            <a:off x="1395413" y="3662363"/>
            <a:ext cx="428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40</a:t>
            </a:r>
          </a:p>
        </p:txBody>
      </p:sp>
      <p:sp>
        <p:nvSpPr>
          <p:cNvPr id="246832" name="Text Box 48"/>
          <p:cNvSpPr txBox="1">
            <a:spLocks noChangeArrowheads="1"/>
          </p:cNvSpPr>
          <p:nvPr/>
        </p:nvSpPr>
        <p:spPr bwMode="auto">
          <a:xfrm>
            <a:off x="1403350" y="3257550"/>
            <a:ext cx="4286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50</a:t>
            </a:r>
          </a:p>
        </p:txBody>
      </p:sp>
      <p:sp>
        <p:nvSpPr>
          <p:cNvPr id="246833" name="Text Box 49"/>
          <p:cNvSpPr txBox="1">
            <a:spLocks noChangeArrowheads="1"/>
          </p:cNvSpPr>
          <p:nvPr/>
        </p:nvSpPr>
        <p:spPr bwMode="auto">
          <a:xfrm>
            <a:off x="1398588" y="2854325"/>
            <a:ext cx="4286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60</a:t>
            </a:r>
          </a:p>
        </p:txBody>
      </p:sp>
      <p:sp>
        <p:nvSpPr>
          <p:cNvPr id="246834" name="Text Box 50"/>
          <p:cNvSpPr txBox="1">
            <a:spLocks noChangeArrowheads="1"/>
          </p:cNvSpPr>
          <p:nvPr/>
        </p:nvSpPr>
        <p:spPr bwMode="auto">
          <a:xfrm>
            <a:off x="1395413" y="2449513"/>
            <a:ext cx="428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70</a:t>
            </a:r>
          </a:p>
        </p:txBody>
      </p:sp>
      <p:sp>
        <p:nvSpPr>
          <p:cNvPr id="246835" name="Text Box 51"/>
          <p:cNvSpPr txBox="1">
            <a:spLocks noChangeArrowheads="1"/>
          </p:cNvSpPr>
          <p:nvPr/>
        </p:nvSpPr>
        <p:spPr bwMode="auto">
          <a:xfrm>
            <a:off x="1403350" y="2024063"/>
            <a:ext cx="428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80</a:t>
            </a:r>
          </a:p>
        </p:txBody>
      </p:sp>
      <p:sp>
        <p:nvSpPr>
          <p:cNvPr id="246836" name="Line 52"/>
          <p:cNvSpPr>
            <a:spLocks noChangeShapeType="1"/>
          </p:cNvSpPr>
          <p:nvPr/>
        </p:nvSpPr>
        <p:spPr bwMode="auto">
          <a:xfrm>
            <a:off x="7927975" y="5321300"/>
            <a:ext cx="0" cy="8255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839" name="Text Box 55"/>
          <p:cNvSpPr txBox="1">
            <a:spLocks noChangeArrowheads="1"/>
          </p:cNvSpPr>
          <p:nvPr/>
        </p:nvSpPr>
        <p:spPr bwMode="auto">
          <a:xfrm>
            <a:off x="6519863" y="4997450"/>
            <a:ext cx="53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>
                <a:latin typeface="AvantGarde Bk BT" pitchFamily="34" charset="0"/>
              </a:rPr>
              <a:t>D</a:t>
            </a:r>
            <a:r>
              <a:rPr lang="en-US" sz="1400" i="1" baseline="-25000">
                <a:latin typeface="AvantGarde Bk BT" pitchFamily="34" charset="0"/>
              </a:rPr>
              <a:t>0</a:t>
            </a:r>
          </a:p>
        </p:txBody>
      </p:sp>
      <p:sp>
        <p:nvSpPr>
          <p:cNvPr id="246840" name="Line 56"/>
          <p:cNvSpPr>
            <a:spLocks noChangeShapeType="1"/>
          </p:cNvSpPr>
          <p:nvPr/>
        </p:nvSpPr>
        <p:spPr bwMode="auto">
          <a:xfrm flipV="1">
            <a:off x="3689350" y="3773488"/>
            <a:ext cx="0" cy="1627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46878" name="Group 94"/>
          <p:cNvGrpSpPr>
            <a:grpSpLocks/>
          </p:cNvGrpSpPr>
          <p:nvPr/>
        </p:nvGrpSpPr>
        <p:grpSpPr bwMode="auto">
          <a:xfrm>
            <a:off x="2354263" y="3522663"/>
            <a:ext cx="287337" cy="1905000"/>
            <a:chOff x="1483" y="2219"/>
            <a:chExt cx="181" cy="1200"/>
          </a:xfrm>
        </p:grpSpPr>
        <p:sp>
          <p:nvSpPr>
            <p:cNvPr id="246842" name="Line 58"/>
            <p:cNvSpPr>
              <a:spLocks noChangeShapeType="1"/>
            </p:cNvSpPr>
            <p:nvPr/>
          </p:nvSpPr>
          <p:spPr bwMode="auto">
            <a:xfrm flipV="1">
              <a:off x="1575" y="2395"/>
              <a:ext cx="0" cy="10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850" name="Rectangle 66"/>
            <p:cNvSpPr>
              <a:spLocks noChangeArrowheads="1"/>
            </p:cNvSpPr>
            <p:nvPr/>
          </p:nvSpPr>
          <p:spPr bwMode="auto">
            <a:xfrm>
              <a:off x="1483" y="2219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</p:grpSp>
      <p:sp>
        <p:nvSpPr>
          <p:cNvPr id="246854" name="Line 70"/>
          <p:cNvSpPr>
            <a:spLocks noChangeShapeType="1"/>
          </p:cNvSpPr>
          <p:nvPr/>
        </p:nvSpPr>
        <p:spPr bwMode="auto">
          <a:xfrm>
            <a:off x="1806575" y="3792538"/>
            <a:ext cx="1873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6855" name="Rectangle 71"/>
          <p:cNvSpPr>
            <a:spLocks noChangeArrowheads="1"/>
          </p:cNvSpPr>
          <p:nvPr/>
        </p:nvSpPr>
        <p:spPr bwMode="auto">
          <a:xfrm>
            <a:off x="3548063" y="3514725"/>
            <a:ext cx="2873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cs typeface="Times New Roman" pitchFamily="18" charset="0"/>
              </a:rPr>
              <a:t>•</a:t>
            </a:r>
          </a:p>
        </p:txBody>
      </p:sp>
      <p:grpSp>
        <p:nvGrpSpPr>
          <p:cNvPr id="246874" name="Group 90"/>
          <p:cNvGrpSpPr>
            <a:grpSpLocks/>
          </p:cNvGrpSpPr>
          <p:nvPr/>
        </p:nvGrpSpPr>
        <p:grpSpPr bwMode="auto">
          <a:xfrm>
            <a:off x="3648075" y="3529013"/>
            <a:ext cx="1357313" cy="1871662"/>
            <a:chOff x="2298" y="2223"/>
            <a:chExt cx="855" cy="1179"/>
          </a:xfrm>
        </p:grpSpPr>
        <p:sp>
          <p:nvSpPr>
            <p:cNvPr id="246846" name="Rectangle 62"/>
            <p:cNvSpPr>
              <a:spLocks noChangeArrowheads="1"/>
            </p:cNvSpPr>
            <p:nvPr/>
          </p:nvSpPr>
          <p:spPr bwMode="auto">
            <a:xfrm>
              <a:off x="2972" y="2223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  <p:sp>
          <p:nvSpPr>
            <p:cNvPr id="246865" name="Line 81"/>
            <p:cNvSpPr>
              <a:spLocks noChangeShapeType="1"/>
            </p:cNvSpPr>
            <p:nvPr/>
          </p:nvSpPr>
          <p:spPr bwMode="auto">
            <a:xfrm>
              <a:off x="2298" y="2388"/>
              <a:ext cx="7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866" name="Line 82"/>
            <p:cNvSpPr>
              <a:spLocks noChangeShapeType="1"/>
            </p:cNvSpPr>
            <p:nvPr/>
          </p:nvSpPr>
          <p:spPr bwMode="auto">
            <a:xfrm flipV="1">
              <a:off x="3060" y="2382"/>
              <a:ext cx="0" cy="10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6869" name="Text Box 85"/>
          <p:cNvSpPr txBox="1">
            <a:spLocks noChangeArrowheads="1"/>
          </p:cNvSpPr>
          <p:nvPr/>
        </p:nvSpPr>
        <p:spPr bwMode="auto">
          <a:xfrm>
            <a:off x="3554413" y="3411538"/>
            <a:ext cx="422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>
                <a:latin typeface="AvantGarde Bk BT" pitchFamily="34" charset="0"/>
              </a:rPr>
              <a:t>A</a:t>
            </a:r>
          </a:p>
        </p:txBody>
      </p:sp>
      <p:grpSp>
        <p:nvGrpSpPr>
          <p:cNvPr id="246876" name="Group 92"/>
          <p:cNvGrpSpPr>
            <a:grpSpLocks/>
          </p:cNvGrpSpPr>
          <p:nvPr/>
        </p:nvGrpSpPr>
        <p:grpSpPr bwMode="auto">
          <a:xfrm>
            <a:off x="1801813" y="3035300"/>
            <a:ext cx="2541587" cy="2341563"/>
            <a:chOff x="1135" y="1912"/>
            <a:chExt cx="1601" cy="1475"/>
          </a:xfrm>
        </p:grpSpPr>
        <p:sp>
          <p:nvSpPr>
            <p:cNvPr id="246843" name="Line 59"/>
            <p:cNvSpPr>
              <a:spLocks noChangeShapeType="1"/>
            </p:cNvSpPr>
            <p:nvPr/>
          </p:nvSpPr>
          <p:spPr bwMode="auto">
            <a:xfrm flipV="1">
              <a:off x="2562" y="2140"/>
              <a:ext cx="0" cy="124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851" name="Rectangle 67"/>
            <p:cNvSpPr>
              <a:spLocks noChangeArrowheads="1"/>
            </p:cNvSpPr>
            <p:nvPr/>
          </p:nvSpPr>
          <p:spPr bwMode="auto">
            <a:xfrm>
              <a:off x="2474" y="1962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  <p:sp>
          <p:nvSpPr>
            <p:cNvPr id="246852" name="Line 68"/>
            <p:cNvSpPr>
              <a:spLocks noChangeShapeType="1"/>
            </p:cNvSpPr>
            <p:nvPr/>
          </p:nvSpPr>
          <p:spPr bwMode="auto">
            <a:xfrm>
              <a:off x="1135" y="2139"/>
              <a:ext cx="14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870" name="Text Box 86"/>
            <p:cNvSpPr txBox="1">
              <a:spLocks noChangeArrowheads="1"/>
            </p:cNvSpPr>
            <p:nvPr/>
          </p:nvSpPr>
          <p:spPr bwMode="auto">
            <a:xfrm>
              <a:off x="2470" y="1912"/>
              <a:ext cx="26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B</a:t>
              </a:r>
            </a:p>
          </p:txBody>
        </p:sp>
      </p:grpSp>
      <p:grpSp>
        <p:nvGrpSpPr>
          <p:cNvPr id="246877" name="Group 93"/>
          <p:cNvGrpSpPr>
            <a:grpSpLocks/>
          </p:cNvGrpSpPr>
          <p:nvPr/>
        </p:nvGrpSpPr>
        <p:grpSpPr bwMode="auto">
          <a:xfrm>
            <a:off x="1801813" y="3849688"/>
            <a:ext cx="1770062" cy="1550987"/>
            <a:chOff x="1135" y="2425"/>
            <a:chExt cx="1115" cy="977"/>
          </a:xfrm>
        </p:grpSpPr>
        <p:sp>
          <p:nvSpPr>
            <p:cNvPr id="246847" name="Rectangle 63"/>
            <p:cNvSpPr>
              <a:spLocks noChangeArrowheads="1"/>
            </p:cNvSpPr>
            <p:nvPr/>
          </p:nvSpPr>
          <p:spPr bwMode="auto">
            <a:xfrm>
              <a:off x="1980" y="2473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  <p:sp>
          <p:nvSpPr>
            <p:cNvPr id="246848" name="Line 64"/>
            <p:cNvSpPr>
              <a:spLocks noChangeShapeType="1"/>
            </p:cNvSpPr>
            <p:nvPr/>
          </p:nvSpPr>
          <p:spPr bwMode="auto">
            <a:xfrm>
              <a:off x="1135" y="2649"/>
              <a:ext cx="9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868" name="Line 84"/>
            <p:cNvSpPr>
              <a:spLocks noChangeShapeType="1"/>
            </p:cNvSpPr>
            <p:nvPr/>
          </p:nvSpPr>
          <p:spPr bwMode="auto">
            <a:xfrm flipV="1">
              <a:off x="2076" y="2646"/>
              <a:ext cx="0" cy="7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871" name="Text Box 87"/>
            <p:cNvSpPr txBox="1">
              <a:spLocks noChangeArrowheads="1"/>
            </p:cNvSpPr>
            <p:nvPr/>
          </p:nvSpPr>
          <p:spPr bwMode="auto">
            <a:xfrm>
              <a:off x="1984" y="2425"/>
              <a:ext cx="26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49094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4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4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4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4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7897" name="Group 89"/>
          <p:cNvGrpSpPr>
            <a:grpSpLocks/>
          </p:cNvGrpSpPr>
          <p:nvPr/>
        </p:nvGrpSpPr>
        <p:grpSpPr bwMode="auto">
          <a:xfrm>
            <a:off x="2028825" y="1746250"/>
            <a:ext cx="3025775" cy="2798763"/>
            <a:chOff x="1125" y="1100"/>
            <a:chExt cx="1906" cy="1763"/>
          </a:xfrm>
        </p:grpSpPr>
        <p:pic>
          <p:nvPicPr>
            <p:cNvPr id="247895" name="Picture 87" descr="Fig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125" y="1239"/>
              <a:ext cx="1571" cy="1624"/>
            </a:xfrm>
            <a:prstGeom prst="rect">
              <a:avLst/>
            </a:prstGeom>
            <a:noFill/>
          </p:spPr>
        </p:pic>
        <p:sp>
          <p:nvSpPr>
            <p:cNvPr id="247896" name="Text Box 88"/>
            <p:cNvSpPr txBox="1">
              <a:spLocks noChangeArrowheads="1"/>
            </p:cNvSpPr>
            <p:nvPr/>
          </p:nvSpPr>
          <p:spPr bwMode="auto">
            <a:xfrm>
              <a:off x="2649" y="1100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S</a:t>
              </a:r>
              <a:r>
                <a:rPr lang="en-US" sz="1400" i="1" baseline="-25000">
                  <a:latin typeface="AvantGarde Bk BT" pitchFamily="34" charset="0"/>
                </a:rPr>
                <a:t>2</a:t>
              </a:r>
            </a:p>
          </p:txBody>
        </p:sp>
      </p:grpSp>
      <p:grpSp>
        <p:nvGrpSpPr>
          <p:cNvPr id="247894" name="Group 86"/>
          <p:cNvGrpSpPr>
            <a:grpSpLocks/>
          </p:cNvGrpSpPr>
          <p:nvPr/>
        </p:nvGrpSpPr>
        <p:grpSpPr bwMode="auto">
          <a:xfrm>
            <a:off x="3214688" y="1963738"/>
            <a:ext cx="3382962" cy="3140075"/>
            <a:chOff x="1872" y="1237"/>
            <a:chExt cx="2131" cy="1978"/>
          </a:xfrm>
        </p:grpSpPr>
        <p:pic>
          <p:nvPicPr>
            <p:cNvPr id="247892" name="Picture 84" descr="Fig 2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872" y="1383"/>
              <a:ext cx="1778" cy="1832"/>
            </a:xfrm>
            <a:prstGeom prst="rect">
              <a:avLst/>
            </a:prstGeom>
            <a:noFill/>
          </p:spPr>
        </p:pic>
        <p:sp>
          <p:nvSpPr>
            <p:cNvPr id="247893" name="Text Box 85"/>
            <p:cNvSpPr txBox="1">
              <a:spLocks noChangeArrowheads="1"/>
            </p:cNvSpPr>
            <p:nvPr/>
          </p:nvSpPr>
          <p:spPr bwMode="auto">
            <a:xfrm>
              <a:off x="3621" y="1237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S</a:t>
              </a:r>
              <a:r>
                <a:rPr lang="en-US" sz="1400" i="1" baseline="-25000">
                  <a:latin typeface="AvantGarde Bk BT" pitchFamily="34" charset="0"/>
                </a:rPr>
                <a:t>1</a:t>
              </a:r>
            </a:p>
          </p:txBody>
        </p:sp>
      </p:grpSp>
      <p:pic>
        <p:nvPicPr>
          <p:cNvPr id="247891" name="Picture 83" descr="Fig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62225" y="2278063"/>
            <a:ext cx="2822575" cy="2908300"/>
          </a:xfrm>
          <a:prstGeom prst="rect">
            <a:avLst/>
          </a:prstGeom>
          <a:noFill/>
        </p:spPr>
      </p:pic>
      <p:pic>
        <p:nvPicPr>
          <p:cNvPr id="247890" name="Picture 82" descr="Fig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49463" y="2776538"/>
            <a:ext cx="5006975" cy="2640012"/>
          </a:xfrm>
          <a:prstGeom prst="rect">
            <a:avLst/>
          </a:prstGeom>
          <a:noFill/>
        </p:spPr>
      </p:pic>
      <p:sp>
        <p:nvSpPr>
          <p:cNvPr id="247819" name="Text Box 11"/>
          <p:cNvSpPr txBox="1">
            <a:spLocks noChangeArrowheads="1"/>
          </p:cNvSpPr>
          <p:nvPr/>
        </p:nvSpPr>
        <p:spPr bwMode="auto">
          <a:xfrm>
            <a:off x="5281613" y="2011363"/>
            <a:ext cx="6064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>
                <a:latin typeface="AvantGarde Bk BT" pitchFamily="34" charset="0"/>
              </a:rPr>
              <a:t>S</a:t>
            </a:r>
            <a:r>
              <a:rPr lang="en-US" sz="1400" i="1" baseline="-25000">
                <a:latin typeface="AvantGarde Bk BT" pitchFamily="34" charset="0"/>
              </a:rPr>
              <a:t>0</a:t>
            </a:r>
          </a:p>
        </p:txBody>
      </p:sp>
      <p:sp>
        <p:nvSpPr>
          <p:cNvPr id="247820" name="Rectangle 12"/>
          <p:cNvSpPr>
            <a:spLocks noGrp="1" noChangeArrowheads="1"/>
          </p:cNvSpPr>
          <p:nvPr>
            <p:ph type="title"/>
          </p:nvPr>
        </p:nvSpPr>
        <p:spPr>
          <a:xfrm>
            <a:off x="96838" y="152400"/>
            <a:ext cx="8509000" cy="838200"/>
          </a:xfrm>
        </p:spPr>
        <p:txBody>
          <a:bodyPr/>
          <a:lstStyle/>
          <a:p>
            <a:pPr algn="l"/>
            <a:r>
              <a:rPr lang="en-US" sz="3600" dirty="0">
                <a:effectLst/>
              </a:rPr>
              <a:t>Supply Shifts (Demand Constant)</a:t>
            </a:r>
            <a:endParaRPr lang="en-US" sz="3300" dirty="0">
              <a:effectLst/>
            </a:endParaRPr>
          </a:p>
        </p:txBody>
      </p:sp>
      <p:sp>
        <p:nvSpPr>
          <p:cNvPr id="247846" name="Text Box 38"/>
          <p:cNvSpPr txBox="1">
            <a:spLocks noGrp="1" noChangeArrowheads="1"/>
          </p:cNvSpPr>
          <p:nvPr>
            <p:ph idx="1"/>
          </p:nvPr>
        </p:nvSpPr>
        <p:spPr>
          <a:xfrm>
            <a:off x="1939925" y="1546225"/>
            <a:ext cx="328613" cy="347663"/>
          </a:xfrm>
          <a:noFill/>
          <a:ln/>
        </p:spPr>
        <p:txBody>
          <a:bodyPr/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1400" b="0" i="1">
                <a:solidFill>
                  <a:schemeClr val="tx1"/>
                </a:solidFill>
                <a:latin typeface="AvantGarde Bk BT" pitchFamily="34" charset="0"/>
              </a:rPr>
              <a:t>P</a:t>
            </a:r>
            <a:endParaRPr lang="en-US" sz="1400" b="0" i="1" baseline="-25000">
              <a:solidFill>
                <a:schemeClr val="tx1"/>
              </a:solidFill>
              <a:latin typeface="AvantGarde Bk BT" pitchFamily="34" charset="0"/>
            </a:endParaRPr>
          </a:p>
        </p:txBody>
      </p:sp>
      <p:sp>
        <p:nvSpPr>
          <p:cNvPr id="247821" name="Line 13"/>
          <p:cNvSpPr>
            <a:spLocks noChangeShapeType="1"/>
          </p:cNvSpPr>
          <p:nvPr/>
        </p:nvSpPr>
        <p:spPr bwMode="auto">
          <a:xfrm>
            <a:off x="2744788" y="5314950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22" name="Line 14"/>
          <p:cNvSpPr>
            <a:spLocks noChangeShapeType="1"/>
          </p:cNvSpPr>
          <p:nvPr/>
        </p:nvSpPr>
        <p:spPr bwMode="auto">
          <a:xfrm>
            <a:off x="3133725" y="5313363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23" name="Line 15"/>
          <p:cNvSpPr>
            <a:spLocks noChangeShapeType="1"/>
          </p:cNvSpPr>
          <p:nvPr/>
        </p:nvSpPr>
        <p:spPr bwMode="auto">
          <a:xfrm>
            <a:off x="3543300" y="5314950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24" name="Line 16"/>
          <p:cNvSpPr>
            <a:spLocks noChangeShapeType="1"/>
          </p:cNvSpPr>
          <p:nvPr/>
        </p:nvSpPr>
        <p:spPr bwMode="auto">
          <a:xfrm>
            <a:off x="3930650" y="5310188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25" name="Line 17"/>
          <p:cNvSpPr>
            <a:spLocks noChangeShapeType="1"/>
          </p:cNvSpPr>
          <p:nvPr/>
        </p:nvSpPr>
        <p:spPr bwMode="auto">
          <a:xfrm>
            <a:off x="4306888" y="5319713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26" name="Line 18"/>
          <p:cNvSpPr>
            <a:spLocks noChangeShapeType="1"/>
          </p:cNvSpPr>
          <p:nvPr/>
        </p:nvSpPr>
        <p:spPr bwMode="auto">
          <a:xfrm>
            <a:off x="4700588" y="5319713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27" name="Line 19"/>
          <p:cNvSpPr>
            <a:spLocks noChangeShapeType="1"/>
          </p:cNvSpPr>
          <p:nvPr/>
        </p:nvSpPr>
        <p:spPr bwMode="auto">
          <a:xfrm>
            <a:off x="5105400" y="5324475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28" name="Line 20"/>
          <p:cNvSpPr>
            <a:spLocks noChangeShapeType="1"/>
          </p:cNvSpPr>
          <p:nvPr/>
        </p:nvSpPr>
        <p:spPr bwMode="auto">
          <a:xfrm>
            <a:off x="5478463" y="5319713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29" name="Line 21"/>
          <p:cNvSpPr>
            <a:spLocks noChangeShapeType="1"/>
          </p:cNvSpPr>
          <p:nvPr/>
        </p:nvSpPr>
        <p:spPr bwMode="auto">
          <a:xfrm>
            <a:off x="5865813" y="5318125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30" name="Line 22"/>
          <p:cNvSpPr>
            <a:spLocks noChangeShapeType="1"/>
          </p:cNvSpPr>
          <p:nvPr/>
        </p:nvSpPr>
        <p:spPr bwMode="auto">
          <a:xfrm>
            <a:off x="6253163" y="5316538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31" name="Line 23"/>
          <p:cNvSpPr>
            <a:spLocks noChangeShapeType="1"/>
          </p:cNvSpPr>
          <p:nvPr/>
        </p:nvSpPr>
        <p:spPr bwMode="auto">
          <a:xfrm>
            <a:off x="6646863" y="5321300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32" name="Line 24"/>
          <p:cNvSpPr>
            <a:spLocks noChangeShapeType="1"/>
          </p:cNvSpPr>
          <p:nvPr/>
        </p:nvSpPr>
        <p:spPr bwMode="auto">
          <a:xfrm>
            <a:off x="7042150" y="5316538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35" name="Text Box 27"/>
          <p:cNvSpPr txBox="1">
            <a:spLocks noChangeArrowheads="1"/>
          </p:cNvSpPr>
          <p:nvPr/>
        </p:nvSpPr>
        <p:spPr bwMode="auto">
          <a:xfrm>
            <a:off x="7464425" y="5214938"/>
            <a:ext cx="8937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>
                <a:latin typeface="Futura Lt BT" pitchFamily="34" charset="0"/>
              </a:rPr>
              <a:t>Q</a:t>
            </a:r>
            <a:r>
              <a:rPr lang="en-US" sz="1400" i="1" baseline="-25000">
                <a:latin typeface="AvantGarde Bk BT" pitchFamily="34" charset="0"/>
              </a:rPr>
              <a:t>d </a:t>
            </a:r>
            <a:r>
              <a:rPr lang="en-US" sz="1400" i="1">
                <a:latin typeface="AvantGarde Bk BT" pitchFamily="34" charset="0"/>
              </a:rPr>
              <a:t>, </a:t>
            </a:r>
            <a:r>
              <a:rPr lang="en-US" sz="1400" i="1">
                <a:latin typeface="Futura Lt BT" pitchFamily="34" charset="0"/>
              </a:rPr>
              <a:t>Q</a:t>
            </a:r>
            <a:r>
              <a:rPr lang="en-US" sz="1400" i="1" baseline="-25000">
                <a:latin typeface="AvantGarde Bk BT" pitchFamily="34" charset="0"/>
              </a:rPr>
              <a:t>s</a:t>
            </a:r>
          </a:p>
        </p:txBody>
      </p:sp>
      <p:sp>
        <p:nvSpPr>
          <p:cNvPr id="247836" name="Text Box 28"/>
          <p:cNvSpPr txBox="1">
            <a:spLocks noChangeArrowheads="1"/>
          </p:cNvSpPr>
          <p:nvPr/>
        </p:nvSpPr>
        <p:spPr bwMode="auto">
          <a:xfrm>
            <a:off x="1727200" y="5430838"/>
            <a:ext cx="3159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0</a:t>
            </a:r>
          </a:p>
        </p:txBody>
      </p:sp>
      <p:sp>
        <p:nvSpPr>
          <p:cNvPr id="247837" name="Text Box 29"/>
          <p:cNvSpPr txBox="1">
            <a:spLocks noChangeArrowheads="1"/>
          </p:cNvSpPr>
          <p:nvPr/>
        </p:nvSpPr>
        <p:spPr bwMode="auto">
          <a:xfrm>
            <a:off x="5929313" y="5429250"/>
            <a:ext cx="5826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1,100</a:t>
            </a:r>
          </a:p>
        </p:txBody>
      </p:sp>
      <p:sp>
        <p:nvSpPr>
          <p:cNvPr id="247838" name="Text Box 30"/>
          <p:cNvSpPr txBox="1">
            <a:spLocks noChangeArrowheads="1"/>
          </p:cNvSpPr>
          <p:nvPr/>
        </p:nvSpPr>
        <p:spPr bwMode="auto">
          <a:xfrm>
            <a:off x="4478338" y="5426075"/>
            <a:ext cx="6635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700</a:t>
            </a:r>
          </a:p>
        </p:txBody>
      </p:sp>
      <p:sp>
        <p:nvSpPr>
          <p:cNvPr id="247839" name="Text Box 31"/>
          <p:cNvSpPr txBox="1">
            <a:spLocks noChangeArrowheads="1"/>
          </p:cNvSpPr>
          <p:nvPr/>
        </p:nvSpPr>
        <p:spPr bwMode="auto">
          <a:xfrm>
            <a:off x="2141538" y="5426075"/>
            <a:ext cx="609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100</a:t>
            </a:r>
          </a:p>
        </p:txBody>
      </p:sp>
      <p:sp>
        <p:nvSpPr>
          <p:cNvPr id="247840" name="Text Box 32"/>
          <p:cNvSpPr txBox="1">
            <a:spLocks noChangeArrowheads="1"/>
          </p:cNvSpPr>
          <p:nvPr/>
        </p:nvSpPr>
        <p:spPr bwMode="auto">
          <a:xfrm>
            <a:off x="4564063" y="5803900"/>
            <a:ext cx="11525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Futura Lt BT" pitchFamily="34" charset="0"/>
              </a:rPr>
              <a:t>Quantity</a:t>
            </a:r>
          </a:p>
        </p:txBody>
      </p:sp>
      <p:sp>
        <p:nvSpPr>
          <p:cNvPr id="247841" name="Text Box 33"/>
          <p:cNvSpPr txBox="1">
            <a:spLocks noChangeArrowheads="1"/>
          </p:cNvSpPr>
          <p:nvPr/>
        </p:nvSpPr>
        <p:spPr bwMode="auto">
          <a:xfrm rot="10800000">
            <a:off x="1084263" y="2536825"/>
            <a:ext cx="428625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Futura Lt BT" pitchFamily="34" charset="0"/>
              </a:rPr>
              <a:t>Price (dollars)</a:t>
            </a:r>
          </a:p>
        </p:txBody>
      </p:sp>
      <p:sp>
        <p:nvSpPr>
          <p:cNvPr id="247842" name="Line 34"/>
          <p:cNvSpPr>
            <a:spLocks noChangeShapeType="1"/>
          </p:cNvSpPr>
          <p:nvPr/>
        </p:nvSpPr>
        <p:spPr bwMode="auto">
          <a:xfrm>
            <a:off x="2032000" y="5408613"/>
            <a:ext cx="5459413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43" name="Line 35"/>
          <p:cNvSpPr>
            <a:spLocks noChangeShapeType="1"/>
          </p:cNvSpPr>
          <p:nvPr/>
        </p:nvSpPr>
        <p:spPr bwMode="auto">
          <a:xfrm>
            <a:off x="2365375" y="5319713"/>
            <a:ext cx="0" cy="9207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44" name="Line 36"/>
          <p:cNvSpPr>
            <a:spLocks noChangeShapeType="1"/>
          </p:cNvSpPr>
          <p:nvPr/>
        </p:nvSpPr>
        <p:spPr bwMode="auto">
          <a:xfrm flipV="1">
            <a:off x="2043113" y="1860550"/>
            <a:ext cx="0" cy="35369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45" name="Text Box 37"/>
          <p:cNvSpPr txBox="1">
            <a:spLocks noChangeArrowheads="1"/>
          </p:cNvSpPr>
          <p:nvPr/>
        </p:nvSpPr>
        <p:spPr bwMode="auto">
          <a:xfrm>
            <a:off x="5256213" y="5421313"/>
            <a:ext cx="6635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900</a:t>
            </a:r>
          </a:p>
        </p:txBody>
      </p:sp>
      <p:sp>
        <p:nvSpPr>
          <p:cNvPr id="247847" name="Line 39"/>
          <p:cNvSpPr>
            <a:spLocks noChangeShapeType="1"/>
          </p:cNvSpPr>
          <p:nvPr/>
        </p:nvSpPr>
        <p:spPr bwMode="auto">
          <a:xfrm>
            <a:off x="2033588" y="2152650"/>
            <a:ext cx="92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48" name="Line 40"/>
          <p:cNvSpPr>
            <a:spLocks noChangeShapeType="1"/>
          </p:cNvSpPr>
          <p:nvPr/>
        </p:nvSpPr>
        <p:spPr bwMode="auto">
          <a:xfrm>
            <a:off x="2043113" y="2571750"/>
            <a:ext cx="92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49" name="Line 41"/>
          <p:cNvSpPr>
            <a:spLocks noChangeShapeType="1"/>
          </p:cNvSpPr>
          <p:nvPr/>
        </p:nvSpPr>
        <p:spPr bwMode="auto">
          <a:xfrm>
            <a:off x="2044700" y="2981325"/>
            <a:ext cx="92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50" name="Line 42"/>
          <p:cNvSpPr>
            <a:spLocks noChangeShapeType="1"/>
          </p:cNvSpPr>
          <p:nvPr/>
        </p:nvSpPr>
        <p:spPr bwMode="auto">
          <a:xfrm>
            <a:off x="2043113" y="3400425"/>
            <a:ext cx="92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51" name="Line 43"/>
          <p:cNvSpPr>
            <a:spLocks noChangeShapeType="1"/>
          </p:cNvSpPr>
          <p:nvPr/>
        </p:nvSpPr>
        <p:spPr bwMode="auto">
          <a:xfrm>
            <a:off x="2043113" y="3790950"/>
            <a:ext cx="92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52" name="Line 44"/>
          <p:cNvSpPr>
            <a:spLocks noChangeShapeType="1"/>
          </p:cNvSpPr>
          <p:nvPr/>
        </p:nvSpPr>
        <p:spPr bwMode="auto">
          <a:xfrm>
            <a:off x="2044700" y="4210050"/>
            <a:ext cx="92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53" name="Line 45"/>
          <p:cNvSpPr>
            <a:spLocks noChangeShapeType="1"/>
          </p:cNvSpPr>
          <p:nvPr/>
        </p:nvSpPr>
        <p:spPr bwMode="auto">
          <a:xfrm>
            <a:off x="2043113" y="4619625"/>
            <a:ext cx="92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54" name="Line 46"/>
          <p:cNvSpPr>
            <a:spLocks noChangeShapeType="1"/>
          </p:cNvSpPr>
          <p:nvPr/>
        </p:nvSpPr>
        <p:spPr bwMode="auto">
          <a:xfrm>
            <a:off x="2043113" y="5038725"/>
            <a:ext cx="92075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55" name="Text Box 47"/>
          <p:cNvSpPr txBox="1">
            <a:spLocks noChangeArrowheads="1"/>
          </p:cNvSpPr>
          <p:nvPr/>
        </p:nvSpPr>
        <p:spPr bwMode="auto">
          <a:xfrm>
            <a:off x="2916238" y="5422900"/>
            <a:ext cx="609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300</a:t>
            </a:r>
          </a:p>
        </p:txBody>
      </p:sp>
      <p:sp>
        <p:nvSpPr>
          <p:cNvPr id="247856" name="Text Box 48"/>
          <p:cNvSpPr txBox="1">
            <a:spLocks noChangeArrowheads="1"/>
          </p:cNvSpPr>
          <p:nvPr/>
        </p:nvSpPr>
        <p:spPr bwMode="auto">
          <a:xfrm>
            <a:off x="3702050" y="5429250"/>
            <a:ext cx="609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500</a:t>
            </a:r>
          </a:p>
        </p:txBody>
      </p:sp>
      <p:sp>
        <p:nvSpPr>
          <p:cNvPr id="247858" name="Text Box 50"/>
          <p:cNvSpPr txBox="1">
            <a:spLocks noChangeArrowheads="1"/>
          </p:cNvSpPr>
          <p:nvPr/>
        </p:nvSpPr>
        <p:spPr bwMode="auto">
          <a:xfrm>
            <a:off x="6732588" y="5421313"/>
            <a:ext cx="615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1,300</a:t>
            </a:r>
          </a:p>
        </p:txBody>
      </p:sp>
      <p:sp>
        <p:nvSpPr>
          <p:cNvPr id="247859" name="Text Box 51"/>
          <p:cNvSpPr txBox="1">
            <a:spLocks noChangeArrowheads="1"/>
          </p:cNvSpPr>
          <p:nvPr/>
        </p:nvSpPr>
        <p:spPr bwMode="auto">
          <a:xfrm>
            <a:off x="1644650" y="4926013"/>
            <a:ext cx="428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10</a:t>
            </a:r>
          </a:p>
        </p:txBody>
      </p:sp>
      <p:sp>
        <p:nvSpPr>
          <p:cNvPr id="247860" name="Text Box 52"/>
          <p:cNvSpPr txBox="1">
            <a:spLocks noChangeArrowheads="1"/>
          </p:cNvSpPr>
          <p:nvPr/>
        </p:nvSpPr>
        <p:spPr bwMode="auto">
          <a:xfrm>
            <a:off x="1641475" y="4487863"/>
            <a:ext cx="428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20</a:t>
            </a:r>
          </a:p>
        </p:txBody>
      </p:sp>
      <p:sp>
        <p:nvSpPr>
          <p:cNvPr id="247861" name="Text Box 53"/>
          <p:cNvSpPr txBox="1">
            <a:spLocks noChangeArrowheads="1"/>
          </p:cNvSpPr>
          <p:nvPr/>
        </p:nvSpPr>
        <p:spPr bwMode="auto">
          <a:xfrm>
            <a:off x="1641475" y="4089400"/>
            <a:ext cx="4286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30</a:t>
            </a:r>
          </a:p>
        </p:txBody>
      </p:sp>
      <p:sp>
        <p:nvSpPr>
          <p:cNvPr id="247862" name="Text Box 54"/>
          <p:cNvSpPr txBox="1">
            <a:spLocks noChangeArrowheads="1"/>
          </p:cNvSpPr>
          <p:nvPr/>
        </p:nvSpPr>
        <p:spPr bwMode="auto">
          <a:xfrm>
            <a:off x="1638300" y="3662363"/>
            <a:ext cx="428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40</a:t>
            </a:r>
          </a:p>
        </p:txBody>
      </p:sp>
      <p:sp>
        <p:nvSpPr>
          <p:cNvPr id="247863" name="Text Box 55"/>
          <p:cNvSpPr txBox="1">
            <a:spLocks noChangeArrowheads="1"/>
          </p:cNvSpPr>
          <p:nvPr/>
        </p:nvSpPr>
        <p:spPr bwMode="auto">
          <a:xfrm>
            <a:off x="1646238" y="3257550"/>
            <a:ext cx="4286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50</a:t>
            </a:r>
          </a:p>
        </p:txBody>
      </p:sp>
      <p:sp>
        <p:nvSpPr>
          <p:cNvPr id="247864" name="Text Box 56"/>
          <p:cNvSpPr txBox="1">
            <a:spLocks noChangeArrowheads="1"/>
          </p:cNvSpPr>
          <p:nvPr/>
        </p:nvSpPr>
        <p:spPr bwMode="auto">
          <a:xfrm>
            <a:off x="1641475" y="2854325"/>
            <a:ext cx="4286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60</a:t>
            </a:r>
          </a:p>
        </p:txBody>
      </p:sp>
      <p:sp>
        <p:nvSpPr>
          <p:cNvPr id="247865" name="Text Box 57"/>
          <p:cNvSpPr txBox="1">
            <a:spLocks noChangeArrowheads="1"/>
          </p:cNvSpPr>
          <p:nvPr/>
        </p:nvSpPr>
        <p:spPr bwMode="auto">
          <a:xfrm>
            <a:off x="1638300" y="2449513"/>
            <a:ext cx="428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70</a:t>
            </a:r>
          </a:p>
        </p:txBody>
      </p:sp>
      <p:sp>
        <p:nvSpPr>
          <p:cNvPr id="247866" name="Text Box 58"/>
          <p:cNvSpPr txBox="1">
            <a:spLocks noChangeArrowheads="1"/>
          </p:cNvSpPr>
          <p:nvPr/>
        </p:nvSpPr>
        <p:spPr bwMode="auto">
          <a:xfrm>
            <a:off x="1646238" y="2024063"/>
            <a:ext cx="4286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AvantGarde Bk BT" pitchFamily="34" charset="0"/>
              </a:rPr>
              <a:t>80</a:t>
            </a:r>
          </a:p>
        </p:txBody>
      </p:sp>
      <p:sp>
        <p:nvSpPr>
          <p:cNvPr id="247868" name="Text Box 60"/>
          <p:cNvSpPr txBox="1">
            <a:spLocks noChangeArrowheads="1"/>
          </p:cNvSpPr>
          <p:nvPr/>
        </p:nvSpPr>
        <p:spPr bwMode="auto">
          <a:xfrm>
            <a:off x="6691313" y="4954588"/>
            <a:ext cx="53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>
                <a:latin typeface="AvantGarde Bk BT" pitchFamily="34" charset="0"/>
              </a:rPr>
              <a:t>D</a:t>
            </a:r>
            <a:r>
              <a:rPr lang="en-US" sz="1400" i="1" baseline="-25000">
                <a:latin typeface="AvantGarde Bk BT" pitchFamily="34" charset="0"/>
              </a:rPr>
              <a:t>0</a:t>
            </a:r>
          </a:p>
        </p:txBody>
      </p:sp>
      <p:sp>
        <p:nvSpPr>
          <p:cNvPr id="247869" name="Line 61"/>
          <p:cNvSpPr>
            <a:spLocks noChangeShapeType="1"/>
          </p:cNvSpPr>
          <p:nvPr/>
        </p:nvSpPr>
        <p:spPr bwMode="auto">
          <a:xfrm flipV="1">
            <a:off x="3932238" y="3773488"/>
            <a:ext cx="0" cy="1627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47900" name="Group 92"/>
          <p:cNvGrpSpPr>
            <a:grpSpLocks/>
          </p:cNvGrpSpPr>
          <p:nvPr/>
        </p:nvGrpSpPr>
        <p:grpSpPr bwMode="auto">
          <a:xfrm>
            <a:off x="2597150" y="3527425"/>
            <a:ext cx="287338" cy="1890713"/>
            <a:chOff x="1636" y="2228"/>
            <a:chExt cx="181" cy="1191"/>
          </a:xfrm>
        </p:grpSpPr>
        <p:sp>
          <p:nvSpPr>
            <p:cNvPr id="247871" name="Line 63"/>
            <p:cNvSpPr>
              <a:spLocks noChangeShapeType="1"/>
            </p:cNvSpPr>
            <p:nvPr/>
          </p:nvSpPr>
          <p:spPr bwMode="auto">
            <a:xfrm flipV="1">
              <a:off x="1728" y="2395"/>
              <a:ext cx="0" cy="10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7872" name="Rectangle 64"/>
            <p:cNvSpPr>
              <a:spLocks noChangeArrowheads="1"/>
            </p:cNvSpPr>
            <p:nvPr/>
          </p:nvSpPr>
          <p:spPr bwMode="auto">
            <a:xfrm>
              <a:off x="1636" y="2228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</p:grpSp>
      <p:sp>
        <p:nvSpPr>
          <p:cNvPr id="247873" name="Line 65"/>
          <p:cNvSpPr>
            <a:spLocks noChangeShapeType="1"/>
          </p:cNvSpPr>
          <p:nvPr/>
        </p:nvSpPr>
        <p:spPr bwMode="auto">
          <a:xfrm>
            <a:off x="2049463" y="3792538"/>
            <a:ext cx="1873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7874" name="Rectangle 66"/>
          <p:cNvSpPr>
            <a:spLocks noChangeArrowheads="1"/>
          </p:cNvSpPr>
          <p:nvPr/>
        </p:nvSpPr>
        <p:spPr bwMode="auto">
          <a:xfrm>
            <a:off x="3790950" y="3514725"/>
            <a:ext cx="2873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cs typeface="Times New Roman" pitchFamily="18" charset="0"/>
              </a:rPr>
              <a:t>•</a:t>
            </a:r>
          </a:p>
        </p:txBody>
      </p:sp>
      <p:grpSp>
        <p:nvGrpSpPr>
          <p:cNvPr id="247898" name="Group 90"/>
          <p:cNvGrpSpPr>
            <a:grpSpLocks/>
          </p:cNvGrpSpPr>
          <p:nvPr/>
        </p:nvGrpSpPr>
        <p:grpSpPr bwMode="auto">
          <a:xfrm>
            <a:off x="3890963" y="3519488"/>
            <a:ext cx="747712" cy="1881187"/>
            <a:chOff x="2451" y="2217"/>
            <a:chExt cx="471" cy="1185"/>
          </a:xfrm>
        </p:grpSpPr>
        <p:sp>
          <p:nvSpPr>
            <p:cNvPr id="247876" name="Rectangle 68"/>
            <p:cNvSpPr>
              <a:spLocks noChangeArrowheads="1"/>
            </p:cNvSpPr>
            <p:nvPr/>
          </p:nvSpPr>
          <p:spPr bwMode="auto">
            <a:xfrm>
              <a:off x="2741" y="2217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  <p:sp>
          <p:nvSpPr>
            <p:cNvPr id="247877" name="Line 69"/>
            <p:cNvSpPr>
              <a:spLocks noChangeShapeType="1"/>
            </p:cNvSpPr>
            <p:nvPr/>
          </p:nvSpPr>
          <p:spPr bwMode="auto">
            <a:xfrm>
              <a:off x="2451" y="2388"/>
              <a:ext cx="3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7878" name="Line 70"/>
            <p:cNvSpPr>
              <a:spLocks noChangeShapeType="1"/>
            </p:cNvSpPr>
            <p:nvPr/>
          </p:nvSpPr>
          <p:spPr bwMode="auto">
            <a:xfrm flipV="1">
              <a:off x="2838" y="2382"/>
              <a:ext cx="0" cy="10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7879" name="Text Box 71"/>
          <p:cNvSpPr txBox="1">
            <a:spLocks noChangeArrowheads="1"/>
          </p:cNvSpPr>
          <p:nvPr/>
        </p:nvSpPr>
        <p:spPr bwMode="auto">
          <a:xfrm>
            <a:off x="3797300" y="3411538"/>
            <a:ext cx="422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>
                <a:latin typeface="AvantGarde Bk BT" pitchFamily="34" charset="0"/>
              </a:rPr>
              <a:t>R</a:t>
            </a:r>
          </a:p>
        </p:txBody>
      </p:sp>
      <p:grpSp>
        <p:nvGrpSpPr>
          <p:cNvPr id="247899" name="Group 91"/>
          <p:cNvGrpSpPr>
            <a:grpSpLocks/>
          </p:cNvGrpSpPr>
          <p:nvPr/>
        </p:nvGrpSpPr>
        <p:grpSpPr bwMode="auto">
          <a:xfrm>
            <a:off x="2044700" y="3714750"/>
            <a:ext cx="2641600" cy="1662113"/>
            <a:chOff x="1288" y="2340"/>
            <a:chExt cx="1664" cy="1047"/>
          </a:xfrm>
        </p:grpSpPr>
        <p:sp>
          <p:nvSpPr>
            <p:cNvPr id="247881" name="Line 73"/>
            <p:cNvSpPr>
              <a:spLocks noChangeShapeType="1"/>
            </p:cNvSpPr>
            <p:nvPr/>
          </p:nvSpPr>
          <p:spPr bwMode="auto">
            <a:xfrm flipV="1">
              <a:off x="2715" y="2496"/>
              <a:ext cx="0" cy="8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7882" name="Rectangle 74"/>
            <p:cNvSpPr>
              <a:spLocks noChangeArrowheads="1"/>
            </p:cNvSpPr>
            <p:nvPr/>
          </p:nvSpPr>
          <p:spPr bwMode="auto">
            <a:xfrm>
              <a:off x="2627" y="2340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  <p:sp>
          <p:nvSpPr>
            <p:cNvPr id="247884" name="Text Box 76"/>
            <p:cNvSpPr txBox="1">
              <a:spLocks noChangeArrowheads="1"/>
            </p:cNvSpPr>
            <p:nvPr/>
          </p:nvSpPr>
          <p:spPr bwMode="auto">
            <a:xfrm>
              <a:off x="2686" y="2515"/>
              <a:ext cx="26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S</a:t>
              </a:r>
            </a:p>
          </p:txBody>
        </p:sp>
        <p:sp>
          <p:nvSpPr>
            <p:cNvPr id="247887" name="Line 79"/>
            <p:cNvSpPr>
              <a:spLocks noChangeShapeType="1"/>
            </p:cNvSpPr>
            <p:nvPr/>
          </p:nvSpPr>
          <p:spPr bwMode="auto">
            <a:xfrm>
              <a:off x="1288" y="2505"/>
              <a:ext cx="140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7901" name="Group 93"/>
          <p:cNvGrpSpPr>
            <a:grpSpLocks/>
          </p:cNvGrpSpPr>
          <p:nvPr/>
        </p:nvGrpSpPr>
        <p:grpSpPr bwMode="auto">
          <a:xfrm>
            <a:off x="2044700" y="2992438"/>
            <a:ext cx="1412875" cy="2408237"/>
            <a:chOff x="1288" y="1885"/>
            <a:chExt cx="890" cy="1517"/>
          </a:xfrm>
        </p:grpSpPr>
        <p:sp>
          <p:nvSpPr>
            <p:cNvPr id="247883" name="Line 75"/>
            <p:cNvSpPr>
              <a:spLocks noChangeShapeType="1"/>
            </p:cNvSpPr>
            <p:nvPr/>
          </p:nvSpPr>
          <p:spPr bwMode="auto">
            <a:xfrm>
              <a:off x="1288" y="2139"/>
              <a:ext cx="67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7886" name="Rectangle 78"/>
            <p:cNvSpPr>
              <a:spLocks noChangeArrowheads="1"/>
            </p:cNvSpPr>
            <p:nvPr/>
          </p:nvSpPr>
          <p:spPr bwMode="auto">
            <a:xfrm>
              <a:off x="1887" y="1957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  <p:sp>
          <p:nvSpPr>
            <p:cNvPr id="247888" name="Line 80"/>
            <p:cNvSpPr>
              <a:spLocks noChangeShapeType="1"/>
            </p:cNvSpPr>
            <p:nvPr/>
          </p:nvSpPr>
          <p:spPr bwMode="auto">
            <a:xfrm flipV="1">
              <a:off x="1977" y="2134"/>
              <a:ext cx="0" cy="12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7889" name="Text Box 81"/>
            <p:cNvSpPr txBox="1">
              <a:spLocks noChangeArrowheads="1"/>
            </p:cNvSpPr>
            <p:nvPr/>
          </p:nvSpPr>
          <p:spPr bwMode="auto">
            <a:xfrm>
              <a:off x="1912" y="1885"/>
              <a:ext cx="26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09646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7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4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47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47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229600" cy="1143000"/>
          </a:xfrm>
        </p:spPr>
        <p:txBody>
          <a:bodyPr/>
          <a:lstStyle/>
          <a:p>
            <a:pPr algn="l"/>
            <a:r>
              <a:rPr lang="en-US" dirty="0">
                <a:effectLst/>
              </a:rPr>
              <a:t>Simultaneous Shifts</a:t>
            </a:r>
          </a:p>
        </p:txBody>
      </p:sp>
      <p:sp>
        <p:nvSpPr>
          <p:cNvPr id="24064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848600" cy="4876800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dirty="0">
                <a:effectLst/>
              </a:rPr>
              <a:t>When demand &amp; supply shift simultaneously</a:t>
            </a:r>
          </a:p>
          <a:p>
            <a:pPr lvl="1">
              <a:lnSpc>
                <a:spcPct val="90000"/>
              </a:lnSpc>
            </a:pPr>
            <a:r>
              <a:rPr lang="en-US" dirty="0">
                <a:effectLst/>
              </a:rPr>
              <a:t>Can predict either the direction in which price changes or the direction in which quantity changes, but not both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effectLst/>
              </a:rPr>
              <a:t>The change in equilibrium price or quantity is said to be indeterminate when the direction of change depends on the relative magnitudes by which demand &amp; supply shift</a:t>
            </a:r>
          </a:p>
        </p:txBody>
      </p:sp>
    </p:spTree>
    <p:extLst>
      <p:ext uri="{BB962C8B-B14F-4D97-AF65-F5344CB8AC3E}">
        <p14:creationId xmlns:p14="http://schemas.microsoft.com/office/powerpoint/2010/main" val="1822386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0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0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0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43" grpId="0" build="p" bldLvl="2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89" name="Group 69"/>
          <p:cNvGrpSpPr>
            <a:grpSpLocks/>
          </p:cNvGrpSpPr>
          <p:nvPr/>
        </p:nvGrpSpPr>
        <p:grpSpPr bwMode="auto">
          <a:xfrm>
            <a:off x="3322638" y="2052638"/>
            <a:ext cx="2870200" cy="2749550"/>
            <a:chOff x="2093" y="1293"/>
            <a:chExt cx="1808" cy="1732"/>
          </a:xfrm>
        </p:grpSpPr>
        <p:pic>
          <p:nvPicPr>
            <p:cNvPr id="235525" name="Picture 5" descr="Fig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93" y="1422"/>
              <a:ext cx="1459" cy="1603"/>
            </a:xfrm>
            <a:prstGeom prst="rect">
              <a:avLst/>
            </a:prstGeom>
            <a:noFill/>
          </p:spPr>
        </p:pic>
        <p:sp>
          <p:nvSpPr>
            <p:cNvPr id="235526" name="Text Box 6"/>
            <p:cNvSpPr txBox="1">
              <a:spLocks noChangeArrowheads="1"/>
            </p:cNvSpPr>
            <p:nvPr/>
          </p:nvSpPr>
          <p:spPr bwMode="auto">
            <a:xfrm>
              <a:off x="3519" y="1293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S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</p:grpSp>
      <p:grpSp>
        <p:nvGrpSpPr>
          <p:cNvPr id="235602" name="Group 82"/>
          <p:cNvGrpSpPr>
            <a:grpSpLocks/>
          </p:cNvGrpSpPr>
          <p:nvPr/>
        </p:nvGrpSpPr>
        <p:grpSpPr bwMode="auto">
          <a:xfrm>
            <a:off x="3455988" y="1846263"/>
            <a:ext cx="3208337" cy="2684462"/>
            <a:chOff x="2049" y="1353"/>
            <a:chExt cx="2021" cy="1691"/>
          </a:xfrm>
        </p:grpSpPr>
        <p:pic>
          <p:nvPicPr>
            <p:cNvPr id="235600" name="Picture 80" descr="Sim Shift D 2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49" y="1353"/>
              <a:ext cx="1661" cy="1613"/>
            </a:xfrm>
            <a:prstGeom prst="rect">
              <a:avLst/>
            </a:prstGeom>
            <a:noFill/>
          </p:spPr>
        </p:pic>
        <p:sp>
          <p:nvSpPr>
            <p:cNvPr id="235588" name="Text Box 68"/>
            <p:cNvSpPr txBox="1">
              <a:spLocks noChangeArrowheads="1"/>
            </p:cNvSpPr>
            <p:nvPr/>
          </p:nvSpPr>
          <p:spPr bwMode="auto">
            <a:xfrm>
              <a:off x="3688" y="2852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D’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</p:grpSp>
      <p:grpSp>
        <p:nvGrpSpPr>
          <p:cNvPr id="235604" name="Group 84"/>
          <p:cNvGrpSpPr>
            <a:grpSpLocks/>
          </p:cNvGrpSpPr>
          <p:nvPr/>
        </p:nvGrpSpPr>
        <p:grpSpPr bwMode="auto">
          <a:xfrm>
            <a:off x="4235450" y="2543175"/>
            <a:ext cx="3017838" cy="2749550"/>
            <a:chOff x="2668" y="1602"/>
            <a:chExt cx="1901" cy="1732"/>
          </a:xfrm>
        </p:grpSpPr>
        <p:sp>
          <p:nvSpPr>
            <p:cNvPr id="235529" name="Text Box 9"/>
            <p:cNvSpPr txBox="1">
              <a:spLocks noChangeArrowheads="1"/>
            </p:cNvSpPr>
            <p:nvPr/>
          </p:nvSpPr>
          <p:spPr bwMode="auto">
            <a:xfrm>
              <a:off x="4233" y="1602"/>
              <a:ext cx="33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S’’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  <p:pic>
          <p:nvPicPr>
            <p:cNvPr id="235603" name="Picture 83" descr="Sim Shift S dot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668" y="1717"/>
              <a:ext cx="1571" cy="1617"/>
            </a:xfrm>
            <a:prstGeom prst="rect">
              <a:avLst/>
            </a:prstGeom>
            <a:noFill/>
          </p:spPr>
        </p:pic>
      </p:grpSp>
      <p:grpSp>
        <p:nvGrpSpPr>
          <p:cNvPr id="235530" name="Group 10"/>
          <p:cNvGrpSpPr>
            <a:grpSpLocks/>
          </p:cNvGrpSpPr>
          <p:nvPr/>
        </p:nvGrpSpPr>
        <p:grpSpPr bwMode="auto">
          <a:xfrm>
            <a:off x="3613150" y="2308225"/>
            <a:ext cx="2982913" cy="2690813"/>
            <a:chOff x="2504" y="1573"/>
            <a:chExt cx="1879" cy="1695"/>
          </a:xfrm>
        </p:grpSpPr>
        <p:pic>
          <p:nvPicPr>
            <p:cNvPr id="235531" name="Picture 11" descr="Fig 2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504" y="1665"/>
              <a:ext cx="1459" cy="1603"/>
            </a:xfrm>
            <a:prstGeom prst="rect">
              <a:avLst/>
            </a:prstGeom>
            <a:noFill/>
          </p:spPr>
        </p:pic>
        <p:sp>
          <p:nvSpPr>
            <p:cNvPr id="235532" name="Text Box 12"/>
            <p:cNvSpPr txBox="1">
              <a:spLocks noChangeArrowheads="1"/>
            </p:cNvSpPr>
            <p:nvPr/>
          </p:nvSpPr>
          <p:spPr bwMode="auto">
            <a:xfrm>
              <a:off x="3927" y="1573"/>
              <a:ext cx="45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S’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</p:grpSp>
      <p:grpSp>
        <p:nvGrpSpPr>
          <p:cNvPr id="235594" name="Group 74"/>
          <p:cNvGrpSpPr>
            <a:grpSpLocks/>
          </p:cNvGrpSpPr>
          <p:nvPr/>
        </p:nvGrpSpPr>
        <p:grpSpPr bwMode="auto">
          <a:xfrm>
            <a:off x="2995613" y="2319338"/>
            <a:ext cx="3198812" cy="2738437"/>
            <a:chOff x="2022" y="1461"/>
            <a:chExt cx="2015" cy="1725"/>
          </a:xfrm>
        </p:grpSpPr>
        <p:pic>
          <p:nvPicPr>
            <p:cNvPr id="235587" name="Picture 67" descr="Sim Shift D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22" y="1461"/>
              <a:ext cx="1661" cy="1613"/>
            </a:xfrm>
            <a:prstGeom prst="rect">
              <a:avLst/>
            </a:prstGeom>
            <a:noFill/>
          </p:spPr>
        </p:pic>
        <p:sp>
          <p:nvSpPr>
            <p:cNvPr id="235590" name="Text Box 70"/>
            <p:cNvSpPr txBox="1">
              <a:spLocks noChangeArrowheads="1"/>
            </p:cNvSpPr>
            <p:nvPr/>
          </p:nvSpPr>
          <p:spPr bwMode="auto">
            <a:xfrm>
              <a:off x="3655" y="2994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D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</p:grpSp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>
          <a:xfrm>
            <a:off x="120650" y="152400"/>
            <a:ext cx="8229600" cy="1143000"/>
          </a:xfrm>
        </p:spPr>
        <p:txBody>
          <a:bodyPr/>
          <a:lstStyle/>
          <a:p>
            <a:pPr algn="l"/>
            <a:r>
              <a:rPr lang="en-US" dirty="0">
                <a:effectLst/>
              </a:rPr>
              <a:t>Simultaneous Shifts: </a:t>
            </a:r>
            <a:r>
              <a:rPr lang="en-US" sz="3600" dirty="0">
                <a:effectLst/>
              </a:rPr>
              <a:t>(</a:t>
            </a:r>
            <a:r>
              <a:rPr lang="en-US" sz="3600" dirty="0">
                <a:effectLst/>
                <a:sym typeface="Symbol" pitchFamily="18" charset="2"/>
              </a:rPr>
              <a:t>D, S)</a:t>
            </a:r>
          </a:p>
        </p:txBody>
      </p:sp>
      <p:sp>
        <p:nvSpPr>
          <p:cNvPr id="235543" name="Text Box 23"/>
          <p:cNvSpPr txBox="1">
            <a:spLocks noChangeArrowheads="1"/>
          </p:cNvSpPr>
          <p:nvPr/>
        </p:nvSpPr>
        <p:spPr bwMode="auto">
          <a:xfrm>
            <a:off x="7032625" y="5281613"/>
            <a:ext cx="488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>
                <a:latin typeface="Futura Lt BT" pitchFamily="34" charset="0"/>
              </a:rPr>
              <a:t>Q</a:t>
            </a:r>
            <a:endParaRPr lang="en-US" sz="1400" i="1" baseline="-25000">
              <a:latin typeface="Futura Lt BT" pitchFamily="34" charset="0"/>
            </a:endParaRPr>
          </a:p>
        </p:txBody>
      </p:sp>
      <p:sp>
        <p:nvSpPr>
          <p:cNvPr id="235547" name="Line 27"/>
          <p:cNvSpPr>
            <a:spLocks noChangeShapeType="1"/>
          </p:cNvSpPr>
          <p:nvPr/>
        </p:nvSpPr>
        <p:spPr bwMode="auto">
          <a:xfrm>
            <a:off x="2760663" y="5475288"/>
            <a:ext cx="4295775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549" name="Line 29"/>
          <p:cNvSpPr>
            <a:spLocks noChangeShapeType="1"/>
          </p:cNvSpPr>
          <p:nvPr/>
        </p:nvSpPr>
        <p:spPr bwMode="auto">
          <a:xfrm flipV="1">
            <a:off x="2771775" y="1860550"/>
            <a:ext cx="0" cy="36226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569" name="Text Box 49"/>
          <p:cNvSpPr txBox="1">
            <a:spLocks noChangeArrowheads="1"/>
          </p:cNvSpPr>
          <p:nvPr/>
        </p:nvSpPr>
        <p:spPr bwMode="auto">
          <a:xfrm>
            <a:off x="2876550" y="6030913"/>
            <a:ext cx="4446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Price may rise or fall; Quantity rises</a:t>
            </a:r>
          </a:p>
        </p:txBody>
      </p:sp>
      <p:sp>
        <p:nvSpPr>
          <p:cNvPr id="235571" name="Text Box 51"/>
          <p:cNvSpPr txBox="1">
            <a:spLocks noChangeArrowheads="1"/>
          </p:cNvSpPr>
          <p:nvPr/>
        </p:nvSpPr>
        <p:spPr bwMode="auto">
          <a:xfrm>
            <a:off x="2668588" y="1546225"/>
            <a:ext cx="328612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US" sz="1400" i="1">
                <a:latin typeface="AvantGarde Bk BT" pitchFamily="34" charset="0"/>
              </a:rPr>
              <a:t>P</a:t>
            </a:r>
            <a:endParaRPr lang="en-US" sz="1400" i="1" baseline="-25000">
              <a:latin typeface="AvantGarde Bk BT" pitchFamily="34" charset="0"/>
            </a:endParaRPr>
          </a:p>
        </p:txBody>
      </p:sp>
      <p:sp>
        <p:nvSpPr>
          <p:cNvPr id="235577" name="Rectangle 57"/>
          <p:cNvSpPr>
            <a:spLocks noChangeArrowheads="1"/>
          </p:cNvSpPr>
          <p:nvPr/>
        </p:nvSpPr>
        <p:spPr bwMode="auto">
          <a:xfrm>
            <a:off x="4235450" y="3390900"/>
            <a:ext cx="2873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cs typeface="Times New Roman" pitchFamily="18" charset="0"/>
              </a:rPr>
              <a:t>•</a:t>
            </a:r>
          </a:p>
        </p:txBody>
      </p:sp>
      <p:sp>
        <p:nvSpPr>
          <p:cNvPr id="235591" name="Text Box 71"/>
          <p:cNvSpPr txBox="1">
            <a:spLocks noChangeArrowheads="1"/>
          </p:cNvSpPr>
          <p:nvPr/>
        </p:nvSpPr>
        <p:spPr bwMode="auto">
          <a:xfrm>
            <a:off x="4222750" y="3330575"/>
            <a:ext cx="33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>
                <a:latin typeface="AvantGarde Bk BT" pitchFamily="34" charset="0"/>
              </a:rPr>
              <a:t>A</a:t>
            </a:r>
            <a:endParaRPr lang="en-US" sz="1400" i="1" baseline="-25000">
              <a:latin typeface="AvantGarde Bk BT" pitchFamily="34" charset="0"/>
            </a:endParaRPr>
          </a:p>
        </p:txBody>
      </p:sp>
      <p:sp>
        <p:nvSpPr>
          <p:cNvPr id="235597" name="Text Box 77"/>
          <p:cNvSpPr txBox="1">
            <a:spLocks noChangeArrowheads="1"/>
          </p:cNvSpPr>
          <p:nvPr/>
        </p:nvSpPr>
        <p:spPr bwMode="auto">
          <a:xfrm>
            <a:off x="4229100" y="5487988"/>
            <a:ext cx="6064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>
                <a:latin typeface="Futura Lt BT" pitchFamily="34" charset="0"/>
              </a:rPr>
              <a:t>Q</a:t>
            </a:r>
            <a:endParaRPr lang="en-US" sz="1400" i="1" baseline="-25000">
              <a:latin typeface="Futura Lt BT" pitchFamily="34" charset="0"/>
            </a:endParaRPr>
          </a:p>
        </p:txBody>
      </p:sp>
      <p:sp>
        <p:nvSpPr>
          <p:cNvPr id="235599" name="Text Box 79"/>
          <p:cNvSpPr txBox="1">
            <a:spLocks noChangeArrowheads="1"/>
          </p:cNvSpPr>
          <p:nvPr/>
        </p:nvSpPr>
        <p:spPr bwMode="auto">
          <a:xfrm>
            <a:off x="2444750" y="3525838"/>
            <a:ext cx="3444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>
                <a:latin typeface="AvantGarde Bk BT" pitchFamily="34" charset="0"/>
              </a:rPr>
              <a:t>P</a:t>
            </a:r>
            <a:endParaRPr lang="en-US" sz="1400" i="1" baseline="-25000">
              <a:latin typeface="AvantGarde Bk BT" pitchFamily="34" charset="0"/>
            </a:endParaRPr>
          </a:p>
        </p:txBody>
      </p:sp>
      <p:sp>
        <p:nvSpPr>
          <p:cNvPr id="235605" name="Line 85"/>
          <p:cNvSpPr>
            <a:spLocks noChangeShapeType="1"/>
          </p:cNvSpPr>
          <p:nvPr/>
        </p:nvSpPr>
        <p:spPr bwMode="auto">
          <a:xfrm flipH="1">
            <a:off x="2757488" y="3657600"/>
            <a:ext cx="15827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607" name="Line 87"/>
          <p:cNvSpPr>
            <a:spLocks noChangeShapeType="1"/>
          </p:cNvSpPr>
          <p:nvPr/>
        </p:nvSpPr>
        <p:spPr bwMode="auto">
          <a:xfrm>
            <a:off x="4383088" y="3671888"/>
            <a:ext cx="0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35624" name="Group 104"/>
          <p:cNvGrpSpPr>
            <a:grpSpLocks/>
          </p:cNvGrpSpPr>
          <p:nvPr/>
        </p:nvGrpSpPr>
        <p:grpSpPr bwMode="auto">
          <a:xfrm>
            <a:off x="2454275" y="3046413"/>
            <a:ext cx="2774950" cy="595312"/>
            <a:chOff x="1546" y="1919"/>
            <a:chExt cx="1748" cy="375"/>
          </a:xfrm>
        </p:grpSpPr>
        <p:sp>
          <p:nvSpPr>
            <p:cNvPr id="235592" name="Text Box 72"/>
            <p:cNvSpPr txBox="1">
              <a:spLocks noChangeArrowheads="1"/>
            </p:cNvSpPr>
            <p:nvPr/>
          </p:nvSpPr>
          <p:spPr bwMode="auto">
            <a:xfrm>
              <a:off x="3104" y="1919"/>
              <a:ext cx="19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B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  <p:sp>
          <p:nvSpPr>
            <p:cNvPr id="235576" name="Rectangle 56"/>
            <p:cNvSpPr>
              <a:spLocks noChangeArrowheads="1"/>
            </p:cNvSpPr>
            <p:nvPr/>
          </p:nvSpPr>
          <p:spPr bwMode="auto">
            <a:xfrm>
              <a:off x="3092" y="1967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  <p:sp>
          <p:nvSpPr>
            <p:cNvPr id="235608" name="Line 88"/>
            <p:cNvSpPr>
              <a:spLocks noChangeShapeType="1"/>
            </p:cNvSpPr>
            <p:nvPr/>
          </p:nvSpPr>
          <p:spPr bwMode="auto">
            <a:xfrm flipH="1">
              <a:off x="1746" y="2130"/>
              <a:ext cx="14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5610" name="Text Box 90"/>
            <p:cNvSpPr txBox="1">
              <a:spLocks noChangeArrowheads="1"/>
            </p:cNvSpPr>
            <p:nvPr/>
          </p:nvSpPr>
          <p:spPr bwMode="auto">
            <a:xfrm>
              <a:off x="1546" y="2047"/>
              <a:ext cx="21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P’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</p:grpSp>
      <p:grpSp>
        <p:nvGrpSpPr>
          <p:cNvPr id="235625" name="Group 105"/>
          <p:cNvGrpSpPr>
            <a:grpSpLocks/>
          </p:cNvGrpSpPr>
          <p:nvPr/>
        </p:nvGrpSpPr>
        <p:grpSpPr bwMode="auto">
          <a:xfrm>
            <a:off x="4910138" y="3425825"/>
            <a:ext cx="606425" cy="2362200"/>
            <a:chOff x="3093" y="2158"/>
            <a:chExt cx="382" cy="1488"/>
          </a:xfrm>
        </p:grpSpPr>
        <p:sp>
          <p:nvSpPr>
            <p:cNvPr id="235609" name="Line 89"/>
            <p:cNvSpPr>
              <a:spLocks noChangeShapeType="1"/>
            </p:cNvSpPr>
            <p:nvPr/>
          </p:nvSpPr>
          <p:spPr bwMode="auto">
            <a:xfrm>
              <a:off x="3191" y="2158"/>
              <a:ext cx="0" cy="12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5611" name="Text Box 91"/>
            <p:cNvSpPr txBox="1">
              <a:spLocks noChangeArrowheads="1"/>
            </p:cNvSpPr>
            <p:nvPr/>
          </p:nvSpPr>
          <p:spPr bwMode="auto">
            <a:xfrm>
              <a:off x="3093" y="3454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Futura Lt BT" pitchFamily="34" charset="0"/>
                </a:rPr>
                <a:t>Q’</a:t>
              </a:r>
              <a:endParaRPr lang="en-US" sz="1400" i="1" baseline="-25000">
                <a:latin typeface="Futura Lt BT" pitchFamily="34" charset="0"/>
              </a:endParaRPr>
            </a:p>
          </p:txBody>
        </p:sp>
      </p:grpSp>
      <p:grpSp>
        <p:nvGrpSpPr>
          <p:cNvPr id="235627" name="Group 107"/>
          <p:cNvGrpSpPr>
            <a:grpSpLocks/>
          </p:cNvGrpSpPr>
          <p:nvPr/>
        </p:nvGrpSpPr>
        <p:grpSpPr bwMode="auto">
          <a:xfrm>
            <a:off x="5434013" y="3933825"/>
            <a:ext cx="606425" cy="1863725"/>
            <a:chOff x="3423" y="2478"/>
            <a:chExt cx="382" cy="1174"/>
          </a:xfrm>
        </p:grpSpPr>
        <p:sp>
          <p:nvSpPr>
            <p:cNvPr id="235615" name="Line 95"/>
            <p:cNvSpPr>
              <a:spLocks noChangeShapeType="1"/>
            </p:cNvSpPr>
            <p:nvPr/>
          </p:nvSpPr>
          <p:spPr bwMode="auto">
            <a:xfrm>
              <a:off x="3520" y="2478"/>
              <a:ext cx="0" cy="9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5616" name="Text Box 96"/>
            <p:cNvSpPr txBox="1">
              <a:spLocks noChangeArrowheads="1"/>
            </p:cNvSpPr>
            <p:nvPr/>
          </p:nvSpPr>
          <p:spPr bwMode="auto">
            <a:xfrm>
              <a:off x="3423" y="3460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Futura Lt BT" pitchFamily="34" charset="0"/>
                </a:rPr>
                <a:t>Q’’</a:t>
              </a:r>
              <a:endParaRPr lang="en-US" sz="1400" i="1" baseline="-25000">
                <a:latin typeface="Futura Lt BT" pitchFamily="34" charset="0"/>
              </a:endParaRPr>
            </a:p>
          </p:txBody>
        </p:sp>
      </p:grpSp>
      <p:grpSp>
        <p:nvGrpSpPr>
          <p:cNvPr id="235626" name="Group 106"/>
          <p:cNvGrpSpPr>
            <a:grpSpLocks/>
          </p:cNvGrpSpPr>
          <p:nvPr/>
        </p:nvGrpSpPr>
        <p:grpSpPr bwMode="auto">
          <a:xfrm>
            <a:off x="2454275" y="3648075"/>
            <a:ext cx="3808413" cy="519113"/>
            <a:chOff x="1546" y="2298"/>
            <a:chExt cx="2399" cy="327"/>
          </a:xfrm>
        </p:grpSpPr>
        <p:sp>
          <p:nvSpPr>
            <p:cNvPr id="235593" name="Text Box 73"/>
            <p:cNvSpPr txBox="1">
              <a:spLocks noChangeArrowheads="1"/>
            </p:cNvSpPr>
            <p:nvPr/>
          </p:nvSpPr>
          <p:spPr bwMode="auto">
            <a:xfrm>
              <a:off x="3563" y="2361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C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  <p:sp>
          <p:nvSpPr>
            <p:cNvPr id="235580" name="Rectangle 60"/>
            <p:cNvSpPr>
              <a:spLocks noChangeArrowheads="1"/>
            </p:cNvSpPr>
            <p:nvPr/>
          </p:nvSpPr>
          <p:spPr bwMode="auto">
            <a:xfrm>
              <a:off x="3422" y="2298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  <p:sp>
          <p:nvSpPr>
            <p:cNvPr id="235612" name="Line 92"/>
            <p:cNvSpPr>
              <a:spLocks noChangeShapeType="1"/>
            </p:cNvSpPr>
            <p:nvPr/>
          </p:nvSpPr>
          <p:spPr bwMode="auto">
            <a:xfrm flipH="1">
              <a:off x="1746" y="2459"/>
              <a:ext cx="174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5617" name="Text Box 97"/>
            <p:cNvSpPr txBox="1">
              <a:spLocks noChangeArrowheads="1"/>
            </p:cNvSpPr>
            <p:nvPr/>
          </p:nvSpPr>
          <p:spPr bwMode="auto">
            <a:xfrm>
              <a:off x="1546" y="2389"/>
              <a:ext cx="29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P’’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</p:grpSp>
      <p:sp>
        <p:nvSpPr>
          <p:cNvPr id="235619" name="Line 99"/>
          <p:cNvSpPr>
            <a:spLocks noChangeShapeType="1"/>
          </p:cNvSpPr>
          <p:nvPr/>
        </p:nvSpPr>
        <p:spPr bwMode="auto">
          <a:xfrm>
            <a:off x="4368800" y="5819775"/>
            <a:ext cx="11747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35623" name="Group 103"/>
          <p:cNvGrpSpPr>
            <a:grpSpLocks/>
          </p:cNvGrpSpPr>
          <p:nvPr/>
        </p:nvGrpSpPr>
        <p:grpSpPr bwMode="auto">
          <a:xfrm>
            <a:off x="2409825" y="3352800"/>
            <a:ext cx="0" cy="609600"/>
            <a:chOff x="1518" y="2112"/>
            <a:chExt cx="0" cy="384"/>
          </a:xfrm>
        </p:grpSpPr>
        <p:sp>
          <p:nvSpPr>
            <p:cNvPr id="235620" name="Line 100"/>
            <p:cNvSpPr>
              <a:spLocks noChangeShapeType="1"/>
            </p:cNvSpPr>
            <p:nvPr/>
          </p:nvSpPr>
          <p:spPr bwMode="auto">
            <a:xfrm flipV="1">
              <a:off x="1518" y="2112"/>
              <a:ext cx="0" cy="18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5622" name="Line 102"/>
            <p:cNvSpPr>
              <a:spLocks noChangeShapeType="1"/>
            </p:cNvSpPr>
            <p:nvPr/>
          </p:nvSpPr>
          <p:spPr bwMode="auto">
            <a:xfrm>
              <a:off x="1518" y="2340"/>
              <a:ext cx="0" cy="1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47248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5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3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5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35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3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35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35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5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5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35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35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9" grpId="0" autoUpdateAnimBg="0"/>
      <p:bldP spid="235619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8608" name="Group 16"/>
          <p:cNvGrpSpPr>
            <a:grpSpLocks/>
          </p:cNvGrpSpPr>
          <p:nvPr/>
        </p:nvGrpSpPr>
        <p:grpSpPr bwMode="auto">
          <a:xfrm>
            <a:off x="3416300" y="2159000"/>
            <a:ext cx="3198813" cy="2738438"/>
            <a:chOff x="2022" y="1461"/>
            <a:chExt cx="2015" cy="1725"/>
          </a:xfrm>
        </p:grpSpPr>
        <p:pic>
          <p:nvPicPr>
            <p:cNvPr id="238609" name="Picture 17" descr="Sim Shift D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22" y="1461"/>
              <a:ext cx="1661" cy="1613"/>
            </a:xfrm>
            <a:prstGeom prst="rect">
              <a:avLst/>
            </a:prstGeom>
            <a:noFill/>
          </p:spPr>
        </p:pic>
        <p:sp>
          <p:nvSpPr>
            <p:cNvPr id="238610" name="Text Box 18"/>
            <p:cNvSpPr txBox="1">
              <a:spLocks noChangeArrowheads="1"/>
            </p:cNvSpPr>
            <p:nvPr/>
          </p:nvSpPr>
          <p:spPr bwMode="auto">
            <a:xfrm>
              <a:off x="3655" y="2994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D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</p:grpSp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>
          <a:xfrm>
            <a:off x="180975" y="152400"/>
            <a:ext cx="8229600" cy="1143000"/>
          </a:xfrm>
        </p:spPr>
        <p:txBody>
          <a:bodyPr/>
          <a:lstStyle/>
          <a:p>
            <a:pPr algn="l"/>
            <a:r>
              <a:rPr lang="en-US" dirty="0">
                <a:effectLst/>
              </a:rPr>
              <a:t>Simultaneous Shifts: </a:t>
            </a:r>
            <a:r>
              <a:rPr lang="en-US" sz="3600" dirty="0">
                <a:effectLst/>
              </a:rPr>
              <a:t>(</a:t>
            </a:r>
            <a:r>
              <a:rPr lang="en-US" sz="3600" dirty="0">
                <a:effectLst/>
                <a:sym typeface="Symbol" pitchFamily="18" charset="2"/>
              </a:rPr>
              <a:t>D, S)</a:t>
            </a:r>
          </a:p>
        </p:txBody>
      </p:sp>
      <p:grpSp>
        <p:nvGrpSpPr>
          <p:cNvPr id="238596" name="Group 4"/>
          <p:cNvGrpSpPr>
            <a:grpSpLocks/>
          </p:cNvGrpSpPr>
          <p:nvPr/>
        </p:nvGrpSpPr>
        <p:grpSpPr bwMode="auto">
          <a:xfrm>
            <a:off x="3322638" y="2052638"/>
            <a:ext cx="2870200" cy="2749550"/>
            <a:chOff x="2093" y="1293"/>
            <a:chExt cx="1808" cy="1732"/>
          </a:xfrm>
        </p:grpSpPr>
        <p:pic>
          <p:nvPicPr>
            <p:cNvPr id="238597" name="Picture 5" descr="Fig 2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93" y="1422"/>
              <a:ext cx="1459" cy="1603"/>
            </a:xfrm>
            <a:prstGeom prst="rect">
              <a:avLst/>
            </a:prstGeom>
            <a:noFill/>
          </p:spPr>
        </p:pic>
        <p:sp>
          <p:nvSpPr>
            <p:cNvPr id="238598" name="Text Box 6"/>
            <p:cNvSpPr txBox="1">
              <a:spLocks noChangeArrowheads="1"/>
            </p:cNvSpPr>
            <p:nvPr/>
          </p:nvSpPr>
          <p:spPr bwMode="auto">
            <a:xfrm>
              <a:off x="3519" y="1293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S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</p:grpSp>
      <p:grpSp>
        <p:nvGrpSpPr>
          <p:cNvPr id="238599" name="Group 7"/>
          <p:cNvGrpSpPr>
            <a:grpSpLocks/>
          </p:cNvGrpSpPr>
          <p:nvPr/>
        </p:nvGrpSpPr>
        <p:grpSpPr bwMode="auto">
          <a:xfrm>
            <a:off x="2994025" y="2644775"/>
            <a:ext cx="3208338" cy="2684463"/>
            <a:chOff x="2049" y="1353"/>
            <a:chExt cx="2021" cy="1691"/>
          </a:xfrm>
        </p:grpSpPr>
        <p:pic>
          <p:nvPicPr>
            <p:cNvPr id="238600" name="Picture 8" descr="Sim Shift D 2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49" y="1353"/>
              <a:ext cx="1661" cy="1613"/>
            </a:xfrm>
            <a:prstGeom prst="rect">
              <a:avLst/>
            </a:prstGeom>
            <a:noFill/>
          </p:spPr>
        </p:pic>
        <p:sp>
          <p:nvSpPr>
            <p:cNvPr id="238601" name="Text Box 9"/>
            <p:cNvSpPr txBox="1">
              <a:spLocks noChangeArrowheads="1"/>
            </p:cNvSpPr>
            <p:nvPr/>
          </p:nvSpPr>
          <p:spPr bwMode="auto">
            <a:xfrm>
              <a:off x="3688" y="2852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D’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</p:grpSp>
      <p:grpSp>
        <p:nvGrpSpPr>
          <p:cNvPr id="238602" name="Group 10"/>
          <p:cNvGrpSpPr>
            <a:grpSpLocks/>
          </p:cNvGrpSpPr>
          <p:nvPr/>
        </p:nvGrpSpPr>
        <p:grpSpPr bwMode="auto">
          <a:xfrm>
            <a:off x="4235450" y="2543175"/>
            <a:ext cx="3017838" cy="2749550"/>
            <a:chOff x="2668" y="1602"/>
            <a:chExt cx="1901" cy="1732"/>
          </a:xfrm>
        </p:grpSpPr>
        <p:sp>
          <p:nvSpPr>
            <p:cNvPr id="238603" name="Text Box 11"/>
            <p:cNvSpPr txBox="1">
              <a:spLocks noChangeArrowheads="1"/>
            </p:cNvSpPr>
            <p:nvPr/>
          </p:nvSpPr>
          <p:spPr bwMode="auto">
            <a:xfrm>
              <a:off x="4233" y="1602"/>
              <a:ext cx="33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S’’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  <p:pic>
          <p:nvPicPr>
            <p:cNvPr id="238604" name="Picture 12" descr="Sim Shift S dot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668" y="1717"/>
              <a:ext cx="1571" cy="1617"/>
            </a:xfrm>
            <a:prstGeom prst="rect">
              <a:avLst/>
            </a:prstGeom>
            <a:noFill/>
          </p:spPr>
        </p:pic>
      </p:grpSp>
      <p:grpSp>
        <p:nvGrpSpPr>
          <p:cNvPr id="238605" name="Group 13"/>
          <p:cNvGrpSpPr>
            <a:grpSpLocks/>
          </p:cNvGrpSpPr>
          <p:nvPr/>
        </p:nvGrpSpPr>
        <p:grpSpPr bwMode="auto">
          <a:xfrm>
            <a:off x="3613150" y="2308225"/>
            <a:ext cx="2982913" cy="2690813"/>
            <a:chOff x="2504" y="1573"/>
            <a:chExt cx="1879" cy="1695"/>
          </a:xfrm>
        </p:grpSpPr>
        <p:pic>
          <p:nvPicPr>
            <p:cNvPr id="238606" name="Picture 14" descr="Fig 2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504" y="1665"/>
              <a:ext cx="1459" cy="1603"/>
            </a:xfrm>
            <a:prstGeom prst="rect">
              <a:avLst/>
            </a:prstGeom>
            <a:noFill/>
          </p:spPr>
        </p:pic>
        <p:sp>
          <p:nvSpPr>
            <p:cNvPr id="238607" name="Text Box 15"/>
            <p:cNvSpPr txBox="1">
              <a:spLocks noChangeArrowheads="1"/>
            </p:cNvSpPr>
            <p:nvPr/>
          </p:nvSpPr>
          <p:spPr bwMode="auto">
            <a:xfrm>
              <a:off x="3927" y="1573"/>
              <a:ext cx="45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S’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</p:grpSp>
      <p:sp>
        <p:nvSpPr>
          <p:cNvPr id="238611" name="Text Box 19"/>
          <p:cNvSpPr txBox="1">
            <a:spLocks noChangeArrowheads="1"/>
          </p:cNvSpPr>
          <p:nvPr/>
        </p:nvSpPr>
        <p:spPr bwMode="auto">
          <a:xfrm>
            <a:off x="7032625" y="5281613"/>
            <a:ext cx="488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>
                <a:latin typeface="Futura Lt BT" pitchFamily="34" charset="0"/>
              </a:rPr>
              <a:t>Q</a:t>
            </a:r>
            <a:endParaRPr lang="en-US" sz="1400" i="1" baseline="-25000">
              <a:latin typeface="Futura Lt BT" pitchFamily="34" charset="0"/>
            </a:endParaRPr>
          </a:p>
        </p:txBody>
      </p:sp>
      <p:sp>
        <p:nvSpPr>
          <p:cNvPr id="238612" name="Line 20"/>
          <p:cNvSpPr>
            <a:spLocks noChangeShapeType="1"/>
          </p:cNvSpPr>
          <p:nvPr/>
        </p:nvSpPr>
        <p:spPr bwMode="auto">
          <a:xfrm>
            <a:off x="2760663" y="5475288"/>
            <a:ext cx="4295775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8613" name="Line 21"/>
          <p:cNvSpPr>
            <a:spLocks noChangeShapeType="1"/>
          </p:cNvSpPr>
          <p:nvPr/>
        </p:nvSpPr>
        <p:spPr bwMode="auto">
          <a:xfrm flipV="1">
            <a:off x="2771775" y="1860550"/>
            <a:ext cx="0" cy="36226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8614" name="Text Box 22"/>
          <p:cNvSpPr txBox="1">
            <a:spLocks noChangeArrowheads="1"/>
          </p:cNvSpPr>
          <p:nvPr/>
        </p:nvSpPr>
        <p:spPr bwMode="auto">
          <a:xfrm>
            <a:off x="2876550" y="6030913"/>
            <a:ext cx="4446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Price falls; Quantity may rise or fall</a:t>
            </a:r>
          </a:p>
        </p:txBody>
      </p:sp>
      <p:sp>
        <p:nvSpPr>
          <p:cNvPr id="238615" name="Text Box 23"/>
          <p:cNvSpPr txBox="1">
            <a:spLocks noChangeArrowheads="1"/>
          </p:cNvSpPr>
          <p:nvPr/>
        </p:nvSpPr>
        <p:spPr bwMode="auto">
          <a:xfrm>
            <a:off x="2668588" y="1546225"/>
            <a:ext cx="328612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US" sz="1400" i="1">
                <a:latin typeface="AvantGarde Bk BT" pitchFamily="34" charset="0"/>
              </a:rPr>
              <a:t>P</a:t>
            </a:r>
            <a:endParaRPr lang="en-US" sz="1400" i="1" baseline="-25000">
              <a:latin typeface="AvantGarde Bk BT" pitchFamily="34" charset="0"/>
            </a:endParaRPr>
          </a:p>
        </p:txBody>
      </p:sp>
      <p:sp>
        <p:nvSpPr>
          <p:cNvPr id="238616" name="Rectangle 24"/>
          <p:cNvSpPr>
            <a:spLocks noChangeArrowheads="1"/>
          </p:cNvSpPr>
          <p:nvPr/>
        </p:nvSpPr>
        <p:spPr bwMode="auto">
          <a:xfrm>
            <a:off x="4492625" y="3095625"/>
            <a:ext cx="2873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cs typeface="Times New Roman" pitchFamily="18" charset="0"/>
              </a:rPr>
              <a:t>•</a:t>
            </a:r>
          </a:p>
        </p:txBody>
      </p:sp>
      <p:sp>
        <p:nvSpPr>
          <p:cNvPr id="238617" name="Text Box 25"/>
          <p:cNvSpPr txBox="1">
            <a:spLocks noChangeArrowheads="1"/>
          </p:cNvSpPr>
          <p:nvPr/>
        </p:nvSpPr>
        <p:spPr bwMode="auto">
          <a:xfrm>
            <a:off x="4508500" y="2987675"/>
            <a:ext cx="33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>
                <a:latin typeface="AvantGarde Bk BT" pitchFamily="34" charset="0"/>
              </a:rPr>
              <a:t>A</a:t>
            </a:r>
            <a:endParaRPr lang="en-US" sz="1400" i="1" baseline="-25000">
              <a:latin typeface="AvantGarde Bk BT" pitchFamily="34" charset="0"/>
            </a:endParaRPr>
          </a:p>
        </p:txBody>
      </p:sp>
      <p:sp>
        <p:nvSpPr>
          <p:cNvPr id="238618" name="Text Box 26"/>
          <p:cNvSpPr txBox="1">
            <a:spLocks noChangeArrowheads="1"/>
          </p:cNvSpPr>
          <p:nvPr/>
        </p:nvSpPr>
        <p:spPr bwMode="auto">
          <a:xfrm>
            <a:off x="4500563" y="5487988"/>
            <a:ext cx="6064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>
                <a:latin typeface="Futura Lt BT" pitchFamily="34" charset="0"/>
              </a:rPr>
              <a:t>Q</a:t>
            </a:r>
            <a:endParaRPr lang="en-US" sz="1400" i="1" baseline="-25000">
              <a:latin typeface="Futura Lt BT" pitchFamily="34" charset="0"/>
            </a:endParaRPr>
          </a:p>
        </p:txBody>
      </p:sp>
      <p:sp>
        <p:nvSpPr>
          <p:cNvPr id="238619" name="Text Box 27"/>
          <p:cNvSpPr txBox="1">
            <a:spLocks noChangeArrowheads="1"/>
          </p:cNvSpPr>
          <p:nvPr/>
        </p:nvSpPr>
        <p:spPr bwMode="auto">
          <a:xfrm>
            <a:off x="2443163" y="3233738"/>
            <a:ext cx="3444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>
                <a:latin typeface="AvantGarde Bk BT" pitchFamily="34" charset="0"/>
              </a:rPr>
              <a:t>P</a:t>
            </a:r>
            <a:endParaRPr lang="en-US" sz="1400" i="1" baseline="-25000">
              <a:latin typeface="AvantGarde Bk BT" pitchFamily="34" charset="0"/>
            </a:endParaRPr>
          </a:p>
        </p:txBody>
      </p:sp>
      <p:sp>
        <p:nvSpPr>
          <p:cNvPr id="238620" name="Line 28"/>
          <p:cNvSpPr>
            <a:spLocks noChangeShapeType="1"/>
          </p:cNvSpPr>
          <p:nvPr/>
        </p:nvSpPr>
        <p:spPr bwMode="auto">
          <a:xfrm flipH="1">
            <a:off x="2757488" y="3371850"/>
            <a:ext cx="1873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8621" name="Line 29"/>
          <p:cNvSpPr>
            <a:spLocks noChangeShapeType="1"/>
          </p:cNvSpPr>
          <p:nvPr/>
        </p:nvSpPr>
        <p:spPr bwMode="auto">
          <a:xfrm>
            <a:off x="4640263" y="3367088"/>
            <a:ext cx="0" cy="2105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38647" name="Group 55"/>
          <p:cNvGrpSpPr>
            <a:grpSpLocks/>
          </p:cNvGrpSpPr>
          <p:nvPr/>
        </p:nvGrpSpPr>
        <p:grpSpPr bwMode="auto">
          <a:xfrm>
            <a:off x="2454275" y="3732213"/>
            <a:ext cx="2727325" cy="595312"/>
            <a:chOff x="1546" y="2351"/>
            <a:chExt cx="1718" cy="375"/>
          </a:xfrm>
        </p:grpSpPr>
        <p:sp>
          <p:nvSpPr>
            <p:cNvPr id="238623" name="Text Box 31"/>
            <p:cNvSpPr txBox="1">
              <a:spLocks noChangeArrowheads="1"/>
            </p:cNvSpPr>
            <p:nvPr/>
          </p:nvSpPr>
          <p:spPr bwMode="auto">
            <a:xfrm>
              <a:off x="2717" y="2351"/>
              <a:ext cx="5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B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  <p:sp>
          <p:nvSpPr>
            <p:cNvPr id="238624" name="Rectangle 32"/>
            <p:cNvSpPr>
              <a:spLocks noChangeArrowheads="1"/>
            </p:cNvSpPr>
            <p:nvPr/>
          </p:nvSpPr>
          <p:spPr bwMode="auto">
            <a:xfrm>
              <a:off x="2714" y="2399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  <p:sp>
          <p:nvSpPr>
            <p:cNvPr id="238625" name="Line 33"/>
            <p:cNvSpPr>
              <a:spLocks noChangeShapeType="1"/>
            </p:cNvSpPr>
            <p:nvPr/>
          </p:nvSpPr>
          <p:spPr bwMode="auto">
            <a:xfrm flipH="1">
              <a:off x="1746" y="2562"/>
              <a:ext cx="104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8626" name="Text Box 34"/>
            <p:cNvSpPr txBox="1">
              <a:spLocks noChangeArrowheads="1"/>
            </p:cNvSpPr>
            <p:nvPr/>
          </p:nvSpPr>
          <p:spPr bwMode="auto">
            <a:xfrm>
              <a:off x="1546" y="2479"/>
              <a:ext cx="21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P’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</p:grpSp>
      <p:grpSp>
        <p:nvGrpSpPr>
          <p:cNvPr id="238648" name="Group 56"/>
          <p:cNvGrpSpPr>
            <a:grpSpLocks/>
          </p:cNvGrpSpPr>
          <p:nvPr/>
        </p:nvGrpSpPr>
        <p:grpSpPr bwMode="auto">
          <a:xfrm>
            <a:off x="4295775" y="4092575"/>
            <a:ext cx="606425" cy="1695450"/>
            <a:chOff x="2706" y="2578"/>
            <a:chExt cx="382" cy="1068"/>
          </a:xfrm>
        </p:grpSpPr>
        <p:sp>
          <p:nvSpPr>
            <p:cNvPr id="238628" name="Line 36"/>
            <p:cNvSpPr>
              <a:spLocks noChangeShapeType="1"/>
            </p:cNvSpPr>
            <p:nvPr/>
          </p:nvSpPr>
          <p:spPr bwMode="auto">
            <a:xfrm>
              <a:off x="2804" y="2578"/>
              <a:ext cx="0" cy="8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8629" name="Text Box 37"/>
            <p:cNvSpPr txBox="1">
              <a:spLocks noChangeArrowheads="1"/>
            </p:cNvSpPr>
            <p:nvPr/>
          </p:nvSpPr>
          <p:spPr bwMode="auto">
            <a:xfrm>
              <a:off x="2706" y="3454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Futura Lt BT" pitchFamily="34" charset="0"/>
                </a:rPr>
                <a:t>Q’</a:t>
              </a:r>
              <a:endParaRPr lang="en-US" sz="1400" i="1" baseline="-25000">
                <a:latin typeface="Futura Lt BT" pitchFamily="34" charset="0"/>
              </a:endParaRPr>
            </a:p>
          </p:txBody>
        </p:sp>
      </p:grpSp>
      <p:grpSp>
        <p:nvGrpSpPr>
          <p:cNvPr id="238653" name="Group 61"/>
          <p:cNvGrpSpPr>
            <a:grpSpLocks/>
          </p:cNvGrpSpPr>
          <p:nvPr/>
        </p:nvGrpSpPr>
        <p:grpSpPr bwMode="auto">
          <a:xfrm>
            <a:off x="4824413" y="4645025"/>
            <a:ext cx="606425" cy="1147763"/>
            <a:chOff x="3027" y="2926"/>
            <a:chExt cx="382" cy="723"/>
          </a:xfrm>
        </p:grpSpPr>
        <p:sp>
          <p:nvSpPr>
            <p:cNvPr id="238631" name="Line 39"/>
            <p:cNvSpPr>
              <a:spLocks noChangeShapeType="1"/>
            </p:cNvSpPr>
            <p:nvPr/>
          </p:nvSpPr>
          <p:spPr bwMode="auto">
            <a:xfrm>
              <a:off x="3115" y="2926"/>
              <a:ext cx="0" cy="5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8632" name="Text Box 40"/>
            <p:cNvSpPr txBox="1">
              <a:spLocks noChangeArrowheads="1"/>
            </p:cNvSpPr>
            <p:nvPr/>
          </p:nvSpPr>
          <p:spPr bwMode="auto">
            <a:xfrm>
              <a:off x="3027" y="3457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Futura Lt BT" pitchFamily="34" charset="0"/>
                </a:rPr>
                <a:t>Q’’</a:t>
              </a:r>
              <a:endParaRPr lang="en-US" sz="1400" i="1" baseline="-25000">
                <a:latin typeface="Futura Lt BT" pitchFamily="34" charset="0"/>
              </a:endParaRPr>
            </a:p>
          </p:txBody>
        </p:sp>
      </p:grpSp>
      <p:grpSp>
        <p:nvGrpSpPr>
          <p:cNvPr id="238655" name="Group 63"/>
          <p:cNvGrpSpPr>
            <a:grpSpLocks/>
          </p:cNvGrpSpPr>
          <p:nvPr/>
        </p:nvGrpSpPr>
        <p:grpSpPr bwMode="auto">
          <a:xfrm>
            <a:off x="2454275" y="4291013"/>
            <a:ext cx="3151188" cy="519112"/>
            <a:chOff x="1546" y="2703"/>
            <a:chExt cx="1985" cy="327"/>
          </a:xfrm>
        </p:grpSpPr>
        <p:sp>
          <p:nvSpPr>
            <p:cNvPr id="238634" name="Text Box 42"/>
            <p:cNvSpPr txBox="1">
              <a:spLocks noChangeArrowheads="1"/>
            </p:cNvSpPr>
            <p:nvPr/>
          </p:nvSpPr>
          <p:spPr bwMode="auto">
            <a:xfrm>
              <a:off x="3149" y="2772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C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  <p:sp>
          <p:nvSpPr>
            <p:cNvPr id="238635" name="Rectangle 43"/>
            <p:cNvSpPr>
              <a:spLocks noChangeArrowheads="1"/>
            </p:cNvSpPr>
            <p:nvPr/>
          </p:nvSpPr>
          <p:spPr bwMode="auto">
            <a:xfrm>
              <a:off x="3032" y="2703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  <p:sp>
          <p:nvSpPr>
            <p:cNvPr id="238636" name="Line 44"/>
            <p:cNvSpPr>
              <a:spLocks noChangeShapeType="1"/>
            </p:cNvSpPr>
            <p:nvPr/>
          </p:nvSpPr>
          <p:spPr bwMode="auto">
            <a:xfrm flipH="1">
              <a:off x="1746" y="2870"/>
              <a:ext cx="1363" cy="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8637" name="Text Box 45"/>
            <p:cNvSpPr txBox="1">
              <a:spLocks noChangeArrowheads="1"/>
            </p:cNvSpPr>
            <p:nvPr/>
          </p:nvSpPr>
          <p:spPr bwMode="auto">
            <a:xfrm>
              <a:off x="1546" y="2800"/>
              <a:ext cx="29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P’’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</p:grpSp>
      <p:sp>
        <p:nvSpPr>
          <p:cNvPr id="238638" name="Line 46"/>
          <p:cNvSpPr>
            <a:spLocks noChangeShapeType="1"/>
          </p:cNvSpPr>
          <p:nvPr/>
        </p:nvSpPr>
        <p:spPr bwMode="auto">
          <a:xfrm rot="5400000">
            <a:off x="1798638" y="4064000"/>
            <a:ext cx="11747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38654" name="Group 62"/>
          <p:cNvGrpSpPr>
            <a:grpSpLocks/>
          </p:cNvGrpSpPr>
          <p:nvPr/>
        </p:nvGrpSpPr>
        <p:grpSpPr bwMode="auto">
          <a:xfrm>
            <a:off x="4381500" y="5803900"/>
            <a:ext cx="595313" cy="1588"/>
            <a:chOff x="2760" y="3656"/>
            <a:chExt cx="375" cy="1"/>
          </a:xfrm>
        </p:grpSpPr>
        <p:sp>
          <p:nvSpPr>
            <p:cNvPr id="238640" name="Line 48"/>
            <p:cNvSpPr>
              <a:spLocks noChangeShapeType="1"/>
            </p:cNvSpPr>
            <p:nvPr/>
          </p:nvSpPr>
          <p:spPr bwMode="auto">
            <a:xfrm rot="5400000" flipV="1">
              <a:off x="3044" y="3564"/>
              <a:ext cx="0" cy="18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8641" name="Line 49"/>
            <p:cNvSpPr>
              <a:spLocks noChangeShapeType="1"/>
            </p:cNvSpPr>
            <p:nvPr/>
          </p:nvSpPr>
          <p:spPr bwMode="auto">
            <a:xfrm rot="5400000">
              <a:off x="2838" y="3579"/>
              <a:ext cx="0" cy="1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99539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38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38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8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38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38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38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38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38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386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386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3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614" grpId="0" autoUpdateAnimBg="0"/>
      <p:bldP spid="238638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4548" name="Group 52"/>
          <p:cNvGrpSpPr>
            <a:grpSpLocks/>
          </p:cNvGrpSpPr>
          <p:nvPr/>
        </p:nvGrpSpPr>
        <p:grpSpPr bwMode="auto">
          <a:xfrm>
            <a:off x="2976563" y="1887538"/>
            <a:ext cx="2151062" cy="2565400"/>
            <a:chOff x="1875" y="1189"/>
            <a:chExt cx="1355" cy="1616"/>
          </a:xfrm>
        </p:grpSpPr>
        <p:sp>
          <p:nvSpPr>
            <p:cNvPr id="234510" name="Text Box 14"/>
            <p:cNvSpPr txBox="1">
              <a:spLocks noChangeArrowheads="1"/>
            </p:cNvSpPr>
            <p:nvPr/>
          </p:nvSpPr>
          <p:spPr bwMode="auto">
            <a:xfrm>
              <a:off x="2894" y="1189"/>
              <a:ext cx="33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S’’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  <p:pic>
          <p:nvPicPr>
            <p:cNvPr id="234547" name="Picture 51" descr="Sim Shift S dot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875" y="1315"/>
              <a:ext cx="1039" cy="1490"/>
            </a:xfrm>
            <a:prstGeom prst="rect">
              <a:avLst/>
            </a:prstGeom>
            <a:noFill/>
          </p:spPr>
        </p:pic>
      </p:grpSp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3988" y="152400"/>
            <a:ext cx="8229600" cy="1143000"/>
          </a:xfrm>
        </p:spPr>
        <p:txBody>
          <a:bodyPr/>
          <a:lstStyle/>
          <a:p>
            <a:pPr algn="l"/>
            <a:r>
              <a:rPr lang="en-US" dirty="0"/>
              <a:t>Simultaneous Shifts: </a:t>
            </a:r>
            <a:r>
              <a:rPr lang="en-US" sz="3600" dirty="0"/>
              <a:t>(</a:t>
            </a:r>
            <a:r>
              <a:rPr lang="en-US" sz="3600" dirty="0">
                <a:sym typeface="Symbol" pitchFamily="18" charset="2"/>
              </a:rPr>
              <a:t>D, S)</a:t>
            </a:r>
          </a:p>
        </p:txBody>
      </p:sp>
      <p:grpSp>
        <p:nvGrpSpPr>
          <p:cNvPr id="234500" name="Group 4"/>
          <p:cNvGrpSpPr>
            <a:grpSpLocks/>
          </p:cNvGrpSpPr>
          <p:nvPr/>
        </p:nvGrpSpPr>
        <p:grpSpPr bwMode="auto">
          <a:xfrm>
            <a:off x="3038475" y="2478088"/>
            <a:ext cx="3198813" cy="2738437"/>
            <a:chOff x="2022" y="1461"/>
            <a:chExt cx="2015" cy="1725"/>
          </a:xfrm>
        </p:grpSpPr>
        <p:pic>
          <p:nvPicPr>
            <p:cNvPr id="234501" name="Picture 5" descr="Sim Shift D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22" y="1461"/>
              <a:ext cx="1661" cy="1613"/>
            </a:xfrm>
            <a:prstGeom prst="rect">
              <a:avLst/>
            </a:prstGeom>
            <a:noFill/>
          </p:spPr>
        </p:pic>
        <p:sp>
          <p:nvSpPr>
            <p:cNvPr id="234502" name="Text Box 6"/>
            <p:cNvSpPr txBox="1">
              <a:spLocks noChangeArrowheads="1"/>
            </p:cNvSpPr>
            <p:nvPr/>
          </p:nvSpPr>
          <p:spPr bwMode="auto">
            <a:xfrm>
              <a:off x="3655" y="2994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D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</p:grpSp>
      <p:grpSp>
        <p:nvGrpSpPr>
          <p:cNvPr id="234503" name="Group 7"/>
          <p:cNvGrpSpPr>
            <a:grpSpLocks/>
          </p:cNvGrpSpPr>
          <p:nvPr/>
        </p:nvGrpSpPr>
        <p:grpSpPr bwMode="auto">
          <a:xfrm>
            <a:off x="3641725" y="2371725"/>
            <a:ext cx="2870200" cy="2749550"/>
            <a:chOff x="2093" y="1293"/>
            <a:chExt cx="1808" cy="1732"/>
          </a:xfrm>
        </p:grpSpPr>
        <p:pic>
          <p:nvPicPr>
            <p:cNvPr id="234504" name="Picture 8" descr="Fig 2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93" y="1422"/>
              <a:ext cx="1459" cy="1603"/>
            </a:xfrm>
            <a:prstGeom prst="rect">
              <a:avLst/>
            </a:prstGeom>
            <a:noFill/>
          </p:spPr>
        </p:pic>
        <p:sp>
          <p:nvSpPr>
            <p:cNvPr id="234505" name="Text Box 9"/>
            <p:cNvSpPr txBox="1">
              <a:spLocks noChangeArrowheads="1"/>
            </p:cNvSpPr>
            <p:nvPr/>
          </p:nvSpPr>
          <p:spPr bwMode="auto">
            <a:xfrm>
              <a:off x="3519" y="1293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S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</p:grpSp>
      <p:grpSp>
        <p:nvGrpSpPr>
          <p:cNvPr id="234506" name="Group 10"/>
          <p:cNvGrpSpPr>
            <a:grpSpLocks/>
          </p:cNvGrpSpPr>
          <p:nvPr/>
        </p:nvGrpSpPr>
        <p:grpSpPr bwMode="auto">
          <a:xfrm>
            <a:off x="3690938" y="2151063"/>
            <a:ext cx="3208337" cy="2684462"/>
            <a:chOff x="2049" y="1353"/>
            <a:chExt cx="2021" cy="1691"/>
          </a:xfrm>
        </p:grpSpPr>
        <p:pic>
          <p:nvPicPr>
            <p:cNvPr id="234507" name="Picture 11" descr="Sim Shift D 2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49" y="1353"/>
              <a:ext cx="1661" cy="1613"/>
            </a:xfrm>
            <a:prstGeom prst="rect">
              <a:avLst/>
            </a:prstGeom>
            <a:noFill/>
          </p:spPr>
        </p:pic>
        <p:sp>
          <p:nvSpPr>
            <p:cNvPr id="234508" name="Text Box 12"/>
            <p:cNvSpPr txBox="1">
              <a:spLocks noChangeArrowheads="1"/>
            </p:cNvSpPr>
            <p:nvPr/>
          </p:nvSpPr>
          <p:spPr bwMode="auto">
            <a:xfrm>
              <a:off x="3688" y="2852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D’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</p:grpSp>
      <p:grpSp>
        <p:nvGrpSpPr>
          <p:cNvPr id="234512" name="Group 16"/>
          <p:cNvGrpSpPr>
            <a:grpSpLocks/>
          </p:cNvGrpSpPr>
          <p:nvPr/>
        </p:nvGrpSpPr>
        <p:grpSpPr bwMode="auto">
          <a:xfrm>
            <a:off x="3409950" y="2206625"/>
            <a:ext cx="2982913" cy="2690813"/>
            <a:chOff x="2504" y="1573"/>
            <a:chExt cx="1879" cy="1695"/>
          </a:xfrm>
        </p:grpSpPr>
        <p:pic>
          <p:nvPicPr>
            <p:cNvPr id="234513" name="Picture 17" descr="Fig 2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504" y="1665"/>
              <a:ext cx="1459" cy="1603"/>
            </a:xfrm>
            <a:prstGeom prst="rect">
              <a:avLst/>
            </a:prstGeom>
            <a:noFill/>
          </p:spPr>
        </p:pic>
        <p:sp>
          <p:nvSpPr>
            <p:cNvPr id="234514" name="Text Box 18"/>
            <p:cNvSpPr txBox="1">
              <a:spLocks noChangeArrowheads="1"/>
            </p:cNvSpPr>
            <p:nvPr/>
          </p:nvSpPr>
          <p:spPr bwMode="auto">
            <a:xfrm>
              <a:off x="3927" y="1573"/>
              <a:ext cx="45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S’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</p:grpSp>
      <p:sp>
        <p:nvSpPr>
          <p:cNvPr id="234515" name="Text Box 19"/>
          <p:cNvSpPr txBox="1">
            <a:spLocks noChangeArrowheads="1"/>
          </p:cNvSpPr>
          <p:nvPr/>
        </p:nvSpPr>
        <p:spPr bwMode="auto">
          <a:xfrm>
            <a:off x="7032625" y="5281613"/>
            <a:ext cx="488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>
                <a:latin typeface="Futura Lt BT" pitchFamily="34" charset="0"/>
              </a:rPr>
              <a:t>Q</a:t>
            </a:r>
            <a:endParaRPr lang="en-US" sz="1400" i="1" baseline="-25000">
              <a:latin typeface="Futura Lt BT" pitchFamily="34" charset="0"/>
            </a:endParaRPr>
          </a:p>
        </p:txBody>
      </p:sp>
      <p:sp>
        <p:nvSpPr>
          <p:cNvPr id="234516" name="Line 20"/>
          <p:cNvSpPr>
            <a:spLocks noChangeShapeType="1"/>
          </p:cNvSpPr>
          <p:nvPr/>
        </p:nvSpPr>
        <p:spPr bwMode="auto">
          <a:xfrm>
            <a:off x="2760663" y="5475288"/>
            <a:ext cx="4295775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4517" name="Line 21"/>
          <p:cNvSpPr>
            <a:spLocks noChangeShapeType="1"/>
          </p:cNvSpPr>
          <p:nvPr/>
        </p:nvSpPr>
        <p:spPr bwMode="auto">
          <a:xfrm flipV="1">
            <a:off x="2771775" y="1860550"/>
            <a:ext cx="0" cy="36226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4518" name="Text Box 22"/>
          <p:cNvSpPr txBox="1">
            <a:spLocks noChangeArrowheads="1"/>
          </p:cNvSpPr>
          <p:nvPr/>
        </p:nvSpPr>
        <p:spPr bwMode="auto">
          <a:xfrm>
            <a:off x="2876550" y="6030913"/>
            <a:ext cx="4446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Price rises; Quantity may rise or fall</a:t>
            </a:r>
          </a:p>
        </p:txBody>
      </p:sp>
      <p:sp>
        <p:nvSpPr>
          <p:cNvPr id="234519" name="Text Box 23"/>
          <p:cNvSpPr txBox="1">
            <a:spLocks noChangeArrowheads="1"/>
          </p:cNvSpPr>
          <p:nvPr/>
        </p:nvSpPr>
        <p:spPr bwMode="auto">
          <a:xfrm>
            <a:off x="2668588" y="1546225"/>
            <a:ext cx="328612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US" sz="1400" i="1">
                <a:latin typeface="AvantGarde Bk BT" pitchFamily="34" charset="0"/>
              </a:rPr>
              <a:t>P</a:t>
            </a:r>
            <a:endParaRPr lang="en-US" sz="1400" i="1" baseline="-25000">
              <a:latin typeface="AvantGarde Bk BT" pitchFamily="34" charset="0"/>
            </a:endParaRPr>
          </a:p>
        </p:txBody>
      </p:sp>
      <p:sp>
        <p:nvSpPr>
          <p:cNvPr id="234520" name="Rectangle 24"/>
          <p:cNvSpPr>
            <a:spLocks noChangeArrowheads="1"/>
          </p:cNvSpPr>
          <p:nvPr/>
        </p:nvSpPr>
        <p:spPr bwMode="auto">
          <a:xfrm>
            <a:off x="4478338" y="3762375"/>
            <a:ext cx="2873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cs typeface="Times New Roman" pitchFamily="18" charset="0"/>
              </a:rPr>
              <a:t>•</a:t>
            </a:r>
          </a:p>
        </p:txBody>
      </p:sp>
      <p:sp>
        <p:nvSpPr>
          <p:cNvPr id="234521" name="Text Box 25"/>
          <p:cNvSpPr txBox="1">
            <a:spLocks noChangeArrowheads="1"/>
          </p:cNvSpPr>
          <p:nvPr/>
        </p:nvSpPr>
        <p:spPr bwMode="auto">
          <a:xfrm>
            <a:off x="4508500" y="3659188"/>
            <a:ext cx="33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>
                <a:latin typeface="AvantGarde Bk BT" pitchFamily="34" charset="0"/>
              </a:rPr>
              <a:t>A</a:t>
            </a:r>
            <a:endParaRPr lang="en-US" sz="1400" i="1" baseline="-25000">
              <a:latin typeface="AvantGarde Bk BT" pitchFamily="34" charset="0"/>
            </a:endParaRPr>
          </a:p>
        </p:txBody>
      </p:sp>
      <p:sp>
        <p:nvSpPr>
          <p:cNvPr id="234522" name="Text Box 26"/>
          <p:cNvSpPr txBox="1">
            <a:spLocks noChangeArrowheads="1"/>
          </p:cNvSpPr>
          <p:nvPr/>
        </p:nvSpPr>
        <p:spPr bwMode="auto">
          <a:xfrm>
            <a:off x="4486275" y="5487988"/>
            <a:ext cx="6064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>
                <a:latin typeface="Futura Lt BT" pitchFamily="34" charset="0"/>
              </a:rPr>
              <a:t>Q</a:t>
            </a:r>
            <a:endParaRPr lang="en-US" sz="1400" i="1" baseline="-25000">
              <a:latin typeface="Futura Lt BT" pitchFamily="34" charset="0"/>
            </a:endParaRPr>
          </a:p>
        </p:txBody>
      </p:sp>
      <p:sp>
        <p:nvSpPr>
          <p:cNvPr id="234523" name="Text Box 27"/>
          <p:cNvSpPr txBox="1">
            <a:spLocks noChangeArrowheads="1"/>
          </p:cNvSpPr>
          <p:nvPr/>
        </p:nvSpPr>
        <p:spPr bwMode="auto">
          <a:xfrm>
            <a:off x="2443163" y="3905250"/>
            <a:ext cx="3444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>
                <a:latin typeface="AvantGarde Bk BT" pitchFamily="34" charset="0"/>
              </a:rPr>
              <a:t>P</a:t>
            </a:r>
            <a:endParaRPr lang="en-US" sz="1400" i="1" baseline="-25000">
              <a:latin typeface="AvantGarde Bk BT" pitchFamily="34" charset="0"/>
            </a:endParaRPr>
          </a:p>
        </p:txBody>
      </p:sp>
      <p:sp>
        <p:nvSpPr>
          <p:cNvPr id="234524" name="Line 28"/>
          <p:cNvSpPr>
            <a:spLocks noChangeShapeType="1"/>
          </p:cNvSpPr>
          <p:nvPr/>
        </p:nvSpPr>
        <p:spPr bwMode="auto">
          <a:xfrm flipH="1">
            <a:off x="2757488" y="4014788"/>
            <a:ext cx="1873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4525" name="Line 29"/>
          <p:cNvSpPr>
            <a:spLocks noChangeShapeType="1"/>
          </p:cNvSpPr>
          <p:nvPr/>
        </p:nvSpPr>
        <p:spPr bwMode="auto">
          <a:xfrm>
            <a:off x="4625975" y="4006850"/>
            <a:ext cx="0" cy="1465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34554" name="Group 58"/>
          <p:cNvGrpSpPr>
            <a:grpSpLocks/>
          </p:cNvGrpSpPr>
          <p:nvPr/>
        </p:nvGrpSpPr>
        <p:grpSpPr bwMode="auto">
          <a:xfrm>
            <a:off x="2454275" y="2917825"/>
            <a:ext cx="3155950" cy="609600"/>
            <a:chOff x="1546" y="1838"/>
            <a:chExt cx="1988" cy="384"/>
          </a:xfrm>
        </p:grpSpPr>
        <p:sp>
          <p:nvSpPr>
            <p:cNvPr id="234527" name="Text Box 31"/>
            <p:cNvSpPr txBox="1">
              <a:spLocks noChangeArrowheads="1"/>
            </p:cNvSpPr>
            <p:nvPr/>
          </p:nvSpPr>
          <p:spPr bwMode="auto">
            <a:xfrm>
              <a:off x="2987" y="1838"/>
              <a:ext cx="5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B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  <p:sp>
          <p:nvSpPr>
            <p:cNvPr id="234528" name="Rectangle 32"/>
            <p:cNvSpPr>
              <a:spLocks noChangeArrowheads="1"/>
            </p:cNvSpPr>
            <p:nvPr/>
          </p:nvSpPr>
          <p:spPr bwMode="auto">
            <a:xfrm>
              <a:off x="2966" y="1895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  <p:sp>
          <p:nvSpPr>
            <p:cNvPr id="234529" name="Line 33"/>
            <p:cNvSpPr>
              <a:spLocks noChangeShapeType="1"/>
            </p:cNvSpPr>
            <p:nvPr/>
          </p:nvSpPr>
          <p:spPr bwMode="auto">
            <a:xfrm flipH="1">
              <a:off x="1746" y="2058"/>
              <a:ext cx="13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4530" name="Text Box 34"/>
            <p:cNvSpPr txBox="1">
              <a:spLocks noChangeArrowheads="1"/>
            </p:cNvSpPr>
            <p:nvPr/>
          </p:nvSpPr>
          <p:spPr bwMode="auto">
            <a:xfrm>
              <a:off x="1546" y="1984"/>
              <a:ext cx="21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P’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</p:grpSp>
      <p:grpSp>
        <p:nvGrpSpPr>
          <p:cNvPr id="234549" name="Group 53"/>
          <p:cNvGrpSpPr>
            <a:grpSpLocks/>
          </p:cNvGrpSpPr>
          <p:nvPr/>
        </p:nvGrpSpPr>
        <p:grpSpPr bwMode="auto">
          <a:xfrm>
            <a:off x="4710113" y="3279775"/>
            <a:ext cx="606425" cy="2508250"/>
            <a:chOff x="2967" y="2066"/>
            <a:chExt cx="382" cy="1580"/>
          </a:xfrm>
        </p:grpSpPr>
        <p:sp>
          <p:nvSpPr>
            <p:cNvPr id="234532" name="Line 36"/>
            <p:cNvSpPr>
              <a:spLocks noChangeShapeType="1"/>
            </p:cNvSpPr>
            <p:nvPr/>
          </p:nvSpPr>
          <p:spPr bwMode="auto">
            <a:xfrm>
              <a:off x="3065" y="2066"/>
              <a:ext cx="0" cy="13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4533" name="Text Box 37"/>
            <p:cNvSpPr txBox="1">
              <a:spLocks noChangeArrowheads="1"/>
            </p:cNvSpPr>
            <p:nvPr/>
          </p:nvSpPr>
          <p:spPr bwMode="auto">
            <a:xfrm>
              <a:off x="2967" y="3454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Futura Lt BT" pitchFamily="34" charset="0"/>
                </a:rPr>
                <a:t>Q’</a:t>
              </a:r>
              <a:endParaRPr lang="en-US" sz="1400" i="1" baseline="-25000">
                <a:latin typeface="Futura Lt BT" pitchFamily="34" charset="0"/>
              </a:endParaRPr>
            </a:p>
          </p:txBody>
        </p:sp>
      </p:grpSp>
      <p:grpSp>
        <p:nvGrpSpPr>
          <p:cNvPr id="234552" name="Group 56"/>
          <p:cNvGrpSpPr>
            <a:grpSpLocks/>
          </p:cNvGrpSpPr>
          <p:nvPr/>
        </p:nvGrpSpPr>
        <p:grpSpPr bwMode="auto">
          <a:xfrm>
            <a:off x="4081463" y="2665413"/>
            <a:ext cx="606425" cy="3127375"/>
            <a:chOff x="2361" y="1682"/>
            <a:chExt cx="382" cy="1970"/>
          </a:xfrm>
        </p:grpSpPr>
        <p:sp>
          <p:nvSpPr>
            <p:cNvPr id="234535" name="Line 39"/>
            <p:cNvSpPr>
              <a:spLocks noChangeShapeType="1"/>
            </p:cNvSpPr>
            <p:nvPr/>
          </p:nvSpPr>
          <p:spPr bwMode="auto">
            <a:xfrm>
              <a:off x="2449" y="1682"/>
              <a:ext cx="0" cy="17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4536" name="Text Box 40"/>
            <p:cNvSpPr txBox="1">
              <a:spLocks noChangeArrowheads="1"/>
            </p:cNvSpPr>
            <p:nvPr/>
          </p:nvSpPr>
          <p:spPr bwMode="auto">
            <a:xfrm>
              <a:off x="2361" y="3460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Futura Lt BT" pitchFamily="34" charset="0"/>
                </a:rPr>
                <a:t>Q’’</a:t>
              </a:r>
              <a:endParaRPr lang="en-US" sz="1400" i="1" baseline="-25000">
                <a:latin typeface="Futura Lt BT" pitchFamily="34" charset="0"/>
              </a:endParaRPr>
            </a:p>
          </p:txBody>
        </p:sp>
      </p:grpSp>
      <p:grpSp>
        <p:nvGrpSpPr>
          <p:cNvPr id="234551" name="Group 55"/>
          <p:cNvGrpSpPr>
            <a:grpSpLocks/>
          </p:cNvGrpSpPr>
          <p:nvPr/>
        </p:nvGrpSpPr>
        <p:grpSpPr bwMode="auto">
          <a:xfrm>
            <a:off x="2452688" y="2409825"/>
            <a:ext cx="2422525" cy="519113"/>
            <a:chOff x="1545" y="1524"/>
            <a:chExt cx="1526" cy="327"/>
          </a:xfrm>
        </p:grpSpPr>
        <p:sp>
          <p:nvSpPr>
            <p:cNvPr id="234538" name="Text Box 42"/>
            <p:cNvSpPr txBox="1">
              <a:spLocks noChangeArrowheads="1"/>
            </p:cNvSpPr>
            <p:nvPr/>
          </p:nvSpPr>
          <p:spPr bwMode="auto">
            <a:xfrm>
              <a:off x="2689" y="1587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C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  <p:sp>
          <p:nvSpPr>
            <p:cNvPr id="234539" name="Rectangle 43"/>
            <p:cNvSpPr>
              <a:spLocks noChangeArrowheads="1"/>
            </p:cNvSpPr>
            <p:nvPr/>
          </p:nvSpPr>
          <p:spPr bwMode="auto">
            <a:xfrm>
              <a:off x="2566" y="1524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  <p:sp>
          <p:nvSpPr>
            <p:cNvPr id="234540" name="Line 44"/>
            <p:cNvSpPr>
              <a:spLocks noChangeShapeType="1"/>
            </p:cNvSpPr>
            <p:nvPr/>
          </p:nvSpPr>
          <p:spPr bwMode="auto">
            <a:xfrm flipH="1">
              <a:off x="1745" y="1685"/>
              <a:ext cx="915" cy="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4541" name="Text Box 45"/>
            <p:cNvSpPr txBox="1">
              <a:spLocks noChangeArrowheads="1"/>
            </p:cNvSpPr>
            <p:nvPr/>
          </p:nvSpPr>
          <p:spPr bwMode="auto">
            <a:xfrm>
              <a:off x="1545" y="1624"/>
              <a:ext cx="29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P’’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</p:grpSp>
      <p:sp>
        <p:nvSpPr>
          <p:cNvPr id="234542" name="Line 46"/>
          <p:cNvSpPr>
            <a:spLocks noChangeShapeType="1"/>
          </p:cNvSpPr>
          <p:nvPr/>
        </p:nvSpPr>
        <p:spPr bwMode="auto">
          <a:xfrm rot="16200000">
            <a:off x="1798638" y="3392488"/>
            <a:ext cx="11747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34555" name="Group 59"/>
          <p:cNvGrpSpPr>
            <a:grpSpLocks/>
          </p:cNvGrpSpPr>
          <p:nvPr/>
        </p:nvGrpSpPr>
        <p:grpSpPr bwMode="auto">
          <a:xfrm>
            <a:off x="4192588" y="5799138"/>
            <a:ext cx="784225" cy="1587"/>
            <a:chOff x="2641" y="3653"/>
            <a:chExt cx="494" cy="1"/>
          </a:xfrm>
        </p:grpSpPr>
        <p:sp>
          <p:nvSpPr>
            <p:cNvPr id="234544" name="Line 48"/>
            <p:cNvSpPr>
              <a:spLocks noChangeShapeType="1"/>
            </p:cNvSpPr>
            <p:nvPr/>
          </p:nvSpPr>
          <p:spPr bwMode="auto">
            <a:xfrm rot="5400000" flipV="1">
              <a:off x="3044" y="3561"/>
              <a:ext cx="0" cy="18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4545" name="Line 49"/>
            <p:cNvSpPr>
              <a:spLocks noChangeShapeType="1"/>
            </p:cNvSpPr>
            <p:nvPr/>
          </p:nvSpPr>
          <p:spPr bwMode="auto">
            <a:xfrm rot="5400000">
              <a:off x="2779" y="3516"/>
              <a:ext cx="0" cy="2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61875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34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34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4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34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34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34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34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34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34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34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34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518" grpId="0" autoUpdateAnimBg="0"/>
      <p:bldP spid="234542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31763" y="152400"/>
            <a:ext cx="8229600" cy="1143000"/>
          </a:xfrm>
        </p:spPr>
        <p:txBody>
          <a:bodyPr/>
          <a:lstStyle/>
          <a:p>
            <a:pPr algn="l"/>
            <a:r>
              <a:rPr lang="en-US" dirty="0">
                <a:effectLst/>
              </a:rPr>
              <a:t>Simultaneous Shifts: </a:t>
            </a:r>
            <a:r>
              <a:rPr lang="en-US" sz="3600" dirty="0">
                <a:effectLst/>
              </a:rPr>
              <a:t>(</a:t>
            </a:r>
            <a:r>
              <a:rPr lang="en-US" sz="3600" dirty="0">
                <a:effectLst/>
                <a:sym typeface="Symbol" pitchFamily="18" charset="2"/>
              </a:rPr>
              <a:t>D, S)</a:t>
            </a:r>
          </a:p>
        </p:txBody>
      </p:sp>
      <p:grpSp>
        <p:nvGrpSpPr>
          <p:cNvPr id="239620" name="Group 4"/>
          <p:cNvGrpSpPr>
            <a:grpSpLocks/>
          </p:cNvGrpSpPr>
          <p:nvPr/>
        </p:nvGrpSpPr>
        <p:grpSpPr bwMode="auto">
          <a:xfrm>
            <a:off x="3106738" y="2019300"/>
            <a:ext cx="2151062" cy="2565400"/>
            <a:chOff x="1875" y="1189"/>
            <a:chExt cx="1355" cy="1616"/>
          </a:xfrm>
        </p:grpSpPr>
        <p:sp>
          <p:nvSpPr>
            <p:cNvPr id="239621" name="Text Box 5"/>
            <p:cNvSpPr txBox="1">
              <a:spLocks noChangeArrowheads="1"/>
            </p:cNvSpPr>
            <p:nvPr/>
          </p:nvSpPr>
          <p:spPr bwMode="auto">
            <a:xfrm>
              <a:off x="2894" y="1189"/>
              <a:ext cx="33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S’’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  <p:pic>
          <p:nvPicPr>
            <p:cNvPr id="239622" name="Picture 6" descr="Sim Shift S dot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875" y="1315"/>
              <a:ext cx="1039" cy="1490"/>
            </a:xfrm>
            <a:prstGeom prst="rect">
              <a:avLst/>
            </a:prstGeom>
            <a:noFill/>
          </p:spPr>
        </p:pic>
      </p:grpSp>
      <p:grpSp>
        <p:nvGrpSpPr>
          <p:cNvPr id="239623" name="Group 7"/>
          <p:cNvGrpSpPr>
            <a:grpSpLocks/>
          </p:cNvGrpSpPr>
          <p:nvPr/>
        </p:nvGrpSpPr>
        <p:grpSpPr bwMode="auto">
          <a:xfrm>
            <a:off x="3617913" y="2246313"/>
            <a:ext cx="3198812" cy="2738437"/>
            <a:chOff x="2022" y="1461"/>
            <a:chExt cx="2015" cy="1725"/>
          </a:xfrm>
        </p:grpSpPr>
        <p:pic>
          <p:nvPicPr>
            <p:cNvPr id="239624" name="Picture 8" descr="Sim Shift D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22" y="1461"/>
              <a:ext cx="1661" cy="1613"/>
            </a:xfrm>
            <a:prstGeom prst="rect">
              <a:avLst/>
            </a:prstGeom>
            <a:noFill/>
          </p:spPr>
        </p:pic>
        <p:sp>
          <p:nvSpPr>
            <p:cNvPr id="239625" name="Text Box 9"/>
            <p:cNvSpPr txBox="1">
              <a:spLocks noChangeArrowheads="1"/>
            </p:cNvSpPr>
            <p:nvPr/>
          </p:nvSpPr>
          <p:spPr bwMode="auto">
            <a:xfrm>
              <a:off x="3655" y="2994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D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</p:grpSp>
      <p:grpSp>
        <p:nvGrpSpPr>
          <p:cNvPr id="239626" name="Group 10"/>
          <p:cNvGrpSpPr>
            <a:grpSpLocks/>
          </p:cNvGrpSpPr>
          <p:nvPr/>
        </p:nvGrpSpPr>
        <p:grpSpPr bwMode="auto">
          <a:xfrm>
            <a:off x="3641725" y="2371725"/>
            <a:ext cx="2870200" cy="2749550"/>
            <a:chOff x="2093" y="1293"/>
            <a:chExt cx="1808" cy="1732"/>
          </a:xfrm>
        </p:grpSpPr>
        <p:pic>
          <p:nvPicPr>
            <p:cNvPr id="239627" name="Picture 11" descr="Fig 2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93" y="1422"/>
              <a:ext cx="1459" cy="1603"/>
            </a:xfrm>
            <a:prstGeom prst="rect">
              <a:avLst/>
            </a:prstGeom>
            <a:noFill/>
          </p:spPr>
        </p:pic>
        <p:sp>
          <p:nvSpPr>
            <p:cNvPr id="239628" name="Text Box 12"/>
            <p:cNvSpPr txBox="1">
              <a:spLocks noChangeArrowheads="1"/>
            </p:cNvSpPr>
            <p:nvPr/>
          </p:nvSpPr>
          <p:spPr bwMode="auto">
            <a:xfrm>
              <a:off x="3519" y="1293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S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</p:grpSp>
      <p:grpSp>
        <p:nvGrpSpPr>
          <p:cNvPr id="239629" name="Group 13"/>
          <p:cNvGrpSpPr>
            <a:grpSpLocks/>
          </p:cNvGrpSpPr>
          <p:nvPr/>
        </p:nvGrpSpPr>
        <p:grpSpPr bwMode="auto">
          <a:xfrm>
            <a:off x="3109913" y="2571750"/>
            <a:ext cx="3208337" cy="2684463"/>
            <a:chOff x="2049" y="1353"/>
            <a:chExt cx="2021" cy="1691"/>
          </a:xfrm>
        </p:grpSpPr>
        <p:pic>
          <p:nvPicPr>
            <p:cNvPr id="239630" name="Picture 14" descr="Sim Shift D 2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49" y="1353"/>
              <a:ext cx="1661" cy="1613"/>
            </a:xfrm>
            <a:prstGeom prst="rect">
              <a:avLst/>
            </a:prstGeom>
            <a:noFill/>
          </p:spPr>
        </p:pic>
        <p:sp>
          <p:nvSpPr>
            <p:cNvPr id="239631" name="Text Box 15"/>
            <p:cNvSpPr txBox="1">
              <a:spLocks noChangeArrowheads="1"/>
            </p:cNvSpPr>
            <p:nvPr/>
          </p:nvSpPr>
          <p:spPr bwMode="auto">
            <a:xfrm>
              <a:off x="3688" y="2852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D’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</p:grpSp>
      <p:grpSp>
        <p:nvGrpSpPr>
          <p:cNvPr id="239632" name="Group 16"/>
          <p:cNvGrpSpPr>
            <a:grpSpLocks/>
          </p:cNvGrpSpPr>
          <p:nvPr/>
        </p:nvGrpSpPr>
        <p:grpSpPr bwMode="auto">
          <a:xfrm>
            <a:off x="3409950" y="2206625"/>
            <a:ext cx="2982913" cy="2690813"/>
            <a:chOff x="2504" y="1573"/>
            <a:chExt cx="1879" cy="1695"/>
          </a:xfrm>
        </p:grpSpPr>
        <p:pic>
          <p:nvPicPr>
            <p:cNvPr id="239633" name="Picture 17" descr="Fig 2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504" y="1665"/>
              <a:ext cx="1459" cy="1603"/>
            </a:xfrm>
            <a:prstGeom prst="rect">
              <a:avLst/>
            </a:prstGeom>
            <a:noFill/>
          </p:spPr>
        </p:pic>
        <p:sp>
          <p:nvSpPr>
            <p:cNvPr id="239634" name="Text Box 18"/>
            <p:cNvSpPr txBox="1">
              <a:spLocks noChangeArrowheads="1"/>
            </p:cNvSpPr>
            <p:nvPr/>
          </p:nvSpPr>
          <p:spPr bwMode="auto">
            <a:xfrm>
              <a:off x="3927" y="1573"/>
              <a:ext cx="45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S’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</p:grpSp>
      <p:sp>
        <p:nvSpPr>
          <p:cNvPr id="239635" name="Text Box 19"/>
          <p:cNvSpPr txBox="1">
            <a:spLocks noChangeArrowheads="1"/>
          </p:cNvSpPr>
          <p:nvPr/>
        </p:nvSpPr>
        <p:spPr bwMode="auto">
          <a:xfrm>
            <a:off x="7032625" y="5281613"/>
            <a:ext cx="488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>
                <a:latin typeface="Futura Lt BT" pitchFamily="34" charset="0"/>
              </a:rPr>
              <a:t>Q</a:t>
            </a:r>
            <a:endParaRPr lang="en-US" sz="1400" i="1" baseline="-25000">
              <a:latin typeface="Futura Lt BT" pitchFamily="34" charset="0"/>
            </a:endParaRPr>
          </a:p>
        </p:txBody>
      </p:sp>
      <p:sp>
        <p:nvSpPr>
          <p:cNvPr id="239636" name="Line 20"/>
          <p:cNvSpPr>
            <a:spLocks noChangeShapeType="1"/>
          </p:cNvSpPr>
          <p:nvPr/>
        </p:nvSpPr>
        <p:spPr bwMode="auto">
          <a:xfrm>
            <a:off x="2760663" y="5475288"/>
            <a:ext cx="4295775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9637" name="Line 21"/>
          <p:cNvSpPr>
            <a:spLocks noChangeShapeType="1"/>
          </p:cNvSpPr>
          <p:nvPr/>
        </p:nvSpPr>
        <p:spPr bwMode="auto">
          <a:xfrm flipV="1">
            <a:off x="2771775" y="1860550"/>
            <a:ext cx="0" cy="36226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9638" name="Text Box 22"/>
          <p:cNvSpPr txBox="1">
            <a:spLocks noChangeArrowheads="1"/>
          </p:cNvSpPr>
          <p:nvPr/>
        </p:nvSpPr>
        <p:spPr bwMode="auto">
          <a:xfrm>
            <a:off x="2876550" y="6030913"/>
            <a:ext cx="4446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Price may rise or fall; Quantity falls</a:t>
            </a:r>
          </a:p>
        </p:txBody>
      </p:sp>
      <p:sp>
        <p:nvSpPr>
          <p:cNvPr id="239639" name="Text Box 23"/>
          <p:cNvSpPr txBox="1">
            <a:spLocks noChangeArrowheads="1"/>
          </p:cNvSpPr>
          <p:nvPr/>
        </p:nvSpPr>
        <p:spPr bwMode="auto">
          <a:xfrm>
            <a:off x="2668588" y="1546225"/>
            <a:ext cx="328612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US" sz="1400" i="1">
                <a:latin typeface="AvantGarde Bk BT" pitchFamily="34" charset="0"/>
              </a:rPr>
              <a:t>P</a:t>
            </a:r>
            <a:endParaRPr lang="en-US" sz="1400" i="1" baseline="-25000">
              <a:latin typeface="AvantGarde Bk BT" pitchFamily="34" charset="0"/>
            </a:endParaRPr>
          </a:p>
        </p:txBody>
      </p:sp>
      <p:sp>
        <p:nvSpPr>
          <p:cNvPr id="239640" name="Rectangle 24"/>
          <p:cNvSpPr>
            <a:spLocks noChangeArrowheads="1"/>
          </p:cNvSpPr>
          <p:nvPr/>
        </p:nvSpPr>
        <p:spPr bwMode="auto">
          <a:xfrm>
            <a:off x="4868863" y="3333750"/>
            <a:ext cx="2873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cs typeface="Times New Roman" pitchFamily="18" charset="0"/>
              </a:rPr>
              <a:t>•</a:t>
            </a:r>
          </a:p>
        </p:txBody>
      </p:sp>
      <p:sp>
        <p:nvSpPr>
          <p:cNvPr id="239641" name="Text Box 25"/>
          <p:cNvSpPr txBox="1">
            <a:spLocks noChangeArrowheads="1"/>
          </p:cNvSpPr>
          <p:nvPr/>
        </p:nvSpPr>
        <p:spPr bwMode="auto">
          <a:xfrm>
            <a:off x="4889500" y="3278188"/>
            <a:ext cx="33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>
                <a:latin typeface="AvantGarde Bk BT" pitchFamily="34" charset="0"/>
              </a:rPr>
              <a:t>A</a:t>
            </a:r>
            <a:endParaRPr lang="en-US" sz="1400" i="1" baseline="-25000">
              <a:latin typeface="AvantGarde Bk BT" pitchFamily="34" charset="0"/>
            </a:endParaRPr>
          </a:p>
        </p:txBody>
      </p:sp>
      <p:sp>
        <p:nvSpPr>
          <p:cNvPr id="239642" name="Text Box 26"/>
          <p:cNvSpPr txBox="1">
            <a:spLocks noChangeArrowheads="1"/>
          </p:cNvSpPr>
          <p:nvPr/>
        </p:nvSpPr>
        <p:spPr bwMode="auto">
          <a:xfrm>
            <a:off x="4879975" y="5475288"/>
            <a:ext cx="6064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>
                <a:latin typeface="Futura Lt BT" pitchFamily="34" charset="0"/>
              </a:rPr>
              <a:t>Q</a:t>
            </a:r>
            <a:endParaRPr lang="en-US" sz="1400" i="1" baseline="-25000">
              <a:latin typeface="Futura Lt BT" pitchFamily="34" charset="0"/>
            </a:endParaRPr>
          </a:p>
        </p:txBody>
      </p:sp>
      <p:sp>
        <p:nvSpPr>
          <p:cNvPr id="239643" name="Text Box 27"/>
          <p:cNvSpPr txBox="1">
            <a:spLocks noChangeArrowheads="1"/>
          </p:cNvSpPr>
          <p:nvPr/>
        </p:nvSpPr>
        <p:spPr bwMode="auto">
          <a:xfrm>
            <a:off x="2455863" y="3448050"/>
            <a:ext cx="3444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>
                <a:latin typeface="AvantGarde Bk BT" pitchFamily="34" charset="0"/>
              </a:rPr>
              <a:t>P</a:t>
            </a:r>
            <a:endParaRPr lang="en-US" sz="1400" i="1" baseline="-25000">
              <a:latin typeface="AvantGarde Bk BT" pitchFamily="34" charset="0"/>
            </a:endParaRPr>
          </a:p>
        </p:txBody>
      </p:sp>
      <p:sp>
        <p:nvSpPr>
          <p:cNvPr id="239644" name="Line 28"/>
          <p:cNvSpPr>
            <a:spLocks noChangeShapeType="1"/>
          </p:cNvSpPr>
          <p:nvPr/>
        </p:nvSpPr>
        <p:spPr bwMode="auto">
          <a:xfrm flipH="1">
            <a:off x="2757488" y="3600450"/>
            <a:ext cx="2217737" cy="4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9645" name="Line 29"/>
          <p:cNvSpPr>
            <a:spLocks noChangeShapeType="1"/>
          </p:cNvSpPr>
          <p:nvPr/>
        </p:nvSpPr>
        <p:spPr bwMode="auto">
          <a:xfrm>
            <a:off x="5019675" y="3613150"/>
            <a:ext cx="0" cy="1858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39667" name="Group 51"/>
          <p:cNvGrpSpPr>
            <a:grpSpLocks/>
          </p:cNvGrpSpPr>
          <p:nvPr/>
        </p:nvGrpSpPr>
        <p:grpSpPr bwMode="auto">
          <a:xfrm>
            <a:off x="2454275" y="3544888"/>
            <a:ext cx="2330450" cy="519112"/>
            <a:chOff x="1546" y="2233"/>
            <a:chExt cx="1468" cy="327"/>
          </a:xfrm>
        </p:grpSpPr>
        <p:sp>
          <p:nvSpPr>
            <p:cNvPr id="239647" name="Text Box 31"/>
            <p:cNvSpPr txBox="1">
              <a:spLocks noChangeArrowheads="1"/>
            </p:cNvSpPr>
            <p:nvPr/>
          </p:nvSpPr>
          <p:spPr bwMode="auto">
            <a:xfrm>
              <a:off x="2779" y="2294"/>
              <a:ext cx="23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B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  <p:sp>
          <p:nvSpPr>
            <p:cNvPr id="239648" name="Rectangle 32"/>
            <p:cNvSpPr>
              <a:spLocks noChangeArrowheads="1"/>
            </p:cNvSpPr>
            <p:nvPr/>
          </p:nvSpPr>
          <p:spPr bwMode="auto">
            <a:xfrm>
              <a:off x="2675" y="2233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  <p:sp>
          <p:nvSpPr>
            <p:cNvPr id="239649" name="Line 33"/>
            <p:cNvSpPr>
              <a:spLocks noChangeShapeType="1"/>
            </p:cNvSpPr>
            <p:nvPr/>
          </p:nvSpPr>
          <p:spPr bwMode="auto">
            <a:xfrm flipH="1">
              <a:off x="1746" y="2402"/>
              <a:ext cx="101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9650" name="Text Box 34"/>
            <p:cNvSpPr txBox="1">
              <a:spLocks noChangeArrowheads="1"/>
            </p:cNvSpPr>
            <p:nvPr/>
          </p:nvSpPr>
          <p:spPr bwMode="auto">
            <a:xfrm>
              <a:off x="1546" y="2328"/>
              <a:ext cx="21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P’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</p:grpSp>
      <p:grpSp>
        <p:nvGrpSpPr>
          <p:cNvPr id="239668" name="Group 52"/>
          <p:cNvGrpSpPr>
            <a:grpSpLocks/>
          </p:cNvGrpSpPr>
          <p:nvPr/>
        </p:nvGrpSpPr>
        <p:grpSpPr bwMode="auto">
          <a:xfrm>
            <a:off x="4252913" y="3838575"/>
            <a:ext cx="606425" cy="1949450"/>
            <a:chOff x="2679" y="2418"/>
            <a:chExt cx="382" cy="1228"/>
          </a:xfrm>
        </p:grpSpPr>
        <p:sp>
          <p:nvSpPr>
            <p:cNvPr id="239652" name="Line 36"/>
            <p:cNvSpPr>
              <a:spLocks noChangeShapeType="1"/>
            </p:cNvSpPr>
            <p:nvPr/>
          </p:nvSpPr>
          <p:spPr bwMode="auto">
            <a:xfrm>
              <a:off x="2769" y="2418"/>
              <a:ext cx="0" cy="10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9653" name="Text Box 37"/>
            <p:cNvSpPr txBox="1">
              <a:spLocks noChangeArrowheads="1"/>
            </p:cNvSpPr>
            <p:nvPr/>
          </p:nvSpPr>
          <p:spPr bwMode="auto">
            <a:xfrm>
              <a:off x="2679" y="3454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Futura Lt BT" pitchFamily="34" charset="0"/>
                </a:rPr>
                <a:t>Q’</a:t>
              </a:r>
              <a:endParaRPr lang="en-US" sz="1400" i="1" baseline="-25000">
                <a:latin typeface="Futura Lt BT" pitchFamily="34" charset="0"/>
              </a:endParaRPr>
            </a:p>
          </p:txBody>
        </p:sp>
      </p:grpSp>
      <p:grpSp>
        <p:nvGrpSpPr>
          <p:cNvPr id="239670" name="Group 54"/>
          <p:cNvGrpSpPr>
            <a:grpSpLocks/>
          </p:cNvGrpSpPr>
          <p:nvPr/>
        </p:nvGrpSpPr>
        <p:grpSpPr bwMode="auto">
          <a:xfrm>
            <a:off x="3789363" y="3427413"/>
            <a:ext cx="606425" cy="2352675"/>
            <a:chOff x="2387" y="2159"/>
            <a:chExt cx="382" cy="1482"/>
          </a:xfrm>
        </p:grpSpPr>
        <p:sp>
          <p:nvSpPr>
            <p:cNvPr id="239655" name="Line 39"/>
            <p:cNvSpPr>
              <a:spLocks noChangeShapeType="1"/>
            </p:cNvSpPr>
            <p:nvPr/>
          </p:nvSpPr>
          <p:spPr bwMode="auto">
            <a:xfrm>
              <a:off x="2483" y="2159"/>
              <a:ext cx="0" cy="12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9656" name="Text Box 40"/>
            <p:cNvSpPr txBox="1">
              <a:spLocks noChangeArrowheads="1"/>
            </p:cNvSpPr>
            <p:nvPr/>
          </p:nvSpPr>
          <p:spPr bwMode="auto">
            <a:xfrm>
              <a:off x="2387" y="3449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Futura Lt BT" pitchFamily="34" charset="0"/>
                </a:rPr>
                <a:t>Q’’</a:t>
              </a:r>
              <a:endParaRPr lang="en-US" sz="1400" i="1" baseline="-25000">
                <a:latin typeface="Futura Lt BT" pitchFamily="34" charset="0"/>
              </a:endParaRPr>
            </a:p>
          </p:txBody>
        </p:sp>
      </p:grpSp>
      <p:grpSp>
        <p:nvGrpSpPr>
          <p:cNvPr id="239669" name="Group 53"/>
          <p:cNvGrpSpPr>
            <a:grpSpLocks/>
          </p:cNvGrpSpPr>
          <p:nvPr/>
        </p:nvGrpSpPr>
        <p:grpSpPr bwMode="auto">
          <a:xfrm>
            <a:off x="2465388" y="3119438"/>
            <a:ext cx="2105025" cy="519112"/>
            <a:chOff x="1553" y="1965"/>
            <a:chExt cx="1326" cy="327"/>
          </a:xfrm>
        </p:grpSpPr>
        <p:sp>
          <p:nvSpPr>
            <p:cNvPr id="239658" name="Text Box 42"/>
            <p:cNvSpPr txBox="1">
              <a:spLocks noChangeArrowheads="1"/>
            </p:cNvSpPr>
            <p:nvPr/>
          </p:nvSpPr>
          <p:spPr bwMode="auto">
            <a:xfrm>
              <a:off x="2497" y="2029"/>
              <a:ext cx="38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C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  <p:sp>
          <p:nvSpPr>
            <p:cNvPr id="239659" name="Rectangle 43"/>
            <p:cNvSpPr>
              <a:spLocks noChangeArrowheads="1"/>
            </p:cNvSpPr>
            <p:nvPr/>
          </p:nvSpPr>
          <p:spPr bwMode="auto">
            <a:xfrm>
              <a:off x="2393" y="1965"/>
              <a:ext cx="18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800">
                  <a:cs typeface="Times New Roman" pitchFamily="18" charset="0"/>
                </a:rPr>
                <a:t>•</a:t>
              </a:r>
            </a:p>
          </p:txBody>
        </p:sp>
        <p:sp>
          <p:nvSpPr>
            <p:cNvPr id="239660" name="Line 44"/>
            <p:cNvSpPr>
              <a:spLocks noChangeShapeType="1"/>
            </p:cNvSpPr>
            <p:nvPr/>
          </p:nvSpPr>
          <p:spPr bwMode="auto">
            <a:xfrm flipH="1">
              <a:off x="1745" y="2135"/>
              <a:ext cx="731" cy="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9661" name="Text Box 45"/>
            <p:cNvSpPr txBox="1">
              <a:spLocks noChangeArrowheads="1"/>
            </p:cNvSpPr>
            <p:nvPr/>
          </p:nvSpPr>
          <p:spPr bwMode="auto">
            <a:xfrm>
              <a:off x="1553" y="2050"/>
              <a:ext cx="29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i="1">
                  <a:latin typeface="AvantGarde Bk BT" pitchFamily="34" charset="0"/>
                </a:rPr>
                <a:t>P’’</a:t>
              </a:r>
              <a:endParaRPr lang="en-US" sz="1400" i="1" baseline="-25000">
                <a:latin typeface="AvantGarde Bk BT" pitchFamily="34" charset="0"/>
              </a:endParaRPr>
            </a:p>
          </p:txBody>
        </p:sp>
      </p:grpSp>
      <p:sp>
        <p:nvSpPr>
          <p:cNvPr id="239662" name="Line 46"/>
          <p:cNvSpPr>
            <a:spLocks noChangeShapeType="1"/>
          </p:cNvSpPr>
          <p:nvPr/>
        </p:nvSpPr>
        <p:spPr bwMode="auto">
          <a:xfrm rot="10800000">
            <a:off x="3856038" y="5802313"/>
            <a:ext cx="11747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39671" name="Group 55"/>
          <p:cNvGrpSpPr>
            <a:grpSpLocks/>
          </p:cNvGrpSpPr>
          <p:nvPr/>
        </p:nvGrpSpPr>
        <p:grpSpPr bwMode="auto">
          <a:xfrm>
            <a:off x="2408238" y="3309938"/>
            <a:ext cx="3175" cy="677862"/>
            <a:chOff x="1517" y="2085"/>
            <a:chExt cx="2" cy="427"/>
          </a:xfrm>
        </p:grpSpPr>
        <p:sp>
          <p:nvSpPr>
            <p:cNvPr id="239664" name="Line 48"/>
            <p:cNvSpPr>
              <a:spLocks noChangeShapeType="1"/>
            </p:cNvSpPr>
            <p:nvPr/>
          </p:nvSpPr>
          <p:spPr bwMode="auto">
            <a:xfrm flipV="1">
              <a:off x="1519" y="2085"/>
              <a:ext cx="0" cy="18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9665" name="Line 49"/>
            <p:cNvSpPr>
              <a:spLocks noChangeShapeType="1"/>
            </p:cNvSpPr>
            <p:nvPr/>
          </p:nvSpPr>
          <p:spPr bwMode="auto">
            <a:xfrm flipH="1">
              <a:off x="1517" y="2314"/>
              <a:ext cx="0" cy="19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88435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39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39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9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39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39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39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39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96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96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239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3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38" grpId="0" autoUpdateAnimBg="0"/>
      <p:bldP spid="23966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z="4800" dirty="0">
                <a:effectLst/>
              </a:rPr>
              <a:t>Demand Curve</a:t>
            </a:r>
          </a:p>
        </p:txBody>
      </p:sp>
      <p:sp>
        <p:nvSpPr>
          <p:cNvPr id="24985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295400"/>
            <a:ext cx="7848600" cy="4114800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effectLst/>
              </a:rPr>
              <a:t>Six variables that influence </a:t>
            </a:r>
            <a:r>
              <a:rPr lang="en-US" b="1" i="1" dirty="0" err="1">
                <a:effectLst/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b="1" i="1" baseline="-25000" dirty="0" err="1">
                <a:effectLst/>
                <a:latin typeface="Times New Roman" pitchFamily="18" charset="0"/>
                <a:cs typeface="Times New Roman" pitchFamily="18" charset="0"/>
              </a:rPr>
              <a:t>d</a:t>
            </a:r>
            <a:endParaRPr lang="en-US" b="1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80000"/>
              </a:lnSpc>
            </a:pPr>
            <a:r>
              <a:rPr lang="en-US" dirty="0">
                <a:effectLst/>
              </a:rPr>
              <a:t>Price of good or service </a:t>
            </a:r>
            <a:r>
              <a:rPr lang="en-US" sz="3200" i="1" dirty="0">
                <a:effectLst/>
                <a:latin typeface="Times New Roman" pitchFamily="18" charset="0"/>
              </a:rPr>
              <a:t>(P)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n-US" sz="3200" b="1" dirty="0">
                <a:effectLst/>
              </a:rPr>
              <a:t>Non-Price Determinants</a:t>
            </a:r>
          </a:p>
          <a:p>
            <a:pPr lvl="1">
              <a:lnSpc>
                <a:spcPct val="80000"/>
              </a:lnSpc>
            </a:pPr>
            <a:r>
              <a:rPr lang="en-US" dirty="0">
                <a:effectLst/>
              </a:rPr>
              <a:t>Incomes of consumers </a:t>
            </a:r>
            <a:r>
              <a:rPr lang="en-US" sz="3200" i="1" dirty="0">
                <a:effectLst/>
                <a:latin typeface="Times New Roman" pitchFamily="18" charset="0"/>
              </a:rPr>
              <a:t>(M)</a:t>
            </a:r>
          </a:p>
          <a:p>
            <a:pPr lvl="1">
              <a:lnSpc>
                <a:spcPct val="80000"/>
              </a:lnSpc>
            </a:pPr>
            <a:r>
              <a:rPr lang="en-US" dirty="0">
                <a:effectLst/>
              </a:rPr>
              <a:t>Prices of related goods &amp; services </a:t>
            </a:r>
            <a:r>
              <a:rPr lang="en-US" sz="3200" i="1" dirty="0">
                <a:effectLst/>
                <a:latin typeface="Times New Roman" pitchFamily="18" charset="0"/>
              </a:rPr>
              <a:t>(P</a:t>
            </a:r>
            <a:r>
              <a:rPr lang="en-US" sz="3200" i="1" baseline="-25000" dirty="0">
                <a:effectLst/>
                <a:latin typeface="Times New Roman" pitchFamily="18" charset="0"/>
              </a:rPr>
              <a:t>R</a:t>
            </a:r>
            <a:r>
              <a:rPr lang="en-US" sz="3200" i="1" dirty="0">
                <a:effectLst/>
                <a:latin typeface="Times New Roman" pitchFamily="18" charset="0"/>
              </a:rPr>
              <a:t>)</a:t>
            </a:r>
            <a:endParaRPr lang="en-US" sz="3200" i="1" dirty="0">
              <a:latin typeface="Times New Roman" pitchFamily="18" charset="0"/>
            </a:endParaRPr>
          </a:p>
          <a:p>
            <a:pPr lvl="1">
              <a:lnSpc>
                <a:spcPct val="80000"/>
              </a:lnSpc>
            </a:pPr>
            <a:r>
              <a:rPr lang="en-US" dirty="0">
                <a:effectLst/>
              </a:rPr>
              <a:t>Taste patterns of consumers (</a:t>
            </a:r>
            <a:r>
              <a:rPr lang="en-US" i="1" dirty="0">
                <a:effectLst/>
                <a:latin typeface="Script MT Bold" pitchFamily="66" charset="0"/>
                <a:sym typeface="Symbol"/>
              </a:rPr>
              <a:t>T </a:t>
            </a:r>
            <a:r>
              <a:rPr lang="en-US" dirty="0">
                <a:effectLst/>
                <a:sym typeface="Symbol"/>
              </a:rPr>
              <a:t>)</a:t>
            </a:r>
          </a:p>
          <a:p>
            <a:pPr lvl="1">
              <a:lnSpc>
                <a:spcPct val="80000"/>
              </a:lnSpc>
            </a:pPr>
            <a:r>
              <a:rPr lang="en-US" dirty="0">
                <a:effectLst/>
              </a:rPr>
              <a:t>Expected future price of product (</a:t>
            </a:r>
            <a:r>
              <a:rPr lang="en-US" sz="3200" i="1" dirty="0" err="1">
                <a:effectLst/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200" i="1" baseline="-25000" dirty="0" err="1">
                <a:effectLst/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dirty="0">
                <a:effectLst/>
              </a:rPr>
              <a:t>)</a:t>
            </a:r>
          </a:p>
          <a:p>
            <a:pPr lvl="1">
              <a:lnSpc>
                <a:spcPct val="80000"/>
              </a:lnSpc>
            </a:pPr>
            <a:r>
              <a:rPr lang="en-US" dirty="0">
                <a:effectLst/>
              </a:rPr>
              <a:t>Number of consumers in market (</a:t>
            </a:r>
            <a:r>
              <a:rPr lang="en-US" sz="3200" i="1" dirty="0"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>
                <a:effectLst/>
              </a:rPr>
              <a:t>)</a:t>
            </a:r>
          </a:p>
          <a:p>
            <a:pPr lvl="1">
              <a:buFontTx/>
              <a:buChar char="•"/>
            </a:pPr>
            <a:endParaRPr lang="en-US" dirty="0">
              <a:solidFill>
                <a:srgbClr val="3C386C"/>
              </a:solidFill>
            </a:endParaRPr>
          </a:p>
          <a:p>
            <a:pPr lvl="1">
              <a:lnSpc>
                <a:spcPct val="80000"/>
              </a:lnSpc>
            </a:pPr>
            <a:endParaRPr lang="en-US" dirty="0">
              <a:effectLst/>
            </a:endParaRPr>
          </a:p>
        </p:txBody>
      </p:sp>
      <p:sp>
        <p:nvSpPr>
          <p:cNvPr id="249860" name="Rectangle 4"/>
          <p:cNvSpPr>
            <a:spLocks noChangeArrowheads="1"/>
          </p:cNvSpPr>
          <p:nvPr/>
        </p:nvSpPr>
        <p:spPr bwMode="auto">
          <a:xfrm>
            <a:off x="846138" y="3856037"/>
            <a:ext cx="7848600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742950" lvl="1" indent="-285750">
              <a:spcBef>
                <a:spcPct val="20000"/>
              </a:spcBef>
              <a:buFontTx/>
              <a:buChar char="•"/>
            </a:pPr>
            <a:endParaRPr lang="en-US" sz="2800" dirty="0">
              <a:solidFill>
                <a:srgbClr val="3C386C"/>
              </a:solidFill>
              <a:latin typeface="+mn-lt"/>
            </a:endParaRPr>
          </a:p>
        </p:txBody>
      </p:sp>
      <p:sp>
        <p:nvSpPr>
          <p:cNvPr id="249861" name="Rectangle 5"/>
          <p:cNvSpPr>
            <a:spLocks noChangeArrowheads="1"/>
          </p:cNvSpPr>
          <p:nvPr/>
        </p:nvSpPr>
        <p:spPr bwMode="auto">
          <a:xfrm>
            <a:off x="842963" y="5286375"/>
            <a:ext cx="7848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400" b="1" dirty="0"/>
              <a:t>Generalized demand function</a:t>
            </a:r>
            <a:endParaRPr lang="en-US" sz="3000" dirty="0">
              <a:latin typeface="Comic Sans MS" pitchFamily="66" charset="0"/>
            </a:endParaRPr>
          </a:p>
          <a:p>
            <a:pPr marL="742950" lvl="1" indent="-285750">
              <a:spcBef>
                <a:spcPct val="20000"/>
              </a:spcBef>
              <a:buFontTx/>
              <a:buChar char="•"/>
            </a:pPr>
            <a:endParaRPr lang="en-US" sz="3000" dirty="0">
              <a:solidFill>
                <a:srgbClr val="3C386C"/>
              </a:solidFill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00200" y="5816025"/>
            <a:ext cx="533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3200" i="1" baseline="-25000" dirty="0" err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sz="2800" i="1" dirty="0"/>
              <a:t> 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f(P, M, P</a:t>
            </a:r>
            <a:r>
              <a:rPr lang="en-US" sz="3200" i="1" baseline="-250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>
                <a:latin typeface="Script MT Bold" pitchFamily="66" charset="0"/>
                <a:sym typeface="Symbol"/>
              </a:rPr>
              <a:t>T</a:t>
            </a:r>
            <a:r>
              <a:rPr lang="en-US" sz="2800" i="1" dirty="0">
                <a:sym typeface="Symbol"/>
              </a:rPr>
              <a:t>,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  <a:sym typeface="Symbol"/>
              </a:rPr>
              <a:t>P</a:t>
            </a:r>
            <a:r>
              <a:rPr lang="en-US" sz="3200" i="1" baseline="-25000" dirty="0" err="1">
                <a:latin typeface="Times New Roman" pitchFamily="18" charset="0"/>
                <a:cs typeface="Times New Roman" pitchFamily="18" charset="0"/>
                <a:sym typeface="Symbol"/>
              </a:rPr>
              <a:t>e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  <a:sym typeface="Symbol"/>
              </a:rPr>
              <a:t>, N</a:t>
            </a:r>
            <a:r>
              <a:rPr lang="en-US" sz="2800" i="1" dirty="0">
                <a:sym typeface="Symbol"/>
              </a:rPr>
              <a:t>)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4184556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861" grpId="0" build="p" bldLvl="2" autoUpdateAnimBg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/>
              </a:rPr>
              <a:t>Generalized Demand Function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828800"/>
            <a:ext cx="7848600" cy="4876800"/>
          </a:xfrm>
        </p:spPr>
        <p:txBody>
          <a:bodyPr/>
          <a:lstStyle/>
          <a:p>
            <a:endParaRPr lang="en-US" sz="3000" dirty="0"/>
          </a:p>
          <a:p>
            <a:pPr>
              <a:buFont typeface="Arial" pitchFamily="34" charset="0"/>
              <a:buChar char="•"/>
            </a:pPr>
            <a:r>
              <a:rPr lang="en-US" sz="3000" i="1" dirty="0">
                <a:effectLst/>
                <a:latin typeface="Times New Roman" pitchFamily="18" charset="0"/>
              </a:rPr>
              <a:t>b, c, d, e, f, </a:t>
            </a:r>
            <a:r>
              <a:rPr lang="en-US" sz="3000" dirty="0">
                <a:effectLst/>
              </a:rPr>
              <a:t>&amp; </a:t>
            </a:r>
            <a:r>
              <a:rPr lang="en-US" sz="3000" i="1" dirty="0">
                <a:effectLst/>
                <a:latin typeface="Times New Roman" pitchFamily="18" charset="0"/>
              </a:rPr>
              <a:t>g</a:t>
            </a:r>
            <a:r>
              <a:rPr lang="en-US" sz="3000" dirty="0">
                <a:effectLst/>
              </a:rPr>
              <a:t> are slope parameters</a:t>
            </a:r>
          </a:p>
          <a:p>
            <a:pPr marL="457200" lvl="1" indent="0">
              <a:buNone/>
            </a:pPr>
            <a:r>
              <a:rPr lang="en-US" sz="2600" dirty="0">
                <a:effectLst/>
              </a:rPr>
              <a:t>Measures the effect on </a:t>
            </a:r>
            <a:r>
              <a:rPr lang="en-US" sz="2900" b="1" i="1" dirty="0" err="1">
                <a:effectLst/>
                <a:latin typeface="Times New Roman" pitchFamily="18" charset="0"/>
              </a:rPr>
              <a:t>Q</a:t>
            </a:r>
            <a:r>
              <a:rPr lang="en-US" sz="2900" b="1" i="1" baseline="-25000" dirty="0" err="1">
                <a:effectLst/>
                <a:latin typeface="Times New Roman" pitchFamily="18" charset="0"/>
              </a:rPr>
              <a:t>d</a:t>
            </a:r>
            <a:r>
              <a:rPr lang="en-US" sz="2900" b="1" i="1" dirty="0">
                <a:effectLst/>
                <a:latin typeface="Times New Roman" pitchFamily="18" charset="0"/>
              </a:rPr>
              <a:t> </a:t>
            </a:r>
            <a:r>
              <a:rPr lang="en-US" sz="2600" dirty="0">
                <a:effectLst/>
              </a:rPr>
              <a:t>of changing one of the variables while holding the others constant</a:t>
            </a:r>
          </a:p>
          <a:p>
            <a:pPr>
              <a:buFont typeface="Arial" pitchFamily="34" charset="0"/>
              <a:buChar char="•"/>
            </a:pPr>
            <a:r>
              <a:rPr lang="en-US" sz="3000" dirty="0">
                <a:effectLst/>
              </a:rPr>
              <a:t>Sign of parameter shows how variable is related to </a:t>
            </a:r>
            <a:r>
              <a:rPr lang="en-US" sz="3000" i="1" dirty="0" err="1">
                <a:effectLst/>
                <a:latin typeface="Times New Roman" pitchFamily="18" charset="0"/>
              </a:rPr>
              <a:t>Q</a:t>
            </a:r>
            <a:r>
              <a:rPr lang="en-US" sz="3000" i="1" baseline="-25000" dirty="0" err="1">
                <a:effectLst/>
                <a:latin typeface="Times New Roman" pitchFamily="18" charset="0"/>
              </a:rPr>
              <a:t>d</a:t>
            </a:r>
            <a:endParaRPr lang="en-US" sz="3000" i="1" baseline="-25000" dirty="0">
              <a:effectLst/>
              <a:latin typeface="Times New Roman" pitchFamily="18" charset="0"/>
            </a:endParaRPr>
          </a:p>
          <a:p>
            <a:pPr lvl="1"/>
            <a:r>
              <a:rPr lang="en-US" sz="2600" dirty="0">
                <a:effectLst/>
              </a:rPr>
              <a:t>Positive sign indicates direct relationship</a:t>
            </a:r>
          </a:p>
          <a:p>
            <a:pPr lvl="1"/>
            <a:r>
              <a:rPr lang="en-US" sz="2600" dirty="0">
                <a:effectLst/>
              </a:rPr>
              <a:t>Negative sign indicates inverse relationship</a:t>
            </a:r>
          </a:p>
          <a:p>
            <a:pPr lvl="1"/>
            <a:endParaRPr lang="en-US" sz="2600" dirty="0"/>
          </a:p>
        </p:txBody>
      </p:sp>
      <p:graphicFrame>
        <p:nvGraphicFramePr>
          <p:cNvPr id="189444" name="Object 4"/>
          <p:cNvGraphicFramePr>
            <a:graphicFrameLocks noChangeAspect="1"/>
          </p:cNvGraphicFramePr>
          <p:nvPr/>
        </p:nvGraphicFramePr>
        <p:xfrm>
          <a:off x="400050" y="9525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31" name="Equation" r:id="rId3" imgW="114120" imgH="177480" progId="">
                  <p:embed/>
                </p:oleObj>
              </mc:Choice>
              <mc:Fallback>
                <p:oleObj name="Equation" r:id="rId3" imgW="114120" imgH="177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" y="9525"/>
                        <a:ext cx="1143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609600" y="1371600"/>
                <a:ext cx="8001000" cy="6252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𝑏𝑃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𝑐𝑀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𝑑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    +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𝑓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𝑔𝑁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1371600"/>
                <a:ext cx="8001000" cy="62523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5867400" y="1371600"/>
            <a:ext cx="4619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i="1" dirty="0">
                <a:latin typeface="Script MT Bold" pitchFamily="66" charset="0"/>
                <a:sym typeface="Symbol"/>
              </a:rPr>
              <a:t>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89012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9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9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9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3" grpId="0" build="p" bldLvl="2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2995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513404"/>
              </p:ext>
            </p:extLst>
          </p:nvPr>
        </p:nvGraphicFramePr>
        <p:xfrm>
          <a:off x="838200" y="1524000"/>
          <a:ext cx="7924800" cy="4984752"/>
        </p:xfrm>
        <a:graphic>
          <a:graphicData uri="http://schemas.openxmlformats.org/drawingml/2006/table">
            <a:tbl>
              <a:tblPr/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Variable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Relation to </a:t>
                      </a:r>
                      <a:r>
                        <a:rPr kumimoji="0" lang="en-US" sz="22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Q</a:t>
                      </a:r>
                      <a:r>
                        <a:rPr kumimoji="0" lang="en-US" sz="2200" b="1" i="1" u="none" strike="noStrike" cap="none" normalizeH="0" baseline="-25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endParaRPr kumimoji="0" lang="en-US" sz="2200" b="1" i="1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Sign of Slope Parameter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8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5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1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8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6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8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0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Generalized Demand Function</a:t>
            </a:r>
          </a:p>
        </p:txBody>
      </p:sp>
      <p:sp>
        <p:nvSpPr>
          <p:cNvPr id="213053" name="Text Box 61"/>
          <p:cNvSpPr txBox="1">
            <a:spLocks noGrp="1" noChangeArrowheads="1"/>
          </p:cNvSpPr>
          <p:nvPr>
            <p:ph idx="1"/>
          </p:nvPr>
        </p:nvSpPr>
        <p:spPr>
          <a:xfrm>
            <a:off x="2133600" y="3962400"/>
            <a:ext cx="3276600" cy="457200"/>
          </a:xfrm>
          <a:noFill/>
          <a:ln/>
        </p:spPr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r>
              <a:rPr lang="en-US" sz="2000" b="1" dirty="0">
                <a:effectLst/>
              </a:rPr>
              <a:t>Inverse for complements</a:t>
            </a:r>
          </a:p>
        </p:txBody>
      </p:sp>
      <p:sp>
        <p:nvSpPr>
          <p:cNvPr id="213029" name="Text Box 37"/>
          <p:cNvSpPr txBox="1">
            <a:spLocks noChangeArrowheads="1"/>
          </p:cNvSpPr>
          <p:nvPr/>
        </p:nvSpPr>
        <p:spPr bwMode="auto">
          <a:xfrm>
            <a:off x="1219200" y="2133600"/>
            <a:ext cx="457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P</a:t>
            </a:r>
          </a:p>
        </p:txBody>
      </p:sp>
      <p:sp>
        <p:nvSpPr>
          <p:cNvPr id="213030" name="Text Box 38"/>
          <p:cNvSpPr txBox="1">
            <a:spLocks noChangeArrowheads="1"/>
          </p:cNvSpPr>
          <p:nvPr/>
        </p:nvSpPr>
        <p:spPr bwMode="auto">
          <a:xfrm>
            <a:off x="1219200" y="5181600"/>
            <a:ext cx="685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200" b="1" i="1" baseline="-25000" dirty="0" err="1">
                <a:latin typeface="Times New Roman" pitchFamily="18" charset="0"/>
                <a:cs typeface="Times New Roman" pitchFamily="18" charset="0"/>
              </a:rPr>
              <a:t>e</a:t>
            </a:r>
            <a:endParaRPr lang="en-US" sz="3200" b="1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3031" name="Text Box 39"/>
          <p:cNvSpPr txBox="1">
            <a:spLocks noChangeArrowheads="1"/>
          </p:cNvSpPr>
          <p:nvPr/>
        </p:nvSpPr>
        <p:spPr bwMode="auto">
          <a:xfrm>
            <a:off x="1219200" y="5867400"/>
            <a:ext cx="457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213032" name="Text Box 40"/>
          <p:cNvSpPr txBox="1">
            <a:spLocks noChangeArrowheads="1"/>
          </p:cNvSpPr>
          <p:nvPr/>
        </p:nvSpPr>
        <p:spPr bwMode="auto">
          <a:xfrm>
            <a:off x="1143000" y="2895600"/>
            <a:ext cx="457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M</a:t>
            </a:r>
          </a:p>
        </p:txBody>
      </p:sp>
      <p:sp>
        <p:nvSpPr>
          <p:cNvPr id="213033" name="Text Box 41"/>
          <p:cNvSpPr txBox="1">
            <a:spLocks noChangeArrowheads="1"/>
          </p:cNvSpPr>
          <p:nvPr/>
        </p:nvSpPr>
        <p:spPr bwMode="auto">
          <a:xfrm>
            <a:off x="1066800" y="3657600"/>
            <a:ext cx="762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200" b="1" i="1" baseline="-25000" dirty="0">
                <a:latin typeface="Times New Roman" pitchFamily="18" charset="0"/>
                <a:cs typeface="Times New Roman" pitchFamily="18" charset="0"/>
              </a:rPr>
              <a:t>R</a:t>
            </a:r>
          </a:p>
        </p:txBody>
      </p:sp>
      <p:sp>
        <p:nvSpPr>
          <p:cNvPr id="213036" name="Text Box 44"/>
          <p:cNvSpPr txBox="1">
            <a:spLocks noChangeArrowheads="1"/>
          </p:cNvSpPr>
          <p:nvPr/>
        </p:nvSpPr>
        <p:spPr bwMode="auto">
          <a:xfrm>
            <a:off x="2133600" y="2193925"/>
            <a:ext cx="1073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charset="0"/>
              </a:rPr>
              <a:t>Inverse</a:t>
            </a:r>
          </a:p>
        </p:txBody>
      </p:sp>
      <p:sp>
        <p:nvSpPr>
          <p:cNvPr id="213037" name="Text Box 45"/>
          <p:cNvSpPr txBox="1">
            <a:spLocks noChangeArrowheads="1"/>
          </p:cNvSpPr>
          <p:nvPr/>
        </p:nvSpPr>
        <p:spPr bwMode="auto">
          <a:xfrm>
            <a:off x="2133600" y="4556125"/>
            <a:ext cx="903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charset="0"/>
              </a:rPr>
              <a:t>Direct</a:t>
            </a:r>
          </a:p>
        </p:txBody>
      </p:sp>
      <p:sp>
        <p:nvSpPr>
          <p:cNvPr id="213038" name="Text Box 46"/>
          <p:cNvSpPr txBox="1">
            <a:spLocks noChangeArrowheads="1"/>
          </p:cNvSpPr>
          <p:nvPr/>
        </p:nvSpPr>
        <p:spPr bwMode="auto">
          <a:xfrm>
            <a:off x="2133600" y="5927725"/>
            <a:ext cx="903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charset="0"/>
              </a:rPr>
              <a:t>Direct</a:t>
            </a:r>
          </a:p>
        </p:txBody>
      </p:sp>
      <p:sp>
        <p:nvSpPr>
          <p:cNvPr id="213039" name="Text Box 47"/>
          <p:cNvSpPr txBox="1">
            <a:spLocks noChangeArrowheads="1"/>
          </p:cNvSpPr>
          <p:nvPr/>
        </p:nvSpPr>
        <p:spPr bwMode="auto">
          <a:xfrm>
            <a:off x="2133600" y="5241925"/>
            <a:ext cx="903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charset="0"/>
              </a:rPr>
              <a:t>Direct</a:t>
            </a:r>
          </a:p>
        </p:txBody>
      </p:sp>
      <p:sp>
        <p:nvSpPr>
          <p:cNvPr id="213040" name="Text Box 48"/>
          <p:cNvSpPr txBox="1">
            <a:spLocks noChangeArrowheads="1"/>
          </p:cNvSpPr>
          <p:nvPr/>
        </p:nvSpPr>
        <p:spPr bwMode="auto">
          <a:xfrm>
            <a:off x="2127250" y="2727325"/>
            <a:ext cx="3060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charset="0"/>
              </a:rPr>
              <a:t>Direct for normal goods</a:t>
            </a:r>
          </a:p>
        </p:txBody>
      </p:sp>
      <p:sp>
        <p:nvSpPr>
          <p:cNvPr id="213041" name="Text Box 49"/>
          <p:cNvSpPr txBox="1">
            <a:spLocks noChangeArrowheads="1"/>
          </p:cNvSpPr>
          <p:nvPr/>
        </p:nvSpPr>
        <p:spPr bwMode="auto">
          <a:xfrm>
            <a:off x="2133600" y="3108325"/>
            <a:ext cx="3257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charset="0"/>
              </a:rPr>
              <a:t>Inverse for inferior goods</a:t>
            </a:r>
          </a:p>
        </p:txBody>
      </p:sp>
      <p:sp>
        <p:nvSpPr>
          <p:cNvPr id="213042" name="Text Box 50"/>
          <p:cNvSpPr txBox="1">
            <a:spLocks noChangeArrowheads="1"/>
          </p:cNvSpPr>
          <p:nvPr/>
        </p:nvSpPr>
        <p:spPr bwMode="auto">
          <a:xfrm>
            <a:off x="2133600" y="3565525"/>
            <a:ext cx="27352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>
                <a:latin typeface="Arial" charset="0"/>
              </a:rPr>
              <a:t>Direct for substitutes</a:t>
            </a:r>
          </a:p>
        </p:txBody>
      </p:sp>
      <p:sp>
        <p:nvSpPr>
          <p:cNvPr id="213043" name="Text Box 51"/>
          <p:cNvSpPr txBox="1">
            <a:spLocks noChangeArrowheads="1"/>
          </p:cNvSpPr>
          <p:nvPr/>
        </p:nvSpPr>
        <p:spPr bwMode="auto">
          <a:xfrm>
            <a:off x="5486400" y="2133600"/>
            <a:ext cx="327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dirty="0"/>
              <a:t>b = </a:t>
            </a:r>
            <a:r>
              <a:rPr lang="en-US" b="1" i="1" dirty="0">
                <a:sym typeface="Symbol" pitchFamily="18" charset="2"/>
              </a:rPr>
              <a:t></a:t>
            </a:r>
            <a:r>
              <a:rPr lang="en-US" b="1" i="1" dirty="0" err="1">
                <a:sym typeface="Symbol" pitchFamily="18" charset="2"/>
              </a:rPr>
              <a:t>Q</a:t>
            </a:r>
            <a:r>
              <a:rPr lang="en-US" b="1" i="1" baseline="-25000" dirty="0" err="1">
                <a:sym typeface="Symbol" pitchFamily="18" charset="2"/>
              </a:rPr>
              <a:t>d</a:t>
            </a:r>
            <a:r>
              <a:rPr lang="en-US" b="1" i="1" dirty="0">
                <a:sym typeface="Symbol" pitchFamily="18" charset="2"/>
              </a:rPr>
              <a:t>/</a:t>
            </a:r>
            <a:r>
              <a:rPr lang="en-US" b="1" i="1" dirty="0"/>
              <a:t>P  </a:t>
            </a:r>
            <a:r>
              <a:rPr lang="en-US" sz="2000" b="1" dirty="0">
                <a:latin typeface="Arial" charset="0"/>
              </a:rPr>
              <a:t>is negative</a:t>
            </a:r>
          </a:p>
        </p:txBody>
      </p:sp>
      <p:sp>
        <p:nvSpPr>
          <p:cNvPr id="213044" name="Text Box 52"/>
          <p:cNvSpPr txBox="1">
            <a:spLocks noChangeArrowheads="1"/>
          </p:cNvSpPr>
          <p:nvPr/>
        </p:nvSpPr>
        <p:spPr bwMode="auto">
          <a:xfrm>
            <a:off x="5486400" y="2667000"/>
            <a:ext cx="327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dirty="0"/>
              <a:t>c = </a:t>
            </a:r>
            <a:r>
              <a:rPr lang="en-US" b="1" i="1" dirty="0">
                <a:sym typeface="Symbol" pitchFamily="18" charset="2"/>
              </a:rPr>
              <a:t></a:t>
            </a:r>
            <a:r>
              <a:rPr lang="en-US" b="1" i="1" dirty="0" err="1">
                <a:sym typeface="Symbol" pitchFamily="18" charset="2"/>
              </a:rPr>
              <a:t>Q</a:t>
            </a:r>
            <a:r>
              <a:rPr lang="en-US" b="1" i="1" baseline="-25000" dirty="0" err="1">
                <a:sym typeface="Symbol" pitchFamily="18" charset="2"/>
              </a:rPr>
              <a:t>d</a:t>
            </a:r>
            <a:r>
              <a:rPr lang="en-US" b="1" i="1" dirty="0">
                <a:sym typeface="Symbol" pitchFamily="18" charset="2"/>
              </a:rPr>
              <a:t>/M</a:t>
            </a:r>
            <a:r>
              <a:rPr lang="en-US" b="1" i="1" dirty="0"/>
              <a:t>  </a:t>
            </a:r>
            <a:r>
              <a:rPr lang="en-US" sz="2000" b="1" dirty="0">
                <a:latin typeface="Arial" charset="0"/>
              </a:rPr>
              <a:t>is positive</a:t>
            </a:r>
          </a:p>
        </p:txBody>
      </p:sp>
      <p:sp>
        <p:nvSpPr>
          <p:cNvPr id="213045" name="Text Box 53"/>
          <p:cNvSpPr txBox="1">
            <a:spLocks noChangeArrowheads="1"/>
          </p:cNvSpPr>
          <p:nvPr/>
        </p:nvSpPr>
        <p:spPr bwMode="auto">
          <a:xfrm>
            <a:off x="5486400" y="3048000"/>
            <a:ext cx="327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dirty="0"/>
              <a:t>c = </a:t>
            </a:r>
            <a:r>
              <a:rPr lang="en-US" b="1" i="1" dirty="0">
                <a:sym typeface="Symbol" pitchFamily="18" charset="2"/>
              </a:rPr>
              <a:t></a:t>
            </a:r>
            <a:r>
              <a:rPr lang="en-US" b="1" i="1" dirty="0" err="1">
                <a:sym typeface="Symbol" pitchFamily="18" charset="2"/>
              </a:rPr>
              <a:t>Q</a:t>
            </a:r>
            <a:r>
              <a:rPr lang="en-US" b="1" i="1" baseline="-25000" dirty="0" err="1">
                <a:sym typeface="Symbol" pitchFamily="18" charset="2"/>
              </a:rPr>
              <a:t>d</a:t>
            </a:r>
            <a:r>
              <a:rPr lang="en-US" b="1" i="1" dirty="0">
                <a:sym typeface="Symbol" pitchFamily="18" charset="2"/>
              </a:rPr>
              <a:t>/M</a:t>
            </a:r>
            <a:r>
              <a:rPr lang="en-US" b="1" i="1" dirty="0"/>
              <a:t>  </a:t>
            </a:r>
            <a:r>
              <a:rPr lang="en-US" sz="2000" b="1" dirty="0">
                <a:latin typeface="Arial" charset="0"/>
              </a:rPr>
              <a:t>is negative</a:t>
            </a:r>
          </a:p>
        </p:txBody>
      </p:sp>
      <p:sp>
        <p:nvSpPr>
          <p:cNvPr id="213046" name="Text Box 54"/>
          <p:cNvSpPr txBox="1">
            <a:spLocks noChangeArrowheads="1"/>
          </p:cNvSpPr>
          <p:nvPr/>
        </p:nvSpPr>
        <p:spPr bwMode="auto">
          <a:xfrm>
            <a:off x="5486400" y="3505200"/>
            <a:ext cx="327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dirty="0"/>
              <a:t>d = </a:t>
            </a:r>
            <a:r>
              <a:rPr lang="en-US" b="1" i="1" dirty="0">
                <a:sym typeface="Symbol" pitchFamily="18" charset="2"/>
              </a:rPr>
              <a:t></a:t>
            </a:r>
            <a:r>
              <a:rPr lang="en-US" b="1" i="1" dirty="0" err="1">
                <a:sym typeface="Symbol" pitchFamily="18" charset="2"/>
              </a:rPr>
              <a:t>Q</a:t>
            </a:r>
            <a:r>
              <a:rPr lang="en-US" b="1" i="1" baseline="-25000" dirty="0" err="1">
                <a:sym typeface="Symbol" pitchFamily="18" charset="2"/>
              </a:rPr>
              <a:t>d</a:t>
            </a:r>
            <a:r>
              <a:rPr lang="en-US" b="1" i="1" dirty="0">
                <a:sym typeface="Symbol" pitchFamily="18" charset="2"/>
              </a:rPr>
              <a:t>/P</a:t>
            </a:r>
            <a:r>
              <a:rPr lang="en-US" b="1" i="1" baseline="-25000" dirty="0">
                <a:sym typeface="Symbol" pitchFamily="18" charset="2"/>
              </a:rPr>
              <a:t>R</a:t>
            </a:r>
            <a:r>
              <a:rPr lang="en-US" b="1" i="1" dirty="0"/>
              <a:t>  </a:t>
            </a:r>
            <a:r>
              <a:rPr lang="en-US" sz="2000" b="1" dirty="0">
                <a:latin typeface="Arial" charset="0"/>
              </a:rPr>
              <a:t>is positive</a:t>
            </a:r>
          </a:p>
        </p:txBody>
      </p:sp>
      <p:sp>
        <p:nvSpPr>
          <p:cNvPr id="213047" name="Text Box 55"/>
          <p:cNvSpPr txBox="1">
            <a:spLocks noChangeArrowheads="1"/>
          </p:cNvSpPr>
          <p:nvPr/>
        </p:nvSpPr>
        <p:spPr bwMode="auto">
          <a:xfrm>
            <a:off x="5486400" y="3886200"/>
            <a:ext cx="327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dirty="0"/>
              <a:t>d = </a:t>
            </a:r>
            <a:r>
              <a:rPr lang="en-US" b="1" i="1" dirty="0">
                <a:sym typeface="Symbol" pitchFamily="18" charset="2"/>
              </a:rPr>
              <a:t></a:t>
            </a:r>
            <a:r>
              <a:rPr lang="en-US" b="1" i="1" dirty="0" err="1">
                <a:sym typeface="Symbol" pitchFamily="18" charset="2"/>
              </a:rPr>
              <a:t>Q</a:t>
            </a:r>
            <a:r>
              <a:rPr lang="en-US" b="1" i="1" baseline="-25000" dirty="0" err="1">
                <a:sym typeface="Symbol" pitchFamily="18" charset="2"/>
              </a:rPr>
              <a:t>d</a:t>
            </a:r>
            <a:r>
              <a:rPr lang="en-US" b="1" i="1" dirty="0">
                <a:sym typeface="Symbol" pitchFamily="18" charset="2"/>
              </a:rPr>
              <a:t>/P</a:t>
            </a:r>
            <a:r>
              <a:rPr lang="en-US" b="1" i="1" baseline="-25000" dirty="0">
                <a:sym typeface="Symbol" pitchFamily="18" charset="2"/>
              </a:rPr>
              <a:t>R</a:t>
            </a:r>
            <a:r>
              <a:rPr lang="en-US" b="1" i="1" dirty="0"/>
              <a:t>  </a:t>
            </a:r>
            <a:r>
              <a:rPr lang="en-US" sz="2000" b="1" dirty="0">
                <a:latin typeface="Arial" charset="0"/>
              </a:rPr>
              <a:t>is negative</a:t>
            </a:r>
          </a:p>
        </p:txBody>
      </p:sp>
      <p:sp>
        <p:nvSpPr>
          <p:cNvPr id="213051" name="Text Box 59"/>
          <p:cNvSpPr txBox="1">
            <a:spLocks noChangeArrowheads="1"/>
          </p:cNvSpPr>
          <p:nvPr/>
        </p:nvSpPr>
        <p:spPr bwMode="auto">
          <a:xfrm>
            <a:off x="5486400" y="5181600"/>
            <a:ext cx="327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dirty="0"/>
              <a:t>f = </a:t>
            </a:r>
            <a:r>
              <a:rPr lang="en-US" b="1" i="1" dirty="0">
                <a:sym typeface="Symbol" pitchFamily="18" charset="2"/>
              </a:rPr>
              <a:t></a:t>
            </a:r>
            <a:r>
              <a:rPr lang="en-US" b="1" i="1" dirty="0" err="1">
                <a:sym typeface="Symbol" pitchFamily="18" charset="2"/>
              </a:rPr>
              <a:t>Q</a:t>
            </a:r>
            <a:r>
              <a:rPr lang="en-US" b="1" i="1" baseline="-25000" dirty="0" err="1">
                <a:sym typeface="Symbol" pitchFamily="18" charset="2"/>
              </a:rPr>
              <a:t>d</a:t>
            </a:r>
            <a:r>
              <a:rPr lang="en-US" b="1" i="1" dirty="0">
                <a:sym typeface="Symbol" pitchFamily="18" charset="2"/>
              </a:rPr>
              <a:t>/</a:t>
            </a:r>
            <a:r>
              <a:rPr lang="en-US" b="1" i="1" dirty="0" err="1">
                <a:sym typeface="Symbol" pitchFamily="18" charset="2"/>
              </a:rPr>
              <a:t>P</a:t>
            </a:r>
            <a:r>
              <a:rPr lang="en-US" b="1" i="1" baseline="-25000" dirty="0" err="1">
                <a:sym typeface="Symbol" pitchFamily="18" charset="2"/>
              </a:rPr>
              <a:t>e</a:t>
            </a:r>
            <a:r>
              <a:rPr lang="en-US" b="1" i="1" dirty="0"/>
              <a:t>  </a:t>
            </a:r>
            <a:r>
              <a:rPr lang="en-US" sz="2000" b="1" dirty="0">
                <a:latin typeface="Arial" charset="0"/>
              </a:rPr>
              <a:t>is positive</a:t>
            </a:r>
          </a:p>
        </p:txBody>
      </p:sp>
      <p:sp>
        <p:nvSpPr>
          <p:cNvPr id="213052" name="Text Box 60"/>
          <p:cNvSpPr txBox="1">
            <a:spLocks noChangeArrowheads="1"/>
          </p:cNvSpPr>
          <p:nvPr/>
        </p:nvSpPr>
        <p:spPr bwMode="auto">
          <a:xfrm>
            <a:off x="5486400" y="5867400"/>
            <a:ext cx="327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dirty="0"/>
              <a:t>g = </a:t>
            </a:r>
            <a:r>
              <a:rPr lang="en-US" b="1" i="1" dirty="0">
                <a:sym typeface="Symbol" pitchFamily="18" charset="2"/>
              </a:rPr>
              <a:t></a:t>
            </a:r>
            <a:r>
              <a:rPr lang="en-US" b="1" i="1" dirty="0" err="1">
                <a:sym typeface="Symbol" pitchFamily="18" charset="2"/>
              </a:rPr>
              <a:t>Q</a:t>
            </a:r>
            <a:r>
              <a:rPr lang="en-US" b="1" i="1" baseline="-25000" dirty="0" err="1">
                <a:sym typeface="Symbol" pitchFamily="18" charset="2"/>
              </a:rPr>
              <a:t>d</a:t>
            </a:r>
            <a:r>
              <a:rPr lang="en-US" b="1" i="1" dirty="0">
                <a:sym typeface="Symbol" pitchFamily="18" charset="2"/>
              </a:rPr>
              <a:t>/N</a:t>
            </a:r>
            <a:r>
              <a:rPr lang="en-US" b="1" i="1" dirty="0"/>
              <a:t>  </a:t>
            </a:r>
            <a:r>
              <a:rPr lang="en-US" sz="2000" b="1" dirty="0">
                <a:latin typeface="Arial" charset="0"/>
              </a:rPr>
              <a:t>is positive</a:t>
            </a:r>
          </a:p>
        </p:txBody>
      </p:sp>
      <p:grpSp>
        <p:nvGrpSpPr>
          <p:cNvPr id="213055" name="Group 63"/>
          <p:cNvGrpSpPr>
            <a:grpSpLocks/>
          </p:cNvGrpSpPr>
          <p:nvPr/>
        </p:nvGrpSpPr>
        <p:grpSpPr bwMode="auto">
          <a:xfrm>
            <a:off x="5486400" y="4495800"/>
            <a:ext cx="3276600" cy="457200"/>
            <a:chOff x="3456" y="2832"/>
            <a:chExt cx="2064" cy="288"/>
          </a:xfrm>
        </p:grpSpPr>
        <p:sp>
          <p:nvSpPr>
            <p:cNvPr id="213049" name="Text Box 57"/>
            <p:cNvSpPr txBox="1">
              <a:spLocks noChangeArrowheads="1"/>
            </p:cNvSpPr>
            <p:nvPr/>
          </p:nvSpPr>
          <p:spPr bwMode="auto">
            <a:xfrm>
              <a:off x="3456" y="2832"/>
              <a:ext cx="206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 dirty="0"/>
                <a:t>e = </a:t>
              </a:r>
              <a:r>
                <a:rPr lang="en-US" b="1" i="1" dirty="0">
                  <a:sym typeface="Symbol" pitchFamily="18" charset="2"/>
                </a:rPr>
                <a:t></a:t>
              </a:r>
              <a:r>
                <a:rPr lang="en-US" b="1" i="1" dirty="0" err="1">
                  <a:sym typeface="Symbol" pitchFamily="18" charset="2"/>
                </a:rPr>
                <a:t>Q</a:t>
              </a:r>
              <a:r>
                <a:rPr lang="en-US" b="1" i="1" baseline="-25000" dirty="0" err="1">
                  <a:sym typeface="Symbol" pitchFamily="18" charset="2"/>
                </a:rPr>
                <a:t>d</a:t>
              </a:r>
              <a:r>
                <a:rPr lang="en-US" b="1" i="1" dirty="0">
                  <a:sym typeface="Symbol" pitchFamily="18" charset="2"/>
                </a:rPr>
                <a:t>/</a:t>
              </a:r>
              <a:r>
                <a:rPr lang="en-US" b="1" i="1" dirty="0"/>
                <a:t>     </a:t>
              </a:r>
              <a:r>
                <a:rPr lang="en-US" sz="2000" b="1" dirty="0">
                  <a:latin typeface="Arial" charset="0"/>
                </a:rPr>
                <a:t>is positive</a:t>
              </a:r>
            </a:p>
          </p:txBody>
        </p:sp>
        <p:graphicFrame>
          <p:nvGraphicFramePr>
            <p:cNvPr id="213054" name="Object 62"/>
            <p:cNvGraphicFramePr>
              <a:graphicFrameLocks noChangeAspect="1"/>
            </p:cNvGraphicFramePr>
            <p:nvPr/>
          </p:nvGraphicFramePr>
          <p:xfrm>
            <a:off x="4279" y="2880"/>
            <a:ext cx="206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555" name="Equation" r:id="rId3" imgW="152280" imgH="177480" progId="">
                    <p:embed/>
                  </p:oleObj>
                </mc:Choice>
                <mc:Fallback>
                  <p:oleObj name="Equation" r:id="rId3" imgW="152280" imgH="177480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79" y="2880"/>
                          <a:ext cx="206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" name="Rectangle 1"/>
          <p:cNvSpPr/>
          <p:nvPr/>
        </p:nvSpPr>
        <p:spPr>
          <a:xfrm>
            <a:off x="1214414" y="4471344"/>
            <a:ext cx="4619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i="1" dirty="0">
                <a:latin typeface="Script MT Bold" pitchFamily="66" charset="0"/>
                <a:sym typeface="Symbol"/>
              </a:rPr>
              <a:t>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02076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3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3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3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3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3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3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13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13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13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13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13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13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13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13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13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13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3053" grpId="0" build="p" autoUpdateAnimBg="0"/>
      <p:bldP spid="213036" grpId="0" autoUpdateAnimBg="0"/>
      <p:bldP spid="213037" grpId="0" autoUpdateAnimBg="0"/>
      <p:bldP spid="213038" grpId="0" autoUpdateAnimBg="0"/>
      <p:bldP spid="213039" grpId="0" autoUpdateAnimBg="0"/>
      <p:bldP spid="213040" grpId="0" autoUpdateAnimBg="0"/>
      <p:bldP spid="213041" grpId="0" autoUpdateAnimBg="0"/>
      <p:bldP spid="213042" grpId="0" autoUpdateAnimBg="0"/>
      <p:bldP spid="213043" grpId="0" autoUpdateAnimBg="0"/>
      <p:bldP spid="213044" grpId="0" autoUpdateAnimBg="0"/>
      <p:bldP spid="213045" grpId="0" autoUpdateAnimBg="0"/>
      <p:bldP spid="213046" grpId="0" autoUpdateAnimBg="0"/>
      <p:bldP spid="213047" grpId="0" autoUpdateAnimBg="0"/>
      <p:bldP spid="213051" grpId="0" autoUpdateAnimBg="0"/>
      <p:bldP spid="213052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>
                <a:effectLst/>
              </a:rPr>
              <a:t>Demand Function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sz="3000" i="1" dirty="0">
                <a:effectLst/>
              </a:rPr>
              <a:t>Demand function</a:t>
            </a:r>
            <a:r>
              <a:rPr lang="en-US" sz="3000" dirty="0">
                <a:effectLst/>
              </a:rPr>
              <a:t>, or </a:t>
            </a:r>
            <a:r>
              <a:rPr lang="en-US" sz="3000" i="1" dirty="0">
                <a:effectLst/>
              </a:rPr>
              <a:t>demand</a:t>
            </a:r>
            <a:r>
              <a:rPr lang="en-US" sz="3000" dirty="0">
                <a:effectLst/>
              </a:rPr>
              <a:t>, shows relation between </a:t>
            </a:r>
            <a:r>
              <a:rPr lang="en-US" sz="3000" i="1" dirty="0">
                <a:effectLst/>
                <a:latin typeface="Times New Roman" pitchFamily="18" charset="0"/>
              </a:rPr>
              <a:t>P</a:t>
            </a:r>
            <a:r>
              <a:rPr lang="en-US" sz="3000" dirty="0">
                <a:effectLst/>
              </a:rPr>
              <a:t> &amp; </a:t>
            </a:r>
            <a:r>
              <a:rPr lang="en-US" sz="3000" i="1" dirty="0" err="1">
                <a:effectLst/>
                <a:latin typeface="Times New Roman" pitchFamily="18" charset="0"/>
              </a:rPr>
              <a:t>Q</a:t>
            </a:r>
            <a:r>
              <a:rPr lang="en-US" sz="3000" i="1" baseline="-25000" dirty="0" err="1">
                <a:effectLst/>
                <a:latin typeface="Times New Roman" pitchFamily="18" charset="0"/>
              </a:rPr>
              <a:t>d</a:t>
            </a:r>
            <a:r>
              <a:rPr lang="en-US" sz="3000" i="1" dirty="0">
                <a:effectLst/>
                <a:latin typeface="Times New Roman" pitchFamily="18" charset="0"/>
              </a:rPr>
              <a:t> </a:t>
            </a:r>
            <a:r>
              <a:rPr lang="en-US" sz="3000" dirty="0">
                <a:effectLst/>
              </a:rPr>
              <a:t>when all other variables are held constant</a:t>
            </a:r>
          </a:p>
          <a:p>
            <a:pPr lvl="1">
              <a:buNone/>
            </a:pPr>
            <a:r>
              <a:rPr lang="en-US" sz="2600" dirty="0">
                <a:effectLst/>
                <a:sym typeface="Euclid Symbol" pitchFamily="18" charset="2"/>
              </a:rPr>
              <a:t>   </a:t>
            </a:r>
            <a:r>
              <a:rPr lang="en-US" b="1" i="1" dirty="0" err="1">
                <a:effectLst/>
                <a:latin typeface="Times New Roman" pitchFamily="18" charset="0"/>
                <a:sym typeface="Euclid Symbol" pitchFamily="18" charset="2"/>
              </a:rPr>
              <a:t>Q</a:t>
            </a:r>
            <a:r>
              <a:rPr lang="en-US" b="1" i="1" baseline="-25000" dirty="0" err="1">
                <a:effectLst/>
                <a:latin typeface="Times New Roman" pitchFamily="18" charset="0"/>
                <a:sym typeface="Euclid Symbol" pitchFamily="18" charset="2"/>
              </a:rPr>
              <a:t>d</a:t>
            </a:r>
            <a:r>
              <a:rPr lang="en-US" b="1" i="1" dirty="0">
                <a:effectLst/>
                <a:latin typeface="Times New Roman" pitchFamily="18" charset="0"/>
                <a:sym typeface="Euclid Symbol" pitchFamily="18" charset="2"/>
              </a:rPr>
              <a:t> = f(P)</a:t>
            </a:r>
            <a:endParaRPr lang="en-US" b="1" i="1" dirty="0">
              <a:effectLst/>
              <a:latin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3000" dirty="0">
                <a:effectLst/>
              </a:rPr>
              <a:t>Law of Demand</a:t>
            </a:r>
          </a:p>
          <a:p>
            <a:pPr lvl="1">
              <a:buSzPct val="90000"/>
              <a:buNone/>
            </a:pPr>
            <a:r>
              <a:rPr lang="en-US" sz="2600" b="1" i="1" dirty="0" err="1">
                <a:effectLst/>
                <a:latin typeface="Times New Roman" pitchFamily="18" charset="0"/>
              </a:rPr>
              <a:t>Q</a:t>
            </a:r>
            <a:r>
              <a:rPr lang="en-US" sz="2600" b="1" i="1" baseline="-25000" dirty="0" err="1">
                <a:effectLst/>
                <a:latin typeface="Times New Roman" pitchFamily="18" charset="0"/>
              </a:rPr>
              <a:t>d</a:t>
            </a:r>
            <a:r>
              <a:rPr lang="en-US" sz="2600" dirty="0">
                <a:effectLst/>
                <a:latin typeface="Times New Roman" pitchFamily="18" charset="0"/>
              </a:rPr>
              <a:t> </a:t>
            </a:r>
            <a:r>
              <a:rPr lang="en-US" sz="2600" dirty="0">
                <a:effectLst/>
              </a:rPr>
              <a:t>increases when </a:t>
            </a:r>
            <a:r>
              <a:rPr lang="en-US" sz="2600" b="1" i="1" dirty="0">
                <a:effectLst/>
                <a:latin typeface="Times New Roman" pitchFamily="18" charset="0"/>
              </a:rPr>
              <a:t>P</a:t>
            </a:r>
            <a:r>
              <a:rPr lang="en-US" sz="2600" dirty="0">
                <a:effectLst/>
              </a:rPr>
              <a:t> falls and</a:t>
            </a:r>
          </a:p>
          <a:p>
            <a:pPr lvl="1">
              <a:buSzPct val="90000"/>
              <a:buNone/>
            </a:pPr>
            <a:r>
              <a:rPr lang="en-US" sz="2600" b="1" i="1" dirty="0" err="1">
                <a:effectLst/>
                <a:latin typeface="Times New Roman" pitchFamily="18" charset="0"/>
              </a:rPr>
              <a:t>Q</a:t>
            </a:r>
            <a:r>
              <a:rPr lang="en-US" sz="2600" b="1" i="1" baseline="-25000" dirty="0" err="1">
                <a:effectLst/>
                <a:latin typeface="Times New Roman" pitchFamily="18" charset="0"/>
              </a:rPr>
              <a:t>d</a:t>
            </a:r>
            <a:r>
              <a:rPr lang="en-US" sz="2600" b="1" i="1" dirty="0">
                <a:effectLst/>
                <a:latin typeface="Times New Roman" pitchFamily="18" charset="0"/>
              </a:rPr>
              <a:t> </a:t>
            </a:r>
            <a:r>
              <a:rPr lang="en-US" sz="2600" dirty="0">
                <a:effectLst/>
              </a:rPr>
              <a:t>decreases when </a:t>
            </a:r>
            <a:r>
              <a:rPr lang="en-US" sz="2600" b="1" i="1" dirty="0">
                <a:effectLst/>
                <a:latin typeface="Times New Roman" pitchFamily="18" charset="0"/>
              </a:rPr>
              <a:t>P</a:t>
            </a:r>
            <a:r>
              <a:rPr lang="en-US" sz="2600" dirty="0">
                <a:effectLst/>
              </a:rPr>
              <a:t> rises, </a:t>
            </a:r>
            <a:r>
              <a:rPr lang="en-US" sz="2600" b="1" i="1" dirty="0">
                <a:effectLst/>
              </a:rPr>
              <a:t>all else constant</a:t>
            </a:r>
          </a:p>
          <a:p>
            <a:pPr lvl="1">
              <a:buSzPct val="90000"/>
              <a:buNone/>
            </a:pPr>
            <a:r>
              <a:rPr lang="en-US" sz="2600" b="1" i="1" dirty="0">
                <a:effectLst/>
                <a:latin typeface="Times New Roman" pitchFamily="18" charset="0"/>
                <a:sym typeface="Symbol" pitchFamily="18" charset="2"/>
              </a:rPr>
              <a:t></a:t>
            </a:r>
            <a:r>
              <a:rPr lang="en-US" sz="2600" b="1" i="1" dirty="0" err="1">
                <a:effectLst/>
                <a:latin typeface="Times New Roman" pitchFamily="18" charset="0"/>
                <a:sym typeface="Symbol" pitchFamily="18" charset="2"/>
              </a:rPr>
              <a:t>Q</a:t>
            </a:r>
            <a:r>
              <a:rPr lang="en-US" sz="2600" b="1" i="1" baseline="-25000" dirty="0" err="1">
                <a:effectLst/>
                <a:latin typeface="Times New Roman" pitchFamily="18" charset="0"/>
                <a:sym typeface="Symbol" pitchFamily="18" charset="2"/>
              </a:rPr>
              <a:t>d</a:t>
            </a:r>
            <a:r>
              <a:rPr lang="en-US" sz="2600" b="1" i="1" dirty="0">
                <a:effectLst/>
                <a:latin typeface="Times New Roman" pitchFamily="18" charset="0"/>
                <a:sym typeface="Symbol" pitchFamily="18" charset="2"/>
              </a:rPr>
              <a:t>/P or “b”</a:t>
            </a:r>
            <a:r>
              <a:rPr lang="en-US" sz="2600" dirty="0">
                <a:effectLst/>
                <a:sym typeface="Symbol" pitchFamily="18" charset="2"/>
              </a:rPr>
              <a:t> must be negative</a:t>
            </a:r>
            <a:endParaRPr lang="en-US" sz="2600" dirty="0">
              <a:effectLst/>
            </a:endParaRPr>
          </a:p>
          <a:p>
            <a:pPr marL="0" indent="0">
              <a:buNone/>
            </a:pPr>
            <a:endParaRPr lang="en-US" sz="3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99883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0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0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0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0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0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09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47" grpId="0" build="p" bldLvl="2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>
                <a:effectLst/>
              </a:rPr>
              <a:t>Graphing Demand Curves</a:t>
            </a:r>
          </a:p>
        </p:txBody>
      </p:sp>
      <p:sp>
        <p:nvSpPr>
          <p:cNvPr id="2140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effectLst/>
              </a:rPr>
              <a:t>Traditionally price </a:t>
            </a:r>
            <a:r>
              <a:rPr lang="en-US" i="1" dirty="0">
                <a:effectLst/>
                <a:latin typeface="Times New Roman" pitchFamily="18" charset="0"/>
              </a:rPr>
              <a:t>(P)</a:t>
            </a:r>
            <a:r>
              <a:rPr lang="en-US" dirty="0">
                <a:effectLst/>
              </a:rPr>
              <a:t> is plotted on the vertical axis &amp; quantity demanded </a:t>
            </a:r>
            <a:r>
              <a:rPr lang="en-US" i="1" dirty="0">
                <a:effectLst/>
                <a:latin typeface="Times New Roman" pitchFamily="18" charset="0"/>
              </a:rPr>
              <a:t>(</a:t>
            </a:r>
            <a:r>
              <a:rPr lang="en-US" i="1" dirty="0" err="1">
                <a:effectLst/>
                <a:latin typeface="Times New Roman" pitchFamily="18" charset="0"/>
              </a:rPr>
              <a:t>Q</a:t>
            </a:r>
            <a:r>
              <a:rPr lang="en-US" i="1" baseline="-25000" dirty="0" err="1">
                <a:effectLst/>
                <a:latin typeface="Times New Roman" pitchFamily="18" charset="0"/>
              </a:rPr>
              <a:t>d</a:t>
            </a:r>
            <a:r>
              <a:rPr lang="en-US" i="1" dirty="0">
                <a:effectLst/>
                <a:latin typeface="Times New Roman" pitchFamily="18" charset="0"/>
              </a:rPr>
              <a:t>)</a:t>
            </a:r>
            <a:r>
              <a:rPr lang="en-US" dirty="0">
                <a:effectLst/>
              </a:rPr>
              <a:t> is plotted on the horizontal axis</a:t>
            </a:r>
          </a:p>
          <a:p>
            <a:pPr marL="457200" lvl="1" indent="0">
              <a:buNone/>
            </a:pPr>
            <a:r>
              <a:rPr lang="en-US" dirty="0">
                <a:effectLst/>
              </a:rPr>
              <a:t>The equation plotted is the </a:t>
            </a:r>
            <a:r>
              <a:rPr lang="en-US" i="1" dirty="0">
                <a:effectLst/>
              </a:rPr>
              <a:t>inverse demand function</a:t>
            </a:r>
          </a:p>
          <a:p>
            <a:pPr marL="457200" lvl="1" indent="0">
              <a:buSzPct val="75000"/>
              <a:buNone/>
            </a:pPr>
            <a:r>
              <a:rPr lang="en-US" b="1" i="1" dirty="0">
                <a:effectLst/>
                <a:latin typeface="Times New Roman" pitchFamily="18" charset="0"/>
              </a:rPr>
              <a:t>P = f(</a:t>
            </a:r>
            <a:r>
              <a:rPr lang="en-US" b="1" i="1" dirty="0" err="1">
                <a:effectLst/>
                <a:latin typeface="Times New Roman" pitchFamily="18" charset="0"/>
              </a:rPr>
              <a:t>Q</a:t>
            </a:r>
            <a:r>
              <a:rPr lang="en-US" b="1" i="1" baseline="-25000" dirty="0" err="1">
                <a:effectLst/>
                <a:latin typeface="Times New Roman" pitchFamily="18" charset="0"/>
              </a:rPr>
              <a:t>d</a:t>
            </a:r>
            <a:r>
              <a:rPr lang="en-US" b="1" i="1" dirty="0">
                <a:effectLst/>
                <a:latin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42327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4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4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4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019" grpId="0" build="p" bldLvl="2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>
                <a:effectLst/>
              </a:rPr>
              <a:t>Graphing Demand Curves</a:t>
            </a:r>
          </a:p>
        </p:txBody>
      </p:sp>
      <p:sp>
        <p:nvSpPr>
          <p:cNvPr id="2150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effectLst/>
              </a:rPr>
              <a:t>A point on a demand curve shows either:</a:t>
            </a:r>
          </a:p>
          <a:p>
            <a:pPr lvl="1"/>
            <a:r>
              <a:rPr lang="en-US" dirty="0">
                <a:effectLst/>
              </a:rPr>
              <a:t>Maximum amount of a good that will be purchased for a given price</a:t>
            </a:r>
          </a:p>
          <a:p>
            <a:pPr lvl="1"/>
            <a:r>
              <a:rPr lang="en-US" dirty="0">
                <a:effectLst/>
              </a:rPr>
              <a:t>Maximum price consumers will pay for a specific amount of the good</a:t>
            </a:r>
          </a:p>
        </p:txBody>
      </p:sp>
    </p:spTree>
    <p:extLst>
      <p:ext uri="{BB962C8B-B14F-4D97-AF65-F5344CB8AC3E}">
        <p14:creationId xmlns:p14="http://schemas.microsoft.com/office/powerpoint/2010/main" val="992049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5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43" grpId="0" build="p" bldLvl="2" autoUpdateAnimBg="0"/>
    </p:bldLst>
  </p:timing>
</p:sld>
</file>

<file path=ppt/theme/theme1.xml><?xml version="1.0" encoding="utf-8"?>
<a:theme xmlns:a="http://schemas.openxmlformats.org/drawingml/2006/main" name="Ripple">
  <a:themeElements>
    <a:clrScheme name="Rippl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Rip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586</TotalTime>
  <Words>2010</Words>
  <Application>Microsoft Office PowerPoint</Application>
  <PresentationFormat>On-screen Show (4:3)</PresentationFormat>
  <Paragraphs>482</Paragraphs>
  <Slides>38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51" baseType="lpstr">
      <vt:lpstr>Arial</vt:lpstr>
      <vt:lpstr>AvantGarde Bk BT</vt:lpstr>
      <vt:lpstr>Calibri</vt:lpstr>
      <vt:lpstr>Cambria Math</vt:lpstr>
      <vt:lpstr>Comic Sans MS</vt:lpstr>
      <vt:lpstr>Euclid Symbol</vt:lpstr>
      <vt:lpstr>Futura Lt BT</vt:lpstr>
      <vt:lpstr>Script MT Bold</vt:lpstr>
      <vt:lpstr>Symbol</vt:lpstr>
      <vt:lpstr>Times New Roman</vt:lpstr>
      <vt:lpstr>Wingdings</vt:lpstr>
      <vt:lpstr>Ripple</vt:lpstr>
      <vt:lpstr>Equation</vt:lpstr>
      <vt:lpstr>Demand and Supply </vt:lpstr>
      <vt:lpstr>  Chapter 3 OVERVIEW  </vt:lpstr>
      <vt:lpstr> Basis for Demand</vt:lpstr>
      <vt:lpstr>Demand Curve</vt:lpstr>
      <vt:lpstr>Generalized Demand Function</vt:lpstr>
      <vt:lpstr>Generalized Demand Function</vt:lpstr>
      <vt:lpstr>Demand Function</vt:lpstr>
      <vt:lpstr>Graphing Demand Curves</vt:lpstr>
      <vt:lpstr>Graphing Demand Curves</vt:lpstr>
      <vt:lpstr>Graphing Demand Curves</vt:lpstr>
      <vt:lpstr>Beef Example</vt:lpstr>
      <vt:lpstr>Beef Example</vt:lpstr>
      <vt:lpstr>Beef Example</vt:lpstr>
      <vt:lpstr>Demand Curve</vt:lpstr>
      <vt:lpstr>Beef Example (Change in PR)</vt:lpstr>
      <vt:lpstr>Demand Curve</vt:lpstr>
      <vt:lpstr>Basis For Supply</vt:lpstr>
      <vt:lpstr>Market Supply Function</vt:lpstr>
      <vt:lpstr>Supply</vt:lpstr>
      <vt:lpstr>Generalized Supply Function</vt:lpstr>
      <vt:lpstr>Generalized Supply Function</vt:lpstr>
      <vt:lpstr>Supply Function</vt:lpstr>
      <vt:lpstr>Graphing Supply Curves</vt:lpstr>
      <vt:lpstr>Graphing Supply Curves</vt:lpstr>
      <vt:lpstr>Shifts in Supply</vt:lpstr>
      <vt:lpstr>Market Equilibrium</vt:lpstr>
      <vt:lpstr>Market Equilibrium</vt:lpstr>
      <vt:lpstr>Beef Example</vt:lpstr>
      <vt:lpstr>Beef Example</vt:lpstr>
      <vt:lpstr>Market Equilibrium</vt:lpstr>
      <vt:lpstr>Comparative Statics</vt:lpstr>
      <vt:lpstr>Demand Shifts (Supply Constant)</vt:lpstr>
      <vt:lpstr>Supply Shifts (Demand Constant)</vt:lpstr>
      <vt:lpstr>Simultaneous Shifts</vt:lpstr>
      <vt:lpstr>Simultaneous Shifts: (D, S)</vt:lpstr>
      <vt:lpstr>Simultaneous Shifts: (D, S)</vt:lpstr>
      <vt:lpstr>Simultaneous Shifts: (D, S)</vt:lpstr>
      <vt:lpstr>Simultaneous Shifts: (D, S)</vt:lpstr>
    </vt:vector>
  </TitlesOfParts>
  <Company>KU, School of Business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MANAGERIAL ECONOMICS 11th Edition</dc:title>
  <dc:creator>Mark Hirschey</dc:creator>
  <cp:lastModifiedBy>Michael Roberson</cp:lastModifiedBy>
  <cp:revision>92</cp:revision>
  <dcterms:created xsi:type="dcterms:W3CDTF">2005-06-15T15:53:37Z</dcterms:created>
  <dcterms:modified xsi:type="dcterms:W3CDTF">2017-11-21T17:18:41Z</dcterms:modified>
</cp:coreProperties>
</file>