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40"/>
  </p:notesMasterIdLst>
  <p:sldIdLst>
    <p:sldId id="257" r:id="rId2"/>
    <p:sldId id="293" r:id="rId3"/>
    <p:sldId id="294" r:id="rId4"/>
    <p:sldId id="317" r:id="rId5"/>
    <p:sldId id="300" r:id="rId6"/>
    <p:sldId id="296" r:id="rId7"/>
    <p:sldId id="297" r:id="rId8"/>
    <p:sldId id="302" r:id="rId9"/>
    <p:sldId id="312" r:id="rId10"/>
    <p:sldId id="310" r:id="rId11"/>
    <p:sldId id="318" r:id="rId12"/>
    <p:sldId id="279" r:id="rId13"/>
    <p:sldId id="328" r:id="rId14"/>
    <p:sldId id="329" r:id="rId15"/>
    <p:sldId id="330" r:id="rId16"/>
    <p:sldId id="309" r:id="rId17"/>
    <p:sldId id="311" r:id="rId18"/>
    <p:sldId id="319" r:id="rId19"/>
    <p:sldId id="313" r:id="rId20"/>
    <p:sldId id="314" r:id="rId21"/>
    <p:sldId id="263" r:id="rId22"/>
    <p:sldId id="307" r:id="rId23"/>
    <p:sldId id="264" r:id="rId24"/>
    <p:sldId id="299" r:id="rId25"/>
    <p:sldId id="298" r:id="rId26"/>
    <p:sldId id="266" r:id="rId27"/>
    <p:sldId id="308" r:id="rId28"/>
    <p:sldId id="268" r:id="rId29"/>
    <p:sldId id="269" r:id="rId30"/>
    <p:sldId id="306" r:id="rId31"/>
    <p:sldId id="320" r:id="rId32"/>
    <p:sldId id="322" r:id="rId33"/>
    <p:sldId id="323" r:id="rId34"/>
    <p:sldId id="324" r:id="rId35"/>
    <p:sldId id="325" r:id="rId36"/>
    <p:sldId id="326" r:id="rId37"/>
    <p:sldId id="327" r:id="rId38"/>
    <p:sldId id="331" r:id="rId3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314" autoAdjust="0"/>
    <p:restoredTop sz="94444" autoAdjust="0"/>
  </p:normalViewPr>
  <p:slideViewPr>
    <p:cSldViewPr>
      <p:cViewPr varScale="1">
        <p:scale>
          <a:sx n="96" d="100"/>
          <a:sy n="96" d="100"/>
        </p:scale>
        <p:origin x="74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68274278215217E-2"/>
          <c:y val="3.3453248031496061E-2"/>
          <c:w val="0.8933608923884514"/>
          <c:h val="0.8463174212598425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Good Y1)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4</c:v>
                </c:pt>
                <c:pt idx="1">
                  <c:v>3.2</c:v>
                </c:pt>
                <c:pt idx="2">
                  <c:v>2.4</c:v>
                </c:pt>
                <c:pt idx="3">
                  <c:v>1.5999999999999996</c:v>
                </c:pt>
                <c:pt idx="4">
                  <c:v>0.79999999999999982</c:v>
                </c:pt>
                <c:pt idx="5">
                  <c:v>0</c:v>
                </c:pt>
                <c:pt idx="6">
                  <c:v>-0.80000000000000071</c:v>
                </c:pt>
                <c:pt idx="7">
                  <c:v>-1.6000000000000005</c:v>
                </c:pt>
                <c:pt idx="8">
                  <c:v>-2.4000000000000004</c:v>
                </c:pt>
                <c:pt idx="9">
                  <c:v>-3.2</c:v>
                </c:pt>
                <c:pt idx="10">
                  <c:v>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EF6-4EE3-A17B-CDE623F26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135752"/>
        <c:axId val="315134968"/>
      </c:scatterChart>
      <c:valAx>
        <c:axId val="315135752"/>
        <c:scaling>
          <c:orientation val="minMax"/>
          <c:max val="20"/>
        </c:scaling>
        <c:delete val="0"/>
        <c:axPos val="b"/>
        <c:numFmt formatCode="General" sourceLinked="1"/>
        <c:majorTickMark val="out"/>
        <c:minorTickMark val="none"/>
        <c:tickLblPos val="nextTo"/>
        <c:crossAx val="315134968"/>
        <c:crosses val="autoZero"/>
        <c:crossBetween val="midCat"/>
        <c:majorUnit val="2"/>
      </c:valAx>
      <c:valAx>
        <c:axId val="315134968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315135752"/>
        <c:crosses val="autoZero"/>
        <c:crossBetween val="midCat"/>
        <c:majorUnit val="2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6.2868274278215217E-2"/>
          <c:y val="3.3453248031496061E-2"/>
          <c:w val="0.8933608923884514"/>
          <c:h val="0.8463174212598425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Good Y1)</c:v>
                </c:pt>
              </c:strCache>
            </c:strRef>
          </c:tx>
          <c:spPr>
            <a:ln>
              <a:noFill/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4</c:v>
                </c:pt>
                <c:pt idx="1">
                  <c:v>3.2</c:v>
                </c:pt>
                <c:pt idx="2">
                  <c:v>2.4</c:v>
                </c:pt>
                <c:pt idx="3">
                  <c:v>1.5999999999999996</c:v>
                </c:pt>
                <c:pt idx="4">
                  <c:v>0.79999999999999982</c:v>
                </c:pt>
                <c:pt idx="5">
                  <c:v>0</c:v>
                </c:pt>
                <c:pt idx="6">
                  <c:v>-0.80000000000000071</c:v>
                </c:pt>
                <c:pt idx="7">
                  <c:v>-1.6000000000000005</c:v>
                </c:pt>
                <c:pt idx="8">
                  <c:v>-2.4000000000000004</c:v>
                </c:pt>
                <c:pt idx="9">
                  <c:v>-3.2</c:v>
                </c:pt>
                <c:pt idx="10">
                  <c:v>-4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DC03-47C1-BD9A-52DFD3E6A8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135752"/>
        <c:axId val="315134968"/>
      </c:scatterChart>
      <c:valAx>
        <c:axId val="315135752"/>
        <c:scaling>
          <c:orientation val="minMax"/>
          <c:max val="20"/>
        </c:scaling>
        <c:delete val="0"/>
        <c:axPos val="b"/>
        <c:numFmt formatCode="General" sourceLinked="1"/>
        <c:majorTickMark val="out"/>
        <c:minorTickMark val="none"/>
        <c:tickLblPos val="nextTo"/>
        <c:crossAx val="315134968"/>
        <c:crosses val="autoZero"/>
        <c:crossBetween val="midCat"/>
        <c:majorUnit val="2"/>
      </c:valAx>
      <c:valAx>
        <c:axId val="315134968"/>
        <c:scaling>
          <c:orientation val="minMax"/>
          <c:max val="20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315135752"/>
        <c:crosses val="autoZero"/>
        <c:crossBetween val="midCat"/>
        <c:majorUnit val="2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5016743596705588E-2"/>
          <c:y val="2.9207452009675262E-2"/>
          <c:w val="0.8933608923884514"/>
          <c:h val="0.84631742125984255"/>
        </c:manualLayout>
      </c:layout>
      <c:scatterChart>
        <c:scatterStyle val="smoothMarker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Good(Y1)</c:v>
                </c:pt>
              </c:strCache>
            </c:strRef>
          </c:tx>
          <c:spPr>
            <a:ln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</c:numCache>
            </c:numRef>
          </c:xVal>
          <c:yVal>
            <c:numRef>
              <c:f>Sheet1!$B$2:$B$12</c:f>
              <c:numCache>
                <c:formatCode>General</c:formatCode>
                <c:ptCount val="11"/>
                <c:pt idx="0">
                  <c:v>6</c:v>
                </c:pt>
                <c:pt idx="1">
                  <c:v>5.2</c:v>
                </c:pt>
                <c:pt idx="2">
                  <c:v>4.4000000000000004</c:v>
                </c:pt>
                <c:pt idx="3">
                  <c:v>3.5999999999999996</c:v>
                </c:pt>
                <c:pt idx="4">
                  <c:v>2.8</c:v>
                </c:pt>
                <c:pt idx="5">
                  <c:v>2</c:v>
                </c:pt>
                <c:pt idx="6">
                  <c:v>1.1999999999999993</c:v>
                </c:pt>
                <c:pt idx="7">
                  <c:v>0.39999999999999947</c:v>
                </c:pt>
                <c:pt idx="8">
                  <c:v>-0.40000000000000036</c:v>
                </c:pt>
                <c:pt idx="9">
                  <c:v>-1.2000000000000002</c:v>
                </c:pt>
                <c:pt idx="10">
                  <c:v>-2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0-3923-4C40-9489-21497B39697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Good(Y2)</c:v>
                </c:pt>
              </c:strCache>
            </c:strRef>
          </c:tx>
          <c:spPr>
            <a:ln w="28575">
              <a:solidFill>
                <a:schemeClr val="tx1"/>
              </a:solidFill>
            </a:ln>
          </c:spPr>
          <c:marker>
            <c:symbol val="none"/>
          </c:marker>
          <c:xVal>
            <c:numRef>
              <c:f>Sheet1!$A$2:$A$12</c:f>
              <c:numCache>
                <c:formatCode>General</c:formatCode>
                <c:ptCount val="11"/>
                <c:pt idx="0">
                  <c:v>0</c:v>
                </c:pt>
                <c:pt idx="1">
                  <c:v>2</c:v>
                </c:pt>
                <c:pt idx="2">
                  <c:v>4</c:v>
                </c:pt>
                <c:pt idx="3">
                  <c:v>6</c:v>
                </c:pt>
                <c:pt idx="4">
                  <c:v>8</c:v>
                </c:pt>
                <c:pt idx="5">
                  <c:v>10</c:v>
                </c:pt>
                <c:pt idx="6">
                  <c:v>12</c:v>
                </c:pt>
                <c:pt idx="7">
                  <c:v>14</c:v>
                </c:pt>
                <c:pt idx="8">
                  <c:v>16</c:v>
                </c:pt>
                <c:pt idx="9">
                  <c:v>18</c:v>
                </c:pt>
                <c:pt idx="10">
                  <c:v>20</c:v>
                </c:pt>
              </c:numCache>
            </c:numRef>
          </c:xVal>
          <c:yVal>
            <c:numRef>
              <c:f>Sheet1!$C$2:$C$12</c:f>
              <c:numCache>
                <c:formatCode>0.0</c:formatCode>
                <c:ptCount val="11"/>
                <c:pt idx="0" formatCode="General">
                  <c:v>10.714285714285714</c:v>
                </c:pt>
                <c:pt idx="1">
                  <c:v>9.2857142857142847</c:v>
                </c:pt>
                <c:pt idx="2">
                  <c:v>7.8571428571428559</c:v>
                </c:pt>
                <c:pt idx="3">
                  <c:v>6.4285714285714279</c:v>
                </c:pt>
                <c:pt idx="4">
                  <c:v>4.9999999999999991</c:v>
                </c:pt>
                <c:pt idx="5">
                  <c:v>3.5714285714285703</c:v>
                </c:pt>
                <c:pt idx="6">
                  <c:v>2.1428571428571423</c:v>
                </c:pt>
                <c:pt idx="7">
                  <c:v>0.71428571428571352</c:v>
                </c:pt>
                <c:pt idx="8">
                  <c:v>-0.7142857142857153</c:v>
                </c:pt>
                <c:pt idx="9">
                  <c:v>-2.1428571428571441</c:v>
                </c:pt>
                <c:pt idx="10">
                  <c:v>-3.571428571428573</c:v>
                </c:pt>
              </c:numCache>
            </c:numRef>
          </c:yVal>
          <c:smooth val="1"/>
          <c:extLst>
            <c:ext xmlns:c16="http://schemas.microsoft.com/office/drawing/2014/chart" uri="{C3380CC4-5D6E-409C-BE32-E72D297353CC}">
              <c16:uniqueId val="{00000001-3923-4C40-9489-21497B3969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315136928"/>
        <c:axId val="315135360"/>
      </c:scatterChart>
      <c:valAx>
        <c:axId val="315136928"/>
        <c:scaling>
          <c:orientation val="minMax"/>
          <c:max val="18"/>
        </c:scaling>
        <c:delete val="0"/>
        <c:axPos val="b"/>
        <c:numFmt formatCode="General" sourceLinked="1"/>
        <c:majorTickMark val="out"/>
        <c:minorTickMark val="none"/>
        <c:tickLblPos val="nextTo"/>
        <c:crossAx val="315135360"/>
        <c:crosses val="autoZero"/>
        <c:crossBetween val="midCat"/>
        <c:majorUnit val="2"/>
      </c:valAx>
      <c:valAx>
        <c:axId val="315135360"/>
        <c:scaling>
          <c:orientation val="minMax"/>
          <c:max val="14"/>
          <c:min val="0"/>
        </c:scaling>
        <c:delete val="0"/>
        <c:axPos val="l"/>
        <c:numFmt formatCode="General" sourceLinked="1"/>
        <c:majorTickMark val="out"/>
        <c:minorTickMark val="none"/>
        <c:tickLblPos val="nextTo"/>
        <c:crossAx val="315136928"/>
        <c:crosses val="autoZero"/>
        <c:crossBetween val="midCat"/>
        <c:majorUnit val="2"/>
      </c:valAx>
    </c:plotArea>
    <c:plotVisOnly val="1"/>
    <c:dispBlanksAs val="gap"/>
    <c:showDLblsOverMax val="0"/>
  </c:chart>
  <c:txPr>
    <a:bodyPr/>
    <a:lstStyle/>
    <a:p>
      <a:pPr>
        <a:defRPr sz="16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880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80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880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8E24492B-B6FB-450F-BF05-866385DA7A3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0901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43198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3307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9457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56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23566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E24492B-B6FB-450F-BF05-866385DA7A39}" type="slidenum">
              <a:rPr lang="en-US" smtClean="0"/>
              <a:pPr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57814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530" name="Rectangle 66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92275"/>
            <a:ext cx="7772400" cy="1736725"/>
          </a:xfrm>
        </p:spPr>
        <p:txBody>
          <a:bodyPr anchor="b"/>
          <a:lstStyle>
            <a:lvl1pPr>
              <a:defRPr sz="54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62531" name="Rectangle 6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530" grpId="0"/>
      <p:bldP spid="62531" grpId="0" build="p">
        <p:tmplLst>
          <p:tmpl lvl="1">
            <p:tnLst>
              <p:par>
                <p:cTn presetID="22" presetClass="entr" presetSubtype="8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253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wipe(left)">
                      <p:cBhvr>
                        <p:cTn dur="500"/>
                        <p:tgtEl>
                          <p:spTgt spid="6253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16338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66235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22918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7" name="Rectangle 67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61508" name="Rectangle 6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58" r:id="rId3"/>
    <p:sldLayoutId id="2147483659" r:id="rId4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Arial" panose="020B0604020202020204" pitchFamily="34" charset="0"/>
        <a:buChar char="•"/>
        <a:defRPr sz="3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2"/>
        </a:buClr>
        <a:buSzPct val="50000"/>
        <a:buFont typeface="Wingdings" pitchFamily="2" charset="2"/>
        <a:buChar char="l"/>
        <a:defRPr sz="2800">
          <a:solidFill>
            <a:schemeClr val="tx1"/>
          </a:solidFill>
          <a:effectLst/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Char char="•"/>
        <a:defRPr sz="2400">
          <a:solidFill>
            <a:schemeClr val="tx1"/>
          </a:solidFill>
          <a:effectLst/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l"/>
        <a:defRPr sz="2000">
          <a:solidFill>
            <a:schemeClr val="tx1"/>
          </a:solidFill>
          <a:effectLst/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1.png"/><Relationship Id="rId2" Type="http://schemas.openxmlformats.org/officeDocument/2006/relationships/image" Target="../media/image27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71.png"/><Relationship Id="rId4" Type="http://schemas.openxmlformats.org/officeDocument/2006/relationships/image" Target="../media/image34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9.png"/><Relationship Id="rId2" Type="http://schemas.openxmlformats.org/officeDocument/2006/relationships/image" Target="../media/image27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8.png"/><Relationship Id="rId5" Type="http://schemas.openxmlformats.org/officeDocument/2006/relationships/image" Target="../media/image370.png"/><Relationship Id="rId4" Type="http://schemas.openxmlformats.org/officeDocument/2006/relationships/image" Target="../media/image34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1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0.png"/><Relationship Id="rId7" Type="http://schemas.openxmlformats.org/officeDocument/2006/relationships/image" Target="../media/image45.png"/><Relationship Id="rId2" Type="http://schemas.openxmlformats.org/officeDocument/2006/relationships/image" Target="../media/image4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5" Type="http://schemas.openxmlformats.org/officeDocument/2006/relationships/image" Target="../media/image431.png"/><Relationship Id="rId10" Type="http://schemas.openxmlformats.org/officeDocument/2006/relationships/image" Target="../media/image48.png"/><Relationship Id="rId4" Type="http://schemas.openxmlformats.org/officeDocument/2006/relationships/image" Target="../media/image420.png"/><Relationship Id="rId9" Type="http://schemas.openxmlformats.org/officeDocument/2006/relationships/image" Target="../media/image47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png"/><Relationship Id="rId13" Type="http://schemas.openxmlformats.org/officeDocument/2006/relationships/image" Target="../media/image110.png"/><Relationship Id="rId3" Type="http://schemas.openxmlformats.org/officeDocument/2006/relationships/image" Target="../media/image50.png"/><Relationship Id="rId7" Type="http://schemas.openxmlformats.org/officeDocument/2006/relationships/image" Target="../media/image54.png"/><Relationship Id="rId12" Type="http://schemas.openxmlformats.org/officeDocument/2006/relationships/image" Target="../media/image59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3.png"/><Relationship Id="rId11" Type="http://schemas.openxmlformats.org/officeDocument/2006/relationships/image" Target="../media/image58.png"/><Relationship Id="rId5" Type="http://schemas.openxmlformats.org/officeDocument/2006/relationships/image" Target="../media/image52.png"/><Relationship Id="rId10" Type="http://schemas.openxmlformats.org/officeDocument/2006/relationships/image" Target="../media/image57.png"/><Relationship Id="rId4" Type="http://schemas.openxmlformats.org/officeDocument/2006/relationships/image" Target="../media/image51.png"/><Relationship Id="rId9" Type="http://schemas.openxmlformats.org/officeDocument/2006/relationships/image" Target="../media/image56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2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4.png"/><Relationship Id="rId4" Type="http://schemas.openxmlformats.org/officeDocument/2006/relationships/image" Target="../media/image6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0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0.png"/><Relationship Id="rId7" Type="http://schemas.openxmlformats.org/officeDocument/2006/relationships/image" Target="../media/image52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10.png"/><Relationship Id="rId5" Type="http://schemas.openxmlformats.org/officeDocument/2006/relationships/image" Target="../media/image500.png"/><Relationship Id="rId4" Type="http://schemas.openxmlformats.org/officeDocument/2006/relationships/image" Target="../media/image490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0.png"/><Relationship Id="rId2" Type="http://schemas.openxmlformats.org/officeDocument/2006/relationships/image" Target="../media/image43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70.png"/><Relationship Id="rId5" Type="http://schemas.openxmlformats.org/officeDocument/2006/relationships/image" Target="../media/image460.png"/><Relationship Id="rId4" Type="http://schemas.openxmlformats.org/officeDocument/2006/relationships/image" Target="../media/image680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png"/><Relationship Id="rId2" Type="http://schemas.openxmlformats.org/officeDocument/2006/relationships/image" Target="../media/image6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5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8.png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image" Target="../media/image7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1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7" Type="http://schemas.openxmlformats.org/officeDocument/2006/relationships/image" Target="../media/image83.wmf"/><Relationship Id="rId2" Type="http://schemas.openxmlformats.org/officeDocument/2006/relationships/image" Target="../media/image82.png"/><Relationship Id="rId1" Type="http://schemas.openxmlformats.org/officeDocument/2006/relationships/slideLayout" Target="../slideLayouts/slideLayout2.xml"/><Relationship Id="rId6" Type="http://schemas.openxmlformats.org/officeDocument/2006/relationships/package" Target="../embeddings/Microsoft_Excel_Worksheet3.xlsx"/><Relationship Id="rId5" Type="http://schemas.openxmlformats.org/officeDocument/2006/relationships/image" Target="../media/image84.png"/><Relationship Id="rId4" Type="http://schemas.openxmlformats.org/officeDocument/2006/relationships/image" Target="../media/image83.png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.xml"/><Relationship Id="rId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3" Type="http://schemas.openxmlformats.org/officeDocument/2006/relationships/image" Target="../media/image15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11" Type="http://schemas.openxmlformats.org/officeDocument/2006/relationships/image" Target="../media/image23.png"/><Relationship Id="rId5" Type="http://schemas.openxmlformats.org/officeDocument/2006/relationships/image" Target="../media/image17.png"/><Relationship Id="rId10" Type="http://schemas.openxmlformats.org/officeDocument/2006/relationships/image" Target="../media/image22.png"/><Relationship Id="rId4" Type="http://schemas.openxmlformats.org/officeDocument/2006/relationships/image" Target="../media/image16.png"/><Relationship Id="rId9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0.png"/><Relationship Id="rId13" Type="http://schemas.openxmlformats.org/officeDocument/2006/relationships/image" Target="../media/image30.png"/><Relationship Id="rId3" Type="http://schemas.openxmlformats.org/officeDocument/2006/relationships/chart" Target="../charts/chart2.xml"/><Relationship Id="rId7" Type="http://schemas.openxmlformats.org/officeDocument/2006/relationships/image" Target="../media/image26.png"/><Relationship Id="rId12" Type="http://schemas.openxmlformats.org/officeDocument/2006/relationships/image" Target="../media/image29.png"/><Relationship Id="rId2" Type="http://schemas.openxmlformats.org/officeDocument/2006/relationships/image" Target="../media/image2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0.png"/><Relationship Id="rId11" Type="http://schemas.openxmlformats.org/officeDocument/2006/relationships/image" Target="../media/image180.png"/><Relationship Id="rId5" Type="http://schemas.openxmlformats.org/officeDocument/2006/relationships/image" Target="../media/image240.png"/><Relationship Id="rId10" Type="http://schemas.openxmlformats.org/officeDocument/2006/relationships/image" Target="../media/image170.png"/><Relationship Id="rId4" Type="http://schemas.openxmlformats.org/officeDocument/2006/relationships/image" Target="../media/image230.png"/><Relationship Id="rId9" Type="http://schemas.openxmlformats.org/officeDocument/2006/relationships/image" Target="../media/image21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1.png"/><Relationship Id="rId7" Type="http://schemas.openxmlformats.org/officeDocument/2006/relationships/image" Target="../media/image190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Relationship Id="rId11" Type="http://schemas.openxmlformats.org/officeDocument/2006/relationships/image" Target="../media/image28.png"/><Relationship Id="rId10" Type="http://schemas.openxmlformats.org/officeDocument/2006/relationships/image" Target="../media/image27.png"/><Relationship Id="rId4" Type="http://schemas.openxmlformats.org/officeDocument/2006/relationships/image" Target="../media/image191.png"/><Relationship Id="rId9" Type="http://schemas.openxmlformats.org/officeDocument/2006/relationships/image" Target="../media/image3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7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marL="1028700" indent="-1028700"/>
            <a:r>
              <a:rPr lang="en-US"/>
              <a:t>Demand Analysis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4521ED0-2061-47B3-92C1-B5752689596B}"/>
              </a:ext>
            </a:extLst>
          </p:cNvPr>
          <p:cNvSpPr/>
          <p:nvPr/>
        </p:nvSpPr>
        <p:spPr>
          <a:xfrm>
            <a:off x="1828800" y="3810000"/>
            <a:ext cx="7032929" cy="64633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>
              <a:spcBef>
                <a:spcPts val="600"/>
              </a:spcBef>
              <a:spcAft>
                <a:spcPts val="0"/>
              </a:spcAft>
            </a:pP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lecture flows well with 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Managerial Economics, Mark </a:t>
            </a:r>
            <a:r>
              <a:rPr lang="en-US" i="1" dirty="0" err="1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Hirschey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12</a:t>
            </a:r>
            <a:r>
              <a:rPr lang="en-US" i="1" baseline="300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i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edition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chapter 4</a:t>
            </a:r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  <a:endParaRPr lang="en-US" sz="28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ffectLst/>
              </a:rPr>
              <a:t>Income and Substitution Effect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144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914400" y="5498068"/>
            <a:ext cx="3581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990600" y="14478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price of Oranges drops from $2 to $1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52400" y="2209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Apples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657600" y="5486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Oranges</a:t>
            </a:r>
          </a:p>
        </p:txBody>
      </p:sp>
      <p:cxnSp>
        <p:nvCxnSpPr>
          <p:cNvPr id="14" name="Straight Connector 13"/>
          <p:cNvCxnSpPr/>
          <p:nvPr/>
        </p:nvCxnSpPr>
        <p:spPr bwMode="auto">
          <a:xfrm flipV="1">
            <a:off x="1905000" y="4270177"/>
            <a:ext cx="0" cy="12278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 flipH="1" flipV="1">
            <a:off x="914400" y="4267198"/>
            <a:ext cx="990601" cy="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685800" y="4114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76400" y="5486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914400" y="2560022"/>
            <a:ext cx="1714500" cy="293804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Freeform 109"/>
          <p:cNvSpPr/>
          <p:nvPr/>
        </p:nvSpPr>
        <p:spPr bwMode="auto">
          <a:xfrm>
            <a:off x="1555838" y="3346536"/>
            <a:ext cx="1728592" cy="1515650"/>
          </a:xfrm>
          <a:custGeom>
            <a:avLst/>
            <a:gdLst>
              <a:gd name="connsiteX0" fmla="*/ 0 w 1728592"/>
              <a:gd name="connsiteY0" fmla="*/ 0 h 1515650"/>
              <a:gd name="connsiteX1" fmla="*/ 551145 w 1728592"/>
              <a:gd name="connsiteY1" fmla="*/ 1139869 h 1515650"/>
              <a:gd name="connsiteX2" fmla="*/ 1728592 w 1728592"/>
              <a:gd name="connsiteY2" fmla="*/ 1515650 h 151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8592" h="1515650">
                <a:moveTo>
                  <a:pt x="0" y="0"/>
                </a:moveTo>
                <a:cubicBezTo>
                  <a:pt x="131523" y="443630"/>
                  <a:pt x="263046" y="887261"/>
                  <a:pt x="551145" y="1139869"/>
                </a:cubicBezTo>
                <a:cubicBezTo>
                  <a:pt x="839244" y="1392477"/>
                  <a:pt x="1283918" y="1454063"/>
                  <a:pt x="1728592" y="15156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009900" y="4862186"/>
            <a:ext cx="5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</a:t>
            </a:r>
            <a:r>
              <a:rPr lang="en-US" sz="1400" baseline="-25000" dirty="0"/>
              <a:t>1</a:t>
            </a:r>
            <a:endParaRPr lang="en-US" sz="1400" dirty="0"/>
          </a:p>
        </p:txBody>
      </p:sp>
      <p:sp>
        <p:nvSpPr>
          <p:cNvPr id="233" name="TextBox 232"/>
          <p:cNvSpPr txBox="1"/>
          <p:nvPr/>
        </p:nvSpPr>
        <p:spPr>
          <a:xfrm rot="3513482">
            <a:off x="1011783" y="3141091"/>
            <a:ext cx="839358" cy="2842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baseline="-25000" dirty="0"/>
              <a:t>O</a:t>
            </a:r>
            <a:r>
              <a:rPr lang="en-US" sz="1200" dirty="0"/>
              <a:t>=$2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685800" y="2548354"/>
            <a:ext cx="3657600" cy="3242846"/>
            <a:chOff x="685800" y="2548354"/>
            <a:chExt cx="3657600" cy="3242846"/>
          </a:xfrm>
        </p:grpSpPr>
        <p:sp>
          <p:nvSpPr>
            <p:cNvPr id="30" name="TextBox 29"/>
            <p:cNvSpPr txBox="1"/>
            <p:nvPr/>
          </p:nvSpPr>
          <p:spPr>
            <a:xfrm>
              <a:off x="685800" y="3715434"/>
              <a:ext cx="457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8</a:t>
              </a:r>
            </a:p>
          </p:txBody>
        </p:sp>
        <p:cxnSp>
          <p:nvCxnSpPr>
            <p:cNvPr id="19" name="Straight Connector 18"/>
            <p:cNvCxnSpPr>
              <a:endCxn id="105" idx="1"/>
            </p:cNvCxnSpPr>
            <p:nvPr/>
          </p:nvCxnSpPr>
          <p:spPr bwMode="auto">
            <a:xfrm flipV="1">
              <a:off x="2480675" y="3883069"/>
              <a:ext cx="0" cy="161499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2362200" y="5483423"/>
              <a:ext cx="304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</a:t>
              </a:r>
            </a:p>
          </p:txBody>
        </p:sp>
        <p:cxnSp>
          <p:nvCxnSpPr>
            <p:cNvPr id="55" name="Straight Connector 54"/>
            <p:cNvCxnSpPr>
              <a:stCxn id="105" idx="1"/>
            </p:cNvCxnSpPr>
            <p:nvPr/>
          </p:nvCxnSpPr>
          <p:spPr bwMode="auto">
            <a:xfrm flipH="1">
              <a:off x="914400" y="3883069"/>
              <a:ext cx="156627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914400" y="2548354"/>
              <a:ext cx="3429000" cy="294971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5" name="Freeform 104"/>
            <p:cNvSpPr/>
            <p:nvPr/>
          </p:nvSpPr>
          <p:spPr bwMode="auto">
            <a:xfrm>
              <a:off x="1929530" y="2743200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619500" y="4104362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  <p:sp>
          <p:nvSpPr>
            <p:cNvPr id="234" name="TextBox 233"/>
            <p:cNvSpPr txBox="1"/>
            <p:nvPr/>
          </p:nvSpPr>
          <p:spPr>
            <a:xfrm rot="2529451">
              <a:off x="1051978" y="2779446"/>
              <a:ext cx="10224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P</a:t>
              </a:r>
              <a:r>
                <a:rPr lang="en-US" sz="1200" baseline="-25000" dirty="0"/>
                <a:t>O</a:t>
              </a:r>
              <a:r>
                <a:rPr lang="en-US" sz="1200" dirty="0"/>
                <a:t>=$1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 bwMode="auto">
          <a:xfrm>
            <a:off x="914400" y="3501025"/>
            <a:ext cx="2362200" cy="1997043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18" name="Group 17"/>
          <p:cNvGrpSpPr/>
          <p:nvPr/>
        </p:nvGrpSpPr>
        <p:grpSpPr>
          <a:xfrm>
            <a:off x="2019300" y="4545859"/>
            <a:ext cx="266700" cy="1245340"/>
            <a:chOff x="2019300" y="4545859"/>
            <a:chExt cx="266700" cy="1245340"/>
          </a:xfrm>
        </p:grpSpPr>
        <p:cxnSp>
          <p:nvCxnSpPr>
            <p:cNvPr id="73" name="Straight Connector 72"/>
            <p:cNvCxnSpPr/>
            <p:nvPr/>
          </p:nvCxnSpPr>
          <p:spPr bwMode="auto">
            <a:xfrm flipV="1">
              <a:off x="2154197" y="4545859"/>
              <a:ext cx="0" cy="95220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6" name="TextBox 75"/>
            <p:cNvSpPr txBox="1"/>
            <p:nvPr/>
          </p:nvSpPr>
          <p:spPr>
            <a:xfrm>
              <a:off x="2019300" y="5483422"/>
              <a:ext cx="2667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</a:t>
              </a:r>
            </a:p>
          </p:txBody>
        </p:sp>
      </p:grpSp>
      <p:sp>
        <p:nvSpPr>
          <p:cNvPr id="80" name="TextBox 79"/>
          <p:cNvSpPr txBox="1"/>
          <p:nvPr/>
        </p:nvSpPr>
        <p:spPr>
          <a:xfrm>
            <a:off x="4495800" y="1447800"/>
            <a:ext cx="4343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Consumption of Oranges increases from 3 to 7 and the consumption of Apples increases from 6 to 8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029200" y="2438400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Substitution Effect: the change in Orange consumption from 3 to 5, the increase in the number of oranges that would be purchased given the new prices </a:t>
            </a:r>
          </a:p>
        </p:txBody>
      </p:sp>
      <p:sp>
        <p:nvSpPr>
          <p:cNvPr id="81" name="TextBox 80"/>
          <p:cNvSpPr txBox="1"/>
          <p:nvPr/>
        </p:nvSpPr>
        <p:spPr>
          <a:xfrm>
            <a:off x="5029200" y="4009072"/>
            <a:ext cx="3886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Income Effect: the change in Orange consumption from 5 to 7, the additional consumption of oranges due to the increased purchasing power </a:t>
            </a:r>
          </a:p>
        </p:txBody>
      </p:sp>
    </p:spTree>
    <p:extLst>
      <p:ext uri="{BB962C8B-B14F-4D97-AF65-F5344CB8AC3E}">
        <p14:creationId xmlns:p14="http://schemas.microsoft.com/office/powerpoint/2010/main" val="661417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80" grpId="0"/>
      <p:bldP spid="20" grpId="0"/>
      <p:bldP spid="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 bwMode="auto">
          <a:xfrm>
            <a:off x="9144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914400" y="5498068"/>
            <a:ext cx="3581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TextBox 8"/>
          <p:cNvSpPr txBox="1"/>
          <p:nvPr/>
        </p:nvSpPr>
        <p:spPr>
          <a:xfrm>
            <a:off x="152400" y="2209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Qy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5486400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/>
              <a:t>Qx</a:t>
            </a:r>
            <a:endParaRPr lang="en-US" sz="1600" dirty="0"/>
          </a:p>
        </p:txBody>
      </p:sp>
      <p:cxnSp>
        <p:nvCxnSpPr>
          <p:cNvPr id="14" name="Straight Connector 13"/>
          <p:cNvCxnSpPr/>
          <p:nvPr/>
        </p:nvCxnSpPr>
        <p:spPr bwMode="auto">
          <a:xfrm flipV="1">
            <a:off x="1905000" y="4270177"/>
            <a:ext cx="0" cy="122789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 flipH="1" flipV="1">
            <a:off x="914400" y="4267198"/>
            <a:ext cx="990601" cy="297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7" name="TextBox 26"/>
          <p:cNvSpPr txBox="1"/>
          <p:nvPr/>
        </p:nvSpPr>
        <p:spPr>
          <a:xfrm>
            <a:off x="685800" y="41148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6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676400" y="5486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3</a:t>
            </a:r>
          </a:p>
        </p:txBody>
      </p:sp>
      <p:cxnSp>
        <p:nvCxnSpPr>
          <p:cNvPr id="48" name="Straight Connector 47"/>
          <p:cNvCxnSpPr/>
          <p:nvPr/>
        </p:nvCxnSpPr>
        <p:spPr bwMode="auto">
          <a:xfrm>
            <a:off x="914400" y="2560022"/>
            <a:ext cx="1714500" cy="293804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10" name="Freeform 109"/>
          <p:cNvSpPr/>
          <p:nvPr/>
        </p:nvSpPr>
        <p:spPr bwMode="auto">
          <a:xfrm>
            <a:off x="1555838" y="3346536"/>
            <a:ext cx="1728592" cy="1515650"/>
          </a:xfrm>
          <a:custGeom>
            <a:avLst/>
            <a:gdLst>
              <a:gd name="connsiteX0" fmla="*/ 0 w 1728592"/>
              <a:gd name="connsiteY0" fmla="*/ 0 h 1515650"/>
              <a:gd name="connsiteX1" fmla="*/ 551145 w 1728592"/>
              <a:gd name="connsiteY1" fmla="*/ 1139869 h 1515650"/>
              <a:gd name="connsiteX2" fmla="*/ 1728592 w 1728592"/>
              <a:gd name="connsiteY2" fmla="*/ 1515650 h 151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8592" h="1515650">
                <a:moveTo>
                  <a:pt x="0" y="0"/>
                </a:moveTo>
                <a:cubicBezTo>
                  <a:pt x="131523" y="443630"/>
                  <a:pt x="263046" y="887261"/>
                  <a:pt x="551145" y="1139869"/>
                </a:cubicBezTo>
                <a:cubicBezTo>
                  <a:pt x="839244" y="1392477"/>
                  <a:pt x="1283918" y="1454063"/>
                  <a:pt x="1728592" y="15156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009900" y="4862186"/>
            <a:ext cx="5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</a:t>
            </a:r>
            <a:r>
              <a:rPr lang="en-US" sz="1400" baseline="-25000" dirty="0"/>
              <a:t>1</a:t>
            </a:r>
            <a:endParaRPr lang="en-US" sz="1400" dirty="0"/>
          </a:p>
        </p:txBody>
      </p:sp>
      <p:sp>
        <p:nvSpPr>
          <p:cNvPr id="80" name="TextBox 79"/>
          <p:cNvSpPr txBox="1"/>
          <p:nvPr/>
        </p:nvSpPr>
        <p:spPr>
          <a:xfrm>
            <a:off x="4495800" y="1447800"/>
            <a:ext cx="4343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Now consider that U</a:t>
            </a:r>
            <a:r>
              <a:rPr lang="en-US" baseline="-25000" dirty="0"/>
              <a:t>1</a:t>
            </a:r>
            <a:r>
              <a:rPr lang="en-US" dirty="0"/>
              <a:t> is a mathematical function.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EC26A80-2A43-4445-A563-8172186157B8}"/>
                  </a:ext>
                </a:extLst>
              </p:cNvPr>
              <p:cNvSpPr/>
              <p:nvPr/>
            </p:nvSpPr>
            <p:spPr>
              <a:xfrm>
                <a:off x="4793578" y="2124293"/>
                <a:ext cx="145482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2" name="Rectangle 31">
                <a:extLst>
                  <a:ext uri="{FF2B5EF4-FFF2-40B4-BE49-F238E27FC236}">
                    <a16:creationId xmlns:a16="http://schemas.microsoft.com/office/drawing/2014/main" id="{DEC26A80-2A43-4445-A563-8172186157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93578" y="2124293"/>
                <a:ext cx="1454822" cy="461665"/>
              </a:xfrm>
              <a:prstGeom prst="rect">
                <a:avLst/>
              </a:prstGeom>
              <a:blipFill>
                <a:blip r:embed="rId2"/>
                <a:stretch>
                  <a:fillRect r="-418"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Group 15">
            <a:extLst>
              <a:ext uri="{FF2B5EF4-FFF2-40B4-BE49-F238E27FC236}">
                <a16:creationId xmlns:a16="http://schemas.microsoft.com/office/drawing/2014/main" id="{B5379E6B-4C5D-45B6-9D29-4760E1ABCA94}"/>
              </a:ext>
            </a:extLst>
          </p:cNvPr>
          <p:cNvGrpSpPr/>
          <p:nvPr/>
        </p:nvGrpSpPr>
        <p:grpSpPr>
          <a:xfrm>
            <a:off x="4648200" y="2838271"/>
            <a:ext cx="3310960" cy="1200329"/>
            <a:chOff x="4661305" y="2707654"/>
            <a:chExt cx="3310960" cy="120032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140F5A2F-9E45-4D2C-9E37-C08C0BCC1462}"/>
                    </a:ext>
                  </a:extLst>
                </p:cNvPr>
                <p:cNvSpPr/>
                <p:nvPr/>
              </p:nvSpPr>
              <p:spPr>
                <a:xfrm>
                  <a:off x="4661305" y="2773236"/>
                  <a:ext cx="596495" cy="79457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num>
                          <m:den>
                            <m:r>
                              <a:rPr lang="en-US" sz="2400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140F5A2F-9E45-4D2C-9E37-C08C0BCC1462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661305" y="2773236"/>
                  <a:ext cx="596495" cy="794576"/>
                </a:xfrm>
                <a:prstGeom prst="rect">
                  <a:avLst/>
                </a:prstGeom>
                <a:blipFill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671E7F82-21D7-4D1A-A2F4-345D4A858583}"/>
                </a:ext>
              </a:extLst>
            </p:cNvPr>
            <p:cNvSpPr txBox="1"/>
            <p:nvPr/>
          </p:nvSpPr>
          <p:spPr>
            <a:xfrm>
              <a:off x="5342233" y="2707654"/>
              <a:ext cx="263003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is the slope of the indifference curve </a:t>
              </a:r>
            </a:p>
            <a:p>
              <a:r>
                <a:rPr lang="en-US" dirty="0"/>
                <a:t>labeled marginal rate of substitution (MRS) </a:t>
              </a:r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0B22026D-CDF2-4FA0-B86B-477BC06EA543}"/>
              </a:ext>
            </a:extLst>
          </p:cNvPr>
          <p:cNvGrpSpPr/>
          <p:nvPr/>
        </p:nvGrpSpPr>
        <p:grpSpPr>
          <a:xfrm>
            <a:off x="4495800" y="4184995"/>
            <a:ext cx="3641525" cy="844205"/>
            <a:chOff x="4398707" y="3678342"/>
            <a:chExt cx="3641525" cy="84420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277D2C1-76CB-4607-A4B3-506D7FBAA552}"/>
                    </a:ext>
                  </a:extLst>
                </p:cNvPr>
                <p:cNvSpPr txBox="1"/>
                <p:nvPr/>
              </p:nvSpPr>
              <p:spPr>
                <a:xfrm>
                  <a:off x="4398707" y="3678342"/>
                  <a:ext cx="1066801" cy="844205"/>
                </a:xfrm>
                <a:prstGeom prst="rect">
                  <a:avLst/>
                </a:prstGeom>
                <a:noFill/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𝑋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4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400" i="1">
                                    <a:latin typeface="Cambria Math"/>
                                  </a:rPr>
                                  <m:t>𝑌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7" name="TextBox 36">
                  <a:extLst>
                    <a:ext uri="{FF2B5EF4-FFF2-40B4-BE49-F238E27FC236}">
                      <a16:creationId xmlns:a16="http://schemas.microsoft.com/office/drawing/2014/main" id="{7277D2C1-76CB-4607-A4B3-506D7FBAA55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398707" y="3678342"/>
                  <a:ext cx="1066801" cy="84420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9338F664-6026-4FE5-814C-44A530FC8336}"/>
                </a:ext>
              </a:extLst>
            </p:cNvPr>
            <p:cNvSpPr txBox="1"/>
            <p:nvPr/>
          </p:nvSpPr>
          <p:spPr>
            <a:xfrm>
              <a:off x="5257800" y="3773269"/>
              <a:ext cx="278243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as noted earlier is the slope of the budget line</a:t>
              </a:r>
            </a:p>
          </p:txBody>
        </p:sp>
      </p:grpSp>
      <p:sp>
        <p:nvSpPr>
          <p:cNvPr id="49" name="Rectangle 2">
            <a:extLst>
              <a:ext uri="{FF2B5EF4-FFF2-40B4-BE49-F238E27FC236}">
                <a16:creationId xmlns:a16="http://schemas.microsoft.com/office/drawing/2014/main" id="{3660DB5F-FD6C-4A4C-A9C2-D8C0237FD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5575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/>
            <a:r>
              <a:rPr lang="en-US" sz="4000" kern="0" dirty="0"/>
              <a:t>Budget Constraint and Indifference Curve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35EF8D3-54B1-476C-BDBB-0242A1A50FDC}"/>
              </a:ext>
            </a:extLst>
          </p:cNvPr>
          <p:cNvGrpSpPr/>
          <p:nvPr/>
        </p:nvGrpSpPr>
        <p:grpSpPr>
          <a:xfrm>
            <a:off x="1905000" y="2593815"/>
            <a:ext cx="2438397" cy="1670050"/>
            <a:chOff x="1905000" y="2593815"/>
            <a:chExt cx="2438397" cy="1670050"/>
          </a:xfrm>
        </p:grpSpPr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A67D9BA6-C3E5-4DAE-95FD-455723BEDD29}"/>
                </a:ext>
              </a:extLst>
            </p:cNvPr>
            <p:cNvGrpSpPr/>
            <p:nvPr/>
          </p:nvGrpSpPr>
          <p:grpSpPr>
            <a:xfrm>
              <a:off x="1923202" y="2895600"/>
              <a:ext cx="1893656" cy="1368265"/>
              <a:chOff x="1923202" y="2895600"/>
              <a:chExt cx="1893656" cy="136826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9942DF38-1144-46AB-B2C9-FE43F1099902}"/>
                      </a:ext>
                    </a:extLst>
                  </p:cNvPr>
                  <p:cNvSpPr/>
                  <p:nvPr/>
                </p:nvSpPr>
                <p:spPr>
                  <a:xfrm>
                    <a:off x="2164931" y="2895600"/>
                    <a:ext cx="1651927" cy="85504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r>
                            <a:rPr lang="en-US" sz="2400" b="0" i="1" smtClean="0">
                              <a:latin typeface="Cambria Math"/>
                            </a:rPr>
                            <m:t>−</m:t>
                          </m:r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𝑋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i="1">
                                      <a:latin typeface="Cambria Math"/>
                                    </a:rPr>
                                    <m:t>𝑌</m:t>
                                  </m:r>
                                </m:sub>
                              </m:sSub>
                            </m:den>
                          </m:f>
                          <m:r>
                            <a:rPr lang="en-US" sz="2400" b="0" i="1" smtClean="0"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𝑌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/>
                                </a:rPr>
                                <m:t>𝜕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𝑋</m:t>
                              </m:r>
                            </m:den>
                          </m:f>
                        </m:oMath>
                      </m:oMathPara>
                    </a14:m>
                    <a:endParaRPr lang="en-US" sz="2400" dirty="0"/>
                  </a:p>
                </p:txBody>
              </p:sp>
            </mc:Choice>
            <mc:Fallback xmlns="">
              <p:sp>
                <p:nvSpPr>
                  <p:cNvPr id="41" name="Rectangle 40">
                    <a:extLst>
                      <a:ext uri="{FF2B5EF4-FFF2-40B4-BE49-F238E27FC236}">
                        <a16:creationId xmlns:a16="http://schemas.microsoft.com/office/drawing/2014/main" id="{9942DF38-1144-46AB-B2C9-FE43F1099902}"/>
                      </a:ext>
                    </a:extLst>
                  </p:cNvPr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64931" y="2895600"/>
                    <a:ext cx="1651927" cy="855042"/>
                  </a:xfrm>
                  <a:prstGeom prst="rect">
                    <a:avLst/>
                  </a:prstGeom>
                  <a:blipFill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11" name="Straight Arrow Connector 10">
                <a:extLst>
                  <a:ext uri="{FF2B5EF4-FFF2-40B4-BE49-F238E27FC236}">
                    <a16:creationId xmlns:a16="http://schemas.microsoft.com/office/drawing/2014/main" id="{9DCC77D4-CEDE-4C47-A636-20745DB28BF5}"/>
                  </a:ext>
                </a:extLst>
              </p:cNvPr>
              <p:cNvCxnSpPr/>
              <p:nvPr/>
            </p:nvCxnSpPr>
            <p:spPr bwMode="auto">
              <a:xfrm flipH="1">
                <a:off x="1923202" y="3346535"/>
                <a:ext cx="330961" cy="91733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0078055E-5E1E-4B14-BEB1-63E34FA47367}"/>
                </a:ext>
              </a:extLst>
            </p:cNvPr>
            <p:cNvSpPr txBox="1"/>
            <p:nvPr/>
          </p:nvSpPr>
          <p:spPr>
            <a:xfrm>
              <a:off x="1905000" y="2593815"/>
              <a:ext cx="2438397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1800" dirty="0"/>
                <a:t>Utility maximization 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757130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914400"/>
            <a:ext cx="8839200" cy="9144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US" dirty="0">
                <a:effectLst/>
              </a:rPr>
              <a:t>Marginal Rate of Substitution (MRS)</a:t>
            </a:r>
          </a:p>
          <a:p>
            <a:pPr marL="457200" lvl="1" indent="0">
              <a:buNone/>
            </a:pPr>
            <a:r>
              <a:rPr lang="en-US" dirty="0">
                <a:effectLst/>
              </a:rPr>
              <a:t>                             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81000" y="5126567"/>
                <a:ext cx="2509213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5126567"/>
                <a:ext cx="2509213" cy="96943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3" name="Group 12"/>
          <p:cNvGrpSpPr/>
          <p:nvPr/>
        </p:nvGrpSpPr>
        <p:grpSpPr>
          <a:xfrm>
            <a:off x="304800" y="2640687"/>
            <a:ext cx="8610600" cy="1231106"/>
            <a:chOff x="533400" y="2590800"/>
            <a:chExt cx="8610600" cy="123110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533400" y="2600980"/>
                  <a:ext cx="1351717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𝑀𝑅𝑆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𝑋𝑌</m:t>
                            </m:r>
                          </m:sub>
                        </m:sSub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2600980"/>
                  <a:ext cx="1351717" cy="523220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" name="Rectangle 2"/>
            <p:cNvSpPr/>
            <p:nvPr/>
          </p:nvSpPr>
          <p:spPr>
            <a:xfrm>
              <a:off x="1676400" y="2590800"/>
              <a:ext cx="7467600" cy="123110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763" lvl="1"/>
              <a:r>
                <a:rPr lang="en-US" sz="2800" dirty="0"/>
                <a:t>shows tradeoff between X and Y consumption, holding utility constant.</a:t>
              </a:r>
            </a:p>
            <a:p>
              <a:pPr lvl="1"/>
              <a:r>
                <a:rPr lang="en-US" dirty="0"/>
                <a:t>           </a:t>
              </a:r>
            </a:p>
          </p:txBody>
        </p:sp>
      </p:grpSp>
      <p:sp>
        <p:nvSpPr>
          <p:cNvPr id="8" name="Rectangle 7"/>
          <p:cNvSpPr/>
          <p:nvPr/>
        </p:nvSpPr>
        <p:spPr>
          <a:xfrm>
            <a:off x="152400" y="4472226"/>
            <a:ext cx="6493701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Utility maximization requires</a:t>
            </a:r>
          </a:p>
          <a:p>
            <a:pPr lvl="1"/>
            <a:r>
              <a:rPr lang="en-US" dirty="0"/>
              <a:t> </a:t>
            </a:r>
          </a:p>
        </p:txBody>
      </p:sp>
      <p:grpSp>
        <p:nvGrpSpPr>
          <p:cNvPr id="14" name="Group 13"/>
          <p:cNvGrpSpPr/>
          <p:nvPr/>
        </p:nvGrpSpPr>
        <p:grpSpPr>
          <a:xfrm>
            <a:off x="304800" y="3631287"/>
            <a:ext cx="8839200" cy="559713"/>
            <a:chOff x="533400" y="3581400"/>
            <a:chExt cx="8839200" cy="55971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" name="Rectangle 6"/>
                <p:cNvSpPr/>
                <p:nvPr/>
              </p:nvSpPr>
              <p:spPr>
                <a:xfrm>
                  <a:off x="533400" y="3581400"/>
                  <a:ext cx="1351717" cy="52322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𝑀𝑅𝑆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𝑋𝑌</m:t>
                            </m:r>
                          </m:sub>
                        </m:sSub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7" name="Rectangle 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3581400"/>
                  <a:ext cx="1351717" cy="523220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0" name="Rectangle 9"/>
            <p:cNvSpPr/>
            <p:nvPr/>
          </p:nvSpPr>
          <p:spPr>
            <a:xfrm>
              <a:off x="1709945" y="3617893"/>
              <a:ext cx="7662655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763" lvl="1"/>
              <a:r>
                <a:rPr lang="en-US" sz="2800" dirty="0"/>
                <a:t>diminishes as substitution of X for Y increases.</a:t>
              </a:r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04800" y="1683096"/>
            <a:ext cx="8991600" cy="980846"/>
            <a:chOff x="533400" y="1633209"/>
            <a:chExt cx="8991600" cy="980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/>
                <p:cNvSpPr/>
                <p:nvPr/>
              </p:nvSpPr>
              <p:spPr>
                <a:xfrm>
                  <a:off x="533400" y="1633209"/>
                  <a:ext cx="3786614" cy="98084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800" b="0" i="1" smtClean="0">
                                <a:latin typeface="Cambria Math"/>
                              </a:rPr>
                              <m:t>𝑀𝑅𝑆</m:t>
                            </m:r>
                          </m:e>
                          <m:sub>
                            <m:r>
                              <a:rPr lang="en-US" sz="2800" b="0" i="1" smtClean="0">
                                <a:latin typeface="Cambria Math"/>
                              </a:rPr>
                              <m:t>𝑋𝑌</m:t>
                            </m:r>
                          </m:sub>
                        </m:sSub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𝑑𝑌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𝑑𝑋</m:t>
                            </m:r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𝑀𝑈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𝑋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𝑀𝑈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𝑌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5" name="Rectangle 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3400" y="1633209"/>
                  <a:ext cx="3786614" cy="980846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1" name="Rectangle 10"/>
            <p:cNvSpPr/>
            <p:nvPr/>
          </p:nvSpPr>
          <p:spPr>
            <a:xfrm>
              <a:off x="4181890" y="1838980"/>
              <a:ext cx="5343110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marL="4763" lvl="1"/>
              <a:r>
                <a:rPr lang="en-US" sz="2800" dirty="0"/>
                <a:t>equals indifference curve slope.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2895600" y="5105400"/>
            <a:ext cx="3303685" cy="969433"/>
            <a:chOff x="2895600" y="5105400"/>
            <a:chExt cx="3303685" cy="969433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3352800" y="5105400"/>
                  <a:ext cx="2846485" cy="969433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𝑀𝑈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𝑋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𝑋</m:t>
                                </m:r>
                              </m:sub>
                            </m:sSub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en-US" sz="2800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𝑀𝑈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𝑌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i="1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𝑌</m:t>
                                </m:r>
                              </m:sub>
                            </m:sSub>
                          </m:den>
                        </m:f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352800" y="5105400"/>
                  <a:ext cx="2846485" cy="969433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12" name="Rectangle 11"/>
            <p:cNvSpPr/>
            <p:nvPr/>
          </p:nvSpPr>
          <p:spPr>
            <a:xfrm>
              <a:off x="2895600" y="5312833"/>
              <a:ext cx="5052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/>
                <a:t>or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6248400" y="5105400"/>
            <a:ext cx="2430201" cy="982064"/>
            <a:chOff x="6248400" y="5105400"/>
            <a:chExt cx="2430201" cy="9820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/>
                <p:cNvSpPr/>
                <p:nvPr/>
              </p:nvSpPr>
              <p:spPr>
                <a:xfrm>
                  <a:off x="6781800" y="5105400"/>
                  <a:ext cx="1896801" cy="9820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n-US" sz="28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𝑋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sz="2800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800" b="0" i="1" smtClean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sz="2800" i="1">
                                    <a:latin typeface="Cambria Math"/>
                                  </a:rPr>
                                  <m:t>𝑌</m:t>
                                </m:r>
                              </m:sub>
                            </m:sSub>
                          </m:den>
                        </m:f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𝑌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sz="2800" b="0" i="1" smtClean="0">
                                <a:latin typeface="Cambria Math"/>
                              </a:rPr>
                              <m:t>𝑋</m:t>
                            </m:r>
                          </m:den>
                        </m:f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19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81800" y="5105400"/>
                  <a:ext cx="1896801" cy="982064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Rectangle 19"/>
            <p:cNvSpPr/>
            <p:nvPr/>
          </p:nvSpPr>
          <p:spPr>
            <a:xfrm>
              <a:off x="6248400" y="5323013"/>
              <a:ext cx="505267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dirty="0"/>
                <a:t>or</a:t>
              </a:r>
            </a:p>
          </p:txBody>
        </p:sp>
      </p:grpSp>
      <p:sp>
        <p:nvSpPr>
          <p:cNvPr id="18" name="Rectangle 17"/>
          <p:cNvSpPr/>
          <p:nvPr/>
        </p:nvSpPr>
        <p:spPr bwMode="auto">
          <a:xfrm>
            <a:off x="3400867" y="5105400"/>
            <a:ext cx="2847533" cy="9906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1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1301" y="2420293"/>
                <a:ext cx="2191434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1301" y="2420293"/>
                <a:ext cx="2191434" cy="9694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865D97C9-647E-486B-9E3D-94F12BF9E7DB}"/>
              </a:ext>
            </a:extLst>
          </p:cNvPr>
          <p:cNvSpPr txBox="1"/>
          <p:nvPr/>
        </p:nvSpPr>
        <p:spPr>
          <a:xfrm>
            <a:off x="609600" y="1216025"/>
            <a:ext cx="655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When marginal utility per dollar spent for good X is equal to marginal utility per dollar spent for good Y the consumer is then at the optimal consumption level (higher satisfaction or utility level)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81855B3-C2A1-4915-8680-6CF5B77CDD54}"/>
                  </a:ext>
                </a:extLst>
              </p:cNvPr>
              <p:cNvSpPr/>
              <p:nvPr/>
            </p:nvSpPr>
            <p:spPr>
              <a:xfrm>
                <a:off x="584702" y="4143658"/>
                <a:ext cx="2193036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2" name="Rectangle 21">
                <a:extLst>
                  <a:ext uri="{FF2B5EF4-FFF2-40B4-BE49-F238E27FC236}">
                    <a16:creationId xmlns:a16="http://schemas.microsoft.com/office/drawing/2014/main" id="{781855B3-C2A1-4915-8680-6CF5B77CDD5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4702" y="4143658"/>
                <a:ext cx="2193036" cy="96943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3" name="TextBox 22">
            <a:extLst>
              <a:ext uri="{FF2B5EF4-FFF2-40B4-BE49-F238E27FC236}">
                <a16:creationId xmlns:a16="http://schemas.microsoft.com/office/drawing/2014/main" id="{D71D98AE-9BD5-4119-8142-2D8F86626056}"/>
              </a:ext>
            </a:extLst>
          </p:cNvPr>
          <p:cNvSpPr txBox="1"/>
          <p:nvPr/>
        </p:nvSpPr>
        <p:spPr>
          <a:xfrm>
            <a:off x="601300" y="3655003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D7C5377F-C1A2-4CFA-8753-1112FFA3AF50}"/>
              </a:ext>
            </a:extLst>
          </p:cNvPr>
          <p:cNvSpPr txBox="1"/>
          <p:nvPr/>
        </p:nvSpPr>
        <p:spPr>
          <a:xfrm>
            <a:off x="2961826" y="3979982"/>
            <a:ext cx="560426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Consumer action: In this case the person would consume another unit of Y with would lower marginal utility of Y and bring the equation closer to equilibrium</a:t>
            </a:r>
          </a:p>
          <a:p>
            <a:endParaRPr lang="en-US" dirty="0"/>
          </a:p>
          <a:p>
            <a:r>
              <a:rPr lang="en-US" dirty="0"/>
              <a:t>Business action: a business can possibly help the consumer achieve equilibrium by lowering the Price of X which will increase (</a:t>
            </a:r>
            <a:r>
              <a:rPr lang="en-US" dirty="0" err="1"/>
              <a:t>MU</a:t>
            </a:r>
            <a:r>
              <a:rPr lang="en-US" baseline="-25000" dirty="0" err="1"/>
              <a:t>x</a:t>
            </a:r>
            <a:r>
              <a:rPr lang="en-US" dirty="0"/>
              <a:t>/P</a:t>
            </a:r>
            <a:r>
              <a:rPr lang="en-US" baseline="-25000" dirty="0"/>
              <a:t>x</a:t>
            </a:r>
            <a:r>
              <a:rPr lang="en-US" dirty="0"/>
              <a:t>) bring the equation closer to equilibrium</a:t>
            </a:r>
          </a:p>
        </p:txBody>
      </p:sp>
    </p:spTree>
    <p:extLst>
      <p:ext uri="{BB962C8B-B14F-4D97-AF65-F5344CB8AC3E}">
        <p14:creationId xmlns:p14="http://schemas.microsoft.com/office/powerpoint/2010/main" val="12798399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457200" y="2209800"/>
                <a:ext cx="8558112" cy="103368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𝑐𝑎𝑟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𝑐𝑎𝑟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𝑝𝑒𝑛𝑐𝑖𝑙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𝑝𝑒𝑛𝑐𝑖𝑙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𝑝𝑖𝑧𝑧𝑎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𝑝𝑖𝑧𝑧𝑎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𝑑𝑜𝑔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𝑑𝑜𝑔</m:t>
                              </m:r>
                            </m:sub>
                          </m:sSub>
                        </m:den>
                      </m:f>
                      <m:r>
                        <a:rPr lang="en-US" sz="2800" b="0" i="0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𝑎𝑛𝑦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𝑔𝑜𝑜𝑑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𝑎𝑛𝑦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 </m:t>
                              </m:r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𝑔𝑜𝑜𝑑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2209800"/>
                <a:ext cx="8558112" cy="103368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865D97C9-647E-486B-9E3D-94F12BF9E7DB}"/>
              </a:ext>
            </a:extLst>
          </p:cNvPr>
          <p:cNvSpPr txBox="1"/>
          <p:nvPr/>
        </p:nvSpPr>
        <p:spPr>
          <a:xfrm>
            <a:off x="609600" y="1216025"/>
            <a:ext cx="655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marginal utility per dollar spent equation used optimize a consumer satisfaction across multiple products.</a:t>
            </a:r>
          </a:p>
        </p:txBody>
      </p:sp>
    </p:spTree>
    <p:extLst>
      <p:ext uri="{BB962C8B-B14F-4D97-AF65-F5344CB8AC3E}">
        <p14:creationId xmlns:p14="http://schemas.microsoft.com/office/powerpoint/2010/main" val="13878714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609600" y="1840805"/>
                <a:ext cx="3273396" cy="103009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𝑠𝑎𝑙𝑎𝑑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𝑠𝑎𝑙𝑎𝑑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 panose="02040503050406030204" pitchFamily="18" charset="0"/>
                        </a:rPr>
                        <m:t>&lt;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𝑀𝑈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𝑝𝑖𝑧𝑧𝑎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  <m:t>𝑝𝑖𝑧𝑧𝑎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" y="1840805"/>
                <a:ext cx="3273396" cy="103009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>
            <a:extLst>
              <a:ext uri="{FF2B5EF4-FFF2-40B4-BE49-F238E27FC236}">
                <a16:creationId xmlns:a16="http://schemas.microsoft.com/office/drawing/2014/main" id="{865D97C9-647E-486B-9E3D-94F12BF9E7DB}"/>
              </a:ext>
            </a:extLst>
          </p:cNvPr>
          <p:cNvSpPr txBox="1"/>
          <p:nvPr/>
        </p:nvSpPr>
        <p:spPr>
          <a:xfrm>
            <a:off x="646568" y="3049525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Explain how a consumer should correct the disequilibrium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DBBDFC0-E7D6-4CFA-8F2F-5B61ABDF80C5}"/>
              </a:ext>
            </a:extLst>
          </p:cNvPr>
          <p:cNvSpPr txBox="1"/>
          <p:nvPr/>
        </p:nvSpPr>
        <p:spPr>
          <a:xfrm>
            <a:off x="646568" y="4343400"/>
            <a:ext cx="7285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Now explain how the salad business can help correct the disequilibrium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8E0E665-7754-46DA-BB1E-AFA4F9221CA6}"/>
              </a:ext>
            </a:extLst>
          </p:cNvPr>
          <p:cNvSpPr txBox="1"/>
          <p:nvPr/>
        </p:nvSpPr>
        <p:spPr>
          <a:xfrm>
            <a:off x="685800" y="1286807"/>
            <a:ext cx="6553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</a:t>
            </a:r>
          </a:p>
        </p:txBody>
      </p:sp>
    </p:spTree>
    <p:extLst>
      <p:ext uri="{BB962C8B-B14F-4D97-AF65-F5344CB8AC3E}">
        <p14:creationId xmlns:p14="http://schemas.microsoft.com/office/powerpoint/2010/main" val="13849248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1143000" y="1219200"/>
                <a:ext cx="1896801" cy="982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1219200"/>
                <a:ext cx="1896801" cy="9820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Rectangle 3"/>
          <p:cNvSpPr txBox="1">
            <a:spLocks noChangeArrowheads="1"/>
          </p:cNvSpPr>
          <p:nvPr/>
        </p:nvSpPr>
        <p:spPr bwMode="auto">
          <a:xfrm>
            <a:off x="685800" y="2209800"/>
            <a:ext cx="77724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2400" dirty="0">
                <a:effectLst/>
              </a:rPr>
              <a:t>Suppose an individual’s preferences for hamburgers (</a:t>
            </a:r>
            <a:r>
              <a:rPr lang="en-US" sz="2400" i="1" dirty="0">
                <a:effectLst/>
              </a:rPr>
              <a:t>Y</a:t>
            </a:r>
            <a:r>
              <a:rPr lang="en-US" sz="2400" dirty="0">
                <a:effectLst/>
              </a:rPr>
              <a:t>) and soft drinks (</a:t>
            </a:r>
            <a:r>
              <a:rPr lang="en-US" sz="2400" i="1" dirty="0">
                <a:effectLst/>
              </a:rPr>
              <a:t>X</a:t>
            </a:r>
            <a:r>
              <a:rPr lang="en-US" sz="2400" dirty="0">
                <a:effectLst/>
              </a:rPr>
              <a:t>) can be represented by</a:t>
            </a:r>
          </a:p>
          <a:p>
            <a:pPr>
              <a:buFontTx/>
              <a:buNone/>
            </a:pP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295399" y="3162682"/>
                <a:ext cx="4496295" cy="57111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smtClean="0">
                          <a:latin typeface="Cambria Math"/>
                        </a:rPr>
                        <m:t>U</m:t>
                      </m:r>
                      <m:r>
                        <a:rPr lang="en-US" sz="2800" b="0" i="1" smtClean="0">
                          <a:latin typeface="Cambria Math"/>
                        </a:rPr>
                        <m:t>=10=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𝑌</m:t>
                          </m:r>
                        </m:e>
                      </m:rad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∙</m:t>
                              </m:r>
                              <m:r>
                                <a:rPr lang="en-US" sz="2800" i="1">
                                  <a:latin typeface="Cambria Math"/>
                                  <a:ea typeface="Cambria Math"/>
                                </a:rPr>
                                <m:t>𝑌</m:t>
                              </m:r>
                            </m:e>
                          </m:d>
                        </m:e>
                        <m:sup>
                          <m:r>
                            <a:rPr lang="en-US" sz="2800" b="0" i="1" smtClean="0">
                              <a:latin typeface="Cambria Math"/>
                            </a:rPr>
                            <m:t>.5</m:t>
                          </m:r>
                        </m:sup>
                      </m:sSup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399" y="3162682"/>
                <a:ext cx="4496295" cy="571118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181100" y="4953000"/>
                <a:ext cx="3302699" cy="911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800" i="1" smtClean="0">
                          <a:latin typeface="Cambria Math"/>
                        </a:rPr>
                        <m:t>M</m:t>
                      </m:r>
                      <m:r>
                        <a:rPr lang="en-US" sz="2800" b="0" i="1" smtClean="0">
                          <a:latin typeface="Cambria Math"/>
                        </a:rPr>
                        <m:t>𝑅𝑆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100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1100" y="4953000"/>
                <a:ext cx="3302699" cy="91159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3" name="Group 2"/>
          <p:cNvGrpSpPr/>
          <p:nvPr/>
        </p:nvGrpSpPr>
        <p:grpSpPr>
          <a:xfrm>
            <a:off x="1447800" y="3276600"/>
            <a:ext cx="7162800" cy="2286000"/>
            <a:chOff x="1447800" y="3276600"/>
            <a:chExt cx="7162800" cy="2286000"/>
          </a:xfrm>
        </p:grpSpPr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1447800" y="4198336"/>
              <a:ext cx="2082800" cy="4498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l">
                <a:spcBef>
                  <a:spcPct val="20000"/>
                </a:spcBef>
              </a:pPr>
              <a:r>
                <a:rPr lang="en-US" sz="2400" dirty="0"/>
                <a:t>solving for </a:t>
              </a:r>
              <a:r>
                <a:rPr lang="en-US" sz="2400" i="1" dirty="0"/>
                <a:t>Y</a:t>
              </a:r>
              <a:endParaRPr lang="en-US" sz="24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Rectangle 8"/>
                <p:cNvSpPr/>
                <p:nvPr/>
              </p:nvSpPr>
              <p:spPr>
                <a:xfrm>
                  <a:off x="3532597" y="3901636"/>
                  <a:ext cx="1572803" cy="89896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800" b="0" i="1" smtClean="0">
                            <a:latin typeface="Cambria Math"/>
                          </a:rPr>
                          <m:t>𝑌</m:t>
                        </m:r>
                        <m:r>
                          <a:rPr lang="en-US" sz="2800" b="0" i="1" smtClean="0"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2800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800" b="0" i="1" smtClean="0">
                                <a:latin typeface="Cambria Math"/>
                              </a:rPr>
                              <m:t>100</m:t>
                            </m:r>
                          </m:num>
                          <m:den>
                            <m:r>
                              <a:rPr lang="en-US" sz="2800" b="0" i="1" smtClean="0">
                                <a:latin typeface="Cambria Math"/>
                              </a:rPr>
                              <m:t>𝑋</m:t>
                            </m:r>
                          </m:den>
                        </m:f>
                      </m:oMath>
                    </m:oMathPara>
                  </a14:m>
                  <a:endParaRPr lang="en-US" sz="2800" dirty="0"/>
                </a:p>
              </p:txBody>
            </p:sp>
          </mc:Choice>
          <mc:Fallback xmlns="">
            <p:sp>
              <p:nvSpPr>
                <p:cNvPr id="9" name="Rectangle 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32597" y="3901636"/>
                  <a:ext cx="1572803" cy="898964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2" name="Group 1"/>
            <p:cNvGrpSpPr/>
            <p:nvPr/>
          </p:nvGrpSpPr>
          <p:grpSpPr>
            <a:xfrm>
              <a:off x="6813570" y="3276600"/>
              <a:ext cx="1797030" cy="2286000"/>
              <a:chOff x="6813570" y="3276600"/>
              <a:chExt cx="1797030" cy="2286000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6813570" y="3379896"/>
                <a:ext cx="1797030" cy="2182704"/>
                <a:chOff x="6435618" y="4141896"/>
                <a:chExt cx="1797030" cy="2182704"/>
              </a:xfrm>
            </p:grpSpPr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6435618" y="4141896"/>
                      <a:ext cx="1797030" cy="407163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</a:rPr>
                                  <m:t>10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d>
                                  <m:d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𝑋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  <m:t>∙</m:t>
                                    </m:r>
                                    <m:r>
                                      <a:rPr lang="en-US" b="0" i="1" smtClean="0">
                                        <a:latin typeface="Cambria Math"/>
                                        <a:ea typeface="Cambria Math"/>
                                      </a:rPr>
                                      <m:t>𝑌</m:t>
                                    </m:r>
                                  </m:e>
                                </m:d>
                              </m:e>
                              <m:sup>
                                <m:sSup>
                                  <m:sSupPr>
                                    <m:ctrlPr>
                                      <a:rPr lang="en-US" b="0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.5</m:t>
                                    </m:r>
                                  </m:e>
                                  <m:sup>
                                    <m:r>
                                      <a:rPr lang="en-US" b="0" i="1" smtClean="0">
                                        <a:latin typeface="Cambria Math"/>
                                      </a:rPr>
                                      <m:t>2</m:t>
                                    </m:r>
                                  </m:sup>
                                </m:sSup>
                              </m:sup>
                            </m:sSup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3" name="Rectangle 12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35618" y="4141896"/>
                      <a:ext cx="1797030" cy="407163"/>
                    </a:xfrm>
                    <a:prstGeom prst="rect">
                      <a:avLst/>
                    </a:prstGeom>
                    <a:blipFill rotWithShape="1">
                      <a:blip r:embed="rId6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4" name="Rectangle 13"/>
                    <p:cNvSpPr/>
                    <p:nvPr/>
                  </p:nvSpPr>
                  <p:spPr>
                    <a:xfrm>
                      <a:off x="6435618" y="4583668"/>
                      <a:ext cx="1394997" cy="369332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/>
                              </a:rPr>
                              <m:t>100=</m:t>
                            </m:r>
                            <m:r>
                              <a:rPr lang="en-US" i="1">
                                <a:latin typeface="Cambria Math"/>
                              </a:rPr>
                              <m:t>𝑋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∙</m:t>
                            </m:r>
                            <m:r>
                              <a:rPr lang="en-US" i="1">
                                <a:latin typeface="Cambria Math"/>
                                <a:ea typeface="Cambria Math"/>
                              </a:rPr>
                              <m:t>𝑌</m:t>
                            </m:r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4" name="Rectangle 13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35618" y="4583668"/>
                      <a:ext cx="1394997" cy="369332"/>
                    </a:xfrm>
                    <a:prstGeom prst="rect">
                      <a:avLst/>
                    </a:prstGeom>
                    <a:blipFill rotWithShape="1">
                      <a:blip r:embed="rId7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5" name="Rectangle 14"/>
                    <p:cNvSpPr/>
                    <p:nvPr/>
                  </p:nvSpPr>
                  <p:spPr>
                    <a:xfrm>
                      <a:off x="6453603" y="5027864"/>
                      <a:ext cx="1394997" cy="610936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100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i="1">
                                    <a:latin typeface="Cambria Math"/>
                                  </a:rPr>
                                  <m:t>𝑋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∙</m:t>
                                </m:r>
                                <m:r>
                                  <a:rPr lang="en-US" i="1">
                                    <a:latin typeface="Cambria Math"/>
                                    <a:ea typeface="Cambria Math"/>
                                  </a:rPr>
                                  <m:t>𝑌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5" name="Rectangle 14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453603" y="5027864"/>
                      <a:ext cx="1394997" cy="610936"/>
                    </a:xfrm>
                    <a:prstGeom prst="rect">
                      <a:avLst/>
                    </a:prstGeom>
                    <a:blipFill rotWithShape="1">
                      <a:blip r:embed="rId8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  <mc:AlternateContent xmlns:mc="http://schemas.openxmlformats.org/markup-compatibility/2006" xmlns:a14="http://schemas.microsoft.com/office/drawing/2010/main">
              <mc:Choice Requires="a14">
                <p:sp>
                  <p:nvSpPr>
                    <p:cNvPr id="16" name="Rectangle 15"/>
                    <p:cNvSpPr/>
                    <p:nvPr/>
                  </p:nvSpPr>
                  <p:spPr>
                    <a:xfrm>
                      <a:off x="6553200" y="5713664"/>
                      <a:ext cx="1079976" cy="610936"/>
                    </a:xfrm>
                    <a:prstGeom prst="rect">
                      <a:avLst/>
                    </a:prstGeom>
                  </p:spPr>
                  <p:txBody>
                    <a:bodyPr wrap="none">
                      <a:spAutoFit/>
                    </a:bodyPr>
                    <a:lstStyle/>
                    <a:p>
                      <a:pPr/>
                      <a14:m>
                        <m:oMathPara xmlns:m="http://schemas.openxmlformats.org/officeDocument/2006/math">
                          <m:oMathParaPr>
                            <m:jc m:val="centerGroup"/>
                          </m:oMathParaPr>
                          <m:oMath xmlns:m="http://schemas.openxmlformats.org/officeDocument/2006/math"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=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</a:rPr>
                                  <m:t>100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</a:rPr>
                                  <m:t>𝑋</m:t>
                                </m:r>
                              </m:den>
                            </m:f>
                          </m:oMath>
                        </m:oMathPara>
                      </a14:m>
                      <a:endParaRPr lang="en-US" dirty="0"/>
                    </a:p>
                  </p:txBody>
                </p:sp>
              </mc:Choice>
              <mc:Fallback xmlns="">
                <p:sp>
                  <p:nvSpPr>
                    <p:cNvPr id="16" name="Rectangle 15"/>
                    <p:cNvSpPr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6553200" y="5713664"/>
                      <a:ext cx="1079976" cy="610936"/>
                    </a:xfrm>
                    <a:prstGeom prst="rect">
                      <a:avLst/>
                    </a:prstGeom>
                    <a:blipFill rotWithShape="1">
                      <a:blip r:embed="rId9"/>
                      <a:stretch>
                        <a:fillRect/>
                      </a:stretch>
                    </a:blipFill>
                  </p:spPr>
                  <p:txBody>
                    <a:bodyPr/>
                    <a:lstStyle/>
                    <a:p>
                      <a:r>
                        <a:rPr lang="en-US">
                          <a:noFill/>
                        </a:rPr>
                        <a:t> </a:t>
                      </a:r>
                    </a:p>
                  </p:txBody>
                </p:sp>
              </mc:Fallback>
            </mc:AlternateContent>
          </p:grpSp>
          <p:sp>
            <p:nvSpPr>
              <p:cNvPr id="12" name="Rectangle 11"/>
              <p:cNvSpPr/>
              <p:nvPr/>
            </p:nvSpPr>
            <p:spPr bwMode="auto">
              <a:xfrm>
                <a:off x="6831555" y="3276600"/>
                <a:ext cx="1779045" cy="2286000"/>
              </a:xfrm>
              <a:prstGeom prst="rect">
                <a:avLst/>
              </a:prstGeom>
              <a:solidFill>
                <a:schemeClr val="tx1">
                  <a:lumMod val="85000"/>
                  <a:alpha val="21000"/>
                </a:schemeClr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grpSp>
        <p:nvGrpSpPr>
          <p:cNvPr id="7" name="Group 6"/>
          <p:cNvGrpSpPr/>
          <p:nvPr/>
        </p:nvGrpSpPr>
        <p:grpSpPr>
          <a:xfrm>
            <a:off x="2331356" y="5943600"/>
            <a:ext cx="4202112" cy="810400"/>
            <a:chOff x="2331356" y="5943600"/>
            <a:chExt cx="4202112" cy="810400"/>
          </a:xfrm>
        </p:grpSpPr>
        <p:sp>
          <p:nvSpPr>
            <p:cNvPr id="21" name="Rectangle 20"/>
            <p:cNvSpPr/>
            <p:nvPr/>
          </p:nvSpPr>
          <p:spPr bwMode="auto">
            <a:xfrm>
              <a:off x="2382467" y="5943600"/>
              <a:ext cx="4151001" cy="810400"/>
            </a:xfrm>
            <a:prstGeom prst="rect">
              <a:avLst/>
            </a:prstGeom>
            <a:solidFill>
              <a:schemeClr val="tx1">
                <a:lumMod val="85000"/>
                <a:alpha val="21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0" name="Rectangle 19"/>
                <p:cNvSpPr/>
                <p:nvPr/>
              </p:nvSpPr>
              <p:spPr>
                <a:xfrm>
                  <a:off x="2331356" y="6092020"/>
                  <a:ext cx="4202112" cy="61901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𝑌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</a:rPr>
                              <m:t>𝜕</m:t>
                            </m:r>
                            <m:r>
                              <a:rPr lang="en-US" b="0" i="1" smtClean="0">
                                <a:latin typeface="Cambria Math"/>
                              </a:rPr>
                              <m:t>𝑋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</a:rPr>
                          <m:t>=100</m:t>
                        </m:r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∙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−1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=−1∙100</m:t>
                        </m:r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𝑋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−2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ea typeface="Cambria Math"/>
                          </a:rPr>
                          <m:t>=−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  <a:ea typeface="Cambria Math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ea typeface="Cambria Math"/>
                              </a:rPr>
                              <m:t>100</m:t>
                            </m:r>
                          </m:num>
                          <m:den>
                            <m:sSup>
                              <m:sSup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  <a:ea typeface="Cambria Math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𝑋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ea typeface="Cambria Math"/>
                                  </a:rPr>
                                  <m:t>2</m:t>
                                </m:r>
                              </m:sup>
                            </m:sSup>
                          </m:den>
                        </m:f>
                      </m:oMath>
                    </m:oMathPara>
                  </a14:m>
                  <a:endParaRPr lang="en-US" dirty="0">
                    <a:latin typeface="+mn-lt"/>
                  </a:endParaRPr>
                </a:p>
              </p:txBody>
            </p:sp>
          </mc:Choice>
          <mc:Fallback xmlns="">
            <p:sp>
              <p:nvSpPr>
                <p:cNvPr id="20" name="Rectangle 19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1356" y="6092020"/>
                  <a:ext cx="4202112" cy="619016"/>
                </a:xfrm>
                <a:prstGeom prst="rect">
                  <a:avLst/>
                </a:prstGeom>
                <a:blipFill rotWithShape="1">
                  <a:blip r:embed="rId10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46323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4" grpId="0"/>
      <p:bldP spid="8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Optimal Consumption 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82375" y="1219200"/>
                <a:ext cx="2224327" cy="9820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75" y="1219200"/>
                <a:ext cx="2224327" cy="9820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3676070" y="1254434"/>
                <a:ext cx="2115130" cy="91159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100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smtClean="0">
                                  <a:latin typeface="Cambria Math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b="0" i="1" smtClean="0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6070" y="1254434"/>
                <a:ext cx="2115130" cy="91159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110804" y="1219200"/>
                <a:ext cx="1509196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=$1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10804" y="1219200"/>
                <a:ext cx="1509196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6089945" y="1769193"/>
                <a:ext cx="1499578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=$2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9945" y="1769193"/>
                <a:ext cx="1499578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Rectangle 23"/>
              <p:cNvSpPr/>
              <p:nvPr/>
            </p:nvSpPr>
            <p:spPr>
              <a:xfrm>
                <a:off x="685800" y="2362200"/>
                <a:ext cx="2382575" cy="9522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$1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$2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100</m:t>
                          </m:r>
                        </m:num>
                        <m:den>
                          <m:sSup>
                            <m:sSup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e>
                            <m:sup>
                              <m:r>
                                <a:rPr lang="en-US" sz="2800" i="1">
                                  <a:latin typeface="Cambria Math"/>
                                </a:rPr>
                                <m:t>2</m:t>
                              </m:r>
                            </m:sup>
                          </m:sSup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4" name="Rectangle 2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5800" y="2362200"/>
                <a:ext cx="2382575" cy="95224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82375" y="3429000"/>
                <a:ext cx="248177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0.5</m:t>
                          </m:r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∙</m:t>
                          </m:r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=100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75" y="3429000"/>
                <a:ext cx="2481770" cy="52322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782375" y="4010428"/>
                <a:ext cx="176279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e>
                        <m:sup>
                          <m:r>
                            <a:rPr lang="en-US" sz="2800" i="1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800" b="0" i="1" smtClean="0">
                          <a:latin typeface="Cambria Math"/>
                        </a:rPr>
                        <m:t>=200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75" y="4010428"/>
                <a:ext cx="1762790" cy="523220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>
                <a:off x="782375" y="4542546"/>
                <a:ext cx="1823063" cy="57394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𝑋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200</m:t>
                          </m:r>
                        </m:e>
                      </m:rad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75" y="4542546"/>
                <a:ext cx="1823063" cy="57394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782375" y="5092642"/>
                <a:ext cx="1385251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𝑋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≈14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2375" y="5092642"/>
                <a:ext cx="1385251" cy="52322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9" name="Rectangle 28"/>
              <p:cNvSpPr/>
              <p:nvPr/>
            </p:nvSpPr>
            <p:spPr>
              <a:xfrm>
                <a:off x="809772" y="5652954"/>
                <a:ext cx="3299173" cy="8989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𝑌</m:t>
                      </m:r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𝑋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100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14</m:t>
                          </m:r>
                        </m:den>
                      </m:f>
                      <m:r>
                        <a:rPr lang="en-US" sz="2800" i="1">
                          <a:latin typeface="Cambria Math"/>
                          <a:ea typeface="Cambria Math"/>
                        </a:rPr>
                        <m:t>≈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7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29" name="Rectangle 2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9772" y="5652954"/>
                <a:ext cx="3299173" cy="898964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5" name="Rectangle 54"/>
              <p:cNvSpPr/>
              <p:nvPr/>
            </p:nvSpPr>
            <p:spPr>
              <a:xfrm>
                <a:off x="5853898" y="2786390"/>
                <a:ext cx="327532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𝐵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=$1∙14+$2∙7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5" name="Rectangle 5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53898" y="2786390"/>
                <a:ext cx="3275320" cy="52322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6" name="Rectangle 55"/>
              <p:cNvSpPr/>
              <p:nvPr/>
            </p:nvSpPr>
            <p:spPr>
              <a:xfrm>
                <a:off x="6006298" y="3362980"/>
                <a:ext cx="157523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𝐵</m:t>
                      </m:r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=$28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6" name="Rectangle 5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06298" y="3362980"/>
                <a:ext cx="1575239" cy="523220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" name="Group 1"/>
          <p:cNvGrpSpPr/>
          <p:nvPr/>
        </p:nvGrpSpPr>
        <p:grpSpPr>
          <a:xfrm>
            <a:off x="4800600" y="2709446"/>
            <a:ext cx="4191000" cy="3615154"/>
            <a:chOff x="4800600" y="2709446"/>
            <a:chExt cx="4191000" cy="3615154"/>
          </a:xfrm>
        </p:grpSpPr>
        <p:cxnSp>
          <p:nvCxnSpPr>
            <p:cNvPr id="30" name="Straight Connector 29"/>
            <p:cNvCxnSpPr/>
            <p:nvPr/>
          </p:nvCxnSpPr>
          <p:spPr bwMode="auto">
            <a:xfrm>
              <a:off x="5181600" y="2709446"/>
              <a:ext cx="0" cy="327660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1" name="Straight Connector 30"/>
            <p:cNvCxnSpPr/>
            <p:nvPr/>
          </p:nvCxnSpPr>
          <p:spPr bwMode="auto">
            <a:xfrm flipH="1">
              <a:off x="5181600" y="5997714"/>
              <a:ext cx="35814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2" name="TextBox 31"/>
            <p:cNvSpPr txBox="1"/>
            <p:nvPr/>
          </p:nvSpPr>
          <p:spPr>
            <a:xfrm>
              <a:off x="4800600" y="2709446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Y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458200" y="5986046"/>
              <a:ext cx="5334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X</a:t>
              </a:r>
            </a:p>
          </p:txBody>
        </p:sp>
        <p:cxnSp>
          <p:nvCxnSpPr>
            <p:cNvPr id="34" name="Straight Connector 33"/>
            <p:cNvCxnSpPr/>
            <p:nvPr/>
          </p:nvCxnSpPr>
          <p:spPr bwMode="auto">
            <a:xfrm flipV="1">
              <a:off x="6286500" y="4953000"/>
              <a:ext cx="0" cy="104471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5" name="Straight Connector 34"/>
            <p:cNvCxnSpPr/>
            <p:nvPr/>
          </p:nvCxnSpPr>
          <p:spPr bwMode="auto">
            <a:xfrm flipH="1" flipV="1">
              <a:off x="5181601" y="4953000"/>
              <a:ext cx="1104899" cy="297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6" name="TextBox 35"/>
            <p:cNvSpPr txBox="1"/>
            <p:nvPr/>
          </p:nvSpPr>
          <p:spPr>
            <a:xfrm>
              <a:off x="4876800" y="48006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6096000" y="5986046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14</a:t>
              </a:r>
            </a:p>
          </p:txBody>
        </p:sp>
        <p:cxnSp>
          <p:nvCxnSpPr>
            <p:cNvPr id="38" name="Straight Connector 37"/>
            <p:cNvCxnSpPr/>
            <p:nvPr/>
          </p:nvCxnSpPr>
          <p:spPr bwMode="auto">
            <a:xfrm>
              <a:off x="5181600" y="3059668"/>
              <a:ext cx="1714500" cy="2938046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9" name="Freeform 38"/>
            <p:cNvSpPr/>
            <p:nvPr/>
          </p:nvSpPr>
          <p:spPr bwMode="auto">
            <a:xfrm>
              <a:off x="5967608" y="4071691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7519378" y="5240121"/>
              <a:ext cx="63402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U=10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6781800" y="5635823"/>
              <a:ext cx="76983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B=$28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840134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1" grpId="0"/>
      <p:bldP spid="18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55" grpId="0"/>
      <p:bldP spid="5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50FAB-F34E-4E8D-B37E-8D51BCEC16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39825"/>
          </a:xfrm>
        </p:spPr>
        <p:txBody>
          <a:bodyPr/>
          <a:lstStyle/>
          <a:p>
            <a:r>
              <a:rPr lang="en-US" dirty="0"/>
              <a:t>Elasticity</a:t>
            </a:r>
          </a:p>
        </p:txBody>
      </p:sp>
    </p:spTree>
    <p:extLst>
      <p:ext uri="{BB962C8B-B14F-4D97-AF65-F5344CB8AC3E}">
        <p14:creationId xmlns:p14="http://schemas.microsoft.com/office/powerpoint/2010/main" val="42821249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3820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Demand Elasticity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762000"/>
          </a:xfrm>
        </p:spPr>
        <p:txBody>
          <a:bodyPr/>
          <a:lstStyle/>
          <a:p>
            <a:r>
              <a:rPr lang="en-US" dirty="0">
                <a:effectLst/>
              </a:rPr>
              <a:t>Elasticity measures sensitivity.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3976852" y="3049055"/>
                <a:ext cx="3280064" cy="1056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%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%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20%↓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10%↑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852" y="3049055"/>
                <a:ext cx="3280064" cy="1056764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1066800" y="1905000"/>
            <a:ext cx="72127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Suppose you have product A where a 10% increase in price results in a 20% drop in quantity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>
                <a:off x="3976852" y="5572636"/>
                <a:ext cx="3280064" cy="10567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</a:rPr>
                            <m:t>%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</a:rPr>
                            <m:t>%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5%↓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10%↑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6852" y="5572636"/>
                <a:ext cx="3280064" cy="1056764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1066800" y="4428581"/>
            <a:ext cx="721272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Suppose you have product B where a 10% increase in price results in a 5% drop in quantity demand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7162800" y="3301425"/>
                <a:ext cx="832279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  <a:ea typeface="Cambria Math"/>
                        </a:rPr>
                        <m:t>−2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3301425"/>
                <a:ext cx="832279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/>
              <p:cNvSpPr/>
              <p:nvPr/>
            </p:nvSpPr>
            <p:spPr>
              <a:xfrm>
                <a:off x="7162800" y="5816025"/>
                <a:ext cx="114486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latin typeface="Cambria Math"/>
                          <a:ea typeface="Cambria Math"/>
                        </a:rPr>
                        <m:t>−0.5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62800" y="5816025"/>
                <a:ext cx="1144865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06158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20" grpId="0"/>
      <p:bldP spid="21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Indifference Curves</a:t>
            </a:r>
          </a:p>
        </p:txBody>
      </p:sp>
      <p:grpSp>
        <p:nvGrpSpPr>
          <p:cNvPr id="67604" name="Group 67603"/>
          <p:cNvGrpSpPr/>
          <p:nvPr/>
        </p:nvGrpSpPr>
        <p:grpSpPr>
          <a:xfrm>
            <a:off x="1325872" y="1143000"/>
            <a:ext cx="4389128" cy="3962400"/>
            <a:chOff x="6047600" y="1231257"/>
            <a:chExt cx="3520457" cy="2883543"/>
          </a:xfrm>
        </p:grpSpPr>
        <p:cxnSp>
          <p:nvCxnSpPr>
            <p:cNvPr id="62" name="Straight Connector 61"/>
            <p:cNvCxnSpPr/>
            <p:nvPr/>
          </p:nvCxnSpPr>
          <p:spPr bwMode="auto">
            <a:xfrm>
              <a:off x="6324600" y="1907575"/>
              <a:ext cx="0" cy="19050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67601" name="Group 67600"/>
            <p:cNvGrpSpPr/>
            <p:nvPr/>
          </p:nvGrpSpPr>
          <p:grpSpPr>
            <a:xfrm>
              <a:off x="6047600" y="1231257"/>
              <a:ext cx="3520457" cy="2883543"/>
              <a:chOff x="6047600" y="1231257"/>
              <a:chExt cx="3520457" cy="2883543"/>
            </a:xfrm>
          </p:grpSpPr>
          <p:cxnSp>
            <p:nvCxnSpPr>
              <p:cNvPr id="63" name="Straight Connector 62"/>
              <p:cNvCxnSpPr/>
              <p:nvPr/>
            </p:nvCxnSpPr>
            <p:spPr bwMode="auto">
              <a:xfrm flipH="1">
                <a:off x="6324600" y="3812575"/>
                <a:ext cx="2209800" cy="0"/>
              </a:xfrm>
              <a:prstGeom prst="line">
                <a:avLst/>
              </a:prstGeom>
              <a:solidFill>
                <a:schemeClr val="accent1"/>
              </a:solidFill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66" name="TextBox 65"/>
              <p:cNvSpPr txBox="1"/>
              <p:nvPr/>
            </p:nvSpPr>
            <p:spPr>
              <a:xfrm rot="16200000">
                <a:off x="5515920" y="2550814"/>
                <a:ext cx="134036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Baseball Tickets</a:t>
                </a:r>
              </a:p>
            </p:txBody>
          </p:sp>
          <p:sp>
            <p:nvSpPr>
              <p:cNvPr id="67" name="TextBox 66"/>
              <p:cNvSpPr txBox="1"/>
              <p:nvPr/>
            </p:nvSpPr>
            <p:spPr>
              <a:xfrm>
                <a:off x="7398539" y="3837801"/>
                <a:ext cx="12882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Football Tickets</a:t>
                </a:r>
              </a:p>
            </p:txBody>
          </p:sp>
          <p:sp>
            <p:nvSpPr>
              <p:cNvPr id="73" name="TextBox 72"/>
              <p:cNvSpPr txBox="1"/>
              <p:nvPr/>
            </p:nvSpPr>
            <p:spPr>
              <a:xfrm>
                <a:off x="7772400" y="3456801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U</a:t>
                </a:r>
                <a:r>
                  <a:rPr lang="en-US" sz="1200" baseline="-25000" dirty="0"/>
                  <a:t>1</a:t>
                </a:r>
                <a:endParaRPr lang="en-US" sz="1200" dirty="0"/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7924800" y="32004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U</a:t>
                </a:r>
                <a:r>
                  <a:rPr lang="en-US" sz="1200" baseline="-25000" dirty="0"/>
                  <a:t>2</a:t>
                </a:r>
                <a:endParaRPr lang="en-US" sz="1200" dirty="0"/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8229600" y="2971800"/>
                <a:ext cx="533400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200" dirty="0"/>
                  <a:t>U</a:t>
                </a:r>
                <a:r>
                  <a:rPr lang="en-US" sz="1200" baseline="-25000" dirty="0"/>
                  <a:t>3</a:t>
                </a:r>
                <a:endParaRPr lang="en-US" sz="1200" dirty="0"/>
              </a:p>
            </p:txBody>
          </p:sp>
          <p:sp>
            <p:nvSpPr>
              <p:cNvPr id="67597" name="Arc 67596"/>
              <p:cNvSpPr/>
              <p:nvPr/>
            </p:nvSpPr>
            <p:spPr bwMode="auto">
              <a:xfrm rot="11341902">
                <a:off x="6600850" y="1231257"/>
                <a:ext cx="2755564" cy="2365488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79" name="Arc 78"/>
              <p:cNvSpPr/>
              <p:nvPr/>
            </p:nvSpPr>
            <p:spPr bwMode="auto">
              <a:xfrm rot="11341902">
                <a:off x="6883373" y="1474928"/>
                <a:ext cx="2434339" cy="1862377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  <p:sp>
            <p:nvSpPr>
              <p:cNvPr id="80" name="Arc 79"/>
              <p:cNvSpPr/>
              <p:nvPr/>
            </p:nvSpPr>
            <p:spPr bwMode="auto">
              <a:xfrm rot="11341902">
                <a:off x="7133718" y="1521648"/>
                <a:ext cx="2434339" cy="1585338"/>
              </a:xfrm>
              <a:prstGeom prst="arc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charset="0"/>
                </a:endParaRPr>
              </a:p>
            </p:txBody>
          </p:sp>
        </p:grpSp>
      </p:grpSp>
      <p:sp>
        <p:nvSpPr>
          <p:cNvPr id="81" name="TextBox 80"/>
          <p:cNvSpPr txBox="1"/>
          <p:nvPr/>
        </p:nvSpPr>
        <p:spPr>
          <a:xfrm>
            <a:off x="5105400" y="4736068"/>
            <a:ext cx="2667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</a:t>
            </a:r>
            <a:r>
              <a:rPr lang="en-US" baseline="-25000" dirty="0"/>
              <a:t>1</a:t>
            </a:r>
            <a:r>
              <a:rPr lang="en-US" dirty="0"/>
              <a:t> &lt; U</a:t>
            </a:r>
            <a:r>
              <a:rPr lang="en-US" baseline="-25000" dirty="0"/>
              <a:t>2</a:t>
            </a:r>
            <a:r>
              <a:rPr lang="en-US" dirty="0"/>
              <a:t> &lt; U</a:t>
            </a:r>
            <a:r>
              <a:rPr lang="en-US" baseline="-25000" dirty="0"/>
              <a:t>3</a:t>
            </a:r>
            <a:endParaRPr 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0A80F5B-83FB-4357-9C76-DC25657D2B77}"/>
              </a:ext>
            </a:extLst>
          </p:cNvPr>
          <p:cNvSpPr txBox="1"/>
          <p:nvPr/>
        </p:nvSpPr>
        <p:spPr>
          <a:xfrm>
            <a:off x="5105400" y="1828800"/>
            <a:ext cx="3048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Illustrate combinations of two goods that provide the same level of satisfaction.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7D5B7422-FF63-46ED-A1F3-254B6D40B8F4}"/>
              </a:ext>
            </a:extLst>
          </p:cNvPr>
          <p:cNvSpPr txBox="1"/>
          <p:nvPr/>
        </p:nvSpPr>
        <p:spPr>
          <a:xfrm>
            <a:off x="5093076" y="2800992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Never cross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C784B20-DC2F-4EBA-B95B-8C884423B662}"/>
              </a:ext>
            </a:extLst>
          </p:cNvPr>
          <p:cNvSpPr txBox="1"/>
          <p:nvPr/>
        </p:nvSpPr>
        <p:spPr>
          <a:xfrm>
            <a:off x="5091304" y="3350089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This is an example of imperfect substitutes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09E0F9-3EFF-46B1-B7C1-6DAFEF9B3ACE}"/>
              </a:ext>
            </a:extLst>
          </p:cNvPr>
          <p:cNvSpPr txBox="1"/>
          <p:nvPr/>
        </p:nvSpPr>
        <p:spPr>
          <a:xfrm>
            <a:off x="5105400" y="4176185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 satisfaction when more distant from the origin</a:t>
            </a:r>
          </a:p>
        </p:txBody>
      </p:sp>
    </p:spTree>
    <p:extLst>
      <p:ext uri="{BB962C8B-B14F-4D97-AF65-F5344CB8AC3E}">
        <p14:creationId xmlns:p14="http://schemas.microsoft.com/office/powerpoint/2010/main" val="2860539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2" grpId="0"/>
      <p:bldP spid="3" grpId="0"/>
      <p:bldP spid="4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3820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Demand Elasticity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85800" y="13716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Product A:	2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19913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Product B:	0.5 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09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Product C:	4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2105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Product D:	0.04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81000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Product E:	16 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3581400" y="1371600"/>
            <a:ext cx="3048000" cy="2961620"/>
            <a:chOff x="3962400" y="1524000"/>
            <a:chExt cx="3048000" cy="2961620"/>
          </a:xfrm>
        </p:grpSpPr>
        <p:sp>
          <p:nvSpPr>
            <p:cNvPr id="13" name="TextBox 12"/>
            <p:cNvSpPr txBox="1"/>
            <p:nvPr/>
          </p:nvSpPr>
          <p:spPr>
            <a:xfrm>
              <a:off x="3962400" y="152400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Premium Meat 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3962400" y="336298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Gas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3962400" y="274320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Luxury Car</a:t>
              </a:r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962400" y="213360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Hamburger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3962400" y="396240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Diamonds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3972075" y="4953000"/>
                <a:ext cx="15143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sz="3200" b="0" i="1" smtClean="0">
                          <a:latin typeface="Cambria Math"/>
                        </a:rPr>
                        <m:t>&gt;1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075" y="4953000"/>
                <a:ext cx="1514325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3972075" y="5772091"/>
                <a:ext cx="151432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3200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sz="3200" b="0" i="1" smtClean="0">
                          <a:latin typeface="Cambria Math"/>
                        </a:rPr>
                        <m:t>&lt;1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2075" y="5772091"/>
                <a:ext cx="1514325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" name="Group 4"/>
          <p:cNvGrpSpPr/>
          <p:nvPr/>
        </p:nvGrpSpPr>
        <p:grpSpPr>
          <a:xfrm>
            <a:off x="679709" y="4734580"/>
            <a:ext cx="3054091" cy="1742420"/>
            <a:chOff x="679709" y="4734580"/>
            <a:chExt cx="3054091" cy="1742420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" name="Rectangle 1"/>
                <p:cNvSpPr/>
                <p:nvPr/>
              </p:nvSpPr>
              <p:spPr>
                <a:xfrm>
                  <a:off x="679709" y="5440241"/>
                  <a:ext cx="2546979" cy="103675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3200" i="1">
                                <a:latin typeface="Cambria Math"/>
                              </a:rPr>
                              <m:t>𝐸</m:t>
                            </m:r>
                          </m:e>
                          <m:sub>
                            <m:r>
                              <a:rPr lang="en-US" sz="3200" b="0" i="1" smtClean="0">
                                <a:latin typeface="Cambria Math"/>
                              </a:rPr>
                              <m:t>𝑃</m:t>
                            </m:r>
                          </m:sub>
                        </m:sSub>
                        <m:r>
                          <a:rPr lang="en-US" sz="3200" i="1" smtClean="0">
                            <a:latin typeface="Cambria Math"/>
                          </a:rPr>
                          <m:t>=</m:t>
                        </m:r>
                        <m:d>
                          <m:dPr>
                            <m:begChr m:val="|"/>
                            <m:endChr m:val="|"/>
                            <m:ctrlPr>
                              <a:rPr lang="en-US" sz="3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3200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3200" i="1">
                                    <a:latin typeface="Cambria Math"/>
                                  </a:rPr>
                                  <m:t>%</m:t>
                                </m:r>
                                <m:r>
                                  <a:rPr lang="en-US" sz="3200" i="1">
                                    <a:latin typeface="Cambria Math"/>
                                    <a:ea typeface="Cambria Math"/>
                                  </a:rPr>
                                  <m:t>∆</m:t>
                                </m:r>
                                <m:r>
                                  <a:rPr lang="en-US" sz="3200" i="1">
                                    <a:latin typeface="Cambria Math"/>
                                    <a:ea typeface="Cambria Math"/>
                                  </a:rPr>
                                  <m:t>𝑄</m:t>
                                </m:r>
                              </m:num>
                              <m:den>
                                <m:r>
                                  <a:rPr lang="en-US" sz="3200" i="1">
                                    <a:latin typeface="Cambria Math"/>
                                  </a:rPr>
                                  <m:t>%</m:t>
                                </m:r>
                                <m:r>
                                  <a:rPr lang="en-US" sz="3200" i="1">
                                    <a:latin typeface="Cambria Math"/>
                                    <a:ea typeface="Cambria Math"/>
                                  </a:rPr>
                                  <m:t>∆</m:t>
                                </m:r>
                                <m:r>
                                  <a:rPr lang="en-US" sz="3200" i="1">
                                    <a:latin typeface="Cambria Math"/>
                                    <a:ea typeface="Cambria Math"/>
                                  </a:rPr>
                                  <m:t>𝑃</m:t>
                                </m:r>
                              </m:den>
                            </m:f>
                          </m:e>
                        </m:d>
                      </m:oMath>
                    </m:oMathPara>
                  </a14:m>
                  <a:endParaRPr lang="en-US" sz="3200" dirty="0"/>
                </a:p>
              </p:txBody>
            </p:sp>
          </mc:Choice>
          <mc:Fallback xmlns="">
            <p:sp>
              <p:nvSpPr>
                <p:cNvPr id="2" name="Rectangle 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709" y="5440241"/>
                  <a:ext cx="2546979" cy="1036759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0" name="TextBox 19"/>
            <p:cNvSpPr txBox="1"/>
            <p:nvPr/>
          </p:nvSpPr>
          <p:spPr>
            <a:xfrm>
              <a:off x="685800" y="4734580"/>
              <a:ext cx="3048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Elasticity is: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5638800" y="50393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Elastic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638800" y="5801380"/>
            <a:ext cx="304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Inelastic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77000" y="13716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Elastic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77000" y="26009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Elastic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77000" y="381000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Elastic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77000" y="19913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Inelastic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77000" y="3210580"/>
            <a:ext cx="1752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Inelastic</a:t>
            </a:r>
          </a:p>
        </p:txBody>
      </p:sp>
    </p:spTree>
    <p:extLst>
      <p:ext uri="{BB962C8B-B14F-4D97-AF65-F5344CB8AC3E}">
        <p14:creationId xmlns:p14="http://schemas.microsoft.com/office/powerpoint/2010/main" val="2469808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2" grpId="0"/>
      <p:bldP spid="3" grpId="0"/>
      <p:bldP spid="19" grpId="0"/>
      <p:bldP spid="21" grpId="0"/>
      <p:bldP spid="22" grpId="0"/>
      <p:bldP spid="23" grpId="0"/>
      <p:bldP spid="24" grpId="0"/>
      <p:bldP spid="25" grpId="0"/>
      <p:bldP spid="26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3820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Demand Elasticity</a:t>
            </a:r>
          </a:p>
        </p:txBody>
      </p:sp>
      <p:sp>
        <p:nvSpPr>
          <p:cNvPr id="3" name="Rectangle 2"/>
          <p:cNvSpPr/>
          <p:nvPr/>
        </p:nvSpPr>
        <p:spPr>
          <a:xfrm>
            <a:off x="457200" y="1295400"/>
            <a:ext cx="79248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Arc elasticity shows sensitivity of Y to </a:t>
            </a:r>
            <a:r>
              <a:rPr lang="en-US" sz="3200" i="1" dirty="0"/>
              <a:t>big</a:t>
            </a:r>
            <a:r>
              <a:rPr lang="en-US" sz="3200" dirty="0"/>
              <a:t> changes in X.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472017"/>
              </p:ext>
            </p:extLst>
          </p:nvPr>
        </p:nvGraphicFramePr>
        <p:xfrm>
          <a:off x="457200" y="3226118"/>
          <a:ext cx="1104900" cy="22250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P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Qd</a:t>
                      </a:r>
                      <a:endParaRPr lang="en-US" sz="1400" dirty="0"/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16</a:t>
                      </a: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5752829"/>
              </p:ext>
            </p:extLst>
          </p:nvPr>
        </p:nvGraphicFramePr>
        <p:xfrm>
          <a:off x="1504950" y="3774440"/>
          <a:ext cx="552450" cy="14833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52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0.14</a:t>
                      </a:r>
                    </a:p>
                  </a:txBody>
                  <a:tcPr>
                    <a:lnT>
                      <a:noFill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0.6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1.67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2667000" y="3422657"/>
                <a:ext cx="6324600" cy="175894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𝑄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𝑃</m:t>
                              </m:r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𝑄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𝑄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𝑄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1</m:t>
                                      </m:r>
                                    </m:sub>
                                  </m:sSub>
                                  <m:r>
                                    <a:rPr lang="en-US" i="1">
                                      <a:latin typeface="Cambria Math"/>
                                    </a:rPr>
                                    <m:t>−</m:t>
                                  </m:r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𝑃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0</m:t>
                                      </m:r>
                                    </m:sub>
                                  </m:sSub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𝑃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1</m:t>
                                              </m:r>
                                            </m:sub>
                                          </m:sSub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+</m:t>
                                          </m:r>
                                          <m:sSub>
                                            <m:sSubPr>
                                              <m:ctrlPr>
                                                <a:rPr lang="en-US" i="1">
                                                  <a:latin typeface="Cambria Math" panose="02040503050406030204" pitchFamily="18" charset="0"/>
                                                </a:rPr>
                                              </m:ctrlPr>
                                            </m:sSubPr>
                                            <m:e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𝑃</m:t>
                                              </m:r>
                                            </m:e>
                                            <m:sub>
                                              <m:r>
                                                <a:rPr lang="en-US" i="1">
                                                  <a:latin typeface="Cambria Math"/>
                                                </a:rPr>
                                                <m:t>0</m:t>
                                              </m:r>
                                            </m:sub>
                                          </m:sSub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8−12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8+12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i="1">
                                      <a:latin typeface="Cambria Math"/>
                                    </a:rPr>
                                    <m:t>4−2</m:t>
                                  </m:r>
                                </m:e>
                              </m:d>
                            </m:num>
                            <m:den>
                              <m:d>
                                <m:d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f>
                                    <m:f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fPr>
                                    <m:num>
                                      <m:d>
                                        <m:dPr>
                                          <m:ctrlPr>
                                            <a:rPr lang="en-US" i="1"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i="1">
                                              <a:latin typeface="Cambria Math"/>
                                            </a:rPr>
                                            <m:t>4+2</m:t>
                                          </m:r>
                                        </m:e>
                                      </m:d>
                                    </m:num>
                                    <m:den>
                                      <m:r>
                                        <a:rPr lang="en-US" i="1">
                                          <a:latin typeface="Cambria Math"/>
                                        </a:rPr>
                                        <m:t>2</m:t>
                                      </m:r>
                                    </m:den>
                                  </m:f>
                                </m:e>
                              </m:d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−4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10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i="1">
                                  <a:latin typeface="Cambria Math"/>
                                </a:rPr>
                                <m:t>2</m:t>
                              </m:r>
                            </m:num>
                            <m:den>
                              <m:r>
                                <a:rPr lang="en-US" i="1">
                                  <a:latin typeface="Cambria Math"/>
                                </a:rPr>
                                <m:t>3</m:t>
                              </m:r>
                            </m:den>
                          </m:f>
                        </m:den>
                      </m:f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−0.4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0.67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≈−0.6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67000" y="3422657"/>
                <a:ext cx="6324600" cy="1758943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Straight Connector 12"/>
          <p:cNvCxnSpPr/>
          <p:nvPr/>
        </p:nvCxnSpPr>
        <p:spPr bwMode="auto">
          <a:xfrm>
            <a:off x="304800" y="3581400"/>
            <a:ext cx="1676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14"/>
          <p:cNvSpPr/>
          <p:nvPr/>
        </p:nvSpPr>
        <p:spPr>
          <a:xfrm>
            <a:off x="1532782" y="3200400"/>
            <a:ext cx="3722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err="1"/>
              <a:t>E</a:t>
            </a:r>
            <a:r>
              <a:rPr lang="en-US" sz="1400" baseline="-25000" dirty="0" err="1"/>
              <a:t>p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1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76200"/>
            <a:ext cx="83820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Demand Elasticity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1219200"/>
            <a:ext cx="7848600" cy="1143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effectLst/>
              </a:rPr>
              <a:t>Point elasticity shows sensitivity of quantity to </a:t>
            </a:r>
            <a:r>
              <a:rPr lang="en-US" i="1" dirty="0">
                <a:effectLst/>
              </a:rPr>
              <a:t>small</a:t>
            </a:r>
            <a:r>
              <a:rPr lang="en-US" dirty="0">
                <a:effectLst/>
              </a:rPr>
              <a:t> changes in price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914400" y="2590800"/>
                <a:ext cx="7239000" cy="180709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32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3200" b="0" i="1" smtClean="0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%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%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sz="3200" i="1">
                                  <a:latin typeface="Cambria Math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/>
                                </a:rPr>
                                <m:t>𝑄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3200" i="1">
                                  <a:latin typeface="Cambria Math"/>
                                </a:rPr>
                                <m:t>∆</m:t>
                              </m:r>
                              <m:r>
                                <a:rPr lang="en-US" sz="3200" i="1">
                                  <a:latin typeface="Cambria Math"/>
                                </a:rPr>
                                <m:t>𝑃</m:t>
                              </m:r>
                            </m:num>
                            <m:den>
                              <m:r>
                                <a:rPr lang="en-US" sz="3200" i="1">
                                  <a:latin typeface="Cambria Math"/>
                                </a:rPr>
                                <m:t>𝑃</m:t>
                              </m:r>
                            </m:den>
                          </m:f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32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3200" i="1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32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32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3200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3200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32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32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4400" y="2590800"/>
                <a:ext cx="7239000" cy="180709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58598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Price Elasticity of Demand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1"/>
            <a:ext cx="8229600" cy="2057400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>
                <a:effectLst/>
              </a:rPr>
              <a:t>Price Elasticity Formula</a:t>
            </a:r>
          </a:p>
          <a:p>
            <a:pPr lvl="1"/>
            <a:r>
              <a:rPr lang="en-US" sz="3200" dirty="0">
                <a:effectLst/>
                <a:cs typeface="Times New Roman" pitchFamily="18" charset="0"/>
              </a:rPr>
              <a:t>Point price elasticity, </a:t>
            </a:r>
          </a:p>
          <a:p>
            <a:pPr lvl="1"/>
            <a:r>
              <a:rPr lang="en-US" sz="3200" dirty="0">
                <a:effectLst/>
                <a:cs typeface="Times New Roman" pitchFamily="18" charset="0"/>
              </a:rPr>
              <a:t>In all cases, 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 &lt; 0 .</a:t>
            </a:r>
            <a:endParaRPr lang="en-US" sz="3200" dirty="0">
              <a:effectLst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5486400" y="2091648"/>
                <a:ext cx="3153684" cy="9563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%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</a:rPr>
                            <m:t>%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400" b="0" i="1" smtClean="0">
                              <a:latin typeface="Cambria Math"/>
                            </a:rPr>
                            <m:t>𝑃</m:t>
                          </m:r>
                        </m:den>
                      </m:f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𝑃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86400" y="2091648"/>
                <a:ext cx="3153684" cy="956352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457200" y="3615464"/>
            <a:ext cx="8229600" cy="29377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>
              <a:buNone/>
            </a:pPr>
            <a:r>
              <a:rPr lang="en-US" sz="3600" dirty="0">
                <a:effectLst/>
              </a:rPr>
              <a:t>Price Elasticity and Total Revenue</a:t>
            </a:r>
          </a:p>
          <a:p>
            <a:pPr lvl="1"/>
            <a:r>
              <a:rPr lang="en-US" sz="3200" dirty="0">
                <a:effectLst/>
              </a:rPr>
              <a:t>Price cut increases revenue if </a:t>
            </a:r>
            <a:r>
              <a:rPr lang="en-US" sz="3200" dirty="0">
                <a:effectLst/>
                <a:cs typeface="Times New Roman" pitchFamily="18" charset="0"/>
              </a:rPr>
              <a:t>│E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│&gt; 1.</a:t>
            </a:r>
          </a:p>
          <a:p>
            <a:pPr lvl="1"/>
            <a:r>
              <a:rPr lang="en-US" sz="3200" dirty="0">
                <a:effectLst/>
              </a:rPr>
              <a:t>Revenue constant if  </a:t>
            </a:r>
            <a:r>
              <a:rPr lang="en-US" sz="3200" dirty="0">
                <a:effectLst/>
                <a:cs typeface="Times New Roman" pitchFamily="18" charset="0"/>
              </a:rPr>
              <a:t>│E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│= 1.</a:t>
            </a:r>
          </a:p>
          <a:p>
            <a:pPr lvl="1"/>
            <a:r>
              <a:rPr lang="en-US" sz="3200" dirty="0">
                <a:effectLst/>
              </a:rPr>
              <a:t>Price cut decreases revenue if </a:t>
            </a:r>
            <a:r>
              <a:rPr lang="en-US" sz="3200" dirty="0">
                <a:effectLst/>
                <a:cs typeface="Times New Roman" pitchFamily="18" charset="0"/>
              </a:rPr>
              <a:t>│E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│&lt; 1.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6330" y="76201"/>
            <a:ext cx="8229600" cy="838199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Elasticity and Marginal Revenue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767644" y="1139328"/>
            <a:ext cx="13702" cy="4513087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 flipV="1">
            <a:off x="767645" y="5652414"/>
            <a:ext cx="3287406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457200" y="1139328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$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897007" y="5652414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774203" y="3478853"/>
            <a:ext cx="2866287" cy="217356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/>
          <p:cNvCxnSpPr/>
          <p:nvPr/>
        </p:nvCxnSpPr>
        <p:spPr bwMode="auto">
          <a:xfrm>
            <a:off x="785744" y="3500417"/>
            <a:ext cx="1745307" cy="266811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4" name="TextBox 33"/>
          <p:cNvSpPr txBox="1"/>
          <p:nvPr/>
        </p:nvSpPr>
        <p:spPr>
          <a:xfrm>
            <a:off x="2497514" y="5940623"/>
            <a:ext cx="154108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MR = a – 2bQ</a:t>
            </a:r>
          </a:p>
        </p:txBody>
      </p:sp>
      <p:cxnSp>
        <p:nvCxnSpPr>
          <p:cNvPr id="45059" name="Straight Connector 45058"/>
          <p:cNvCxnSpPr/>
          <p:nvPr/>
        </p:nvCxnSpPr>
        <p:spPr bwMode="auto">
          <a:xfrm flipV="1">
            <a:off x="2207346" y="1901328"/>
            <a:ext cx="0" cy="375108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063" name="Freeform 45062"/>
          <p:cNvSpPr/>
          <p:nvPr/>
        </p:nvSpPr>
        <p:spPr bwMode="auto">
          <a:xfrm>
            <a:off x="821700" y="1926036"/>
            <a:ext cx="2829697" cy="3744103"/>
          </a:xfrm>
          <a:custGeom>
            <a:avLst/>
            <a:gdLst>
              <a:gd name="connsiteX0" fmla="*/ 0 w 2829697"/>
              <a:gd name="connsiteY0" fmla="*/ 3719389 h 3744103"/>
              <a:gd name="connsiteX1" fmla="*/ 1383956 w 2829697"/>
              <a:gd name="connsiteY1" fmla="*/ 6 h 3744103"/>
              <a:gd name="connsiteX2" fmla="*/ 2829697 w 2829697"/>
              <a:gd name="connsiteY2" fmla="*/ 3744103 h 37441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829697" h="3744103">
                <a:moveTo>
                  <a:pt x="0" y="3719389"/>
                </a:moveTo>
                <a:cubicBezTo>
                  <a:pt x="456170" y="1857638"/>
                  <a:pt x="912340" y="-4113"/>
                  <a:pt x="1383956" y="6"/>
                </a:cubicBezTo>
                <a:cubicBezTo>
                  <a:pt x="1855572" y="4125"/>
                  <a:pt x="2741140" y="3245714"/>
                  <a:pt x="2829697" y="3744103"/>
                </a:cubicBezTo>
              </a:path>
            </a:pathLst>
          </a:custGeom>
          <a:noFill/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819400" y="2819400"/>
            <a:ext cx="19186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TR = </a:t>
            </a:r>
            <a:r>
              <a:rPr lang="en-US" sz="1400" dirty="0" err="1"/>
              <a:t>aQ</a:t>
            </a:r>
            <a:r>
              <a:rPr lang="en-US" sz="1400" dirty="0"/>
              <a:t> – bQ</a:t>
            </a:r>
            <a:r>
              <a:rPr lang="en-US" sz="1400" baseline="30000" dirty="0"/>
              <a:t>2</a:t>
            </a:r>
            <a:endParaRPr lang="en-US" sz="1400" dirty="0"/>
          </a:p>
        </p:txBody>
      </p:sp>
      <p:sp>
        <p:nvSpPr>
          <p:cNvPr id="45064" name="TextBox 45063"/>
          <p:cNvSpPr txBox="1"/>
          <p:nvPr/>
        </p:nvSpPr>
        <p:spPr>
          <a:xfrm>
            <a:off x="3211207" y="5098401"/>
            <a:ext cx="1371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 = a – </a:t>
            </a:r>
            <a:r>
              <a:rPr lang="en-US" sz="1400" dirty="0" err="1"/>
              <a:t>bQ</a:t>
            </a:r>
            <a:endParaRPr lang="en-US" sz="1400" dirty="0"/>
          </a:p>
        </p:txBody>
      </p:sp>
      <p:grpSp>
        <p:nvGrpSpPr>
          <p:cNvPr id="45069" name="Group 45068"/>
          <p:cNvGrpSpPr/>
          <p:nvPr/>
        </p:nvGrpSpPr>
        <p:grpSpPr>
          <a:xfrm>
            <a:off x="2236548" y="1565911"/>
            <a:ext cx="2497105" cy="353943"/>
            <a:chOff x="2236548" y="1565911"/>
            <a:chExt cx="2497105" cy="353943"/>
          </a:xfrm>
        </p:grpSpPr>
        <p:sp>
          <p:nvSpPr>
            <p:cNvPr id="44" name="TextBox 43"/>
            <p:cNvSpPr txBox="1"/>
            <p:nvPr/>
          </p:nvSpPr>
          <p:spPr>
            <a:xfrm>
              <a:off x="2236548" y="1581300"/>
              <a:ext cx="191865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Max(TR), MR = 0,  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5" name="Rectangle 44"/>
                <p:cNvSpPr/>
                <p:nvPr/>
              </p:nvSpPr>
              <p:spPr>
                <a:xfrm>
                  <a:off x="3933369" y="1565911"/>
                  <a:ext cx="800284" cy="338554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16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1600" b="0" i="1" smtClean="0">
                              <a:latin typeface="Cambria Math"/>
                            </a:rPr>
                            <m:t>𝐸</m:t>
                          </m:r>
                        </m:e>
                      </m:d>
                    </m:oMath>
                  </a14:m>
                  <a:r>
                    <a:rPr lang="en-US" sz="1600" dirty="0"/>
                    <a:t> = 1</a:t>
                  </a:r>
                </a:p>
              </p:txBody>
            </p:sp>
          </mc:Choice>
          <mc:Fallback xmlns="">
            <p:sp>
              <p:nvSpPr>
                <p:cNvPr id="45" name="Rectangle 44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33369" y="1565911"/>
                  <a:ext cx="800284" cy="338554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 t="-5455" r="-2273" b="-23636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5070" name="Group 45069"/>
          <p:cNvGrpSpPr/>
          <p:nvPr/>
        </p:nvGrpSpPr>
        <p:grpSpPr>
          <a:xfrm>
            <a:off x="5791200" y="1926036"/>
            <a:ext cx="1981200" cy="1274364"/>
            <a:chOff x="5791200" y="1926036"/>
            <a:chExt cx="1981200" cy="12743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7" name="Rectangle 46"/>
                <p:cNvSpPr/>
                <p:nvPr/>
              </p:nvSpPr>
              <p:spPr>
                <a:xfrm>
                  <a:off x="5791200" y="1926036"/>
                  <a:ext cx="9777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&gt;1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47" name="Rectangle 4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1200" y="1926036"/>
                  <a:ext cx="97776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48" name="TextBox 47"/>
            <p:cNvSpPr txBox="1"/>
            <p:nvPr/>
          </p:nvSpPr>
          <p:spPr>
            <a:xfrm>
              <a:off x="6720689" y="1926036"/>
              <a:ext cx="1051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MR &gt; 0</a:t>
              </a:r>
            </a:p>
          </p:txBody>
        </p:sp>
        <p:sp>
          <p:nvSpPr>
            <p:cNvPr id="45066" name="TextBox 45065"/>
            <p:cNvSpPr txBox="1"/>
            <p:nvPr/>
          </p:nvSpPr>
          <p:spPr>
            <a:xfrm>
              <a:off x="6172200" y="2438400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 </a:t>
              </a:r>
              <a:r>
                <a:rPr lang="en-US" dirty="0">
                  <a:sym typeface="Symbol"/>
                </a:rPr>
                <a:t>  TR </a:t>
              </a:r>
              <a:endParaRPr lang="en-US" dirty="0"/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6172200" y="2831068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 </a:t>
              </a:r>
              <a:r>
                <a:rPr lang="en-US" dirty="0">
                  <a:sym typeface="Symbol"/>
                </a:rPr>
                <a:t>  TR </a:t>
              </a:r>
              <a:endParaRPr lang="en-US" dirty="0"/>
            </a:p>
          </p:txBody>
        </p:sp>
      </p:grpSp>
      <p:grpSp>
        <p:nvGrpSpPr>
          <p:cNvPr id="45071" name="Group 45070"/>
          <p:cNvGrpSpPr/>
          <p:nvPr/>
        </p:nvGrpSpPr>
        <p:grpSpPr>
          <a:xfrm>
            <a:off x="5791200" y="3505200"/>
            <a:ext cx="1981200" cy="1274364"/>
            <a:chOff x="5791200" y="3505200"/>
            <a:chExt cx="1981200" cy="1274364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1" name="Rectangle 50"/>
                <p:cNvSpPr/>
                <p:nvPr/>
              </p:nvSpPr>
              <p:spPr>
                <a:xfrm>
                  <a:off x="5791200" y="3505200"/>
                  <a:ext cx="9777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&lt;1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51" name="Rectangle 5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1200" y="3505200"/>
                  <a:ext cx="97776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2" name="TextBox 51"/>
            <p:cNvSpPr txBox="1"/>
            <p:nvPr/>
          </p:nvSpPr>
          <p:spPr>
            <a:xfrm>
              <a:off x="6720689" y="3505200"/>
              <a:ext cx="105171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MR &lt; 0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6172200" y="4017564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 </a:t>
              </a:r>
              <a:r>
                <a:rPr lang="en-US" dirty="0">
                  <a:sym typeface="Symbol"/>
                </a:rPr>
                <a:t>  TR </a:t>
              </a:r>
              <a:endParaRPr lang="en-US" dirty="0"/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6172200" y="4410232"/>
              <a:ext cx="14478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 </a:t>
              </a:r>
              <a:r>
                <a:rPr lang="en-US" dirty="0">
                  <a:sym typeface="Symbol"/>
                </a:rPr>
                <a:t>  TR </a:t>
              </a:r>
              <a:endParaRPr lang="en-US" dirty="0"/>
            </a:p>
          </p:txBody>
        </p:sp>
      </p:grpSp>
      <p:grpSp>
        <p:nvGrpSpPr>
          <p:cNvPr id="45075" name="Group 45074"/>
          <p:cNvGrpSpPr/>
          <p:nvPr/>
        </p:nvGrpSpPr>
        <p:grpSpPr>
          <a:xfrm>
            <a:off x="1473351" y="2971800"/>
            <a:ext cx="713400" cy="497225"/>
            <a:chOff x="1473351" y="2971800"/>
            <a:chExt cx="713400" cy="49722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>
                  <a:off x="1473351" y="2971800"/>
                  <a:ext cx="713400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sz="1200" b="0" i="1" smtClean="0">
                            <a:latin typeface="Cambria Math"/>
                          </a:rPr>
                          <m:t>&gt;1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3351" y="2971800"/>
                  <a:ext cx="713400" cy="276999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57" name="TextBox 56"/>
            <p:cNvSpPr txBox="1"/>
            <p:nvPr/>
          </p:nvSpPr>
          <p:spPr>
            <a:xfrm>
              <a:off x="1492180" y="3192026"/>
              <a:ext cx="69457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MR &gt; 0</a:t>
              </a:r>
            </a:p>
          </p:txBody>
        </p:sp>
      </p:grpSp>
      <p:grpSp>
        <p:nvGrpSpPr>
          <p:cNvPr id="45077" name="Group 45076"/>
          <p:cNvGrpSpPr/>
          <p:nvPr/>
        </p:nvGrpSpPr>
        <p:grpSpPr>
          <a:xfrm>
            <a:off x="1371600" y="3505200"/>
            <a:ext cx="1066800" cy="483805"/>
            <a:chOff x="1371600" y="3505200"/>
            <a:chExt cx="1066800" cy="483805"/>
          </a:xfrm>
        </p:grpSpPr>
        <p:sp>
          <p:nvSpPr>
            <p:cNvPr id="58" name="TextBox 57"/>
            <p:cNvSpPr txBox="1"/>
            <p:nvPr/>
          </p:nvSpPr>
          <p:spPr>
            <a:xfrm>
              <a:off x="1371600" y="3505200"/>
              <a:ext cx="1066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 </a:t>
              </a:r>
              <a:r>
                <a:rPr lang="en-US" sz="1000" dirty="0">
                  <a:sym typeface="Symbol"/>
                </a:rPr>
                <a:t>  TR </a:t>
              </a:r>
              <a:endParaRPr lang="en-US" sz="1000" dirty="0"/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371600" y="3742784"/>
              <a:ext cx="106680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 </a:t>
              </a:r>
              <a:r>
                <a:rPr lang="en-US" sz="1000" dirty="0">
                  <a:sym typeface="Symbol"/>
                </a:rPr>
                <a:t>  TR </a:t>
              </a:r>
              <a:endParaRPr lang="en-US" sz="1000" dirty="0"/>
            </a:p>
          </p:txBody>
        </p:sp>
      </p:grpSp>
      <p:grpSp>
        <p:nvGrpSpPr>
          <p:cNvPr id="45076" name="Group 45075"/>
          <p:cNvGrpSpPr/>
          <p:nvPr/>
        </p:nvGrpSpPr>
        <p:grpSpPr>
          <a:xfrm>
            <a:off x="2337397" y="3727394"/>
            <a:ext cx="738203" cy="528082"/>
            <a:chOff x="2337397" y="3727394"/>
            <a:chExt cx="738203" cy="52808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>
                  <a:off x="2337397" y="3727394"/>
                  <a:ext cx="713400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sz="1200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200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sz="1200" b="0" i="1" smtClean="0">
                            <a:latin typeface="Cambria Math"/>
                          </a:rPr>
                          <m:t>&lt;1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37397" y="3727394"/>
                  <a:ext cx="713400" cy="276999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1" name="TextBox 60"/>
            <p:cNvSpPr txBox="1"/>
            <p:nvPr/>
          </p:nvSpPr>
          <p:spPr>
            <a:xfrm>
              <a:off x="2362200" y="3978477"/>
              <a:ext cx="7134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MR &lt; 0</a:t>
              </a:r>
            </a:p>
          </p:txBody>
        </p:sp>
      </p:grpSp>
      <p:grpSp>
        <p:nvGrpSpPr>
          <p:cNvPr id="45078" name="Group 45077"/>
          <p:cNvGrpSpPr/>
          <p:nvPr/>
        </p:nvGrpSpPr>
        <p:grpSpPr>
          <a:xfrm>
            <a:off x="2514600" y="4329340"/>
            <a:ext cx="942440" cy="471260"/>
            <a:chOff x="2514600" y="4329340"/>
            <a:chExt cx="942440" cy="471260"/>
          </a:xfrm>
        </p:grpSpPr>
        <p:sp>
          <p:nvSpPr>
            <p:cNvPr id="62" name="TextBox 61"/>
            <p:cNvSpPr txBox="1"/>
            <p:nvPr/>
          </p:nvSpPr>
          <p:spPr>
            <a:xfrm>
              <a:off x="2514600" y="4329340"/>
              <a:ext cx="94244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 </a:t>
              </a:r>
              <a:r>
                <a:rPr lang="en-US" sz="1000" dirty="0">
                  <a:sym typeface="Symbol"/>
                </a:rPr>
                <a:t>  TR </a:t>
              </a:r>
              <a:endParaRPr lang="en-US" sz="1000" dirty="0"/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2514600" y="4554379"/>
              <a:ext cx="942440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000" dirty="0"/>
                <a:t>P </a:t>
              </a:r>
              <a:r>
                <a:rPr lang="en-US" sz="1000" dirty="0">
                  <a:sym typeface="Symbol"/>
                </a:rPr>
                <a:t>  TR </a:t>
              </a:r>
              <a:endParaRPr lang="en-US" sz="1000" dirty="0"/>
            </a:p>
          </p:txBody>
        </p:sp>
      </p:grpSp>
    </p:spTree>
    <p:extLst>
      <p:ext uri="{BB962C8B-B14F-4D97-AF65-F5344CB8AC3E}">
        <p14:creationId xmlns:p14="http://schemas.microsoft.com/office/powerpoint/2010/main" val="938149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5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45063" grpId="0" animBg="1"/>
      <p:bldP spid="42" grpId="0"/>
      <p:bldP spid="45064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6330" y="217924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Price Elasticity Review</a:t>
            </a:r>
          </a:p>
        </p:txBody>
      </p:sp>
      <p:cxnSp>
        <p:nvCxnSpPr>
          <p:cNvPr id="5" name="Straight Connector 4"/>
          <p:cNvCxnSpPr/>
          <p:nvPr/>
        </p:nvCxnSpPr>
        <p:spPr bwMode="auto">
          <a:xfrm>
            <a:off x="990600" y="1752600"/>
            <a:ext cx="0" cy="41910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990600" y="5943600"/>
            <a:ext cx="5486400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533400" y="1752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248400" y="5943600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</a:p>
        </p:txBody>
      </p:sp>
      <p:cxnSp>
        <p:nvCxnSpPr>
          <p:cNvPr id="13" name="Straight Connector 12"/>
          <p:cNvCxnSpPr/>
          <p:nvPr/>
        </p:nvCxnSpPr>
        <p:spPr bwMode="auto">
          <a:xfrm>
            <a:off x="990600" y="2121932"/>
            <a:ext cx="4114800" cy="3821668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Left Brace 13"/>
          <p:cNvSpPr/>
          <p:nvPr/>
        </p:nvSpPr>
        <p:spPr bwMode="auto">
          <a:xfrm rot="7930275">
            <a:off x="2003859" y="1457699"/>
            <a:ext cx="369820" cy="2653662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Left Brace 16"/>
          <p:cNvSpPr/>
          <p:nvPr/>
        </p:nvSpPr>
        <p:spPr bwMode="auto">
          <a:xfrm rot="8010881">
            <a:off x="4085036" y="3215294"/>
            <a:ext cx="353118" cy="3011667"/>
          </a:xfrm>
          <a:prstGeom prst="leftBrac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1447800" y="1609123"/>
            <a:ext cx="6631806" cy="369332"/>
            <a:chOff x="1750194" y="1756719"/>
            <a:chExt cx="6631806" cy="369332"/>
          </a:xfrm>
        </p:grpSpPr>
        <p:sp>
          <p:nvSpPr>
            <p:cNvPr id="15" name="TextBox 14"/>
            <p:cNvSpPr txBox="1"/>
            <p:nvPr/>
          </p:nvSpPr>
          <p:spPr>
            <a:xfrm>
              <a:off x="2133600" y="1756719"/>
              <a:ext cx="624840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approaches </a:t>
              </a:r>
              <a:r>
                <a:rPr lang="en-US" dirty="0">
                  <a:sym typeface="Symbol"/>
                </a:rPr>
                <a:t> as the demand curve approaches the Y-axis 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9" name="Rectangle 18"/>
                <p:cNvSpPr/>
                <p:nvPr/>
              </p:nvSpPr>
              <p:spPr>
                <a:xfrm>
                  <a:off x="1750194" y="1756719"/>
                  <a:ext cx="548163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19" name="Rectangle 1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0194" y="1756719"/>
                  <a:ext cx="548163" cy="369332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" name="Group 1"/>
          <p:cNvGrpSpPr/>
          <p:nvPr/>
        </p:nvGrpSpPr>
        <p:grpSpPr>
          <a:xfrm>
            <a:off x="2350991" y="2411768"/>
            <a:ext cx="2614290" cy="372762"/>
            <a:chOff x="2350991" y="2411768"/>
            <a:chExt cx="2614290" cy="372762"/>
          </a:xfrm>
        </p:grpSpPr>
        <p:sp>
          <p:nvSpPr>
            <p:cNvPr id="21" name="TextBox 20"/>
            <p:cNvSpPr txBox="1"/>
            <p:nvPr/>
          </p:nvSpPr>
          <p:spPr>
            <a:xfrm>
              <a:off x="2350991" y="2411768"/>
              <a:ext cx="191060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elasticity range: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>
                  <a:off x="3987513" y="2415198"/>
                  <a:ext cx="9777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&gt;1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87513" y="2415198"/>
                  <a:ext cx="977768" cy="369332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6" name="Group 5"/>
          <p:cNvGrpSpPr/>
          <p:nvPr/>
        </p:nvGrpSpPr>
        <p:grpSpPr>
          <a:xfrm>
            <a:off x="4413994" y="4267200"/>
            <a:ext cx="2825006" cy="372762"/>
            <a:chOff x="4413994" y="4267200"/>
            <a:chExt cx="2825006" cy="372762"/>
          </a:xfrm>
        </p:grpSpPr>
        <p:sp>
          <p:nvSpPr>
            <p:cNvPr id="23" name="TextBox 22"/>
            <p:cNvSpPr txBox="1"/>
            <p:nvPr/>
          </p:nvSpPr>
          <p:spPr>
            <a:xfrm>
              <a:off x="4413994" y="4267200"/>
              <a:ext cx="206300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inelasticity range: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>
                  <a:off x="6261232" y="4270630"/>
                  <a:ext cx="9777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&lt;1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261232" y="4270630"/>
                  <a:ext cx="977768" cy="36933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" name="Group 2"/>
          <p:cNvGrpSpPr/>
          <p:nvPr/>
        </p:nvGrpSpPr>
        <p:grpSpPr>
          <a:xfrm>
            <a:off x="3207076" y="3371594"/>
            <a:ext cx="3561892" cy="381947"/>
            <a:chOff x="3207076" y="3371594"/>
            <a:chExt cx="3561892" cy="381947"/>
          </a:xfrm>
        </p:grpSpPr>
        <p:sp>
          <p:nvSpPr>
            <p:cNvPr id="25" name="TextBox 24"/>
            <p:cNvSpPr txBox="1"/>
            <p:nvPr/>
          </p:nvSpPr>
          <p:spPr>
            <a:xfrm>
              <a:off x="3207076" y="3371594"/>
              <a:ext cx="284344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Point of unitary elasticity:</a:t>
              </a: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6" name="Rectangle 25"/>
                <p:cNvSpPr/>
                <p:nvPr/>
              </p:nvSpPr>
              <p:spPr>
                <a:xfrm>
                  <a:off x="5791200" y="3384209"/>
                  <a:ext cx="977768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  <m:r>
                          <a:rPr lang="en-US" b="0" i="1" smtClean="0">
                            <a:latin typeface="Cambria Math"/>
                          </a:rPr>
                          <m:t>=1</m:t>
                        </m:r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6" name="Rectangle 2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791200" y="3384209"/>
                  <a:ext cx="977768" cy="369332"/>
                </a:xfrm>
                <a:prstGeom prst="rect">
                  <a:avLst/>
                </a:prstGeom>
                <a:blipFill rotWithShape="1"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/>
          <p:cNvGrpSpPr/>
          <p:nvPr/>
        </p:nvGrpSpPr>
        <p:grpSpPr>
          <a:xfrm>
            <a:off x="5257801" y="5333996"/>
            <a:ext cx="3657600" cy="646332"/>
            <a:chOff x="1750194" y="1756719"/>
            <a:chExt cx="6631806" cy="279094"/>
          </a:xfrm>
        </p:grpSpPr>
        <p:sp>
          <p:nvSpPr>
            <p:cNvPr id="28" name="TextBox 27"/>
            <p:cNvSpPr txBox="1"/>
            <p:nvPr/>
          </p:nvSpPr>
          <p:spPr>
            <a:xfrm>
              <a:off x="2298355" y="1756719"/>
              <a:ext cx="6083645" cy="27909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111125" indent="-111125"/>
              <a:r>
                <a:rPr lang="en-US" dirty="0"/>
                <a:t>  approaches </a:t>
              </a:r>
              <a:r>
                <a:rPr lang="en-US" dirty="0">
                  <a:sym typeface="Symbol"/>
                </a:rPr>
                <a:t>0 as the demand curve approaches the X-axis </a:t>
              </a:r>
              <a:endParaRPr lang="en-US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9" name="Rectangle 28"/>
                <p:cNvSpPr/>
                <p:nvPr/>
              </p:nvSpPr>
              <p:spPr>
                <a:xfrm>
                  <a:off x="1750194" y="1756719"/>
                  <a:ext cx="993906" cy="15948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d>
                          <m:dPr>
                            <m:begChr m:val="|"/>
                            <m:endChr m:val="|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𝐸</m:t>
                            </m:r>
                          </m:e>
                        </m:d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29" name="Rectangle 2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750194" y="1756719"/>
                  <a:ext cx="993906" cy="159482"/>
                </a:xfrm>
                <a:prstGeom prst="rect">
                  <a:avLst/>
                </a:prstGeom>
                <a:blipFill rotWithShape="1"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94061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Price Elasticity and Optimal Pricing Policy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600" dirty="0">
                <a:effectLst/>
              </a:rPr>
              <a:t>Optimal Price Formula</a:t>
            </a:r>
          </a:p>
          <a:p>
            <a:pPr lvl="1"/>
            <a:r>
              <a:rPr lang="en-US" sz="3200" dirty="0">
                <a:effectLst/>
              </a:rPr>
              <a:t>MR and </a:t>
            </a:r>
            <a:r>
              <a:rPr lang="en-US" sz="3200" dirty="0">
                <a:effectLst/>
                <a:cs typeface="Times New Roman" pitchFamily="18" charset="0"/>
              </a:rPr>
              <a:t>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 are directly related.</a:t>
            </a:r>
          </a:p>
          <a:p>
            <a:pPr lvl="1"/>
            <a:r>
              <a:rPr lang="en-US" sz="3200" dirty="0">
                <a:effectLst/>
                <a:cs typeface="Times New Roman" pitchFamily="18" charset="0"/>
              </a:rPr>
              <a:t>MR = P/[1+(1/ E</a:t>
            </a:r>
            <a:r>
              <a:rPr lang="en-US" sz="3200" baseline="-25000" dirty="0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)].</a:t>
            </a:r>
            <a:endParaRPr lang="en-US" sz="3200" dirty="0">
              <a:effectLst/>
            </a:endParaRPr>
          </a:p>
          <a:p>
            <a:pPr marL="0" indent="0">
              <a:buNone/>
            </a:pPr>
            <a:r>
              <a:rPr lang="en-US" sz="3600" dirty="0">
                <a:effectLst/>
              </a:rPr>
              <a:t>Determinants of Price Elasticity</a:t>
            </a:r>
          </a:p>
          <a:p>
            <a:pPr lvl="1"/>
            <a:r>
              <a:rPr lang="en-US" sz="3200" dirty="0">
                <a:effectLst/>
                <a:cs typeface="Times New Roman" pitchFamily="18" charset="0"/>
              </a:rPr>
              <a:t>Essential goods have </a:t>
            </a:r>
            <a:r>
              <a:rPr lang="en-US" sz="3200" dirty="0" err="1">
                <a:effectLst/>
                <a:cs typeface="Times New Roman" pitchFamily="18" charset="0"/>
              </a:rPr>
              <a:t>low│E</a:t>
            </a:r>
            <a:r>
              <a:rPr lang="en-US" sz="3200" baseline="-25000" dirty="0" err="1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│.</a:t>
            </a:r>
          </a:p>
          <a:p>
            <a:pPr lvl="1"/>
            <a:r>
              <a:rPr lang="en-US" sz="3200" dirty="0">
                <a:effectLst/>
                <a:cs typeface="Times New Roman" pitchFamily="18" charset="0"/>
              </a:rPr>
              <a:t>Nonessential goods have </a:t>
            </a:r>
            <a:r>
              <a:rPr lang="en-US" sz="3200" dirty="0" err="1">
                <a:effectLst/>
                <a:cs typeface="Times New Roman" pitchFamily="18" charset="0"/>
              </a:rPr>
              <a:t>high│E</a:t>
            </a:r>
            <a:r>
              <a:rPr lang="en-US" sz="3200" baseline="-25000" dirty="0" err="1">
                <a:effectLst/>
                <a:cs typeface="Times New Roman" pitchFamily="18" charset="0"/>
              </a:rPr>
              <a:t>P</a:t>
            </a:r>
            <a:r>
              <a:rPr lang="en-US" sz="3200" dirty="0">
                <a:effectLst/>
                <a:cs typeface="Times New Roman" pitchFamily="18" charset="0"/>
              </a:rPr>
              <a:t>│.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496330" y="76201"/>
            <a:ext cx="8229600" cy="838199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Demand and Elasticity</a:t>
            </a:r>
          </a:p>
        </p:txBody>
      </p:sp>
      <p:cxnSp>
        <p:nvCxnSpPr>
          <p:cNvPr id="5" name="Straight Connector 4"/>
          <p:cNvCxnSpPr>
            <a:stCxn id="8" idx="3"/>
          </p:cNvCxnSpPr>
          <p:nvPr/>
        </p:nvCxnSpPr>
        <p:spPr bwMode="auto">
          <a:xfrm>
            <a:off x="3510844" y="2558534"/>
            <a:ext cx="13702" cy="248428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 flipH="1">
            <a:off x="3510845" y="5029200"/>
            <a:ext cx="237300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TextBox 7"/>
          <p:cNvSpPr txBox="1"/>
          <p:nvPr/>
        </p:nvSpPr>
        <p:spPr>
          <a:xfrm>
            <a:off x="3200400" y="2373868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655251" y="5029200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cxnSp>
        <p:nvCxnSpPr>
          <p:cNvPr id="13" name="Straight Connector 12"/>
          <p:cNvCxnSpPr>
            <a:endCxn id="49" idx="1"/>
          </p:cNvCxnSpPr>
          <p:nvPr/>
        </p:nvCxnSpPr>
        <p:spPr bwMode="auto">
          <a:xfrm flipV="1">
            <a:off x="3517403" y="3918466"/>
            <a:ext cx="2056004" cy="591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TextBox 6"/>
          <p:cNvSpPr txBox="1"/>
          <p:nvPr/>
        </p:nvSpPr>
        <p:spPr>
          <a:xfrm>
            <a:off x="3804837" y="1715869"/>
            <a:ext cx="221496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Perfectly elastic demand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573407" y="3733800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55" name="Straight Connector 54"/>
          <p:cNvCxnSpPr>
            <a:stCxn id="60" idx="3"/>
          </p:cNvCxnSpPr>
          <p:nvPr/>
        </p:nvCxnSpPr>
        <p:spPr bwMode="auto">
          <a:xfrm>
            <a:off x="462844" y="2546866"/>
            <a:ext cx="13702" cy="248428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/>
          <p:cNvCxnSpPr/>
          <p:nvPr/>
        </p:nvCxnSpPr>
        <p:spPr bwMode="auto">
          <a:xfrm flipH="1">
            <a:off x="462845" y="5031146"/>
            <a:ext cx="2449206" cy="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0" name="TextBox 59"/>
          <p:cNvSpPr txBox="1"/>
          <p:nvPr/>
        </p:nvSpPr>
        <p:spPr>
          <a:xfrm>
            <a:off x="152400" y="2362200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635571" y="5017532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cxnSp>
        <p:nvCxnSpPr>
          <p:cNvPr id="65" name="Straight Connector 64"/>
          <p:cNvCxnSpPr/>
          <p:nvPr/>
        </p:nvCxnSpPr>
        <p:spPr bwMode="auto">
          <a:xfrm flipV="1">
            <a:off x="1311851" y="2893653"/>
            <a:ext cx="0" cy="2123879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6" name="TextBox 65"/>
          <p:cNvSpPr txBox="1"/>
          <p:nvPr/>
        </p:nvSpPr>
        <p:spPr>
          <a:xfrm>
            <a:off x="685800" y="1676400"/>
            <a:ext cx="2514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Perfectly inelastic demand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1328302" y="2694780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cxnSp>
        <p:nvCxnSpPr>
          <p:cNvPr id="24" name="Straight Connector 23"/>
          <p:cNvCxnSpPr>
            <a:stCxn id="26" idx="3"/>
          </p:cNvCxnSpPr>
          <p:nvPr/>
        </p:nvCxnSpPr>
        <p:spPr bwMode="auto">
          <a:xfrm>
            <a:off x="6482644" y="2546866"/>
            <a:ext cx="13702" cy="248428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6482645" y="5017532"/>
            <a:ext cx="2373006" cy="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6" name="TextBox 25"/>
          <p:cNvSpPr txBox="1"/>
          <p:nvPr/>
        </p:nvSpPr>
        <p:spPr>
          <a:xfrm>
            <a:off x="6172200" y="2362200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P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627051" y="5017532"/>
            <a:ext cx="31044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Q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553200" y="1752600"/>
            <a:ext cx="24520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Constant elasticity of demand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8471829" y="4213851"/>
            <a:ext cx="3104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</a:t>
            </a:r>
          </a:p>
        </p:txBody>
      </p:sp>
      <p:sp>
        <p:nvSpPr>
          <p:cNvPr id="15" name="Arc 14"/>
          <p:cNvSpPr/>
          <p:nvPr/>
        </p:nvSpPr>
        <p:spPr bwMode="auto">
          <a:xfrm rot="10800000">
            <a:off x="6938715" y="1329578"/>
            <a:ext cx="3332481" cy="3340003"/>
          </a:xfrm>
          <a:prstGeom prst="arc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2" name="Rectangle 31"/>
              <p:cNvSpPr/>
              <p:nvPr/>
            </p:nvSpPr>
            <p:spPr>
              <a:xfrm>
                <a:off x="589792" y="5435025"/>
                <a:ext cx="177240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latin typeface="Cambria Math"/>
                        </a:rPr>
                        <m:t>=0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2" name="Rectangle 3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792" y="5435025"/>
                <a:ext cx="1772408" cy="58477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3" name="Rectangle 32"/>
              <p:cNvSpPr/>
              <p:nvPr/>
            </p:nvSpPr>
            <p:spPr>
              <a:xfrm>
                <a:off x="3637792" y="5435025"/>
                <a:ext cx="189423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  <a:ea typeface="Cambria Math"/>
                        </a:rPr>
                        <m:t>∞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3" name="Rectangle 3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7792" y="5435025"/>
                <a:ext cx="1894237" cy="584775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4" name="Rectangle 33"/>
              <p:cNvSpPr/>
              <p:nvPr/>
            </p:nvSpPr>
            <p:spPr>
              <a:xfrm>
                <a:off x="6761992" y="5435025"/>
                <a:ext cx="1784015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|"/>
                          <m:endChr m:val="|"/>
                          <m:ctrlPr>
                            <a:rPr lang="en-US" sz="320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32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latin typeface="Cambria Math"/>
                                </a:rPr>
                                <m:t>𝐸</m:t>
                              </m:r>
                            </m:e>
                            <m:sub>
                              <m:r>
                                <a:rPr lang="en-US" sz="3200" i="1">
                                  <a:latin typeface="Cambria Math"/>
                                </a:rPr>
                                <m:t>𝑃</m:t>
                              </m:r>
                            </m:sub>
                          </m:sSub>
                        </m:e>
                      </m:d>
                      <m:r>
                        <a:rPr lang="en-US" sz="3200" b="0" i="1" smtClean="0">
                          <a:latin typeface="Cambria Math"/>
                        </a:rPr>
                        <m:t>=</m:t>
                      </m:r>
                      <m:r>
                        <a:rPr lang="en-US" sz="3200" b="0" i="1" smtClean="0">
                          <a:latin typeface="Cambria Math"/>
                        </a:rPr>
                        <m:t>𝑎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34" name="Rectangle 3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1992" y="5435025"/>
                <a:ext cx="1784015" cy="58477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6649840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  <a:latin typeface="Tahoma" pitchFamily="34" charset="0"/>
              </a:rPr>
              <a:t>Cross-price Elasticity of Demand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229600" cy="1066799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>
                <a:effectLst/>
              </a:rPr>
              <a:t>Cross-price elasticity shows demand sensitivity to changes in other prices.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1475780" y="2273001"/>
                <a:ext cx="6699463" cy="167315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𝑃𝑋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%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%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𝑌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800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i="1">
                                      <a:latin typeface="Cambria Math"/>
                                    </a:rPr>
                                    <m:t>𝑄</m:t>
                                  </m:r>
                                </m:e>
                                <m:sub>
                                  <m:r>
                                    <a:rPr lang="en-US" sz="2800" i="1">
                                      <a:latin typeface="Cambria Math"/>
                                    </a:rPr>
                                    <m:t>𝑌</m:t>
                                  </m:r>
                                </m:sub>
                              </m:sSub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sSub>
                                <m:sSubPr>
                                  <m:ctrlPr>
                                    <a:rPr lang="en-US" sz="280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𝑋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sz="28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800" b="0" i="1" smtClean="0">
                                      <a:latin typeface="Cambria Math"/>
                                    </a:rPr>
                                    <m:t>𝑋</m:t>
                                  </m:r>
                                </m:sub>
                              </m:sSub>
                            </m:den>
                          </m:f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75780" y="2273001"/>
                <a:ext cx="6699463" cy="167315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Rectangle 1"/>
          <p:cNvSpPr/>
          <p:nvPr/>
        </p:nvSpPr>
        <p:spPr>
          <a:xfrm>
            <a:off x="381000" y="4087606"/>
            <a:ext cx="8686800" cy="155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400" dirty="0"/>
              <a:t>Substitutes have </a:t>
            </a:r>
            <a:r>
              <a:rPr lang="en-US" sz="2400" dirty="0">
                <a:cs typeface="Times New Roman" pitchFamily="18" charset="0"/>
              </a:rPr>
              <a:t>E</a:t>
            </a:r>
            <a:r>
              <a:rPr lang="en-US" sz="2400" baseline="-25000" dirty="0">
                <a:cs typeface="Times New Roman" pitchFamily="18" charset="0"/>
              </a:rPr>
              <a:t>PX</a:t>
            </a:r>
            <a:r>
              <a:rPr lang="en-US" sz="2400" dirty="0">
                <a:cs typeface="Times New Roman" pitchFamily="18" charset="0"/>
              </a:rPr>
              <a:t> &gt; 0, 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i="1" dirty="0">
                <a:cs typeface="Times New Roman" pitchFamily="18" charset="0"/>
              </a:rPr>
              <a:t>Coke</a:t>
            </a:r>
            <a:r>
              <a:rPr lang="en-US" sz="2000" dirty="0">
                <a:cs typeface="Times New Roman" pitchFamily="18" charset="0"/>
              </a:rPr>
              <a:t> demand and </a:t>
            </a:r>
            <a:r>
              <a:rPr lang="en-US" sz="2000" i="1" dirty="0">
                <a:cs typeface="Times New Roman" pitchFamily="18" charset="0"/>
              </a:rPr>
              <a:t>Pepsi</a:t>
            </a:r>
            <a:r>
              <a:rPr lang="en-US" sz="2000" dirty="0">
                <a:cs typeface="Times New Roman" pitchFamily="18" charset="0"/>
              </a:rPr>
              <a:t> prices)</a:t>
            </a: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400" dirty="0"/>
              <a:t>Complements have </a:t>
            </a:r>
            <a:r>
              <a:rPr lang="en-US" sz="2400" dirty="0">
                <a:cs typeface="Times New Roman" pitchFamily="18" charset="0"/>
              </a:rPr>
              <a:t>E</a:t>
            </a:r>
            <a:r>
              <a:rPr lang="en-US" sz="2400" baseline="-25000" dirty="0">
                <a:cs typeface="Times New Roman" pitchFamily="18" charset="0"/>
              </a:rPr>
              <a:t>PX</a:t>
            </a:r>
            <a:r>
              <a:rPr lang="en-US" sz="2400" dirty="0">
                <a:cs typeface="Times New Roman" pitchFamily="18" charset="0"/>
              </a:rPr>
              <a:t> &lt; 0, 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i="1" dirty="0">
                <a:cs typeface="Times New Roman" pitchFamily="18" charset="0"/>
              </a:rPr>
              <a:t>Coke</a:t>
            </a:r>
            <a:r>
              <a:rPr lang="en-US" sz="2000" dirty="0">
                <a:cs typeface="Times New Roman" pitchFamily="18" charset="0"/>
              </a:rPr>
              <a:t> demand and </a:t>
            </a:r>
            <a:r>
              <a:rPr lang="en-US" sz="2000" i="1" dirty="0">
                <a:cs typeface="Times New Roman" pitchFamily="18" charset="0"/>
              </a:rPr>
              <a:t>Fritos</a:t>
            </a:r>
            <a:r>
              <a:rPr lang="en-US" sz="2000" dirty="0">
                <a:cs typeface="Times New Roman" pitchFamily="18" charset="0"/>
              </a:rPr>
              <a:t> prices)</a:t>
            </a:r>
          </a:p>
          <a:p>
            <a:pPr marL="457200" indent="-457200">
              <a:lnSpc>
                <a:spcPct val="90000"/>
              </a:lnSpc>
              <a:spcAft>
                <a:spcPts val="1800"/>
              </a:spcAft>
              <a:buFont typeface="Wingdings" pitchFamily="2" charset="2"/>
              <a:buChar char="Ø"/>
            </a:pPr>
            <a:r>
              <a:rPr lang="en-US" sz="2400" dirty="0"/>
              <a:t>Independent goods have </a:t>
            </a:r>
            <a:r>
              <a:rPr lang="en-US" sz="2400" dirty="0">
                <a:cs typeface="Times New Roman" pitchFamily="18" charset="0"/>
              </a:rPr>
              <a:t>E</a:t>
            </a:r>
            <a:r>
              <a:rPr lang="en-US" sz="2400" baseline="-25000" dirty="0">
                <a:cs typeface="Times New Roman" pitchFamily="18" charset="0"/>
              </a:rPr>
              <a:t>PX</a:t>
            </a:r>
            <a:r>
              <a:rPr lang="en-US" sz="2400" dirty="0">
                <a:cs typeface="Times New Roman" pitchFamily="18" charset="0"/>
              </a:rPr>
              <a:t> = 0, </a:t>
            </a:r>
            <a:r>
              <a:rPr lang="en-US" sz="2000" dirty="0">
                <a:cs typeface="Times New Roman" pitchFamily="18" charset="0"/>
              </a:rPr>
              <a:t>(</a:t>
            </a:r>
            <a:r>
              <a:rPr lang="en-US" sz="2000" i="1" dirty="0">
                <a:cs typeface="Times New Roman" pitchFamily="18" charset="0"/>
              </a:rPr>
              <a:t>Coke</a:t>
            </a:r>
            <a:r>
              <a:rPr lang="en-US" sz="2000" dirty="0">
                <a:cs typeface="Times New Roman" pitchFamily="18" charset="0"/>
              </a:rPr>
              <a:t> demand and </a:t>
            </a:r>
            <a:r>
              <a:rPr lang="en-US" sz="2000" i="1" dirty="0">
                <a:cs typeface="Times New Roman" pitchFamily="18" charset="0"/>
              </a:rPr>
              <a:t>car</a:t>
            </a:r>
            <a:r>
              <a:rPr lang="en-US" sz="2000" dirty="0">
                <a:cs typeface="Times New Roman" pitchFamily="18" charset="0"/>
              </a:rPr>
              <a:t> prices)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  <p:bldP spid="5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240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Income Elasticity of Demand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534400" cy="1066800"/>
          </a:xfrm>
        </p:spPr>
        <p:txBody>
          <a:bodyPr/>
          <a:lstStyle/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Income elasticity shows demand sensitivity to changes in income.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381000" y="4114800"/>
            <a:ext cx="8229600" cy="1981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80000"/>
              <a:buFont typeface="Wingdings" pitchFamily="2" charset="2"/>
              <a:buChar char="Ø"/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50000"/>
              <a:buFont typeface="Wingdings" pitchFamily="2" charset="2"/>
              <a:buChar char="l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Char char="•"/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l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Char char="•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Normal goods have </a:t>
            </a:r>
            <a:r>
              <a:rPr lang="en-US" dirty="0">
                <a:effectLst/>
                <a:cs typeface="Times New Roman" pitchFamily="18" charset="0"/>
              </a:rPr>
              <a:t>E</a:t>
            </a:r>
            <a:r>
              <a:rPr lang="en-US" baseline="-25000" dirty="0">
                <a:effectLst/>
                <a:cs typeface="Times New Roman" pitchFamily="18" charset="0"/>
              </a:rPr>
              <a:t>I</a:t>
            </a:r>
            <a:r>
              <a:rPr lang="en-US" dirty="0">
                <a:effectLst/>
                <a:cs typeface="Times New Roman" pitchFamily="18" charset="0"/>
              </a:rPr>
              <a:t> &gt; 0.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Noncyclical normal goods have 0 &lt; </a:t>
            </a:r>
            <a:r>
              <a:rPr lang="el-GR" sz="2400" dirty="0">
                <a:effectLst/>
                <a:cs typeface="Times New Roman" pitchFamily="18" charset="0"/>
              </a:rPr>
              <a:t>ε</a:t>
            </a:r>
            <a:r>
              <a:rPr lang="en-US" sz="2400" baseline="-25000" dirty="0">
                <a:effectLst/>
                <a:cs typeface="Times New Roman" pitchFamily="18" charset="0"/>
              </a:rPr>
              <a:t>I</a:t>
            </a:r>
            <a:r>
              <a:rPr lang="en-US" sz="2400" dirty="0">
                <a:effectLst/>
                <a:cs typeface="Times New Roman" pitchFamily="18" charset="0"/>
              </a:rPr>
              <a:t> &lt; 1,</a:t>
            </a:r>
            <a:r>
              <a:rPr lang="en-US" dirty="0">
                <a:effectLst/>
                <a:cs typeface="Times New Roman" pitchFamily="18" charset="0"/>
              </a:rPr>
              <a:t> </a:t>
            </a:r>
            <a:r>
              <a:rPr lang="en-US" sz="2400" dirty="0">
                <a:effectLst/>
                <a:cs typeface="Times New Roman" pitchFamily="18" charset="0"/>
              </a:rPr>
              <a:t>(candy)</a:t>
            </a:r>
          </a:p>
          <a:p>
            <a:pPr lvl="1">
              <a:lnSpc>
                <a:spcPct val="80000"/>
              </a:lnSpc>
            </a:pPr>
            <a:r>
              <a:rPr lang="en-US" sz="2400" dirty="0">
                <a:effectLst/>
              </a:rPr>
              <a:t>Cyclical normal goods have </a:t>
            </a:r>
            <a:r>
              <a:rPr lang="en-US" sz="2400" dirty="0">
                <a:effectLst/>
                <a:cs typeface="Times New Roman" pitchFamily="18" charset="0"/>
              </a:rPr>
              <a:t>E</a:t>
            </a:r>
            <a:r>
              <a:rPr lang="en-US" sz="2400" baseline="-25000" dirty="0">
                <a:effectLst/>
                <a:cs typeface="Times New Roman" pitchFamily="18" charset="0"/>
              </a:rPr>
              <a:t>I</a:t>
            </a:r>
            <a:r>
              <a:rPr lang="en-US" sz="2400" dirty="0">
                <a:effectLst/>
                <a:cs typeface="Times New Roman" pitchFamily="18" charset="0"/>
              </a:rPr>
              <a:t> &gt; 1, (housing)</a:t>
            </a:r>
          </a:p>
          <a:p>
            <a:pPr>
              <a:lnSpc>
                <a:spcPct val="80000"/>
              </a:lnSpc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effectLst/>
              </a:rPr>
              <a:t>Inferior goods have </a:t>
            </a:r>
            <a:r>
              <a:rPr lang="en-US" dirty="0">
                <a:effectLst/>
                <a:cs typeface="Times New Roman" pitchFamily="18" charset="0"/>
              </a:rPr>
              <a:t>E</a:t>
            </a:r>
            <a:r>
              <a:rPr lang="en-US" baseline="-25000" dirty="0">
                <a:effectLst/>
                <a:cs typeface="Times New Roman" pitchFamily="18" charset="0"/>
              </a:rPr>
              <a:t>I</a:t>
            </a:r>
            <a:r>
              <a:rPr lang="en-US" dirty="0">
                <a:effectLst/>
                <a:cs typeface="Times New Roman" pitchFamily="18" charset="0"/>
              </a:rPr>
              <a:t> &lt; 0.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219200" y="2350227"/>
                <a:ext cx="5463547" cy="159255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0" i="1" smtClean="0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sz="2800" b="0" i="1" smtClean="0">
                              <a:latin typeface="Cambria Math"/>
                            </a:rPr>
                            <m:t>𝐼</m:t>
                          </m:r>
                        </m:sub>
                      </m:sSub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%</m:t>
                          </m:r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%</m:t>
                          </m:r>
                          <m:r>
                            <a:rPr lang="en-US" sz="2800" i="1">
                              <a:latin typeface="Cambria Math"/>
                            </a:rPr>
                            <m:t>𝐼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𝑄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𝑄</m:t>
                              </m:r>
                            </m:den>
                          </m:f>
                        </m:num>
                        <m:den>
                          <m:f>
                            <m:f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800" i="1" smtClean="0">
                                  <a:latin typeface="Cambria Math"/>
                                  <a:ea typeface="Cambria Math"/>
                                </a:rPr>
                                <m:t>∆</m:t>
                              </m:r>
                              <m:r>
                                <a:rPr lang="en-US" sz="2800" b="0" i="1" smtClean="0">
                                  <a:latin typeface="Cambria Math"/>
                                </a:rPr>
                                <m:t>𝐼</m:t>
                              </m:r>
                            </m:num>
                            <m:den>
                              <m:r>
                                <a:rPr lang="en-US" sz="2800" b="0" i="1" smtClean="0">
                                  <a:latin typeface="Cambria Math"/>
                                </a:rPr>
                                <m:t>𝐼</m:t>
                              </m:r>
                            </m:den>
                          </m:f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i="1" smtClean="0">
                              <a:latin typeface="Cambria Math"/>
                              <a:ea typeface="Cambria Math"/>
                            </a:rPr>
                            <m:t>∆</m:t>
                          </m:r>
                          <m:r>
                            <a:rPr lang="en-US" sz="2800" i="1">
                              <a:latin typeface="Cambria Math"/>
                            </a:rPr>
                            <m:t>𝐼</m:t>
                          </m:r>
                        </m:den>
                      </m:f>
                      <m:r>
                        <a:rPr lang="en-US" sz="2800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𝐼</m:t>
                          </m:r>
                        </m:num>
                        <m:den>
                          <m:r>
                            <a:rPr lang="en-US" sz="2800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𝜕</m:t>
                          </m:r>
                          <m:r>
                            <a:rPr lang="en-US" sz="2800" b="0" i="1" smtClean="0">
                              <a:latin typeface="Cambria Math"/>
                            </a:rPr>
                            <m:t>𝐼</m:t>
                          </m:r>
                        </m:den>
                      </m:f>
                      <m:r>
                        <a:rPr lang="en-US" sz="2800" b="0" i="1" smtClean="0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sz="2800" b="0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𝐼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350227"/>
                <a:ext cx="5463547" cy="1592552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Budget 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Rectangle 2"/>
              <p:cNvSpPr/>
              <p:nvPr/>
            </p:nvSpPr>
            <p:spPr>
              <a:xfrm>
                <a:off x="1120569" y="1828800"/>
                <a:ext cx="18971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=$250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3" name="Rectangle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569" y="1828800"/>
                <a:ext cx="1897122" cy="523220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/>
              <p:cNvSpPr/>
              <p:nvPr/>
            </p:nvSpPr>
            <p:spPr>
              <a:xfrm>
                <a:off x="3117362" y="1828800"/>
                <a:ext cx="1906740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=$100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5" name="Rectangle 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7362" y="1828800"/>
                <a:ext cx="1906740" cy="523220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1120569" y="1222835"/>
                <a:ext cx="30157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𝐵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569" y="1222835"/>
                <a:ext cx="3015762" cy="52322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5192478" y="1828800"/>
                <a:ext cx="204652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𝐵</m:t>
                      </m:r>
                      <m:r>
                        <a:rPr lang="en-US" sz="2800" i="1">
                          <a:latin typeface="Cambria Math"/>
                        </a:rPr>
                        <m:t>=$1,000</m:t>
                      </m:r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92478" y="1828800"/>
                <a:ext cx="2046522" cy="523220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/>
              <p:cNvSpPr/>
              <p:nvPr/>
            </p:nvSpPr>
            <p:spPr>
              <a:xfrm>
                <a:off x="1147342" y="3276600"/>
                <a:ext cx="3015762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i="1">
                          <a:latin typeface="Cambria Math"/>
                        </a:rPr>
                        <m:t>𝐵</m:t>
                      </m:r>
                      <m:r>
                        <a:rPr lang="en-US" sz="2800" i="1">
                          <a:latin typeface="Cambria Math"/>
                        </a:rPr>
                        <m:t>−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8" name="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7342" y="3276600"/>
                <a:ext cx="3015762" cy="523220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/>
              <p:cNvSpPr/>
              <p:nvPr/>
            </p:nvSpPr>
            <p:spPr>
              <a:xfrm>
                <a:off x="1143000" y="3962400"/>
                <a:ext cx="2647391" cy="97225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𝐵</m:t>
                          </m:r>
                          <m:r>
                            <a:rPr lang="en-US" sz="2800" i="1">
                              <a:latin typeface="Cambria Math"/>
                            </a:rPr>
                            <m:t>−</m:t>
                          </m:r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𝑄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9" name="Rectangle 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43000" y="3962400"/>
                <a:ext cx="2647391" cy="972254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1120569" y="4830195"/>
                <a:ext cx="2830327" cy="9694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i="1">
                              <a:latin typeface="Cambria Math"/>
                            </a:rPr>
                            <m:t>𝐵</m:t>
                          </m:r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8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8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8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8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0569" y="4830195"/>
                <a:ext cx="2830327" cy="969433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Rectangle 12"/>
              <p:cNvSpPr/>
              <p:nvPr/>
            </p:nvSpPr>
            <p:spPr>
              <a:xfrm>
                <a:off x="1091529" y="2448580"/>
                <a:ext cx="4629024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0" i="1" smtClean="0">
                          <a:latin typeface="Cambria Math"/>
                        </a:rPr>
                        <m:t>$1,000</m:t>
                      </m:r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$250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+</m:t>
                      </m:r>
                      <m:r>
                        <a:rPr lang="en-US" sz="2800" b="0" i="1" smtClean="0">
                          <a:latin typeface="Cambria Math"/>
                        </a:rPr>
                        <m:t>$100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3" name="Rectangle 1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91529" y="2448580"/>
                <a:ext cx="4629024" cy="523220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4927808" y="3799820"/>
                <a:ext cx="3911392" cy="95224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$1,000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sz="28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sz="2800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7808" y="3799820"/>
                <a:ext cx="3911392" cy="95224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4925801" y="5019387"/>
                <a:ext cx="2694199" cy="52322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8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800" i="1">
                          <a:latin typeface="Cambria Math"/>
                        </a:rPr>
                        <m:t>=</m:t>
                      </m:r>
                      <m:r>
                        <a:rPr lang="en-US" sz="2800" b="0" i="1" smtClean="0">
                          <a:latin typeface="Cambria Math"/>
                        </a:rPr>
                        <m:t>4</m:t>
                      </m:r>
                      <m:r>
                        <a:rPr lang="en-US" sz="2800" i="1">
                          <a:latin typeface="Cambria Math"/>
                        </a:rPr>
                        <m:t>−</m:t>
                      </m:r>
                      <m:r>
                        <a:rPr lang="en-US" sz="2800" b="0" i="1" smtClean="0">
                          <a:latin typeface="Cambria Math"/>
                        </a:rPr>
                        <m:t>0.4</m:t>
                      </m:r>
                      <m:sSub>
                        <m:sSubPr>
                          <m:ctrlPr>
                            <a:rPr lang="en-US" sz="28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8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800" dirty="0"/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25801" y="5019387"/>
                <a:ext cx="2694199" cy="523220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41316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  <p:bldP spid="7" grpId="0"/>
      <p:bldP spid="8" grpId="0"/>
      <p:bldP spid="9" grpId="0"/>
      <p:bldP spid="10" grpId="0"/>
      <p:bldP spid="13" grpId="0"/>
      <p:bldP spid="14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74524" y="1105766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62096" y="1631336"/>
            <a:ext cx="7696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given: P</a:t>
            </a:r>
            <a:r>
              <a:rPr lang="en-US" baseline="-25000" dirty="0"/>
              <a:t>b</a:t>
            </a:r>
            <a:r>
              <a:rPr lang="en-US" dirty="0"/>
              <a:t>=$2.75, P</a:t>
            </a:r>
            <a:r>
              <a:rPr lang="en-US" baseline="-25000" dirty="0"/>
              <a:t>c</a:t>
            </a:r>
            <a:r>
              <a:rPr lang="en-US" dirty="0"/>
              <a:t>=$1.70, P</a:t>
            </a:r>
            <a:r>
              <a:rPr lang="en-US" baseline="-25000" dirty="0"/>
              <a:t>p</a:t>
            </a:r>
            <a:r>
              <a:rPr lang="en-US" dirty="0"/>
              <a:t>=$2.20, </a:t>
            </a:r>
            <a:r>
              <a:rPr lang="en-US" dirty="0" err="1"/>
              <a:t>P</a:t>
            </a:r>
            <a:r>
              <a:rPr lang="en-US" baseline="-25000" dirty="0" err="1"/>
              <a:t>v</a:t>
            </a:r>
            <a:r>
              <a:rPr lang="en-US" dirty="0"/>
              <a:t>=$1.00, M=$38, E</a:t>
            </a:r>
            <a:r>
              <a:rPr lang="en-US" baseline="-25000" dirty="0"/>
              <a:t>b</a:t>
            </a:r>
            <a:r>
              <a:rPr lang="en-US" dirty="0"/>
              <a:t>=3, T</a:t>
            </a:r>
            <a:r>
              <a:rPr lang="en-US" baseline="-25000" dirty="0"/>
              <a:t>b</a:t>
            </a:r>
            <a:r>
              <a:rPr lang="en-US" dirty="0"/>
              <a:t>=3</a:t>
            </a:r>
          </a:p>
        </p:txBody>
      </p:sp>
      <p:sp>
        <p:nvSpPr>
          <p:cNvPr id="17" name="Text Box 6"/>
          <p:cNvSpPr txBox="1">
            <a:spLocks noChangeArrowheads="1"/>
          </p:cNvSpPr>
          <p:nvPr/>
        </p:nvSpPr>
        <p:spPr bwMode="auto">
          <a:xfrm>
            <a:off x="266700" y="2130369"/>
            <a:ext cx="8763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dirty="0" err="1"/>
              <a:t>Q</a:t>
            </a:r>
            <a:r>
              <a:rPr lang="en-US" sz="1100" dirty="0" err="1"/>
              <a:t>d</a:t>
            </a:r>
            <a:r>
              <a:rPr lang="en-US" sz="1600" dirty="0"/>
              <a:t> = 41.2 – 3.4P</a:t>
            </a:r>
            <a:r>
              <a:rPr lang="en-US" sz="1100" dirty="0"/>
              <a:t>b</a:t>
            </a:r>
            <a:r>
              <a:rPr lang="en-US" sz="1600" dirty="0"/>
              <a:t> + 5.2 ($1.70) + 2.8 ($2.20) – 5.5 ($1.00) + .32 (38) + 1.2(3) + 1.6(3)</a:t>
            </a:r>
            <a:endParaRPr lang="en-US" sz="1600" baseline="-25000" dirty="0"/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274524" y="2587192"/>
            <a:ext cx="214153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69.66 – 3.4P</a:t>
            </a:r>
            <a:r>
              <a:rPr lang="en-US" baseline="-25000" dirty="0"/>
              <a:t>b</a:t>
            </a:r>
          </a:p>
        </p:txBody>
      </p:sp>
      <p:sp>
        <p:nvSpPr>
          <p:cNvPr id="26" name="Text Box 11"/>
          <p:cNvSpPr txBox="1">
            <a:spLocks noChangeArrowheads="1"/>
          </p:cNvSpPr>
          <p:nvPr/>
        </p:nvSpPr>
        <p:spPr bwMode="auto">
          <a:xfrm>
            <a:off x="274524" y="3716811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/>
              <a:t>61.91 = 69.66 – 3.4($2.75)</a:t>
            </a:r>
            <a:endParaRPr lang="en-US" baseline="-250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6214384-AADC-44B7-9476-BEF9E12DBEC6}"/>
              </a:ext>
            </a:extLst>
          </p:cNvPr>
          <p:cNvSpPr txBox="1"/>
          <p:nvPr/>
        </p:nvSpPr>
        <p:spPr>
          <a:xfrm>
            <a:off x="257926" y="3169353"/>
            <a:ext cx="8001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Using Pb=$2.75 </a:t>
            </a: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is 61.91, holding P</a:t>
            </a:r>
            <a:r>
              <a:rPr lang="en-US" baseline="-25000" dirty="0"/>
              <a:t>c</a:t>
            </a:r>
            <a:r>
              <a:rPr lang="en-US" dirty="0"/>
              <a:t>=$1.70, P</a:t>
            </a:r>
            <a:r>
              <a:rPr lang="en-US" baseline="-25000" dirty="0"/>
              <a:t>p</a:t>
            </a:r>
            <a:r>
              <a:rPr lang="en-US" dirty="0"/>
              <a:t>=$2.20, </a:t>
            </a:r>
            <a:r>
              <a:rPr lang="en-US" dirty="0" err="1"/>
              <a:t>P</a:t>
            </a:r>
            <a:r>
              <a:rPr lang="en-US" baseline="-25000" dirty="0" err="1"/>
              <a:t>v</a:t>
            </a:r>
            <a:r>
              <a:rPr lang="en-US" dirty="0"/>
              <a:t>=$1.00, M=$38 </a:t>
            </a:r>
          </a:p>
        </p:txBody>
      </p:sp>
    </p:spTree>
    <p:extLst>
      <p:ext uri="{BB962C8B-B14F-4D97-AF65-F5344CB8AC3E}">
        <p14:creationId xmlns:p14="http://schemas.microsoft.com/office/powerpoint/2010/main" val="3709937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Own price elasticity of beef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835" y="2235601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8603" y="3974776"/>
                <a:ext cx="3546933" cy="68403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627063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=−3.4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𝑏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03" y="3974776"/>
                <a:ext cx="3546933" cy="6840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5739" y="4856997"/>
                <a:ext cx="2910861" cy="629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/>
                        </a:rPr>
                        <m:t>−3.4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$2.75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61.91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=−0.15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39" y="4856997"/>
                <a:ext cx="2910861" cy="629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13099" y="2971800"/>
                <a:ext cx="4494757" cy="729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−3.4</m:t>
                      </m:r>
                      <m:sSubSup>
                        <m:sSub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0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(1)</m:t>
                      </m:r>
                      <m:r>
                        <a:rPr lang="en-US" sz="2000" i="1" dirty="0">
                          <a:latin typeface="Cambria Math" panose="02040503050406030204" pitchFamily="18" charset="0"/>
                        </a:rPr>
                        <m:t>−3.4</m:t>
                      </m:r>
                      <m:sSubSup>
                        <m:sSubSup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𝑏</m:t>
                          </m:r>
                        </m:sub>
                        <m:sup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=−3.4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99" y="2971800"/>
                <a:ext cx="4494757" cy="7295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Box 5">
            <a:extLst>
              <a:ext uri="{FF2B5EF4-FFF2-40B4-BE49-F238E27FC236}">
                <a16:creationId xmlns:a16="http://schemas.microsoft.com/office/drawing/2014/main" id="{44470733-7975-4672-BE6C-5CC6645D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53" y="1553394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83018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14" grpId="0"/>
      <p:bldP spid="2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Cross price elasticity (chicken)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835" y="2235601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8603" y="3974776"/>
                <a:ext cx="2237151" cy="6521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627063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5.2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smtClean="0">
                                  <a:latin typeface="Cambria Math" panose="02040503050406030204" pitchFamily="18" charset="0"/>
                                  <a:ea typeface="Cambria Math"/>
                                </a:rPr>
                                <m:t>𝑐</m:t>
                              </m:r>
                            </m:sub>
                          </m:sSub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03" y="3974776"/>
                <a:ext cx="2237151" cy="6521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5739" y="4856997"/>
                <a:ext cx="2738827" cy="629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5.2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$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1</m:t>
                          </m:r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.7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61.91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=0.1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4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39" y="4856997"/>
                <a:ext cx="2738827" cy="629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/>
              <p:cNvSpPr/>
              <p:nvPr/>
            </p:nvSpPr>
            <p:spPr>
              <a:xfrm>
                <a:off x="313099" y="2971800"/>
                <a:ext cx="3803669" cy="729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𝑐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=5.2</m:t>
                      </m:r>
                      <m:sSubSup>
                        <m:sSub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p>
                      </m:sSubSup>
                      <m:r>
                        <m:rPr>
                          <m:nor/>
                        </m:rPr>
                        <a:rPr lang="en-US" sz="20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(1)5.2</m:t>
                      </m:r>
                      <m:sSubSup>
                        <m:sSubSupPr>
                          <m:ctrlPr>
                            <a:rPr lang="en-US" sz="2000" i="1" dirty="0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  <m:sup>
                          <m:r>
                            <a:rPr lang="en-US" sz="2000" i="1" dirty="0">
                              <a:latin typeface="Cambria Math" panose="02040503050406030204" pitchFamily="18" charset="0"/>
                            </a:rPr>
                            <m:t>1</m:t>
                          </m:r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bSup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=5.2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99" y="2971800"/>
                <a:ext cx="3803669" cy="7295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Box 5">
            <a:extLst>
              <a:ext uri="{FF2B5EF4-FFF2-40B4-BE49-F238E27FC236}">
                <a16:creationId xmlns:a16="http://schemas.microsoft.com/office/drawing/2014/main" id="{44470733-7975-4672-BE6C-5CC6645D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53" y="1553394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076747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14" grpId="0"/>
      <p:bldP spid="2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Income elasticity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835" y="2235601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/>
              <p:cNvSpPr/>
              <p:nvPr/>
            </p:nvSpPr>
            <p:spPr>
              <a:xfrm>
                <a:off x="358603" y="3974776"/>
                <a:ext cx="2237151" cy="65210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>
                  <a:tabLst>
                    <a:tab pos="627063" algn="l"/>
                  </a:tabLs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sub>
                      </m:sSub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𝑀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.32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i="1" smtClean="0">
                              <a:latin typeface="Cambria Math" panose="02040503050406030204" pitchFamily="18" charset="0"/>
                              <a:ea typeface="Cambria Math"/>
                            </a:rPr>
                            <m:t>𝑀</m:t>
                          </m:r>
                        </m:num>
                        <m:den>
                          <m:r>
                            <a:rPr lang="en-US" i="1">
                              <a:latin typeface="Cambria Math"/>
                              <a:ea typeface="Cambria Math"/>
                            </a:rPr>
                            <m:t>𝑄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7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603" y="3974776"/>
                <a:ext cx="2237151" cy="65210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365739" y="4856997"/>
                <a:ext cx="2738827" cy="6294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𝐸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/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.32</m:t>
                      </m:r>
                      <m:r>
                        <a:rPr lang="en-US" i="1">
                          <a:latin typeface="Cambria Math"/>
                          <a:ea typeface="Cambria Math"/>
                        </a:rPr>
                        <m:t>∙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$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  <a:ea typeface="Cambria Math"/>
                            </a:rPr>
                            <m:t>38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  <a:ea typeface="Cambria Math"/>
                            </a:rPr>
                            <m:t>61.91</m:t>
                          </m:r>
                        </m:den>
                      </m:f>
                      <m:r>
                        <a:rPr lang="en-US" b="0" i="1" smtClean="0">
                          <a:latin typeface="Cambria Math"/>
                          <a:ea typeface="Cambria Math"/>
                        </a:rPr>
                        <m:t>=0.</m:t>
                      </m:r>
                      <m:r>
                        <a:rPr lang="en-US" b="0" i="1" smtClean="0">
                          <a:latin typeface="Cambria Math" panose="02040503050406030204" pitchFamily="18" charset="0"/>
                          <a:ea typeface="Cambria Math"/>
                        </a:rPr>
                        <m:t>20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739" y="4856997"/>
                <a:ext cx="2738827" cy="62940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313099" y="2971800"/>
                <a:ext cx="4150495" cy="72955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0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num>
                        <m:den>
                          <m:r>
                            <a:rPr lang="en-US" sz="2000" i="1">
                              <a:latin typeface="Cambria Math"/>
                            </a:rPr>
                            <m:t>𝜕</m:t>
                          </m:r>
                          <m:sSub>
                            <m:sSubPr>
                              <m:ctrlPr>
                                <a:rPr lang="en-US" sz="20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sub>
                          </m:sSub>
                        </m:den>
                      </m:f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=.32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.32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𝑀</m:t>
                      </m:r>
                      <m:r>
                        <m:rPr>
                          <m:nor/>
                        </m:rPr>
                        <a:rPr lang="en-US" sz="2000" b="0" i="0" dirty="0" smtClean="0">
                          <a:latin typeface="Cambria Math" panose="02040503050406030204" pitchFamily="18" charset="0"/>
                        </a:rPr>
                        <m:t>(1)</m:t>
                      </m:r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 </m:t>
                      </m:r>
                      <m:sSup>
                        <m:sSupPr>
                          <m:ctrlP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e>
                        <m:sup>
                          <m:r>
                            <a:rPr lang="en-US" sz="2000" b="0" i="1" dirty="0" smtClean="0">
                              <a:latin typeface="Cambria Math" panose="02040503050406030204" pitchFamily="18" charset="0"/>
                            </a:rPr>
                            <m:t>1−1</m:t>
                          </m:r>
                        </m:sup>
                      </m:sSup>
                      <m:r>
                        <a:rPr lang="en-US" sz="2000" b="0" i="1" dirty="0" smtClean="0">
                          <a:latin typeface="Cambria Math" panose="02040503050406030204" pitchFamily="18" charset="0"/>
                        </a:rPr>
                        <m:t>=.32</m:t>
                      </m:r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3099" y="2971800"/>
                <a:ext cx="4150495" cy="7295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 Box 5">
            <a:extLst>
              <a:ext uri="{FF2B5EF4-FFF2-40B4-BE49-F238E27FC236}">
                <a16:creationId xmlns:a16="http://schemas.microsoft.com/office/drawing/2014/main" id="{44470733-7975-4672-BE6C-5CC6645D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53" y="1553394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19732224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7" grpId="0"/>
      <p:bldP spid="14" grpId="0"/>
      <p:bldP spid="23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Cross price elasticity (pork)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835" y="2235601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44470733-7975-4672-BE6C-5CC6645D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53" y="1553394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9A900B-BCE9-41B3-8F92-37915B833616}"/>
              </a:ext>
            </a:extLst>
          </p:cNvPr>
          <p:cNvSpPr txBox="1"/>
          <p:nvPr/>
        </p:nvSpPr>
        <p:spPr>
          <a:xfrm>
            <a:off x="300834" y="2955260"/>
            <a:ext cx="72429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and calculate the pork cross price elasticity (Answer is 0.10)</a:t>
            </a:r>
          </a:p>
        </p:txBody>
      </p:sp>
    </p:spTree>
    <p:extLst>
      <p:ext uri="{BB962C8B-B14F-4D97-AF65-F5344CB8AC3E}">
        <p14:creationId xmlns:p14="http://schemas.microsoft.com/office/powerpoint/2010/main" val="26787078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Cross price elasticity (vegetables)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00835" y="2235601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p:sp>
        <p:nvSpPr>
          <p:cNvPr id="2" name="Text Box 5">
            <a:extLst>
              <a:ext uri="{FF2B5EF4-FFF2-40B4-BE49-F238E27FC236}">
                <a16:creationId xmlns:a16="http://schemas.microsoft.com/office/drawing/2014/main" id="{44470733-7975-4672-BE6C-5CC6645DD9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853" y="1553394"/>
            <a:ext cx="80772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/>
              <a:t>Q</a:t>
            </a:r>
            <a:r>
              <a:rPr lang="en-US" sz="2400" baseline="-25000" dirty="0" err="1"/>
              <a:t>d</a:t>
            </a:r>
            <a:r>
              <a:rPr lang="en-US" sz="2400" dirty="0"/>
              <a:t> = a + b</a:t>
            </a:r>
            <a:r>
              <a:rPr lang="en-US" sz="2400" baseline="-25000" dirty="0"/>
              <a:t>1</a:t>
            </a:r>
            <a:r>
              <a:rPr lang="en-US" sz="2400" dirty="0"/>
              <a:t>P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2</a:t>
            </a:r>
            <a:r>
              <a:rPr lang="en-US" sz="2400" dirty="0"/>
              <a:t>P</a:t>
            </a:r>
            <a:r>
              <a:rPr lang="en-US" sz="2400" baseline="-25000" dirty="0"/>
              <a:t>c</a:t>
            </a:r>
            <a:r>
              <a:rPr lang="en-US" sz="2400" dirty="0"/>
              <a:t> + b</a:t>
            </a:r>
            <a:r>
              <a:rPr lang="en-US" sz="2400" baseline="-25000" dirty="0"/>
              <a:t>3</a:t>
            </a:r>
            <a:r>
              <a:rPr lang="en-US" sz="2400" dirty="0"/>
              <a:t>P</a:t>
            </a:r>
            <a:r>
              <a:rPr lang="en-US" sz="2400" baseline="-25000" dirty="0"/>
              <a:t>p</a:t>
            </a:r>
            <a:r>
              <a:rPr lang="en-US" sz="2400" dirty="0"/>
              <a:t> + b</a:t>
            </a:r>
            <a:r>
              <a:rPr lang="en-US" sz="2400" baseline="-25000" dirty="0"/>
              <a:t>4</a:t>
            </a:r>
            <a:r>
              <a:rPr lang="en-US" sz="2400" dirty="0"/>
              <a:t>P</a:t>
            </a:r>
            <a:r>
              <a:rPr lang="en-US" sz="2400" baseline="-25000" dirty="0"/>
              <a:t>v</a:t>
            </a:r>
            <a:r>
              <a:rPr lang="en-US" sz="2400" dirty="0"/>
              <a:t> + b</a:t>
            </a:r>
            <a:r>
              <a:rPr lang="en-US" sz="2400" baseline="-25000" dirty="0"/>
              <a:t>5</a:t>
            </a:r>
            <a:r>
              <a:rPr lang="en-US" sz="2400" dirty="0"/>
              <a:t>M + b</a:t>
            </a:r>
            <a:r>
              <a:rPr lang="en-US" sz="2400" baseline="-25000" dirty="0"/>
              <a:t>6</a:t>
            </a:r>
            <a:r>
              <a:rPr lang="en-US" sz="2400" dirty="0"/>
              <a:t>E</a:t>
            </a:r>
            <a:r>
              <a:rPr lang="en-US" sz="2400" baseline="-25000" dirty="0"/>
              <a:t>b</a:t>
            </a:r>
            <a:r>
              <a:rPr lang="en-US" sz="2400" dirty="0"/>
              <a:t> + b</a:t>
            </a:r>
            <a:r>
              <a:rPr lang="en-US" sz="2400" baseline="-25000" dirty="0"/>
              <a:t>7</a:t>
            </a:r>
            <a:r>
              <a:rPr lang="en-US" sz="2400" dirty="0"/>
              <a:t>T</a:t>
            </a:r>
            <a:r>
              <a:rPr lang="en-US" sz="2400" baseline="-25000" dirty="0"/>
              <a:t>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89A900B-BCE9-41B3-8F92-37915B833616}"/>
              </a:ext>
            </a:extLst>
          </p:cNvPr>
          <p:cNvSpPr txBox="1"/>
          <p:nvPr/>
        </p:nvSpPr>
        <p:spPr>
          <a:xfrm>
            <a:off x="300834" y="2955260"/>
            <a:ext cx="7471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Take and calculate the vegetable cross price elasticity (Answer is -0.09)</a:t>
            </a:r>
          </a:p>
        </p:txBody>
      </p:sp>
    </p:spTree>
    <p:extLst>
      <p:ext uri="{BB962C8B-B14F-4D97-AF65-F5344CB8AC3E}">
        <p14:creationId xmlns:p14="http://schemas.microsoft.com/office/powerpoint/2010/main" val="42604491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Income elasticity</a:t>
            </a: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274428" y="2393650"/>
            <a:ext cx="845820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200" dirty="0" err="1"/>
              <a:t>Q</a:t>
            </a:r>
            <a:r>
              <a:rPr lang="en-US" sz="2200" baseline="-25000" dirty="0" err="1"/>
              <a:t>d</a:t>
            </a:r>
            <a:r>
              <a:rPr lang="en-US" sz="2200" dirty="0"/>
              <a:t> = 41.2 – 3.4P</a:t>
            </a:r>
            <a:r>
              <a:rPr lang="en-US" sz="2200" baseline="-25000" dirty="0"/>
              <a:t>b</a:t>
            </a:r>
            <a:r>
              <a:rPr lang="en-US" sz="2200" dirty="0"/>
              <a:t> + 5.2P</a:t>
            </a:r>
            <a:r>
              <a:rPr lang="en-US" sz="2200" baseline="-25000" dirty="0"/>
              <a:t>c</a:t>
            </a:r>
            <a:r>
              <a:rPr lang="en-US" sz="2200" dirty="0"/>
              <a:t> + 2.8P</a:t>
            </a:r>
            <a:r>
              <a:rPr lang="en-US" sz="2200" baseline="-25000" dirty="0"/>
              <a:t>p</a:t>
            </a:r>
            <a:r>
              <a:rPr lang="en-US" sz="2200" dirty="0"/>
              <a:t> – 5.5P</a:t>
            </a:r>
            <a:r>
              <a:rPr lang="en-US" sz="2200" baseline="-25000" dirty="0"/>
              <a:t>v</a:t>
            </a:r>
            <a:r>
              <a:rPr lang="en-US" sz="2200" dirty="0"/>
              <a:t> + .32M + 1.2E</a:t>
            </a:r>
            <a:r>
              <a:rPr lang="en-US" sz="2200" baseline="-25000" dirty="0"/>
              <a:t>b</a:t>
            </a:r>
            <a:r>
              <a:rPr lang="en-US" sz="2200" dirty="0"/>
              <a:t> + 1.6T</a:t>
            </a:r>
            <a:r>
              <a:rPr lang="en-US" sz="2200" baseline="-25000" dirty="0"/>
              <a:t>b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2176DE6-DA99-4D41-A9A8-362EEEADD235}"/>
              </a:ext>
            </a:extLst>
          </p:cNvPr>
          <p:cNvSpPr txBox="1"/>
          <p:nvPr/>
        </p:nvSpPr>
        <p:spPr>
          <a:xfrm>
            <a:off x="300834" y="1524000"/>
            <a:ext cx="762396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Now using </a:t>
            </a:r>
            <a:r>
              <a:rPr lang="en-US" b="1" dirty="0"/>
              <a:t>M=$45 </a:t>
            </a:r>
            <a:r>
              <a:rPr lang="en-US" dirty="0"/>
              <a:t>and P</a:t>
            </a:r>
            <a:r>
              <a:rPr lang="en-US" baseline="-25000" dirty="0"/>
              <a:t>b</a:t>
            </a:r>
            <a:r>
              <a:rPr lang="en-US" dirty="0"/>
              <a:t>=$2.75, P</a:t>
            </a:r>
            <a:r>
              <a:rPr lang="en-US" baseline="-25000" dirty="0"/>
              <a:t>c</a:t>
            </a:r>
            <a:r>
              <a:rPr lang="en-US" dirty="0"/>
              <a:t>=$1.70, P</a:t>
            </a:r>
            <a:r>
              <a:rPr lang="en-US" baseline="-25000" dirty="0"/>
              <a:t>p</a:t>
            </a:r>
            <a:r>
              <a:rPr lang="en-US" dirty="0"/>
              <a:t>=$2.20, </a:t>
            </a:r>
            <a:r>
              <a:rPr lang="en-US" dirty="0" err="1"/>
              <a:t>P</a:t>
            </a:r>
            <a:r>
              <a:rPr lang="en-US" baseline="-25000" dirty="0" err="1"/>
              <a:t>v</a:t>
            </a:r>
            <a:r>
              <a:rPr lang="en-US" dirty="0"/>
              <a:t>=$1.00, M=$38, E</a:t>
            </a:r>
            <a:r>
              <a:rPr lang="en-US" baseline="-25000" dirty="0"/>
              <a:t>b</a:t>
            </a:r>
            <a:r>
              <a:rPr lang="en-US" dirty="0"/>
              <a:t>=3, T</a:t>
            </a:r>
            <a:r>
              <a:rPr lang="en-US" baseline="-25000" dirty="0"/>
              <a:t>b</a:t>
            </a:r>
            <a:r>
              <a:rPr lang="en-US" dirty="0"/>
              <a:t>=3 calculate the new </a:t>
            </a:r>
            <a:r>
              <a:rPr lang="en-US" dirty="0" err="1"/>
              <a:t>Qd</a:t>
            </a:r>
            <a:r>
              <a:rPr lang="en-US" dirty="0"/>
              <a:t> and new income elasticity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87478BA-8CC8-4468-9A0B-85F71E01D4FA}"/>
              </a:ext>
            </a:extLst>
          </p:cNvPr>
          <p:cNvSpPr txBox="1"/>
          <p:nvPr/>
        </p:nvSpPr>
        <p:spPr>
          <a:xfrm>
            <a:off x="274428" y="6172200"/>
            <a:ext cx="74715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Answer is </a:t>
            </a:r>
            <a:r>
              <a:rPr lang="en-US" dirty="0" err="1"/>
              <a:t>Q</a:t>
            </a:r>
            <a:r>
              <a:rPr lang="en-US" baseline="-25000" dirty="0" err="1"/>
              <a:t>d</a:t>
            </a:r>
            <a:r>
              <a:rPr lang="en-US" dirty="0"/>
              <a:t> = 64.15 and E</a:t>
            </a:r>
            <a:r>
              <a:rPr lang="en-US" baseline="-25000" dirty="0"/>
              <a:t>M</a:t>
            </a:r>
            <a:r>
              <a:rPr lang="en-US" dirty="0"/>
              <a:t>=0.22 </a:t>
            </a:r>
          </a:p>
        </p:txBody>
      </p:sp>
    </p:spTree>
    <p:extLst>
      <p:ext uri="{BB962C8B-B14F-4D97-AF65-F5344CB8AC3E}">
        <p14:creationId xmlns:p14="http://schemas.microsoft.com/office/powerpoint/2010/main" val="2137177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Another Problem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3E67E2-F1BA-4640-9DF6-72297F49470A}"/>
              </a:ext>
            </a:extLst>
          </p:cNvPr>
          <p:cNvSpPr txBox="1"/>
          <p:nvPr/>
        </p:nvSpPr>
        <p:spPr>
          <a:xfrm>
            <a:off x="228600" y="1631029"/>
            <a:ext cx="601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Suppose you are give then demand equation for cars: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8987BCA-5985-4EE1-95B0-12111AFC67B5}"/>
                  </a:ext>
                </a:extLst>
              </p:cNvPr>
              <p:cNvSpPr txBox="1"/>
              <p:nvPr/>
            </p:nvSpPr>
            <p:spPr>
              <a:xfrm>
                <a:off x="452120" y="2112927"/>
                <a:ext cx="7918385" cy="29956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𝑎𝑝𝑝𝑙𝑒𝑠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=12−2.4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𝑎𝑝𝑝𝑙𝑒𝑠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+1.1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𝑂𝑟𝑎𝑛𝑔𝑒𝑠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+0.4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𝑃𝑎𝑖𝑟𝑠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3.8</m:t>
                      </m:r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𝑐𝑎𝑟𝑎𝑚𝑒𝑙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+0.2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𝐼𝑛𝑐𝑜𝑚𝑒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8987BCA-5985-4EE1-95B0-12111AFC67B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2120" y="2112927"/>
                <a:ext cx="7918385" cy="299569"/>
              </a:xfrm>
              <a:prstGeom prst="rect">
                <a:avLst/>
              </a:prstGeom>
              <a:blipFill>
                <a:blip r:embed="rId2"/>
                <a:stretch>
                  <a:fillRect l="-462" r="-231" b="-2653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515DF72-7963-43A0-95B6-F30C74BB4AA2}"/>
                  </a:ext>
                </a:extLst>
              </p:cNvPr>
              <p:cNvSpPr txBox="1"/>
              <p:nvPr/>
            </p:nvSpPr>
            <p:spPr>
              <a:xfrm>
                <a:off x="381000" y="2992007"/>
                <a:ext cx="8675837" cy="39190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𝑎𝑝𝑝𝑙𝑒𝑠</m:t>
                          </m:r>
                        </m:sub>
                      </m:sSub>
                      <m:r>
                        <a:rPr lang="en-US" b="0" i="0" smtClean="0">
                          <a:latin typeface="Cambria Math" panose="02040503050406030204" pitchFamily="18" charset="0"/>
                        </a:rPr>
                        <m:t>=$1.00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 </m:t>
                      </m:r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𝑂𝑟𝑎𝑛𝑔𝑒𝑠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=$2.00,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𝑃𝑎𝑖𝑟𝑠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=$1.20,</m:t>
                      </m:r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𝑐𝑎𝑟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𝑚𝑒𝑙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=$4.00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𝑎𝑛𝑑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𝐼𝑛𝑐𝑜𝑚𝑒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=$52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515DF72-7963-43A0-95B6-F30C74BB4A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2992007"/>
                <a:ext cx="8675837" cy="391902"/>
              </a:xfrm>
              <a:prstGeom prst="rect">
                <a:avLst/>
              </a:prstGeom>
              <a:blipFill>
                <a:blip r:embed="rId4"/>
                <a:stretch>
                  <a:fillRect b="-93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Box 7">
            <a:extLst>
              <a:ext uri="{FF2B5EF4-FFF2-40B4-BE49-F238E27FC236}">
                <a16:creationId xmlns:a16="http://schemas.microsoft.com/office/drawing/2014/main" id="{D37500FC-FC2E-47A9-A231-25C0A3CD23D5}"/>
              </a:ext>
            </a:extLst>
          </p:cNvPr>
          <p:cNvSpPr txBox="1"/>
          <p:nvPr/>
        </p:nvSpPr>
        <p:spPr>
          <a:xfrm>
            <a:off x="248117" y="2621243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given: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5DD8FE-3C63-40DB-87DD-1AF844BF97A6}"/>
                  </a:ext>
                </a:extLst>
              </p:cNvPr>
              <p:cNvSpPr txBox="1"/>
              <p:nvPr/>
            </p:nvSpPr>
            <p:spPr>
              <a:xfrm>
                <a:off x="264160" y="3757195"/>
                <a:ext cx="4572000" cy="39074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dirty="0"/>
                  <a:t>Calculate the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𝑄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𝑎𝑝𝑝𝑙𝑒𝑠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205DD8FE-3C63-40DB-87DD-1AF844BF97A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160" y="3757195"/>
                <a:ext cx="4572000" cy="390748"/>
              </a:xfrm>
              <a:prstGeom prst="rect">
                <a:avLst/>
              </a:prstGeom>
              <a:blipFill>
                <a:blip r:embed="rId5"/>
                <a:stretch>
                  <a:fillRect l="-1067" t="-7813" b="-187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AEC9C757-474D-4E57-B079-115BAD8B8ABD}"/>
              </a:ext>
            </a:extLst>
          </p:cNvPr>
          <p:cNvSpPr txBox="1"/>
          <p:nvPr/>
        </p:nvSpPr>
        <p:spPr>
          <a:xfrm>
            <a:off x="248117" y="4119806"/>
            <a:ext cx="4572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the own price elasticity of apples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1C4C5F-67C6-4A5F-8C5B-52C407F228EC}"/>
              </a:ext>
            </a:extLst>
          </p:cNvPr>
          <p:cNvSpPr txBox="1"/>
          <p:nvPr/>
        </p:nvSpPr>
        <p:spPr>
          <a:xfrm>
            <a:off x="228600" y="4565338"/>
            <a:ext cx="525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the cross price elasticity for oranges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9FAA2BE-A7CE-494B-A921-3B20E3826DB2}"/>
              </a:ext>
            </a:extLst>
          </p:cNvPr>
          <p:cNvSpPr txBox="1"/>
          <p:nvPr/>
        </p:nvSpPr>
        <p:spPr>
          <a:xfrm>
            <a:off x="228600" y="5022538"/>
            <a:ext cx="525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the cross price elasticity for pairs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AD5793-71EC-40E0-8499-8A38E8AFD443}"/>
              </a:ext>
            </a:extLst>
          </p:cNvPr>
          <p:cNvSpPr txBox="1"/>
          <p:nvPr/>
        </p:nvSpPr>
        <p:spPr>
          <a:xfrm>
            <a:off x="228600" y="5415206"/>
            <a:ext cx="525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the cross price elasticity for caramel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C899C34-E7ED-4855-B5A9-0932C9EB1AC3}"/>
              </a:ext>
            </a:extLst>
          </p:cNvPr>
          <p:cNvSpPr txBox="1"/>
          <p:nvPr/>
        </p:nvSpPr>
        <p:spPr>
          <a:xfrm>
            <a:off x="228600" y="5879068"/>
            <a:ext cx="525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Calculate the income elasticity</a:t>
            </a:r>
          </a:p>
        </p:txBody>
      </p:sp>
      <p:graphicFrame>
        <p:nvGraphicFramePr>
          <p:cNvPr id="20" name="Object 19">
            <a:extLst>
              <a:ext uri="{FF2B5EF4-FFF2-40B4-BE49-F238E27FC236}">
                <a16:creationId xmlns:a16="http://schemas.microsoft.com/office/drawing/2014/main" id="{0BD493C9-838B-406D-8016-0AD8BA719E1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1488854"/>
              </p:ext>
            </p:extLst>
          </p:nvPr>
        </p:nvGraphicFramePr>
        <p:xfrm>
          <a:off x="7608735" y="5825807"/>
          <a:ext cx="914400" cy="77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showAsIcon="1" r:id="rId6" imgW="914400" imgH="771480" progId="Excel.Sheet.12">
                  <p:embed/>
                </p:oleObj>
              </mc:Choice>
              <mc:Fallback>
                <p:oleObj name="Worksheet" showAsIcon="1" r:id="rId6" imgW="914400" imgH="77148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608735" y="5825807"/>
                        <a:ext cx="914400" cy="77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D6FA8240-6DAD-48B4-898A-1B47476BC7BC}"/>
              </a:ext>
            </a:extLst>
          </p:cNvPr>
          <p:cNvSpPr txBox="1"/>
          <p:nvPr/>
        </p:nvSpPr>
        <p:spPr>
          <a:xfrm>
            <a:off x="7573477" y="5385318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Answers</a:t>
            </a:r>
          </a:p>
        </p:txBody>
      </p:sp>
    </p:spTree>
    <p:extLst>
      <p:ext uri="{BB962C8B-B14F-4D97-AF65-F5344CB8AC3E}">
        <p14:creationId xmlns:p14="http://schemas.microsoft.com/office/powerpoint/2010/main" val="36597244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Back for the Meat Example</a:t>
            </a:r>
            <a:br>
              <a:rPr lang="en-US" sz="4000" dirty="0">
                <a:effectLst/>
              </a:rPr>
            </a:br>
            <a:r>
              <a:rPr lang="en-US" sz="4000" dirty="0">
                <a:effectLst/>
              </a:rPr>
              <a:t>Another Problem (</a:t>
            </a:r>
            <a:r>
              <a:rPr lang="en-US" sz="4000" dirty="0" err="1">
                <a:effectLst/>
              </a:rPr>
              <a:t>con’t</a:t>
            </a:r>
            <a:r>
              <a:rPr lang="en-US" sz="4000" dirty="0">
                <a:effectLst/>
              </a:rPr>
              <a:t>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A53E67E2-F1BA-4640-9DF6-72297F49470A}"/>
              </a:ext>
            </a:extLst>
          </p:cNvPr>
          <p:cNvSpPr txBox="1"/>
          <p:nvPr/>
        </p:nvSpPr>
        <p:spPr>
          <a:xfrm>
            <a:off x="228600" y="1631029"/>
            <a:ext cx="6019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Explain the own price elasticity calculation. Are apples elastic or inelastic?  How will an apple price increase impact revenue?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111C4C5F-67C6-4A5F-8C5B-52C407F228EC}"/>
              </a:ext>
            </a:extLst>
          </p:cNvPr>
          <p:cNvSpPr txBox="1"/>
          <p:nvPr/>
        </p:nvSpPr>
        <p:spPr>
          <a:xfrm>
            <a:off x="228600" y="2726836"/>
            <a:ext cx="73152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cross price elasticity for oranges calculation.  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3AD5793-71EC-40E0-8499-8A38E8AFD443}"/>
              </a:ext>
            </a:extLst>
          </p:cNvPr>
          <p:cNvSpPr txBox="1"/>
          <p:nvPr/>
        </p:nvSpPr>
        <p:spPr>
          <a:xfrm>
            <a:off x="193040" y="3662715"/>
            <a:ext cx="674116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cross price elasticity for caramel calculation. 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FE8C1DC-9FE8-48D7-9FC8-30D56874FE87}"/>
              </a:ext>
            </a:extLst>
          </p:cNvPr>
          <p:cNvSpPr txBox="1"/>
          <p:nvPr/>
        </p:nvSpPr>
        <p:spPr>
          <a:xfrm>
            <a:off x="208280" y="4573026"/>
            <a:ext cx="52578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Explain income elasticity calculation.  </a:t>
            </a:r>
          </a:p>
        </p:txBody>
      </p:sp>
    </p:spTree>
    <p:extLst>
      <p:ext uri="{BB962C8B-B14F-4D97-AF65-F5344CB8AC3E}">
        <p14:creationId xmlns:p14="http://schemas.microsoft.com/office/powerpoint/2010/main" val="1250908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55575"/>
            <a:ext cx="8229600" cy="1139825"/>
          </a:xfrm>
        </p:spPr>
        <p:txBody>
          <a:bodyPr/>
          <a:lstStyle/>
          <a:p>
            <a:r>
              <a:rPr lang="en-US" sz="4000" dirty="0">
                <a:effectLst/>
              </a:rPr>
              <a:t>Budget Constraint and Indifference Curve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5584FFF-49CA-4174-88C3-87D2C195EC03}"/>
              </a:ext>
            </a:extLst>
          </p:cNvPr>
          <p:cNvGrpSpPr/>
          <p:nvPr/>
        </p:nvGrpSpPr>
        <p:grpSpPr>
          <a:xfrm>
            <a:off x="2129289" y="4148861"/>
            <a:ext cx="5615030" cy="1721708"/>
            <a:chOff x="2129289" y="4148861"/>
            <a:chExt cx="5615030" cy="1721708"/>
          </a:xfrm>
        </p:grpSpPr>
        <p:cxnSp>
          <p:nvCxnSpPr>
            <p:cNvPr id="11" name="Straight Connector 10"/>
            <p:cNvCxnSpPr/>
            <p:nvPr/>
          </p:nvCxnSpPr>
          <p:spPr bwMode="auto">
            <a:xfrm>
              <a:off x="2129289" y="4148861"/>
              <a:ext cx="5600506" cy="172170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 rot="1116469">
                  <a:off x="6702880" y="5472754"/>
                  <a:ext cx="1041439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/>
                          </a:rPr>
                          <m:t>𝐵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𝑢𝑑𝑔𝑒𝑡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1200" b="0" i="1" smtClean="0">
                            <a:latin typeface="Cambria Math" panose="02040503050406030204" pitchFamily="18" charset="0"/>
                          </a:rPr>
                          <m:t>𝑙𝑖𝑛𝑒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16469">
                  <a:off x="6702880" y="5472754"/>
                  <a:ext cx="1041439" cy="276999"/>
                </a:xfrm>
                <a:prstGeom prst="rect">
                  <a:avLst/>
                </a:prstGeom>
                <a:blipFill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394049" y="6260068"/>
                <a:ext cx="12165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94049" y="6260068"/>
                <a:ext cx="1216551" cy="369332"/>
              </a:xfrm>
              <a:prstGeom prst="rect">
                <a:avLst/>
              </a:prstGeom>
              <a:blipFill>
                <a:blip r:embed="rId3"/>
                <a:stretch>
                  <a:fillRect l="-1000" t="-9836" r="-4000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491917" y="1434389"/>
                <a:ext cx="11079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917" y="1434389"/>
                <a:ext cx="1107996" cy="646331"/>
              </a:xfrm>
              <a:prstGeom prst="rect">
                <a:avLst/>
              </a:prstGeom>
              <a:blipFill>
                <a:blip r:embed="rId4"/>
                <a:stretch>
                  <a:fillRect l="-4972" r="-4420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2" name="Group 11">
            <a:extLst>
              <a:ext uri="{FF2B5EF4-FFF2-40B4-BE49-F238E27FC236}">
                <a16:creationId xmlns:a16="http://schemas.microsoft.com/office/drawing/2014/main" id="{4E86FF30-A558-4499-8AF6-CCDA0623719F}"/>
              </a:ext>
            </a:extLst>
          </p:cNvPr>
          <p:cNvGrpSpPr/>
          <p:nvPr/>
        </p:nvGrpSpPr>
        <p:grpSpPr>
          <a:xfrm>
            <a:off x="2619171" y="1617339"/>
            <a:ext cx="4169266" cy="3488061"/>
            <a:chOff x="2619171" y="1617339"/>
            <a:chExt cx="4169266" cy="3488061"/>
          </a:xfrm>
        </p:grpSpPr>
        <p:sp>
          <p:nvSpPr>
            <p:cNvPr id="64" name="TextBox 63"/>
            <p:cNvSpPr txBox="1"/>
            <p:nvPr/>
          </p:nvSpPr>
          <p:spPr>
            <a:xfrm>
              <a:off x="5224520" y="4828401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1</a:t>
              </a:r>
              <a:endParaRPr lang="en-US" sz="1200" dirty="0"/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78BBB3C6-4206-4CC9-9F9E-F50DD605C201}"/>
                </a:ext>
              </a:extLst>
            </p:cNvPr>
            <p:cNvSpPr/>
            <p:nvPr/>
          </p:nvSpPr>
          <p:spPr bwMode="auto">
            <a:xfrm rot="9636597">
              <a:off x="2619171" y="1617339"/>
              <a:ext cx="4169266" cy="3426544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B5C7A876-F49F-4826-A7CD-11E1E76D9136}"/>
              </a:ext>
            </a:extLst>
          </p:cNvPr>
          <p:cNvGrpSpPr/>
          <p:nvPr/>
        </p:nvGrpSpPr>
        <p:grpSpPr>
          <a:xfrm>
            <a:off x="2697614" y="1201844"/>
            <a:ext cx="3616410" cy="3598756"/>
            <a:chOff x="2697614" y="1201844"/>
            <a:chExt cx="3616410" cy="3598756"/>
          </a:xfrm>
        </p:grpSpPr>
        <p:sp>
          <p:nvSpPr>
            <p:cNvPr id="65" name="TextBox 64"/>
            <p:cNvSpPr txBox="1"/>
            <p:nvPr/>
          </p:nvSpPr>
          <p:spPr>
            <a:xfrm>
              <a:off x="5029200" y="4523601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2</a:t>
              </a:r>
              <a:endParaRPr lang="en-US" sz="1200" dirty="0"/>
            </a:p>
          </p:txBody>
        </p:sp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9C2F1C0F-DACE-4F6A-AE7D-6AE50AFAA859}"/>
                </a:ext>
              </a:extLst>
            </p:cNvPr>
            <p:cNvSpPr/>
            <p:nvPr/>
          </p:nvSpPr>
          <p:spPr bwMode="auto">
            <a:xfrm rot="9636597">
              <a:off x="2697614" y="1201844"/>
              <a:ext cx="3616410" cy="3556498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9074466-48CD-496D-9C00-8418AC5B10AE}"/>
              </a:ext>
            </a:extLst>
          </p:cNvPr>
          <p:cNvGrpSpPr/>
          <p:nvPr/>
        </p:nvGrpSpPr>
        <p:grpSpPr>
          <a:xfrm>
            <a:off x="2982376" y="880458"/>
            <a:ext cx="3616410" cy="3590710"/>
            <a:chOff x="2982376" y="880458"/>
            <a:chExt cx="3616410" cy="3590710"/>
          </a:xfrm>
        </p:grpSpPr>
        <p:sp>
          <p:nvSpPr>
            <p:cNvPr id="7" name="Arc 6">
              <a:extLst>
                <a:ext uri="{FF2B5EF4-FFF2-40B4-BE49-F238E27FC236}">
                  <a16:creationId xmlns:a16="http://schemas.microsoft.com/office/drawing/2014/main" id="{DD556D3B-EC25-43DB-8B82-E1915AE45F48}"/>
                </a:ext>
              </a:extLst>
            </p:cNvPr>
            <p:cNvSpPr/>
            <p:nvPr/>
          </p:nvSpPr>
          <p:spPr bwMode="auto">
            <a:xfrm rot="9636597">
              <a:off x="2982376" y="880458"/>
              <a:ext cx="3616410" cy="3556498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7438F3C-53E2-4CA4-A7F5-59AAF2EFEBA9}"/>
                </a:ext>
              </a:extLst>
            </p:cNvPr>
            <p:cNvSpPr txBox="1"/>
            <p:nvPr/>
          </p:nvSpPr>
          <p:spPr>
            <a:xfrm>
              <a:off x="5334000" y="4194169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3</a:t>
              </a:r>
              <a:endParaRPr lang="en-US" sz="1200" dirty="0"/>
            </a:p>
          </p:txBody>
        </p:sp>
      </p:grp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DC95050-84D2-4801-9A90-B3F84C55B8A5}"/>
              </a:ext>
            </a:extLst>
          </p:cNvPr>
          <p:cNvGrpSpPr/>
          <p:nvPr/>
        </p:nvGrpSpPr>
        <p:grpSpPr>
          <a:xfrm>
            <a:off x="3923078" y="2492796"/>
            <a:ext cx="3882493" cy="2148959"/>
            <a:chOff x="3923078" y="2492796"/>
            <a:chExt cx="3882493" cy="2148959"/>
          </a:xfrm>
        </p:grpSpPr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E617C0A0-0031-4B4C-BF6A-DC705E89681D}"/>
                </a:ext>
              </a:extLst>
            </p:cNvPr>
            <p:cNvSpPr txBox="1"/>
            <p:nvPr/>
          </p:nvSpPr>
          <p:spPr>
            <a:xfrm>
              <a:off x="5522854" y="2492796"/>
              <a:ext cx="2282717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Highest attainable satisfaction (utility) given the current budget line</a:t>
              </a:r>
            </a:p>
          </p:txBody>
        </p:sp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DABADD8D-D443-4CF5-852A-44D01B7B142E}"/>
                </a:ext>
              </a:extLst>
            </p:cNvPr>
            <p:cNvCxnSpPr/>
            <p:nvPr/>
          </p:nvCxnSpPr>
          <p:spPr bwMode="auto">
            <a:xfrm flipH="1">
              <a:off x="3923078" y="3060605"/>
              <a:ext cx="1524000" cy="158115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42A94992-8010-4AF2-84A5-4872799B5AA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52600406"/>
              </p:ext>
            </p:extLst>
          </p:nvPr>
        </p:nvGraphicFramePr>
        <p:xfrm>
          <a:off x="1745625" y="1447800"/>
          <a:ext cx="6248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42790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Picture 32">
            <a:extLst>
              <a:ext uri="{FF2B5EF4-FFF2-40B4-BE49-F238E27FC236}">
                <a16:creationId xmlns:a16="http://schemas.microsoft.com/office/drawing/2014/main" id="{37D9955C-1F88-45E8-9362-660ED3D2DD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0" y="1524000"/>
            <a:ext cx="6248942" cy="5029636"/>
          </a:xfrm>
          <a:prstGeom prst="rect">
            <a:avLst/>
          </a:prstGeom>
        </p:spPr>
      </p:pic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1"/>
            <a:ext cx="8229600" cy="999978"/>
          </a:xfrm>
        </p:spPr>
        <p:txBody>
          <a:bodyPr/>
          <a:lstStyle/>
          <a:p>
            <a:r>
              <a:rPr lang="en-US" sz="4000" dirty="0">
                <a:effectLst/>
              </a:rPr>
              <a:t>Change in budget illustration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254966" y="1533378"/>
                <a:ext cx="2584234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$1,000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966" y="1533378"/>
                <a:ext cx="2584234" cy="64517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254966" y="2336001"/>
                <a:ext cx="2584234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$1,500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966" y="2336001"/>
                <a:ext cx="2584234" cy="64517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248400" y="3209778"/>
                <a:ext cx="2584234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$2,000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3209778"/>
                <a:ext cx="2584234" cy="64517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33400" y="4861676"/>
                <a:ext cx="1058047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,000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$250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4861676"/>
                <a:ext cx="1058047" cy="460895"/>
              </a:xfrm>
              <a:prstGeom prst="rect">
                <a:avLst/>
              </a:prstGeom>
              <a:blipFill>
                <a:blip r:embed="rId6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211240" y="6257778"/>
                <a:ext cx="1064459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,000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10</m:t>
                          </m:r>
                          <m:r>
                            <a:rPr lang="en-US" sz="1200" i="1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1240" y="6257778"/>
                <a:ext cx="1064459" cy="460895"/>
              </a:xfrm>
              <a:prstGeom prst="rect">
                <a:avLst/>
              </a:prstGeom>
              <a:blipFill>
                <a:blip r:embed="rId7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20" name="Group 19">
            <a:extLst>
              <a:ext uri="{FF2B5EF4-FFF2-40B4-BE49-F238E27FC236}">
                <a16:creationId xmlns:a16="http://schemas.microsoft.com/office/drawing/2014/main" id="{5F30CA4A-237F-4E88-B7D2-7354BBC7547E}"/>
              </a:ext>
            </a:extLst>
          </p:cNvPr>
          <p:cNvGrpSpPr/>
          <p:nvPr/>
        </p:nvGrpSpPr>
        <p:grpSpPr>
          <a:xfrm>
            <a:off x="1940011" y="4669014"/>
            <a:ext cx="4320689" cy="1283964"/>
            <a:chOff x="1940011" y="4202436"/>
            <a:chExt cx="4320689" cy="1283964"/>
          </a:xfrm>
        </p:grpSpPr>
        <p:cxnSp>
          <p:nvCxnSpPr>
            <p:cNvPr id="8" name="Straight Connector 7"/>
            <p:cNvCxnSpPr/>
            <p:nvPr/>
          </p:nvCxnSpPr>
          <p:spPr bwMode="auto">
            <a:xfrm>
              <a:off x="1940011" y="4202436"/>
              <a:ext cx="4155989" cy="1283964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" name="Rectangle 22"/>
                <p:cNvSpPr/>
                <p:nvPr/>
              </p:nvSpPr>
              <p:spPr>
                <a:xfrm rot="1116469">
                  <a:off x="5276263" y="5135779"/>
                  <a:ext cx="984437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/>
                          </a:rPr>
                          <m:t>𝐵</m:t>
                        </m:r>
                        <m:r>
                          <a:rPr lang="en-US" sz="1200" i="1" smtClean="0">
                            <a:latin typeface="Cambria Math"/>
                          </a:rPr>
                          <m:t>=$1,500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3" name="Rectangle 2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16469">
                  <a:off x="5276263" y="5135779"/>
                  <a:ext cx="984437" cy="276999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5CB26DA2-B306-45BB-BF2C-49C56194910F}"/>
              </a:ext>
            </a:extLst>
          </p:cNvPr>
          <p:cNvGrpSpPr/>
          <p:nvPr/>
        </p:nvGrpSpPr>
        <p:grpSpPr>
          <a:xfrm>
            <a:off x="1940011" y="4231270"/>
            <a:ext cx="5600506" cy="1721708"/>
            <a:chOff x="1940011" y="3764692"/>
            <a:chExt cx="5600506" cy="1721708"/>
          </a:xfrm>
        </p:grpSpPr>
        <p:cxnSp>
          <p:nvCxnSpPr>
            <p:cNvPr id="11" name="Straight Connector 10"/>
            <p:cNvCxnSpPr/>
            <p:nvPr/>
          </p:nvCxnSpPr>
          <p:spPr bwMode="auto">
            <a:xfrm>
              <a:off x="1940011" y="3764692"/>
              <a:ext cx="5600506" cy="172170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Rectangle 23"/>
                <p:cNvSpPr/>
                <p:nvPr/>
              </p:nvSpPr>
              <p:spPr>
                <a:xfrm rot="1116469">
                  <a:off x="6495463" y="5050201"/>
                  <a:ext cx="984437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 smtClean="0">
                            <a:latin typeface="Cambria Math"/>
                          </a:rPr>
                          <m:t>𝐵</m:t>
                        </m:r>
                        <m:r>
                          <a:rPr lang="en-US" sz="1200" i="1" smtClean="0">
                            <a:latin typeface="Cambria Math"/>
                          </a:rPr>
                          <m:t>=$2,000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4" name="Rectangle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16469">
                  <a:off x="6495463" y="5050201"/>
                  <a:ext cx="984437" cy="276999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204771" y="6342477"/>
                <a:ext cx="12165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771" y="6342477"/>
                <a:ext cx="1216551" cy="369332"/>
              </a:xfrm>
              <a:prstGeom prst="rect">
                <a:avLst/>
              </a:prstGeom>
              <a:blipFill>
                <a:blip r:embed="rId10"/>
                <a:stretch>
                  <a:fillRect l="-1005" t="-8197" r="-4523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059" y="1492751"/>
                <a:ext cx="14393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" y="1492751"/>
                <a:ext cx="1439368" cy="369332"/>
              </a:xfrm>
              <a:prstGeom prst="rect">
                <a:avLst/>
              </a:prstGeom>
              <a:blipFill>
                <a:blip r:embed="rId11"/>
                <a:stretch>
                  <a:fillRect l="-847" t="-10000" r="-2966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6" name="Rectangle 35"/>
              <p:cNvSpPr/>
              <p:nvPr/>
            </p:nvSpPr>
            <p:spPr>
              <a:xfrm>
                <a:off x="3764724" y="1576069"/>
                <a:ext cx="2076338" cy="7188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𝐵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36" name="Rectangle 3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724" y="1576069"/>
                <a:ext cx="2076338" cy="718851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Group 16">
            <a:extLst>
              <a:ext uri="{FF2B5EF4-FFF2-40B4-BE49-F238E27FC236}">
                <a16:creationId xmlns:a16="http://schemas.microsoft.com/office/drawing/2014/main" id="{0C03E2DA-EE7B-445C-8E3D-D56ECB7CDD48}"/>
              </a:ext>
            </a:extLst>
          </p:cNvPr>
          <p:cNvGrpSpPr/>
          <p:nvPr/>
        </p:nvGrpSpPr>
        <p:grpSpPr>
          <a:xfrm>
            <a:off x="2144176" y="2049422"/>
            <a:ext cx="3616410" cy="3556498"/>
            <a:chOff x="2144176" y="1582844"/>
            <a:chExt cx="3616410" cy="3556498"/>
          </a:xfrm>
        </p:grpSpPr>
        <p:sp>
          <p:nvSpPr>
            <p:cNvPr id="64" name="TextBox 63"/>
            <p:cNvSpPr txBox="1"/>
            <p:nvPr/>
          </p:nvSpPr>
          <p:spPr>
            <a:xfrm>
              <a:off x="4549282" y="4802528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1</a:t>
              </a:r>
              <a:r>
                <a:rPr lang="en-US" sz="1200" dirty="0"/>
                <a:t> = 100 </a:t>
              </a:r>
            </a:p>
          </p:txBody>
        </p:sp>
        <p:sp>
          <p:nvSpPr>
            <p:cNvPr id="7" name="Arc 6">
              <a:extLst>
                <a:ext uri="{FF2B5EF4-FFF2-40B4-BE49-F238E27FC236}">
                  <a16:creationId xmlns:a16="http://schemas.microsoft.com/office/drawing/2014/main" id="{DD556D3B-EC25-43DB-8B82-E1915AE45F48}"/>
                </a:ext>
              </a:extLst>
            </p:cNvPr>
            <p:cNvSpPr/>
            <p:nvPr/>
          </p:nvSpPr>
          <p:spPr bwMode="auto">
            <a:xfrm rot="9636597">
              <a:off x="2144176" y="1582844"/>
              <a:ext cx="3616410" cy="3556498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6C9CFAF4-1903-4E18-9BCD-0AE650C1CEC3}"/>
              </a:ext>
            </a:extLst>
          </p:cNvPr>
          <p:cNvGrpSpPr/>
          <p:nvPr/>
        </p:nvGrpSpPr>
        <p:grpSpPr>
          <a:xfrm>
            <a:off x="2385169" y="1684900"/>
            <a:ext cx="3616410" cy="3556498"/>
            <a:chOff x="2385169" y="1218322"/>
            <a:chExt cx="3616410" cy="3556498"/>
          </a:xfrm>
        </p:grpSpPr>
        <p:sp>
          <p:nvSpPr>
            <p:cNvPr id="65" name="TextBox 64"/>
            <p:cNvSpPr txBox="1"/>
            <p:nvPr/>
          </p:nvSpPr>
          <p:spPr>
            <a:xfrm>
              <a:off x="4698062" y="4403586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2</a:t>
              </a:r>
              <a:r>
                <a:rPr lang="en-US" sz="1200" dirty="0"/>
                <a:t> = 120 </a:t>
              </a:r>
            </a:p>
          </p:txBody>
        </p:sp>
        <p:sp>
          <p:nvSpPr>
            <p:cNvPr id="9" name="Arc 8">
              <a:extLst>
                <a:ext uri="{FF2B5EF4-FFF2-40B4-BE49-F238E27FC236}">
                  <a16:creationId xmlns:a16="http://schemas.microsoft.com/office/drawing/2014/main" id="{78BBB3C6-4206-4CC9-9F9E-F50DD605C201}"/>
                </a:ext>
              </a:extLst>
            </p:cNvPr>
            <p:cNvSpPr/>
            <p:nvPr/>
          </p:nvSpPr>
          <p:spPr bwMode="auto">
            <a:xfrm rot="9636597">
              <a:off x="2385169" y="1218322"/>
              <a:ext cx="3616410" cy="3556498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13" name="Group 12">
            <a:extLst>
              <a:ext uri="{FF2B5EF4-FFF2-40B4-BE49-F238E27FC236}">
                <a16:creationId xmlns:a16="http://schemas.microsoft.com/office/drawing/2014/main" id="{C5940335-10ED-4770-A79D-E10C58438F3C}"/>
              </a:ext>
            </a:extLst>
          </p:cNvPr>
          <p:cNvGrpSpPr/>
          <p:nvPr/>
        </p:nvGrpSpPr>
        <p:grpSpPr>
          <a:xfrm>
            <a:off x="2562347" y="1295400"/>
            <a:ext cx="3616410" cy="3556498"/>
            <a:chOff x="2562347" y="828822"/>
            <a:chExt cx="3616410" cy="3556498"/>
          </a:xfrm>
        </p:grpSpPr>
        <p:sp>
          <p:nvSpPr>
            <p:cNvPr id="10" name="Arc 9">
              <a:extLst>
                <a:ext uri="{FF2B5EF4-FFF2-40B4-BE49-F238E27FC236}">
                  <a16:creationId xmlns:a16="http://schemas.microsoft.com/office/drawing/2014/main" id="{9C2F1C0F-DACE-4F6A-AE7D-6AE50AFAA859}"/>
                </a:ext>
              </a:extLst>
            </p:cNvPr>
            <p:cNvSpPr/>
            <p:nvPr/>
          </p:nvSpPr>
          <p:spPr bwMode="auto">
            <a:xfrm rot="9636597">
              <a:off x="2562347" y="828822"/>
              <a:ext cx="3616410" cy="3556498"/>
            </a:xfrm>
            <a:prstGeom prst="arc">
              <a:avLst/>
            </a:prstGeom>
            <a:noFill/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id="{E7438F3C-53E2-4CA4-A7F5-59AAF2EFEBA9}"/>
                </a:ext>
              </a:extLst>
            </p:cNvPr>
            <p:cNvSpPr txBox="1"/>
            <p:nvPr/>
          </p:nvSpPr>
          <p:spPr>
            <a:xfrm>
              <a:off x="4879878" y="4045470"/>
              <a:ext cx="114300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U</a:t>
              </a:r>
              <a:r>
                <a:rPr lang="en-US" sz="1200" baseline="-25000" dirty="0"/>
                <a:t>3</a:t>
              </a:r>
              <a:r>
                <a:rPr lang="en-US" sz="1200" dirty="0"/>
                <a:t> = 130</a:t>
              </a:r>
            </a:p>
          </p:txBody>
        </p: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E4C1278-D8F9-47F7-A84A-21E7B636F945}"/>
              </a:ext>
            </a:extLst>
          </p:cNvPr>
          <p:cNvGrpSpPr/>
          <p:nvPr/>
        </p:nvGrpSpPr>
        <p:grpSpPr>
          <a:xfrm>
            <a:off x="1926978" y="5120415"/>
            <a:ext cx="3102222" cy="844138"/>
            <a:chOff x="1984715" y="5120415"/>
            <a:chExt cx="3102222" cy="8441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Rectangle 21"/>
                <p:cNvSpPr/>
                <p:nvPr/>
              </p:nvSpPr>
              <p:spPr>
                <a:xfrm rot="1116469">
                  <a:off x="4102500" y="5635475"/>
                  <a:ext cx="984437" cy="27699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1200" i="1">
                            <a:latin typeface="Cambria Math"/>
                          </a:rPr>
                          <m:t>𝐵</m:t>
                        </m:r>
                        <m:r>
                          <a:rPr lang="en-US" sz="1200" i="1">
                            <a:latin typeface="Cambria Math"/>
                          </a:rPr>
                          <m:t>=$1,000</m:t>
                        </m:r>
                      </m:oMath>
                    </m:oMathPara>
                  </a14:m>
                  <a:endParaRPr lang="en-US" sz="1200" dirty="0"/>
                </a:p>
              </p:txBody>
            </p:sp>
          </mc:Choice>
          <mc:Fallback xmlns="">
            <p:sp>
              <p:nvSpPr>
                <p:cNvPr id="22" name="Rectangle 2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 rot="1116469">
                  <a:off x="4102500" y="5635475"/>
                  <a:ext cx="984437" cy="276999"/>
                </a:xfrm>
                <a:prstGeom prst="rect">
                  <a:avLst/>
                </a:prstGeom>
                <a:blipFill>
                  <a:blip r:embed="rId1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53" name="Straight Connector 52">
              <a:extLst>
                <a:ext uri="{FF2B5EF4-FFF2-40B4-BE49-F238E27FC236}">
                  <a16:creationId xmlns:a16="http://schemas.microsoft.com/office/drawing/2014/main" id="{4E15E04B-A799-4039-AB0F-4969634B1F92}"/>
                </a:ext>
              </a:extLst>
            </p:cNvPr>
            <p:cNvCxnSpPr/>
            <p:nvPr/>
          </p:nvCxnSpPr>
          <p:spPr bwMode="auto">
            <a:xfrm>
              <a:off x="1984715" y="5120415"/>
              <a:ext cx="2827902" cy="844138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1425090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6" grpId="0"/>
      <p:bldP spid="18" grpId="0"/>
      <p:bldP spid="19" grpId="0"/>
      <p:bldP spid="2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Budget Constraints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/>
              <p:cNvSpPr/>
              <p:nvPr/>
            </p:nvSpPr>
            <p:spPr>
              <a:xfrm>
                <a:off x="6254966" y="1066800"/>
                <a:ext cx="2588273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$1,500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$250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4" name="Rectangle 1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966" y="1066800"/>
                <a:ext cx="2588273" cy="645177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734301171"/>
              </p:ext>
            </p:extLst>
          </p:nvPr>
        </p:nvGraphicFramePr>
        <p:xfrm>
          <a:off x="1524000" y="1066800"/>
          <a:ext cx="6248400" cy="502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/>
              <p:cNvSpPr/>
              <p:nvPr/>
            </p:nvSpPr>
            <p:spPr>
              <a:xfrm>
                <a:off x="6254966" y="1869423"/>
                <a:ext cx="2588273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 smtClean="0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$1,500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$150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$150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6" name="Rectangle 1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54966" y="1869423"/>
                <a:ext cx="2588273" cy="645177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/>
              <p:cNvSpPr/>
              <p:nvPr/>
            </p:nvSpPr>
            <p:spPr>
              <a:xfrm>
                <a:off x="6248400" y="2743200"/>
                <a:ext cx="2588273" cy="6451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$1,500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$75</m:t>
                          </m:r>
                        </m:den>
                      </m:f>
                      <m:r>
                        <a:rPr lang="en-US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/>
                            </a:rPr>
                            <m:t>$100</m:t>
                          </m:r>
                        </m:num>
                        <m:den>
                          <m:r>
                            <a:rPr lang="en-US" b="0" i="1" smtClean="0">
                              <a:latin typeface="Cambria Math"/>
                            </a:rPr>
                            <m:t>$75</m:t>
                          </m:r>
                        </m:den>
                      </m:f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8" name="Rectangle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400" y="2743200"/>
                <a:ext cx="2588273" cy="645177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/>
          <p:cNvCxnSpPr/>
          <p:nvPr/>
        </p:nvCxnSpPr>
        <p:spPr bwMode="auto">
          <a:xfrm>
            <a:off x="1905000" y="4191000"/>
            <a:ext cx="4191000" cy="1295400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" name="Straight Connector 10"/>
          <p:cNvCxnSpPr/>
          <p:nvPr/>
        </p:nvCxnSpPr>
        <p:spPr bwMode="auto">
          <a:xfrm>
            <a:off x="1940011" y="3388377"/>
            <a:ext cx="4155989" cy="2098023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598756" y="4001288"/>
                <a:ext cx="1058047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$250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8756" y="4001288"/>
                <a:ext cx="1058047" cy="460895"/>
              </a:xfrm>
              <a:prstGeom prst="rect">
                <a:avLst/>
              </a:prstGeom>
              <a:blipFill rotWithShape="1"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5562600" y="5830117"/>
                <a:ext cx="1064459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10</m:t>
                          </m:r>
                          <m:r>
                            <a:rPr lang="en-US" sz="1200" i="1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62600" y="5830117"/>
                <a:ext cx="1064459" cy="460895"/>
              </a:xfrm>
              <a:prstGeom prst="rect">
                <a:avLst/>
              </a:prstGeom>
              <a:blipFill rotWithShape="1"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Rectangle 24"/>
              <p:cNvSpPr/>
              <p:nvPr/>
            </p:nvSpPr>
            <p:spPr>
              <a:xfrm>
                <a:off x="7204771" y="5875899"/>
                <a:ext cx="1216551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𝑋</m:t>
                        </m:r>
                        <m:r>
                          <a:rPr lang="en-US" b="0" i="1" smtClean="0">
                            <a:latin typeface="Cambria Math"/>
                          </a:rPr>
                          <m:t> </m:t>
                        </m:r>
                      </m:sub>
                    </m:sSub>
                  </m:oMath>
                </a14:m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25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04771" y="5875899"/>
                <a:ext cx="1216551" cy="369332"/>
              </a:xfrm>
              <a:prstGeom prst="rect">
                <a:avLst/>
              </a:prstGeom>
              <a:blipFill rotWithShape="1">
                <a:blip r:embed="rId8"/>
                <a:stretch>
                  <a:fillRect l="-1005" t="-8333" r="-4523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6" name="Rectangle 25"/>
              <p:cNvSpPr/>
              <p:nvPr/>
            </p:nvSpPr>
            <p:spPr>
              <a:xfrm>
                <a:off x="2059" y="1026173"/>
                <a:ext cx="1439368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26" name="Rectangle 2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" y="1026173"/>
                <a:ext cx="1439368" cy="369332"/>
              </a:xfrm>
              <a:prstGeom prst="rect">
                <a:avLst/>
              </a:prstGeom>
              <a:blipFill rotWithShape="1">
                <a:blip r:embed="rId9"/>
                <a:stretch>
                  <a:fillRect l="-424" t="-8197" r="-2966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/>
              <p:cNvSpPr/>
              <p:nvPr/>
            </p:nvSpPr>
            <p:spPr>
              <a:xfrm rot="1054913">
                <a:off x="2230117" y="4171285"/>
                <a:ext cx="92134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=$250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7" name="Rectangle 1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54913">
                <a:off x="2230117" y="4171285"/>
                <a:ext cx="921342" cy="276999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Rectangle 19"/>
              <p:cNvSpPr/>
              <p:nvPr/>
            </p:nvSpPr>
            <p:spPr>
              <a:xfrm rot="1544413">
                <a:off x="4709699" y="4708550"/>
                <a:ext cx="921342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=$</m:t>
                      </m:r>
                      <m:r>
                        <a:rPr lang="en-US" sz="1200" b="0" i="1" smtClean="0">
                          <a:latin typeface="Cambria Math"/>
                        </a:rPr>
                        <m:t>1</m:t>
                      </m:r>
                      <m:r>
                        <a:rPr lang="en-US" sz="1200" i="1">
                          <a:latin typeface="Cambria Math"/>
                        </a:rPr>
                        <m:t>50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0" name="Rectangle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544413">
                <a:off x="4709699" y="4708550"/>
                <a:ext cx="921342" cy="27699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/>
              <p:cNvSpPr/>
              <p:nvPr/>
            </p:nvSpPr>
            <p:spPr>
              <a:xfrm rot="2843600">
                <a:off x="2938647" y="2245615"/>
                <a:ext cx="836383" cy="27699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=$</m:t>
                      </m:r>
                      <m:r>
                        <a:rPr lang="en-US" sz="1200" b="0" i="1" smtClean="0">
                          <a:latin typeface="Cambria Math"/>
                        </a:rPr>
                        <m:t>75</m:t>
                      </m:r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7" name="Rectangle 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2843600">
                <a:off x="2938647" y="2245615"/>
                <a:ext cx="836383" cy="276999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552321" y="3118171"/>
                <a:ext cx="1058047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50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2321" y="3118171"/>
                <a:ext cx="1058047" cy="460895"/>
              </a:xfrm>
              <a:prstGeom prst="rect">
                <a:avLst/>
              </a:prstGeom>
              <a:blipFill rotWithShape="1">
                <a:blip r:embed="rId13"/>
                <a:stretch>
                  <a:fillRect b="-400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9" name="Straight Connector 28"/>
          <p:cNvCxnSpPr/>
          <p:nvPr/>
        </p:nvCxnSpPr>
        <p:spPr bwMode="auto">
          <a:xfrm>
            <a:off x="1940011" y="1210839"/>
            <a:ext cx="4155989" cy="4275561"/>
          </a:xfrm>
          <a:prstGeom prst="line">
            <a:avLst/>
          </a:prstGeom>
          <a:solidFill>
            <a:schemeClr val="accent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2" name="Group 21"/>
          <p:cNvGrpSpPr/>
          <p:nvPr/>
        </p:nvGrpSpPr>
        <p:grpSpPr>
          <a:xfrm>
            <a:off x="2616710" y="3286780"/>
            <a:ext cx="2398005" cy="2032232"/>
            <a:chOff x="2616710" y="3286780"/>
            <a:chExt cx="2398005" cy="2032232"/>
          </a:xfrm>
        </p:grpSpPr>
        <p:cxnSp>
          <p:nvCxnSpPr>
            <p:cNvPr id="23" name="Straight Connector 22"/>
            <p:cNvCxnSpPr/>
            <p:nvPr/>
          </p:nvCxnSpPr>
          <p:spPr bwMode="auto">
            <a:xfrm>
              <a:off x="3600551" y="4625546"/>
              <a:ext cx="1142918" cy="431856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4" name="Group 23"/>
            <p:cNvGrpSpPr/>
            <p:nvPr/>
          </p:nvGrpSpPr>
          <p:grpSpPr>
            <a:xfrm>
              <a:off x="2616710" y="3286780"/>
              <a:ext cx="2398005" cy="2032232"/>
              <a:chOff x="2616710" y="3286780"/>
              <a:chExt cx="2398005" cy="2032232"/>
            </a:xfrm>
          </p:grpSpPr>
          <p:cxnSp>
            <p:nvCxnSpPr>
              <p:cNvPr id="30" name="Straight Connector 29"/>
              <p:cNvCxnSpPr/>
              <p:nvPr/>
            </p:nvCxnSpPr>
            <p:spPr bwMode="auto">
              <a:xfrm rot="120000">
                <a:off x="2752344" y="3557016"/>
                <a:ext cx="576020" cy="84412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31" name="Straight Connector 30"/>
              <p:cNvCxnSpPr/>
              <p:nvPr/>
            </p:nvCxnSpPr>
            <p:spPr bwMode="auto">
              <a:xfrm>
                <a:off x="3327446" y="4418911"/>
                <a:ext cx="273105" cy="20663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32" name="TextBox 31"/>
              <p:cNvSpPr txBox="1"/>
              <p:nvPr/>
            </p:nvSpPr>
            <p:spPr>
              <a:xfrm>
                <a:off x="2616710" y="3286780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3176907" y="4149325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3462556" y="4363936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4591071" y="4795792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</p:grpSp>
      </p:grpSp>
      <p:grpSp>
        <p:nvGrpSpPr>
          <p:cNvPr id="36" name="Group 35"/>
          <p:cNvGrpSpPr/>
          <p:nvPr/>
        </p:nvGrpSpPr>
        <p:grpSpPr>
          <a:xfrm>
            <a:off x="3176907" y="3141988"/>
            <a:ext cx="1818737" cy="1811012"/>
            <a:chOff x="3176907" y="3065788"/>
            <a:chExt cx="1818737" cy="1811012"/>
          </a:xfrm>
        </p:grpSpPr>
        <p:cxnSp>
          <p:nvCxnSpPr>
            <p:cNvPr id="37" name="Straight Connector 36"/>
            <p:cNvCxnSpPr/>
            <p:nvPr/>
          </p:nvCxnSpPr>
          <p:spPr bwMode="auto">
            <a:xfrm>
              <a:off x="3327446" y="3388376"/>
              <a:ext cx="273105" cy="590702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8" name="Straight Connector 37"/>
            <p:cNvCxnSpPr/>
            <p:nvPr/>
          </p:nvCxnSpPr>
          <p:spPr bwMode="auto">
            <a:xfrm>
              <a:off x="3616398" y="3985962"/>
              <a:ext cx="555612" cy="43294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39" name="Straight Connector 38"/>
            <p:cNvCxnSpPr/>
            <p:nvPr/>
          </p:nvCxnSpPr>
          <p:spPr bwMode="auto">
            <a:xfrm>
              <a:off x="4172010" y="4410935"/>
              <a:ext cx="571459" cy="21461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40" name="TextBox 39"/>
            <p:cNvSpPr txBox="1"/>
            <p:nvPr/>
          </p:nvSpPr>
          <p:spPr>
            <a:xfrm>
              <a:off x="3176907" y="3065788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4018674" y="4149325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572000" y="4353580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3452177" y="3717468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257032" y="3278460"/>
            <a:ext cx="114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U</a:t>
            </a:r>
            <a:r>
              <a:rPr lang="en-US" sz="1000" baseline="-25000" dirty="0"/>
              <a:t>1</a:t>
            </a:r>
            <a:r>
              <a:rPr lang="en-US" sz="1000" dirty="0"/>
              <a:t> = 100 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3029051" y="3048000"/>
            <a:ext cx="1143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U</a:t>
            </a:r>
            <a:r>
              <a:rPr lang="en-US" sz="1000" baseline="-25000" dirty="0"/>
              <a:t>2</a:t>
            </a:r>
            <a:r>
              <a:rPr lang="en-US" sz="1000" dirty="0"/>
              <a:t> = 118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Rectangle 45"/>
              <p:cNvSpPr/>
              <p:nvPr/>
            </p:nvSpPr>
            <p:spPr>
              <a:xfrm>
                <a:off x="3764724" y="1109491"/>
                <a:ext cx="2076338" cy="71885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20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000" i="1">
                              <a:latin typeface="Cambria Math"/>
                            </a:rPr>
                            <m:t>𝐵</m:t>
                          </m:r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r>
                        <a:rPr lang="en-US" sz="2000" i="1"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𝑋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sz="2000" i="1">
                                  <a:latin typeface="Cambria Math"/>
                                </a:rPr>
                                <m:t>𝑌</m:t>
                              </m:r>
                            </m:sub>
                          </m:sSub>
                        </m:den>
                      </m:f>
                      <m:sSub>
                        <m:sSubPr>
                          <m:ctrlPr>
                            <a:rPr lang="en-US" sz="20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2000" i="1">
                              <a:latin typeface="Cambria Math"/>
                            </a:rPr>
                            <m:t>𝑋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 xmlns="">
          <p:sp>
            <p:nvSpPr>
              <p:cNvPr id="46" name="Rectangle 4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64724" y="1109491"/>
                <a:ext cx="2076338" cy="718851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784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8" grpId="0"/>
      <p:bldP spid="20" grpId="0"/>
      <p:bldP spid="27" grpId="0"/>
      <p:bldP spid="28" grpId="0"/>
      <p:bldP spid="44" grpId="0"/>
      <p:bldP spid="4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88904216"/>
              </p:ext>
            </p:extLst>
          </p:nvPr>
        </p:nvGraphicFramePr>
        <p:xfrm>
          <a:off x="1007489" y="1348946"/>
          <a:ext cx="4419600" cy="3886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229600" cy="1139825"/>
          </a:xfrm>
        </p:spPr>
        <p:txBody>
          <a:bodyPr/>
          <a:lstStyle/>
          <a:p>
            <a:r>
              <a:rPr lang="en-US" dirty="0">
                <a:effectLst/>
              </a:rPr>
              <a:t>Individual Demand Function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/>
              <p:cNvSpPr/>
              <p:nvPr/>
            </p:nvSpPr>
            <p:spPr>
              <a:xfrm>
                <a:off x="76200" y="3120505"/>
                <a:ext cx="1058047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$250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19" name="Rectangle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" y="3120505"/>
                <a:ext cx="1058047" cy="460895"/>
              </a:xfrm>
              <a:prstGeom prst="rect">
                <a:avLst/>
              </a:prstGeom>
              <a:blipFill rotWithShape="1">
                <a:blip r:embed="rId3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4004263" y="5108510"/>
                <a:ext cx="1064459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b="0" i="1" smtClean="0">
                              <a:latin typeface="Cambria Math"/>
                            </a:rPr>
                            <m:t>𝑋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10</m:t>
                          </m:r>
                          <m:r>
                            <a:rPr lang="en-US" sz="1200" i="1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04263" y="5108510"/>
                <a:ext cx="1064459" cy="460895"/>
              </a:xfrm>
              <a:prstGeom prst="rect">
                <a:avLst/>
              </a:prstGeom>
              <a:blipFill rotWithShape="0">
                <a:blip r:embed="rId4"/>
                <a:stretch>
                  <a:fillRect b="-3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/>
              <p:cNvSpPr/>
              <p:nvPr/>
            </p:nvSpPr>
            <p:spPr>
              <a:xfrm>
                <a:off x="0" y="2133600"/>
                <a:ext cx="1058047" cy="46089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12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200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sz="1200" i="1">
                              <a:latin typeface="Cambria Math"/>
                            </a:rPr>
                            <m:t>𝑌</m:t>
                          </m:r>
                        </m:sub>
                      </m:sSub>
                      <m:r>
                        <a:rPr lang="en-US" sz="1200" i="1"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</m:t>
                          </m:r>
                          <m:r>
                            <a:rPr lang="en-US" sz="1200" i="1">
                              <a:latin typeface="Cambria Math"/>
                            </a:rPr>
                            <m:t>,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5</m:t>
                          </m:r>
                          <m:r>
                            <a:rPr lang="en-US" sz="1200" i="1">
                              <a:latin typeface="Cambria Math"/>
                            </a:rPr>
                            <m:t>00</m:t>
                          </m:r>
                        </m:num>
                        <m:den>
                          <m:r>
                            <a:rPr lang="en-US" sz="1200" i="1">
                              <a:latin typeface="Cambria Math"/>
                            </a:rPr>
                            <m:t>$</m:t>
                          </m:r>
                          <m:r>
                            <a:rPr lang="en-US" sz="1200" b="0" i="1" smtClean="0">
                              <a:latin typeface="Cambria Math"/>
                            </a:rPr>
                            <m:t>14</m:t>
                          </m:r>
                          <m:r>
                            <a:rPr lang="en-US" sz="1200" i="1">
                              <a:latin typeface="Cambria Math"/>
                            </a:rPr>
                            <m:t>0</m:t>
                          </m:r>
                        </m:den>
                      </m:f>
                    </m:oMath>
                  </m:oMathPara>
                </a14:m>
                <a:endParaRPr lang="en-US" sz="1200" dirty="0"/>
              </a:p>
            </p:txBody>
          </p:sp>
        </mc:Choice>
        <mc:Fallback xmlns="">
          <p:sp>
            <p:nvSpPr>
              <p:cNvPr id="28" name="Rectangle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2133600"/>
                <a:ext cx="1058047" cy="460895"/>
              </a:xfrm>
              <a:prstGeom prst="rect">
                <a:avLst/>
              </a:prstGeom>
              <a:blipFill rotWithShape="1">
                <a:blip r:embed="rId7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2" name="Straight Connector 21"/>
          <p:cNvCxnSpPr/>
          <p:nvPr/>
        </p:nvCxnSpPr>
        <p:spPr bwMode="auto">
          <a:xfrm flipH="1" flipV="1">
            <a:off x="1451038" y="4267201"/>
            <a:ext cx="2054162" cy="446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8625" name="Straight Connector 68624"/>
          <p:cNvCxnSpPr/>
          <p:nvPr/>
        </p:nvCxnSpPr>
        <p:spPr bwMode="auto">
          <a:xfrm>
            <a:off x="6096000" y="2045732"/>
            <a:ext cx="0" cy="26670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Straight Connector 50"/>
          <p:cNvCxnSpPr/>
          <p:nvPr/>
        </p:nvCxnSpPr>
        <p:spPr bwMode="auto">
          <a:xfrm flipH="1">
            <a:off x="6096000" y="4724400"/>
            <a:ext cx="25146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53" name="Rectangle 52"/>
              <p:cNvSpPr/>
              <p:nvPr/>
            </p:nvSpPr>
            <p:spPr>
              <a:xfrm>
                <a:off x="8352580" y="4744706"/>
                <a:ext cx="516039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53" name="Rectangle 5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2580" y="4744706"/>
                <a:ext cx="516039" cy="369332"/>
              </a:xfrm>
              <a:prstGeom prst="rect">
                <a:avLst/>
              </a:prstGeom>
              <a:blipFill rotWithShape="1">
                <a:blip r:embed="rId8"/>
                <a:stretch>
                  <a:fillRect b="-98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627" name="Rectangle 68626"/>
              <p:cNvSpPr/>
              <p:nvPr/>
            </p:nvSpPr>
            <p:spPr>
              <a:xfrm>
                <a:off x="5610290" y="1861066"/>
                <a:ext cx="485710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𝑃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𝑌</m:t>
                          </m:r>
                        </m:sub>
                      </m:sSub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68627" name="Rectangle 6862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10290" y="1861066"/>
                <a:ext cx="485710" cy="369332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/>
          <p:cNvGrpSpPr/>
          <p:nvPr/>
        </p:nvGrpSpPr>
        <p:grpSpPr>
          <a:xfrm>
            <a:off x="5431728" y="3414355"/>
            <a:ext cx="2139408" cy="1679377"/>
            <a:chOff x="5431728" y="3414355"/>
            <a:chExt cx="2139408" cy="1679377"/>
          </a:xfrm>
        </p:grpSpPr>
        <p:cxnSp>
          <p:nvCxnSpPr>
            <p:cNvPr id="66" name="Straight Connector 65"/>
            <p:cNvCxnSpPr/>
            <p:nvPr/>
          </p:nvCxnSpPr>
          <p:spPr bwMode="auto">
            <a:xfrm flipH="1" flipV="1">
              <a:off x="6005633" y="3540293"/>
              <a:ext cx="1385767" cy="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72" name="Straight Connector 71"/>
            <p:cNvCxnSpPr/>
            <p:nvPr/>
          </p:nvCxnSpPr>
          <p:spPr bwMode="auto">
            <a:xfrm flipH="1" flipV="1">
              <a:off x="7374361" y="3470641"/>
              <a:ext cx="3371" cy="125375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56" name="TextBox 55"/>
            <p:cNvSpPr txBox="1"/>
            <p:nvPr/>
          </p:nvSpPr>
          <p:spPr>
            <a:xfrm>
              <a:off x="5431728" y="3414355"/>
              <a:ext cx="664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$140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7239000" y="4785955"/>
              <a:ext cx="332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5</a:t>
              </a:r>
            </a:p>
          </p:txBody>
        </p:sp>
        <p:sp>
          <p:nvSpPr>
            <p:cNvPr id="60" name="Flowchart: Connector 59"/>
            <p:cNvSpPr/>
            <p:nvPr/>
          </p:nvSpPr>
          <p:spPr bwMode="auto">
            <a:xfrm>
              <a:off x="7298161" y="3458974"/>
              <a:ext cx="152400" cy="162639"/>
            </a:xfrm>
            <a:prstGeom prst="flowChartConnector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  <p:sp>
        <p:nvSpPr>
          <p:cNvPr id="68631" name="TextBox 68630"/>
          <p:cNvSpPr txBox="1"/>
          <p:nvPr/>
        </p:nvSpPr>
        <p:spPr>
          <a:xfrm>
            <a:off x="6248400" y="1524000"/>
            <a:ext cx="26202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Demand for Y (Service)</a:t>
            </a:r>
          </a:p>
        </p:txBody>
      </p:sp>
      <p:cxnSp>
        <p:nvCxnSpPr>
          <p:cNvPr id="64" name="Straight Connector 63"/>
          <p:cNvCxnSpPr/>
          <p:nvPr/>
        </p:nvCxnSpPr>
        <p:spPr bwMode="auto">
          <a:xfrm flipH="1" flipV="1">
            <a:off x="1447803" y="3561293"/>
            <a:ext cx="1700830" cy="139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" name="Group 5"/>
          <p:cNvGrpSpPr/>
          <p:nvPr/>
        </p:nvGrpSpPr>
        <p:grpSpPr>
          <a:xfrm>
            <a:off x="5431728" y="2511623"/>
            <a:ext cx="1453608" cy="2582109"/>
            <a:chOff x="5431728" y="2511623"/>
            <a:chExt cx="1453608" cy="2582109"/>
          </a:xfrm>
        </p:grpSpPr>
        <p:cxnSp>
          <p:nvCxnSpPr>
            <p:cNvPr id="35" name="Straight Connector 34"/>
            <p:cNvCxnSpPr/>
            <p:nvPr/>
          </p:nvCxnSpPr>
          <p:spPr bwMode="auto">
            <a:xfrm flipH="1">
              <a:off x="6096000" y="2590800"/>
              <a:ext cx="6096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68628" name="TextBox 68627"/>
            <p:cNvSpPr txBox="1"/>
            <p:nvPr/>
          </p:nvSpPr>
          <p:spPr>
            <a:xfrm>
              <a:off x="5431728" y="2511623"/>
              <a:ext cx="664272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$250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6553200" y="4785955"/>
              <a:ext cx="33213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i="1" dirty="0"/>
                <a:t>2</a:t>
              </a:r>
            </a:p>
          </p:txBody>
        </p:sp>
        <p:sp>
          <p:nvSpPr>
            <p:cNvPr id="59" name="Flowchart: Connector 58"/>
            <p:cNvSpPr/>
            <p:nvPr/>
          </p:nvSpPr>
          <p:spPr bwMode="auto">
            <a:xfrm>
              <a:off x="6629400" y="2514600"/>
              <a:ext cx="152400" cy="162639"/>
            </a:xfrm>
            <a:prstGeom prst="flowChartConnector">
              <a:avLst/>
            </a:prstGeom>
            <a:solidFill>
              <a:schemeClr val="tx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cxnSp>
          <p:nvCxnSpPr>
            <p:cNvPr id="68" name="Straight Connector 67"/>
            <p:cNvCxnSpPr/>
            <p:nvPr/>
          </p:nvCxnSpPr>
          <p:spPr bwMode="auto">
            <a:xfrm flipH="1" flipV="1">
              <a:off x="6698516" y="2590800"/>
              <a:ext cx="7084" cy="214458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grpSp>
        <p:nvGrpSpPr>
          <p:cNvPr id="10" name="Group 9"/>
          <p:cNvGrpSpPr/>
          <p:nvPr/>
        </p:nvGrpSpPr>
        <p:grpSpPr>
          <a:xfrm>
            <a:off x="6553201" y="2364047"/>
            <a:ext cx="2315416" cy="1918139"/>
            <a:chOff x="7125654" y="2364047"/>
            <a:chExt cx="1826268" cy="1918139"/>
          </a:xfrm>
        </p:grpSpPr>
        <p:cxnSp>
          <p:nvCxnSpPr>
            <p:cNvPr id="68630" name="Straight Connector 68629"/>
            <p:cNvCxnSpPr/>
            <p:nvPr/>
          </p:nvCxnSpPr>
          <p:spPr bwMode="auto">
            <a:xfrm>
              <a:off x="7125654" y="2364047"/>
              <a:ext cx="1021738" cy="1866336"/>
            </a:xfrm>
            <a:prstGeom prst="line">
              <a:avLst/>
            </a:prstGeom>
            <a:solidFill>
              <a:schemeClr val="accent1"/>
            </a:solidFill>
            <a:ln w="38100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9" name="TextBox 8"/>
            <p:cNvSpPr txBox="1"/>
            <p:nvPr/>
          </p:nvSpPr>
          <p:spPr>
            <a:xfrm>
              <a:off x="8063775" y="3912854"/>
              <a:ext cx="88814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demand</a:t>
              </a:r>
            </a:p>
          </p:txBody>
        </p:sp>
      </p:grpSp>
      <p:grpSp>
        <p:nvGrpSpPr>
          <p:cNvPr id="47" name="Group 46"/>
          <p:cNvGrpSpPr/>
          <p:nvPr/>
        </p:nvGrpSpPr>
        <p:grpSpPr>
          <a:xfrm rot="151024">
            <a:off x="1573760" y="2033185"/>
            <a:ext cx="2257273" cy="2589108"/>
            <a:chOff x="2620981" y="3358701"/>
            <a:chExt cx="2398245" cy="2036296"/>
          </a:xfrm>
        </p:grpSpPr>
        <p:cxnSp>
          <p:nvCxnSpPr>
            <p:cNvPr id="48" name="Straight Connector 47"/>
            <p:cNvCxnSpPr/>
            <p:nvPr/>
          </p:nvCxnSpPr>
          <p:spPr bwMode="auto">
            <a:xfrm rot="21448976">
              <a:off x="3614629" y="4606747"/>
              <a:ext cx="1141816" cy="49316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49" name="Group 48"/>
            <p:cNvGrpSpPr/>
            <p:nvPr/>
          </p:nvGrpSpPr>
          <p:grpSpPr>
            <a:xfrm>
              <a:off x="2620981" y="3358701"/>
              <a:ext cx="2398245" cy="2036296"/>
              <a:chOff x="2620981" y="3358701"/>
              <a:chExt cx="2398245" cy="2036296"/>
            </a:xfrm>
          </p:grpSpPr>
          <p:cxnSp>
            <p:nvCxnSpPr>
              <p:cNvPr id="50" name="Straight Connector 49"/>
              <p:cNvCxnSpPr/>
              <p:nvPr/>
            </p:nvCxnSpPr>
            <p:spPr bwMode="auto">
              <a:xfrm rot="120000">
                <a:off x="2752344" y="3557016"/>
                <a:ext cx="576020" cy="844124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52" name="Straight Connector 51"/>
              <p:cNvCxnSpPr/>
              <p:nvPr/>
            </p:nvCxnSpPr>
            <p:spPr bwMode="auto">
              <a:xfrm>
                <a:off x="3327446" y="4418911"/>
                <a:ext cx="273105" cy="206635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54" name="TextBox 53"/>
              <p:cNvSpPr txBox="1"/>
              <p:nvPr/>
            </p:nvSpPr>
            <p:spPr>
              <a:xfrm>
                <a:off x="2620981" y="3358701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3137617" y="4181723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3443916" y="4411707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  <p:sp>
            <p:nvSpPr>
              <p:cNvPr id="62" name="TextBox 61"/>
              <p:cNvSpPr txBox="1"/>
              <p:nvPr/>
            </p:nvSpPr>
            <p:spPr>
              <a:xfrm>
                <a:off x="4595582" y="4871777"/>
                <a:ext cx="423644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</p:grpSp>
      </p:grpSp>
      <p:grpSp>
        <p:nvGrpSpPr>
          <p:cNvPr id="63" name="Group 62"/>
          <p:cNvGrpSpPr/>
          <p:nvPr/>
        </p:nvGrpSpPr>
        <p:grpSpPr>
          <a:xfrm>
            <a:off x="2057399" y="2023677"/>
            <a:ext cx="1783493" cy="2237937"/>
            <a:chOff x="3190265" y="3198222"/>
            <a:chExt cx="1620844" cy="1627369"/>
          </a:xfrm>
        </p:grpSpPr>
        <p:sp>
          <p:nvSpPr>
            <p:cNvPr id="73" name="TextBox 72"/>
            <p:cNvSpPr txBox="1"/>
            <p:nvPr/>
          </p:nvSpPr>
          <p:spPr>
            <a:xfrm>
              <a:off x="4387463" y="4302371"/>
              <a:ext cx="42364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cxnSp>
          <p:nvCxnSpPr>
            <p:cNvPr id="65" name="Straight Connector 64"/>
            <p:cNvCxnSpPr/>
            <p:nvPr/>
          </p:nvCxnSpPr>
          <p:spPr bwMode="auto">
            <a:xfrm>
              <a:off x="3327446" y="3388376"/>
              <a:ext cx="293489" cy="49210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7" name="Straight Connector 66"/>
            <p:cNvCxnSpPr/>
            <p:nvPr/>
          </p:nvCxnSpPr>
          <p:spPr bwMode="auto">
            <a:xfrm>
              <a:off x="3620935" y="3880485"/>
              <a:ext cx="551076" cy="45047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9" name="Straight Connector 68"/>
            <p:cNvCxnSpPr/>
            <p:nvPr/>
          </p:nvCxnSpPr>
          <p:spPr bwMode="auto">
            <a:xfrm>
              <a:off x="4181982" y="4341066"/>
              <a:ext cx="336468" cy="15549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0" name="TextBox 69"/>
            <p:cNvSpPr txBox="1"/>
            <p:nvPr/>
          </p:nvSpPr>
          <p:spPr>
            <a:xfrm>
              <a:off x="3190265" y="3198222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018674" y="4128753"/>
              <a:ext cx="423644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3528378" y="3717468"/>
              <a:ext cx="423645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A4BA2ADA-603C-4B24-82D7-215D66363CAF}"/>
                  </a:ext>
                </a:extLst>
              </p:cNvPr>
              <p:cNvSpPr/>
              <p:nvPr/>
            </p:nvSpPr>
            <p:spPr>
              <a:xfrm>
                <a:off x="2059" y="1026173"/>
                <a:ext cx="11079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75" name="Rectangle 74">
                <a:extLst>
                  <a:ext uri="{FF2B5EF4-FFF2-40B4-BE49-F238E27FC236}">
                    <a16:creationId xmlns:a16="http://schemas.microsoft.com/office/drawing/2014/main" id="{A4BA2ADA-603C-4B24-82D7-215D66363C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59" y="1026173"/>
                <a:ext cx="1107996" cy="646331"/>
              </a:xfrm>
              <a:prstGeom prst="rect">
                <a:avLst/>
              </a:prstGeom>
              <a:blipFill>
                <a:blip r:embed="rId10"/>
                <a:stretch>
                  <a:fillRect l="-4396" r="-439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99B6100A-0B5D-4371-BDCE-5EA9116F58E2}"/>
                  </a:ext>
                </a:extLst>
              </p:cNvPr>
              <p:cNvSpPr/>
              <p:nvPr/>
            </p:nvSpPr>
            <p:spPr>
              <a:xfrm>
                <a:off x="4973957" y="5011270"/>
                <a:ext cx="92743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  <a:p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99B6100A-0B5D-4371-BDCE-5EA9116F58E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3957" y="5011270"/>
                <a:ext cx="927433" cy="646331"/>
              </a:xfrm>
              <a:prstGeom prst="rect">
                <a:avLst/>
              </a:prstGeom>
              <a:blipFill>
                <a:blip r:embed="rId11"/>
                <a:stretch>
                  <a:fillRect l="-5921" r="-32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7" name="TextBox 76">
            <a:extLst>
              <a:ext uri="{FF2B5EF4-FFF2-40B4-BE49-F238E27FC236}">
                <a16:creationId xmlns:a16="http://schemas.microsoft.com/office/drawing/2014/main" id="{0E2761EA-DCD2-498E-AEC0-D3C181A3E3B1}"/>
              </a:ext>
            </a:extLst>
          </p:cNvPr>
          <p:cNvSpPr txBox="1"/>
          <p:nvPr/>
        </p:nvSpPr>
        <p:spPr>
          <a:xfrm>
            <a:off x="6607629" y="5310147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Services</a:t>
            </a:r>
          </a:p>
        </p:txBody>
      </p:sp>
    </p:spTree>
    <p:extLst>
      <p:ext uri="{BB962C8B-B14F-4D97-AF65-F5344CB8AC3E}">
        <p14:creationId xmlns:p14="http://schemas.microsoft.com/office/powerpoint/2010/main" val="2876828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Individual Demand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144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914400" y="5498068"/>
            <a:ext cx="3581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990600" y="1447800"/>
            <a:ext cx="304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 Prices</a:t>
            </a:r>
          </a:p>
        </p:txBody>
      </p:sp>
      <p:grpSp>
        <p:nvGrpSpPr>
          <p:cNvPr id="69664" name="Group 69663"/>
          <p:cNvGrpSpPr/>
          <p:nvPr/>
        </p:nvGrpSpPr>
        <p:grpSpPr>
          <a:xfrm>
            <a:off x="533400" y="4114800"/>
            <a:ext cx="1676400" cy="1679377"/>
            <a:chOff x="533400" y="4114800"/>
            <a:chExt cx="1676400" cy="1679377"/>
          </a:xfrm>
        </p:grpSpPr>
        <p:cxnSp>
          <p:nvCxnSpPr>
            <p:cNvPr id="14" name="Straight Connector 13"/>
            <p:cNvCxnSpPr/>
            <p:nvPr/>
          </p:nvCxnSpPr>
          <p:spPr bwMode="auto">
            <a:xfrm flipV="1">
              <a:off x="1905000" y="4270177"/>
              <a:ext cx="0" cy="122789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 flipH="1" flipV="1">
              <a:off x="914400" y="4267198"/>
              <a:ext cx="990601" cy="297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7" name="TextBox 26"/>
            <p:cNvSpPr txBox="1"/>
            <p:nvPr/>
          </p:nvSpPr>
          <p:spPr>
            <a:xfrm>
              <a:off x="533400" y="41148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75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6764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300</a:t>
              </a:r>
            </a:p>
          </p:txBody>
        </p:sp>
      </p:grpSp>
      <p:cxnSp>
        <p:nvCxnSpPr>
          <p:cNvPr id="41" name="Straight Connector 40"/>
          <p:cNvCxnSpPr/>
          <p:nvPr/>
        </p:nvCxnSpPr>
        <p:spPr bwMode="auto">
          <a:xfrm>
            <a:off x="914400" y="2548354"/>
            <a:ext cx="1066800" cy="294971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Connector 47"/>
          <p:cNvCxnSpPr/>
          <p:nvPr/>
        </p:nvCxnSpPr>
        <p:spPr bwMode="auto">
          <a:xfrm>
            <a:off x="914400" y="2560022"/>
            <a:ext cx="1714500" cy="2938046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69662" name="Group 69661"/>
          <p:cNvGrpSpPr/>
          <p:nvPr/>
        </p:nvGrpSpPr>
        <p:grpSpPr>
          <a:xfrm>
            <a:off x="457200" y="3200400"/>
            <a:ext cx="1016508" cy="2590799"/>
            <a:chOff x="457200" y="3200400"/>
            <a:chExt cx="1016508" cy="2590799"/>
          </a:xfrm>
        </p:grpSpPr>
        <p:sp>
          <p:nvSpPr>
            <p:cNvPr id="21" name="TextBox 20"/>
            <p:cNvSpPr txBox="1"/>
            <p:nvPr/>
          </p:nvSpPr>
          <p:spPr>
            <a:xfrm>
              <a:off x="940308" y="5483422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100</a:t>
              </a:r>
            </a:p>
          </p:txBody>
        </p:sp>
        <p:cxnSp>
          <p:nvCxnSpPr>
            <p:cNvPr id="16" name="Straight Connector 15"/>
            <p:cNvCxnSpPr/>
            <p:nvPr/>
          </p:nvCxnSpPr>
          <p:spPr bwMode="auto">
            <a:xfrm flipV="1">
              <a:off x="1207008" y="3361151"/>
              <a:ext cx="0" cy="213691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8" name="Straight Connector 27"/>
            <p:cNvCxnSpPr/>
            <p:nvPr/>
          </p:nvCxnSpPr>
          <p:spPr bwMode="auto">
            <a:xfrm flipH="1">
              <a:off x="914400" y="3352800"/>
              <a:ext cx="292608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3" name="TextBox 32"/>
            <p:cNvSpPr txBox="1"/>
            <p:nvPr/>
          </p:nvSpPr>
          <p:spPr>
            <a:xfrm>
              <a:off x="457200" y="3200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150</a:t>
              </a:r>
            </a:p>
          </p:txBody>
        </p:sp>
      </p:grpSp>
      <p:grpSp>
        <p:nvGrpSpPr>
          <p:cNvPr id="69693" name="Group 69692"/>
          <p:cNvGrpSpPr/>
          <p:nvPr/>
        </p:nvGrpSpPr>
        <p:grpSpPr>
          <a:xfrm>
            <a:off x="457200" y="3715434"/>
            <a:ext cx="2286000" cy="2075766"/>
            <a:chOff x="457200" y="3715434"/>
            <a:chExt cx="2286000" cy="2075766"/>
          </a:xfrm>
        </p:grpSpPr>
        <p:sp>
          <p:nvSpPr>
            <p:cNvPr id="30" name="TextBox 29"/>
            <p:cNvSpPr txBox="1"/>
            <p:nvPr/>
          </p:nvSpPr>
          <p:spPr>
            <a:xfrm>
              <a:off x="457200" y="3715434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125</a:t>
              </a:r>
            </a:p>
          </p:txBody>
        </p:sp>
        <p:cxnSp>
          <p:nvCxnSpPr>
            <p:cNvPr id="19" name="Straight Connector 18"/>
            <p:cNvCxnSpPr>
              <a:endCxn id="105" idx="1"/>
            </p:cNvCxnSpPr>
            <p:nvPr/>
          </p:nvCxnSpPr>
          <p:spPr bwMode="auto">
            <a:xfrm flipV="1">
              <a:off x="2480675" y="3883069"/>
              <a:ext cx="0" cy="161499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2209800" y="54834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500</a:t>
              </a:r>
            </a:p>
          </p:txBody>
        </p:sp>
        <p:cxnSp>
          <p:nvCxnSpPr>
            <p:cNvPr id="55" name="Straight Connector 54"/>
            <p:cNvCxnSpPr>
              <a:stCxn id="105" idx="1"/>
            </p:cNvCxnSpPr>
            <p:nvPr/>
          </p:nvCxnSpPr>
          <p:spPr bwMode="auto">
            <a:xfrm flipH="1">
              <a:off x="914400" y="3883069"/>
              <a:ext cx="156627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64" name="Straight Connector 63"/>
          <p:cNvCxnSpPr/>
          <p:nvPr/>
        </p:nvCxnSpPr>
        <p:spPr bwMode="auto">
          <a:xfrm>
            <a:off x="914400" y="2548354"/>
            <a:ext cx="3429000" cy="294971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6" name="TextBox 35"/>
          <p:cNvSpPr txBox="1"/>
          <p:nvPr/>
        </p:nvSpPr>
        <p:spPr>
          <a:xfrm>
            <a:off x="4876800" y="1447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Consumption on a given demand curve for  X (Goods)</a:t>
            </a:r>
          </a:p>
        </p:txBody>
      </p:sp>
      <p:cxnSp>
        <p:nvCxnSpPr>
          <p:cNvPr id="69" name="Straight Connector 68"/>
          <p:cNvCxnSpPr/>
          <p:nvPr/>
        </p:nvCxnSpPr>
        <p:spPr bwMode="auto">
          <a:xfrm>
            <a:off x="52578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Connector 69"/>
          <p:cNvCxnSpPr/>
          <p:nvPr/>
        </p:nvCxnSpPr>
        <p:spPr bwMode="auto">
          <a:xfrm flipH="1">
            <a:off x="5257800" y="5486400"/>
            <a:ext cx="3124200" cy="116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TextBox 71"/>
          <p:cNvSpPr txBox="1"/>
          <p:nvPr/>
        </p:nvSpPr>
        <p:spPr>
          <a:xfrm>
            <a:off x="6019800" y="57574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Goods</a:t>
            </a:r>
          </a:p>
        </p:txBody>
      </p:sp>
      <p:grpSp>
        <p:nvGrpSpPr>
          <p:cNvPr id="230" name="Group 229"/>
          <p:cNvGrpSpPr/>
          <p:nvPr/>
        </p:nvGrpSpPr>
        <p:grpSpPr>
          <a:xfrm>
            <a:off x="5562600" y="2548354"/>
            <a:ext cx="2247900" cy="1882032"/>
            <a:chOff x="5562600" y="2548354"/>
            <a:chExt cx="2247900" cy="1882032"/>
          </a:xfrm>
        </p:grpSpPr>
        <p:sp>
          <p:nvSpPr>
            <p:cNvPr id="94" name="Freeform 93"/>
            <p:cNvSpPr/>
            <p:nvPr/>
          </p:nvSpPr>
          <p:spPr bwMode="auto">
            <a:xfrm>
              <a:off x="5562600" y="2548354"/>
              <a:ext cx="1676400" cy="1754336"/>
            </a:xfrm>
            <a:custGeom>
              <a:avLst/>
              <a:gdLst>
                <a:gd name="connsiteX0" fmla="*/ 0 w 1177446"/>
                <a:gd name="connsiteY0" fmla="*/ 0 h 1365337"/>
                <a:gd name="connsiteX1" fmla="*/ 363255 w 1177446"/>
                <a:gd name="connsiteY1" fmla="*/ 676406 h 1365337"/>
                <a:gd name="connsiteX2" fmla="*/ 1177446 w 1177446"/>
                <a:gd name="connsiteY2" fmla="*/ 1365337 h 136533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177446" h="1365337">
                  <a:moveTo>
                    <a:pt x="0" y="0"/>
                  </a:moveTo>
                  <a:cubicBezTo>
                    <a:pt x="83507" y="224425"/>
                    <a:pt x="167014" y="448850"/>
                    <a:pt x="363255" y="676406"/>
                  </a:cubicBezTo>
                  <a:cubicBezTo>
                    <a:pt x="559496" y="903962"/>
                    <a:pt x="868471" y="1134649"/>
                    <a:pt x="1177446" y="1365337"/>
                  </a:cubicBezTo>
                </a:path>
              </a:pathLst>
            </a:cu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7239000" y="4122609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1929530" y="2743200"/>
            <a:ext cx="2261470" cy="1668939"/>
            <a:chOff x="1891430" y="2906038"/>
            <a:chExt cx="2261470" cy="1668939"/>
          </a:xfrm>
        </p:grpSpPr>
        <p:sp>
          <p:nvSpPr>
            <p:cNvPr id="105" name="Freeform 104"/>
            <p:cNvSpPr/>
            <p:nvPr/>
          </p:nvSpPr>
          <p:spPr bwMode="auto">
            <a:xfrm>
              <a:off x="1891430" y="2906038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9" name="TextBox 108"/>
            <p:cNvSpPr txBox="1"/>
            <p:nvPr/>
          </p:nvSpPr>
          <p:spPr>
            <a:xfrm>
              <a:off x="3581400" y="4267200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</p:grpSp>
      <p:grpSp>
        <p:nvGrpSpPr>
          <p:cNvPr id="69663" name="Group 69662"/>
          <p:cNvGrpSpPr/>
          <p:nvPr/>
        </p:nvGrpSpPr>
        <p:grpSpPr>
          <a:xfrm>
            <a:off x="1555838" y="3346536"/>
            <a:ext cx="2025562" cy="1823427"/>
            <a:chOff x="1555838" y="3346536"/>
            <a:chExt cx="2025562" cy="1823427"/>
          </a:xfrm>
        </p:grpSpPr>
        <p:sp>
          <p:nvSpPr>
            <p:cNvPr id="110" name="Freeform 109"/>
            <p:cNvSpPr/>
            <p:nvPr/>
          </p:nvSpPr>
          <p:spPr bwMode="auto">
            <a:xfrm>
              <a:off x="1555838" y="3346536"/>
              <a:ext cx="1728592" cy="1515650"/>
            </a:xfrm>
            <a:custGeom>
              <a:avLst/>
              <a:gdLst>
                <a:gd name="connsiteX0" fmla="*/ 0 w 1728592"/>
                <a:gd name="connsiteY0" fmla="*/ 0 h 1515650"/>
                <a:gd name="connsiteX1" fmla="*/ 551145 w 1728592"/>
                <a:gd name="connsiteY1" fmla="*/ 1139869 h 1515650"/>
                <a:gd name="connsiteX2" fmla="*/ 1728592 w 1728592"/>
                <a:gd name="connsiteY2" fmla="*/ 1515650 h 1515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728592" h="1515650">
                  <a:moveTo>
                    <a:pt x="0" y="0"/>
                  </a:moveTo>
                  <a:cubicBezTo>
                    <a:pt x="131523" y="443630"/>
                    <a:pt x="263046" y="887261"/>
                    <a:pt x="551145" y="1139869"/>
                  </a:cubicBezTo>
                  <a:cubicBezTo>
                    <a:pt x="839244" y="1392477"/>
                    <a:pt x="1283918" y="1454063"/>
                    <a:pt x="1728592" y="151565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3009900" y="4862186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69661" name="Group 69660"/>
          <p:cNvGrpSpPr/>
          <p:nvPr/>
        </p:nvGrpSpPr>
        <p:grpSpPr>
          <a:xfrm>
            <a:off x="1143000" y="2945581"/>
            <a:ext cx="786530" cy="986067"/>
            <a:chOff x="1143000" y="2945581"/>
            <a:chExt cx="786530" cy="986067"/>
          </a:xfrm>
        </p:grpSpPr>
        <p:sp>
          <p:nvSpPr>
            <p:cNvPr id="113" name="TextBox 112"/>
            <p:cNvSpPr txBox="1"/>
            <p:nvPr/>
          </p:nvSpPr>
          <p:spPr>
            <a:xfrm>
              <a:off x="1358030" y="3623871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U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sp>
          <p:nvSpPr>
            <p:cNvPr id="69637" name="Freeform 69636"/>
            <p:cNvSpPr/>
            <p:nvPr/>
          </p:nvSpPr>
          <p:spPr bwMode="auto">
            <a:xfrm>
              <a:off x="1143000" y="2945581"/>
              <a:ext cx="457200" cy="832178"/>
            </a:xfrm>
            <a:custGeom>
              <a:avLst/>
              <a:gdLst>
                <a:gd name="connsiteX0" fmla="*/ 0 w 488515"/>
                <a:gd name="connsiteY0" fmla="*/ 0 h 901874"/>
                <a:gd name="connsiteX1" fmla="*/ 87682 w 488515"/>
                <a:gd name="connsiteY1" fmla="*/ 526093 h 901874"/>
                <a:gd name="connsiteX2" fmla="*/ 488515 w 488515"/>
                <a:gd name="connsiteY2" fmla="*/ 901874 h 9018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88515" h="901874">
                  <a:moveTo>
                    <a:pt x="0" y="0"/>
                  </a:moveTo>
                  <a:cubicBezTo>
                    <a:pt x="3131" y="187890"/>
                    <a:pt x="6263" y="375781"/>
                    <a:pt x="87682" y="526093"/>
                  </a:cubicBezTo>
                  <a:cubicBezTo>
                    <a:pt x="169101" y="676405"/>
                    <a:pt x="328808" y="789139"/>
                    <a:pt x="488515" y="901874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</p:grpSp>
      <p:grpSp>
        <p:nvGrpSpPr>
          <p:cNvPr id="231" name="Group 230"/>
          <p:cNvGrpSpPr/>
          <p:nvPr/>
        </p:nvGrpSpPr>
        <p:grpSpPr>
          <a:xfrm>
            <a:off x="4572000" y="2642145"/>
            <a:ext cx="1447800" cy="3152032"/>
            <a:chOff x="4572000" y="2642145"/>
            <a:chExt cx="1447800" cy="3152032"/>
          </a:xfrm>
        </p:grpSpPr>
        <p:cxnSp>
          <p:nvCxnSpPr>
            <p:cNvPr id="148" name="Straight Connector 147"/>
            <p:cNvCxnSpPr/>
            <p:nvPr/>
          </p:nvCxnSpPr>
          <p:spPr bwMode="auto">
            <a:xfrm flipH="1">
              <a:off x="5257800" y="2895600"/>
              <a:ext cx="457200" cy="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grpSp>
          <p:nvGrpSpPr>
            <p:cNvPr id="227" name="Group 226"/>
            <p:cNvGrpSpPr/>
            <p:nvPr/>
          </p:nvGrpSpPr>
          <p:grpSpPr>
            <a:xfrm>
              <a:off x="4572000" y="2642145"/>
              <a:ext cx="1447800" cy="3152032"/>
              <a:chOff x="4572000" y="2642145"/>
              <a:chExt cx="1447800" cy="3152032"/>
            </a:xfrm>
          </p:grpSpPr>
          <p:sp>
            <p:nvSpPr>
              <p:cNvPr id="77" name="TextBox 76"/>
              <p:cNvSpPr txBox="1"/>
              <p:nvPr/>
            </p:nvSpPr>
            <p:spPr>
              <a:xfrm>
                <a:off x="5410200" y="5486400"/>
                <a:ext cx="5334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100</a:t>
                </a:r>
              </a:p>
            </p:txBody>
          </p:sp>
          <p:cxnSp>
            <p:nvCxnSpPr>
              <p:cNvPr id="127" name="Straight Connector 126"/>
              <p:cNvCxnSpPr/>
              <p:nvPr/>
            </p:nvCxnSpPr>
            <p:spPr bwMode="auto">
              <a:xfrm flipV="1">
                <a:off x="5715000" y="2895601"/>
                <a:ext cx="0" cy="2602467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ysDash"/>
                <a:round/>
                <a:headEnd type="none" w="med" len="med"/>
                <a:tailEnd type="none" w="med" len="med"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sp>
            <p:nvSpPr>
              <p:cNvPr id="153" name="TextBox 152"/>
              <p:cNvSpPr txBox="1"/>
              <p:nvPr/>
            </p:nvSpPr>
            <p:spPr>
              <a:xfrm>
                <a:off x="4572000" y="2740223"/>
                <a:ext cx="83820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400" dirty="0"/>
                  <a:t>$37.50</a:t>
                </a:r>
              </a:p>
            </p:txBody>
          </p:sp>
          <p:sp>
            <p:nvSpPr>
              <p:cNvPr id="224" name="TextBox 223"/>
              <p:cNvSpPr txBox="1"/>
              <p:nvPr/>
            </p:nvSpPr>
            <p:spPr>
              <a:xfrm>
                <a:off x="5553644" y="2642145"/>
                <a:ext cx="466156" cy="7195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•</a:t>
                </a:r>
              </a:p>
            </p:txBody>
          </p:sp>
        </p:grpSp>
      </p:grpSp>
      <p:grpSp>
        <p:nvGrpSpPr>
          <p:cNvPr id="228" name="Group 227"/>
          <p:cNvGrpSpPr/>
          <p:nvPr/>
        </p:nvGrpSpPr>
        <p:grpSpPr>
          <a:xfrm>
            <a:off x="4572000" y="3363588"/>
            <a:ext cx="2061878" cy="2430589"/>
            <a:chOff x="4572000" y="3363588"/>
            <a:chExt cx="2061878" cy="2430589"/>
          </a:xfrm>
        </p:grpSpPr>
        <p:cxnSp>
          <p:nvCxnSpPr>
            <p:cNvPr id="75" name="Straight Connector 74"/>
            <p:cNvCxnSpPr>
              <a:stCxn id="78" idx="0"/>
            </p:cNvCxnSpPr>
            <p:nvPr/>
          </p:nvCxnSpPr>
          <p:spPr bwMode="auto">
            <a:xfrm flipH="1" flipV="1">
              <a:off x="6324600" y="3657017"/>
              <a:ext cx="3914" cy="1829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8" name="TextBox 77"/>
            <p:cNvSpPr txBox="1"/>
            <p:nvPr/>
          </p:nvSpPr>
          <p:spPr>
            <a:xfrm>
              <a:off x="6061814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300</a:t>
              </a:r>
            </a:p>
          </p:txBody>
        </p:sp>
        <p:cxnSp>
          <p:nvCxnSpPr>
            <p:cNvPr id="144" name="Straight Connector 143"/>
            <p:cNvCxnSpPr/>
            <p:nvPr/>
          </p:nvCxnSpPr>
          <p:spPr bwMode="auto">
            <a:xfrm flipH="1">
              <a:off x="5257800" y="3627330"/>
              <a:ext cx="1066800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2" name="TextBox 151"/>
            <p:cNvSpPr txBox="1"/>
            <p:nvPr/>
          </p:nvSpPr>
          <p:spPr>
            <a:xfrm>
              <a:off x="4572000" y="3502223"/>
              <a:ext cx="838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$25.00</a:t>
              </a:r>
            </a:p>
          </p:txBody>
        </p:sp>
        <p:sp>
          <p:nvSpPr>
            <p:cNvPr id="225" name="TextBox 224"/>
            <p:cNvSpPr txBox="1"/>
            <p:nvPr/>
          </p:nvSpPr>
          <p:spPr>
            <a:xfrm>
              <a:off x="6167722" y="3363588"/>
              <a:ext cx="466156" cy="71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</p:grpSp>
      <p:grpSp>
        <p:nvGrpSpPr>
          <p:cNvPr id="229" name="Group 228"/>
          <p:cNvGrpSpPr/>
          <p:nvPr/>
        </p:nvGrpSpPr>
        <p:grpSpPr>
          <a:xfrm>
            <a:off x="4572000" y="3837071"/>
            <a:ext cx="2714056" cy="1957106"/>
            <a:chOff x="4572000" y="3837071"/>
            <a:chExt cx="2714056" cy="1957106"/>
          </a:xfrm>
        </p:grpSpPr>
        <p:sp>
          <p:nvSpPr>
            <p:cNvPr id="79" name="TextBox 78"/>
            <p:cNvSpPr txBox="1"/>
            <p:nvPr/>
          </p:nvSpPr>
          <p:spPr>
            <a:xfrm>
              <a:off x="67056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500</a:t>
              </a:r>
            </a:p>
          </p:txBody>
        </p:sp>
        <p:cxnSp>
          <p:nvCxnSpPr>
            <p:cNvPr id="125" name="Straight Connector 124"/>
            <p:cNvCxnSpPr>
              <a:stCxn id="79" idx="0"/>
            </p:cNvCxnSpPr>
            <p:nvPr/>
          </p:nvCxnSpPr>
          <p:spPr bwMode="auto">
            <a:xfrm flipV="1">
              <a:off x="6972300" y="4118975"/>
              <a:ext cx="0" cy="1367425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30" name="Straight Connector 129"/>
            <p:cNvCxnSpPr/>
            <p:nvPr/>
          </p:nvCxnSpPr>
          <p:spPr bwMode="auto">
            <a:xfrm flipH="1">
              <a:off x="5257800" y="4118974"/>
              <a:ext cx="1714500" cy="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51" name="TextBox 150"/>
            <p:cNvSpPr txBox="1"/>
            <p:nvPr/>
          </p:nvSpPr>
          <p:spPr>
            <a:xfrm>
              <a:off x="4572000" y="3962400"/>
              <a:ext cx="8382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$12.50</a:t>
              </a: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6819900" y="3837071"/>
              <a:ext cx="466156" cy="71952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/>
                <a:t>•</a:t>
              </a:r>
            </a:p>
          </p:txBody>
        </p:sp>
      </p:grpSp>
      <p:sp>
        <p:nvSpPr>
          <p:cNvPr id="232" name="TextBox 231"/>
          <p:cNvSpPr txBox="1"/>
          <p:nvPr/>
        </p:nvSpPr>
        <p:spPr>
          <a:xfrm rot="4135781">
            <a:off x="1478211" y="5049669"/>
            <a:ext cx="1022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baseline="-25000" dirty="0"/>
              <a:t>x</a:t>
            </a:r>
            <a:r>
              <a:rPr lang="en-US" sz="1200" dirty="0"/>
              <a:t>=$37.50</a:t>
            </a:r>
          </a:p>
        </p:txBody>
      </p:sp>
      <p:sp>
        <p:nvSpPr>
          <p:cNvPr id="233" name="TextBox 232"/>
          <p:cNvSpPr txBox="1"/>
          <p:nvPr/>
        </p:nvSpPr>
        <p:spPr>
          <a:xfrm rot="3513482">
            <a:off x="2071351" y="5049669"/>
            <a:ext cx="1022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baseline="-25000" dirty="0"/>
              <a:t>x</a:t>
            </a:r>
            <a:r>
              <a:rPr lang="en-US" sz="1200" dirty="0"/>
              <a:t>=$25.00</a:t>
            </a:r>
          </a:p>
        </p:txBody>
      </p:sp>
      <p:sp>
        <p:nvSpPr>
          <p:cNvPr id="234" name="TextBox 233"/>
          <p:cNvSpPr txBox="1"/>
          <p:nvPr/>
        </p:nvSpPr>
        <p:spPr>
          <a:xfrm rot="2529451">
            <a:off x="3741256" y="5107886"/>
            <a:ext cx="1022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P</a:t>
            </a:r>
            <a:r>
              <a:rPr lang="en-US" sz="1200" baseline="-25000" dirty="0"/>
              <a:t>x</a:t>
            </a:r>
            <a:r>
              <a:rPr lang="en-US" sz="1200" dirty="0"/>
              <a:t>=$12.50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9F0B30D-B3F7-4D48-B209-8322D17CC35A}"/>
                  </a:ext>
                </a:extLst>
              </p:cNvPr>
              <p:cNvSpPr/>
              <p:nvPr/>
            </p:nvSpPr>
            <p:spPr>
              <a:xfrm>
                <a:off x="8123980" y="5589297"/>
                <a:ext cx="510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65" name="Rectangle 64">
                <a:extLst>
                  <a:ext uri="{FF2B5EF4-FFF2-40B4-BE49-F238E27FC236}">
                    <a16:creationId xmlns:a16="http://schemas.microsoft.com/office/drawing/2014/main" id="{79F0B30D-B3F7-4D48-B209-8322D17CC35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980" y="5589297"/>
                <a:ext cx="510396" cy="369332"/>
              </a:xfrm>
              <a:prstGeom prst="rect">
                <a:avLst/>
              </a:prstGeom>
              <a:blipFill>
                <a:blip r:embed="rId3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F927D409-2895-4F28-884E-992503E1BD09}"/>
                  </a:ext>
                </a:extLst>
              </p:cNvPr>
              <p:cNvSpPr/>
              <p:nvPr/>
            </p:nvSpPr>
            <p:spPr>
              <a:xfrm>
                <a:off x="4777239" y="2041775"/>
                <a:ext cx="459805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66" name="Rectangle 65">
                <a:extLst>
                  <a:ext uri="{FF2B5EF4-FFF2-40B4-BE49-F238E27FC236}">
                    <a16:creationId xmlns:a16="http://schemas.microsoft.com/office/drawing/2014/main" id="{F927D409-2895-4F28-884E-992503E1BD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77239" y="2041775"/>
                <a:ext cx="459805" cy="36933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125B68FA-CC1D-40AC-B4A8-5C2CFA6C34AF}"/>
                  </a:ext>
                </a:extLst>
              </p:cNvPr>
              <p:cNvSpPr/>
              <p:nvPr/>
            </p:nvSpPr>
            <p:spPr>
              <a:xfrm>
                <a:off x="0" y="1644847"/>
                <a:ext cx="11079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67" name="Rectangle 66">
                <a:extLst>
                  <a:ext uri="{FF2B5EF4-FFF2-40B4-BE49-F238E27FC236}">
                    <a16:creationId xmlns:a16="http://schemas.microsoft.com/office/drawing/2014/main" id="{125B68FA-CC1D-40AC-B4A8-5C2CFA6C34A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644847"/>
                <a:ext cx="1107996" cy="646331"/>
              </a:xfrm>
              <a:prstGeom prst="rect">
                <a:avLst/>
              </a:prstGeom>
              <a:blipFill>
                <a:blip r:embed="rId5"/>
                <a:stretch>
                  <a:fillRect l="-4396" r="-384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F2E9ADB-CA67-43EB-A805-4B6FD5C9F609}"/>
                  </a:ext>
                </a:extLst>
              </p:cNvPr>
              <p:cNvSpPr/>
              <p:nvPr/>
            </p:nvSpPr>
            <p:spPr>
              <a:xfrm>
                <a:off x="3796966" y="5503019"/>
                <a:ext cx="92743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  <a:p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68" name="Rectangle 67">
                <a:extLst>
                  <a:ext uri="{FF2B5EF4-FFF2-40B4-BE49-F238E27FC236}">
                    <a16:creationId xmlns:a16="http://schemas.microsoft.com/office/drawing/2014/main" id="{DF2E9ADB-CA67-43EB-A805-4B6FD5C9F60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966" y="5503019"/>
                <a:ext cx="927433" cy="646331"/>
              </a:xfrm>
              <a:prstGeom prst="rect">
                <a:avLst/>
              </a:prstGeom>
              <a:blipFill>
                <a:blip r:embed="rId6"/>
                <a:stretch>
                  <a:fillRect l="-5921" r="-32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405220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effectLst/>
              </a:rPr>
              <a:t>Individual Demand</a:t>
            </a:r>
          </a:p>
        </p:txBody>
      </p:sp>
      <p:cxnSp>
        <p:nvCxnSpPr>
          <p:cNvPr id="6" name="Straight Connector 5"/>
          <p:cNvCxnSpPr/>
          <p:nvPr/>
        </p:nvCxnSpPr>
        <p:spPr bwMode="auto">
          <a:xfrm>
            <a:off x="9144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Straight Connector 6"/>
          <p:cNvCxnSpPr/>
          <p:nvPr/>
        </p:nvCxnSpPr>
        <p:spPr bwMode="auto">
          <a:xfrm flipH="1">
            <a:off x="914400" y="5498068"/>
            <a:ext cx="3581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" name="TextBox 2"/>
          <p:cNvSpPr txBox="1"/>
          <p:nvPr/>
        </p:nvSpPr>
        <p:spPr>
          <a:xfrm>
            <a:off x="990600" y="1447800"/>
            <a:ext cx="304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 income leads to increased consumption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76800" y="1447800"/>
            <a:ext cx="3505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Higher income shift the demand curve to the right for X (Goods)</a:t>
            </a:r>
          </a:p>
        </p:txBody>
      </p:sp>
      <p:cxnSp>
        <p:nvCxnSpPr>
          <p:cNvPr id="69" name="Straight Connector 68"/>
          <p:cNvCxnSpPr/>
          <p:nvPr/>
        </p:nvCxnSpPr>
        <p:spPr bwMode="auto">
          <a:xfrm>
            <a:off x="5257800" y="2209800"/>
            <a:ext cx="0" cy="327660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0" name="Straight Connector 69"/>
          <p:cNvCxnSpPr/>
          <p:nvPr/>
        </p:nvCxnSpPr>
        <p:spPr bwMode="auto">
          <a:xfrm flipH="1">
            <a:off x="5257800" y="5486400"/>
            <a:ext cx="3124200" cy="11668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TextBox 70"/>
          <p:cNvSpPr txBox="1"/>
          <p:nvPr/>
        </p:nvSpPr>
        <p:spPr>
          <a:xfrm>
            <a:off x="4495800" y="2209800"/>
            <a:ext cx="9144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Price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6019800" y="5757446"/>
            <a:ext cx="1066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Goods</a:t>
            </a:r>
          </a:p>
        </p:txBody>
      </p:sp>
      <p:sp>
        <p:nvSpPr>
          <p:cNvPr id="105" name="Freeform 104"/>
          <p:cNvSpPr/>
          <p:nvPr/>
        </p:nvSpPr>
        <p:spPr bwMode="auto">
          <a:xfrm>
            <a:off x="1718274" y="2894111"/>
            <a:ext cx="1728592" cy="1515650"/>
          </a:xfrm>
          <a:custGeom>
            <a:avLst/>
            <a:gdLst>
              <a:gd name="connsiteX0" fmla="*/ 0 w 1728592"/>
              <a:gd name="connsiteY0" fmla="*/ 0 h 1515650"/>
              <a:gd name="connsiteX1" fmla="*/ 551145 w 1728592"/>
              <a:gd name="connsiteY1" fmla="*/ 1139869 h 1515650"/>
              <a:gd name="connsiteX2" fmla="*/ 1728592 w 1728592"/>
              <a:gd name="connsiteY2" fmla="*/ 1515650 h 151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8592" h="1515650">
                <a:moveTo>
                  <a:pt x="0" y="0"/>
                </a:moveTo>
                <a:cubicBezTo>
                  <a:pt x="131523" y="443630"/>
                  <a:pt x="263046" y="887261"/>
                  <a:pt x="551145" y="1139869"/>
                </a:cubicBezTo>
                <a:cubicBezTo>
                  <a:pt x="839244" y="1392477"/>
                  <a:pt x="1283918" y="1454063"/>
                  <a:pt x="1728592" y="15156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3366370" y="4264223"/>
            <a:ext cx="5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</a:t>
            </a:r>
            <a:r>
              <a:rPr lang="en-US" sz="1400" baseline="-25000" dirty="0"/>
              <a:t>3</a:t>
            </a:r>
            <a:endParaRPr lang="en-US" sz="1400" dirty="0"/>
          </a:p>
        </p:txBody>
      </p:sp>
      <p:sp>
        <p:nvSpPr>
          <p:cNvPr id="110" name="Freeform 109"/>
          <p:cNvSpPr/>
          <p:nvPr/>
        </p:nvSpPr>
        <p:spPr bwMode="auto">
          <a:xfrm>
            <a:off x="1371600" y="3513550"/>
            <a:ext cx="1728592" cy="1515650"/>
          </a:xfrm>
          <a:custGeom>
            <a:avLst/>
            <a:gdLst>
              <a:gd name="connsiteX0" fmla="*/ 0 w 1728592"/>
              <a:gd name="connsiteY0" fmla="*/ 0 h 1515650"/>
              <a:gd name="connsiteX1" fmla="*/ 551145 w 1728592"/>
              <a:gd name="connsiteY1" fmla="*/ 1139869 h 1515650"/>
              <a:gd name="connsiteX2" fmla="*/ 1728592 w 1728592"/>
              <a:gd name="connsiteY2" fmla="*/ 1515650 h 151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8592" h="1515650">
                <a:moveTo>
                  <a:pt x="0" y="0"/>
                </a:moveTo>
                <a:cubicBezTo>
                  <a:pt x="131523" y="443630"/>
                  <a:pt x="263046" y="887261"/>
                  <a:pt x="551145" y="1139869"/>
                </a:cubicBezTo>
                <a:cubicBezTo>
                  <a:pt x="839244" y="1392477"/>
                  <a:pt x="1283918" y="1454063"/>
                  <a:pt x="1728592" y="15156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3009900" y="4862186"/>
            <a:ext cx="5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</a:t>
            </a:r>
            <a:r>
              <a:rPr lang="en-US" sz="1400" baseline="-25000" dirty="0"/>
              <a:t>2</a:t>
            </a:r>
            <a:endParaRPr lang="en-US" sz="1400" dirty="0"/>
          </a:p>
        </p:txBody>
      </p:sp>
      <p:sp>
        <p:nvSpPr>
          <p:cNvPr id="152" name="TextBox 151"/>
          <p:cNvSpPr txBox="1"/>
          <p:nvPr/>
        </p:nvSpPr>
        <p:spPr>
          <a:xfrm>
            <a:off x="4572000" y="3502223"/>
            <a:ext cx="83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$25.00</a:t>
            </a:r>
          </a:p>
        </p:txBody>
      </p:sp>
      <p:grpSp>
        <p:nvGrpSpPr>
          <p:cNvPr id="243" name="Group 242"/>
          <p:cNvGrpSpPr/>
          <p:nvPr/>
        </p:nvGrpSpPr>
        <p:grpSpPr>
          <a:xfrm>
            <a:off x="457200" y="3526076"/>
            <a:ext cx="2263869" cy="2268101"/>
            <a:chOff x="457200" y="3526076"/>
            <a:chExt cx="2263869" cy="2268101"/>
          </a:xfrm>
        </p:grpSpPr>
        <p:cxnSp>
          <p:nvCxnSpPr>
            <p:cNvPr id="14" name="Straight Connector 13"/>
            <p:cNvCxnSpPr/>
            <p:nvPr/>
          </p:nvCxnSpPr>
          <p:spPr bwMode="auto">
            <a:xfrm flipV="1">
              <a:off x="1752600" y="4512072"/>
              <a:ext cx="0" cy="98599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24" name="Straight Connector 23"/>
            <p:cNvCxnSpPr/>
            <p:nvPr/>
          </p:nvCxnSpPr>
          <p:spPr bwMode="auto">
            <a:xfrm flipH="1" flipV="1">
              <a:off x="895045" y="4500974"/>
              <a:ext cx="857555" cy="11098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2" name="TextBox 21"/>
            <p:cNvSpPr txBox="1"/>
            <p:nvPr/>
          </p:nvSpPr>
          <p:spPr>
            <a:xfrm>
              <a:off x="14478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300</a:t>
              </a:r>
            </a:p>
          </p:txBody>
        </p:sp>
        <p:cxnSp>
          <p:nvCxnSpPr>
            <p:cNvPr id="48" name="Straight Connector 47"/>
            <p:cNvCxnSpPr/>
            <p:nvPr/>
          </p:nvCxnSpPr>
          <p:spPr bwMode="auto">
            <a:xfrm>
              <a:off x="914400" y="3526076"/>
              <a:ext cx="1714500" cy="197199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30" name="TextBox 29"/>
            <p:cNvSpPr txBox="1"/>
            <p:nvPr/>
          </p:nvSpPr>
          <p:spPr>
            <a:xfrm>
              <a:off x="457200" y="4343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125</a:t>
              </a:r>
            </a:p>
          </p:txBody>
        </p:sp>
        <p:sp>
          <p:nvSpPr>
            <p:cNvPr id="233" name="TextBox 232"/>
            <p:cNvSpPr txBox="1"/>
            <p:nvPr/>
          </p:nvSpPr>
          <p:spPr>
            <a:xfrm rot="2874696">
              <a:off x="2071351" y="5049669"/>
              <a:ext cx="10224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M=$500</a:t>
              </a:r>
            </a:p>
          </p:txBody>
        </p:sp>
      </p:grpSp>
      <p:grpSp>
        <p:nvGrpSpPr>
          <p:cNvPr id="244" name="Group 243"/>
          <p:cNvGrpSpPr/>
          <p:nvPr/>
        </p:nvGrpSpPr>
        <p:grpSpPr>
          <a:xfrm>
            <a:off x="457200" y="2548354"/>
            <a:ext cx="3810000" cy="3242846"/>
            <a:chOff x="457200" y="2548354"/>
            <a:chExt cx="3810000" cy="3242846"/>
          </a:xfrm>
        </p:grpSpPr>
        <p:sp>
          <p:nvSpPr>
            <p:cNvPr id="33" name="TextBox 32"/>
            <p:cNvSpPr txBox="1"/>
            <p:nvPr/>
          </p:nvSpPr>
          <p:spPr>
            <a:xfrm>
              <a:off x="457200" y="3824444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150</a:t>
              </a:r>
            </a:p>
          </p:txBody>
        </p:sp>
        <p:cxnSp>
          <p:nvCxnSpPr>
            <p:cNvPr id="19" name="Straight Connector 18"/>
            <p:cNvCxnSpPr/>
            <p:nvPr/>
          </p:nvCxnSpPr>
          <p:spPr bwMode="auto">
            <a:xfrm flipV="1">
              <a:off x="2197736" y="4033980"/>
              <a:ext cx="0" cy="1455139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" name="TextBox 22"/>
            <p:cNvSpPr txBox="1"/>
            <p:nvPr/>
          </p:nvSpPr>
          <p:spPr>
            <a:xfrm>
              <a:off x="1981200" y="54834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500</a:t>
              </a:r>
            </a:p>
          </p:txBody>
        </p:sp>
        <p:cxnSp>
          <p:nvCxnSpPr>
            <p:cNvPr id="55" name="Straight Connector 54"/>
            <p:cNvCxnSpPr/>
            <p:nvPr/>
          </p:nvCxnSpPr>
          <p:spPr bwMode="auto">
            <a:xfrm flipH="1">
              <a:off x="930729" y="3962400"/>
              <a:ext cx="1267007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64" name="Straight Connector 63"/>
            <p:cNvCxnSpPr/>
            <p:nvPr/>
          </p:nvCxnSpPr>
          <p:spPr bwMode="auto">
            <a:xfrm>
              <a:off x="930729" y="2548354"/>
              <a:ext cx="2574471" cy="2977514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34" name="TextBox 233"/>
            <p:cNvSpPr txBox="1"/>
            <p:nvPr/>
          </p:nvSpPr>
          <p:spPr>
            <a:xfrm>
              <a:off x="3348421" y="5209219"/>
              <a:ext cx="91877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M=$750</a:t>
              </a:r>
            </a:p>
          </p:txBody>
        </p:sp>
      </p:grpSp>
      <p:sp>
        <p:nvSpPr>
          <p:cNvPr id="74" name="Freeform 73"/>
          <p:cNvSpPr/>
          <p:nvPr/>
        </p:nvSpPr>
        <p:spPr bwMode="auto">
          <a:xfrm>
            <a:off x="1022438" y="3891573"/>
            <a:ext cx="1728592" cy="1515650"/>
          </a:xfrm>
          <a:custGeom>
            <a:avLst/>
            <a:gdLst>
              <a:gd name="connsiteX0" fmla="*/ 0 w 1728592"/>
              <a:gd name="connsiteY0" fmla="*/ 0 h 1515650"/>
              <a:gd name="connsiteX1" fmla="*/ 551145 w 1728592"/>
              <a:gd name="connsiteY1" fmla="*/ 1139869 h 1515650"/>
              <a:gd name="connsiteX2" fmla="*/ 1728592 w 1728592"/>
              <a:gd name="connsiteY2" fmla="*/ 1515650 h 1515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28592" h="1515650">
                <a:moveTo>
                  <a:pt x="0" y="0"/>
                </a:moveTo>
                <a:cubicBezTo>
                  <a:pt x="131523" y="443630"/>
                  <a:pt x="263046" y="887261"/>
                  <a:pt x="551145" y="1139869"/>
                </a:cubicBezTo>
                <a:cubicBezTo>
                  <a:pt x="839244" y="1392477"/>
                  <a:pt x="1283918" y="1454063"/>
                  <a:pt x="1728592" y="1515650"/>
                </a:cubicBezTo>
              </a:path>
            </a:pathLst>
          </a:cu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6" name="TextBox 75"/>
          <p:cNvSpPr txBox="1"/>
          <p:nvPr/>
        </p:nvSpPr>
        <p:spPr>
          <a:xfrm>
            <a:off x="2476500" y="5407223"/>
            <a:ext cx="5715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U</a:t>
            </a:r>
            <a:r>
              <a:rPr lang="en-US" sz="1400" baseline="-25000" dirty="0"/>
              <a:t>1</a:t>
            </a:r>
            <a:endParaRPr lang="en-US" sz="1400" dirty="0"/>
          </a:p>
        </p:txBody>
      </p:sp>
      <p:grpSp>
        <p:nvGrpSpPr>
          <p:cNvPr id="242" name="Group 241"/>
          <p:cNvGrpSpPr/>
          <p:nvPr/>
        </p:nvGrpSpPr>
        <p:grpSpPr>
          <a:xfrm>
            <a:off x="533400" y="4302690"/>
            <a:ext cx="1501143" cy="1488510"/>
            <a:chOff x="533400" y="4302690"/>
            <a:chExt cx="1501143" cy="1488510"/>
          </a:xfrm>
        </p:grpSpPr>
        <p:sp>
          <p:nvSpPr>
            <p:cNvPr id="232" name="TextBox 231"/>
            <p:cNvSpPr txBox="1"/>
            <p:nvPr/>
          </p:nvSpPr>
          <p:spPr>
            <a:xfrm rot="2840800">
              <a:off x="1384825" y="5106674"/>
              <a:ext cx="102243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200" dirty="0"/>
                <a:t>M=$250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33400" y="4724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75</a:t>
              </a:r>
            </a:p>
          </p:txBody>
        </p:sp>
        <p:cxnSp>
          <p:nvCxnSpPr>
            <p:cNvPr id="41" name="Straight Connector 40"/>
            <p:cNvCxnSpPr/>
            <p:nvPr/>
          </p:nvCxnSpPr>
          <p:spPr bwMode="auto">
            <a:xfrm>
              <a:off x="940308" y="4302690"/>
              <a:ext cx="1040892" cy="1195378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21" name="TextBox 20"/>
            <p:cNvSpPr txBox="1"/>
            <p:nvPr/>
          </p:nvSpPr>
          <p:spPr>
            <a:xfrm>
              <a:off x="1066800" y="5483423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100</a:t>
              </a:r>
            </a:p>
          </p:txBody>
        </p:sp>
        <p:cxnSp>
          <p:nvCxnSpPr>
            <p:cNvPr id="83" name="Straight Connector 82"/>
            <p:cNvCxnSpPr/>
            <p:nvPr/>
          </p:nvCxnSpPr>
          <p:spPr bwMode="auto">
            <a:xfrm flipV="1">
              <a:off x="914400" y="4904236"/>
              <a:ext cx="559308" cy="1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84" name="Straight Connector 83"/>
            <p:cNvCxnSpPr/>
            <p:nvPr/>
          </p:nvCxnSpPr>
          <p:spPr bwMode="auto">
            <a:xfrm flipV="1">
              <a:off x="1460754" y="4904235"/>
              <a:ext cx="0" cy="593834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cxnSp>
        <p:nvCxnSpPr>
          <p:cNvPr id="102" name="Straight Connector 101"/>
          <p:cNvCxnSpPr/>
          <p:nvPr/>
        </p:nvCxnSpPr>
        <p:spPr bwMode="auto">
          <a:xfrm>
            <a:off x="5257800" y="3610570"/>
            <a:ext cx="3184071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grpSp>
        <p:nvGrpSpPr>
          <p:cNvPr id="250" name="Group 249"/>
          <p:cNvGrpSpPr/>
          <p:nvPr/>
        </p:nvGrpSpPr>
        <p:grpSpPr>
          <a:xfrm>
            <a:off x="5257800" y="3097117"/>
            <a:ext cx="2251710" cy="2428751"/>
            <a:chOff x="5257800" y="3097117"/>
            <a:chExt cx="2251710" cy="2428751"/>
          </a:xfrm>
        </p:grpSpPr>
        <p:sp>
          <p:nvSpPr>
            <p:cNvPr id="96" name="TextBox 95"/>
            <p:cNvSpPr txBox="1"/>
            <p:nvPr/>
          </p:nvSpPr>
          <p:spPr>
            <a:xfrm>
              <a:off x="6938010" y="4869764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1</a:t>
              </a:r>
              <a:endParaRPr lang="en-US" sz="1400" dirty="0"/>
            </a:p>
          </p:txBody>
        </p:sp>
        <p:cxnSp>
          <p:nvCxnSpPr>
            <p:cNvPr id="106" name="Straight Connector 105"/>
            <p:cNvCxnSpPr/>
            <p:nvPr/>
          </p:nvCxnSpPr>
          <p:spPr bwMode="auto">
            <a:xfrm>
              <a:off x="5257800" y="3097117"/>
              <a:ext cx="1714500" cy="197199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07" name="Straight Connector 106"/>
            <p:cNvCxnSpPr/>
            <p:nvPr/>
          </p:nvCxnSpPr>
          <p:spPr bwMode="auto">
            <a:xfrm flipH="1" flipV="1">
              <a:off x="5715000" y="3610571"/>
              <a:ext cx="3914" cy="191529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08" name="TextBox 107"/>
          <p:cNvSpPr txBox="1"/>
          <p:nvPr/>
        </p:nvSpPr>
        <p:spPr>
          <a:xfrm>
            <a:off x="5486400" y="5486400"/>
            <a:ext cx="533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100</a:t>
            </a:r>
          </a:p>
        </p:txBody>
      </p:sp>
      <p:grpSp>
        <p:nvGrpSpPr>
          <p:cNvPr id="251" name="Group 250"/>
          <p:cNvGrpSpPr/>
          <p:nvPr/>
        </p:nvGrpSpPr>
        <p:grpSpPr>
          <a:xfrm>
            <a:off x="5467350" y="2665940"/>
            <a:ext cx="2286000" cy="3128237"/>
            <a:chOff x="5467350" y="2665940"/>
            <a:chExt cx="2286000" cy="3128237"/>
          </a:xfrm>
        </p:grpSpPr>
        <p:cxnSp>
          <p:nvCxnSpPr>
            <p:cNvPr id="75" name="Straight Connector 74"/>
            <p:cNvCxnSpPr/>
            <p:nvPr/>
          </p:nvCxnSpPr>
          <p:spPr bwMode="auto">
            <a:xfrm flipH="1" flipV="1">
              <a:off x="6313714" y="3657017"/>
              <a:ext cx="3914" cy="1829383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78" name="TextBox 77"/>
            <p:cNvSpPr txBox="1"/>
            <p:nvPr/>
          </p:nvSpPr>
          <p:spPr>
            <a:xfrm>
              <a:off x="6061814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300</a:t>
              </a:r>
            </a:p>
          </p:txBody>
        </p:sp>
        <p:cxnSp>
          <p:nvCxnSpPr>
            <p:cNvPr id="104" name="Straight Connector 103"/>
            <p:cNvCxnSpPr/>
            <p:nvPr/>
          </p:nvCxnSpPr>
          <p:spPr bwMode="auto">
            <a:xfrm>
              <a:off x="5467350" y="2665940"/>
              <a:ext cx="1714500" cy="197199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2" name="TextBox 111"/>
            <p:cNvSpPr txBox="1"/>
            <p:nvPr/>
          </p:nvSpPr>
          <p:spPr>
            <a:xfrm>
              <a:off x="7181850" y="4561987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2</a:t>
              </a:r>
              <a:endParaRPr lang="en-US" sz="1400" dirty="0"/>
            </a:p>
          </p:txBody>
        </p:sp>
      </p:grpSp>
      <p:grpSp>
        <p:nvGrpSpPr>
          <p:cNvPr id="252" name="Group 251"/>
          <p:cNvGrpSpPr/>
          <p:nvPr/>
        </p:nvGrpSpPr>
        <p:grpSpPr>
          <a:xfrm>
            <a:off x="6134100" y="2818340"/>
            <a:ext cx="2247900" cy="2975837"/>
            <a:chOff x="6134100" y="2818340"/>
            <a:chExt cx="2247900" cy="2975837"/>
          </a:xfrm>
        </p:grpSpPr>
        <p:sp>
          <p:nvSpPr>
            <p:cNvPr id="79" name="TextBox 78"/>
            <p:cNvSpPr txBox="1"/>
            <p:nvPr/>
          </p:nvSpPr>
          <p:spPr>
            <a:xfrm>
              <a:off x="6629400" y="5486400"/>
              <a:ext cx="5334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500</a:t>
              </a:r>
            </a:p>
          </p:txBody>
        </p:sp>
        <p:cxnSp>
          <p:nvCxnSpPr>
            <p:cNvPr id="114" name="Straight Connector 113"/>
            <p:cNvCxnSpPr/>
            <p:nvPr/>
          </p:nvCxnSpPr>
          <p:spPr bwMode="auto">
            <a:xfrm>
              <a:off x="6134100" y="2818340"/>
              <a:ext cx="1714500" cy="1971992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16" name="TextBox 115"/>
            <p:cNvSpPr txBox="1"/>
            <p:nvPr/>
          </p:nvSpPr>
          <p:spPr>
            <a:xfrm>
              <a:off x="7810500" y="4714387"/>
              <a:ext cx="5715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00" dirty="0"/>
                <a:t>D</a:t>
              </a:r>
              <a:r>
                <a:rPr lang="en-US" sz="1400" baseline="-25000" dirty="0"/>
                <a:t>3</a:t>
              </a:r>
              <a:endParaRPr lang="en-US" sz="1400" dirty="0"/>
            </a:p>
          </p:txBody>
        </p:sp>
        <p:cxnSp>
          <p:nvCxnSpPr>
            <p:cNvPr id="117" name="Straight Connector 116"/>
            <p:cNvCxnSpPr/>
            <p:nvPr/>
          </p:nvCxnSpPr>
          <p:spPr bwMode="auto">
            <a:xfrm flipH="1" flipV="1">
              <a:off x="6815986" y="3581400"/>
              <a:ext cx="3914" cy="1915297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722AE2A6-B499-4B3F-8BA7-5D38FEDE5380}"/>
                  </a:ext>
                </a:extLst>
              </p:cNvPr>
              <p:cNvSpPr/>
              <p:nvPr/>
            </p:nvSpPr>
            <p:spPr>
              <a:xfrm>
                <a:off x="0" y="1644847"/>
                <a:ext cx="1107996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latin typeface="Cambria Math"/>
                          </a:rPr>
                          <m:t>𝑄</m:t>
                        </m:r>
                      </m:e>
                      <m:sub>
                        <m:r>
                          <a:rPr lang="en-US" i="1">
                            <a:latin typeface="Cambria Math"/>
                          </a:rPr>
                          <m:t>𝑌</m:t>
                        </m:r>
                      </m:sub>
                    </m:sSub>
                  </m:oMath>
                </a14:m>
                <a:r>
                  <a:rPr lang="en-US" dirty="0"/>
                  <a:t> </a:t>
                </a:r>
              </a:p>
              <a:p>
                <a:r>
                  <a:rPr lang="en-US" i="1" dirty="0"/>
                  <a:t>(Service)</a:t>
                </a:r>
              </a:p>
            </p:txBody>
          </p:sp>
        </mc:Choice>
        <mc:Fallback xmlns="">
          <p:sp>
            <p:nvSpPr>
              <p:cNvPr id="57" name="Rectangle 56">
                <a:extLst>
                  <a:ext uri="{FF2B5EF4-FFF2-40B4-BE49-F238E27FC236}">
                    <a16:creationId xmlns:a16="http://schemas.microsoft.com/office/drawing/2014/main" id="{722AE2A6-B499-4B3F-8BA7-5D38FEDE53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644847"/>
                <a:ext cx="1107996" cy="646331"/>
              </a:xfrm>
              <a:prstGeom prst="rect">
                <a:avLst/>
              </a:prstGeom>
              <a:blipFill>
                <a:blip r:embed="rId2"/>
                <a:stretch>
                  <a:fillRect l="-4396" r="-3846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E7FA82AB-FDCA-4341-B517-9E68BDC79AFA}"/>
                  </a:ext>
                </a:extLst>
              </p:cNvPr>
              <p:cNvSpPr/>
              <p:nvPr/>
            </p:nvSpPr>
            <p:spPr>
              <a:xfrm>
                <a:off x="3796966" y="5503019"/>
                <a:ext cx="927433" cy="646331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i="1">
                              <a:latin typeface="Cambria Math"/>
                            </a:rPr>
                            <m:t>𝑋</m:t>
                          </m:r>
                          <m:r>
                            <a:rPr lang="en-US" b="0" i="1" smtClean="0">
                              <a:latin typeface="Cambria Math"/>
                            </a:rPr>
                            <m:t> 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  <a:p>
                <a:r>
                  <a:rPr lang="en-US" i="1" dirty="0"/>
                  <a:t>(Good)</a:t>
                </a:r>
              </a:p>
            </p:txBody>
          </p:sp>
        </mc:Choice>
        <mc:Fallback xmlns="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E7FA82AB-FDCA-4341-B517-9E68BDC79A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96966" y="5503019"/>
                <a:ext cx="927433" cy="646331"/>
              </a:xfrm>
              <a:prstGeom prst="rect">
                <a:avLst/>
              </a:prstGeom>
              <a:blipFill>
                <a:blip r:embed="rId3"/>
                <a:stretch>
                  <a:fillRect l="-5921" r="-3289" b="-141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B4FAC19-9703-4E20-A8C7-D47AFC11AC37}"/>
                  </a:ext>
                </a:extLst>
              </p:cNvPr>
              <p:cNvSpPr/>
              <p:nvPr/>
            </p:nvSpPr>
            <p:spPr>
              <a:xfrm>
                <a:off x="8123980" y="5589297"/>
                <a:ext cx="510396" cy="369332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/>
                            </a:rPr>
                            <m:t>𝑄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</m:oMath>
                  </m:oMathPara>
                </a14:m>
                <a:endParaRPr lang="en-US" i="1" dirty="0"/>
              </a:p>
            </p:txBody>
          </p:sp>
        </mc:Choice>
        <mc:Fallback xmlns="">
          <p:sp>
            <p:nvSpPr>
              <p:cNvPr id="59" name="Rectangle 58">
                <a:extLst>
                  <a:ext uri="{FF2B5EF4-FFF2-40B4-BE49-F238E27FC236}">
                    <a16:creationId xmlns:a16="http://schemas.microsoft.com/office/drawing/2014/main" id="{DB4FAC19-9703-4E20-A8C7-D47AFC11AC3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3980" y="5589297"/>
                <a:ext cx="510396" cy="369332"/>
              </a:xfrm>
              <a:prstGeom prst="rect">
                <a:avLst/>
              </a:prstGeom>
              <a:blipFill>
                <a:blip r:embed="rId4"/>
                <a:stretch>
                  <a:fillRect b="-1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8315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Ripple">
  <a:themeElements>
    <a:clrScheme name="Ripple 3">
      <a:dk1>
        <a:srgbClr val="008AE8"/>
      </a:dk1>
      <a:lt1>
        <a:srgbClr val="FFFFFF"/>
      </a:lt1>
      <a:dk2>
        <a:srgbClr val="0068AE"/>
      </a:dk2>
      <a:lt2>
        <a:srgbClr val="CCECFF"/>
      </a:lt2>
      <a:accent1>
        <a:srgbClr val="009999"/>
      </a:accent1>
      <a:accent2>
        <a:srgbClr val="0088E4"/>
      </a:accent2>
      <a:accent3>
        <a:srgbClr val="AAB9D3"/>
      </a:accent3>
      <a:accent4>
        <a:srgbClr val="DADADA"/>
      </a:accent4>
      <a:accent5>
        <a:srgbClr val="AACACA"/>
      </a:accent5>
      <a:accent6>
        <a:srgbClr val="007BCF"/>
      </a:accent6>
      <a:hlink>
        <a:srgbClr val="99FF99"/>
      </a:hlink>
      <a:folHlink>
        <a:srgbClr val="AFE1FF"/>
      </a:folHlink>
    </a:clrScheme>
    <a:fontScheme name="Rippl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Ripple 1">
        <a:dk1>
          <a:srgbClr val="2B2B85"/>
        </a:dk1>
        <a:lt1>
          <a:srgbClr val="FFFFFF"/>
        </a:lt1>
        <a:dk2>
          <a:srgbClr val="00254A"/>
        </a:dk2>
        <a:lt2>
          <a:srgbClr val="C0C0C0"/>
        </a:lt2>
        <a:accent1>
          <a:srgbClr val="0099FF"/>
        </a:accent1>
        <a:accent2>
          <a:srgbClr val="006699"/>
        </a:accent2>
        <a:accent3>
          <a:srgbClr val="AAACB1"/>
        </a:accent3>
        <a:accent4>
          <a:srgbClr val="DADADA"/>
        </a:accent4>
        <a:accent5>
          <a:srgbClr val="AACAFF"/>
        </a:accent5>
        <a:accent6>
          <a:srgbClr val="005C8A"/>
        </a:accent6>
        <a:hlink>
          <a:srgbClr val="99CCFF"/>
        </a:hlink>
        <a:folHlink>
          <a:srgbClr val="8F8FB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2">
        <a:dk1>
          <a:srgbClr val="3B4B5D"/>
        </a:dk1>
        <a:lt1>
          <a:srgbClr val="FFFFFF"/>
        </a:lt1>
        <a:dk2>
          <a:srgbClr val="466886"/>
        </a:dk2>
        <a:lt2>
          <a:srgbClr val="CCECFF"/>
        </a:lt2>
        <a:accent1>
          <a:srgbClr val="6D9D97"/>
        </a:accent1>
        <a:accent2>
          <a:srgbClr val="53718C"/>
        </a:accent2>
        <a:accent3>
          <a:srgbClr val="B0B9C3"/>
        </a:accent3>
        <a:accent4>
          <a:srgbClr val="DADADA"/>
        </a:accent4>
        <a:accent5>
          <a:srgbClr val="BACCC9"/>
        </a:accent5>
        <a:accent6>
          <a:srgbClr val="4A667E"/>
        </a:accent6>
        <a:hlink>
          <a:srgbClr val="99CCFF"/>
        </a:hlink>
        <a:folHlink>
          <a:srgbClr val="A97CF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3">
        <a:dk1>
          <a:srgbClr val="008AE8"/>
        </a:dk1>
        <a:lt1>
          <a:srgbClr val="FFFFFF"/>
        </a:lt1>
        <a:dk2>
          <a:srgbClr val="0068AE"/>
        </a:dk2>
        <a:lt2>
          <a:srgbClr val="CCECFF"/>
        </a:lt2>
        <a:accent1>
          <a:srgbClr val="009999"/>
        </a:accent1>
        <a:accent2>
          <a:srgbClr val="0088E4"/>
        </a:accent2>
        <a:accent3>
          <a:srgbClr val="AAB9D3"/>
        </a:accent3>
        <a:accent4>
          <a:srgbClr val="DADADA"/>
        </a:accent4>
        <a:accent5>
          <a:srgbClr val="AACACA"/>
        </a:accent5>
        <a:accent6>
          <a:srgbClr val="007BCF"/>
        </a:accent6>
        <a:hlink>
          <a:srgbClr val="99FF99"/>
        </a:hlink>
        <a:folHlink>
          <a:srgbClr val="AFE1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4">
        <a:dk1>
          <a:srgbClr val="9B69FF"/>
        </a:dk1>
        <a:lt1>
          <a:srgbClr val="FFFFFF"/>
        </a:lt1>
        <a:dk2>
          <a:srgbClr val="666699"/>
        </a:dk2>
        <a:lt2>
          <a:srgbClr val="D9D9FF"/>
        </a:lt2>
        <a:accent1>
          <a:srgbClr val="66CCFF"/>
        </a:accent1>
        <a:accent2>
          <a:srgbClr val="9966FF"/>
        </a:accent2>
        <a:accent3>
          <a:srgbClr val="B8B8CA"/>
        </a:accent3>
        <a:accent4>
          <a:srgbClr val="DADADA"/>
        </a:accent4>
        <a:accent5>
          <a:srgbClr val="B8E2FF"/>
        </a:accent5>
        <a:accent6>
          <a:srgbClr val="8A5CE7"/>
        </a:accent6>
        <a:hlink>
          <a:srgbClr val="0099CC"/>
        </a:hlink>
        <a:folHlink>
          <a:srgbClr val="0033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5">
        <a:dk1>
          <a:srgbClr val="008080"/>
        </a:dk1>
        <a:lt1>
          <a:srgbClr val="FFFFFF"/>
        </a:lt1>
        <a:dk2>
          <a:srgbClr val="006666"/>
        </a:dk2>
        <a:lt2>
          <a:srgbClr val="FFFFCC"/>
        </a:lt2>
        <a:accent1>
          <a:srgbClr val="0099FF"/>
        </a:accent1>
        <a:accent2>
          <a:srgbClr val="008080"/>
        </a:accent2>
        <a:accent3>
          <a:srgbClr val="AAB8B8"/>
        </a:accent3>
        <a:accent4>
          <a:srgbClr val="DADADA"/>
        </a:accent4>
        <a:accent5>
          <a:srgbClr val="AACAFF"/>
        </a:accent5>
        <a:accent6>
          <a:srgbClr val="007373"/>
        </a:accent6>
        <a:hlink>
          <a:srgbClr val="1ACE9F"/>
        </a:hlink>
        <a:folHlink>
          <a:srgbClr val="A5B5C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6">
        <a:dk1>
          <a:srgbClr val="CDD9D1"/>
        </a:dk1>
        <a:lt1>
          <a:srgbClr val="FFFFFF"/>
        </a:lt1>
        <a:dk2>
          <a:srgbClr val="A3BBA9"/>
        </a:dk2>
        <a:lt2>
          <a:srgbClr val="007D80"/>
        </a:lt2>
        <a:accent1>
          <a:srgbClr val="9CA8A4"/>
        </a:accent1>
        <a:accent2>
          <a:srgbClr val="CBD7CE"/>
        </a:accent2>
        <a:accent3>
          <a:srgbClr val="CEDAD1"/>
        </a:accent3>
        <a:accent4>
          <a:srgbClr val="DADADA"/>
        </a:accent4>
        <a:accent5>
          <a:srgbClr val="CBD1CF"/>
        </a:accent5>
        <a:accent6>
          <a:srgbClr val="B8C3BA"/>
        </a:accent6>
        <a:hlink>
          <a:srgbClr val="0099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7">
        <a:dk1>
          <a:srgbClr val="686B5D"/>
        </a:dk1>
        <a:lt1>
          <a:srgbClr val="DCDAD0"/>
        </a:lt1>
        <a:dk2>
          <a:srgbClr val="525040"/>
        </a:dk2>
        <a:lt2>
          <a:srgbClr val="D3D2A6"/>
        </a:lt2>
        <a:accent1>
          <a:srgbClr val="5D8770"/>
        </a:accent1>
        <a:accent2>
          <a:srgbClr val="686B5D"/>
        </a:accent2>
        <a:accent3>
          <a:srgbClr val="B3B3AF"/>
        </a:accent3>
        <a:accent4>
          <a:srgbClr val="BCBAB1"/>
        </a:accent4>
        <a:accent5>
          <a:srgbClr val="B6C3BB"/>
        </a:accent5>
        <a:accent6>
          <a:srgbClr val="5E6053"/>
        </a:accent6>
        <a:hlink>
          <a:srgbClr val="85B7A9"/>
        </a:hlink>
        <a:folHlink>
          <a:srgbClr val="B8936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Ripple 8">
        <a:dk1>
          <a:srgbClr val="000000"/>
        </a:dk1>
        <a:lt1>
          <a:srgbClr val="EAEAEA"/>
        </a:lt1>
        <a:dk2>
          <a:srgbClr val="000000"/>
        </a:dk2>
        <a:lt2>
          <a:srgbClr val="B2B2B2"/>
        </a:lt2>
        <a:accent1>
          <a:srgbClr val="A4BCC4"/>
        </a:accent1>
        <a:accent2>
          <a:srgbClr val="FFFFFF"/>
        </a:accent2>
        <a:accent3>
          <a:srgbClr val="F3F3F3"/>
        </a:accent3>
        <a:accent4>
          <a:srgbClr val="000000"/>
        </a:accent4>
        <a:accent5>
          <a:srgbClr val="CFDADE"/>
        </a:accent5>
        <a:accent6>
          <a:srgbClr val="E7E7E7"/>
        </a:accent6>
        <a:hlink>
          <a:srgbClr val="0066FF"/>
        </a:hlink>
        <a:folHlink>
          <a:srgbClr val="00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Ripple 9">
        <a:dk1>
          <a:srgbClr val="000000"/>
        </a:dk1>
        <a:lt1>
          <a:srgbClr val="D7D1B9"/>
        </a:lt1>
        <a:dk2>
          <a:srgbClr val="B39257"/>
        </a:dk2>
        <a:lt2>
          <a:srgbClr val="B1A887"/>
        </a:lt2>
        <a:accent1>
          <a:srgbClr val="FFCC66"/>
        </a:accent1>
        <a:accent2>
          <a:srgbClr val="E6E3AC"/>
        </a:accent2>
        <a:accent3>
          <a:srgbClr val="E8E5D9"/>
        </a:accent3>
        <a:accent4>
          <a:srgbClr val="000000"/>
        </a:accent4>
        <a:accent5>
          <a:srgbClr val="FFE2B8"/>
        </a:accent5>
        <a:accent6>
          <a:srgbClr val="D0CE9B"/>
        </a:accent6>
        <a:hlink>
          <a:srgbClr val="666633"/>
        </a:hlink>
        <a:folHlink>
          <a:srgbClr val="9C98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2252</TotalTime>
  <Words>2245</Words>
  <Application>Microsoft Office PowerPoint</Application>
  <PresentationFormat>On-screen Show (4:3)</PresentationFormat>
  <Paragraphs>448</Paragraphs>
  <Slides>38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4" baseType="lpstr">
      <vt:lpstr>Arial</vt:lpstr>
      <vt:lpstr>Cambria Math</vt:lpstr>
      <vt:lpstr>Tahoma</vt:lpstr>
      <vt:lpstr>Wingdings</vt:lpstr>
      <vt:lpstr>Ripple</vt:lpstr>
      <vt:lpstr>Microsoft Excel Worksheet</vt:lpstr>
      <vt:lpstr>Demand Analysis</vt:lpstr>
      <vt:lpstr>Indifference Curves</vt:lpstr>
      <vt:lpstr>Budget Constraints</vt:lpstr>
      <vt:lpstr>Budget Constraint and Indifference Curve</vt:lpstr>
      <vt:lpstr>Change in budget illustration</vt:lpstr>
      <vt:lpstr>Budget Constraints</vt:lpstr>
      <vt:lpstr>Individual Demand Function</vt:lpstr>
      <vt:lpstr>Individual Demand</vt:lpstr>
      <vt:lpstr>Individual Demand</vt:lpstr>
      <vt:lpstr>Income and Substitution Effect</vt:lpstr>
      <vt:lpstr>PowerPoint Presentation</vt:lpstr>
      <vt:lpstr>Optimal Consumption</vt:lpstr>
      <vt:lpstr>Optimal Consumption</vt:lpstr>
      <vt:lpstr>Optimal Consumption</vt:lpstr>
      <vt:lpstr>Optimal Consumption</vt:lpstr>
      <vt:lpstr>Optimal Consumption Example</vt:lpstr>
      <vt:lpstr>Optimal Consumption Example</vt:lpstr>
      <vt:lpstr>Elasticity</vt:lpstr>
      <vt:lpstr>Demand Elasticity</vt:lpstr>
      <vt:lpstr>Demand Elasticity</vt:lpstr>
      <vt:lpstr>Demand Elasticity</vt:lpstr>
      <vt:lpstr>Demand Elasticity</vt:lpstr>
      <vt:lpstr>Price Elasticity of Demand</vt:lpstr>
      <vt:lpstr>Elasticity and Marginal Revenue</vt:lpstr>
      <vt:lpstr>Price Elasticity Review</vt:lpstr>
      <vt:lpstr>Price Elasticity and Optimal Pricing Policy</vt:lpstr>
      <vt:lpstr>Demand and Elasticity</vt:lpstr>
      <vt:lpstr>Cross-price Elasticity of Demand</vt:lpstr>
      <vt:lpstr>Income Elasticity of Demand</vt:lpstr>
      <vt:lpstr>Back for the Meat Example</vt:lpstr>
      <vt:lpstr>Back for the Meat Example Own price elasticity of beef</vt:lpstr>
      <vt:lpstr>Back for the Meat Example Cross price elasticity (chicken)</vt:lpstr>
      <vt:lpstr>Back for the Meat Example Income elasticity</vt:lpstr>
      <vt:lpstr>Back for the Meat Example Cross price elasticity (pork)</vt:lpstr>
      <vt:lpstr>Back for the Meat Example Cross price elasticity (vegetables)</vt:lpstr>
      <vt:lpstr>Back for the Meat Example Income elasticity</vt:lpstr>
      <vt:lpstr>Back for the Meat Example Another Problem</vt:lpstr>
      <vt:lpstr>Back for the Meat Example Another Problem (con’t)</vt:lpstr>
    </vt:vector>
  </TitlesOfParts>
  <Company>KU, School of Business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MANAGERIAL ECONOMICS 11th Edition</dc:title>
  <dc:creator>Mark Hirschey</dc:creator>
  <cp:lastModifiedBy>Michael Roberson</cp:lastModifiedBy>
  <cp:revision>326</cp:revision>
  <dcterms:created xsi:type="dcterms:W3CDTF">2005-06-15T15:53:37Z</dcterms:created>
  <dcterms:modified xsi:type="dcterms:W3CDTF">2021-09-27T22:44:30Z</dcterms:modified>
</cp:coreProperties>
</file>