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8"/>
  </p:notesMasterIdLst>
  <p:sldIdLst>
    <p:sldId id="257" r:id="rId2"/>
    <p:sldId id="258" r:id="rId3"/>
    <p:sldId id="279" r:id="rId4"/>
    <p:sldId id="262" r:id="rId5"/>
    <p:sldId id="287" r:id="rId6"/>
    <p:sldId id="288" r:id="rId7"/>
    <p:sldId id="280" r:id="rId8"/>
    <p:sldId id="289" r:id="rId9"/>
    <p:sldId id="290" r:id="rId10"/>
    <p:sldId id="291" r:id="rId11"/>
    <p:sldId id="292" r:id="rId12"/>
    <p:sldId id="293" r:id="rId13"/>
    <p:sldId id="263" r:id="rId14"/>
    <p:sldId id="304" r:id="rId15"/>
    <p:sldId id="294" r:id="rId16"/>
    <p:sldId id="265" r:id="rId17"/>
    <p:sldId id="295" r:id="rId18"/>
    <p:sldId id="296" r:id="rId19"/>
    <p:sldId id="297" r:id="rId20"/>
    <p:sldId id="298" r:id="rId21"/>
    <p:sldId id="276" r:id="rId22"/>
    <p:sldId id="301" r:id="rId23"/>
    <p:sldId id="300" r:id="rId24"/>
    <p:sldId id="267" r:id="rId25"/>
    <p:sldId id="299" r:id="rId26"/>
    <p:sldId id="303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27" autoAdjust="0"/>
  </p:normalViewPr>
  <p:slideViewPr>
    <p:cSldViewPr>
      <p:cViewPr varScale="1">
        <p:scale>
          <a:sx n="77" d="100"/>
          <a:sy n="77" d="100"/>
        </p:scale>
        <p:origin x="14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Sheet1!$B$2:$B$7</c:f>
              <c:numCache>
                <c:formatCode>#,##0</c:formatCode>
                <c:ptCount val="6"/>
                <c:pt idx="0" formatCode="General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</c:numCache>
            </c:numRef>
          </c:xVal>
          <c:yVal>
            <c:numRef>
              <c:f>Sheet1!$A$2:$A$7</c:f>
              <c:numCache>
                <c:formatCode>General</c:formatCode>
                <c:ptCount val="6"/>
                <c:pt idx="0">
                  <c:v>100</c:v>
                </c:pt>
                <c:pt idx="1">
                  <c:v>80</c:v>
                </c:pt>
                <c:pt idx="2">
                  <c:v>60</c:v>
                </c:pt>
                <c:pt idx="3">
                  <c:v>40</c:v>
                </c:pt>
                <c:pt idx="4">
                  <c:v>20</c:v>
                </c:pt>
                <c:pt idx="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7D8-44D6-9D5A-B70DE25DD5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QF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Sheet1!$C$2:$C$7</c:f>
              <c:numCache>
                <c:formatCode>#,##0</c:formatCode>
                <c:ptCount val="6"/>
                <c:pt idx="0" formatCode="General">
                  <c:v>-5000</c:v>
                </c:pt>
                <c:pt idx="1">
                  <c:v>0</c:v>
                </c:pt>
                <c:pt idx="2">
                  <c:v>5000</c:v>
                </c:pt>
                <c:pt idx="3">
                  <c:v>10000</c:v>
                </c:pt>
                <c:pt idx="4">
                  <c:v>15000</c:v>
                </c:pt>
                <c:pt idx="5">
                  <c:v>20000</c:v>
                </c:pt>
              </c:numCache>
            </c:numRef>
          </c:xVal>
          <c:yVal>
            <c:numRef>
              <c:f>Sheet1!$A$2:$A$7</c:f>
              <c:numCache>
                <c:formatCode>General</c:formatCode>
                <c:ptCount val="6"/>
                <c:pt idx="0">
                  <c:v>100</c:v>
                </c:pt>
                <c:pt idx="1">
                  <c:v>80</c:v>
                </c:pt>
                <c:pt idx="2">
                  <c:v>60</c:v>
                </c:pt>
                <c:pt idx="3">
                  <c:v>40</c:v>
                </c:pt>
                <c:pt idx="4">
                  <c:v>20</c:v>
                </c:pt>
                <c:pt idx="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7D8-44D6-9D5A-B70DE25DD58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QW</c:v>
                </c:pt>
              </c:strCache>
            </c:strRef>
          </c:tx>
          <c:spPr>
            <a:ln w="38100">
              <a:solidFill>
                <a:schemeClr val="tx1"/>
              </a:solidFill>
              <a:prstDash val="lgDash"/>
            </a:ln>
          </c:spPr>
          <c:marker>
            <c:symbol val="none"/>
          </c:marker>
          <c:xVal>
            <c:numRef>
              <c:f>Sheet1!$D$2:$D$7</c:f>
              <c:numCache>
                <c:formatCode>#,##0</c:formatCode>
                <c:ptCount val="6"/>
                <c:pt idx="0" formatCode="General">
                  <c:v>0</c:v>
                </c:pt>
                <c:pt idx="1">
                  <c:v>20000</c:v>
                </c:pt>
                <c:pt idx="2">
                  <c:v>45000</c:v>
                </c:pt>
                <c:pt idx="3">
                  <c:v>70000</c:v>
                </c:pt>
                <c:pt idx="4">
                  <c:v>95000</c:v>
                </c:pt>
                <c:pt idx="5">
                  <c:v>120000</c:v>
                </c:pt>
              </c:numCache>
            </c:numRef>
          </c:xVal>
          <c:yVal>
            <c:numRef>
              <c:f>Sheet1!$A$2:$A$7</c:f>
              <c:numCache>
                <c:formatCode>General</c:formatCode>
                <c:ptCount val="6"/>
                <c:pt idx="0">
                  <c:v>100</c:v>
                </c:pt>
                <c:pt idx="1">
                  <c:v>80</c:v>
                </c:pt>
                <c:pt idx="2">
                  <c:v>60</c:v>
                </c:pt>
                <c:pt idx="3">
                  <c:v>40</c:v>
                </c:pt>
                <c:pt idx="4">
                  <c:v>20</c:v>
                </c:pt>
                <c:pt idx="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7D8-44D6-9D5A-B70DE25DD589}"/>
            </c:ext>
          </c:extLst>
        </c:ser>
        <c:ser>
          <c:idx val="3"/>
          <c:order val="3"/>
          <c:tx>
            <c:strRef>
              <c:f>Sheet1!$A$1</c:f>
              <c:strCache>
                <c:ptCount val="1"/>
                <c:pt idx="0">
                  <c:v>P</c:v>
                </c:pt>
              </c:strCache>
            </c:strRef>
          </c:tx>
          <c:marker>
            <c:symbol val="none"/>
          </c:marker>
          <c:yVal>
            <c:numRef>
              <c:f>Sheet1!$A$2:$A$7</c:f>
              <c:numCache>
                <c:formatCode>General</c:formatCode>
                <c:ptCount val="6"/>
                <c:pt idx="0">
                  <c:v>100</c:v>
                </c:pt>
                <c:pt idx="1">
                  <c:v>80</c:v>
                </c:pt>
                <c:pt idx="2">
                  <c:v>60</c:v>
                </c:pt>
                <c:pt idx="3">
                  <c:v>40</c:v>
                </c:pt>
                <c:pt idx="4">
                  <c:v>20</c:v>
                </c:pt>
                <c:pt idx="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97D8-44D6-9D5A-B70DE25DD5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5465344"/>
        <c:axId val="295464952"/>
      </c:scatterChart>
      <c:valAx>
        <c:axId val="295465344"/>
        <c:scaling>
          <c:orientation val="minMax"/>
          <c:min val="0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95464952"/>
        <c:crosses val="autoZero"/>
        <c:crossBetween val="midCat"/>
      </c:valAx>
      <c:valAx>
        <c:axId val="295464952"/>
        <c:scaling>
          <c:orientation val="minMax"/>
        </c:scaling>
        <c:delete val="0"/>
        <c:axPos val="l"/>
        <c:numFmt formatCode="&quot;$&quot;#,##0" sourceLinked="0"/>
        <c:majorTickMark val="out"/>
        <c:minorTickMark val="none"/>
        <c:tickLblPos val="nextTo"/>
        <c:crossAx val="29546534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chemeClr val="tx1"/>
              </a:solidFill>
            </c:spPr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24</c:v>
                </c:pt>
                <c:pt idx="1">
                  <c:v>43</c:v>
                </c:pt>
                <c:pt idx="2">
                  <c:v>24</c:v>
                </c:pt>
                <c:pt idx="3">
                  <c:v>34</c:v>
                </c:pt>
                <c:pt idx="4">
                  <c:v>36</c:v>
                </c:pt>
                <c:pt idx="5">
                  <c:v>38</c:v>
                </c:pt>
                <c:pt idx="6">
                  <c:v>22</c:v>
                </c:pt>
                <c:pt idx="7">
                  <c:v>23</c:v>
                </c:pt>
                <c:pt idx="8">
                  <c:v>30</c:v>
                </c:pt>
                <c:pt idx="9">
                  <c:v>33</c:v>
                </c:pt>
              </c:numCache>
            </c:numRef>
          </c:xVal>
          <c:yVal>
            <c:numRef>
              <c:f>Sheet1!$B$2:$B$11</c:f>
              <c:numCache>
                <c:formatCode>General</c:formatCode>
                <c:ptCount val="10"/>
                <c:pt idx="0">
                  <c:v>78</c:v>
                </c:pt>
                <c:pt idx="1">
                  <c:v>100</c:v>
                </c:pt>
                <c:pt idx="2">
                  <c:v>86</c:v>
                </c:pt>
                <c:pt idx="3">
                  <c:v>82</c:v>
                </c:pt>
                <c:pt idx="4">
                  <c:v>86</c:v>
                </c:pt>
                <c:pt idx="5">
                  <c:v>84</c:v>
                </c:pt>
                <c:pt idx="6">
                  <c:v>75</c:v>
                </c:pt>
                <c:pt idx="7">
                  <c:v>80</c:v>
                </c:pt>
                <c:pt idx="8">
                  <c:v>83</c:v>
                </c:pt>
                <c:pt idx="9">
                  <c:v>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C25-44BD-A8B5-F601C8CDDB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Yh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24</c:v>
                </c:pt>
                <c:pt idx="1">
                  <c:v>43</c:v>
                </c:pt>
                <c:pt idx="2">
                  <c:v>24</c:v>
                </c:pt>
                <c:pt idx="3">
                  <c:v>34</c:v>
                </c:pt>
                <c:pt idx="4">
                  <c:v>36</c:v>
                </c:pt>
                <c:pt idx="5">
                  <c:v>38</c:v>
                </c:pt>
                <c:pt idx="6">
                  <c:v>22</c:v>
                </c:pt>
                <c:pt idx="7">
                  <c:v>23</c:v>
                </c:pt>
                <c:pt idx="8">
                  <c:v>30</c:v>
                </c:pt>
                <c:pt idx="9">
                  <c:v>33</c:v>
                </c:pt>
              </c:numCache>
            </c:numRef>
          </c:xVal>
          <c:yVal>
            <c:numRef>
              <c:f>Sheet1!$C$2:$C$11</c:f>
              <c:numCache>
                <c:formatCode>0.00</c:formatCode>
                <c:ptCount val="10"/>
                <c:pt idx="0">
                  <c:v>79.504323982282216</c:v>
                </c:pt>
                <c:pt idx="1">
                  <c:v>93.67116642058636</c:v>
                </c:pt>
                <c:pt idx="2">
                  <c:v>79.504323982282216</c:v>
                </c:pt>
                <c:pt idx="3">
                  <c:v>86.960556844547568</c:v>
                </c:pt>
                <c:pt idx="4">
                  <c:v>88.451803417000633</c:v>
                </c:pt>
                <c:pt idx="5">
                  <c:v>89.943049989453698</c:v>
                </c:pt>
                <c:pt idx="6">
                  <c:v>78.013077409829151</c:v>
                </c:pt>
                <c:pt idx="7">
                  <c:v>78.758700696055683</c:v>
                </c:pt>
                <c:pt idx="8">
                  <c:v>83.978063699641424</c:v>
                </c:pt>
                <c:pt idx="9">
                  <c:v>86.214933558321036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C25-44BD-A8B5-F601C8CDDB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5469264"/>
        <c:axId val="295462992"/>
      </c:scatterChart>
      <c:valAx>
        <c:axId val="295469264"/>
        <c:scaling>
          <c:orientation val="minMax"/>
          <c:min val="1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95462992"/>
        <c:crosses val="autoZero"/>
        <c:crossBetween val="midCat"/>
      </c:valAx>
      <c:valAx>
        <c:axId val="295462992"/>
        <c:scaling>
          <c:orientation val="minMax"/>
          <c:min val="65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95469264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C4373FC-97C8-4EC1-8F0E-BBC830D84D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154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373FC-97C8-4EC1-8F0E-BBC830D84D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69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373FC-97C8-4EC1-8F0E-BBC830D84D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51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373FC-97C8-4EC1-8F0E-BBC830D84D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51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373FC-97C8-4EC1-8F0E-BBC830D84DE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0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373FC-97C8-4EC1-8F0E-BBC830D84DE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81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373FC-97C8-4EC1-8F0E-BBC830D84DE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81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4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584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42" grpId="0"/>
      <p:bldP spid="75843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8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584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453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023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0209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728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1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4820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8" r:id="rId3"/>
    <p:sldLayoutId id="2147483659" r:id="rId4"/>
    <p:sldLayoutId id="2147483675" r:id="rId5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Arial" panose="020B0604020202020204" pitchFamily="34" charset="0"/>
        <a:buChar char="•"/>
        <a:defRPr sz="3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/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/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/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0.png"/><Relationship Id="rId13" Type="http://schemas.openxmlformats.org/officeDocument/2006/relationships/image" Target="../media/image57.png"/><Relationship Id="rId3" Type="http://schemas.openxmlformats.org/officeDocument/2006/relationships/image" Target="../media/image53.png"/><Relationship Id="rId7" Type="http://schemas.openxmlformats.org/officeDocument/2006/relationships/image" Target="../media/image540.png"/><Relationship Id="rId12" Type="http://schemas.openxmlformats.org/officeDocument/2006/relationships/image" Target="../media/image5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30.png"/><Relationship Id="rId5" Type="http://schemas.openxmlformats.org/officeDocument/2006/relationships/image" Target="../media/image55.png"/><Relationship Id="rId10" Type="http://schemas.openxmlformats.org/officeDocument/2006/relationships/image" Target="../media/image1.emf"/><Relationship Id="rId4" Type="http://schemas.openxmlformats.org/officeDocument/2006/relationships/image" Target="../media/image54.png"/><Relationship Id="rId9" Type="http://schemas.openxmlformats.org/officeDocument/2006/relationships/package" Target="../embeddings/Microsoft_Excel_Worksheet1.xlsx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5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2.png"/><Relationship Id="rId11" Type="http://schemas.openxmlformats.org/officeDocument/2006/relationships/chart" Target="../charts/chart2.xml"/><Relationship Id="rId5" Type="http://schemas.openxmlformats.org/officeDocument/2006/relationships/image" Target="../media/image61.png"/><Relationship Id="rId10" Type="http://schemas.openxmlformats.org/officeDocument/2006/relationships/image" Target="../media/image2.emf"/><Relationship Id="rId4" Type="http://schemas.openxmlformats.org/officeDocument/2006/relationships/image" Target="../media/image60.png"/><Relationship Id="rId9" Type="http://schemas.openxmlformats.org/officeDocument/2006/relationships/package" Target="../embeddings/Microsoft_Excel_Worksheet2.xls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0.png"/><Relationship Id="rId2" Type="http://schemas.openxmlformats.org/officeDocument/2006/relationships/image" Target="../media/image5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0.png"/><Relationship Id="rId5" Type="http://schemas.openxmlformats.org/officeDocument/2006/relationships/image" Target="../media/image610.png"/><Relationship Id="rId4" Type="http://schemas.openxmlformats.org/officeDocument/2006/relationships/image" Target="../media/image60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1.png"/><Relationship Id="rId7" Type="http://schemas.openxmlformats.org/officeDocument/2006/relationships/image" Target="../media/image70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9" Type="http://schemas.openxmlformats.org/officeDocument/2006/relationships/image" Target="../media/image7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wmf"/><Relationship Id="rId4" Type="http://schemas.openxmlformats.org/officeDocument/2006/relationships/package" Target="../embeddings/Microsoft_Excel_Worksheet4.xls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692275"/>
            <a:ext cx="7772400" cy="1736725"/>
          </a:xfrm>
        </p:spPr>
        <p:txBody>
          <a:bodyPr/>
          <a:lstStyle/>
          <a:p>
            <a:pPr marL="1028700" indent="-1028700"/>
            <a:r>
              <a:rPr lang="en-US" dirty="0"/>
              <a:t>Demand Estimation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425271" y="3657600"/>
            <a:ext cx="703292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5</a:t>
            </a: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marL="838200" indent="-838200"/>
            <a:r>
              <a:rPr lang="en-US" sz="4000" dirty="0">
                <a:effectLst/>
              </a:rPr>
              <a:t>Market Demand Curve Estimation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680044" y="1229380"/>
                <a:ext cx="193610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𝑇𝑅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44" y="1229380"/>
                <a:ext cx="1936107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219200" y="1915180"/>
                <a:ext cx="379821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$96−$0.0008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915180"/>
                <a:ext cx="379821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219200" y="2448580"/>
                <a:ext cx="35784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=$96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−$0.0008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448580"/>
                <a:ext cx="357848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89387" y="3062820"/>
                <a:ext cx="4925003" cy="9757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𝑀𝑅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𝑇𝑅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=$96−$0.0016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387" y="3062820"/>
                <a:ext cx="4925003" cy="97578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685800" y="4277380"/>
                <a:ext cx="417357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𝑇𝐶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$1,200,000+$24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277380"/>
                <a:ext cx="4173578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80044" y="4967820"/>
                <a:ext cx="3129956" cy="9757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𝑀𝐶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𝑇𝐶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=$24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44" y="4967820"/>
                <a:ext cx="3129956" cy="97578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7009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13" grpId="0"/>
      <p:bldP spid="14" grpId="0"/>
      <p:bldP spid="15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marL="838200" indent="-838200"/>
            <a:r>
              <a:rPr lang="en-US" sz="4000" dirty="0">
                <a:effectLst/>
              </a:rPr>
              <a:t>Market Demand Curve Estimation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680044" y="1010960"/>
                <a:ext cx="183396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𝑀𝑅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44" y="1010960"/>
                <a:ext cx="1833964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42974" y="1569595"/>
                <a:ext cx="383720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$96−$0.0016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=$24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74" y="1569595"/>
                <a:ext cx="3837204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2514008" y="1010960"/>
            <a:ext cx="35970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ambria Math" pitchFamily="18" charset="0"/>
                <a:ea typeface="Cambria Math" pitchFamily="18" charset="0"/>
              </a:rPr>
              <a:t>at profit maximization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09600" y="2153960"/>
                <a:ext cx="28312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$0.0016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=$72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153960"/>
                <a:ext cx="283128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09600" y="2687360"/>
                <a:ext cx="207146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=45,000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687360"/>
                <a:ext cx="2071465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09600" y="3200400"/>
                <a:ext cx="56491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$96−$0.0008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45,000</m:t>
                          </m:r>
                        </m:e>
                      </m:d>
                      <m:r>
                        <a:rPr lang="en-US" sz="2800" b="0" i="0" smtClean="0">
                          <a:latin typeface="Cambria Math"/>
                        </a:rPr>
                        <m:t>=$60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200400"/>
                <a:ext cx="564911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609600" y="3723620"/>
                <a:ext cx="229614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𝑇𝑅</m:t>
                      </m:r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r>
                        <a:rPr lang="en-US" sz="2800" b="0" i="1" smtClean="0">
                          <a:latin typeface="Cambria Math"/>
                        </a:rPr>
                        <m:t>𝑇𝐶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723620"/>
                <a:ext cx="2296141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609600" y="4257020"/>
                <a:ext cx="760304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800" b="0" i="1" smtClean="0">
                          <a:latin typeface="Cambria Math"/>
                        </a:rPr>
                        <m:t>=$96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−$0.0008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−($1,200,000+$24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4257020"/>
                <a:ext cx="7603043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609600" y="4800600"/>
                <a:ext cx="63141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800" b="0" i="1" smtClean="0">
                          <a:latin typeface="Cambria Math"/>
                        </a:rPr>
                        <m:t>=−$0.0008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+$72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−$1,200,000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4800600"/>
                <a:ext cx="6314101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09600" y="5344180"/>
                <a:ext cx="85402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800" b="0" i="1" smtClean="0">
                          <a:latin typeface="Cambria Math"/>
                        </a:rPr>
                        <m:t>=−$0.0008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45,000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+$72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45,000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−$1,200,000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344180"/>
                <a:ext cx="8540223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609600" y="5877580"/>
                <a:ext cx="24197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800" b="0" i="1" smtClean="0">
                          <a:latin typeface="Cambria Math"/>
                        </a:rPr>
                        <m:t>=$420,000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877580"/>
                <a:ext cx="2419701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27267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4" grpId="0"/>
      <p:bldP spid="10" grpId="0"/>
      <p:bldP spid="11" grpId="0"/>
      <p:bldP spid="12" grpId="0"/>
      <p:bldP spid="16" grpId="0"/>
      <p:bldP spid="17" grpId="0"/>
      <p:bldP spid="21" grpId="0"/>
      <p:bldP spid="22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marL="838200" indent="-838200"/>
            <a:r>
              <a:rPr lang="en-US" sz="4000" dirty="0">
                <a:effectLst/>
              </a:rPr>
              <a:t>Market Demand Curve Estimation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424676812"/>
              </p:ext>
            </p:extLst>
          </p:nvPr>
        </p:nvGraphicFramePr>
        <p:xfrm>
          <a:off x="838200" y="1295400"/>
          <a:ext cx="7543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26043" y="55626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Foreign Demand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48000" y="48006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Domestic Demand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72200" y="5254823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Market Demand</a:t>
            </a:r>
          </a:p>
        </p:txBody>
      </p:sp>
    </p:spTree>
    <p:extLst>
      <p:ext uri="{BB962C8B-B14F-4D97-AF65-F5344CB8AC3E}">
        <p14:creationId xmlns:p14="http://schemas.microsoft.com/office/powerpoint/2010/main" val="241691091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Identification Problem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Changing Nature of Demand Relations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Demand relations are dynamic.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Interplay of Demand and Supply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Economic conditions affect demand and supply.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Shifts in Demand and Supply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Curve shifts can be estimated.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Simultaneous Relations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Quantity and price are jointly determined.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Identification Problem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691445" y="2760469"/>
            <a:ext cx="13701" cy="296207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 flipV="1">
            <a:off x="691445" y="5722547"/>
            <a:ext cx="3287406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381000" y="2608069"/>
            <a:ext cx="31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20807" y="5722547"/>
            <a:ext cx="310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 flipH="1" flipV="1">
            <a:off x="705146" y="2977401"/>
            <a:ext cx="2876254" cy="274514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" name="Group 4"/>
          <p:cNvGrpSpPr/>
          <p:nvPr/>
        </p:nvGrpSpPr>
        <p:grpSpPr>
          <a:xfrm>
            <a:off x="228600" y="3245470"/>
            <a:ext cx="1145822" cy="2850530"/>
            <a:chOff x="228600" y="3245470"/>
            <a:chExt cx="1145822" cy="2850530"/>
          </a:xfrm>
        </p:grpSpPr>
        <p:cxnSp>
          <p:nvCxnSpPr>
            <p:cNvPr id="16" name="Straight Connector 15"/>
            <p:cNvCxnSpPr/>
            <p:nvPr/>
          </p:nvCxnSpPr>
          <p:spPr bwMode="auto">
            <a:xfrm>
              <a:off x="1143000" y="3446269"/>
              <a:ext cx="0" cy="227628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4" name="TextBox 23"/>
            <p:cNvSpPr txBox="1"/>
            <p:nvPr/>
          </p:nvSpPr>
          <p:spPr>
            <a:xfrm>
              <a:off x="228600" y="3245470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P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11578" y="5726668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Q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cxnSp>
          <p:nvCxnSpPr>
            <p:cNvPr id="31" name="Straight Connector 30"/>
            <p:cNvCxnSpPr/>
            <p:nvPr/>
          </p:nvCxnSpPr>
          <p:spPr bwMode="auto">
            <a:xfrm>
              <a:off x="705146" y="3430136"/>
              <a:ext cx="45155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" name="Oval 2"/>
            <p:cNvSpPr/>
            <p:nvPr/>
          </p:nvSpPr>
          <p:spPr bwMode="auto">
            <a:xfrm>
              <a:off x="1097280" y="3352800"/>
              <a:ext cx="91440" cy="9144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8600" y="4436869"/>
            <a:ext cx="2377517" cy="1633047"/>
            <a:chOff x="228600" y="4436869"/>
            <a:chExt cx="2377517" cy="1633047"/>
          </a:xfrm>
        </p:grpSpPr>
        <p:sp>
          <p:nvSpPr>
            <p:cNvPr id="26" name="TextBox 25"/>
            <p:cNvSpPr txBox="1"/>
            <p:nvPr/>
          </p:nvSpPr>
          <p:spPr>
            <a:xfrm>
              <a:off x="228600" y="4436869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P</a:t>
              </a:r>
              <a:r>
                <a:rPr lang="en-US" baseline="-25000" dirty="0"/>
                <a:t>3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43273" y="5700584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Q</a:t>
              </a:r>
              <a:r>
                <a:rPr lang="en-US" baseline="-25000" dirty="0"/>
                <a:t>3</a:t>
              </a:r>
              <a:endParaRPr lang="en-US" dirty="0"/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685800" y="4589269"/>
              <a:ext cx="16493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2362200" y="4589269"/>
              <a:ext cx="0" cy="112161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5" name="Oval 74"/>
            <p:cNvSpPr/>
            <p:nvPr/>
          </p:nvSpPr>
          <p:spPr bwMode="auto">
            <a:xfrm>
              <a:off x="2335148" y="4543549"/>
              <a:ext cx="91440" cy="9144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2956" y="3838937"/>
            <a:ext cx="1761066" cy="2257063"/>
            <a:chOff x="222956" y="3838937"/>
            <a:chExt cx="1761066" cy="2257063"/>
          </a:xfrm>
        </p:grpSpPr>
        <p:sp>
          <p:nvSpPr>
            <p:cNvPr id="25" name="TextBox 24"/>
            <p:cNvSpPr txBox="1"/>
            <p:nvPr/>
          </p:nvSpPr>
          <p:spPr>
            <a:xfrm>
              <a:off x="222956" y="3838937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P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521178" y="5726668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Q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1752600" y="3991337"/>
              <a:ext cx="0" cy="173121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691444" y="3991337"/>
              <a:ext cx="10692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6" name="Oval 75"/>
            <p:cNvSpPr/>
            <p:nvPr/>
          </p:nvSpPr>
          <p:spPr bwMode="auto">
            <a:xfrm>
              <a:off x="1737360" y="3947160"/>
              <a:ext cx="91440" cy="9144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2909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Identification Problem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691445" y="2760469"/>
            <a:ext cx="13701" cy="296207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 flipV="1">
            <a:off x="691445" y="5722547"/>
            <a:ext cx="3287406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381000" y="2608069"/>
            <a:ext cx="31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20807" y="5722547"/>
            <a:ext cx="310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05146" y="2977401"/>
            <a:ext cx="3031476" cy="2745148"/>
            <a:chOff x="705146" y="2977401"/>
            <a:chExt cx="3031476" cy="2745148"/>
          </a:xfrm>
        </p:grpSpPr>
        <p:cxnSp>
          <p:nvCxnSpPr>
            <p:cNvPr id="10" name="Straight Connector 9"/>
            <p:cNvCxnSpPr/>
            <p:nvPr/>
          </p:nvCxnSpPr>
          <p:spPr bwMode="auto">
            <a:xfrm flipH="1" flipV="1">
              <a:off x="705146" y="2977401"/>
              <a:ext cx="2876254" cy="274514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" name="TextBox 11"/>
            <p:cNvSpPr txBox="1"/>
            <p:nvPr/>
          </p:nvSpPr>
          <p:spPr>
            <a:xfrm>
              <a:off x="3426178" y="5198869"/>
              <a:ext cx="3104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grpSp>
        <p:nvGrpSpPr>
          <p:cNvPr id="39947" name="Group 39946"/>
          <p:cNvGrpSpPr/>
          <p:nvPr/>
        </p:nvGrpSpPr>
        <p:grpSpPr>
          <a:xfrm>
            <a:off x="4425244" y="2608069"/>
            <a:ext cx="3750251" cy="3453032"/>
            <a:chOff x="4425244" y="2608069"/>
            <a:chExt cx="3750251" cy="3453032"/>
          </a:xfrm>
        </p:grpSpPr>
        <p:cxnSp>
          <p:nvCxnSpPr>
            <p:cNvPr id="41" name="Straight Connector 40"/>
            <p:cNvCxnSpPr/>
            <p:nvPr/>
          </p:nvCxnSpPr>
          <p:spPr bwMode="auto">
            <a:xfrm>
              <a:off x="4735689" y="2760469"/>
              <a:ext cx="13701" cy="2962079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H="1" flipV="1">
              <a:off x="4735689" y="5722547"/>
              <a:ext cx="3287406" cy="1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" name="TextBox 42"/>
            <p:cNvSpPr txBox="1"/>
            <p:nvPr/>
          </p:nvSpPr>
          <p:spPr>
            <a:xfrm>
              <a:off x="4425244" y="2608069"/>
              <a:ext cx="3104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865051" y="5722547"/>
              <a:ext cx="3104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Q</a:t>
              </a:r>
            </a:p>
          </p:txBody>
        </p:sp>
        <p:cxnSp>
          <p:nvCxnSpPr>
            <p:cNvPr id="45" name="Straight Connector 44"/>
            <p:cNvCxnSpPr/>
            <p:nvPr/>
          </p:nvCxnSpPr>
          <p:spPr bwMode="auto">
            <a:xfrm flipH="1" flipV="1">
              <a:off x="4749390" y="2977401"/>
              <a:ext cx="2876254" cy="274514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6" name="TextBox 45"/>
            <p:cNvSpPr txBox="1"/>
            <p:nvPr/>
          </p:nvSpPr>
          <p:spPr>
            <a:xfrm>
              <a:off x="7470422" y="5198869"/>
              <a:ext cx="3104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grpSp>
        <p:nvGrpSpPr>
          <p:cNvPr id="39944" name="Group 39943"/>
          <p:cNvGrpSpPr/>
          <p:nvPr/>
        </p:nvGrpSpPr>
        <p:grpSpPr>
          <a:xfrm>
            <a:off x="4272844" y="3245470"/>
            <a:ext cx="1145822" cy="2850530"/>
            <a:chOff x="4272844" y="3245470"/>
            <a:chExt cx="1145822" cy="2850530"/>
          </a:xfrm>
        </p:grpSpPr>
        <p:cxnSp>
          <p:nvCxnSpPr>
            <p:cNvPr id="47" name="Straight Connector 46"/>
            <p:cNvCxnSpPr/>
            <p:nvPr/>
          </p:nvCxnSpPr>
          <p:spPr bwMode="auto">
            <a:xfrm>
              <a:off x="5187244" y="3446269"/>
              <a:ext cx="0" cy="227628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8" name="TextBox 47"/>
            <p:cNvSpPr txBox="1"/>
            <p:nvPr/>
          </p:nvSpPr>
          <p:spPr>
            <a:xfrm>
              <a:off x="4272844" y="3245470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P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955822" y="5726668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Q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4749390" y="3430136"/>
              <a:ext cx="45155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9945" name="Group 39944"/>
          <p:cNvGrpSpPr/>
          <p:nvPr/>
        </p:nvGrpSpPr>
        <p:grpSpPr>
          <a:xfrm>
            <a:off x="4267200" y="3838937"/>
            <a:ext cx="1761066" cy="2257063"/>
            <a:chOff x="4267200" y="3838937"/>
            <a:chExt cx="1761066" cy="2257063"/>
          </a:xfrm>
        </p:grpSpPr>
        <p:sp>
          <p:nvSpPr>
            <p:cNvPr id="49" name="TextBox 48"/>
            <p:cNvSpPr txBox="1"/>
            <p:nvPr/>
          </p:nvSpPr>
          <p:spPr>
            <a:xfrm>
              <a:off x="4267200" y="3838937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P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65422" y="5726668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Q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>
              <a:off x="5796844" y="3991337"/>
              <a:ext cx="0" cy="173121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4735688" y="3991337"/>
              <a:ext cx="10692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9946" name="Group 39945"/>
          <p:cNvGrpSpPr/>
          <p:nvPr/>
        </p:nvGrpSpPr>
        <p:grpSpPr>
          <a:xfrm>
            <a:off x="4272844" y="4436869"/>
            <a:ext cx="2377517" cy="1633047"/>
            <a:chOff x="4272844" y="4436869"/>
            <a:chExt cx="2377517" cy="1633047"/>
          </a:xfrm>
        </p:grpSpPr>
        <p:sp>
          <p:nvSpPr>
            <p:cNvPr id="50" name="TextBox 49"/>
            <p:cNvSpPr txBox="1"/>
            <p:nvPr/>
          </p:nvSpPr>
          <p:spPr>
            <a:xfrm>
              <a:off x="4272844" y="4436869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P</a:t>
              </a:r>
              <a:r>
                <a:rPr lang="en-US" baseline="-25000" dirty="0"/>
                <a:t>3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187517" y="5700584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Q</a:t>
              </a:r>
              <a:r>
                <a:rPr lang="en-US" baseline="-25000" dirty="0"/>
                <a:t>3</a:t>
              </a:r>
              <a:endParaRPr lang="en-US" dirty="0"/>
            </a:p>
          </p:txBody>
        </p:sp>
        <p:cxnSp>
          <p:nvCxnSpPr>
            <p:cNvPr id="57" name="Straight Connector 56"/>
            <p:cNvCxnSpPr/>
            <p:nvPr/>
          </p:nvCxnSpPr>
          <p:spPr bwMode="auto">
            <a:xfrm>
              <a:off x="4730044" y="4589269"/>
              <a:ext cx="16493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6406444" y="4589269"/>
              <a:ext cx="0" cy="112161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9936" name="Group 39935"/>
          <p:cNvGrpSpPr/>
          <p:nvPr/>
        </p:nvGrpSpPr>
        <p:grpSpPr>
          <a:xfrm>
            <a:off x="4955822" y="2401669"/>
            <a:ext cx="1192148" cy="1589668"/>
            <a:chOff x="5390927" y="1546200"/>
            <a:chExt cx="1192148" cy="1589668"/>
          </a:xfrm>
        </p:grpSpPr>
        <p:cxnSp>
          <p:nvCxnSpPr>
            <p:cNvPr id="59" name="Straight Connector 58"/>
            <p:cNvCxnSpPr/>
            <p:nvPr/>
          </p:nvCxnSpPr>
          <p:spPr bwMode="auto">
            <a:xfrm flipH="1">
              <a:off x="5390927" y="1740932"/>
              <a:ext cx="841022" cy="115466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Straight Connector 61"/>
            <p:cNvCxnSpPr/>
            <p:nvPr/>
          </p:nvCxnSpPr>
          <p:spPr bwMode="auto">
            <a:xfrm>
              <a:off x="5390927" y="1740932"/>
              <a:ext cx="462844" cy="139493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3" name="TextBox 62"/>
            <p:cNvSpPr txBox="1"/>
            <p:nvPr/>
          </p:nvSpPr>
          <p:spPr>
            <a:xfrm>
              <a:off x="6204897" y="1546200"/>
              <a:ext cx="378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S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390927" y="1546201"/>
              <a:ext cx="378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</p:grpSp>
      <p:grpSp>
        <p:nvGrpSpPr>
          <p:cNvPr id="39937" name="Group 39936"/>
          <p:cNvGrpSpPr/>
          <p:nvPr/>
        </p:nvGrpSpPr>
        <p:grpSpPr>
          <a:xfrm>
            <a:off x="5511597" y="3019846"/>
            <a:ext cx="1239311" cy="1548825"/>
            <a:chOff x="5946702" y="2164377"/>
            <a:chExt cx="1239311" cy="1548825"/>
          </a:xfrm>
        </p:grpSpPr>
        <p:cxnSp>
          <p:nvCxnSpPr>
            <p:cNvPr id="65" name="Straight Connector 64"/>
            <p:cNvCxnSpPr/>
            <p:nvPr/>
          </p:nvCxnSpPr>
          <p:spPr bwMode="auto">
            <a:xfrm flipH="1">
              <a:off x="5973475" y="2318266"/>
              <a:ext cx="841022" cy="115466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Straight Connector 65"/>
            <p:cNvCxnSpPr/>
            <p:nvPr/>
          </p:nvCxnSpPr>
          <p:spPr bwMode="auto">
            <a:xfrm>
              <a:off x="5973475" y="2318266"/>
              <a:ext cx="462844" cy="139493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1" name="TextBox 70"/>
            <p:cNvSpPr txBox="1"/>
            <p:nvPr/>
          </p:nvSpPr>
          <p:spPr>
            <a:xfrm>
              <a:off x="6807835" y="2165066"/>
              <a:ext cx="378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S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46702" y="2164377"/>
              <a:ext cx="378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</p:grpSp>
      <p:grpSp>
        <p:nvGrpSpPr>
          <p:cNvPr id="39940" name="Group 39939"/>
          <p:cNvGrpSpPr/>
          <p:nvPr/>
        </p:nvGrpSpPr>
        <p:grpSpPr>
          <a:xfrm>
            <a:off x="6120917" y="3564111"/>
            <a:ext cx="1270087" cy="1599398"/>
            <a:chOff x="6556022" y="2708642"/>
            <a:chExt cx="1270087" cy="1599398"/>
          </a:xfrm>
        </p:grpSpPr>
        <p:cxnSp>
          <p:nvCxnSpPr>
            <p:cNvPr id="67" name="Straight Connector 66"/>
            <p:cNvCxnSpPr/>
            <p:nvPr/>
          </p:nvCxnSpPr>
          <p:spPr bwMode="auto">
            <a:xfrm flipH="1">
              <a:off x="6614384" y="2913104"/>
              <a:ext cx="841022" cy="115466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8" name="Straight Connector 67"/>
            <p:cNvCxnSpPr/>
            <p:nvPr/>
          </p:nvCxnSpPr>
          <p:spPr bwMode="auto">
            <a:xfrm>
              <a:off x="6614384" y="2913104"/>
              <a:ext cx="462844" cy="139493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3" name="TextBox 72"/>
            <p:cNvSpPr txBox="1"/>
            <p:nvPr/>
          </p:nvSpPr>
          <p:spPr>
            <a:xfrm>
              <a:off x="7447931" y="2708642"/>
              <a:ext cx="378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S</a:t>
              </a:r>
              <a:r>
                <a:rPr lang="en-US" sz="1400" baseline="-25000" dirty="0"/>
                <a:t>3</a:t>
              </a:r>
              <a:endParaRPr lang="en-US" sz="14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556022" y="2759333"/>
              <a:ext cx="378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</a:t>
              </a:r>
              <a:r>
                <a:rPr lang="en-US" sz="1400" baseline="-25000" dirty="0"/>
                <a:t>3</a:t>
              </a:r>
              <a:endParaRPr lang="en-US" sz="1400" dirty="0"/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4625927" y="1362670"/>
            <a:ext cx="3625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demand curve “D” does not exist the data are for three shifting demand curves</a:t>
            </a:r>
          </a:p>
        </p:txBody>
      </p:sp>
      <p:grpSp>
        <p:nvGrpSpPr>
          <p:cNvPr id="39941" name="Group 39940"/>
          <p:cNvGrpSpPr/>
          <p:nvPr/>
        </p:nvGrpSpPr>
        <p:grpSpPr>
          <a:xfrm>
            <a:off x="805540" y="2565737"/>
            <a:ext cx="1192148" cy="1349400"/>
            <a:chOff x="805540" y="2565737"/>
            <a:chExt cx="1192148" cy="1349400"/>
          </a:xfrm>
        </p:grpSpPr>
        <p:cxnSp>
          <p:nvCxnSpPr>
            <p:cNvPr id="79" name="Straight Connector 78"/>
            <p:cNvCxnSpPr/>
            <p:nvPr/>
          </p:nvCxnSpPr>
          <p:spPr bwMode="auto">
            <a:xfrm flipH="1">
              <a:off x="805540" y="2760469"/>
              <a:ext cx="841022" cy="115466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0" name="TextBox 79"/>
            <p:cNvSpPr txBox="1"/>
            <p:nvPr/>
          </p:nvSpPr>
          <p:spPr>
            <a:xfrm>
              <a:off x="1619510" y="2565737"/>
              <a:ext cx="378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S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</p:grpSp>
      <p:grpSp>
        <p:nvGrpSpPr>
          <p:cNvPr id="39942" name="Group 39941"/>
          <p:cNvGrpSpPr/>
          <p:nvPr/>
        </p:nvGrpSpPr>
        <p:grpSpPr>
          <a:xfrm>
            <a:off x="1477345" y="3031507"/>
            <a:ext cx="1192148" cy="1349400"/>
            <a:chOff x="1477345" y="3031507"/>
            <a:chExt cx="1192148" cy="1349400"/>
          </a:xfrm>
        </p:grpSpPr>
        <p:cxnSp>
          <p:nvCxnSpPr>
            <p:cNvPr id="81" name="Straight Connector 80"/>
            <p:cNvCxnSpPr/>
            <p:nvPr/>
          </p:nvCxnSpPr>
          <p:spPr bwMode="auto">
            <a:xfrm flipH="1">
              <a:off x="1477345" y="3226239"/>
              <a:ext cx="841022" cy="115466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" name="TextBox 81"/>
            <p:cNvSpPr txBox="1"/>
            <p:nvPr/>
          </p:nvSpPr>
          <p:spPr>
            <a:xfrm>
              <a:off x="2291315" y="3031507"/>
              <a:ext cx="378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S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</p:grpSp>
      <p:grpSp>
        <p:nvGrpSpPr>
          <p:cNvPr id="39943" name="Group 39942"/>
          <p:cNvGrpSpPr/>
          <p:nvPr/>
        </p:nvGrpSpPr>
        <p:grpSpPr>
          <a:xfrm>
            <a:off x="1984366" y="3751174"/>
            <a:ext cx="1192148" cy="1349400"/>
            <a:chOff x="1984366" y="3751174"/>
            <a:chExt cx="1192148" cy="1349400"/>
          </a:xfrm>
        </p:grpSpPr>
        <p:cxnSp>
          <p:nvCxnSpPr>
            <p:cNvPr id="83" name="Straight Connector 82"/>
            <p:cNvCxnSpPr/>
            <p:nvPr/>
          </p:nvCxnSpPr>
          <p:spPr bwMode="auto">
            <a:xfrm flipH="1">
              <a:off x="1984366" y="3945906"/>
              <a:ext cx="841022" cy="115466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4" name="TextBox 83"/>
            <p:cNvSpPr txBox="1"/>
            <p:nvPr/>
          </p:nvSpPr>
          <p:spPr>
            <a:xfrm>
              <a:off x="2798336" y="3751174"/>
              <a:ext cx="378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S</a:t>
              </a:r>
              <a:r>
                <a:rPr lang="en-US" sz="1400" baseline="-25000" dirty="0"/>
                <a:t>3</a:t>
              </a:r>
              <a:endParaRPr lang="en-US" sz="1400" dirty="0"/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6966032" y="2362200"/>
            <a:ext cx="2101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problem:</a:t>
            </a:r>
          </a:p>
          <a:p>
            <a:r>
              <a:rPr lang="en-US" dirty="0"/>
              <a:t>“D” has higher elasticity than “</a:t>
            </a:r>
            <a:r>
              <a:rPr lang="en-US" sz="1400" dirty="0"/>
              <a:t>D</a:t>
            </a:r>
            <a:r>
              <a:rPr lang="en-US" sz="1400" baseline="-25000" dirty="0"/>
              <a:t>1</a:t>
            </a:r>
            <a:r>
              <a:rPr lang="en-US" dirty="0"/>
              <a:t>”.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28600" y="3245470"/>
            <a:ext cx="1145822" cy="2850530"/>
            <a:chOff x="228600" y="3245470"/>
            <a:chExt cx="1145822" cy="2850530"/>
          </a:xfrm>
        </p:grpSpPr>
        <p:cxnSp>
          <p:nvCxnSpPr>
            <p:cNvPr id="16" name="Straight Connector 15"/>
            <p:cNvCxnSpPr/>
            <p:nvPr/>
          </p:nvCxnSpPr>
          <p:spPr bwMode="auto">
            <a:xfrm>
              <a:off x="1143000" y="3446269"/>
              <a:ext cx="0" cy="227628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4" name="TextBox 23"/>
            <p:cNvSpPr txBox="1"/>
            <p:nvPr/>
          </p:nvSpPr>
          <p:spPr>
            <a:xfrm>
              <a:off x="228600" y="3245470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P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11578" y="5726668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Q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cxnSp>
          <p:nvCxnSpPr>
            <p:cNvPr id="31" name="Straight Connector 30"/>
            <p:cNvCxnSpPr/>
            <p:nvPr/>
          </p:nvCxnSpPr>
          <p:spPr bwMode="auto">
            <a:xfrm>
              <a:off x="705146" y="3430136"/>
              <a:ext cx="45155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" name="Oval 2"/>
            <p:cNvSpPr/>
            <p:nvPr/>
          </p:nvSpPr>
          <p:spPr bwMode="auto">
            <a:xfrm>
              <a:off x="1097280" y="3352800"/>
              <a:ext cx="91440" cy="9144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8600" y="4436869"/>
            <a:ext cx="2377517" cy="1633047"/>
            <a:chOff x="228600" y="4436869"/>
            <a:chExt cx="2377517" cy="1633047"/>
          </a:xfrm>
        </p:grpSpPr>
        <p:sp>
          <p:nvSpPr>
            <p:cNvPr id="26" name="TextBox 25"/>
            <p:cNvSpPr txBox="1"/>
            <p:nvPr/>
          </p:nvSpPr>
          <p:spPr>
            <a:xfrm>
              <a:off x="228600" y="4436869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P</a:t>
              </a:r>
              <a:r>
                <a:rPr lang="en-US" baseline="-25000" dirty="0"/>
                <a:t>3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43273" y="5700584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Q</a:t>
              </a:r>
              <a:r>
                <a:rPr lang="en-US" baseline="-25000" dirty="0"/>
                <a:t>3</a:t>
              </a:r>
              <a:endParaRPr lang="en-US" dirty="0"/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685800" y="4589269"/>
              <a:ext cx="16493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2362200" y="4589269"/>
              <a:ext cx="0" cy="112161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5" name="Oval 74"/>
            <p:cNvSpPr/>
            <p:nvPr/>
          </p:nvSpPr>
          <p:spPr bwMode="auto">
            <a:xfrm>
              <a:off x="2335148" y="4543549"/>
              <a:ext cx="91440" cy="9144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2956" y="3838937"/>
            <a:ext cx="1761066" cy="2257063"/>
            <a:chOff x="222956" y="3838937"/>
            <a:chExt cx="1761066" cy="2257063"/>
          </a:xfrm>
        </p:grpSpPr>
        <p:sp>
          <p:nvSpPr>
            <p:cNvPr id="25" name="TextBox 24"/>
            <p:cNvSpPr txBox="1"/>
            <p:nvPr/>
          </p:nvSpPr>
          <p:spPr>
            <a:xfrm>
              <a:off x="222956" y="3838937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P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521178" y="5726668"/>
              <a:ext cx="462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Q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1752600" y="3991337"/>
              <a:ext cx="0" cy="173121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691444" y="3991337"/>
              <a:ext cx="10692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6" name="Oval 75"/>
            <p:cNvSpPr/>
            <p:nvPr/>
          </p:nvSpPr>
          <p:spPr bwMode="auto">
            <a:xfrm>
              <a:off x="1737360" y="3947160"/>
              <a:ext cx="91440" cy="9144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91444" y="1639669"/>
            <a:ext cx="2889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else equal w.r.t. demand determinants</a:t>
            </a:r>
          </a:p>
        </p:txBody>
      </p:sp>
    </p:spTree>
    <p:extLst>
      <p:ext uri="{BB962C8B-B14F-4D97-AF65-F5344CB8AC3E}">
        <p14:creationId xmlns:p14="http://schemas.microsoft.com/office/powerpoint/2010/main" val="192238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88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Regression Analysis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Specifying the Regression Model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Dependent variable Y is caused by X.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X variables are independently determined from Y.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Least Squares Method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Minimize sum of squared residuals.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Regression Analysis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7066" y="1981200"/>
            <a:ext cx="1982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Direct Relation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0" y="2648405"/>
            <a:ext cx="2686273" cy="2328628"/>
            <a:chOff x="0" y="2648405"/>
            <a:chExt cx="2686273" cy="2328628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697088" y="2667000"/>
              <a:ext cx="13702" cy="1971479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6"/>
            <p:cNvCxnSpPr/>
            <p:nvPr/>
          </p:nvCxnSpPr>
          <p:spPr bwMode="auto">
            <a:xfrm flipH="1">
              <a:off x="697089" y="4638479"/>
              <a:ext cx="1969911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TextBox 7"/>
            <p:cNvSpPr txBox="1"/>
            <p:nvPr/>
          </p:nvSpPr>
          <p:spPr>
            <a:xfrm>
              <a:off x="0" y="2648405"/>
              <a:ext cx="9849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Unit Sales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75829" y="4638479"/>
              <a:ext cx="3104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X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914400" y="35052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219200" y="34215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447800" y="31242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066800" y="34290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447800" y="28881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219200" y="31929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828800" y="28194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066800" y="31929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295400" y="29718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600200" y="30480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600200" y="28881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574549" y="1981200"/>
            <a:ext cx="2210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Inverse Relation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628266" y="1981200"/>
            <a:ext cx="1829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Relation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62000" y="4800600"/>
            <a:ext cx="1982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Advertising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667000" y="2667000"/>
            <a:ext cx="2737483" cy="2310033"/>
            <a:chOff x="2667000" y="2667000"/>
            <a:chExt cx="2737483" cy="2310033"/>
          </a:xfrm>
        </p:grpSpPr>
        <p:cxnSp>
          <p:nvCxnSpPr>
            <p:cNvPr id="47" name="Straight Connector 46"/>
            <p:cNvCxnSpPr/>
            <p:nvPr/>
          </p:nvCxnSpPr>
          <p:spPr bwMode="auto">
            <a:xfrm>
              <a:off x="3415298" y="2667000"/>
              <a:ext cx="13702" cy="1971479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415299" y="4638479"/>
              <a:ext cx="1969911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0" name="TextBox 49"/>
            <p:cNvSpPr txBox="1"/>
            <p:nvPr/>
          </p:nvSpPr>
          <p:spPr>
            <a:xfrm>
              <a:off x="5094039" y="4638479"/>
              <a:ext cx="3104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X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632610" y="27357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937410" y="34215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166010" y="31242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56683" y="30405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166010" y="34215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937410" y="31929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185283" y="35739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785010" y="29718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804283" y="28194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318410" y="36501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318410" y="3441714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667000" y="2667000"/>
              <a:ext cx="9849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Unit Sales</a:t>
              </a: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5715000" y="2667000"/>
            <a:ext cx="2819400" cy="2310033"/>
            <a:chOff x="5715000" y="2667000"/>
            <a:chExt cx="2819400" cy="2310033"/>
          </a:xfrm>
        </p:grpSpPr>
        <p:cxnSp>
          <p:nvCxnSpPr>
            <p:cNvPr id="63" name="Straight Connector 62"/>
            <p:cNvCxnSpPr/>
            <p:nvPr/>
          </p:nvCxnSpPr>
          <p:spPr bwMode="auto">
            <a:xfrm>
              <a:off x="6463298" y="2667000"/>
              <a:ext cx="13702" cy="1971479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/>
            <p:nvPr/>
          </p:nvCxnSpPr>
          <p:spPr bwMode="auto">
            <a:xfrm flipH="1">
              <a:off x="6488289" y="4638479"/>
              <a:ext cx="1969911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6" name="TextBox 65"/>
            <p:cNvSpPr txBox="1"/>
            <p:nvPr/>
          </p:nvSpPr>
          <p:spPr>
            <a:xfrm>
              <a:off x="8223956" y="4638479"/>
              <a:ext cx="3104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X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477000" y="30480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553200" y="29643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315200" y="28956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858000" y="30405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67327" y="29643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543800" y="28956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086600" y="28956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686327" y="29718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162800" y="3116759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391400" y="30480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696200" y="31242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.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715000" y="2667000"/>
              <a:ext cx="9849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Unit Sales</a:t>
              </a: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3911190" y="4812268"/>
            <a:ext cx="1194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959190" y="4800600"/>
            <a:ext cx="1194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Orbit of Jupiter</a:t>
            </a:r>
          </a:p>
        </p:txBody>
      </p:sp>
    </p:spTree>
    <p:extLst>
      <p:ext uri="{BB962C8B-B14F-4D97-AF65-F5344CB8AC3E}">
        <p14:creationId xmlns:p14="http://schemas.microsoft.com/office/powerpoint/2010/main" val="308170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1" grpId="0"/>
      <p:bldP spid="67" grpId="0"/>
      <p:bldP spid="79" grpId="0"/>
      <p:bldP spid="82" grpId="0"/>
      <p:bldP spid="8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Regression Analysis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6355" y="1219200"/>
            <a:ext cx="4360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Regression Analysis fits a “Sum of Least Squares” line to the data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 flipH="1">
            <a:off x="482345" y="1752600"/>
            <a:ext cx="13700" cy="396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482345" y="5715000"/>
            <a:ext cx="478931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76200" y="1688068"/>
            <a:ext cx="394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1211" y="5715000"/>
            <a:ext cx="310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833255" y="21336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33255" y="3148187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15235" y="3768436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50545" y="3844634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7855" y="28956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96546" y="2263676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56855" y="3726359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892280" y="3133305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67400" y="25146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84065" y="3917628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119455" y="2690473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cxnSp>
        <p:nvCxnSpPr>
          <p:cNvPr id="65" name="Straight Connector 64"/>
          <p:cNvCxnSpPr/>
          <p:nvPr/>
        </p:nvCxnSpPr>
        <p:spPr bwMode="auto">
          <a:xfrm flipH="1">
            <a:off x="496435" y="2387263"/>
            <a:ext cx="3327420" cy="28101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" name="TextBox 84"/>
          <p:cNvSpPr txBox="1"/>
          <p:nvPr/>
        </p:nvSpPr>
        <p:spPr>
          <a:xfrm>
            <a:off x="2299855" y="3345359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2985655" y="31242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8" name="Group 27"/>
          <p:cNvGrpSpPr/>
          <p:nvPr/>
        </p:nvGrpSpPr>
        <p:grpSpPr>
          <a:xfrm>
            <a:off x="3050558" y="3274225"/>
            <a:ext cx="2221107" cy="404983"/>
            <a:chOff x="3050558" y="3274225"/>
            <a:chExt cx="2221107" cy="404983"/>
          </a:xfrm>
        </p:grpSpPr>
        <p:cxnSp>
          <p:nvCxnSpPr>
            <p:cNvPr id="18" name="Straight Arrow Connector 17"/>
            <p:cNvCxnSpPr>
              <a:stCxn id="46" idx="2"/>
            </p:cNvCxnSpPr>
            <p:nvPr/>
          </p:nvCxnSpPr>
          <p:spPr bwMode="auto">
            <a:xfrm flipH="1" flipV="1">
              <a:off x="3050558" y="3407632"/>
              <a:ext cx="373697" cy="5228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352791" y="3274225"/>
                  <a:ext cx="1918874" cy="4049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Error or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̂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</m:d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2791" y="3274225"/>
                  <a:ext cx="1918874" cy="404983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857" t="-2985" r="-635" b="-1791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2986102" y="3794782"/>
                <a:ext cx="19751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Observation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6102" y="3794782"/>
                <a:ext cx="1975109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2778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1982099" y="2194587"/>
            <a:ext cx="1562161" cy="879959"/>
            <a:chOff x="2118827" y="2172910"/>
            <a:chExt cx="1328215" cy="879959"/>
          </a:xfrm>
        </p:grpSpPr>
        <p:cxnSp>
          <p:nvCxnSpPr>
            <p:cNvPr id="87" name="Straight Arrow Connector 86"/>
            <p:cNvCxnSpPr/>
            <p:nvPr/>
          </p:nvCxnSpPr>
          <p:spPr bwMode="auto">
            <a:xfrm>
              <a:off x="2548898" y="2504925"/>
              <a:ext cx="384356" cy="5479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TextBox 87"/>
                <p:cNvSpPr txBox="1"/>
                <p:nvPr/>
              </p:nvSpPr>
              <p:spPr>
                <a:xfrm>
                  <a:off x="2118827" y="2172910"/>
                  <a:ext cx="1328215" cy="3767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Estimate or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acc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8" name="TextBox 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8827" y="2172910"/>
                  <a:ext cx="1328215" cy="37677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3125" t="-4839" r="-15625" b="-2580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939197" y="4701031"/>
                <a:ext cx="2046458" cy="5347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𝑏𝑋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197" y="4701031"/>
                <a:ext cx="2046458" cy="53476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4800600" y="2360838"/>
                <a:ext cx="4350999" cy="9991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𝑏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𝑋𝑌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nary>
                                </m:e>
                              </m:d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𝑌</m:t>
                                      </m:r>
                                    </m:e>
                                  </m:nary>
                                </m:e>
                              </m:d>
                            </m:e>
                          </m:nary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  <m:r>
                            <a:rPr lang="en-US" sz="2800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2360838"/>
                <a:ext cx="4350999" cy="9991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5543914" y="3794579"/>
                <a:ext cx="3219086" cy="9284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nary>
                                </m:e>
                              </m:d>
                            </m:e>
                          </m:nary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914" y="3794579"/>
                <a:ext cx="3219086" cy="92845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873878"/>
              </p:ext>
            </p:extLst>
          </p:nvPr>
        </p:nvGraphicFramePr>
        <p:xfrm>
          <a:off x="7394575" y="5867400"/>
          <a:ext cx="3810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4" name="Worksheet" showAsIcon="1" r:id="rId9" imgW="380914" imgH="771353" progId="Excel.Sheet.12">
                  <p:embed/>
                </p:oleObj>
              </mc:Choice>
              <mc:Fallback>
                <p:oleObj name="Worksheet" showAsIcon="1" r:id="rId9" imgW="380914" imgH="77135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394575" y="5867400"/>
                        <a:ext cx="3810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4527617" y="4875438"/>
                <a:ext cx="4573624" cy="5347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sz="2800" b="0" i="1" smtClean="0">
                          <a:latin typeface="Cambria Math"/>
                        </a:rPr>
                        <m:t>=0.136047+0.005962</m:t>
                      </m:r>
                      <m:r>
                        <a:rPr lang="en-US" sz="2800" b="0" i="1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7617" y="4875438"/>
                <a:ext cx="4573624" cy="53476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105400" y="1074104"/>
                <a:ext cx="2815451" cy="11356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𝑚𝑖𝑛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𝑌</m:t>
                                  </m:r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𝑌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1074104"/>
                <a:ext cx="2815451" cy="113569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193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90" grpId="0"/>
      <p:bldP spid="91" grpId="0"/>
      <p:bldP spid="92" grpId="0"/>
      <p:bldP spid="93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Regression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1313128"/>
                  </p:ext>
                </p:extLst>
              </p:nvPr>
            </p:nvGraphicFramePr>
            <p:xfrm>
              <a:off x="304800" y="1144905"/>
              <a:ext cx="1219200" cy="3122295"/>
            </p:xfrm>
            <a:graphic>
              <a:graphicData uri="http://schemas.openxmlformats.org/drawingml/2006/table">
                <a:tbl>
                  <a:tblPr/>
                  <a:tblGrid>
                    <a:gridCol w="609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905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𝑋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𝑌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43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100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82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22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75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91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1313128"/>
                  </p:ext>
                </p:extLst>
              </p:nvPr>
            </p:nvGraphicFramePr>
            <p:xfrm>
              <a:off x="304800" y="1144905"/>
              <a:ext cx="1219200" cy="3122295"/>
            </p:xfrm>
            <a:graphic>
              <a:graphicData uri="http://schemas.openxmlformats.org/drawingml/2006/table">
                <a:tbl>
                  <a:tblPr/>
                  <a:tblGrid>
                    <a:gridCol w="609600"/>
                    <a:gridCol w="609600"/>
                  </a:tblGrid>
                  <a:tr h="28384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2128" r="-100000" b="-10382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000" t="-2128" b="-1038298"/>
                          </a:stretch>
                        </a:blipFill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43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100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82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22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75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91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2591165"/>
                  </p:ext>
                </p:extLst>
              </p:nvPr>
            </p:nvGraphicFramePr>
            <p:xfrm>
              <a:off x="1905000" y="1144905"/>
              <a:ext cx="1295400" cy="3122295"/>
            </p:xfrm>
            <a:graphic>
              <a:graphicData uri="http://schemas.openxmlformats.org/drawingml/2006/table">
                <a:tbl>
                  <a:tblPr/>
                  <a:tblGrid>
                    <a:gridCol w="609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90500"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𝑋𝑌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0" i="0" u="none" strike="noStrike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1872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576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4300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1849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2064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576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2788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1156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3096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1296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3192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1444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1650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484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1840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529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2490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900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3003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1089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2591165"/>
                  </p:ext>
                </p:extLst>
              </p:nvPr>
            </p:nvGraphicFramePr>
            <p:xfrm>
              <a:off x="1905000" y="1144905"/>
              <a:ext cx="1295400" cy="3122295"/>
            </p:xfrm>
            <a:graphic>
              <a:graphicData uri="http://schemas.openxmlformats.org/drawingml/2006/table">
                <a:tbl>
                  <a:tblPr/>
                  <a:tblGrid>
                    <a:gridCol w="609600"/>
                    <a:gridCol w="685800"/>
                  </a:tblGrid>
                  <a:tr h="28384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" t="-2128" r="-112000" b="-10382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90179" t="-2128" b="-1038298"/>
                          </a:stretch>
                        </a:blipFill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1872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576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4300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1849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2064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576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2788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1156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3096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1296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3192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1444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1650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484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1840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529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2490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900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3003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1089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95610" y="4485286"/>
                <a:ext cx="7681590" cy="7400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𝑋𝑌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US" sz="2000" b="0" i="1" smtClean="0"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nary>
                                </m:e>
                              </m:d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US" sz="2000" b="0" i="1" smtClean="0">
                                          <a:latin typeface="Cambria Math"/>
                                        </a:rPr>
                                        <m:t>𝑌</m:t>
                                      </m:r>
                                    </m:e>
                                  </m:nary>
                                </m:e>
                              </m:d>
                            </m:e>
                          </m:nary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US" sz="2000" b="0" i="1" smtClean="0"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10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26295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307</m:t>
                              </m:r>
                            </m:e>
                          </m:d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845</m:t>
                              </m:r>
                            </m:e>
                          </m:d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10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9899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307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=0.745623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610" y="4485286"/>
                <a:ext cx="7681590" cy="74001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95610" y="5482524"/>
                <a:ext cx="6465681" cy="6896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US" sz="2000" b="0" i="1" smtClean="0"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nary>
                                </m:e>
                              </m:d>
                            </m:e>
                          </m:nary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856−0.745623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∙307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=61.60937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610" y="5482524"/>
                <a:ext cx="6465681" cy="6896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17305" y="6290261"/>
                <a:ext cx="3331105" cy="4084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61.60937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i="1">
                          <a:latin typeface="Cambria Math"/>
                        </a:rPr>
                        <m:t>0.745623</m:t>
                      </m:r>
                      <m:r>
                        <a:rPr lang="en-US" sz="2000" b="0" i="1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05" y="6290261"/>
                <a:ext cx="3331105" cy="408445"/>
              </a:xfrm>
              <a:prstGeom prst="rect">
                <a:avLst/>
              </a:prstGeom>
              <a:blipFill rotWithShape="1">
                <a:blip r:embed="rId7"/>
                <a:stretch>
                  <a:fillRect t="-7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9828715"/>
                  </p:ext>
                </p:extLst>
              </p:nvPr>
            </p:nvGraphicFramePr>
            <p:xfrm>
              <a:off x="3657600" y="1137539"/>
              <a:ext cx="1371600" cy="3129661"/>
            </p:xfrm>
            <a:graphic>
              <a:graphicData uri="http://schemas.openxmlformats.org/drawingml/2006/table">
                <a:tbl>
                  <a:tblPr/>
                  <a:tblGrid>
                    <a:gridCol w="609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800" b="0" i="1" smtClean="0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800" b="0" i="0" u="none" strike="noStrike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𝑈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79.50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-1.50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93.67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6.33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79.50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6.50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86.96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-4.96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88.45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-2.45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89.94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-5.94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78.01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-3.01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78.76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1.24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83.98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-0.98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86.21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4.79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9828715"/>
                  </p:ext>
                </p:extLst>
              </p:nvPr>
            </p:nvGraphicFramePr>
            <p:xfrm>
              <a:off x="3657600" y="1137539"/>
              <a:ext cx="1371600" cy="3129661"/>
            </p:xfrm>
            <a:graphic>
              <a:graphicData uri="http://schemas.openxmlformats.org/drawingml/2006/table">
                <a:tbl>
                  <a:tblPr/>
                  <a:tblGrid>
                    <a:gridCol w="609600"/>
                    <a:gridCol w="762000"/>
                  </a:tblGrid>
                  <a:tr h="29121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8"/>
                          <a:stretch>
                            <a:fillRect t="-14583" r="-125000" b="-10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8"/>
                          <a:stretch>
                            <a:fillRect l="-80000" t="-14583" b="-1016667"/>
                          </a:stretch>
                        </a:blipFill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79.50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-1.50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93.67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6.33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79.50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6.50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86.96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-4.96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88.45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-2.45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89.94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-5.94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78.01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-3.01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78.76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1.24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83.98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-0.98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28384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86.21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8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4.79</a:t>
                          </a:r>
                        </a:p>
                      </a:txBody>
                      <a:tcPr marL="9525" marR="9525" marT="9525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081317"/>
              </p:ext>
            </p:extLst>
          </p:nvPr>
        </p:nvGraphicFramePr>
        <p:xfrm>
          <a:off x="7810500" y="5808663"/>
          <a:ext cx="3810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09" name="Worksheet" showAsIcon="1" r:id="rId9" imgW="380914" imgH="771353" progId="Excel.Sheet.12">
                  <p:embed/>
                </p:oleObj>
              </mc:Choice>
              <mc:Fallback>
                <p:oleObj name="Worksheet" showAsIcon="1" r:id="rId9" imgW="380914" imgH="77135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810500" y="5808663"/>
                        <a:ext cx="3810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636845334"/>
              </p:ext>
            </p:extLst>
          </p:nvPr>
        </p:nvGraphicFramePr>
        <p:xfrm>
          <a:off x="5410200" y="1447800"/>
          <a:ext cx="3657600" cy="2808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270979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Graphic spid="1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sz="4000"/>
            </a:br>
            <a:br>
              <a:rPr lang="en-US" sz="4000"/>
            </a:br>
            <a:r>
              <a:rPr lang="en-US" sz="4000"/>
              <a:t>Chapter 5</a:t>
            </a:r>
            <a:br>
              <a:rPr lang="en-US" sz="4000"/>
            </a:br>
            <a:r>
              <a:rPr lang="en-US" sz="4000"/>
              <a:t>OVERVIEW</a:t>
            </a:r>
            <a:br>
              <a:rPr lang="en-US" sz="4000"/>
            </a:br>
            <a:br>
              <a:rPr lang="en-US" sz="4000"/>
            </a:br>
            <a:endParaRPr lang="en-US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90964"/>
            <a:ext cx="8305800" cy="4654261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Interview and Experimental Methods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Simple Demand Curve Estimation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Simple Market Demand Curve Estimation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Identification Problem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Regression Analysis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Measuring Regression Model Significance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Measures of Individual Variable Significance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Regression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939197" y="2583105"/>
                <a:ext cx="206582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𝑏𝑃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197" y="2583105"/>
                <a:ext cx="2065822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939197" y="3258725"/>
                <a:ext cx="414216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𝐴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𝐼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𝐼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197" y="3258725"/>
                <a:ext cx="414216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960916" y="3964885"/>
                <a:ext cx="3014736" cy="5309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</m:sup>
                      </m:s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𝐴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sup>
                      </m:s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𝐼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𝐼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916" y="3964885"/>
                <a:ext cx="3014736" cy="53091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09600" y="1408093"/>
            <a:ext cx="533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Regression equations can take on any functional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90600" y="4495800"/>
                <a:ext cx="701040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The above multiplicative form is popular among economist because the exponents “b</a:t>
                </a:r>
                <a:r>
                  <a:rPr lang="en-US" baseline="-25000" dirty="0"/>
                  <a:t>P</a:t>
                </a:r>
                <a:r>
                  <a:rPr lang="en-US" dirty="0"/>
                  <a:t>” is the constant elasticity of the variable.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495800"/>
                <a:ext cx="7010400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783" t="-4717" r="-147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921054" y="5486400"/>
            <a:ext cx="7918146" cy="523220"/>
            <a:chOff x="921054" y="5486400"/>
            <a:chExt cx="7918146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Rectangle 49"/>
                <p:cNvSpPr/>
                <p:nvPr/>
              </p:nvSpPr>
              <p:spPr>
                <a:xfrm>
                  <a:off x="921054" y="5486400"/>
                  <a:ext cx="3423245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/>
                          </a:rPr>
                          <m:t>𝑄</m:t>
                        </m:r>
                        <m:r>
                          <a:rPr lang="en-US" sz="2800" b="0" i="1" smtClean="0">
                            <a:latin typeface="Cambria Math"/>
                          </a:rPr>
                          <m:t>=4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𝑃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−0.4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0.2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𝐼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0.003</m:t>
                            </m:r>
                          </m:sup>
                        </m:s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50" name="Rectangle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054" y="5486400"/>
                  <a:ext cx="3423245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Rectangle 50"/>
            <p:cNvSpPr/>
            <p:nvPr/>
          </p:nvSpPr>
          <p:spPr>
            <a:xfrm>
              <a:off x="4318899" y="5574268"/>
              <a:ext cx="452030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has the constant price elasticity of – 0.4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34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7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	Goodness of Fit</a:t>
            </a:r>
            <a:endParaRPr lang="en-US" baseline="30000" dirty="0">
              <a:effectLst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 Correlation shows degree of concurrence.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 = 1 means perfect correlation.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 = 0 means no correlation.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Coefficient of determination, R</a:t>
            </a:r>
            <a:r>
              <a:rPr lang="en-US" baseline="30000" dirty="0">
                <a:effectLst/>
              </a:rPr>
              <a:t>2</a:t>
            </a:r>
            <a:r>
              <a:rPr lang="en-US" dirty="0">
                <a:effectLst/>
              </a:rPr>
              <a:t>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</a:t>
            </a:r>
            <a:r>
              <a:rPr lang="en-US" baseline="30000" dirty="0">
                <a:effectLst/>
              </a:rPr>
              <a:t>2</a:t>
            </a:r>
            <a:r>
              <a:rPr lang="en-US" dirty="0">
                <a:effectLst/>
              </a:rPr>
              <a:t> = 100% means perfect fit.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</a:t>
            </a:r>
            <a:r>
              <a:rPr lang="en-US" baseline="30000" dirty="0">
                <a:effectLst/>
              </a:rPr>
              <a:t>2</a:t>
            </a:r>
            <a:r>
              <a:rPr lang="en-US" dirty="0">
                <a:effectLst/>
              </a:rPr>
              <a:t> = 0% means no relation.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Corrected coefficient of determination 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Adjusts R</a:t>
            </a:r>
            <a:r>
              <a:rPr lang="en-US" baseline="30000" dirty="0">
                <a:effectLst/>
              </a:rPr>
              <a:t>2 </a:t>
            </a:r>
            <a:r>
              <a:rPr lang="en-US" dirty="0">
                <a:effectLst/>
              </a:rPr>
              <a:t>downward for small samples.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Regression Analysis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6355" y="1600200"/>
            <a:ext cx="4360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Regression Analysis fits a “Sum of Least Squares” line to the data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76200" y="2187714"/>
            <a:ext cx="5195455" cy="4365486"/>
            <a:chOff x="76200" y="2187714"/>
            <a:chExt cx="5195455" cy="4365486"/>
          </a:xfrm>
        </p:grpSpPr>
        <p:cxnSp>
          <p:nvCxnSpPr>
            <p:cNvPr id="6" name="Straight Connector 5"/>
            <p:cNvCxnSpPr/>
            <p:nvPr/>
          </p:nvCxnSpPr>
          <p:spPr bwMode="auto">
            <a:xfrm flipH="1">
              <a:off x="482345" y="2252246"/>
              <a:ext cx="13700" cy="39624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6"/>
            <p:cNvCxnSpPr/>
            <p:nvPr/>
          </p:nvCxnSpPr>
          <p:spPr bwMode="auto">
            <a:xfrm flipH="1">
              <a:off x="482345" y="6214646"/>
              <a:ext cx="478931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TextBox 7"/>
            <p:cNvSpPr txBox="1"/>
            <p:nvPr/>
          </p:nvSpPr>
          <p:spPr>
            <a:xfrm>
              <a:off x="76200" y="2187714"/>
              <a:ext cx="3948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Y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961211" y="6214646"/>
              <a:ext cx="3104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X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648400" y="3159443"/>
            <a:ext cx="4622075" cy="740515"/>
            <a:chOff x="2648400" y="3159443"/>
            <a:chExt cx="4622075" cy="740515"/>
          </a:xfrm>
        </p:grpSpPr>
        <p:sp>
          <p:nvSpPr>
            <p:cNvPr id="48" name="Right Brace 47"/>
            <p:cNvSpPr/>
            <p:nvPr/>
          </p:nvSpPr>
          <p:spPr bwMode="auto">
            <a:xfrm>
              <a:off x="2648400" y="3319046"/>
              <a:ext cx="171000" cy="580912"/>
            </a:xfrm>
            <a:prstGeom prst="rightBrac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962400" y="3159443"/>
              <a:ext cx="24673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Unexplained variation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/>
                <p:cNvSpPr/>
                <p:nvPr/>
              </p:nvSpPr>
              <p:spPr>
                <a:xfrm>
                  <a:off x="6248400" y="3159443"/>
                  <a:ext cx="1022075" cy="40498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𝑌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𝑌</m:t>
                                </m:r>
                              </m:e>
                            </m:acc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8400" y="3159443"/>
                  <a:ext cx="1022075" cy="40498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r="-714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" name="Straight Arrow Connector 18"/>
            <p:cNvCxnSpPr>
              <a:stCxn id="52" idx="1"/>
              <a:endCxn id="48" idx="1"/>
            </p:cNvCxnSpPr>
            <p:nvPr/>
          </p:nvCxnSpPr>
          <p:spPr bwMode="auto">
            <a:xfrm flipH="1">
              <a:off x="2819400" y="3344109"/>
              <a:ext cx="1143000" cy="26539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3" name="Group 22"/>
          <p:cNvGrpSpPr/>
          <p:nvPr/>
        </p:nvGrpSpPr>
        <p:grpSpPr>
          <a:xfrm>
            <a:off x="496435" y="2675729"/>
            <a:ext cx="3729817" cy="3021354"/>
            <a:chOff x="496435" y="2675729"/>
            <a:chExt cx="3729817" cy="3021354"/>
          </a:xfrm>
        </p:grpSpPr>
        <p:cxnSp>
          <p:nvCxnSpPr>
            <p:cNvPr id="65" name="Straight Connector 64"/>
            <p:cNvCxnSpPr/>
            <p:nvPr/>
          </p:nvCxnSpPr>
          <p:spPr bwMode="auto">
            <a:xfrm flipH="1">
              <a:off x="496435" y="2886909"/>
              <a:ext cx="3327420" cy="2810174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/>
                <p:cNvSpPr/>
                <p:nvPr/>
              </p:nvSpPr>
              <p:spPr>
                <a:xfrm>
                  <a:off x="3832362" y="2675729"/>
                  <a:ext cx="393890" cy="37677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2362" y="2675729"/>
                  <a:ext cx="393890" cy="37677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r="-15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/>
          <p:cNvGrpSpPr/>
          <p:nvPr/>
        </p:nvGrpSpPr>
        <p:grpSpPr>
          <a:xfrm>
            <a:off x="496436" y="4496886"/>
            <a:ext cx="4240854" cy="369332"/>
            <a:chOff x="496436" y="4496886"/>
            <a:chExt cx="4240854" cy="369332"/>
          </a:xfrm>
        </p:grpSpPr>
        <p:cxnSp>
          <p:nvCxnSpPr>
            <p:cNvPr id="35" name="Straight Connector 34"/>
            <p:cNvCxnSpPr/>
            <p:nvPr/>
          </p:nvCxnSpPr>
          <p:spPr bwMode="auto">
            <a:xfrm flipH="1">
              <a:off x="496436" y="4690646"/>
              <a:ext cx="384696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/>
                <p:cNvSpPr/>
                <p:nvPr/>
              </p:nvSpPr>
              <p:spPr>
                <a:xfrm>
                  <a:off x="4343400" y="4496886"/>
                  <a:ext cx="3938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43400" y="4496886"/>
                  <a:ext cx="393890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Group 28"/>
          <p:cNvGrpSpPr/>
          <p:nvPr/>
        </p:nvGrpSpPr>
        <p:grpSpPr>
          <a:xfrm>
            <a:off x="2639218" y="3710995"/>
            <a:ext cx="4478857" cy="947657"/>
            <a:chOff x="2639218" y="3710995"/>
            <a:chExt cx="4478857" cy="947657"/>
          </a:xfrm>
        </p:grpSpPr>
        <p:sp>
          <p:nvSpPr>
            <p:cNvPr id="12" name="Right Brace 11"/>
            <p:cNvSpPr/>
            <p:nvPr/>
          </p:nvSpPr>
          <p:spPr bwMode="auto">
            <a:xfrm>
              <a:off x="2639218" y="3925340"/>
              <a:ext cx="171000" cy="733312"/>
            </a:xfrm>
            <a:prstGeom prst="rightBrac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102125" y="3737509"/>
              <a:ext cx="21339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Explained variation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/>
                <p:cNvSpPr/>
                <p:nvPr/>
              </p:nvSpPr>
              <p:spPr>
                <a:xfrm>
                  <a:off x="6096000" y="3710995"/>
                  <a:ext cx="1022075" cy="4223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𝑌</m:t>
                                </m:r>
                              </m:e>
                            </m:acc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bar>
                              <m:barPr>
                                <m:pos m:val="top"/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𝑌</m:t>
                                </m:r>
                              </m:e>
                            </m:ba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3710995"/>
                  <a:ext cx="1022075" cy="42236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7" name="Straight Arrow Connector 56"/>
            <p:cNvCxnSpPr>
              <a:stCxn id="15" idx="1"/>
            </p:cNvCxnSpPr>
            <p:nvPr/>
          </p:nvCxnSpPr>
          <p:spPr bwMode="auto">
            <a:xfrm flipH="1">
              <a:off x="2753039" y="3922175"/>
              <a:ext cx="1349086" cy="35443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5" name="Group 24"/>
          <p:cNvGrpSpPr/>
          <p:nvPr/>
        </p:nvGrpSpPr>
        <p:grpSpPr>
          <a:xfrm>
            <a:off x="2357090" y="2940801"/>
            <a:ext cx="393890" cy="1774908"/>
            <a:chOff x="2357090" y="2940801"/>
            <a:chExt cx="393890" cy="1774908"/>
          </a:xfrm>
        </p:grpSpPr>
        <p:sp>
          <p:nvSpPr>
            <p:cNvPr id="13" name="Oval 12"/>
            <p:cNvSpPr/>
            <p:nvPr/>
          </p:nvSpPr>
          <p:spPr bwMode="auto">
            <a:xfrm>
              <a:off x="2590800" y="3827383"/>
              <a:ext cx="76200" cy="101263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2590800" y="3242846"/>
              <a:ext cx="76200" cy="101263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/>
                <p:cNvSpPr/>
                <p:nvPr/>
              </p:nvSpPr>
              <p:spPr>
                <a:xfrm>
                  <a:off x="2357090" y="2940801"/>
                  <a:ext cx="3938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5" name="Rectangle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57090" y="2940801"/>
                  <a:ext cx="39389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8" name="Oval 57"/>
            <p:cNvSpPr/>
            <p:nvPr/>
          </p:nvSpPr>
          <p:spPr bwMode="auto">
            <a:xfrm>
              <a:off x="2590800" y="4614446"/>
              <a:ext cx="76200" cy="101263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" name="Left Brace 1"/>
          <p:cNvSpPr/>
          <p:nvPr/>
        </p:nvSpPr>
        <p:spPr bwMode="auto">
          <a:xfrm>
            <a:off x="2362200" y="3293477"/>
            <a:ext cx="133918" cy="1365175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77803" y="3745468"/>
                <a:ext cx="1608197" cy="6993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Total variation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bar>
                            <m:barPr>
                              <m:pos m:val="to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ba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803" y="3745468"/>
                <a:ext cx="1608197" cy="699359"/>
              </a:xfrm>
              <a:prstGeom prst="rect">
                <a:avLst/>
              </a:prstGeom>
              <a:blipFill rotWithShape="1">
                <a:blip r:embed="rId7"/>
                <a:stretch>
                  <a:fillRect l="-3030" t="-4348" r="-34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342528" y="1487113"/>
                <a:ext cx="1855893" cy="9015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−</m:t>
                                      </m:r>
                                      <m:bar>
                                        <m:barPr>
                                          <m:pos m:val="top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bar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𝑌</m:t>
                                          </m:r>
                                        </m:e>
                                      </m:bar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𝑌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−</m:t>
                                      </m:r>
                                      <m:bar>
                                        <m:barPr>
                                          <m:pos m:val="top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bar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𝑌</m:t>
                                          </m:r>
                                        </m:e>
                                      </m:bar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2528" y="1487113"/>
                <a:ext cx="1855893" cy="90159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298325" y="5105400"/>
                <a:ext cx="3684085" cy="6594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𝑎𝑑𝑗</m:t>
                      </m:r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=1−(1−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/>
                        </a:rPr>
                        <m:t>)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325" y="5105400"/>
                <a:ext cx="3684085" cy="65941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56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Testing the Model: F statistic</a:t>
            </a: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V="1">
            <a:off x="1738313" y="2340525"/>
            <a:ext cx="0" cy="260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3"/>
          <p:cNvSpPr>
            <a:spLocks/>
          </p:cNvSpPr>
          <p:nvPr/>
        </p:nvSpPr>
        <p:spPr bwMode="auto">
          <a:xfrm>
            <a:off x="2312988" y="2310363"/>
            <a:ext cx="3035300" cy="2636837"/>
          </a:xfrm>
          <a:custGeom>
            <a:avLst/>
            <a:gdLst>
              <a:gd name="T0" fmla="*/ 0 w 1912"/>
              <a:gd name="T1" fmla="*/ 1661 h 1661"/>
              <a:gd name="T2" fmla="*/ 1909 w 1912"/>
              <a:gd name="T3" fmla="*/ 1332 h 1661"/>
              <a:gd name="T4" fmla="*/ 1864 w 1912"/>
              <a:gd name="T5" fmla="*/ 1290 h 1661"/>
              <a:gd name="T6" fmla="*/ 1807 w 1912"/>
              <a:gd name="T7" fmla="*/ 1230 h 1661"/>
              <a:gd name="T8" fmla="*/ 1747 w 1912"/>
              <a:gd name="T9" fmla="*/ 1167 h 1661"/>
              <a:gd name="T10" fmla="*/ 1693 w 1912"/>
              <a:gd name="T11" fmla="*/ 1104 h 1661"/>
              <a:gd name="T12" fmla="*/ 1645 w 1912"/>
              <a:gd name="T13" fmla="*/ 1053 h 1661"/>
              <a:gd name="T14" fmla="*/ 1603 w 1912"/>
              <a:gd name="T15" fmla="*/ 993 h 1661"/>
              <a:gd name="T16" fmla="*/ 1564 w 1912"/>
              <a:gd name="T17" fmla="*/ 948 h 1661"/>
              <a:gd name="T18" fmla="*/ 1501 w 1912"/>
              <a:gd name="T19" fmla="*/ 861 h 1661"/>
              <a:gd name="T20" fmla="*/ 1456 w 1912"/>
              <a:gd name="T21" fmla="*/ 795 h 1661"/>
              <a:gd name="T22" fmla="*/ 1412 w 1912"/>
              <a:gd name="T23" fmla="*/ 723 h 1661"/>
              <a:gd name="T24" fmla="*/ 1369 w 1912"/>
              <a:gd name="T25" fmla="*/ 651 h 1661"/>
              <a:gd name="T26" fmla="*/ 1327 w 1912"/>
              <a:gd name="T27" fmla="*/ 573 h 1661"/>
              <a:gd name="T28" fmla="*/ 1285 w 1912"/>
              <a:gd name="T29" fmla="*/ 513 h 1661"/>
              <a:gd name="T30" fmla="*/ 1249 w 1912"/>
              <a:gd name="T31" fmla="*/ 450 h 1661"/>
              <a:gd name="T32" fmla="*/ 1213 w 1912"/>
              <a:gd name="T33" fmla="*/ 393 h 1661"/>
              <a:gd name="T34" fmla="*/ 1159 w 1912"/>
              <a:gd name="T35" fmla="*/ 324 h 1661"/>
              <a:gd name="T36" fmla="*/ 1105 w 1912"/>
              <a:gd name="T37" fmla="*/ 249 h 1661"/>
              <a:gd name="T38" fmla="*/ 1054 w 1912"/>
              <a:gd name="T39" fmla="*/ 186 h 1661"/>
              <a:gd name="T40" fmla="*/ 997 w 1912"/>
              <a:gd name="T41" fmla="*/ 129 h 1661"/>
              <a:gd name="T42" fmla="*/ 934 w 1912"/>
              <a:gd name="T43" fmla="*/ 66 h 1661"/>
              <a:gd name="T44" fmla="*/ 856 w 1912"/>
              <a:gd name="T45" fmla="*/ 11 h 1661"/>
              <a:gd name="T46" fmla="*/ 778 w 1912"/>
              <a:gd name="T47" fmla="*/ 0 h 1661"/>
              <a:gd name="T48" fmla="*/ 710 w 1912"/>
              <a:gd name="T49" fmla="*/ 5 h 1661"/>
              <a:gd name="T50" fmla="*/ 649 w 1912"/>
              <a:gd name="T51" fmla="*/ 39 h 1661"/>
              <a:gd name="T52" fmla="*/ 574 w 1912"/>
              <a:gd name="T53" fmla="*/ 96 h 1661"/>
              <a:gd name="T54" fmla="*/ 511 w 1912"/>
              <a:gd name="T55" fmla="*/ 162 h 1661"/>
              <a:gd name="T56" fmla="*/ 458 w 1912"/>
              <a:gd name="T57" fmla="*/ 233 h 1661"/>
              <a:gd name="T58" fmla="*/ 410 w 1912"/>
              <a:gd name="T59" fmla="*/ 293 h 1661"/>
              <a:gd name="T60" fmla="*/ 374 w 1912"/>
              <a:gd name="T61" fmla="*/ 365 h 1661"/>
              <a:gd name="T62" fmla="*/ 331 w 1912"/>
              <a:gd name="T63" fmla="*/ 435 h 1661"/>
              <a:gd name="T64" fmla="*/ 295 w 1912"/>
              <a:gd name="T65" fmla="*/ 501 h 1661"/>
              <a:gd name="T66" fmla="*/ 259 w 1912"/>
              <a:gd name="T67" fmla="*/ 573 h 1661"/>
              <a:gd name="T68" fmla="*/ 229 w 1912"/>
              <a:gd name="T69" fmla="*/ 642 h 1661"/>
              <a:gd name="T70" fmla="*/ 199 w 1912"/>
              <a:gd name="T71" fmla="*/ 720 h 1661"/>
              <a:gd name="T72" fmla="*/ 174 w 1912"/>
              <a:gd name="T73" fmla="*/ 794 h 1661"/>
              <a:gd name="T74" fmla="*/ 145 w 1912"/>
              <a:gd name="T75" fmla="*/ 869 h 1661"/>
              <a:gd name="T76" fmla="*/ 118 w 1912"/>
              <a:gd name="T77" fmla="*/ 939 h 1661"/>
              <a:gd name="T78" fmla="*/ 93 w 1912"/>
              <a:gd name="T79" fmla="*/ 1008 h 1661"/>
              <a:gd name="T80" fmla="*/ 62 w 1912"/>
              <a:gd name="T81" fmla="*/ 1073 h 1661"/>
              <a:gd name="T82" fmla="*/ 26 w 1912"/>
              <a:gd name="T83" fmla="*/ 1149 h 1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912" h="1661">
                <a:moveTo>
                  <a:pt x="8" y="1181"/>
                </a:moveTo>
                <a:lnTo>
                  <a:pt x="0" y="1661"/>
                </a:lnTo>
                <a:lnTo>
                  <a:pt x="1912" y="1653"/>
                </a:lnTo>
                <a:lnTo>
                  <a:pt x="1909" y="1332"/>
                </a:lnTo>
                <a:lnTo>
                  <a:pt x="1894" y="1314"/>
                </a:lnTo>
                <a:lnTo>
                  <a:pt x="1864" y="1290"/>
                </a:lnTo>
                <a:lnTo>
                  <a:pt x="1837" y="1263"/>
                </a:lnTo>
                <a:lnTo>
                  <a:pt x="1807" y="1230"/>
                </a:lnTo>
                <a:lnTo>
                  <a:pt x="1780" y="1203"/>
                </a:lnTo>
                <a:lnTo>
                  <a:pt x="1747" y="1167"/>
                </a:lnTo>
                <a:lnTo>
                  <a:pt x="1717" y="1140"/>
                </a:lnTo>
                <a:lnTo>
                  <a:pt x="1693" y="1104"/>
                </a:lnTo>
                <a:lnTo>
                  <a:pt x="1666" y="1074"/>
                </a:lnTo>
                <a:lnTo>
                  <a:pt x="1645" y="1053"/>
                </a:lnTo>
                <a:lnTo>
                  <a:pt x="1624" y="1020"/>
                </a:lnTo>
                <a:lnTo>
                  <a:pt x="1603" y="993"/>
                </a:lnTo>
                <a:lnTo>
                  <a:pt x="1582" y="972"/>
                </a:lnTo>
                <a:lnTo>
                  <a:pt x="1564" y="948"/>
                </a:lnTo>
                <a:lnTo>
                  <a:pt x="1531" y="900"/>
                </a:lnTo>
                <a:lnTo>
                  <a:pt x="1501" y="861"/>
                </a:lnTo>
                <a:lnTo>
                  <a:pt x="1480" y="825"/>
                </a:lnTo>
                <a:lnTo>
                  <a:pt x="1456" y="795"/>
                </a:lnTo>
                <a:lnTo>
                  <a:pt x="1432" y="759"/>
                </a:lnTo>
                <a:lnTo>
                  <a:pt x="1412" y="723"/>
                </a:lnTo>
                <a:lnTo>
                  <a:pt x="1390" y="681"/>
                </a:lnTo>
                <a:lnTo>
                  <a:pt x="1369" y="651"/>
                </a:lnTo>
                <a:lnTo>
                  <a:pt x="1351" y="606"/>
                </a:lnTo>
                <a:lnTo>
                  <a:pt x="1327" y="573"/>
                </a:lnTo>
                <a:lnTo>
                  <a:pt x="1309" y="549"/>
                </a:lnTo>
                <a:lnTo>
                  <a:pt x="1285" y="513"/>
                </a:lnTo>
                <a:lnTo>
                  <a:pt x="1270" y="483"/>
                </a:lnTo>
                <a:lnTo>
                  <a:pt x="1249" y="450"/>
                </a:lnTo>
                <a:lnTo>
                  <a:pt x="1231" y="423"/>
                </a:lnTo>
                <a:lnTo>
                  <a:pt x="1213" y="393"/>
                </a:lnTo>
                <a:lnTo>
                  <a:pt x="1189" y="360"/>
                </a:lnTo>
                <a:lnTo>
                  <a:pt x="1159" y="324"/>
                </a:lnTo>
                <a:lnTo>
                  <a:pt x="1132" y="285"/>
                </a:lnTo>
                <a:lnTo>
                  <a:pt x="1105" y="249"/>
                </a:lnTo>
                <a:lnTo>
                  <a:pt x="1078" y="219"/>
                </a:lnTo>
                <a:lnTo>
                  <a:pt x="1054" y="186"/>
                </a:lnTo>
                <a:lnTo>
                  <a:pt x="1028" y="155"/>
                </a:lnTo>
                <a:lnTo>
                  <a:pt x="997" y="129"/>
                </a:lnTo>
                <a:lnTo>
                  <a:pt x="967" y="99"/>
                </a:lnTo>
                <a:lnTo>
                  <a:pt x="934" y="66"/>
                </a:lnTo>
                <a:lnTo>
                  <a:pt x="892" y="36"/>
                </a:lnTo>
                <a:lnTo>
                  <a:pt x="856" y="11"/>
                </a:lnTo>
                <a:lnTo>
                  <a:pt x="814" y="0"/>
                </a:lnTo>
                <a:lnTo>
                  <a:pt x="778" y="0"/>
                </a:lnTo>
                <a:lnTo>
                  <a:pt x="742" y="0"/>
                </a:lnTo>
                <a:lnTo>
                  <a:pt x="710" y="5"/>
                </a:lnTo>
                <a:lnTo>
                  <a:pt x="678" y="21"/>
                </a:lnTo>
                <a:lnTo>
                  <a:pt x="649" y="39"/>
                </a:lnTo>
                <a:lnTo>
                  <a:pt x="613" y="63"/>
                </a:lnTo>
                <a:lnTo>
                  <a:pt x="574" y="96"/>
                </a:lnTo>
                <a:lnTo>
                  <a:pt x="542" y="125"/>
                </a:lnTo>
                <a:lnTo>
                  <a:pt x="511" y="162"/>
                </a:lnTo>
                <a:lnTo>
                  <a:pt x="482" y="197"/>
                </a:lnTo>
                <a:lnTo>
                  <a:pt x="458" y="233"/>
                </a:lnTo>
                <a:lnTo>
                  <a:pt x="432" y="263"/>
                </a:lnTo>
                <a:lnTo>
                  <a:pt x="410" y="293"/>
                </a:lnTo>
                <a:lnTo>
                  <a:pt x="388" y="330"/>
                </a:lnTo>
                <a:lnTo>
                  <a:pt x="374" y="365"/>
                </a:lnTo>
                <a:lnTo>
                  <a:pt x="350" y="401"/>
                </a:lnTo>
                <a:lnTo>
                  <a:pt x="331" y="435"/>
                </a:lnTo>
                <a:lnTo>
                  <a:pt x="314" y="473"/>
                </a:lnTo>
                <a:lnTo>
                  <a:pt x="295" y="501"/>
                </a:lnTo>
                <a:lnTo>
                  <a:pt x="277" y="537"/>
                </a:lnTo>
                <a:lnTo>
                  <a:pt x="259" y="573"/>
                </a:lnTo>
                <a:lnTo>
                  <a:pt x="244" y="609"/>
                </a:lnTo>
                <a:lnTo>
                  <a:pt x="229" y="642"/>
                </a:lnTo>
                <a:lnTo>
                  <a:pt x="214" y="681"/>
                </a:lnTo>
                <a:lnTo>
                  <a:pt x="199" y="720"/>
                </a:lnTo>
                <a:lnTo>
                  <a:pt x="186" y="756"/>
                </a:lnTo>
                <a:lnTo>
                  <a:pt x="174" y="794"/>
                </a:lnTo>
                <a:lnTo>
                  <a:pt x="160" y="831"/>
                </a:lnTo>
                <a:lnTo>
                  <a:pt x="145" y="869"/>
                </a:lnTo>
                <a:lnTo>
                  <a:pt x="130" y="906"/>
                </a:lnTo>
                <a:lnTo>
                  <a:pt x="118" y="939"/>
                </a:lnTo>
                <a:lnTo>
                  <a:pt x="106" y="974"/>
                </a:lnTo>
                <a:lnTo>
                  <a:pt x="93" y="1008"/>
                </a:lnTo>
                <a:lnTo>
                  <a:pt x="78" y="1038"/>
                </a:lnTo>
                <a:lnTo>
                  <a:pt x="62" y="1073"/>
                </a:lnTo>
                <a:lnTo>
                  <a:pt x="43" y="1110"/>
                </a:lnTo>
                <a:lnTo>
                  <a:pt x="26" y="1149"/>
                </a:lnTo>
                <a:lnTo>
                  <a:pt x="16" y="117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4"/>
          <p:cNvSpPr>
            <a:spLocks/>
          </p:cNvSpPr>
          <p:nvPr/>
        </p:nvSpPr>
        <p:spPr bwMode="auto">
          <a:xfrm>
            <a:off x="1743075" y="4115350"/>
            <a:ext cx="630238" cy="822325"/>
          </a:xfrm>
          <a:custGeom>
            <a:avLst/>
            <a:gdLst>
              <a:gd name="T0" fmla="*/ 385 w 397"/>
              <a:gd name="T1" fmla="*/ 0 h 518"/>
              <a:gd name="T2" fmla="*/ 397 w 397"/>
              <a:gd name="T3" fmla="*/ 516 h 518"/>
              <a:gd name="T4" fmla="*/ 2 w 397"/>
              <a:gd name="T5" fmla="*/ 518 h 518"/>
              <a:gd name="T6" fmla="*/ 0 w 397"/>
              <a:gd name="T7" fmla="*/ 500 h 518"/>
              <a:gd name="T8" fmla="*/ 26 w 397"/>
              <a:gd name="T9" fmla="*/ 480 h 518"/>
              <a:gd name="T10" fmla="*/ 48 w 397"/>
              <a:gd name="T11" fmla="*/ 456 h 518"/>
              <a:gd name="T12" fmla="*/ 77 w 397"/>
              <a:gd name="T13" fmla="*/ 432 h 518"/>
              <a:gd name="T14" fmla="*/ 102 w 397"/>
              <a:gd name="T15" fmla="*/ 402 h 518"/>
              <a:gd name="T16" fmla="*/ 133 w 397"/>
              <a:gd name="T17" fmla="*/ 374 h 518"/>
              <a:gd name="T18" fmla="*/ 164 w 397"/>
              <a:gd name="T19" fmla="*/ 339 h 518"/>
              <a:gd name="T20" fmla="*/ 193 w 397"/>
              <a:gd name="T21" fmla="*/ 306 h 518"/>
              <a:gd name="T22" fmla="*/ 221 w 397"/>
              <a:gd name="T23" fmla="*/ 272 h 518"/>
              <a:gd name="T24" fmla="*/ 251 w 397"/>
              <a:gd name="T25" fmla="*/ 236 h 518"/>
              <a:gd name="T26" fmla="*/ 281 w 397"/>
              <a:gd name="T27" fmla="*/ 192 h 518"/>
              <a:gd name="T28" fmla="*/ 305 w 397"/>
              <a:gd name="T29" fmla="*/ 148 h 518"/>
              <a:gd name="T30" fmla="*/ 327 w 397"/>
              <a:gd name="T31" fmla="*/ 116 h 518"/>
              <a:gd name="T32" fmla="*/ 349 w 397"/>
              <a:gd name="T33" fmla="*/ 80 h 518"/>
              <a:gd name="T34" fmla="*/ 371 w 397"/>
              <a:gd name="T35" fmla="*/ 40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97" h="518">
                <a:moveTo>
                  <a:pt x="385" y="0"/>
                </a:moveTo>
                <a:lnTo>
                  <a:pt x="397" y="516"/>
                </a:lnTo>
                <a:lnTo>
                  <a:pt x="2" y="518"/>
                </a:lnTo>
                <a:lnTo>
                  <a:pt x="0" y="500"/>
                </a:lnTo>
                <a:lnTo>
                  <a:pt x="26" y="480"/>
                </a:lnTo>
                <a:lnTo>
                  <a:pt x="48" y="456"/>
                </a:lnTo>
                <a:lnTo>
                  <a:pt x="77" y="432"/>
                </a:lnTo>
                <a:lnTo>
                  <a:pt x="102" y="402"/>
                </a:lnTo>
                <a:lnTo>
                  <a:pt x="133" y="374"/>
                </a:lnTo>
                <a:lnTo>
                  <a:pt x="164" y="339"/>
                </a:lnTo>
                <a:lnTo>
                  <a:pt x="193" y="306"/>
                </a:lnTo>
                <a:lnTo>
                  <a:pt x="221" y="272"/>
                </a:lnTo>
                <a:lnTo>
                  <a:pt x="251" y="236"/>
                </a:lnTo>
                <a:lnTo>
                  <a:pt x="281" y="192"/>
                </a:lnTo>
                <a:lnTo>
                  <a:pt x="305" y="148"/>
                </a:lnTo>
                <a:lnTo>
                  <a:pt x="327" y="116"/>
                </a:lnTo>
                <a:lnTo>
                  <a:pt x="349" y="80"/>
                </a:lnTo>
                <a:lnTo>
                  <a:pt x="371" y="4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1730375" y="4936088"/>
            <a:ext cx="564038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rc 7"/>
          <p:cNvSpPr>
            <a:spLocks/>
          </p:cNvSpPr>
          <p:nvPr/>
        </p:nvSpPr>
        <p:spPr bwMode="auto">
          <a:xfrm rot="3423864">
            <a:off x="4448969" y="3717682"/>
            <a:ext cx="1374775" cy="452437"/>
          </a:xfrm>
          <a:custGeom>
            <a:avLst/>
            <a:gdLst>
              <a:gd name="G0" fmla="+- 21 0 0"/>
              <a:gd name="G1" fmla="+- 0 0 0"/>
              <a:gd name="G2" fmla="+- 21600 0 0"/>
              <a:gd name="T0" fmla="*/ 17867 w 17867"/>
              <a:gd name="T1" fmla="*/ 12169 h 21600"/>
              <a:gd name="T2" fmla="*/ 0 w 17867"/>
              <a:gd name="T3" fmla="*/ 21600 h 21600"/>
              <a:gd name="T4" fmla="*/ 21 w 1786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867" h="21600" fill="none" extrusionOk="0">
                <a:moveTo>
                  <a:pt x="17866" y="12168"/>
                </a:moveTo>
                <a:cubicBezTo>
                  <a:pt x="13843" y="18069"/>
                  <a:pt x="7162" y="21599"/>
                  <a:pt x="21" y="21600"/>
                </a:cubicBezTo>
                <a:cubicBezTo>
                  <a:pt x="14" y="21600"/>
                  <a:pt x="7" y="21599"/>
                  <a:pt x="0" y="21599"/>
                </a:cubicBezTo>
              </a:path>
              <a:path w="17867" h="21600" stroke="0" extrusionOk="0">
                <a:moveTo>
                  <a:pt x="17866" y="12168"/>
                </a:moveTo>
                <a:cubicBezTo>
                  <a:pt x="13843" y="18069"/>
                  <a:pt x="7162" y="21599"/>
                  <a:pt x="21" y="21600"/>
                </a:cubicBezTo>
                <a:cubicBezTo>
                  <a:pt x="14" y="21600"/>
                  <a:pt x="7" y="21599"/>
                  <a:pt x="0" y="21599"/>
                </a:cubicBezTo>
                <a:lnTo>
                  <a:pt x="21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rc 8"/>
          <p:cNvSpPr>
            <a:spLocks/>
          </p:cNvSpPr>
          <p:nvPr/>
        </p:nvSpPr>
        <p:spPr bwMode="auto">
          <a:xfrm rot="623505">
            <a:off x="5475288" y="4543975"/>
            <a:ext cx="1295400" cy="282575"/>
          </a:xfrm>
          <a:custGeom>
            <a:avLst/>
            <a:gdLst>
              <a:gd name="G0" fmla="+- 19809 0 0"/>
              <a:gd name="G1" fmla="+- 0 0 0"/>
              <a:gd name="G2" fmla="+- 21600 0 0"/>
              <a:gd name="T0" fmla="*/ 20642 w 20642"/>
              <a:gd name="T1" fmla="*/ 21584 h 21600"/>
              <a:gd name="T2" fmla="*/ 0 w 20642"/>
              <a:gd name="T3" fmla="*/ 8612 h 21600"/>
              <a:gd name="T4" fmla="*/ 19809 w 2064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42" h="21600" fill="none" extrusionOk="0">
                <a:moveTo>
                  <a:pt x="20641" y="21583"/>
                </a:moveTo>
                <a:cubicBezTo>
                  <a:pt x="20364" y="21594"/>
                  <a:pt x="20086" y="21599"/>
                  <a:pt x="19809" y="21600"/>
                </a:cubicBezTo>
                <a:cubicBezTo>
                  <a:pt x="11209" y="21600"/>
                  <a:pt x="3428" y="16498"/>
                  <a:pt x="0" y="8611"/>
                </a:cubicBezTo>
              </a:path>
              <a:path w="20642" h="21600" stroke="0" extrusionOk="0">
                <a:moveTo>
                  <a:pt x="20641" y="21583"/>
                </a:moveTo>
                <a:cubicBezTo>
                  <a:pt x="20364" y="21594"/>
                  <a:pt x="20086" y="21599"/>
                  <a:pt x="19809" y="21600"/>
                </a:cubicBezTo>
                <a:cubicBezTo>
                  <a:pt x="11209" y="21600"/>
                  <a:pt x="3428" y="16498"/>
                  <a:pt x="0" y="8611"/>
                </a:cubicBezTo>
                <a:lnTo>
                  <a:pt x="19809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rc 9"/>
          <p:cNvSpPr>
            <a:spLocks/>
          </p:cNvSpPr>
          <p:nvPr/>
        </p:nvSpPr>
        <p:spPr bwMode="auto">
          <a:xfrm rot="6485904">
            <a:off x="2301081" y="2679457"/>
            <a:ext cx="1577975" cy="592138"/>
          </a:xfrm>
          <a:custGeom>
            <a:avLst/>
            <a:gdLst>
              <a:gd name="G0" fmla="+- 21520 0 0"/>
              <a:gd name="G1" fmla="+- 0 0 0"/>
              <a:gd name="G2" fmla="+- 21600 0 0"/>
              <a:gd name="T0" fmla="*/ 21520 w 21520"/>
              <a:gd name="T1" fmla="*/ 21600 h 21600"/>
              <a:gd name="T2" fmla="*/ 0 w 21520"/>
              <a:gd name="T3" fmla="*/ 1856 h 21600"/>
              <a:gd name="T4" fmla="*/ 21520 w 2152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20" h="21600" fill="none" extrusionOk="0">
                <a:moveTo>
                  <a:pt x="21520" y="21600"/>
                </a:moveTo>
                <a:cubicBezTo>
                  <a:pt x="10310" y="21600"/>
                  <a:pt x="963" y="13024"/>
                  <a:pt x="-1" y="1856"/>
                </a:cubicBezTo>
              </a:path>
              <a:path w="21520" h="21600" stroke="0" extrusionOk="0">
                <a:moveTo>
                  <a:pt x="21520" y="21600"/>
                </a:moveTo>
                <a:cubicBezTo>
                  <a:pt x="10310" y="21600"/>
                  <a:pt x="963" y="13024"/>
                  <a:pt x="-1" y="1856"/>
                </a:cubicBezTo>
                <a:lnTo>
                  <a:pt x="2152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rc 11"/>
          <p:cNvSpPr>
            <a:spLocks/>
          </p:cNvSpPr>
          <p:nvPr/>
        </p:nvSpPr>
        <p:spPr bwMode="auto">
          <a:xfrm rot="14520000">
            <a:off x="3290094" y="2738194"/>
            <a:ext cx="1557338" cy="3556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595 w 21595"/>
              <a:gd name="T1" fmla="*/ 462 h 21600"/>
              <a:gd name="T2" fmla="*/ 0 w 21595"/>
              <a:gd name="T3" fmla="*/ 21600 h 21600"/>
              <a:gd name="T4" fmla="*/ 0 w 21595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5" h="21600" fill="none" extrusionOk="0">
                <a:moveTo>
                  <a:pt x="21595" y="462"/>
                </a:moveTo>
                <a:cubicBezTo>
                  <a:pt x="21343" y="12208"/>
                  <a:pt x="11749" y="21599"/>
                  <a:pt x="0" y="21600"/>
                </a:cubicBezTo>
              </a:path>
              <a:path w="21595" h="21600" stroke="0" extrusionOk="0">
                <a:moveTo>
                  <a:pt x="21595" y="462"/>
                </a:moveTo>
                <a:cubicBezTo>
                  <a:pt x="21343" y="12208"/>
                  <a:pt x="1174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2"/>
          <p:cNvSpPr>
            <a:spLocks noChangeArrowheads="1"/>
          </p:cNvSpPr>
          <p:nvPr/>
        </p:nvSpPr>
        <p:spPr bwMode="auto">
          <a:xfrm>
            <a:off x="5343525" y="3762925"/>
            <a:ext cx="1588" cy="1179512"/>
          </a:xfrm>
          <a:custGeom>
            <a:avLst/>
            <a:gdLst>
              <a:gd name="T0" fmla="*/ 0 w 1"/>
              <a:gd name="T1" fmla="*/ 0 h 743"/>
              <a:gd name="T2" fmla="*/ 1 w 1"/>
              <a:gd name="T3" fmla="*/ 743 h 7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743">
                <a:moveTo>
                  <a:pt x="0" y="0"/>
                </a:moveTo>
                <a:lnTo>
                  <a:pt x="1" y="743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/>
          <p:cNvSpPr>
            <a:spLocks/>
          </p:cNvSpPr>
          <p:nvPr/>
        </p:nvSpPr>
        <p:spPr bwMode="auto">
          <a:xfrm rot="21499377">
            <a:off x="1706563" y="3632750"/>
            <a:ext cx="882650" cy="1289050"/>
          </a:xfrm>
          <a:custGeom>
            <a:avLst/>
            <a:gdLst>
              <a:gd name="T0" fmla="*/ 0 w 556"/>
              <a:gd name="T1" fmla="*/ 812 h 812"/>
              <a:gd name="T2" fmla="*/ 268 w 556"/>
              <a:gd name="T3" fmla="*/ 544 h 812"/>
              <a:gd name="T4" fmla="*/ 448 w 556"/>
              <a:gd name="T5" fmla="*/ 248 h 812"/>
              <a:gd name="T6" fmla="*/ 556 w 556"/>
              <a:gd name="T7" fmla="*/ 0 h 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6" h="812">
                <a:moveTo>
                  <a:pt x="0" y="812"/>
                </a:moveTo>
                <a:cubicBezTo>
                  <a:pt x="96" y="725"/>
                  <a:pt x="193" y="638"/>
                  <a:pt x="268" y="544"/>
                </a:cubicBezTo>
                <a:cubicBezTo>
                  <a:pt x="343" y="450"/>
                  <a:pt x="400" y="339"/>
                  <a:pt x="448" y="248"/>
                </a:cubicBezTo>
                <a:cubicBezTo>
                  <a:pt x="496" y="157"/>
                  <a:pt x="538" y="41"/>
                  <a:pt x="556" y="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676400" y="5332010"/>
            <a:ext cx="1500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Book Antiqua" pitchFamily="18" charset="0"/>
              </a:rPr>
              <a:t>F</a:t>
            </a:r>
            <a:r>
              <a:rPr lang="en-US" sz="2400" i="1" baseline="-25000" dirty="0">
                <a:latin typeface="Symbol" pitchFamily="18" charset="2"/>
              </a:rPr>
              <a:t></a:t>
            </a:r>
            <a:r>
              <a:rPr lang="en-US" sz="2400" i="1" dirty="0">
                <a:latin typeface="Symbol" pitchFamily="18" charset="2"/>
              </a:rPr>
              <a:t> </a:t>
            </a:r>
            <a:r>
              <a:rPr lang="en-US" sz="2400" dirty="0">
                <a:latin typeface="Symbol" pitchFamily="18" charset="2"/>
              </a:rPr>
              <a:t> = 2.69 </a:t>
            </a:r>
            <a:endParaRPr lang="en-US" sz="2400" i="1" baseline="-25000" dirty="0">
              <a:latin typeface="Symbol" pitchFamily="18" charset="2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676400" y="5701342"/>
            <a:ext cx="1500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Book Antiqua" pitchFamily="18" charset="0"/>
              </a:rPr>
              <a:t>F</a:t>
            </a:r>
            <a:r>
              <a:rPr lang="en-US" sz="2400" i="1" baseline="-25000" dirty="0">
                <a:latin typeface="Symbol" pitchFamily="18" charset="2"/>
              </a:rPr>
              <a:t></a:t>
            </a:r>
            <a:r>
              <a:rPr lang="en-US" sz="2400" i="1" dirty="0">
                <a:latin typeface="Symbol" pitchFamily="18" charset="2"/>
              </a:rPr>
              <a:t> </a:t>
            </a:r>
            <a:r>
              <a:rPr lang="en-US" sz="2400" dirty="0">
                <a:latin typeface="Symbol" pitchFamily="18" charset="2"/>
              </a:rPr>
              <a:t> = 2.14 </a:t>
            </a:r>
            <a:endParaRPr lang="en-US" sz="2400" i="1" baseline="-25000" dirty="0">
              <a:latin typeface="Symbol" pitchFamily="18" charset="2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28600" y="5324807"/>
            <a:ext cx="13933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Symbol" pitchFamily="18" charset="2"/>
              </a:rPr>
              <a:t> </a:t>
            </a:r>
            <a:r>
              <a:rPr lang="en-US" sz="2400" dirty="0">
                <a:latin typeface="Symbol" pitchFamily="18" charset="2"/>
              </a:rPr>
              <a:t> = 0.05 </a:t>
            </a:r>
            <a:endParaRPr lang="en-US" sz="2400" i="1" baseline="-25000" dirty="0">
              <a:latin typeface="Symbol" pitchFamily="18" charset="2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28600" y="5694139"/>
            <a:ext cx="12394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Symbol" pitchFamily="18" charset="2"/>
              </a:rPr>
              <a:t> </a:t>
            </a:r>
            <a:r>
              <a:rPr lang="en-US" sz="2400" dirty="0">
                <a:latin typeface="Symbol" pitchFamily="18" charset="2"/>
              </a:rPr>
              <a:t> = 0.1 </a:t>
            </a:r>
            <a:endParaRPr lang="en-US" sz="2400" i="1" baseline="-25000" dirty="0">
              <a:latin typeface="Symbol" pitchFamily="18" charset="2"/>
            </a:endParaRPr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2312988" y="4088881"/>
            <a:ext cx="2719932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800" dirty="0">
                <a:effectLst/>
                <a:latin typeface="Cambria Math" pitchFamily="18" charset="0"/>
                <a:ea typeface="Cambria Math" pitchFamily="18" charset="0"/>
              </a:rPr>
              <a:t>Do not Reject H</a:t>
            </a:r>
            <a:r>
              <a:rPr lang="en-US" sz="2800" baseline="-25000" dirty="0">
                <a:effectLst/>
                <a:latin typeface="Cambria Math" pitchFamily="18" charset="0"/>
                <a:ea typeface="Cambria Math" pitchFamily="18" charset="0"/>
              </a:rPr>
              <a:t>0</a:t>
            </a:r>
            <a:endParaRPr lang="en-US" sz="28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5487606" y="4148992"/>
            <a:ext cx="2719932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800" dirty="0">
                <a:effectLst/>
                <a:latin typeface="Cambria Math" pitchFamily="18" charset="0"/>
                <a:ea typeface="Cambria Math" pitchFamily="18" charset="0"/>
              </a:rPr>
              <a:t>Reject H</a:t>
            </a:r>
            <a:r>
              <a:rPr lang="en-US" sz="2800" baseline="-25000" dirty="0">
                <a:effectLst/>
                <a:latin typeface="Cambria Math" pitchFamily="18" charset="0"/>
                <a:ea typeface="Cambria Math" pitchFamily="18" charset="0"/>
              </a:rPr>
              <a:t>0</a:t>
            </a:r>
            <a:endParaRPr lang="en-US" sz="28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136356" y="4922645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i="1" baseline="-25000" dirty="0">
                <a:latin typeface="Symbol" pitchFamily="18" charset="2"/>
              </a:rPr>
              <a:t></a:t>
            </a:r>
            <a:endParaRPr lang="en-US" baseline="-25000" dirty="0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4567341" y="5297269"/>
            <a:ext cx="1909659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000" dirty="0">
                <a:effectLst/>
                <a:latin typeface="Cambria Math" pitchFamily="18" charset="0"/>
                <a:ea typeface="Cambria Math" pitchFamily="18" charset="0"/>
              </a:rPr>
              <a:t>Critical Value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57200" y="1066800"/>
            <a:ext cx="63903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Tells if R</a:t>
            </a:r>
            <a:r>
              <a:rPr lang="en-US" sz="2800" baseline="30000" dirty="0"/>
              <a:t>2</a:t>
            </a:r>
            <a:r>
              <a:rPr lang="en-US" sz="2800" dirty="0"/>
              <a:t> is statistically significant</a:t>
            </a:r>
          </a:p>
          <a:p>
            <a:pPr marL="0" indent="0">
              <a:buNone/>
            </a:pPr>
            <a:r>
              <a:rPr lang="en-US" sz="2800" dirty="0"/>
              <a:t>Goodness of Fit Test</a:t>
            </a:r>
          </a:p>
        </p:txBody>
      </p:sp>
    </p:spTree>
    <p:extLst>
      <p:ext uri="{BB962C8B-B14F-4D97-AF65-F5344CB8AC3E}">
        <p14:creationId xmlns:p14="http://schemas.microsoft.com/office/powerpoint/2010/main" val="39132679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000">
                <a:effectLst/>
              </a:rPr>
              <a:t>Judging Variable Significance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686800" cy="39624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i="1" dirty="0">
                <a:effectLst/>
              </a:rPr>
              <a:t>t</a:t>
            </a:r>
            <a:r>
              <a:rPr lang="en-US" sz="2800" dirty="0">
                <a:effectLst/>
              </a:rPr>
              <a:t> statistics compare sample characteristics to the standard deviation of that characteristic.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200" i="1" dirty="0">
                <a:effectLst/>
              </a:rPr>
              <a:t>t</a:t>
            </a:r>
            <a:r>
              <a:rPr lang="en-US" sz="2200" dirty="0">
                <a:effectLst/>
              </a:rPr>
              <a:t> &gt; 1.645 implies a strong effect of X on Y (90% conf.).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200" i="1" dirty="0">
                <a:effectLst/>
              </a:rPr>
              <a:t>t</a:t>
            </a:r>
            <a:r>
              <a:rPr lang="en-US" sz="2200" dirty="0">
                <a:effectLst/>
              </a:rPr>
              <a:t> &gt; 1.96 implies an even stronger effect of X on Y (95% conf.) 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Two-tail </a:t>
            </a:r>
            <a:r>
              <a:rPr lang="en-US" sz="2800" i="1" dirty="0">
                <a:effectLst/>
              </a:rPr>
              <a:t>t </a:t>
            </a:r>
            <a:r>
              <a:rPr lang="en-US" sz="2800" dirty="0">
                <a:effectLst/>
              </a:rPr>
              <a:t>Tests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Tests of effect.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One-Tail </a:t>
            </a:r>
            <a:r>
              <a:rPr lang="en-US" sz="2800" i="1" dirty="0">
                <a:effectLst/>
              </a:rPr>
              <a:t>t</a:t>
            </a:r>
            <a:r>
              <a:rPr lang="en-US" sz="2800" dirty="0">
                <a:effectLst/>
              </a:rPr>
              <a:t> Tests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Tests of magnitude or direction.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dirty="0">
                <a:effectLst/>
              </a:rPr>
              <a:t>Judging Variable Significance</a:t>
            </a:r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2309813" y="1150462"/>
            <a:ext cx="4505325" cy="3057525"/>
          </a:xfrm>
          <a:custGeom>
            <a:avLst/>
            <a:gdLst>
              <a:gd name="T0" fmla="*/ 1338 w 2838"/>
              <a:gd name="T1" fmla="*/ 18 h 1926"/>
              <a:gd name="T2" fmla="*/ 1257 w 2838"/>
              <a:gd name="T3" fmla="*/ 99 h 1926"/>
              <a:gd name="T4" fmla="*/ 1191 w 2838"/>
              <a:gd name="T5" fmla="*/ 202 h 1926"/>
              <a:gd name="T6" fmla="*/ 1137 w 2838"/>
              <a:gd name="T7" fmla="*/ 310 h 1926"/>
              <a:gd name="T8" fmla="*/ 1095 w 2838"/>
              <a:gd name="T9" fmla="*/ 418 h 1926"/>
              <a:gd name="T10" fmla="*/ 1050 w 2838"/>
              <a:gd name="T11" fmla="*/ 513 h 1926"/>
              <a:gd name="T12" fmla="*/ 1005 w 2838"/>
              <a:gd name="T13" fmla="*/ 639 h 1926"/>
              <a:gd name="T14" fmla="*/ 969 w 2838"/>
              <a:gd name="T15" fmla="*/ 747 h 1926"/>
              <a:gd name="T16" fmla="*/ 945 w 2838"/>
              <a:gd name="T17" fmla="*/ 850 h 1926"/>
              <a:gd name="T18" fmla="*/ 909 w 2838"/>
              <a:gd name="T19" fmla="*/ 964 h 1926"/>
              <a:gd name="T20" fmla="*/ 876 w 2838"/>
              <a:gd name="T21" fmla="*/ 1068 h 1926"/>
              <a:gd name="T22" fmla="*/ 843 w 2838"/>
              <a:gd name="T23" fmla="*/ 1176 h 1926"/>
              <a:gd name="T24" fmla="*/ 799 w 2838"/>
              <a:gd name="T25" fmla="*/ 1278 h 1926"/>
              <a:gd name="T26" fmla="*/ 741 w 2838"/>
              <a:gd name="T27" fmla="*/ 1396 h 1926"/>
              <a:gd name="T28" fmla="*/ 678 w 2838"/>
              <a:gd name="T29" fmla="*/ 1515 h 1926"/>
              <a:gd name="T30" fmla="*/ 594 w 2838"/>
              <a:gd name="T31" fmla="*/ 1614 h 1926"/>
              <a:gd name="T32" fmla="*/ 495 w 2838"/>
              <a:gd name="T33" fmla="*/ 1689 h 1926"/>
              <a:gd name="T34" fmla="*/ 381 w 2838"/>
              <a:gd name="T35" fmla="*/ 1746 h 1926"/>
              <a:gd name="T36" fmla="*/ 297 w 2838"/>
              <a:gd name="T37" fmla="*/ 1782 h 1926"/>
              <a:gd name="T38" fmla="*/ 195 w 2838"/>
              <a:gd name="T39" fmla="*/ 1821 h 1926"/>
              <a:gd name="T40" fmla="*/ 66 w 2838"/>
              <a:gd name="T41" fmla="*/ 1857 h 1926"/>
              <a:gd name="T42" fmla="*/ 0 w 2838"/>
              <a:gd name="T43" fmla="*/ 1887 h 1926"/>
              <a:gd name="T44" fmla="*/ 2831 w 2838"/>
              <a:gd name="T45" fmla="*/ 1914 h 1926"/>
              <a:gd name="T46" fmla="*/ 2781 w 2838"/>
              <a:gd name="T47" fmla="*/ 1863 h 1926"/>
              <a:gd name="T48" fmla="*/ 2682 w 2838"/>
              <a:gd name="T49" fmla="*/ 1833 h 1926"/>
              <a:gd name="T50" fmla="*/ 2565 w 2838"/>
              <a:gd name="T51" fmla="*/ 1794 h 1926"/>
              <a:gd name="T52" fmla="*/ 2451 w 2838"/>
              <a:gd name="T53" fmla="*/ 1746 h 1926"/>
              <a:gd name="T54" fmla="*/ 2319 w 2838"/>
              <a:gd name="T55" fmla="*/ 1680 h 1926"/>
              <a:gd name="T56" fmla="*/ 2283 w 2838"/>
              <a:gd name="T57" fmla="*/ 1650 h 1926"/>
              <a:gd name="T58" fmla="*/ 2199 w 2838"/>
              <a:gd name="T59" fmla="*/ 1582 h 1926"/>
              <a:gd name="T60" fmla="*/ 2124 w 2838"/>
              <a:gd name="T61" fmla="*/ 1485 h 1926"/>
              <a:gd name="T62" fmla="*/ 2061 w 2838"/>
              <a:gd name="T63" fmla="*/ 1386 h 1926"/>
              <a:gd name="T64" fmla="*/ 2028 w 2838"/>
              <a:gd name="T65" fmla="*/ 1326 h 1926"/>
              <a:gd name="T66" fmla="*/ 1962 w 2838"/>
              <a:gd name="T67" fmla="*/ 1191 h 1926"/>
              <a:gd name="T68" fmla="*/ 1935 w 2838"/>
              <a:gd name="T69" fmla="*/ 1107 h 1926"/>
              <a:gd name="T70" fmla="*/ 1902 w 2838"/>
              <a:gd name="T71" fmla="*/ 1011 h 1926"/>
              <a:gd name="T72" fmla="*/ 1866 w 2838"/>
              <a:gd name="T73" fmla="*/ 891 h 1926"/>
              <a:gd name="T74" fmla="*/ 1830 w 2838"/>
              <a:gd name="T75" fmla="*/ 771 h 1926"/>
              <a:gd name="T76" fmla="*/ 1791 w 2838"/>
              <a:gd name="T77" fmla="*/ 642 h 1926"/>
              <a:gd name="T78" fmla="*/ 1740 w 2838"/>
              <a:gd name="T79" fmla="*/ 504 h 1926"/>
              <a:gd name="T80" fmla="*/ 1698 w 2838"/>
              <a:gd name="T81" fmla="*/ 399 h 1926"/>
              <a:gd name="T82" fmla="*/ 1656 w 2838"/>
              <a:gd name="T83" fmla="*/ 312 h 1926"/>
              <a:gd name="T84" fmla="*/ 1620 w 2838"/>
              <a:gd name="T85" fmla="*/ 228 h 1926"/>
              <a:gd name="T86" fmla="*/ 1563 w 2838"/>
              <a:gd name="T87" fmla="*/ 135 h 1926"/>
              <a:gd name="T88" fmla="*/ 1587 w 2838"/>
              <a:gd name="T89" fmla="*/ 174 h 1926"/>
              <a:gd name="T90" fmla="*/ 1551 w 2838"/>
              <a:gd name="T91" fmla="*/ 129 h 1926"/>
              <a:gd name="T92" fmla="*/ 1500 w 2838"/>
              <a:gd name="T93" fmla="*/ 57 h 1926"/>
              <a:gd name="T94" fmla="*/ 1431 w 2838"/>
              <a:gd name="T95" fmla="*/ 6 h 1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838" h="1926">
                <a:moveTo>
                  <a:pt x="1398" y="3"/>
                </a:moveTo>
                <a:lnTo>
                  <a:pt x="1371" y="6"/>
                </a:lnTo>
                <a:lnTo>
                  <a:pt x="1338" y="18"/>
                </a:lnTo>
                <a:lnTo>
                  <a:pt x="1307" y="30"/>
                </a:lnTo>
                <a:lnTo>
                  <a:pt x="1287" y="62"/>
                </a:lnTo>
                <a:lnTo>
                  <a:pt x="1257" y="99"/>
                </a:lnTo>
                <a:lnTo>
                  <a:pt x="1227" y="130"/>
                </a:lnTo>
                <a:lnTo>
                  <a:pt x="1209" y="160"/>
                </a:lnTo>
                <a:lnTo>
                  <a:pt x="1191" y="202"/>
                </a:lnTo>
                <a:lnTo>
                  <a:pt x="1167" y="232"/>
                </a:lnTo>
                <a:lnTo>
                  <a:pt x="1155" y="274"/>
                </a:lnTo>
                <a:lnTo>
                  <a:pt x="1137" y="310"/>
                </a:lnTo>
                <a:lnTo>
                  <a:pt x="1119" y="354"/>
                </a:lnTo>
                <a:lnTo>
                  <a:pt x="1107" y="382"/>
                </a:lnTo>
                <a:lnTo>
                  <a:pt x="1095" y="418"/>
                </a:lnTo>
                <a:lnTo>
                  <a:pt x="1077" y="447"/>
                </a:lnTo>
                <a:lnTo>
                  <a:pt x="1062" y="483"/>
                </a:lnTo>
                <a:lnTo>
                  <a:pt x="1050" y="513"/>
                </a:lnTo>
                <a:lnTo>
                  <a:pt x="1035" y="552"/>
                </a:lnTo>
                <a:lnTo>
                  <a:pt x="1020" y="594"/>
                </a:lnTo>
                <a:lnTo>
                  <a:pt x="1005" y="639"/>
                </a:lnTo>
                <a:lnTo>
                  <a:pt x="996" y="678"/>
                </a:lnTo>
                <a:lnTo>
                  <a:pt x="981" y="714"/>
                </a:lnTo>
                <a:lnTo>
                  <a:pt x="969" y="747"/>
                </a:lnTo>
                <a:lnTo>
                  <a:pt x="960" y="783"/>
                </a:lnTo>
                <a:lnTo>
                  <a:pt x="951" y="819"/>
                </a:lnTo>
                <a:lnTo>
                  <a:pt x="945" y="850"/>
                </a:lnTo>
                <a:lnTo>
                  <a:pt x="939" y="886"/>
                </a:lnTo>
                <a:lnTo>
                  <a:pt x="927" y="922"/>
                </a:lnTo>
                <a:lnTo>
                  <a:pt x="909" y="964"/>
                </a:lnTo>
                <a:lnTo>
                  <a:pt x="903" y="994"/>
                </a:lnTo>
                <a:lnTo>
                  <a:pt x="891" y="1030"/>
                </a:lnTo>
                <a:lnTo>
                  <a:pt x="876" y="1068"/>
                </a:lnTo>
                <a:lnTo>
                  <a:pt x="867" y="1098"/>
                </a:lnTo>
                <a:lnTo>
                  <a:pt x="855" y="1134"/>
                </a:lnTo>
                <a:lnTo>
                  <a:pt x="843" y="1176"/>
                </a:lnTo>
                <a:lnTo>
                  <a:pt x="828" y="1215"/>
                </a:lnTo>
                <a:lnTo>
                  <a:pt x="811" y="1254"/>
                </a:lnTo>
                <a:lnTo>
                  <a:pt x="799" y="1278"/>
                </a:lnTo>
                <a:lnTo>
                  <a:pt x="792" y="1311"/>
                </a:lnTo>
                <a:lnTo>
                  <a:pt x="771" y="1359"/>
                </a:lnTo>
                <a:lnTo>
                  <a:pt x="741" y="1396"/>
                </a:lnTo>
                <a:lnTo>
                  <a:pt x="720" y="1446"/>
                </a:lnTo>
                <a:lnTo>
                  <a:pt x="699" y="1474"/>
                </a:lnTo>
                <a:lnTo>
                  <a:pt x="678" y="1515"/>
                </a:lnTo>
                <a:lnTo>
                  <a:pt x="654" y="1545"/>
                </a:lnTo>
                <a:lnTo>
                  <a:pt x="627" y="1584"/>
                </a:lnTo>
                <a:lnTo>
                  <a:pt x="594" y="1614"/>
                </a:lnTo>
                <a:lnTo>
                  <a:pt x="570" y="1635"/>
                </a:lnTo>
                <a:lnTo>
                  <a:pt x="531" y="1665"/>
                </a:lnTo>
                <a:lnTo>
                  <a:pt x="495" y="1689"/>
                </a:lnTo>
                <a:lnTo>
                  <a:pt x="456" y="1716"/>
                </a:lnTo>
                <a:lnTo>
                  <a:pt x="420" y="1734"/>
                </a:lnTo>
                <a:lnTo>
                  <a:pt x="381" y="1746"/>
                </a:lnTo>
                <a:lnTo>
                  <a:pt x="354" y="1755"/>
                </a:lnTo>
                <a:lnTo>
                  <a:pt x="321" y="1767"/>
                </a:lnTo>
                <a:lnTo>
                  <a:pt x="297" y="1782"/>
                </a:lnTo>
                <a:lnTo>
                  <a:pt x="264" y="1791"/>
                </a:lnTo>
                <a:lnTo>
                  <a:pt x="231" y="1803"/>
                </a:lnTo>
                <a:lnTo>
                  <a:pt x="195" y="1821"/>
                </a:lnTo>
                <a:lnTo>
                  <a:pt x="153" y="1830"/>
                </a:lnTo>
                <a:lnTo>
                  <a:pt x="108" y="1848"/>
                </a:lnTo>
                <a:lnTo>
                  <a:pt x="66" y="1857"/>
                </a:lnTo>
                <a:lnTo>
                  <a:pt x="30" y="1866"/>
                </a:lnTo>
                <a:lnTo>
                  <a:pt x="12" y="1872"/>
                </a:lnTo>
                <a:lnTo>
                  <a:pt x="0" y="1887"/>
                </a:lnTo>
                <a:lnTo>
                  <a:pt x="0" y="1926"/>
                </a:lnTo>
                <a:lnTo>
                  <a:pt x="0" y="1914"/>
                </a:lnTo>
                <a:lnTo>
                  <a:pt x="2831" y="1914"/>
                </a:lnTo>
                <a:lnTo>
                  <a:pt x="2838" y="1875"/>
                </a:lnTo>
                <a:lnTo>
                  <a:pt x="2805" y="1869"/>
                </a:lnTo>
                <a:lnTo>
                  <a:pt x="2781" y="1863"/>
                </a:lnTo>
                <a:lnTo>
                  <a:pt x="2745" y="1854"/>
                </a:lnTo>
                <a:lnTo>
                  <a:pt x="2709" y="1842"/>
                </a:lnTo>
                <a:lnTo>
                  <a:pt x="2682" y="1833"/>
                </a:lnTo>
                <a:lnTo>
                  <a:pt x="2649" y="1821"/>
                </a:lnTo>
                <a:lnTo>
                  <a:pt x="2607" y="1806"/>
                </a:lnTo>
                <a:lnTo>
                  <a:pt x="2565" y="1794"/>
                </a:lnTo>
                <a:lnTo>
                  <a:pt x="2523" y="1776"/>
                </a:lnTo>
                <a:lnTo>
                  <a:pt x="2493" y="1764"/>
                </a:lnTo>
                <a:lnTo>
                  <a:pt x="2451" y="1746"/>
                </a:lnTo>
                <a:lnTo>
                  <a:pt x="2415" y="1728"/>
                </a:lnTo>
                <a:lnTo>
                  <a:pt x="2367" y="1710"/>
                </a:lnTo>
                <a:lnTo>
                  <a:pt x="2319" y="1680"/>
                </a:lnTo>
                <a:lnTo>
                  <a:pt x="2299" y="1662"/>
                </a:lnTo>
                <a:lnTo>
                  <a:pt x="2289" y="1662"/>
                </a:lnTo>
                <a:lnTo>
                  <a:pt x="2283" y="1650"/>
                </a:lnTo>
                <a:lnTo>
                  <a:pt x="2255" y="1634"/>
                </a:lnTo>
                <a:lnTo>
                  <a:pt x="2220" y="1611"/>
                </a:lnTo>
                <a:lnTo>
                  <a:pt x="2199" y="1582"/>
                </a:lnTo>
                <a:lnTo>
                  <a:pt x="2181" y="1558"/>
                </a:lnTo>
                <a:lnTo>
                  <a:pt x="2151" y="1522"/>
                </a:lnTo>
                <a:lnTo>
                  <a:pt x="2124" y="1485"/>
                </a:lnTo>
                <a:lnTo>
                  <a:pt x="2100" y="1452"/>
                </a:lnTo>
                <a:lnTo>
                  <a:pt x="2079" y="1419"/>
                </a:lnTo>
                <a:lnTo>
                  <a:pt x="2061" y="1386"/>
                </a:lnTo>
                <a:lnTo>
                  <a:pt x="2046" y="1356"/>
                </a:lnTo>
                <a:lnTo>
                  <a:pt x="2010" y="1293"/>
                </a:lnTo>
                <a:lnTo>
                  <a:pt x="2028" y="1326"/>
                </a:lnTo>
                <a:lnTo>
                  <a:pt x="1995" y="1257"/>
                </a:lnTo>
                <a:lnTo>
                  <a:pt x="1974" y="1218"/>
                </a:lnTo>
                <a:lnTo>
                  <a:pt x="1962" y="1191"/>
                </a:lnTo>
                <a:lnTo>
                  <a:pt x="1953" y="1161"/>
                </a:lnTo>
                <a:lnTo>
                  <a:pt x="1941" y="1140"/>
                </a:lnTo>
                <a:lnTo>
                  <a:pt x="1935" y="1107"/>
                </a:lnTo>
                <a:lnTo>
                  <a:pt x="1923" y="1083"/>
                </a:lnTo>
                <a:lnTo>
                  <a:pt x="1914" y="1053"/>
                </a:lnTo>
                <a:lnTo>
                  <a:pt x="1902" y="1011"/>
                </a:lnTo>
                <a:lnTo>
                  <a:pt x="1887" y="978"/>
                </a:lnTo>
                <a:lnTo>
                  <a:pt x="1872" y="930"/>
                </a:lnTo>
                <a:lnTo>
                  <a:pt x="1866" y="891"/>
                </a:lnTo>
                <a:lnTo>
                  <a:pt x="1854" y="852"/>
                </a:lnTo>
                <a:lnTo>
                  <a:pt x="1845" y="819"/>
                </a:lnTo>
                <a:lnTo>
                  <a:pt x="1830" y="771"/>
                </a:lnTo>
                <a:lnTo>
                  <a:pt x="1818" y="729"/>
                </a:lnTo>
                <a:lnTo>
                  <a:pt x="1800" y="681"/>
                </a:lnTo>
                <a:lnTo>
                  <a:pt x="1791" y="642"/>
                </a:lnTo>
                <a:lnTo>
                  <a:pt x="1773" y="600"/>
                </a:lnTo>
                <a:lnTo>
                  <a:pt x="1761" y="546"/>
                </a:lnTo>
                <a:lnTo>
                  <a:pt x="1740" y="504"/>
                </a:lnTo>
                <a:lnTo>
                  <a:pt x="1725" y="465"/>
                </a:lnTo>
                <a:lnTo>
                  <a:pt x="1713" y="432"/>
                </a:lnTo>
                <a:lnTo>
                  <a:pt x="1698" y="399"/>
                </a:lnTo>
                <a:lnTo>
                  <a:pt x="1674" y="345"/>
                </a:lnTo>
                <a:lnTo>
                  <a:pt x="1686" y="375"/>
                </a:lnTo>
                <a:lnTo>
                  <a:pt x="1656" y="312"/>
                </a:lnTo>
                <a:lnTo>
                  <a:pt x="1644" y="285"/>
                </a:lnTo>
                <a:lnTo>
                  <a:pt x="1629" y="252"/>
                </a:lnTo>
                <a:lnTo>
                  <a:pt x="1620" y="228"/>
                </a:lnTo>
                <a:lnTo>
                  <a:pt x="1608" y="207"/>
                </a:lnTo>
                <a:lnTo>
                  <a:pt x="1578" y="156"/>
                </a:lnTo>
                <a:lnTo>
                  <a:pt x="1563" y="135"/>
                </a:lnTo>
                <a:lnTo>
                  <a:pt x="1563" y="141"/>
                </a:lnTo>
                <a:lnTo>
                  <a:pt x="1572" y="144"/>
                </a:lnTo>
                <a:lnTo>
                  <a:pt x="1587" y="174"/>
                </a:lnTo>
                <a:lnTo>
                  <a:pt x="1593" y="192"/>
                </a:lnTo>
                <a:lnTo>
                  <a:pt x="1578" y="156"/>
                </a:lnTo>
                <a:lnTo>
                  <a:pt x="1551" y="129"/>
                </a:lnTo>
                <a:lnTo>
                  <a:pt x="1539" y="105"/>
                </a:lnTo>
                <a:lnTo>
                  <a:pt x="1518" y="81"/>
                </a:lnTo>
                <a:lnTo>
                  <a:pt x="1500" y="57"/>
                </a:lnTo>
                <a:lnTo>
                  <a:pt x="1479" y="39"/>
                </a:lnTo>
                <a:lnTo>
                  <a:pt x="1455" y="18"/>
                </a:lnTo>
                <a:lnTo>
                  <a:pt x="1431" y="6"/>
                </a:lnTo>
                <a:lnTo>
                  <a:pt x="1416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4565650" y="3919062"/>
            <a:ext cx="3175" cy="411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rc 7"/>
          <p:cNvSpPr>
            <a:spLocks/>
          </p:cNvSpPr>
          <p:nvPr/>
        </p:nvSpPr>
        <p:spPr bwMode="auto">
          <a:xfrm rot="4500000">
            <a:off x="5029200" y="2841149"/>
            <a:ext cx="1212850" cy="450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18778 w 18778"/>
              <a:gd name="T1" fmla="*/ 10674 h 21600"/>
              <a:gd name="T2" fmla="*/ 0 w 18778"/>
              <a:gd name="T3" fmla="*/ 21600 h 21600"/>
              <a:gd name="T4" fmla="*/ 0 w 18778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778" h="21600" fill="none" extrusionOk="0">
                <a:moveTo>
                  <a:pt x="18778" y="10674"/>
                </a:moveTo>
                <a:cubicBezTo>
                  <a:pt x="14939" y="17428"/>
                  <a:pt x="7768" y="21599"/>
                  <a:pt x="0" y="21600"/>
                </a:cubicBezTo>
              </a:path>
              <a:path w="18778" h="21600" stroke="0" extrusionOk="0">
                <a:moveTo>
                  <a:pt x="18778" y="10674"/>
                </a:moveTo>
                <a:cubicBezTo>
                  <a:pt x="14939" y="17428"/>
                  <a:pt x="7768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rc 9"/>
          <p:cNvSpPr>
            <a:spLocks/>
          </p:cNvSpPr>
          <p:nvPr/>
        </p:nvSpPr>
        <p:spPr bwMode="auto">
          <a:xfrm rot="6300000">
            <a:off x="3402013" y="1667987"/>
            <a:ext cx="1517650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rc 10"/>
          <p:cNvSpPr>
            <a:spLocks/>
          </p:cNvSpPr>
          <p:nvPr/>
        </p:nvSpPr>
        <p:spPr bwMode="auto">
          <a:xfrm rot="16980000">
            <a:off x="2800350" y="2880837"/>
            <a:ext cx="1254125" cy="450850"/>
          </a:xfrm>
          <a:custGeom>
            <a:avLst/>
            <a:gdLst>
              <a:gd name="G0" fmla="+- 19433 0 0"/>
              <a:gd name="G1" fmla="+- 0 0 0"/>
              <a:gd name="G2" fmla="+- 21600 0 0"/>
              <a:gd name="T0" fmla="*/ 19433 w 19433"/>
              <a:gd name="T1" fmla="*/ 21600 h 21600"/>
              <a:gd name="T2" fmla="*/ 0 w 19433"/>
              <a:gd name="T3" fmla="*/ 9430 h 21600"/>
              <a:gd name="T4" fmla="*/ 19433 w 1943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433" h="21600" fill="none" extrusionOk="0">
                <a:moveTo>
                  <a:pt x="19433" y="21600"/>
                </a:moveTo>
                <a:cubicBezTo>
                  <a:pt x="11159" y="21600"/>
                  <a:pt x="3612" y="16873"/>
                  <a:pt x="0" y="9429"/>
                </a:cubicBezTo>
              </a:path>
              <a:path w="19433" h="21600" stroke="0" extrusionOk="0">
                <a:moveTo>
                  <a:pt x="19433" y="21600"/>
                </a:moveTo>
                <a:cubicBezTo>
                  <a:pt x="11159" y="21600"/>
                  <a:pt x="3612" y="16873"/>
                  <a:pt x="0" y="9429"/>
                </a:cubicBezTo>
                <a:lnTo>
                  <a:pt x="19433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rc 12"/>
          <p:cNvSpPr>
            <a:spLocks/>
          </p:cNvSpPr>
          <p:nvPr/>
        </p:nvSpPr>
        <p:spPr bwMode="auto">
          <a:xfrm rot="15300000">
            <a:off x="4133850" y="1671162"/>
            <a:ext cx="1519238" cy="357187"/>
          </a:xfrm>
          <a:custGeom>
            <a:avLst/>
            <a:gdLst>
              <a:gd name="G0" fmla="+- 0 0 0"/>
              <a:gd name="G1" fmla="+- 96 0 0"/>
              <a:gd name="G2" fmla="+- 21600 0 0"/>
              <a:gd name="T0" fmla="*/ 21600 w 21600"/>
              <a:gd name="T1" fmla="*/ 0 h 21696"/>
              <a:gd name="T2" fmla="*/ 0 w 21600"/>
              <a:gd name="T3" fmla="*/ 21696 h 21696"/>
              <a:gd name="T4" fmla="*/ 0 w 21600"/>
              <a:gd name="T5" fmla="*/ 96 h 21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96" fill="none" extrusionOk="0">
                <a:moveTo>
                  <a:pt x="21599" y="0"/>
                </a:moveTo>
                <a:cubicBezTo>
                  <a:pt x="21599" y="32"/>
                  <a:pt x="21600" y="64"/>
                  <a:pt x="21600" y="96"/>
                </a:cubicBezTo>
                <a:cubicBezTo>
                  <a:pt x="21600" y="12025"/>
                  <a:pt x="11929" y="21695"/>
                  <a:pt x="0" y="21696"/>
                </a:cubicBezTo>
              </a:path>
              <a:path w="21600" h="21696" stroke="0" extrusionOk="0">
                <a:moveTo>
                  <a:pt x="21599" y="0"/>
                </a:moveTo>
                <a:cubicBezTo>
                  <a:pt x="21599" y="32"/>
                  <a:pt x="21600" y="64"/>
                  <a:pt x="21600" y="96"/>
                </a:cubicBezTo>
                <a:cubicBezTo>
                  <a:pt x="21600" y="12025"/>
                  <a:pt x="11929" y="21695"/>
                  <a:pt x="0" y="21696"/>
                </a:cubicBezTo>
                <a:lnTo>
                  <a:pt x="0" y="96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6105525" y="2556987"/>
            <a:ext cx="0" cy="1797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5"/>
          <p:cNvSpPr>
            <a:spLocks/>
          </p:cNvSpPr>
          <p:nvPr/>
        </p:nvSpPr>
        <p:spPr bwMode="auto">
          <a:xfrm>
            <a:off x="6115050" y="3884137"/>
            <a:ext cx="709612" cy="314325"/>
          </a:xfrm>
          <a:custGeom>
            <a:avLst/>
            <a:gdLst>
              <a:gd name="T0" fmla="*/ 0 w 447"/>
              <a:gd name="T1" fmla="*/ 3 h 198"/>
              <a:gd name="T2" fmla="*/ 0 w 447"/>
              <a:gd name="T3" fmla="*/ 18 h 198"/>
              <a:gd name="T4" fmla="*/ 0 w 447"/>
              <a:gd name="T5" fmla="*/ 39 h 198"/>
              <a:gd name="T6" fmla="*/ 0 w 447"/>
              <a:gd name="T7" fmla="*/ 66 h 198"/>
              <a:gd name="T8" fmla="*/ 1 w 447"/>
              <a:gd name="T9" fmla="*/ 95 h 198"/>
              <a:gd name="T10" fmla="*/ 1 w 447"/>
              <a:gd name="T11" fmla="*/ 119 h 198"/>
              <a:gd name="T12" fmla="*/ 1 w 447"/>
              <a:gd name="T13" fmla="*/ 143 h 198"/>
              <a:gd name="T14" fmla="*/ 1 w 447"/>
              <a:gd name="T15" fmla="*/ 167 h 198"/>
              <a:gd name="T16" fmla="*/ 0 w 447"/>
              <a:gd name="T17" fmla="*/ 198 h 198"/>
              <a:gd name="T18" fmla="*/ 447 w 447"/>
              <a:gd name="T19" fmla="*/ 198 h 198"/>
              <a:gd name="T20" fmla="*/ 447 w 447"/>
              <a:gd name="T21" fmla="*/ 150 h 198"/>
              <a:gd name="T22" fmla="*/ 444 w 447"/>
              <a:gd name="T23" fmla="*/ 153 h 198"/>
              <a:gd name="T24" fmla="*/ 425 w 447"/>
              <a:gd name="T25" fmla="*/ 143 h 198"/>
              <a:gd name="T26" fmla="*/ 401 w 447"/>
              <a:gd name="T27" fmla="*/ 143 h 198"/>
              <a:gd name="T28" fmla="*/ 377 w 447"/>
              <a:gd name="T29" fmla="*/ 135 h 198"/>
              <a:gd name="T30" fmla="*/ 353 w 447"/>
              <a:gd name="T31" fmla="*/ 135 h 198"/>
              <a:gd name="T32" fmla="*/ 329 w 447"/>
              <a:gd name="T33" fmla="*/ 127 h 198"/>
              <a:gd name="T34" fmla="*/ 305 w 447"/>
              <a:gd name="T35" fmla="*/ 119 h 198"/>
              <a:gd name="T36" fmla="*/ 281 w 447"/>
              <a:gd name="T37" fmla="*/ 111 h 198"/>
              <a:gd name="T38" fmla="*/ 258 w 447"/>
              <a:gd name="T39" fmla="*/ 102 h 198"/>
              <a:gd name="T40" fmla="*/ 234 w 447"/>
              <a:gd name="T41" fmla="*/ 96 h 198"/>
              <a:gd name="T42" fmla="*/ 209 w 447"/>
              <a:gd name="T43" fmla="*/ 87 h 198"/>
              <a:gd name="T44" fmla="*/ 185 w 447"/>
              <a:gd name="T45" fmla="*/ 79 h 198"/>
              <a:gd name="T46" fmla="*/ 162 w 447"/>
              <a:gd name="T47" fmla="*/ 69 h 198"/>
              <a:gd name="T48" fmla="*/ 135 w 447"/>
              <a:gd name="T49" fmla="*/ 60 h 198"/>
              <a:gd name="T50" fmla="*/ 111 w 447"/>
              <a:gd name="T51" fmla="*/ 54 h 198"/>
              <a:gd name="T52" fmla="*/ 87 w 447"/>
              <a:gd name="T53" fmla="*/ 42 h 198"/>
              <a:gd name="T54" fmla="*/ 63 w 447"/>
              <a:gd name="T55" fmla="*/ 30 h 198"/>
              <a:gd name="T56" fmla="*/ 41 w 447"/>
              <a:gd name="T57" fmla="*/ 23 h 198"/>
              <a:gd name="T58" fmla="*/ 17 w 447"/>
              <a:gd name="T59" fmla="*/ 15 h 198"/>
              <a:gd name="T60" fmla="*/ 3 w 447"/>
              <a:gd name="T61" fmla="*/ 0 h 198"/>
              <a:gd name="T62" fmla="*/ 3 w 447"/>
              <a:gd name="T63" fmla="*/ 0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47" h="198">
                <a:moveTo>
                  <a:pt x="0" y="3"/>
                </a:moveTo>
                <a:lnTo>
                  <a:pt x="0" y="18"/>
                </a:lnTo>
                <a:lnTo>
                  <a:pt x="0" y="39"/>
                </a:lnTo>
                <a:lnTo>
                  <a:pt x="0" y="66"/>
                </a:lnTo>
                <a:lnTo>
                  <a:pt x="1" y="95"/>
                </a:lnTo>
                <a:lnTo>
                  <a:pt x="1" y="119"/>
                </a:lnTo>
                <a:lnTo>
                  <a:pt x="1" y="143"/>
                </a:lnTo>
                <a:lnTo>
                  <a:pt x="1" y="167"/>
                </a:lnTo>
                <a:lnTo>
                  <a:pt x="0" y="198"/>
                </a:lnTo>
                <a:lnTo>
                  <a:pt x="447" y="198"/>
                </a:lnTo>
                <a:lnTo>
                  <a:pt x="447" y="150"/>
                </a:lnTo>
                <a:lnTo>
                  <a:pt x="444" y="153"/>
                </a:lnTo>
                <a:lnTo>
                  <a:pt x="425" y="143"/>
                </a:lnTo>
                <a:lnTo>
                  <a:pt x="401" y="143"/>
                </a:lnTo>
                <a:lnTo>
                  <a:pt x="377" y="135"/>
                </a:lnTo>
                <a:lnTo>
                  <a:pt x="353" y="135"/>
                </a:lnTo>
                <a:lnTo>
                  <a:pt x="329" y="127"/>
                </a:lnTo>
                <a:lnTo>
                  <a:pt x="305" y="119"/>
                </a:lnTo>
                <a:lnTo>
                  <a:pt x="281" y="111"/>
                </a:lnTo>
                <a:lnTo>
                  <a:pt x="258" y="102"/>
                </a:lnTo>
                <a:lnTo>
                  <a:pt x="234" y="96"/>
                </a:lnTo>
                <a:lnTo>
                  <a:pt x="209" y="87"/>
                </a:lnTo>
                <a:lnTo>
                  <a:pt x="185" y="79"/>
                </a:lnTo>
                <a:lnTo>
                  <a:pt x="162" y="69"/>
                </a:lnTo>
                <a:lnTo>
                  <a:pt x="135" y="60"/>
                </a:lnTo>
                <a:lnTo>
                  <a:pt x="111" y="54"/>
                </a:lnTo>
                <a:lnTo>
                  <a:pt x="87" y="42"/>
                </a:lnTo>
                <a:lnTo>
                  <a:pt x="63" y="30"/>
                </a:lnTo>
                <a:lnTo>
                  <a:pt x="41" y="23"/>
                </a:lnTo>
                <a:lnTo>
                  <a:pt x="17" y="15"/>
                </a:lnTo>
                <a:lnTo>
                  <a:pt x="3" y="0"/>
                </a:lnTo>
                <a:lnTo>
                  <a:pt x="3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6130925" y="2817337"/>
            <a:ext cx="647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flipH="1">
            <a:off x="6315075" y="3633312"/>
            <a:ext cx="1587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95788" y="4346099"/>
            <a:ext cx="333375" cy="4540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Book Antiqua" pitchFamily="18" charset="0"/>
              </a:rPr>
              <a:t>0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177088" y="3984149"/>
            <a:ext cx="333375" cy="4540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i="1">
                <a:latin typeface="Book Antiqua" pitchFamily="18" charset="0"/>
              </a:rPr>
              <a:t>z</a:t>
            </a:r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3038475" y="2595087"/>
            <a:ext cx="0" cy="1758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7"/>
          <p:cNvSpPr>
            <a:spLocks/>
          </p:cNvSpPr>
          <p:nvPr/>
        </p:nvSpPr>
        <p:spPr bwMode="auto">
          <a:xfrm>
            <a:off x="2305050" y="3850799"/>
            <a:ext cx="738187" cy="357188"/>
          </a:xfrm>
          <a:custGeom>
            <a:avLst/>
            <a:gdLst>
              <a:gd name="T0" fmla="*/ 462 w 465"/>
              <a:gd name="T1" fmla="*/ 12 h 225"/>
              <a:gd name="T2" fmla="*/ 462 w 465"/>
              <a:gd name="T3" fmla="*/ 36 h 225"/>
              <a:gd name="T4" fmla="*/ 462 w 465"/>
              <a:gd name="T5" fmla="*/ 57 h 225"/>
              <a:gd name="T6" fmla="*/ 462 w 465"/>
              <a:gd name="T7" fmla="*/ 81 h 225"/>
              <a:gd name="T8" fmla="*/ 463 w 465"/>
              <a:gd name="T9" fmla="*/ 104 h 225"/>
              <a:gd name="T10" fmla="*/ 463 w 465"/>
              <a:gd name="T11" fmla="*/ 128 h 225"/>
              <a:gd name="T12" fmla="*/ 463 w 465"/>
              <a:gd name="T13" fmla="*/ 152 h 225"/>
              <a:gd name="T14" fmla="*/ 463 w 465"/>
              <a:gd name="T15" fmla="*/ 176 h 225"/>
              <a:gd name="T16" fmla="*/ 462 w 465"/>
              <a:gd name="T17" fmla="*/ 222 h 225"/>
              <a:gd name="T18" fmla="*/ 0 w 465"/>
              <a:gd name="T19" fmla="*/ 225 h 225"/>
              <a:gd name="T20" fmla="*/ 0 w 465"/>
              <a:gd name="T21" fmla="*/ 177 h 225"/>
              <a:gd name="T22" fmla="*/ 21 w 465"/>
              <a:gd name="T23" fmla="*/ 168 h 225"/>
              <a:gd name="T24" fmla="*/ 36 w 465"/>
              <a:gd name="T25" fmla="*/ 162 h 225"/>
              <a:gd name="T26" fmla="*/ 54 w 465"/>
              <a:gd name="T27" fmla="*/ 159 h 225"/>
              <a:gd name="T28" fmla="*/ 84 w 465"/>
              <a:gd name="T29" fmla="*/ 150 h 225"/>
              <a:gd name="T30" fmla="*/ 111 w 465"/>
              <a:gd name="T31" fmla="*/ 144 h 225"/>
              <a:gd name="T32" fmla="*/ 135 w 465"/>
              <a:gd name="T33" fmla="*/ 136 h 225"/>
              <a:gd name="T34" fmla="*/ 159 w 465"/>
              <a:gd name="T35" fmla="*/ 128 h 225"/>
              <a:gd name="T36" fmla="*/ 183 w 465"/>
              <a:gd name="T37" fmla="*/ 123 h 225"/>
              <a:gd name="T38" fmla="*/ 207 w 465"/>
              <a:gd name="T39" fmla="*/ 120 h 225"/>
              <a:gd name="T40" fmla="*/ 231 w 465"/>
              <a:gd name="T41" fmla="*/ 112 h 225"/>
              <a:gd name="T42" fmla="*/ 252 w 465"/>
              <a:gd name="T43" fmla="*/ 102 h 225"/>
              <a:gd name="T44" fmla="*/ 279 w 465"/>
              <a:gd name="T45" fmla="*/ 93 h 225"/>
              <a:gd name="T46" fmla="*/ 303 w 465"/>
              <a:gd name="T47" fmla="*/ 88 h 225"/>
              <a:gd name="T48" fmla="*/ 327 w 465"/>
              <a:gd name="T49" fmla="*/ 75 h 225"/>
              <a:gd name="T50" fmla="*/ 351 w 465"/>
              <a:gd name="T51" fmla="*/ 63 h 225"/>
              <a:gd name="T52" fmla="*/ 375 w 465"/>
              <a:gd name="T53" fmla="*/ 56 h 225"/>
              <a:gd name="T54" fmla="*/ 399 w 465"/>
              <a:gd name="T55" fmla="*/ 48 h 225"/>
              <a:gd name="T56" fmla="*/ 423 w 465"/>
              <a:gd name="T57" fmla="*/ 32 h 225"/>
              <a:gd name="T58" fmla="*/ 447 w 465"/>
              <a:gd name="T59" fmla="*/ 24 h 225"/>
              <a:gd name="T60" fmla="*/ 463 w 465"/>
              <a:gd name="T61" fmla="*/ 0 h 225"/>
              <a:gd name="T62" fmla="*/ 465 w 465"/>
              <a:gd name="T63" fmla="*/ 6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65" h="225">
                <a:moveTo>
                  <a:pt x="462" y="12"/>
                </a:moveTo>
                <a:lnTo>
                  <a:pt x="462" y="36"/>
                </a:lnTo>
                <a:lnTo>
                  <a:pt x="462" y="57"/>
                </a:lnTo>
                <a:lnTo>
                  <a:pt x="462" y="81"/>
                </a:lnTo>
                <a:lnTo>
                  <a:pt x="463" y="104"/>
                </a:lnTo>
                <a:lnTo>
                  <a:pt x="463" y="128"/>
                </a:lnTo>
                <a:lnTo>
                  <a:pt x="463" y="152"/>
                </a:lnTo>
                <a:lnTo>
                  <a:pt x="463" y="176"/>
                </a:lnTo>
                <a:lnTo>
                  <a:pt x="462" y="222"/>
                </a:lnTo>
                <a:lnTo>
                  <a:pt x="0" y="225"/>
                </a:lnTo>
                <a:lnTo>
                  <a:pt x="0" y="177"/>
                </a:lnTo>
                <a:lnTo>
                  <a:pt x="21" y="168"/>
                </a:lnTo>
                <a:lnTo>
                  <a:pt x="36" y="162"/>
                </a:lnTo>
                <a:lnTo>
                  <a:pt x="54" y="159"/>
                </a:lnTo>
                <a:lnTo>
                  <a:pt x="84" y="150"/>
                </a:lnTo>
                <a:lnTo>
                  <a:pt x="111" y="144"/>
                </a:lnTo>
                <a:lnTo>
                  <a:pt x="135" y="136"/>
                </a:lnTo>
                <a:lnTo>
                  <a:pt x="159" y="128"/>
                </a:lnTo>
                <a:lnTo>
                  <a:pt x="183" y="123"/>
                </a:lnTo>
                <a:lnTo>
                  <a:pt x="207" y="120"/>
                </a:lnTo>
                <a:lnTo>
                  <a:pt x="231" y="112"/>
                </a:lnTo>
                <a:lnTo>
                  <a:pt x="252" y="102"/>
                </a:lnTo>
                <a:lnTo>
                  <a:pt x="279" y="93"/>
                </a:lnTo>
                <a:lnTo>
                  <a:pt x="303" y="88"/>
                </a:lnTo>
                <a:lnTo>
                  <a:pt x="327" y="75"/>
                </a:lnTo>
                <a:lnTo>
                  <a:pt x="351" y="63"/>
                </a:lnTo>
                <a:lnTo>
                  <a:pt x="375" y="56"/>
                </a:lnTo>
                <a:lnTo>
                  <a:pt x="399" y="48"/>
                </a:lnTo>
                <a:lnTo>
                  <a:pt x="423" y="32"/>
                </a:lnTo>
                <a:lnTo>
                  <a:pt x="447" y="24"/>
                </a:lnTo>
                <a:lnTo>
                  <a:pt x="463" y="0"/>
                </a:lnTo>
                <a:lnTo>
                  <a:pt x="465" y="6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2365375" y="2855437"/>
            <a:ext cx="673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Arc 8"/>
          <p:cNvSpPr>
            <a:spLocks/>
          </p:cNvSpPr>
          <p:nvPr/>
        </p:nvSpPr>
        <p:spPr bwMode="auto">
          <a:xfrm rot="720000">
            <a:off x="5745163" y="3677762"/>
            <a:ext cx="1281112" cy="350838"/>
          </a:xfrm>
          <a:custGeom>
            <a:avLst/>
            <a:gdLst>
              <a:gd name="G0" fmla="+- 20857 0 0"/>
              <a:gd name="G1" fmla="+- 0 0 0"/>
              <a:gd name="G2" fmla="+- 21600 0 0"/>
              <a:gd name="T0" fmla="*/ 18718 w 20857"/>
              <a:gd name="T1" fmla="*/ 21494 h 21494"/>
              <a:gd name="T2" fmla="*/ 0 w 20857"/>
              <a:gd name="T3" fmla="*/ 5616 h 21494"/>
              <a:gd name="T4" fmla="*/ 20857 w 20857"/>
              <a:gd name="T5" fmla="*/ 0 h 2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57" h="21494" fill="none" extrusionOk="0">
                <a:moveTo>
                  <a:pt x="18718" y="21493"/>
                </a:moveTo>
                <a:cubicBezTo>
                  <a:pt x="9785" y="20604"/>
                  <a:pt x="2333" y="14283"/>
                  <a:pt x="-1" y="5616"/>
                </a:cubicBezTo>
              </a:path>
              <a:path w="20857" h="21494" stroke="0" extrusionOk="0">
                <a:moveTo>
                  <a:pt x="18718" y="21493"/>
                </a:moveTo>
                <a:cubicBezTo>
                  <a:pt x="9785" y="20604"/>
                  <a:pt x="2333" y="14283"/>
                  <a:pt x="-1" y="5616"/>
                </a:cubicBezTo>
                <a:lnTo>
                  <a:pt x="20857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>
            <a:off x="2058988" y="4201637"/>
            <a:ext cx="5002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rc 11"/>
          <p:cNvSpPr>
            <a:spLocks/>
          </p:cNvSpPr>
          <p:nvPr/>
        </p:nvSpPr>
        <p:spPr bwMode="auto">
          <a:xfrm rot="20760000">
            <a:off x="2190750" y="3757137"/>
            <a:ext cx="1106487" cy="2603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0693 w 20693"/>
              <a:gd name="T1" fmla="*/ 6194 h 21576"/>
              <a:gd name="T2" fmla="*/ 1014 w 20693"/>
              <a:gd name="T3" fmla="*/ 21576 h 21576"/>
              <a:gd name="T4" fmla="*/ 0 w 20693"/>
              <a:gd name="T5" fmla="*/ 0 h 21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93" h="21576" fill="none" extrusionOk="0">
                <a:moveTo>
                  <a:pt x="20692" y="6193"/>
                </a:moveTo>
                <a:cubicBezTo>
                  <a:pt x="18063" y="14978"/>
                  <a:pt x="10173" y="21145"/>
                  <a:pt x="1014" y="21576"/>
                </a:cubicBezTo>
              </a:path>
              <a:path w="20693" h="21576" stroke="0" extrusionOk="0">
                <a:moveTo>
                  <a:pt x="20692" y="6193"/>
                </a:moveTo>
                <a:cubicBezTo>
                  <a:pt x="18063" y="14978"/>
                  <a:pt x="10173" y="21145"/>
                  <a:pt x="1014" y="21576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2805113" y="3628549"/>
            <a:ext cx="1587" cy="509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997472" y="2590800"/>
            <a:ext cx="1517128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dirty="0">
                <a:effectLst/>
                <a:latin typeface="Cambria Math" pitchFamily="18" charset="0"/>
                <a:ea typeface="Cambria Math" pitchFamily="18" charset="0"/>
              </a:rPr>
              <a:t>Reject H</a:t>
            </a:r>
            <a:r>
              <a:rPr lang="en-US" sz="2400" baseline="-25000" dirty="0">
                <a:effectLst/>
                <a:latin typeface="Cambria Math" pitchFamily="18" charset="0"/>
                <a:ea typeface="Cambria Math" pitchFamily="18" charset="0"/>
              </a:rPr>
              <a:t>0</a:t>
            </a:r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6781800" y="2590800"/>
            <a:ext cx="1517128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dirty="0">
                <a:effectLst/>
                <a:latin typeface="Cambria Math" pitchFamily="18" charset="0"/>
                <a:ea typeface="Cambria Math" pitchFamily="18" charset="0"/>
              </a:rPr>
              <a:t>Reject H</a:t>
            </a:r>
            <a:r>
              <a:rPr lang="en-US" sz="2400" baseline="-25000" dirty="0">
                <a:effectLst/>
                <a:latin typeface="Cambria Math" pitchFamily="18" charset="0"/>
                <a:ea typeface="Cambria Math" pitchFamily="18" charset="0"/>
              </a:rPr>
              <a:t>0</a:t>
            </a:r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3563996" y="3129745"/>
            <a:ext cx="1988565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000" dirty="0">
                <a:effectLst/>
                <a:latin typeface="Cambria Math" pitchFamily="18" charset="0"/>
                <a:ea typeface="Cambria Math" pitchFamily="18" charset="0"/>
              </a:rPr>
              <a:t>Do not Reject H</a:t>
            </a:r>
            <a:r>
              <a:rPr lang="en-US" sz="2000" baseline="-25000" dirty="0">
                <a:effectLst/>
                <a:latin typeface="Cambria Math" pitchFamily="18" charset="0"/>
                <a:ea typeface="Cambria Math" pitchFamily="18" charset="0"/>
              </a:rPr>
              <a:t>0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28600" y="5096470"/>
            <a:ext cx="1863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Symbol" pitchFamily="18" charset="2"/>
              </a:rPr>
              <a:t> </a:t>
            </a:r>
            <a:r>
              <a:rPr lang="en-US" sz="2400" dirty="0">
                <a:latin typeface="Symbol" pitchFamily="18" charset="2"/>
              </a:rPr>
              <a:t>/ 2 = 0.025 </a:t>
            </a:r>
            <a:endParaRPr lang="en-US" sz="2400" i="1" baseline="-25000" dirty="0">
              <a:latin typeface="Symbol" pitchFamily="18" charset="2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41139" y="5558135"/>
            <a:ext cx="1709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Symbol" pitchFamily="18" charset="2"/>
              </a:rPr>
              <a:t> </a:t>
            </a:r>
            <a:r>
              <a:rPr lang="en-US" sz="2400" dirty="0">
                <a:latin typeface="Symbol" pitchFamily="18" charset="2"/>
              </a:rPr>
              <a:t>/ 2 = 0.05 </a:t>
            </a:r>
            <a:endParaRPr lang="en-US" sz="2400" i="1" baseline="-25000" dirty="0">
              <a:latin typeface="Symbol" pitchFamily="18" charset="2"/>
            </a:endParaRPr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 bwMode="auto">
          <a:xfrm>
            <a:off x="2019014" y="5077862"/>
            <a:ext cx="3533547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dirty="0">
                <a:effectLst/>
                <a:latin typeface="Cambria Math" pitchFamily="18" charset="0"/>
                <a:ea typeface="Cambria Math" pitchFamily="18" charset="0"/>
              </a:rPr>
              <a:t>Critical Value = ± 1.96</a:t>
            </a:r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2029053" y="5562600"/>
            <a:ext cx="3533547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dirty="0">
                <a:effectLst/>
                <a:latin typeface="Cambria Math" pitchFamily="18" charset="0"/>
                <a:ea typeface="Cambria Math" pitchFamily="18" charset="0"/>
              </a:rPr>
              <a:t>Critical Value = ± 1.645</a:t>
            </a:r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5458053" y="5077862"/>
            <a:ext cx="3533547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dirty="0">
                <a:effectLst/>
                <a:latin typeface="Cambria Math" pitchFamily="18" charset="0"/>
                <a:ea typeface="Cambria Math" pitchFamily="18" charset="0"/>
              </a:rPr>
              <a:t>Confidence Level =  95%</a:t>
            </a:r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5458053" y="5535062"/>
            <a:ext cx="3533547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dirty="0">
                <a:effectLst/>
                <a:latin typeface="Cambria Math" pitchFamily="18" charset="0"/>
                <a:ea typeface="Cambria Math" pitchFamily="18" charset="0"/>
              </a:rPr>
              <a:t>Confidence Level =  90%</a:t>
            </a:r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720062" y="4322071"/>
            <a:ext cx="7569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mbria Math" pitchFamily="18" charset="0"/>
                <a:ea typeface="Cambria Math" pitchFamily="18" charset="0"/>
              </a:rPr>
              <a:t>1.96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66800" y="3352800"/>
            <a:ext cx="1863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Symbol" pitchFamily="18" charset="2"/>
              </a:rPr>
              <a:t> </a:t>
            </a:r>
            <a:r>
              <a:rPr lang="en-US" sz="2400" dirty="0">
                <a:latin typeface="Symbol" pitchFamily="18" charset="2"/>
              </a:rPr>
              <a:t>/ 2 = 0.025 </a:t>
            </a:r>
            <a:endParaRPr lang="en-US" sz="2400" i="1" baseline="-25000" dirty="0">
              <a:latin typeface="Symbol" pitchFamily="18" charset="2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48400" y="3352800"/>
            <a:ext cx="1863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Symbol" pitchFamily="18" charset="2"/>
              </a:rPr>
              <a:t> </a:t>
            </a:r>
            <a:r>
              <a:rPr lang="en-US" sz="2400" dirty="0">
                <a:latin typeface="Symbol" pitchFamily="18" charset="2"/>
              </a:rPr>
              <a:t>/ 2 = 0.025 </a:t>
            </a:r>
            <a:endParaRPr lang="en-US" sz="2400" i="1" baseline="-25000" dirty="0">
              <a:latin typeface="Symbol" pitchFamily="18" charset="2"/>
            </a:endParaRPr>
          </a:p>
        </p:txBody>
      </p:sp>
      <p:sp>
        <p:nvSpPr>
          <p:cNvPr id="56" name="Rectangle 3"/>
          <p:cNvSpPr txBox="1">
            <a:spLocks noChangeArrowheads="1"/>
          </p:cNvSpPr>
          <p:nvPr/>
        </p:nvSpPr>
        <p:spPr bwMode="auto">
          <a:xfrm>
            <a:off x="538276" y="1191662"/>
            <a:ext cx="1766773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dirty="0">
                <a:effectLst/>
                <a:latin typeface="Cambria Math" pitchFamily="18" charset="0"/>
                <a:ea typeface="Cambria Math" pitchFamily="18" charset="0"/>
              </a:rPr>
              <a:t>t – statistic</a:t>
            </a:r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7" name="Rectangle 3"/>
          <p:cNvSpPr txBox="1">
            <a:spLocks noChangeArrowheads="1"/>
          </p:cNvSpPr>
          <p:nvPr/>
        </p:nvSpPr>
        <p:spPr bwMode="auto">
          <a:xfrm>
            <a:off x="2403417" y="4315862"/>
            <a:ext cx="1254183" cy="5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dirty="0">
                <a:effectLst/>
                <a:latin typeface="Cambria Math" pitchFamily="18" charset="0"/>
                <a:ea typeface="Cambria Math" pitchFamily="18" charset="0"/>
              </a:rPr>
              <a:t> – 1.96</a:t>
            </a:r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8065" y="1295400"/>
            <a:ext cx="968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n-US" dirty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-25000" dirty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: b=0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106313" y="1668465"/>
            <a:ext cx="95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n-US" dirty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-25000" dirty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: b≠0</a:t>
            </a:r>
          </a:p>
        </p:txBody>
      </p:sp>
    </p:spTree>
    <p:extLst>
      <p:ext uri="{BB962C8B-B14F-4D97-AF65-F5344CB8AC3E}">
        <p14:creationId xmlns:p14="http://schemas.microsoft.com/office/powerpoint/2010/main" val="18544243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dirty="0">
                <a:effectLst/>
              </a:rPr>
              <a:t>Multiple Regression Example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136692"/>
              </p:ext>
            </p:extLst>
          </p:nvPr>
        </p:nvGraphicFramePr>
        <p:xfrm>
          <a:off x="5486400" y="1143000"/>
          <a:ext cx="3048000" cy="3095625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Q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38000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22000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25000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28000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17000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34000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36000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36000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007305"/>
              </p:ext>
            </p:extLst>
          </p:nvPr>
        </p:nvGraphicFramePr>
        <p:xfrm>
          <a:off x="457200" y="1108398"/>
          <a:ext cx="6248403" cy="5063802"/>
        </p:xfrm>
        <a:graphic>
          <a:graphicData uri="http://schemas.openxmlformats.org/drawingml/2006/table">
            <a:tbl>
              <a:tblPr/>
              <a:tblGrid>
                <a:gridCol w="694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4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4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4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4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7501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SUMMARY OUTPUT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01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Regression Statistics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Multiple R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0.939811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 Square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0.883244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Adjusted R Square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0.836542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Standard Error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2.929296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Observations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ANOVA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67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df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SS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MS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Significance F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6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Regression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649.1256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162.2814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18.91221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0.000118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Residual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85.80775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8.580775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734.9333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67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Coefficients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Standard Error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 Stat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P-value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Lower 95%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Upper 95%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Lower 95.0%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Upper 95.0%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Intercept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23.30213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17.55563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1.327331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0.213904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-15.8142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62.41851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-15.8142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62.41851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-5.96115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2.928719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-2.03541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0.069176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-12.4867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0.564444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-12.4867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0.564444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Ps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6.50636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3.888925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1.673049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0.125263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-2.1587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15.17142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-2.1587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15.17142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Pc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-1.09766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3.416276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-0.3213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0.754595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-8.7096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6.514275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-8.7096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6.514275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-1.3E-05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0.000116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-0.10919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0.915211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-0.00027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0.000245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-0.00027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0.000245</a:t>
                      </a:r>
                    </a:p>
                  </a:txBody>
                  <a:tcPr marL="8751" marR="8751" marT="87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610668-C801-40C6-8563-64EE30EEF8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595941"/>
              </p:ext>
            </p:extLst>
          </p:nvPr>
        </p:nvGraphicFramePr>
        <p:xfrm>
          <a:off x="7315200" y="540067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2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15200" y="540067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2680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ffectLst/>
              </a:rPr>
              <a:t>Interview and Experimental Methods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Consumer Interviews</a:t>
            </a:r>
          </a:p>
          <a:p>
            <a:pPr lvl="1"/>
            <a:r>
              <a:rPr lang="en-US" dirty="0">
                <a:effectLst/>
              </a:rPr>
              <a:t>Interviews can solicit useful information when market data is scarce.</a:t>
            </a:r>
          </a:p>
          <a:p>
            <a:pPr lvl="1"/>
            <a:r>
              <a:rPr lang="en-US" dirty="0">
                <a:effectLst/>
              </a:rPr>
              <a:t>Consumer opinions can differ from behavior.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Market Experiments</a:t>
            </a:r>
          </a:p>
          <a:p>
            <a:pPr lvl="1"/>
            <a:r>
              <a:rPr lang="en-US" dirty="0">
                <a:effectLst/>
              </a:rPr>
              <a:t>Controlled experiments can generate useful insight.</a:t>
            </a:r>
          </a:p>
          <a:p>
            <a:pPr lvl="1"/>
            <a:r>
              <a:rPr lang="en-US" dirty="0">
                <a:effectLst/>
              </a:rPr>
              <a:t>Experiments can be expensive.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 sz="4000">
                <a:effectLst/>
              </a:rPr>
              <a:t>Simple Demand Curve Estimation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Simple Linear Demand Curves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Simple linear relations are often useful for demand estimation.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Straight-line relations can give useful approximations.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pPr marL="838200" indent="-838200"/>
            <a:r>
              <a:rPr lang="en-US" sz="4000" dirty="0">
                <a:effectLst/>
              </a:rPr>
              <a:t>Simple Demand Curve Estimation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85800" y="1229380"/>
            <a:ext cx="7162800" cy="1056620"/>
            <a:chOff x="685800" y="1229380"/>
            <a:chExt cx="7162800" cy="10566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5325578" y="1229380"/>
                  <a:ext cx="2065822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/>
                          </a:rPr>
                          <m:t>𝑃</m:t>
                        </m:r>
                        <m:r>
                          <a:rPr lang="en-US" sz="2800" i="1">
                            <a:latin typeface="Cambria Math"/>
                          </a:rPr>
                          <m:t>=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𝑏𝑄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5578" y="1229380"/>
                  <a:ext cx="2065822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TextBox 2"/>
            <p:cNvSpPr txBox="1"/>
            <p:nvPr/>
          </p:nvSpPr>
          <p:spPr>
            <a:xfrm>
              <a:off x="685800" y="1229380"/>
              <a:ext cx="4876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Consider the linear demand: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14400" y="1762780"/>
              <a:ext cx="6934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mbria Math" pitchFamily="18" charset="0"/>
                  <a:ea typeface="Cambria Math" pitchFamily="18" charset="0"/>
                </a:rPr>
                <a:t>when P=$12, Q=3,200 and P=$10, Q=4,000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588363" y="2524780"/>
                <a:ext cx="29836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12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r>
                      <a:rPr lang="en-US" sz="2800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3200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363" y="2524780"/>
                <a:ext cx="2983637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4294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57200" y="3048000"/>
            <a:ext cx="1135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ambria Math" pitchFamily="18" charset="0"/>
                <a:ea typeface="Cambria Math" pitchFamily="18" charset="0"/>
              </a:rPr>
              <a:t>minus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600200" y="3058180"/>
                <a:ext cx="29836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10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r>
                      <a:rPr lang="en-US" sz="2800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4000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058180"/>
                <a:ext cx="2983637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4294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 bwMode="auto">
          <a:xfrm>
            <a:off x="1600200" y="3657600"/>
            <a:ext cx="3124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816031" y="3667780"/>
                <a:ext cx="191776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2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−800</m:t>
                    </m:r>
                    <m:r>
                      <a:rPr lang="en-US" sz="2800" b="0" i="1" smtClean="0">
                        <a:latin typeface="Cambria Math"/>
                      </a:rPr>
                      <m:t>𝑏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031" y="3667780"/>
                <a:ext cx="1917769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6667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816031" y="4201180"/>
                <a:ext cx="21872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b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−0.0025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031" y="4201180"/>
                <a:ext cx="2187202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5850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257800" y="2514600"/>
                <a:ext cx="29836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12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r>
                      <a:rPr lang="en-US" sz="2800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3200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514600"/>
                <a:ext cx="2983637" cy="523220"/>
              </a:xfrm>
              <a:prstGeom prst="rect">
                <a:avLst/>
              </a:prstGeom>
              <a:blipFill rotWithShape="1">
                <a:blip r:embed="rId8"/>
                <a:stretch>
                  <a:fillRect l="-4294" t="-11765" b="-3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269637" y="3058180"/>
                <a:ext cx="384938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12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</a:rPr>
                      <m:t>−0.0025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3200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9637" y="3058180"/>
                <a:ext cx="3849387" cy="523220"/>
              </a:xfrm>
              <a:prstGeom prst="rect">
                <a:avLst/>
              </a:prstGeom>
              <a:blipFill rotWithShape="1">
                <a:blip r:embed="rId9"/>
                <a:stretch>
                  <a:fillRect l="-3165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5391618" y="4038600"/>
                <a:ext cx="135800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</a:rPr>
                      <m:t>=20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1618" y="4038600"/>
                <a:ext cx="135800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5294613" y="3581400"/>
                <a:ext cx="18874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12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</a:rPr>
                      <m:t>−8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613" y="3581400"/>
                <a:ext cx="1887440" cy="523220"/>
              </a:xfrm>
              <a:prstGeom prst="rect">
                <a:avLst/>
              </a:prstGeom>
              <a:blipFill rotWithShape="1">
                <a:blip r:embed="rId11"/>
                <a:stretch>
                  <a:fillRect l="-6796" t="-11765" b="-3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371600" y="5115580"/>
                <a:ext cx="206582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𝑏𝑄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5115580"/>
                <a:ext cx="206582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3589153" y="5115580"/>
            <a:ext cx="4379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ambria Math" pitchFamily="18" charset="0"/>
                <a:ea typeface="Cambria Math" pitchFamily="18" charset="0"/>
              </a:rPr>
              <a:t>is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191000" y="5115580"/>
                <a:ext cx="312784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20−0.0025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5115580"/>
                <a:ext cx="3127844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9491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10600" cy="1139825"/>
          </a:xfrm>
        </p:spPr>
        <p:txBody>
          <a:bodyPr/>
          <a:lstStyle/>
          <a:p>
            <a:pPr marL="838200" indent="-838200"/>
            <a:r>
              <a:rPr lang="en-US" sz="4000" dirty="0">
                <a:effectLst/>
              </a:rPr>
              <a:t>Demand Curve and TR Maximization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364659" y="1600200"/>
                <a:ext cx="370934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$20−$0.0025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659" y="1600200"/>
                <a:ext cx="370934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807093" y="1066800"/>
                <a:ext cx="193610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𝑇𝑅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93" y="1066800"/>
                <a:ext cx="1936107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1364659" y="2143780"/>
                <a:ext cx="35784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$20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−$0.0025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659" y="2143780"/>
                <a:ext cx="357848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716466" y="2743200"/>
                <a:ext cx="1950534" cy="9757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𝑀𝑅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𝑇𝑅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66" y="2743200"/>
                <a:ext cx="1950534" cy="97578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371600" y="3657600"/>
                <a:ext cx="29599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$20−$0.005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657600"/>
                <a:ext cx="2959977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371600" y="4175125"/>
                <a:ext cx="32585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$20−$0.005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175125"/>
                <a:ext cx="3258521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1371600" y="4718705"/>
                <a:ext cx="263251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$0.005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$20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718705"/>
                <a:ext cx="2632516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1371600" y="5241925"/>
                <a:ext cx="179895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4000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5241925"/>
                <a:ext cx="1798954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3733800" y="5252105"/>
                <a:ext cx="521309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20−0.0025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4000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=$10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5252105"/>
                <a:ext cx="5213094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051459" y="5267980"/>
            <a:ext cx="7585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ambria Math" pitchFamily="18" charset="0"/>
                <a:ea typeface="Cambria Math" pitchFamily="18" charset="0"/>
              </a:rPr>
              <a:t>and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807093" y="5801380"/>
                <a:ext cx="668484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max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𝑇𝑅</m:t>
                              </m:r>
                            </m:e>
                          </m:d>
                        </m:e>
                      </m:func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0" smtClean="0">
                          <a:latin typeface="Cambria Math"/>
                        </a:rPr>
                        <m:t>=4000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∙$10=$40,000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93" y="5801380"/>
                <a:ext cx="6684843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06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  <p:bldP spid="2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pPr marL="838200" indent="-838200"/>
            <a:r>
              <a:rPr lang="en-US" sz="4000" dirty="0">
                <a:effectLst/>
              </a:rPr>
              <a:t>Market Demand Curve Estimation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Market Demand Curve</a:t>
            </a:r>
          </a:p>
          <a:p>
            <a:pPr lvl="1"/>
            <a:r>
              <a:rPr lang="en-US" dirty="0">
                <a:effectLst/>
              </a:rPr>
              <a:t>Shows total quantity customers are willing to buy at various prices under current market conditions.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Graphing the Market Demand Curve</a:t>
            </a:r>
          </a:p>
          <a:p>
            <a:pPr lvl="1"/>
            <a:r>
              <a:rPr lang="en-US" dirty="0">
                <a:effectLst/>
              </a:rPr>
              <a:t>Market demand is the sum of individual demand quantities, Q</a:t>
            </a:r>
            <a:r>
              <a:rPr lang="en-US" baseline="-25000" dirty="0">
                <a:effectLst/>
              </a:rPr>
              <a:t>1</a:t>
            </a:r>
            <a:r>
              <a:rPr lang="en-US" dirty="0">
                <a:effectLst/>
              </a:rPr>
              <a:t> + Q</a:t>
            </a:r>
            <a:r>
              <a:rPr lang="en-US" baseline="-25000" dirty="0">
                <a:effectLst/>
              </a:rPr>
              <a:t>2</a:t>
            </a:r>
            <a:r>
              <a:rPr lang="en-US" dirty="0">
                <a:effectLst/>
              </a:rPr>
              <a:t> = Q</a:t>
            </a:r>
            <a:r>
              <a:rPr lang="en-US" baseline="-25000" dirty="0">
                <a:effectLst/>
              </a:rPr>
              <a:t>1+2</a:t>
            </a:r>
            <a:r>
              <a:rPr lang="en-US" dirty="0">
                <a:effectLst/>
              </a:rPr>
              <a:t>.</a:t>
            </a:r>
          </a:p>
          <a:p>
            <a:pPr lvl="1"/>
            <a:r>
              <a:rPr lang="en-US" dirty="0">
                <a:effectLst/>
              </a:rPr>
              <a:t>Add quantities, not prices!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marL="838200" indent="-838200"/>
            <a:r>
              <a:rPr lang="en-US" sz="4000" dirty="0">
                <a:effectLst/>
              </a:rPr>
              <a:t>Market Demand Curve Estimation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92248" y="1371600"/>
                <a:ext cx="398455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$100−$0.001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248" y="1371600"/>
                <a:ext cx="3984552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95930" y="1905000"/>
                <a:ext cx="36760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$80−$0.004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930" y="1905000"/>
                <a:ext cx="367607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5029200" y="1406611"/>
            <a:ext cx="29819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ambria Math" pitchFamily="18" charset="0"/>
                <a:ea typeface="Cambria Math" pitchFamily="18" charset="0"/>
              </a:rPr>
              <a:t>Domestic Demand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029200" y="1905000"/>
            <a:ext cx="27125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ambria Math" pitchFamily="18" charset="0"/>
                <a:ea typeface="Cambria Math" pitchFamily="18" charset="0"/>
              </a:rPr>
              <a:t>Foreign Demand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838200" y="2514600"/>
                <a:ext cx="417357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𝑇𝐶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$1,200,000+$24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514600"/>
                <a:ext cx="417357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5029200" y="2524780"/>
            <a:ext cx="1700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ambria Math" pitchFamily="18" charset="0"/>
                <a:ea typeface="Cambria Math" pitchFamily="18" charset="0"/>
              </a:rPr>
              <a:t>Total Cost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914400" y="3362980"/>
                <a:ext cx="398455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$100−$0.001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362980"/>
                <a:ext cx="3984552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315530" y="3362980"/>
                <a:ext cx="36760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$80−$0.004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5530" y="3362980"/>
                <a:ext cx="367607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914400" y="3972580"/>
                <a:ext cx="34762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0.001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100−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972580"/>
                <a:ext cx="3476208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914400" y="4582180"/>
                <a:ext cx="407252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100,000−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1000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582180"/>
                <a:ext cx="4072525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223875" y="3972580"/>
                <a:ext cx="323434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0.004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80−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875" y="3972580"/>
                <a:ext cx="3234347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223875" y="4582180"/>
                <a:ext cx="363189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20,000−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250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875" y="4582180"/>
                <a:ext cx="3631892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575640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marL="838200" indent="-838200"/>
            <a:r>
              <a:rPr lang="en-US" sz="4000" dirty="0">
                <a:effectLst/>
              </a:rPr>
              <a:t>Market Demand Curve Estimation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343400" y="3896380"/>
            <a:ext cx="26405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ambria Math" pitchFamily="18" charset="0"/>
                <a:ea typeface="Cambria Math" pitchFamily="18" charset="0"/>
              </a:rPr>
              <a:t>Market Demand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680044" y="1229380"/>
                <a:ext cx="236795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44" y="1229380"/>
                <a:ext cx="236795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669233" y="1828800"/>
                <a:ext cx="42330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100,000−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1000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233" y="1828800"/>
                <a:ext cx="4233082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648200" y="1828800"/>
                <a:ext cx="274671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20,000−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250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828800"/>
                <a:ext cx="2746714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685800" y="2448580"/>
                <a:ext cx="379789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120,000−1,250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448580"/>
                <a:ext cx="3797899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685800" y="3278542"/>
                <a:ext cx="379789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1,250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120,000−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278542"/>
                <a:ext cx="3797899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685800" y="3886200"/>
                <a:ext cx="34901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$96−$0.0008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886200"/>
                <a:ext cx="3490123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27423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833</TotalTime>
  <Words>1568</Words>
  <Application>Microsoft Office PowerPoint</Application>
  <PresentationFormat>On-screen Show (4:3)</PresentationFormat>
  <Paragraphs>639</Paragraphs>
  <Slides>26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Book Antiqua</vt:lpstr>
      <vt:lpstr>Calibri</vt:lpstr>
      <vt:lpstr>Cambria Math</vt:lpstr>
      <vt:lpstr>Symbol</vt:lpstr>
      <vt:lpstr>Wingdings</vt:lpstr>
      <vt:lpstr>Ripple</vt:lpstr>
      <vt:lpstr>Microsoft Excel Worksheet</vt:lpstr>
      <vt:lpstr>Demand Estimation</vt:lpstr>
      <vt:lpstr>  Chapter 5 OVERVIEW  </vt:lpstr>
      <vt:lpstr>Interview and Experimental Methods</vt:lpstr>
      <vt:lpstr>Simple Demand Curve Estimation</vt:lpstr>
      <vt:lpstr>Simple Demand Curve Estimation</vt:lpstr>
      <vt:lpstr>Demand Curve and TR Maximization</vt:lpstr>
      <vt:lpstr>Market Demand Curve Estimation</vt:lpstr>
      <vt:lpstr>Market Demand Curve Estimation</vt:lpstr>
      <vt:lpstr>Market Demand Curve Estimation</vt:lpstr>
      <vt:lpstr>Market Demand Curve Estimation</vt:lpstr>
      <vt:lpstr>Market Demand Curve Estimation</vt:lpstr>
      <vt:lpstr>Market Demand Curve Estimation</vt:lpstr>
      <vt:lpstr>Identification Problem</vt:lpstr>
      <vt:lpstr>Identification Problem</vt:lpstr>
      <vt:lpstr>Identification Problem</vt:lpstr>
      <vt:lpstr>Regression Analysis</vt:lpstr>
      <vt:lpstr>Regression Analysis</vt:lpstr>
      <vt:lpstr>Regression Analysis</vt:lpstr>
      <vt:lpstr>Regression Analysis</vt:lpstr>
      <vt:lpstr>Regression Analysis</vt:lpstr>
      <vt:lpstr> Goodness of Fit</vt:lpstr>
      <vt:lpstr>Regression Analysis</vt:lpstr>
      <vt:lpstr>Testing the Model: F statistic</vt:lpstr>
      <vt:lpstr>Judging Variable Significance</vt:lpstr>
      <vt:lpstr>Judging Variable Significance</vt:lpstr>
      <vt:lpstr>Multiple Regression Example</vt:lpstr>
    </vt:vector>
  </TitlesOfParts>
  <Company>KU,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 11th Edition</dc:title>
  <dc:creator>Mark Hirschey</dc:creator>
  <cp:lastModifiedBy>Michael Roberson</cp:lastModifiedBy>
  <cp:revision>143</cp:revision>
  <dcterms:created xsi:type="dcterms:W3CDTF">2005-06-15T15:53:37Z</dcterms:created>
  <dcterms:modified xsi:type="dcterms:W3CDTF">2020-10-05T20:13:17Z</dcterms:modified>
</cp:coreProperties>
</file>