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9"/>
  </p:notesMasterIdLst>
  <p:sldIdLst>
    <p:sldId id="257" r:id="rId2"/>
    <p:sldId id="258" r:id="rId3"/>
    <p:sldId id="262" r:id="rId4"/>
    <p:sldId id="263" r:id="rId5"/>
    <p:sldId id="264" r:id="rId6"/>
    <p:sldId id="284" r:id="rId7"/>
    <p:sldId id="285" r:id="rId8"/>
    <p:sldId id="289" r:id="rId9"/>
    <p:sldId id="277" r:id="rId10"/>
    <p:sldId id="288" r:id="rId11"/>
    <p:sldId id="266" r:id="rId12"/>
    <p:sldId id="286" r:id="rId13"/>
    <p:sldId id="280" r:id="rId14"/>
    <p:sldId id="290" r:id="rId15"/>
    <p:sldId id="281" r:id="rId16"/>
    <p:sldId id="282" r:id="rId17"/>
    <p:sldId id="287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9" autoAdjust="0"/>
  </p:normalViewPr>
  <p:slideViewPr>
    <p:cSldViewPr>
      <p:cViewPr varScale="1">
        <p:scale>
          <a:sx n="110" d="100"/>
          <a:sy n="110" d="100"/>
        </p:scale>
        <p:origin x="2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91934867364881"/>
          <c:y val="2.9086021505376345E-2"/>
          <c:w val="0.8537699717147007"/>
          <c:h val="0.93107526881720426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5"/>
            <c:spPr>
              <a:solidFill>
                <a:schemeClr val="tx1"/>
              </a:solidFill>
              <a:ln w="9525">
                <a:noFill/>
              </a:ln>
            </c:spPr>
          </c:marker>
          <c:xVal>
            <c:numRef>
              <c:f>Sheet1!$A$2:$A$21</c:f>
              <c:numCache>
                <c:formatCode>General</c:formatCode>
                <c:ptCount val="20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</c:numCache>
            </c:numRef>
          </c:xVal>
          <c:yVal>
            <c:numRef>
              <c:f>Sheet1!$B$2:$B$21</c:f>
              <c:numCache>
                <c:formatCode>_(* #,##0.0_);_(* \(#,##0.0\);_(* "-"??_);_(@_)</c:formatCode>
                <c:ptCount val="20"/>
                <c:pt idx="0">
                  <c:v>139.5</c:v>
                </c:pt>
                <c:pt idx="1">
                  <c:v>202.1</c:v>
                </c:pt>
                <c:pt idx="2">
                  <c:v>345.9</c:v>
                </c:pt>
                <c:pt idx="3">
                  <c:v>590.79999999999995</c:v>
                </c:pt>
                <c:pt idx="4">
                  <c:v>803.5</c:v>
                </c:pt>
                <c:pt idx="5">
                  <c:v>1183.4000000000001</c:v>
                </c:pt>
                <c:pt idx="6">
                  <c:v>1843.4</c:v>
                </c:pt>
                <c:pt idx="7">
                  <c:v>2758.7</c:v>
                </c:pt>
                <c:pt idx="8">
                  <c:v>3753</c:v>
                </c:pt>
                <c:pt idx="9">
                  <c:v>4649</c:v>
                </c:pt>
                <c:pt idx="10">
                  <c:v>5937</c:v>
                </c:pt>
                <c:pt idx="11">
                  <c:v>8671</c:v>
                </c:pt>
                <c:pt idx="12">
                  <c:v>11358</c:v>
                </c:pt>
                <c:pt idx="13">
                  <c:v>14484</c:v>
                </c:pt>
                <c:pt idx="14">
                  <c:v>19747</c:v>
                </c:pt>
                <c:pt idx="15">
                  <c:v>22956</c:v>
                </c:pt>
                <c:pt idx="16">
                  <c:v>25296</c:v>
                </c:pt>
                <c:pt idx="17">
                  <c:v>28635</c:v>
                </c:pt>
                <c:pt idx="18">
                  <c:v>32187</c:v>
                </c:pt>
                <c:pt idx="19">
                  <c:v>36500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0C2-4E42-A0EC-8B97DAE054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Trend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Sheet1!$A$2:$A$21</c:f>
              <c:numCache>
                <c:formatCode>General</c:formatCode>
                <c:ptCount val="20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</c:numCache>
            </c:numRef>
          </c:xVal>
          <c:yVal>
            <c:numRef>
              <c:f>Sheet1!$C$2:$C$21</c:f>
              <c:numCache>
                <c:formatCode>General</c:formatCode>
                <c:ptCount val="20"/>
                <c:pt idx="0">
                  <c:v>-7029.2000000000007</c:v>
                </c:pt>
                <c:pt idx="1">
                  <c:v>-5120.7000000000007</c:v>
                </c:pt>
                <c:pt idx="2">
                  <c:v>-3212.2000000000007</c:v>
                </c:pt>
                <c:pt idx="3">
                  <c:v>-1303.7000000000007</c:v>
                </c:pt>
                <c:pt idx="4">
                  <c:v>604.79999999999927</c:v>
                </c:pt>
                <c:pt idx="5">
                  <c:v>2513.2999999999993</c:v>
                </c:pt>
                <c:pt idx="6">
                  <c:v>4421.7999999999993</c:v>
                </c:pt>
                <c:pt idx="7">
                  <c:v>6330.2999999999993</c:v>
                </c:pt>
                <c:pt idx="8">
                  <c:v>8238.7999999999993</c:v>
                </c:pt>
                <c:pt idx="9">
                  <c:v>10147.299999999999</c:v>
                </c:pt>
                <c:pt idx="10">
                  <c:v>12055.8</c:v>
                </c:pt>
                <c:pt idx="11">
                  <c:v>13964.3</c:v>
                </c:pt>
                <c:pt idx="12">
                  <c:v>15872.8</c:v>
                </c:pt>
                <c:pt idx="13">
                  <c:v>17781.3</c:v>
                </c:pt>
                <c:pt idx="14">
                  <c:v>19689.8</c:v>
                </c:pt>
                <c:pt idx="15">
                  <c:v>21598.3</c:v>
                </c:pt>
                <c:pt idx="16">
                  <c:v>23506.799999999999</c:v>
                </c:pt>
                <c:pt idx="17">
                  <c:v>25415.3</c:v>
                </c:pt>
                <c:pt idx="18">
                  <c:v>27323.8</c:v>
                </c:pt>
                <c:pt idx="19">
                  <c:v>29232.3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D0C2-4E42-A0EC-8B97DAE054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8331152"/>
        <c:axId val="288331544"/>
      </c:scatterChart>
      <c:valAx>
        <c:axId val="28833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288331544"/>
        <c:crosses val="autoZero"/>
        <c:crossBetween val="midCat"/>
        <c:majorUnit val="2"/>
      </c:valAx>
      <c:valAx>
        <c:axId val="28833154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crossAx val="288331152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400" baseline="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GDP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Sheet1!$A$2:$A$43</c:f>
              <c:strCach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strCache>
            </c:strRef>
          </c:cat>
          <c:val>
            <c:numRef>
              <c:f>Sheet1!$B$2:$B$43</c:f>
              <c:numCache>
                <c:formatCode>General</c:formatCode>
                <c:ptCount val="42"/>
                <c:pt idx="0">
                  <c:v>33.798000000000002</c:v>
                </c:pt>
                <c:pt idx="1">
                  <c:v>34.932000000000002</c:v>
                </c:pt>
                <c:pt idx="2">
                  <c:v>36.787999999999997</c:v>
                </c:pt>
                <c:pt idx="3">
                  <c:v>38.92</c:v>
                </c:pt>
                <c:pt idx="4">
                  <c:v>38.704999999999998</c:v>
                </c:pt>
                <c:pt idx="5">
                  <c:v>38.622999999999998</c:v>
                </c:pt>
                <c:pt idx="6">
                  <c:v>40.695</c:v>
                </c:pt>
                <c:pt idx="7">
                  <c:v>42.566000000000003</c:v>
                </c:pt>
                <c:pt idx="8">
                  <c:v>44.94</c:v>
                </c:pt>
                <c:pt idx="9">
                  <c:v>46.344999999999999</c:v>
                </c:pt>
                <c:pt idx="10">
                  <c:v>46.216999999999999</c:v>
                </c:pt>
                <c:pt idx="11">
                  <c:v>47.39</c:v>
                </c:pt>
                <c:pt idx="12">
                  <c:v>46.47</c:v>
                </c:pt>
                <c:pt idx="13">
                  <c:v>48.57</c:v>
                </c:pt>
                <c:pt idx="14">
                  <c:v>52.06</c:v>
                </c:pt>
                <c:pt idx="15">
                  <c:v>54.213999999999999</c:v>
                </c:pt>
                <c:pt idx="16">
                  <c:v>56.091999999999999</c:v>
                </c:pt>
                <c:pt idx="17">
                  <c:v>57.887</c:v>
                </c:pt>
                <c:pt idx="18">
                  <c:v>60.265999999999998</c:v>
                </c:pt>
                <c:pt idx="19">
                  <c:v>62.42</c:v>
                </c:pt>
                <c:pt idx="20">
                  <c:v>63.591000000000001</c:v>
                </c:pt>
                <c:pt idx="21">
                  <c:v>63.442</c:v>
                </c:pt>
                <c:pt idx="22">
                  <c:v>65.594999999999999</c:v>
                </c:pt>
                <c:pt idx="23">
                  <c:v>67.465999999999994</c:v>
                </c:pt>
                <c:pt idx="24">
                  <c:v>70.213999999999999</c:v>
                </c:pt>
                <c:pt idx="25">
                  <c:v>71.98</c:v>
                </c:pt>
                <c:pt idx="26">
                  <c:v>74.671999999999997</c:v>
                </c:pt>
                <c:pt idx="27">
                  <c:v>78</c:v>
                </c:pt>
                <c:pt idx="28">
                  <c:v>81.397000000000006</c:v>
                </c:pt>
                <c:pt idx="29">
                  <c:v>85.325999999999993</c:v>
                </c:pt>
                <c:pt idx="30">
                  <c:v>88.856999999999999</c:v>
                </c:pt>
                <c:pt idx="31">
                  <c:v>89.816000000000003</c:v>
                </c:pt>
                <c:pt idx="32">
                  <c:v>91.444999999999993</c:v>
                </c:pt>
                <c:pt idx="33">
                  <c:v>93.769000000000005</c:v>
                </c:pt>
                <c:pt idx="34">
                  <c:v>97.021000000000001</c:v>
                </c:pt>
                <c:pt idx="35">
                  <c:v>100</c:v>
                </c:pt>
                <c:pt idx="36">
                  <c:v>102.658</c:v>
                </c:pt>
                <c:pt idx="37">
                  <c:v>104.622</c:v>
                </c:pt>
                <c:pt idx="38">
                  <c:v>104.27</c:v>
                </c:pt>
                <c:pt idx="39">
                  <c:v>100.63500000000001</c:v>
                </c:pt>
                <c:pt idx="40">
                  <c:v>103.684</c:v>
                </c:pt>
                <c:pt idx="41">
                  <c:v>105.47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0D84-44B1-BB7A-0BFBCECCF2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8066520"/>
        <c:axId val="288067304"/>
      </c:lineChart>
      <c:catAx>
        <c:axId val="288066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8067304"/>
        <c:crosses val="autoZero"/>
        <c:auto val="1"/>
        <c:lblAlgn val="ctr"/>
        <c:lblOffset val="100"/>
        <c:noMultiLvlLbl val="0"/>
      </c:catAx>
      <c:valAx>
        <c:axId val="2880673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880665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1877D2A-F20C-4C62-8552-BA3D951439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013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6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686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66" grpId="0"/>
      <p:bldP spid="76867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68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686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284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4145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754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4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584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7" r:id="rId3"/>
    <p:sldLayoutId id="2147483658" r:id="rId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43" grpId="0"/>
      <p:bldP spid="75844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8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584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8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584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8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584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8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584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8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584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Arial" panose="020B0604020202020204" pitchFamily="34" charset="0"/>
        <a:buChar char="•"/>
        <a:defRPr sz="3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Arial" panose="020B0604020202020204" pitchFamily="34" charset="0"/>
        <a:buChar char="•"/>
        <a:defRPr sz="2800">
          <a:solidFill>
            <a:schemeClr val="tx1"/>
          </a:solidFill>
          <a:effectLst/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2400">
          <a:solidFill>
            <a:schemeClr val="tx1"/>
          </a:solidFill>
          <a:effectLst/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Arial" panose="020B0604020202020204" pitchFamily="34" charset="0"/>
        <a:buChar char="•"/>
        <a:defRPr sz="2000">
          <a:solidFill>
            <a:schemeClr val="tx1"/>
          </a:solidFill>
          <a:effectLst/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panose="020B0604020202020204" pitchFamily="34" charset="0"/>
        <a:buChar char="•"/>
        <a:defRPr sz="200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.wmf"/><Relationship Id="rId4" Type="http://schemas.openxmlformats.org/officeDocument/2006/relationships/image" Target="../media/image12.png"/><Relationship Id="rId9" Type="http://schemas.openxmlformats.org/officeDocument/2006/relationships/package" Target="../embeddings/Microsoft_Excel_Worksheet1.xlsx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92275"/>
            <a:ext cx="6324600" cy="1736725"/>
          </a:xfrm>
        </p:spPr>
        <p:txBody>
          <a:bodyPr/>
          <a:lstStyle/>
          <a:p>
            <a:pPr marL="1028700" indent="-1028700"/>
            <a:r>
              <a:rPr lang="en-US" dirty="0"/>
              <a:t>Forecasting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521ED0-2061-47B3-92C1-B5752689596B}"/>
              </a:ext>
            </a:extLst>
          </p:cNvPr>
          <p:cNvSpPr/>
          <p:nvPr/>
        </p:nvSpPr>
        <p:spPr>
          <a:xfrm>
            <a:off x="1676400" y="3657600"/>
            <a:ext cx="7032929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lecture flows well with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Managerial Economics, Mark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Hirschey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12</a:t>
            </a:r>
            <a:r>
              <a:rPr lang="en-US" i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chapter 6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Business Cycle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803041718"/>
              </p:ext>
            </p:extLst>
          </p:nvPr>
        </p:nvGraphicFramePr>
        <p:xfrm>
          <a:off x="228600" y="1127125"/>
          <a:ext cx="8001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7391400" y="1431925"/>
            <a:ext cx="304800" cy="3962400"/>
          </a:xfrm>
          <a:prstGeom prst="rect">
            <a:avLst/>
          </a:prstGeom>
          <a:solidFill>
            <a:schemeClr val="tx1">
              <a:lumMod val="75000"/>
              <a:alpha val="72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819400" y="1431925"/>
            <a:ext cx="228600" cy="3962400"/>
          </a:xfrm>
          <a:prstGeom prst="rect">
            <a:avLst/>
          </a:prstGeom>
          <a:solidFill>
            <a:schemeClr val="tx1">
              <a:lumMod val="75000"/>
              <a:alpha val="72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447800" y="1431925"/>
            <a:ext cx="304800" cy="3962400"/>
          </a:xfrm>
          <a:prstGeom prst="rect">
            <a:avLst/>
          </a:prstGeom>
          <a:solidFill>
            <a:schemeClr val="tx1">
              <a:lumMod val="75000"/>
              <a:alpha val="72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01000" y="1524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Real GDP</a:t>
            </a:r>
          </a:p>
        </p:txBody>
      </p:sp>
    </p:spTree>
    <p:extLst>
      <p:ext uri="{BB962C8B-B14F-4D97-AF65-F5344CB8AC3E}">
        <p14:creationId xmlns:p14="http://schemas.microsoft.com/office/powerpoint/2010/main" val="419073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Exponential Smoothing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One-parameter Exponential Smoothing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Used to forecast relatively stable activity. 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Two-parameter Exponential Smoothing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Used to forecast relatively stable growth.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Three-parameter Exponential Smoothing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Used to forecast irregular growth.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Practical Use of Exponential Smoothing Techniques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1"/>
            <a:ext cx="8229600" cy="990600"/>
          </a:xfrm>
        </p:spPr>
        <p:txBody>
          <a:bodyPr/>
          <a:lstStyle/>
          <a:p>
            <a:r>
              <a:rPr lang="en-US" dirty="0">
                <a:effectLst/>
              </a:rPr>
              <a:t>Exponential Smoothing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059305"/>
              </p:ext>
            </p:extLst>
          </p:nvPr>
        </p:nvGraphicFramePr>
        <p:xfrm>
          <a:off x="1524000" y="1524000"/>
          <a:ext cx="7010400" cy="4622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40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09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09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81200" y="114300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Nonseasonal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114300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Additive Seasonal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8400" y="1143000"/>
            <a:ext cx="236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Multiplicative Seasonal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1336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Constant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3530025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Linear</a:t>
            </a:r>
          </a:p>
          <a:p>
            <a:r>
              <a:rPr lang="en-US" sz="1600" dirty="0"/>
              <a:t>Trend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4800" y="50292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Dampened</a:t>
            </a:r>
          </a:p>
          <a:p>
            <a:r>
              <a:rPr lang="en-US" sz="1600" dirty="0"/>
              <a:t>Trend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752600" y="2302877"/>
            <a:ext cx="1828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>
            <a:off x="4114800" y="2286000"/>
            <a:ext cx="1828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Freeform 16"/>
          <p:cNvSpPr/>
          <p:nvPr/>
        </p:nvSpPr>
        <p:spPr bwMode="auto">
          <a:xfrm>
            <a:off x="4114800" y="1967271"/>
            <a:ext cx="1828800" cy="627648"/>
          </a:xfrm>
          <a:custGeom>
            <a:avLst/>
            <a:gdLst>
              <a:gd name="connsiteX0" fmla="*/ 0 w 1828800"/>
              <a:gd name="connsiteY0" fmla="*/ 306372 h 627648"/>
              <a:gd name="connsiteX1" fmla="*/ 457200 w 1828800"/>
              <a:gd name="connsiteY1" fmla="*/ 9810 h 627648"/>
              <a:gd name="connsiteX2" fmla="*/ 926757 w 1828800"/>
              <a:gd name="connsiteY2" fmla="*/ 627648 h 627648"/>
              <a:gd name="connsiteX3" fmla="*/ 1371600 w 1828800"/>
              <a:gd name="connsiteY3" fmla="*/ 9810 h 627648"/>
              <a:gd name="connsiteX4" fmla="*/ 1828800 w 1828800"/>
              <a:gd name="connsiteY4" fmla="*/ 318729 h 627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627648">
                <a:moveTo>
                  <a:pt x="0" y="306372"/>
                </a:moveTo>
                <a:cubicBezTo>
                  <a:pt x="151370" y="131318"/>
                  <a:pt x="302741" y="-43736"/>
                  <a:pt x="457200" y="9810"/>
                </a:cubicBezTo>
                <a:cubicBezTo>
                  <a:pt x="611660" y="63356"/>
                  <a:pt x="774357" y="627648"/>
                  <a:pt x="926757" y="627648"/>
                </a:cubicBezTo>
                <a:cubicBezTo>
                  <a:pt x="1079157" y="627648"/>
                  <a:pt x="1221260" y="61296"/>
                  <a:pt x="1371600" y="9810"/>
                </a:cubicBezTo>
                <a:cubicBezTo>
                  <a:pt x="1521940" y="-41676"/>
                  <a:pt x="1675370" y="138526"/>
                  <a:pt x="1828800" y="318729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6477000" y="2286000"/>
            <a:ext cx="1828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62" name="Freeform 45061"/>
          <p:cNvSpPr/>
          <p:nvPr/>
        </p:nvSpPr>
        <p:spPr bwMode="auto">
          <a:xfrm>
            <a:off x="6474941" y="1738432"/>
            <a:ext cx="1828800" cy="1078909"/>
          </a:xfrm>
          <a:custGeom>
            <a:avLst/>
            <a:gdLst>
              <a:gd name="connsiteX0" fmla="*/ 0 w 1828800"/>
              <a:gd name="connsiteY0" fmla="*/ 535211 h 1078909"/>
              <a:gd name="connsiteX1" fmla="*/ 457200 w 1828800"/>
              <a:gd name="connsiteY1" fmla="*/ 16227 h 1078909"/>
              <a:gd name="connsiteX2" fmla="*/ 914400 w 1828800"/>
              <a:gd name="connsiteY2" fmla="*/ 1078909 h 1078909"/>
              <a:gd name="connsiteX3" fmla="*/ 1371600 w 1828800"/>
              <a:gd name="connsiteY3" fmla="*/ 16227 h 1078909"/>
              <a:gd name="connsiteX4" fmla="*/ 1828800 w 1828800"/>
              <a:gd name="connsiteY4" fmla="*/ 547568 h 1078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1078909">
                <a:moveTo>
                  <a:pt x="0" y="535211"/>
                </a:moveTo>
                <a:cubicBezTo>
                  <a:pt x="152400" y="230411"/>
                  <a:pt x="304800" y="-74389"/>
                  <a:pt x="457200" y="16227"/>
                </a:cubicBezTo>
                <a:cubicBezTo>
                  <a:pt x="609600" y="106843"/>
                  <a:pt x="762000" y="1078909"/>
                  <a:pt x="914400" y="1078909"/>
                </a:cubicBezTo>
                <a:cubicBezTo>
                  <a:pt x="1066800" y="1078909"/>
                  <a:pt x="1219200" y="104784"/>
                  <a:pt x="1371600" y="16227"/>
                </a:cubicBezTo>
                <a:cubicBezTo>
                  <a:pt x="1524000" y="-72330"/>
                  <a:pt x="1676400" y="237619"/>
                  <a:pt x="1828800" y="54756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rot="19892758">
            <a:off x="4114800" y="3688289"/>
            <a:ext cx="1828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Freeform 43"/>
          <p:cNvSpPr/>
          <p:nvPr/>
        </p:nvSpPr>
        <p:spPr bwMode="auto">
          <a:xfrm rot="19892758">
            <a:off x="4114800" y="3369560"/>
            <a:ext cx="1828800" cy="627648"/>
          </a:xfrm>
          <a:custGeom>
            <a:avLst/>
            <a:gdLst>
              <a:gd name="connsiteX0" fmla="*/ 0 w 1828800"/>
              <a:gd name="connsiteY0" fmla="*/ 306372 h 627648"/>
              <a:gd name="connsiteX1" fmla="*/ 457200 w 1828800"/>
              <a:gd name="connsiteY1" fmla="*/ 9810 h 627648"/>
              <a:gd name="connsiteX2" fmla="*/ 926757 w 1828800"/>
              <a:gd name="connsiteY2" fmla="*/ 627648 h 627648"/>
              <a:gd name="connsiteX3" fmla="*/ 1371600 w 1828800"/>
              <a:gd name="connsiteY3" fmla="*/ 9810 h 627648"/>
              <a:gd name="connsiteX4" fmla="*/ 1828800 w 1828800"/>
              <a:gd name="connsiteY4" fmla="*/ 318729 h 627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627648">
                <a:moveTo>
                  <a:pt x="0" y="306372"/>
                </a:moveTo>
                <a:cubicBezTo>
                  <a:pt x="151370" y="131318"/>
                  <a:pt x="302741" y="-43736"/>
                  <a:pt x="457200" y="9810"/>
                </a:cubicBezTo>
                <a:cubicBezTo>
                  <a:pt x="611660" y="63356"/>
                  <a:pt x="774357" y="627648"/>
                  <a:pt x="926757" y="627648"/>
                </a:cubicBezTo>
                <a:cubicBezTo>
                  <a:pt x="1079157" y="627648"/>
                  <a:pt x="1221260" y="61296"/>
                  <a:pt x="1371600" y="9810"/>
                </a:cubicBezTo>
                <a:cubicBezTo>
                  <a:pt x="1521940" y="-41676"/>
                  <a:pt x="1675370" y="138526"/>
                  <a:pt x="1828800" y="318729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6" name="Straight Connector 45"/>
          <p:cNvCxnSpPr/>
          <p:nvPr/>
        </p:nvCxnSpPr>
        <p:spPr bwMode="auto">
          <a:xfrm flipV="1">
            <a:off x="1863920" y="3276600"/>
            <a:ext cx="1565079" cy="698695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/>
          <p:cNvCxnSpPr/>
          <p:nvPr/>
        </p:nvCxnSpPr>
        <p:spPr bwMode="auto">
          <a:xfrm rot="19912321">
            <a:off x="6508313" y="3886744"/>
            <a:ext cx="1828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" name="Freeform 47"/>
          <p:cNvSpPr/>
          <p:nvPr/>
        </p:nvSpPr>
        <p:spPr bwMode="auto">
          <a:xfrm rot="19912321">
            <a:off x="6506254" y="3339176"/>
            <a:ext cx="1828800" cy="1078909"/>
          </a:xfrm>
          <a:custGeom>
            <a:avLst/>
            <a:gdLst>
              <a:gd name="connsiteX0" fmla="*/ 0 w 1828800"/>
              <a:gd name="connsiteY0" fmla="*/ 535211 h 1078909"/>
              <a:gd name="connsiteX1" fmla="*/ 457200 w 1828800"/>
              <a:gd name="connsiteY1" fmla="*/ 16227 h 1078909"/>
              <a:gd name="connsiteX2" fmla="*/ 914400 w 1828800"/>
              <a:gd name="connsiteY2" fmla="*/ 1078909 h 1078909"/>
              <a:gd name="connsiteX3" fmla="*/ 1371600 w 1828800"/>
              <a:gd name="connsiteY3" fmla="*/ 16227 h 1078909"/>
              <a:gd name="connsiteX4" fmla="*/ 1828800 w 1828800"/>
              <a:gd name="connsiteY4" fmla="*/ 547568 h 1078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1078909">
                <a:moveTo>
                  <a:pt x="0" y="535211"/>
                </a:moveTo>
                <a:cubicBezTo>
                  <a:pt x="152400" y="230411"/>
                  <a:pt x="304800" y="-74389"/>
                  <a:pt x="457200" y="16227"/>
                </a:cubicBezTo>
                <a:cubicBezTo>
                  <a:pt x="609600" y="106843"/>
                  <a:pt x="762000" y="1078909"/>
                  <a:pt x="914400" y="1078909"/>
                </a:cubicBezTo>
                <a:cubicBezTo>
                  <a:pt x="1066800" y="1078909"/>
                  <a:pt x="1219200" y="104784"/>
                  <a:pt x="1371600" y="16227"/>
                </a:cubicBezTo>
                <a:cubicBezTo>
                  <a:pt x="1524000" y="-72330"/>
                  <a:pt x="1676400" y="237619"/>
                  <a:pt x="1828800" y="54756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070" name="Freeform 45069"/>
          <p:cNvSpPr/>
          <p:nvPr/>
        </p:nvSpPr>
        <p:spPr bwMode="auto">
          <a:xfrm rot="20880743">
            <a:off x="1927654" y="5031285"/>
            <a:ext cx="1569308" cy="778476"/>
          </a:xfrm>
          <a:custGeom>
            <a:avLst/>
            <a:gdLst>
              <a:gd name="connsiteX0" fmla="*/ 0 w 1569308"/>
              <a:gd name="connsiteY0" fmla="*/ 778476 h 778476"/>
              <a:gd name="connsiteX1" fmla="*/ 617838 w 1569308"/>
              <a:gd name="connsiteY1" fmla="*/ 172995 h 778476"/>
              <a:gd name="connsiteX2" fmla="*/ 1569308 w 1569308"/>
              <a:gd name="connsiteY2" fmla="*/ 0 h 778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9308" h="778476">
                <a:moveTo>
                  <a:pt x="0" y="778476"/>
                </a:moveTo>
                <a:cubicBezTo>
                  <a:pt x="178143" y="540608"/>
                  <a:pt x="356287" y="302741"/>
                  <a:pt x="617838" y="172995"/>
                </a:cubicBezTo>
                <a:cubicBezTo>
                  <a:pt x="879389" y="43249"/>
                  <a:pt x="1224348" y="21624"/>
                  <a:pt x="1569308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8" name="Freeform 57"/>
          <p:cNvSpPr/>
          <p:nvPr/>
        </p:nvSpPr>
        <p:spPr bwMode="auto">
          <a:xfrm rot="19327989">
            <a:off x="4114702" y="5105731"/>
            <a:ext cx="1828800" cy="627648"/>
          </a:xfrm>
          <a:custGeom>
            <a:avLst/>
            <a:gdLst>
              <a:gd name="connsiteX0" fmla="*/ 0 w 1828800"/>
              <a:gd name="connsiteY0" fmla="*/ 306372 h 627648"/>
              <a:gd name="connsiteX1" fmla="*/ 457200 w 1828800"/>
              <a:gd name="connsiteY1" fmla="*/ 9810 h 627648"/>
              <a:gd name="connsiteX2" fmla="*/ 926757 w 1828800"/>
              <a:gd name="connsiteY2" fmla="*/ 627648 h 627648"/>
              <a:gd name="connsiteX3" fmla="*/ 1371600 w 1828800"/>
              <a:gd name="connsiteY3" fmla="*/ 9810 h 627648"/>
              <a:gd name="connsiteX4" fmla="*/ 1828800 w 1828800"/>
              <a:gd name="connsiteY4" fmla="*/ 318729 h 627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627648">
                <a:moveTo>
                  <a:pt x="0" y="306372"/>
                </a:moveTo>
                <a:cubicBezTo>
                  <a:pt x="151370" y="131318"/>
                  <a:pt x="302741" y="-43736"/>
                  <a:pt x="457200" y="9810"/>
                </a:cubicBezTo>
                <a:cubicBezTo>
                  <a:pt x="611660" y="63356"/>
                  <a:pt x="774357" y="627648"/>
                  <a:pt x="926757" y="627648"/>
                </a:cubicBezTo>
                <a:cubicBezTo>
                  <a:pt x="1079157" y="627648"/>
                  <a:pt x="1221260" y="61296"/>
                  <a:pt x="1371600" y="9810"/>
                </a:cubicBezTo>
                <a:cubicBezTo>
                  <a:pt x="1521940" y="-41676"/>
                  <a:pt x="1675370" y="138526"/>
                  <a:pt x="1828800" y="318729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9" name="Freeform 58"/>
          <p:cNvSpPr/>
          <p:nvPr/>
        </p:nvSpPr>
        <p:spPr bwMode="auto">
          <a:xfrm rot="20880743">
            <a:off x="4234358" y="5031285"/>
            <a:ext cx="1569308" cy="778476"/>
          </a:xfrm>
          <a:custGeom>
            <a:avLst/>
            <a:gdLst>
              <a:gd name="connsiteX0" fmla="*/ 0 w 1569308"/>
              <a:gd name="connsiteY0" fmla="*/ 778476 h 778476"/>
              <a:gd name="connsiteX1" fmla="*/ 617838 w 1569308"/>
              <a:gd name="connsiteY1" fmla="*/ 172995 h 778476"/>
              <a:gd name="connsiteX2" fmla="*/ 1569308 w 1569308"/>
              <a:gd name="connsiteY2" fmla="*/ 0 h 778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9308" h="778476">
                <a:moveTo>
                  <a:pt x="0" y="778476"/>
                </a:moveTo>
                <a:cubicBezTo>
                  <a:pt x="178143" y="540608"/>
                  <a:pt x="356287" y="302741"/>
                  <a:pt x="617838" y="172995"/>
                </a:cubicBezTo>
                <a:cubicBezTo>
                  <a:pt x="879389" y="43249"/>
                  <a:pt x="1224348" y="21624"/>
                  <a:pt x="1569308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0" name="Freeform 59"/>
          <p:cNvSpPr/>
          <p:nvPr/>
        </p:nvSpPr>
        <p:spPr bwMode="auto">
          <a:xfrm rot="20880743">
            <a:off x="6520358" y="5081319"/>
            <a:ext cx="1569308" cy="778476"/>
          </a:xfrm>
          <a:custGeom>
            <a:avLst/>
            <a:gdLst>
              <a:gd name="connsiteX0" fmla="*/ 0 w 1569308"/>
              <a:gd name="connsiteY0" fmla="*/ 778476 h 778476"/>
              <a:gd name="connsiteX1" fmla="*/ 617838 w 1569308"/>
              <a:gd name="connsiteY1" fmla="*/ 172995 h 778476"/>
              <a:gd name="connsiteX2" fmla="*/ 1569308 w 1569308"/>
              <a:gd name="connsiteY2" fmla="*/ 0 h 778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9308" h="778476">
                <a:moveTo>
                  <a:pt x="0" y="778476"/>
                </a:moveTo>
                <a:cubicBezTo>
                  <a:pt x="178143" y="540608"/>
                  <a:pt x="356287" y="302741"/>
                  <a:pt x="617838" y="172995"/>
                </a:cubicBezTo>
                <a:cubicBezTo>
                  <a:pt x="879389" y="43249"/>
                  <a:pt x="1224348" y="21624"/>
                  <a:pt x="1569308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1" name="Freeform 60"/>
          <p:cNvSpPr/>
          <p:nvPr/>
        </p:nvSpPr>
        <p:spPr bwMode="auto">
          <a:xfrm rot="19352700">
            <a:off x="6407812" y="4953228"/>
            <a:ext cx="1828800" cy="1078909"/>
          </a:xfrm>
          <a:custGeom>
            <a:avLst/>
            <a:gdLst>
              <a:gd name="connsiteX0" fmla="*/ 0 w 1828800"/>
              <a:gd name="connsiteY0" fmla="*/ 535211 h 1078909"/>
              <a:gd name="connsiteX1" fmla="*/ 457200 w 1828800"/>
              <a:gd name="connsiteY1" fmla="*/ 16227 h 1078909"/>
              <a:gd name="connsiteX2" fmla="*/ 914400 w 1828800"/>
              <a:gd name="connsiteY2" fmla="*/ 1078909 h 1078909"/>
              <a:gd name="connsiteX3" fmla="*/ 1371600 w 1828800"/>
              <a:gd name="connsiteY3" fmla="*/ 16227 h 1078909"/>
              <a:gd name="connsiteX4" fmla="*/ 1828800 w 1828800"/>
              <a:gd name="connsiteY4" fmla="*/ 547568 h 1078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1078909">
                <a:moveTo>
                  <a:pt x="0" y="535211"/>
                </a:moveTo>
                <a:cubicBezTo>
                  <a:pt x="152400" y="230411"/>
                  <a:pt x="304800" y="-74389"/>
                  <a:pt x="457200" y="16227"/>
                </a:cubicBezTo>
                <a:cubicBezTo>
                  <a:pt x="609600" y="106843"/>
                  <a:pt x="762000" y="1078909"/>
                  <a:pt x="914400" y="1078909"/>
                </a:cubicBezTo>
                <a:cubicBezTo>
                  <a:pt x="1066800" y="1078909"/>
                  <a:pt x="1219200" y="104784"/>
                  <a:pt x="1371600" y="16227"/>
                </a:cubicBezTo>
                <a:cubicBezTo>
                  <a:pt x="1524000" y="-72330"/>
                  <a:pt x="1676400" y="237619"/>
                  <a:pt x="1828800" y="54756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600200" y="2510135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One parameter (Simple) exponential smoothing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600200" y="40386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Two parameter (Holt) exponential smoothing</a:t>
            </a:r>
          </a:p>
        </p:txBody>
      </p:sp>
      <p:sp>
        <p:nvSpPr>
          <p:cNvPr id="45077" name="Rectangle 45076"/>
          <p:cNvSpPr/>
          <p:nvPr/>
        </p:nvSpPr>
        <p:spPr>
          <a:xfrm>
            <a:off x="6172200" y="4343400"/>
            <a:ext cx="22813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Winters exponential smoothing</a:t>
            </a:r>
          </a:p>
        </p:txBody>
      </p:sp>
      <p:sp>
        <p:nvSpPr>
          <p:cNvPr id="45078" name="Rectangle 45077"/>
          <p:cNvSpPr/>
          <p:nvPr/>
        </p:nvSpPr>
        <p:spPr>
          <a:xfrm>
            <a:off x="6194128" y="3114119"/>
            <a:ext cx="137088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Three parameter </a:t>
            </a:r>
          </a:p>
        </p:txBody>
      </p:sp>
    </p:spTree>
    <p:extLst>
      <p:ext uri="{BB962C8B-B14F-4D97-AF65-F5344CB8AC3E}">
        <p14:creationId xmlns:p14="http://schemas.microsoft.com/office/powerpoint/2010/main" val="1568265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Econometric Forecasting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Advantages of Econometric Methods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Models can benefit from economic insight.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Forecast error analysis can improve models.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Single Equation Models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Show how Y depends on X variables.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Multiple-equation Systems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Show how many Y variables depend on several X variables.</a:t>
            </a:r>
          </a:p>
          <a:p>
            <a:pPr lvl="1"/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Econometric Forecasting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14300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Single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09600" y="1676400"/>
                <a:ext cx="63505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𝑆𝑎𝑙𝑒𝑠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𝑎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𝑏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𝑃𝑟𝑖𝑐𝑒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𝑐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𝐴𝑑𝑣𝑒𝑟𝑡𝑖𝑠𝑖𝑛𝑔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676400"/>
                <a:ext cx="635052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1000" y="25247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84645" y="3134380"/>
                <a:ext cx="65479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𝑆𝑎𝑙𝑒𝑠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𝑎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𝑏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𝑃𝑟𝑖𝑐𝑒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𝑐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1" i="1" smtClean="0">
                          <a:latin typeface="Cambria Math"/>
                        </a:rPr>
                        <m:t>𝑨𝒅𝒗𝒆𝒓𝒕𝒊𝒔𝒊𝒏𝒈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45" y="3134380"/>
                <a:ext cx="654794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33400" y="3579912"/>
                <a:ext cx="850944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𝑨𝒅𝒗𝒆𝒓𝒕𝒊𝒔𝒊𝒏𝒈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𝑒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𝐵𝑢𝑑𝑔𝑒𝑡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𝑓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𝐶𝑜𝑚𝑝𝑒𝑡𝑖𝑡𝑜𝑟𝐴𝑑𝑠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579912"/>
                <a:ext cx="8509445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81375" y="4289048"/>
                <a:ext cx="662873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𝑺𝒂𝒍𝒆𝒔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𝑎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𝑏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𝑃𝑟𝑖𝑐𝑒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𝑐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1" i="1" smtClean="0">
                          <a:latin typeface="Cambria Math"/>
                        </a:rPr>
                        <m:t>𝑨𝒅𝒗𝒆𝒓𝒕𝒊𝒔𝒊𝒏𝒈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375" y="4289048"/>
                <a:ext cx="662873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81375" y="4734580"/>
                <a:ext cx="82035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𝑨𝒅𝒗𝒆𝒓𝒕𝒊𝒔𝒊𝒏𝒈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𝑔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h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1" i="1" smtClean="0">
                          <a:latin typeface="Cambria Math"/>
                        </a:rPr>
                        <m:t>𝑺𝒂𝒍𝒆𝒔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𝑖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</a:rPr>
                        <m:t>𝐶𝑜𝑚𝑝𝑒𝑡𝑖𝑡𝑜𝑟𝐴𝑑𝑠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375" y="4734580"/>
                <a:ext cx="8203528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783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Judging Forecast Reliability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Tests of Predictive Capability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Consistency between test and forecast sample suggests predictive accuracy.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Correlation Analysis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High correlation indicates predictive accuracy.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Sample Mean Forecast Error Analysis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Low average forecast error points to predictive accuracy.</a:t>
            </a:r>
          </a:p>
          <a:p>
            <a:pPr lvl="1"/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ffectLst/>
              </a:rPr>
              <a:t>Choosing the Best Forecast Technique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Data Requirements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Scarce data mandates use of simple forecast methods.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Complex methods require extensive data.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Time Horizon Problems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Short-run versus long-run.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Role of Judgment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Everybody forecasts.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Better forecasts are useful.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9375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Choosing the Best Forecast Technique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685800" y="3733800"/>
            <a:ext cx="7364627" cy="2044843"/>
          </a:xfrm>
          <a:custGeom>
            <a:avLst/>
            <a:gdLst>
              <a:gd name="connsiteX0" fmla="*/ 0 w 7364627"/>
              <a:gd name="connsiteY0" fmla="*/ 2020129 h 2044843"/>
              <a:gd name="connsiteX1" fmla="*/ 2001795 w 7364627"/>
              <a:gd name="connsiteY1" fmla="*/ 1068659 h 2044843"/>
              <a:gd name="connsiteX2" fmla="*/ 2718486 w 7364627"/>
              <a:gd name="connsiteY2" fmla="*/ 141902 h 2044843"/>
              <a:gd name="connsiteX3" fmla="*/ 3373395 w 7364627"/>
              <a:gd name="connsiteY3" fmla="*/ 5978 h 2044843"/>
              <a:gd name="connsiteX4" fmla="*/ 4164227 w 7364627"/>
              <a:gd name="connsiteY4" fmla="*/ 166616 h 2044843"/>
              <a:gd name="connsiteX5" fmla="*/ 5498757 w 7364627"/>
              <a:gd name="connsiteY5" fmla="*/ 67761 h 2044843"/>
              <a:gd name="connsiteX6" fmla="*/ 6030097 w 7364627"/>
              <a:gd name="connsiteY6" fmla="*/ 401394 h 2044843"/>
              <a:gd name="connsiteX7" fmla="*/ 6437870 w 7364627"/>
              <a:gd name="connsiteY7" fmla="*/ 1155156 h 2044843"/>
              <a:gd name="connsiteX8" fmla="*/ 6796216 w 7364627"/>
              <a:gd name="connsiteY8" fmla="*/ 1599999 h 2044843"/>
              <a:gd name="connsiteX9" fmla="*/ 7364627 w 7364627"/>
              <a:gd name="connsiteY9" fmla="*/ 2044843 h 204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364627" h="2044843">
                <a:moveTo>
                  <a:pt x="0" y="2020129"/>
                </a:moveTo>
                <a:cubicBezTo>
                  <a:pt x="774357" y="1700913"/>
                  <a:pt x="1548714" y="1381697"/>
                  <a:pt x="2001795" y="1068659"/>
                </a:cubicBezTo>
                <a:cubicBezTo>
                  <a:pt x="2454876" y="755621"/>
                  <a:pt x="2489886" y="319015"/>
                  <a:pt x="2718486" y="141902"/>
                </a:cubicBezTo>
                <a:cubicBezTo>
                  <a:pt x="2947086" y="-35211"/>
                  <a:pt x="3132438" y="1859"/>
                  <a:pt x="3373395" y="5978"/>
                </a:cubicBezTo>
                <a:cubicBezTo>
                  <a:pt x="3614352" y="10097"/>
                  <a:pt x="3810000" y="156319"/>
                  <a:pt x="4164227" y="166616"/>
                </a:cubicBezTo>
                <a:cubicBezTo>
                  <a:pt x="4518454" y="176913"/>
                  <a:pt x="5187779" y="28631"/>
                  <a:pt x="5498757" y="67761"/>
                </a:cubicBezTo>
                <a:cubicBezTo>
                  <a:pt x="5809735" y="106891"/>
                  <a:pt x="5873578" y="220161"/>
                  <a:pt x="6030097" y="401394"/>
                </a:cubicBezTo>
                <a:cubicBezTo>
                  <a:pt x="6186616" y="582626"/>
                  <a:pt x="6310184" y="955389"/>
                  <a:pt x="6437870" y="1155156"/>
                </a:cubicBezTo>
                <a:cubicBezTo>
                  <a:pt x="6565556" y="1354923"/>
                  <a:pt x="6641756" y="1451718"/>
                  <a:pt x="6796216" y="1599999"/>
                </a:cubicBezTo>
                <a:cubicBezTo>
                  <a:pt x="6950676" y="1748280"/>
                  <a:pt x="7157651" y="1896561"/>
                  <a:pt x="7364627" y="2044843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685800" y="1828800"/>
            <a:ext cx="0" cy="39498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/>
          <p:cNvCxnSpPr/>
          <p:nvPr/>
        </p:nvCxnSpPr>
        <p:spPr bwMode="auto">
          <a:xfrm flipH="1">
            <a:off x="685800" y="5791200"/>
            <a:ext cx="7543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/>
          <p:cNvSpPr txBox="1"/>
          <p:nvPr/>
        </p:nvSpPr>
        <p:spPr>
          <a:xfrm>
            <a:off x="35011" y="144368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19900" y="5791200"/>
            <a:ext cx="171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 in Years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 flipV="1">
            <a:off x="2286000" y="2514600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Box 13"/>
          <p:cNvSpPr txBox="1"/>
          <p:nvPr/>
        </p:nvSpPr>
        <p:spPr>
          <a:xfrm>
            <a:off x="838200" y="22860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Phase I</a:t>
            </a:r>
          </a:p>
          <a:p>
            <a:r>
              <a:rPr lang="en-US" sz="1200" b="1" dirty="0"/>
              <a:t>Introduction and </a:t>
            </a:r>
          </a:p>
          <a:p>
            <a:r>
              <a:rPr lang="en-US" sz="1200" b="1" dirty="0"/>
              <a:t>Start-up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2022" y="2971800"/>
            <a:ext cx="129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Forecast with qualitative methods or market experiments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 flipV="1">
            <a:off x="3733800" y="2514600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2438400" y="2286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Phase II</a:t>
            </a:r>
          </a:p>
          <a:p>
            <a:r>
              <a:rPr lang="en-US" sz="1200" b="1" dirty="0"/>
              <a:t>Rapid Growth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432222" y="2819400"/>
            <a:ext cx="129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Forecast with three parameter exponential smoothing and trend analysis  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 flipV="1">
            <a:off x="6248400" y="2514600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>
            <a:off x="3892378" y="2286001"/>
            <a:ext cx="1136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Phase III Maturity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86200" y="2819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Forecast with two parameter exponential smoothing and econometric models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6978" y="22492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Phase IV</a:t>
            </a:r>
          </a:p>
          <a:p>
            <a:r>
              <a:rPr lang="en-US" sz="1200" b="1" dirty="0"/>
              <a:t>Decline and Abandonment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0" y="2946737"/>
            <a:ext cx="129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Forecast with three parameter exponential smoothing and trend analysis  </a:t>
            </a:r>
          </a:p>
        </p:txBody>
      </p:sp>
    </p:spTree>
    <p:extLst>
      <p:ext uri="{BB962C8B-B14F-4D97-AF65-F5344CB8AC3E}">
        <p14:creationId xmlns:p14="http://schemas.microsoft.com/office/powerpoint/2010/main" val="49254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20" grpId="0"/>
      <p:bldP spid="21" grpId="0"/>
      <p:bldP spid="23" grpId="0"/>
      <p:bldP spid="24" grpId="0"/>
      <p:bldP spid="25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Chapter 6</a:t>
            </a:r>
            <a:br>
              <a:rPr lang="en-US" sz="4000" dirty="0"/>
            </a:br>
            <a:br>
              <a:rPr lang="en-US" sz="4000" dirty="0"/>
            </a:br>
            <a:endParaRPr lang="en-US" sz="40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90600" lvl="1" indent="-533400"/>
            <a:r>
              <a:rPr lang="en-US">
                <a:effectLst/>
              </a:rPr>
              <a:t>Forecasting Applications</a:t>
            </a:r>
          </a:p>
          <a:p>
            <a:pPr marL="990600" lvl="1" indent="-533400"/>
            <a:r>
              <a:rPr lang="en-US">
                <a:effectLst/>
              </a:rPr>
              <a:t>Qualitative Analysis</a:t>
            </a:r>
          </a:p>
          <a:p>
            <a:pPr marL="990600" lvl="1" indent="-533400"/>
            <a:r>
              <a:rPr lang="en-US">
                <a:effectLst/>
              </a:rPr>
              <a:t>Trend Analysis and Projection</a:t>
            </a:r>
          </a:p>
          <a:p>
            <a:pPr marL="990600" lvl="1" indent="-533400"/>
            <a:r>
              <a:rPr lang="en-US">
                <a:effectLst/>
              </a:rPr>
              <a:t>Business Cycle</a:t>
            </a:r>
          </a:p>
          <a:p>
            <a:pPr marL="990600" lvl="1" indent="-533400"/>
            <a:r>
              <a:rPr lang="en-US">
                <a:effectLst/>
              </a:rPr>
              <a:t>Exponential Smoothing</a:t>
            </a:r>
          </a:p>
          <a:p>
            <a:pPr marL="990600" lvl="1" indent="-533400"/>
            <a:r>
              <a:rPr lang="en-US">
                <a:effectLst/>
              </a:rPr>
              <a:t>Econometric Forecasting</a:t>
            </a:r>
          </a:p>
          <a:p>
            <a:pPr marL="990600" lvl="1" indent="-533400"/>
            <a:r>
              <a:rPr lang="en-US">
                <a:effectLst/>
              </a:rPr>
              <a:t>Judging Forecast Reliability</a:t>
            </a:r>
          </a:p>
          <a:p>
            <a:pPr marL="990600" lvl="1" indent="-533400"/>
            <a:r>
              <a:rPr lang="en-US">
                <a:effectLst/>
              </a:rPr>
              <a:t>Choosing the Best Forecast Technique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>
                <a:effectLst/>
              </a:rPr>
              <a:t>Forecasting Applications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Macroeconomic Applications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Predictions of economic activity at the national or international level, e.g., inflation or employment.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Microeconomic Applications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Predictions of company and industry performance, e.g., business profits.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Forecast Techniques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Qualitative analysis.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Trend analysis and projection.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Exponential smoothing.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Econometric methods.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Qualitative Analysis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Expert Opinion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Informed personal insight is always useful.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Panel consensus reconciles different views.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Delphi method seeks informed consensus.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Survey Techniques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Random samples give population profile.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Stratified samples give detailed profiles of population segments.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Trend Analysis and Projection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Secular trends show fundamental patterns of growth or decline.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Constant unit growth is linear.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Constant percentage growth is exponential.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Cyclical fluctuations show variation according to macroeconomic conditions.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 Cyclical normal goods have </a:t>
            </a:r>
            <a:r>
              <a:rPr lang="el-GR" sz="2400" dirty="0">
                <a:effectLst/>
                <a:cs typeface="Times New Roman" pitchFamily="18" charset="0"/>
              </a:rPr>
              <a:t>ε</a:t>
            </a:r>
            <a:r>
              <a:rPr lang="en-US" sz="2400" baseline="-25000" dirty="0">
                <a:effectLst/>
                <a:cs typeface="Times New Roman" pitchFamily="18" charset="0"/>
              </a:rPr>
              <a:t>I</a:t>
            </a:r>
            <a:r>
              <a:rPr lang="en-US" sz="2400" dirty="0">
                <a:effectLst/>
                <a:cs typeface="Times New Roman" pitchFamily="18" charset="0"/>
              </a:rPr>
              <a:t> &gt; 1, e.g., housing.</a:t>
            </a:r>
            <a:r>
              <a:rPr lang="en-US" sz="2400" dirty="0">
                <a:effectLst/>
              </a:rPr>
              <a:t>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Seasonal variation due to weather or custom is often important, e.g., summer demand for soda.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Random variation can be notable.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/>
          <p:cNvGrpSpPr/>
          <p:nvPr/>
        </p:nvGrpSpPr>
        <p:grpSpPr>
          <a:xfrm>
            <a:off x="76200" y="3790948"/>
            <a:ext cx="8534400" cy="2541701"/>
            <a:chOff x="76200" y="3790948"/>
            <a:chExt cx="8534400" cy="2541701"/>
          </a:xfrm>
        </p:grpSpPr>
        <p:cxnSp>
          <p:nvCxnSpPr>
            <p:cNvPr id="9" name="Straight Connector 8"/>
            <p:cNvCxnSpPr/>
            <p:nvPr/>
          </p:nvCxnSpPr>
          <p:spPr bwMode="auto">
            <a:xfrm flipV="1">
              <a:off x="879849" y="4229600"/>
              <a:ext cx="5816888" cy="158750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" name="Straight Connector 4"/>
            <p:cNvCxnSpPr/>
            <p:nvPr/>
          </p:nvCxnSpPr>
          <p:spPr bwMode="auto">
            <a:xfrm>
              <a:off x="879849" y="3895389"/>
              <a:ext cx="0" cy="217237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7"/>
            <p:cNvCxnSpPr/>
            <p:nvPr/>
          </p:nvCxnSpPr>
          <p:spPr bwMode="auto">
            <a:xfrm flipH="1">
              <a:off x="879849" y="6067758"/>
              <a:ext cx="6735344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" name="TextBox 9"/>
            <p:cNvSpPr txBox="1"/>
            <p:nvPr/>
          </p:nvSpPr>
          <p:spPr>
            <a:xfrm>
              <a:off x="76200" y="3790948"/>
              <a:ext cx="880187" cy="208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Sales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594506" y="5963317"/>
              <a:ext cx="10160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Months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9069" y="4038600"/>
              <a:ext cx="8695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Trend</a:t>
              </a:r>
            </a:p>
          </p:txBody>
        </p:sp>
      </p:grp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Trend Analysis and Projection</a:t>
            </a:r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879849" y="1171241"/>
            <a:ext cx="0" cy="217236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Straight Connector 44"/>
          <p:cNvCxnSpPr/>
          <p:nvPr/>
        </p:nvCxnSpPr>
        <p:spPr bwMode="auto">
          <a:xfrm flipH="1">
            <a:off x="879849" y="3343610"/>
            <a:ext cx="6735344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/>
          <p:cNvCxnSpPr/>
          <p:nvPr/>
        </p:nvCxnSpPr>
        <p:spPr bwMode="auto">
          <a:xfrm flipV="1">
            <a:off x="879849" y="1505451"/>
            <a:ext cx="5816888" cy="158750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TextBox 46"/>
          <p:cNvSpPr txBox="1"/>
          <p:nvPr/>
        </p:nvSpPr>
        <p:spPr>
          <a:xfrm>
            <a:off x="76200" y="1066800"/>
            <a:ext cx="880187" cy="208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Sales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594506" y="3239169"/>
            <a:ext cx="880187" cy="208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669069" y="1380123"/>
            <a:ext cx="8695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Trend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149178" y="1303036"/>
            <a:ext cx="7554613" cy="1922078"/>
            <a:chOff x="1149178" y="1303036"/>
            <a:chExt cx="7554613" cy="1922078"/>
          </a:xfrm>
        </p:grpSpPr>
        <p:sp>
          <p:nvSpPr>
            <p:cNvPr id="49" name="TextBox 48"/>
            <p:cNvSpPr txBox="1"/>
            <p:nvPr/>
          </p:nvSpPr>
          <p:spPr>
            <a:xfrm>
              <a:off x="6696737" y="2095683"/>
              <a:ext cx="200705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Cyclical Pattern</a:t>
              </a:r>
            </a:p>
          </p:txBody>
        </p:sp>
        <p:sp>
          <p:nvSpPr>
            <p:cNvPr id="26" name="Freeform 25"/>
            <p:cNvSpPr/>
            <p:nvPr/>
          </p:nvSpPr>
          <p:spPr bwMode="auto">
            <a:xfrm>
              <a:off x="1149178" y="1303036"/>
              <a:ext cx="5671752" cy="1922078"/>
            </a:xfrm>
            <a:custGeom>
              <a:avLst/>
              <a:gdLst>
                <a:gd name="connsiteX0" fmla="*/ 0 w 5671752"/>
                <a:gd name="connsiteY0" fmla="*/ 1922078 h 1922078"/>
                <a:gd name="connsiteX1" fmla="*/ 976184 w 5671752"/>
                <a:gd name="connsiteY1" fmla="*/ 636975 h 1922078"/>
                <a:gd name="connsiteX2" fmla="*/ 3225114 w 5671752"/>
                <a:gd name="connsiteY2" fmla="*/ 1600802 h 1922078"/>
                <a:gd name="connsiteX3" fmla="*/ 4250725 w 5671752"/>
                <a:gd name="connsiteY3" fmla="*/ 19137 h 1922078"/>
                <a:gd name="connsiteX4" fmla="*/ 5671752 w 5671752"/>
                <a:gd name="connsiteY4" fmla="*/ 748186 h 1922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1752" h="1922078">
                  <a:moveTo>
                    <a:pt x="0" y="1922078"/>
                  </a:moveTo>
                  <a:cubicBezTo>
                    <a:pt x="219332" y="1306299"/>
                    <a:pt x="438665" y="690521"/>
                    <a:pt x="976184" y="636975"/>
                  </a:cubicBezTo>
                  <a:cubicBezTo>
                    <a:pt x="1513703" y="583429"/>
                    <a:pt x="2679357" y="1703775"/>
                    <a:pt x="3225114" y="1600802"/>
                  </a:cubicBezTo>
                  <a:cubicBezTo>
                    <a:pt x="3770871" y="1497829"/>
                    <a:pt x="3842952" y="161240"/>
                    <a:pt x="4250725" y="19137"/>
                  </a:cubicBezTo>
                  <a:cubicBezTo>
                    <a:pt x="4658498" y="-122966"/>
                    <a:pt x="5589374" y="566953"/>
                    <a:pt x="5671752" y="748186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58" name="Freeform 57"/>
          <p:cNvSpPr/>
          <p:nvPr/>
        </p:nvSpPr>
        <p:spPr bwMode="auto">
          <a:xfrm>
            <a:off x="1143000" y="4021522"/>
            <a:ext cx="5671752" cy="1922078"/>
          </a:xfrm>
          <a:custGeom>
            <a:avLst/>
            <a:gdLst>
              <a:gd name="connsiteX0" fmla="*/ 0 w 5671752"/>
              <a:gd name="connsiteY0" fmla="*/ 1922078 h 1922078"/>
              <a:gd name="connsiteX1" fmla="*/ 976184 w 5671752"/>
              <a:gd name="connsiteY1" fmla="*/ 636975 h 1922078"/>
              <a:gd name="connsiteX2" fmla="*/ 3225114 w 5671752"/>
              <a:gd name="connsiteY2" fmla="*/ 1600802 h 1922078"/>
              <a:gd name="connsiteX3" fmla="*/ 4250725 w 5671752"/>
              <a:gd name="connsiteY3" fmla="*/ 19137 h 1922078"/>
              <a:gd name="connsiteX4" fmla="*/ 5671752 w 5671752"/>
              <a:gd name="connsiteY4" fmla="*/ 748186 h 1922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1752" h="1922078">
                <a:moveTo>
                  <a:pt x="0" y="1922078"/>
                </a:moveTo>
                <a:cubicBezTo>
                  <a:pt x="219332" y="1306299"/>
                  <a:pt x="438665" y="690521"/>
                  <a:pt x="976184" y="636975"/>
                </a:cubicBezTo>
                <a:cubicBezTo>
                  <a:pt x="1513703" y="583429"/>
                  <a:pt x="2679357" y="1703775"/>
                  <a:pt x="3225114" y="1600802"/>
                </a:cubicBezTo>
                <a:cubicBezTo>
                  <a:pt x="3770871" y="1497829"/>
                  <a:pt x="3842952" y="161240"/>
                  <a:pt x="4250725" y="19137"/>
                </a:cubicBezTo>
                <a:cubicBezTo>
                  <a:pt x="4658498" y="-122966"/>
                  <a:pt x="5589374" y="566953"/>
                  <a:pt x="5671752" y="748186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41985" name="Group 41984"/>
          <p:cNvGrpSpPr/>
          <p:nvPr/>
        </p:nvGrpSpPr>
        <p:grpSpPr>
          <a:xfrm>
            <a:off x="1013254" y="3886200"/>
            <a:ext cx="5829424" cy="2020330"/>
            <a:chOff x="1013254" y="3886200"/>
            <a:chExt cx="5829424" cy="2020330"/>
          </a:xfrm>
        </p:grpSpPr>
        <p:sp>
          <p:nvSpPr>
            <p:cNvPr id="61" name="Freeform 60"/>
            <p:cNvSpPr/>
            <p:nvPr/>
          </p:nvSpPr>
          <p:spPr bwMode="auto">
            <a:xfrm>
              <a:off x="1013254" y="4040510"/>
              <a:ext cx="5829424" cy="1866020"/>
            </a:xfrm>
            <a:custGeom>
              <a:avLst/>
              <a:gdLst>
                <a:gd name="connsiteX0" fmla="*/ 0 w 5829424"/>
                <a:gd name="connsiteY0" fmla="*/ 1866020 h 1866020"/>
                <a:gd name="connsiteX1" fmla="*/ 222422 w 5829424"/>
                <a:gd name="connsiteY1" fmla="*/ 1680668 h 1866020"/>
                <a:gd name="connsiteX2" fmla="*/ 531341 w 5829424"/>
                <a:gd name="connsiteY2" fmla="*/ 1495317 h 1866020"/>
                <a:gd name="connsiteX3" fmla="*/ 210065 w 5829424"/>
                <a:gd name="connsiteY3" fmla="*/ 1309966 h 1866020"/>
                <a:gd name="connsiteX4" fmla="*/ 630195 w 5829424"/>
                <a:gd name="connsiteY4" fmla="*/ 1285252 h 1866020"/>
                <a:gd name="connsiteX5" fmla="*/ 333632 w 5829424"/>
                <a:gd name="connsiteY5" fmla="*/ 1001047 h 1866020"/>
                <a:gd name="connsiteX6" fmla="*/ 778476 w 5829424"/>
                <a:gd name="connsiteY6" fmla="*/ 1038117 h 1866020"/>
                <a:gd name="connsiteX7" fmla="*/ 494270 w 5829424"/>
                <a:gd name="connsiteY7" fmla="*/ 828052 h 1866020"/>
                <a:gd name="connsiteX8" fmla="*/ 963827 w 5829424"/>
                <a:gd name="connsiteY8" fmla="*/ 889836 h 1866020"/>
                <a:gd name="connsiteX9" fmla="*/ 1050324 w 5829424"/>
                <a:gd name="connsiteY9" fmla="*/ 642701 h 1866020"/>
                <a:gd name="connsiteX10" fmla="*/ 1742303 w 5829424"/>
                <a:gd name="connsiteY10" fmla="*/ 729198 h 1866020"/>
                <a:gd name="connsiteX11" fmla="*/ 1828800 w 5829424"/>
                <a:gd name="connsiteY11" fmla="*/ 1062831 h 1866020"/>
                <a:gd name="connsiteX12" fmla="*/ 2174789 w 5829424"/>
                <a:gd name="connsiteY12" fmla="*/ 963976 h 1866020"/>
                <a:gd name="connsiteX13" fmla="*/ 2224216 w 5829424"/>
                <a:gd name="connsiteY13" fmla="*/ 1384106 h 1866020"/>
                <a:gd name="connsiteX14" fmla="*/ 2582562 w 5829424"/>
                <a:gd name="connsiteY14" fmla="*/ 1186398 h 1866020"/>
                <a:gd name="connsiteX15" fmla="*/ 2631989 w 5829424"/>
                <a:gd name="connsiteY15" fmla="*/ 1606528 h 1866020"/>
                <a:gd name="connsiteX16" fmla="*/ 2940908 w 5829424"/>
                <a:gd name="connsiteY16" fmla="*/ 1260539 h 1866020"/>
                <a:gd name="connsiteX17" fmla="*/ 3311611 w 5829424"/>
                <a:gd name="connsiteY17" fmla="*/ 1606528 h 1866020"/>
                <a:gd name="connsiteX18" fmla="*/ 3484605 w 5829424"/>
                <a:gd name="connsiteY18" fmla="*/ 1309966 h 1866020"/>
                <a:gd name="connsiteX19" fmla="*/ 3781168 w 5829424"/>
                <a:gd name="connsiteY19" fmla="*/ 1433533 h 1866020"/>
                <a:gd name="connsiteX20" fmla="*/ 3645243 w 5829424"/>
                <a:gd name="connsiteY20" fmla="*/ 1087544 h 1866020"/>
                <a:gd name="connsiteX21" fmla="*/ 4065373 w 5829424"/>
                <a:gd name="connsiteY21" fmla="*/ 1025760 h 1866020"/>
                <a:gd name="connsiteX22" fmla="*/ 3818238 w 5829424"/>
                <a:gd name="connsiteY22" fmla="*/ 803339 h 1866020"/>
                <a:gd name="connsiteX23" fmla="*/ 4139514 w 5829424"/>
                <a:gd name="connsiteY23" fmla="*/ 828052 h 1866020"/>
                <a:gd name="connsiteX24" fmla="*/ 3842951 w 5829424"/>
                <a:gd name="connsiteY24" fmla="*/ 506776 h 1866020"/>
                <a:gd name="connsiteX25" fmla="*/ 4275438 w 5829424"/>
                <a:gd name="connsiteY25" fmla="*/ 407922 h 1866020"/>
                <a:gd name="connsiteX26" fmla="*/ 3978876 w 5829424"/>
                <a:gd name="connsiteY26" fmla="*/ 222571 h 1866020"/>
                <a:gd name="connsiteX27" fmla="*/ 4448432 w 5829424"/>
                <a:gd name="connsiteY27" fmla="*/ 149 h 1866020"/>
                <a:gd name="connsiteX28" fmla="*/ 4769708 w 5829424"/>
                <a:gd name="connsiteY28" fmla="*/ 185501 h 1866020"/>
                <a:gd name="connsiteX29" fmla="*/ 5041557 w 5829424"/>
                <a:gd name="connsiteY29" fmla="*/ 24863 h 1866020"/>
                <a:gd name="connsiteX30" fmla="*/ 5140411 w 5829424"/>
                <a:gd name="connsiteY30" fmla="*/ 383209 h 1866020"/>
                <a:gd name="connsiteX31" fmla="*/ 5486400 w 5829424"/>
                <a:gd name="connsiteY31" fmla="*/ 61933 h 1866020"/>
                <a:gd name="connsiteX32" fmla="*/ 5535827 w 5829424"/>
                <a:gd name="connsiteY32" fmla="*/ 556204 h 1866020"/>
                <a:gd name="connsiteX33" fmla="*/ 5820032 w 5829424"/>
                <a:gd name="connsiteY33" fmla="*/ 444993 h 1866020"/>
                <a:gd name="connsiteX34" fmla="*/ 5733535 w 5829424"/>
                <a:gd name="connsiteY34" fmla="*/ 741555 h 1866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5829424" h="1866020">
                  <a:moveTo>
                    <a:pt x="0" y="1866020"/>
                  </a:moveTo>
                  <a:cubicBezTo>
                    <a:pt x="66932" y="1804236"/>
                    <a:pt x="133865" y="1742452"/>
                    <a:pt x="222422" y="1680668"/>
                  </a:cubicBezTo>
                  <a:cubicBezTo>
                    <a:pt x="310979" y="1618884"/>
                    <a:pt x="533401" y="1557101"/>
                    <a:pt x="531341" y="1495317"/>
                  </a:cubicBezTo>
                  <a:cubicBezTo>
                    <a:pt x="529281" y="1433533"/>
                    <a:pt x="193589" y="1344977"/>
                    <a:pt x="210065" y="1309966"/>
                  </a:cubicBezTo>
                  <a:cubicBezTo>
                    <a:pt x="226541" y="1274955"/>
                    <a:pt x="609601" y="1336738"/>
                    <a:pt x="630195" y="1285252"/>
                  </a:cubicBezTo>
                  <a:cubicBezTo>
                    <a:pt x="650789" y="1233766"/>
                    <a:pt x="308919" y="1042236"/>
                    <a:pt x="333632" y="1001047"/>
                  </a:cubicBezTo>
                  <a:cubicBezTo>
                    <a:pt x="358345" y="959858"/>
                    <a:pt x="751703" y="1066949"/>
                    <a:pt x="778476" y="1038117"/>
                  </a:cubicBezTo>
                  <a:cubicBezTo>
                    <a:pt x="805249" y="1009285"/>
                    <a:pt x="463378" y="852766"/>
                    <a:pt x="494270" y="828052"/>
                  </a:cubicBezTo>
                  <a:cubicBezTo>
                    <a:pt x="525162" y="803338"/>
                    <a:pt x="871151" y="920728"/>
                    <a:pt x="963827" y="889836"/>
                  </a:cubicBezTo>
                  <a:cubicBezTo>
                    <a:pt x="1056503" y="858944"/>
                    <a:pt x="920578" y="669474"/>
                    <a:pt x="1050324" y="642701"/>
                  </a:cubicBezTo>
                  <a:cubicBezTo>
                    <a:pt x="1180070" y="615928"/>
                    <a:pt x="1612557" y="659176"/>
                    <a:pt x="1742303" y="729198"/>
                  </a:cubicBezTo>
                  <a:cubicBezTo>
                    <a:pt x="1872049" y="799220"/>
                    <a:pt x="1756719" y="1023701"/>
                    <a:pt x="1828800" y="1062831"/>
                  </a:cubicBezTo>
                  <a:cubicBezTo>
                    <a:pt x="1900881" y="1101961"/>
                    <a:pt x="2108886" y="910430"/>
                    <a:pt x="2174789" y="963976"/>
                  </a:cubicBezTo>
                  <a:cubicBezTo>
                    <a:pt x="2240692" y="1017522"/>
                    <a:pt x="2156254" y="1347036"/>
                    <a:pt x="2224216" y="1384106"/>
                  </a:cubicBezTo>
                  <a:cubicBezTo>
                    <a:pt x="2292178" y="1421176"/>
                    <a:pt x="2514600" y="1149328"/>
                    <a:pt x="2582562" y="1186398"/>
                  </a:cubicBezTo>
                  <a:cubicBezTo>
                    <a:pt x="2650524" y="1223468"/>
                    <a:pt x="2572265" y="1594171"/>
                    <a:pt x="2631989" y="1606528"/>
                  </a:cubicBezTo>
                  <a:cubicBezTo>
                    <a:pt x="2691713" y="1618885"/>
                    <a:pt x="2827638" y="1260539"/>
                    <a:pt x="2940908" y="1260539"/>
                  </a:cubicBezTo>
                  <a:cubicBezTo>
                    <a:pt x="3054178" y="1260539"/>
                    <a:pt x="3220995" y="1598290"/>
                    <a:pt x="3311611" y="1606528"/>
                  </a:cubicBezTo>
                  <a:cubicBezTo>
                    <a:pt x="3402227" y="1614766"/>
                    <a:pt x="3406346" y="1338798"/>
                    <a:pt x="3484605" y="1309966"/>
                  </a:cubicBezTo>
                  <a:cubicBezTo>
                    <a:pt x="3562864" y="1281134"/>
                    <a:pt x="3754395" y="1470603"/>
                    <a:pt x="3781168" y="1433533"/>
                  </a:cubicBezTo>
                  <a:cubicBezTo>
                    <a:pt x="3807941" y="1396463"/>
                    <a:pt x="3597876" y="1155506"/>
                    <a:pt x="3645243" y="1087544"/>
                  </a:cubicBezTo>
                  <a:cubicBezTo>
                    <a:pt x="3692610" y="1019582"/>
                    <a:pt x="4036541" y="1073127"/>
                    <a:pt x="4065373" y="1025760"/>
                  </a:cubicBezTo>
                  <a:cubicBezTo>
                    <a:pt x="4094205" y="978393"/>
                    <a:pt x="3805881" y="836290"/>
                    <a:pt x="3818238" y="803339"/>
                  </a:cubicBezTo>
                  <a:cubicBezTo>
                    <a:pt x="3830595" y="770388"/>
                    <a:pt x="4135395" y="877479"/>
                    <a:pt x="4139514" y="828052"/>
                  </a:cubicBezTo>
                  <a:cubicBezTo>
                    <a:pt x="4143633" y="778625"/>
                    <a:pt x="3820297" y="576798"/>
                    <a:pt x="3842951" y="506776"/>
                  </a:cubicBezTo>
                  <a:cubicBezTo>
                    <a:pt x="3865605" y="436754"/>
                    <a:pt x="4252784" y="455289"/>
                    <a:pt x="4275438" y="407922"/>
                  </a:cubicBezTo>
                  <a:cubicBezTo>
                    <a:pt x="4298092" y="360554"/>
                    <a:pt x="3950044" y="290533"/>
                    <a:pt x="3978876" y="222571"/>
                  </a:cubicBezTo>
                  <a:cubicBezTo>
                    <a:pt x="4007708" y="154609"/>
                    <a:pt x="4316627" y="6327"/>
                    <a:pt x="4448432" y="149"/>
                  </a:cubicBezTo>
                  <a:cubicBezTo>
                    <a:pt x="4580237" y="-6029"/>
                    <a:pt x="4670854" y="181382"/>
                    <a:pt x="4769708" y="185501"/>
                  </a:cubicBezTo>
                  <a:cubicBezTo>
                    <a:pt x="4868562" y="189620"/>
                    <a:pt x="4979773" y="-8088"/>
                    <a:pt x="5041557" y="24863"/>
                  </a:cubicBezTo>
                  <a:cubicBezTo>
                    <a:pt x="5103341" y="57814"/>
                    <a:pt x="5066271" y="377031"/>
                    <a:pt x="5140411" y="383209"/>
                  </a:cubicBezTo>
                  <a:cubicBezTo>
                    <a:pt x="5214551" y="389387"/>
                    <a:pt x="5420497" y="33101"/>
                    <a:pt x="5486400" y="61933"/>
                  </a:cubicBezTo>
                  <a:cubicBezTo>
                    <a:pt x="5552303" y="90765"/>
                    <a:pt x="5480222" y="492361"/>
                    <a:pt x="5535827" y="556204"/>
                  </a:cubicBezTo>
                  <a:cubicBezTo>
                    <a:pt x="5591432" y="620047"/>
                    <a:pt x="5787081" y="414101"/>
                    <a:pt x="5820032" y="444993"/>
                  </a:cubicBezTo>
                  <a:cubicBezTo>
                    <a:pt x="5852983" y="475885"/>
                    <a:pt x="5793259" y="608720"/>
                    <a:pt x="5733535" y="741555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2057062" y="4618556"/>
              <a:ext cx="76538" cy="10584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886200" y="388620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Random Fluctuations</a:t>
              </a:r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4267200" y="5562600"/>
              <a:ext cx="76538" cy="10584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5410200" y="3962400"/>
              <a:ext cx="76538" cy="10584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370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Trend Analysis and Projection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084140132"/>
              </p:ext>
            </p:extLst>
          </p:nvPr>
        </p:nvGraphicFramePr>
        <p:xfrm>
          <a:off x="533400" y="1676400"/>
          <a:ext cx="7848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987316" y="4191000"/>
                <a:ext cx="30042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−$8,937.7+$1,908.5</m:t>
                      </m:r>
                      <m:r>
                        <a:rPr lang="en-US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7316" y="4191000"/>
                <a:ext cx="300428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017908" y="4888468"/>
                <a:ext cx="14496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87.2%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7908" y="4888468"/>
                <a:ext cx="144969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7543800" y="1828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Microsoft Sales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43800" y="252478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Linear estimate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729946" y="1316216"/>
            <a:ext cx="6325396" cy="3980714"/>
            <a:chOff x="1729946" y="1316216"/>
            <a:chExt cx="6325396" cy="3980714"/>
          </a:xfrm>
        </p:grpSpPr>
        <p:sp>
          <p:nvSpPr>
            <p:cNvPr id="18" name="Freeform 17"/>
            <p:cNvSpPr/>
            <p:nvPr/>
          </p:nvSpPr>
          <p:spPr bwMode="auto">
            <a:xfrm>
              <a:off x="1729946" y="1886465"/>
              <a:ext cx="5474043" cy="3410465"/>
            </a:xfrm>
            <a:custGeom>
              <a:avLst/>
              <a:gdLst>
                <a:gd name="connsiteX0" fmla="*/ 0 w 5474043"/>
                <a:gd name="connsiteY0" fmla="*/ 3410465 h 3410465"/>
                <a:gd name="connsiteX1" fmla="*/ 3917092 w 5474043"/>
                <a:gd name="connsiteY1" fmla="*/ 2570205 h 3410465"/>
                <a:gd name="connsiteX2" fmla="*/ 5474043 w 5474043"/>
                <a:gd name="connsiteY2" fmla="*/ 0 h 3410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474043" h="3410465">
                  <a:moveTo>
                    <a:pt x="0" y="3410465"/>
                  </a:moveTo>
                  <a:cubicBezTo>
                    <a:pt x="1502376" y="3274540"/>
                    <a:pt x="3004752" y="3138616"/>
                    <a:pt x="3917092" y="2570205"/>
                  </a:cubicBezTo>
                  <a:cubicBezTo>
                    <a:pt x="4829432" y="2001794"/>
                    <a:pt x="5151737" y="1000897"/>
                    <a:pt x="5474043" y="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683742" y="1316216"/>
              <a:ext cx="1371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Exponential</a:t>
              </a:r>
            </a:p>
            <a:p>
              <a:r>
                <a:rPr lang="en-US" sz="1400" dirty="0"/>
                <a:t>estimate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2875816" y="1447800"/>
                <a:ext cx="17970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𝑔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5816" y="1447800"/>
                <a:ext cx="1797030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863870" y="1840468"/>
                <a:ext cx="35639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log</m:t>
                      </m:r>
                      <m:r>
                        <a:rPr lang="en-US" b="0" i="1" smtClean="0">
                          <a:latin typeface="Cambria Math"/>
                        </a:rPr>
                        <m:t>⁡(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log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⁡(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)+</m:t>
                      </m:r>
                      <m:r>
                        <a:rPr lang="en-US" b="0" i="1" smtClean="0">
                          <a:latin typeface="Cambria Math"/>
                        </a:rPr>
                        <m:t>𝑙𝑜𝑔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1+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𝑔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3870" y="1840468"/>
                <a:ext cx="3563924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864199" y="2221468"/>
                <a:ext cx="29906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=2.2607+0.1285</m:t>
                      </m:r>
                      <m:r>
                        <a:rPr lang="en-US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4199" y="2221468"/>
                <a:ext cx="2990691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2908300" y="3135868"/>
                <a:ext cx="22368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$182.3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1.344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8300" y="3135868"/>
                <a:ext cx="2236831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676400" y="2708421"/>
            <a:ext cx="133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itchFamily="18" charset="0"/>
                <a:ea typeface="Cambria Math" pitchFamily="18" charset="0"/>
              </a:rPr>
              <a:t>the antilog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908300" y="2667000"/>
                <a:ext cx="2563074" cy="4107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2.2607</m:t>
                          </m:r>
                        </m:sup>
                      </m:sSup>
                      <m:r>
                        <a:rPr lang="en-US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0.1285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8300" y="2667000"/>
                <a:ext cx="2563074" cy="41075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908300" y="3593068"/>
                <a:ext cx="14496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96.6%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8300" y="3593068"/>
                <a:ext cx="1449691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6725288" y="4495800"/>
                <a:ext cx="21139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−4.33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       (11.06</m:t>
                    </m:r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5288" y="4495800"/>
                <a:ext cx="2113912" cy="369332"/>
              </a:xfrm>
              <a:prstGeom prst="rect">
                <a:avLst/>
              </a:prstGeom>
              <a:blipFill rotWithShape="1">
                <a:blip r:embed="rId11"/>
                <a:stretch>
                  <a:fillRect t="-833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905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52" grpId="0"/>
      <p:bldP spid="19" grpId="0"/>
      <p:bldP spid="53" grpId="0"/>
      <p:bldP spid="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Trend Analysis and Projection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918866"/>
              </p:ext>
            </p:extLst>
          </p:nvPr>
        </p:nvGraphicFramePr>
        <p:xfrm>
          <a:off x="5715000" y="1866900"/>
          <a:ext cx="2924175" cy="4000500"/>
        </p:xfrm>
        <a:graphic>
          <a:graphicData uri="http://schemas.openxmlformats.org/drawingml/2006/table">
            <a:tbl>
              <a:tblPr/>
              <a:tblGrid>
                <a:gridCol w="333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Year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Sales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Linear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Exponential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-$7,029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-$5,121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$329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$346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-$3,212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$443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$591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-$1,304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$595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$804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$605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$799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$1,183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$2,513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$1,074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$1,843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$4,422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$1,444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$2,759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$6,330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$1,941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$3,753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$8,239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$2,608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$4,649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$10,147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$3,506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$5,937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$12,056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$4,712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$8,671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$13,964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$6,333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$11,358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$15,873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$8,511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$14,484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$17,781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$11,439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$19,747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$19,690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$15,374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$22,956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$21,598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$20,662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$25,296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$23,507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$27,770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$28,635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$25,415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$37,323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$32,187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$27,324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$50,162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$36,500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$29,232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$67,417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6477000" y="1521023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Microsoft Sales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06044" y="2057400"/>
                <a:ext cx="30042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−$8,937.7+$1,908.5</m:t>
                      </m:r>
                      <m:r>
                        <a:rPr lang="en-US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44" y="2057400"/>
                <a:ext cx="300428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06044" y="2450068"/>
                <a:ext cx="45803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21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−$8,937.7+$1,908.5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21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=$31,141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44" y="2450068"/>
                <a:ext cx="458035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06044" y="4202668"/>
                <a:ext cx="22368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$182.3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1.344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44" y="4202668"/>
                <a:ext cx="223683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906044" y="4668458"/>
                <a:ext cx="34618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$182.3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1.344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21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=$90,609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44" y="4668458"/>
                <a:ext cx="3461845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06044" y="5113990"/>
                <a:ext cx="3590085" cy="3724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$182.3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1.344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25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=$295,644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44" y="5113990"/>
                <a:ext cx="3590085" cy="372410"/>
              </a:xfrm>
              <a:prstGeom prst="rect">
                <a:avLst/>
              </a:prstGeom>
              <a:blipFill rotWithShape="1">
                <a:blip r:embed="rId7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906044" y="2907268"/>
                <a:ext cx="45803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25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−$8,937.7+$1,908.5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25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=$38,866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44" y="2907268"/>
                <a:ext cx="4580356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753644" y="1676400"/>
            <a:ext cx="3069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Linear estimate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53644" y="38100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Exponential estimate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822" y="2450068"/>
            <a:ext cx="840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2005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6700" y="2921000"/>
            <a:ext cx="840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2009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66700" y="4681158"/>
            <a:ext cx="840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2005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81578" y="5117068"/>
            <a:ext cx="840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2009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042293"/>
              </p:ext>
            </p:extLst>
          </p:nvPr>
        </p:nvGraphicFramePr>
        <p:xfrm>
          <a:off x="177800" y="586740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Worksheet" showAsIcon="1" r:id="rId9" imgW="914400" imgH="771480" progId="Excel.Sheet.12">
                  <p:embed/>
                </p:oleObj>
              </mc:Choice>
              <mc:Fallback>
                <p:oleObj name="Worksheet" showAsIcon="1" r:id="rId9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7800" y="586740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835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5" grpId="0"/>
      <p:bldP spid="31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Business Cycle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The Business Cycle is a rhythmic pattern of economic expansion and contraction.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Economic indicators help forecast the economy.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Leading indicators, e.g., stock prices.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Coincident indicators, e.g., production.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Lagging indicators, e.g., unemployment.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Economic recessions are periods of declining economic activity.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529</TotalTime>
  <Words>888</Words>
  <Application>Microsoft Office PowerPoint</Application>
  <PresentationFormat>On-screen Show (4:3)</PresentationFormat>
  <Paragraphs>257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 Math</vt:lpstr>
      <vt:lpstr>Times New Roman</vt:lpstr>
      <vt:lpstr>Wingdings</vt:lpstr>
      <vt:lpstr>Ripple</vt:lpstr>
      <vt:lpstr>Worksheet</vt:lpstr>
      <vt:lpstr>Forecasting</vt:lpstr>
      <vt:lpstr>  Chapter 6  </vt:lpstr>
      <vt:lpstr>Forecasting Applications</vt:lpstr>
      <vt:lpstr>Qualitative Analysis</vt:lpstr>
      <vt:lpstr>Trend Analysis and Projection</vt:lpstr>
      <vt:lpstr>Trend Analysis and Projection</vt:lpstr>
      <vt:lpstr>Trend Analysis and Projection</vt:lpstr>
      <vt:lpstr>Trend Analysis and Projection</vt:lpstr>
      <vt:lpstr>Business Cycle</vt:lpstr>
      <vt:lpstr>Business Cycle</vt:lpstr>
      <vt:lpstr>Exponential Smoothing</vt:lpstr>
      <vt:lpstr>Exponential Smoothing</vt:lpstr>
      <vt:lpstr>Econometric Forecasting</vt:lpstr>
      <vt:lpstr>Econometric Forecasting</vt:lpstr>
      <vt:lpstr>Judging Forecast Reliability</vt:lpstr>
      <vt:lpstr>Choosing the Best Forecast Technique</vt:lpstr>
      <vt:lpstr>Choosing the Best Forecast Technique</vt:lpstr>
    </vt:vector>
  </TitlesOfParts>
  <Company>KU,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MANAGERIAL ECONOMICS 11th Edition</dc:title>
  <dc:creator>Mark Hirschey</dc:creator>
  <cp:lastModifiedBy>Michael Roberson</cp:lastModifiedBy>
  <cp:revision>69</cp:revision>
  <dcterms:created xsi:type="dcterms:W3CDTF">2005-06-15T15:53:37Z</dcterms:created>
  <dcterms:modified xsi:type="dcterms:W3CDTF">2017-11-21T17:23:40Z</dcterms:modified>
</cp:coreProperties>
</file>