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sldIdLst>
    <p:sldId id="257" r:id="rId2"/>
    <p:sldId id="258" r:id="rId3"/>
    <p:sldId id="261" r:id="rId4"/>
    <p:sldId id="280" r:id="rId5"/>
    <p:sldId id="282" r:id="rId6"/>
    <p:sldId id="295" r:id="rId7"/>
    <p:sldId id="301" r:id="rId8"/>
    <p:sldId id="284" r:id="rId9"/>
    <p:sldId id="303" r:id="rId10"/>
    <p:sldId id="297" r:id="rId11"/>
    <p:sldId id="285" r:id="rId12"/>
    <p:sldId id="300" r:id="rId13"/>
    <p:sldId id="265" r:id="rId14"/>
    <p:sldId id="266" r:id="rId15"/>
    <p:sldId id="302" r:id="rId16"/>
    <p:sldId id="298" r:id="rId17"/>
    <p:sldId id="304" r:id="rId18"/>
    <p:sldId id="305" r:id="rId19"/>
    <p:sldId id="310" r:id="rId20"/>
    <p:sldId id="288" r:id="rId21"/>
    <p:sldId id="289" r:id="rId22"/>
    <p:sldId id="299" r:id="rId23"/>
    <p:sldId id="293" r:id="rId24"/>
    <p:sldId id="307" r:id="rId25"/>
    <p:sldId id="308" r:id="rId26"/>
    <p:sldId id="309" r:id="rId27"/>
    <p:sldId id="311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27" autoAdjust="0"/>
  </p:normalViewPr>
  <p:slideViewPr>
    <p:cSldViewPr>
      <p:cViewPr varScale="1">
        <p:scale>
          <a:sx n="103" d="100"/>
          <a:sy n="103" d="100"/>
        </p:scale>
        <p:origin x="10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TP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Sheet1!$B$2:$B$11</c:f>
              <c:numCache>
                <c:formatCode>General</c:formatCode>
                <c:ptCount val="10"/>
                <c:pt idx="0">
                  <c:v>15</c:v>
                </c:pt>
                <c:pt idx="1">
                  <c:v>31</c:v>
                </c:pt>
                <c:pt idx="2">
                  <c:v>48</c:v>
                </c:pt>
                <c:pt idx="3">
                  <c:v>59</c:v>
                </c:pt>
                <c:pt idx="4">
                  <c:v>68</c:v>
                </c:pt>
                <c:pt idx="5">
                  <c:v>72</c:v>
                </c:pt>
                <c:pt idx="6">
                  <c:v>73</c:v>
                </c:pt>
                <c:pt idx="7">
                  <c:v>72</c:v>
                </c:pt>
                <c:pt idx="8">
                  <c:v>70</c:v>
                </c:pt>
                <c:pt idx="9">
                  <c:v>67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0D6-4ACB-8382-D08CD1DB5B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8387792"/>
        <c:axId val="237218376"/>
      </c:scatterChart>
      <c:valAx>
        <c:axId val="288387792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37218376"/>
        <c:crosses val="autoZero"/>
        <c:crossBetween val="midCat"/>
        <c:majorUnit val="1"/>
      </c:valAx>
      <c:valAx>
        <c:axId val="2372183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8838779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Marginal</a:t>
            </a:r>
            <a:r>
              <a:rPr lang="en-US" baseline="0" dirty="0"/>
              <a:t> Product</a:t>
            </a:r>
            <a:endParaRPr lang="en-US" dirty="0"/>
          </a:p>
        </c:rich>
      </c:tx>
      <c:layout>
        <c:manualLayout>
          <c:xMode val="edge"/>
          <c:yMode val="edge"/>
          <c:x val="0.36294963129608793"/>
          <c:y val="2.8846153846153848E-2"/>
        </c:manualLayout>
      </c:layout>
      <c:overlay val="0"/>
    </c:title>
    <c:autoTitleDeleted val="0"/>
    <c:plotArea>
      <c:layout/>
      <c:scatterChart>
        <c:scatterStyle val="smoothMarker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MP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/>
              </a:solidFill>
            </c:spPr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Sheet1!$B$2:$B$11</c:f>
              <c:numCache>
                <c:formatCode>General</c:formatCode>
                <c:ptCount val="10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11</c:v>
                </c:pt>
                <c:pt idx="4">
                  <c:v>9</c:v>
                </c:pt>
                <c:pt idx="5">
                  <c:v>4</c:v>
                </c:pt>
                <c:pt idx="6">
                  <c:v>1</c:v>
                </c:pt>
                <c:pt idx="7">
                  <c:v>-1</c:v>
                </c:pt>
                <c:pt idx="8">
                  <c:v>-2</c:v>
                </c:pt>
                <c:pt idx="9">
                  <c:v>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4C8-4F2A-8D6F-512DC720B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608912"/>
        <c:axId val="288636848"/>
      </c:scatterChart>
      <c:valAx>
        <c:axId val="237608912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88636848"/>
        <c:crosses val="autoZero"/>
        <c:crossBetween val="midCat"/>
        <c:majorUnit val="1"/>
      </c:valAx>
      <c:valAx>
        <c:axId val="288636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760891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200" baseline="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</c:v>
                </c:pt>
              </c:strCache>
            </c:strRef>
          </c:tx>
          <c:marker>
            <c:symbol val="none"/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Sheet1!$B$2:$B$10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AB1-45E4-8E24-464952F399D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Sheet1!$C$2:$C$10</c:f>
              <c:numCache>
                <c:formatCode>General</c:formatCode>
                <c:ptCount val="9"/>
                <c:pt idx="0">
                  <c:v>30.000000000000004</c:v>
                </c:pt>
                <c:pt idx="1">
                  <c:v>44.999999999999993</c:v>
                </c:pt>
                <c:pt idx="2">
                  <c:v>60</c:v>
                </c:pt>
                <c:pt idx="3">
                  <c:v>75.000000000000014</c:v>
                </c:pt>
                <c:pt idx="4">
                  <c:v>89.999999999999986</c:v>
                </c:pt>
                <c:pt idx="5">
                  <c:v>105</c:v>
                </c:pt>
                <c:pt idx="6">
                  <c:v>120.00000000000001</c:v>
                </c:pt>
                <c:pt idx="7">
                  <c:v>135</c:v>
                </c:pt>
                <c:pt idx="8">
                  <c:v>150.00000000000003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AB1-45E4-8E24-464952F399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Sheet1!$D$2:$D$10</c:f>
              <c:numCache>
                <c:formatCode>General</c:formatCode>
                <c:ptCount val="9"/>
                <c:pt idx="0">
                  <c:v>30.314331330207963</c:v>
                </c:pt>
                <c:pt idx="1">
                  <c:v>38.663640898635258</c:v>
                </c:pt>
                <c:pt idx="2">
                  <c:v>45.947934199881395</c:v>
                </c:pt>
                <c:pt idx="3">
                  <c:v>52.53055608807535</c:v>
                </c:pt>
                <c:pt idx="4">
                  <c:v>58.60312103167044</c:v>
                </c:pt>
                <c:pt idx="5">
                  <c:v>64.281916994320767</c:v>
                </c:pt>
                <c:pt idx="6">
                  <c:v>69.64404506368993</c:v>
                </c:pt>
                <c:pt idx="7">
                  <c:v>74.743856376931063</c:v>
                </c:pt>
                <c:pt idx="8">
                  <c:v>79.621434110699468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AB1-45E4-8E24-464952F399D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Sheet1!$E$2:$E$10</c:f>
              <c:numCache>
                <c:formatCode>General</c:formatCode>
                <c:ptCount val="9"/>
                <c:pt idx="0">
                  <c:v>28.284271247461898</c:v>
                </c:pt>
                <c:pt idx="1">
                  <c:v>51.961524227066327</c:v>
                </c:pt>
                <c:pt idx="2">
                  <c:v>79.999999999999986</c:v>
                </c:pt>
                <c:pt idx="3">
                  <c:v>111.80339887498947</c:v>
                </c:pt>
                <c:pt idx="4">
                  <c:v>146.9693845669907</c:v>
                </c:pt>
                <c:pt idx="5">
                  <c:v>185.2025917745213</c:v>
                </c:pt>
                <c:pt idx="6">
                  <c:v>226.27416997969513</c:v>
                </c:pt>
                <c:pt idx="7">
                  <c:v>270.00000000000006</c:v>
                </c:pt>
                <c:pt idx="8">
                  <c:v>316.22776601683802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AB1-45E4-8E24-464952F39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1714408"/>
        <c:axId val="291711272"/>
      </c:scatterChart>
      <c:valAx>
        <c:axId val="291714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1711272"/>
        <c:crosses val="autoZero"/>
        <c:crossBetween val="midCat"/>
      </c:valAx>
      <c:valAx>
        <c:axId val="291711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9171440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</c:numCache>
            </c:numRef>
          </c:xVal>
          <c:yVal>
            <c:numRef>
              <c:f>Sheet1!$B$2:$B$27</c:f>
              <c:numCache>
                <c:formatCode>General</c:formatCode>
                <c:ptCount val="26"/>
                <c:pt idx="0">
                  <c:v>2</c:v>
                </c:pt>
                <c:pt idx="1">
                  <c:v>1.4142135623730949</c:v>
                </c:pt>
                <c:pt idx="2">
                  <c:v>1.1547005383792517</c:v>
                </c:pt>
                <c:pt idx="3">
                  <c:v>1</c:v>
                </c:pt>
                <c:pt idx="4">
                  <c:v>0.89442719099991586</c:v>
                </c:pt>
                <c:pt idx="5">
                  <c:v>0.81649658092772615</c:v>
                </c:pt>
                <c:pt idx="6">
                  <c:v>0.7559289460184544</c:v>
                </c:pt>
                <c:pt idx="7">
                  <c:v>0.70710678118654746</c:v>
                </c:pt>
                <c:pt idx="8">
                  <c:v>0.66666666666666663</c:v>
                </c:pt>
                <c:pt idx="9">
                  <c:v>0.63245553203367588</c:v>
                </c:pt>
                <c:pt idx="10">
                  <c:v>0.60302268915552726</c:v>
                </c:pt>
                <c:pt idx="11">
                  <c:v>0.57735026918962584</c:v>
                </c:pt>
                <c:pt idx="12">
                  <c:v>0.55470019622522915</c:v>
                </c:pt>
                <c:pt idx="13">
                  <c:v>0.53452248382484879</c:v>
                </c:pt>
                <c:pt idx="14">
                  <c:v>0.5163977794943222</c:v>
                </c:pt>
                <c:pt idx="15">
                  <c:v>0.5</c:v>
                </c:pt>
                <c:pt idx="16">
                  <c:v>0.48507125007266594</c:v>
                </c:pt>
                <c:pt idx="17">
                  <c:v>0.47140452079103173</c:v>
                </c:pt>
                <c:pt idx="18">
                  <c:v>0.45883146774112349</c:v>
                </c:pt>
                <c:pt idx="19">
                  <c:v>0.44721359549995793</c:v>
                </c:pt>
                <c:pt idx="20">
                  <c:v>0.43643578047198478</c:v>
                </c:pt>
                <c:pt idx="21">
                  <c:v>0.42640143271122083</c:v>
                </c:pt>
                <c:pt idx="22">
                  <c:v>0.41702882811414954</c:v>
                </c:pt>
                <c:pt idx="23">
                  <c:v>0.40824829046386307</c:v>
                </c:pt>
                <c:pt idx="24">
                  <c:v>0.4</c:v>
                </c:pt>
                <c:pt idx="25">
                  <c:v>0.39223227027636809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8A5-4787-AD44-2E2FF17882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1715584"/>
        <c:axId val="291718720"/>
      </c:scatterChart>
      <c:valAx>
        <c:axId val="291715584"/>
        <c:scaling>
          <c:orientation val="minMax"/>
          <c:max val="3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91718720"/>
        <c:crosses val="autoZero"/>
        <c:crossBetween val="midCat"/>
        <c:majorUnit val="5"/>
      </c:valAx>
      <c:valAx>
        <c:axId val="291718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9171558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80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91E023-72F1-4047-A192-7F4FDA5CC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31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9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499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126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3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49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7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2397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24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200.png"/><Relationship Id="rId10" Type="http://schemas.openxmlformats.org/officeDocument/2006/relationships/image" Target="../media/image63.png"/><Relationship Id="rId4" Type="http://schemas.openxmlformats.org/officeDocument/2006/relationships/image" Target="../media/image21.png"/><Relationship Id="rId9" Type="http://schemas.openxmlformats.org/officeDocument/2006/relationships/image" Target="../media/image6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10.png"/><Relationship Id="rId3" Type="http://schemas.openxmlformats.org/officeDocument/2006/relationships/chart" Target="../charts/chart2.xml"/><Relationship Id="rId7" Type="http://schemas.openxmlformats.org/officeDocument/2006/relationships/image" Target="../media/image45.png"/><Relationship Id="rId12" Type="http://schemas.openxmlformats.org/officeDocument/2006/relationships/image" Target="../media/image9.png"/><Relationship Id="rId2" Type="http://schemas.openxmlformats.org/officeDocument/2006/relationships/chart" Target="../charts/chart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11" Type="http://schemas.openxmlformats.org/officeDocument/2006/relationships/image" Target="../media/image80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10" Type="http://schemas.openxmlformats.org/officeDocument/2006/relationships/image" Target="../media/image70.png"/><Relationship Id="rId4" Type="http://schemas.openxmlformats.org/officeDocument/2006/relationships/image" Target="../media/image6.png"/><Relationship Id="rId9" Type="http://schemas.openxmlformats.org/officeDocument/2006/relationships/image" Target="../media/image8.png"/><Relationship Id="rId1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1028700" indent="-1028700"/>
            <a:r>
              <a:rPr lang="en-US"/>
              <a:t>Production Analysis and Compensation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055535" y="39624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7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Input Combination Choice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76203" y="1447800"/>
            <a:ext cx="3047998" cy="2667000"/>
            <a:chOff x="76203" y="1447800"/>
            <a:chExt cx="3047998" cy="2667000"/>
          </a:xfrm>
        </p:grpSpPr>
        <p:cxnSp>
          <p:nvCxnSpPr>
            <p:cNvPr id="36" name="Straight Connector 35"/>
            <p:cNvCxnSpPr/>
            <p:nvPr/>
          </p:nvCxnSpPr>
          <p:spPr bwMode="auto">
            <a:xfrm>
              <a:off x="381001" y="1905000"/>
              <a:ext cx="0" cy="1905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/>
            <p:cNvCxnSpPr/>
            <p:nvPr/>
          </p:nvCxnSpPr>
          <p:spPr bwMode="auto">
            <a:xfrm flipH="1">
              <a:off x="381001" y="3810000"/>
              <a:ext cx="22098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381001" y="3124200"/>
              <a:ext cx="609600" cy="6858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381001" y="2667000"/>
              <a:ext cx="990600" cy="1143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381001" y="2133600"/>
              <a:ext cx="1447800" cy="1676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" name="TextBox 40"/>
            <p:cNvSpPr txBox="1"/>
            <p:nvPr/>
          </p:nvSpPr>
          <p:spPr>
            <a:xfrm>
              <a:off x="533401" y="14478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Perfect Substitutes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-109149" y="1823650"/>
              <a:ext cx="647701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Gas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286001" y="3837801"/>
              <a:ext cx="6095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Diesel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38201" y="3505200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1</a:t>
              </a:r>
              <a:endParaRPr lang="en-US" sz="12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43000" y="3429000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2</a:t>
              </a:r>
              <a:endParaRPr lang="en-US" sz="12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24000" y="3352800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3</a:t>
              </a:r>
              <a:endParaRPr lang="en-US" sz="12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067051" y="1447800"/>
            <a:ext cx="3035058" cy="2635804"/>
            <a:chOff x="3067051" y="1447800"/>
            <a:chExt cx="3035058" cy="2635804"/>
          </a:xfrm>
        </p:grpSpPr>
        <p:cxnSp>
          <p:nvCxnSpPr>
            <p:cNvPr id="48" name="Straight Connector 47"/>
            <p:cNvCxnSpPr/>
            <p:nvPr/>
          </p:nvCxnSpPr>
          <p:spPr bwMode="auto">
            <a:xfrm>
              <a:off x="3358909" y="1905000"/>
              <a:ext cx="0" cy="1905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Straight Connector 48"/>
            <p:cNvCxnSpPr/>
            <p:nvPr/>
          </p:nvCxnSpPr>
          <p:spPr bwMode="auto">
            <a:xfrm flipH="1">
              <a:off x="3358909" y="3810000"/>
              <a:ext cx="22098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3663709" y="2133600"/>
              <a:ext cx="0" cy="13335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" name="TextBox 50"/>
            <p:cNvSpPr txBox="1"/>
            <p:nvPr/>
          </p:nvSpPr>
          <p:spPr>
            <a:xfrm>
              <a:off x="3511309" y="1447800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Perfect Compliments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2730015" y="1976765"/>
              <a:ext cx="9510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 Frames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53000" y="3806605"/>
              <a:ext cx="838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Wheels</a:t>
              </a: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 flipH="1">
              <a:off x="3663709" y="3467100"/>
              <a:ext cx="13716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3892309" y="2133600"/>
              <a:ext cx="0" cy="11049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>
              <a:off x="3892309" y="3238500"/>
              <a:ext cx="1143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4197109" y="2133600"/>
              <a:ext cx="0" cy="8382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/>
            <p:nvPr/>
          </p:nvCxnSpPr>
          <p:spPr bwMode="auto">
            <a:xfrm flipH="1">
              <a:off x="4197109" y="2971800"/>
              <a:ext cx="8382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9" name="TextBox 58"/>
            <p:cNvSpPr txBox="1"/>
            <p:nvPr/>
          </p:nvSpPr>
          <p:spPr>
            <a:xfrm>
              <a:off x="5035309" y="3328600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1</a:t>
              </a:r>
              <a:r>
                <a:rPr lang="en-US" sz="1200" dirty="0"/>
                <a:t>=1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035309" y="3054689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2</a:t>
              </a:r>
              <a:r>
                <a:rPr lang="en-US" sz="1200" dirty="0"/>
                <a:t>=2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035309" y="2803438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Q</a:t>
              </a:r>
              <a:r>
                <a:rPr lang="en-US" sz="1200" baseline="-25000" dirty="0"/>
                <a:t>3</a:t>
              </a:r>
              <a:r>
                <a:rPr lang="en-US" sz="1200" dirty="0"/>
                <a:t>=3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047602" y="1231257"/>
            <a:ext cx="3520455" cy="2952423"/>
            <a:chOff x="6047602" y="1231257"/>
            <a:chExt cx="3520455" cy="2876412"/>
          </a:xfrm>
        </p:grpSpPr>
        <p:cxnSp>
          <p:nvCxnSpPr>
            <p:cNvPr id="63" name="Straight Connector 62"/>
            <p:cNvCxnSpPr/>
            <p:nvPr/>
          </p:nvCxnSpPr>
          <p:spPr bwMode="auto">
            <a:xfrm>
              <a:off x="6324600" y="1907575"/>
              <a:ext cx="0" cy="1905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4" name="Group 63"/>
            <p:cNvGrpSpPr/>
            <p:nvPr/>
          </p:nvGrpSpPr>
          <p:grpSpPr>
            <a:xfrm>
              <a:off x="6047602" y="1231257"/>
              <a:ext cx="3520455" cy="2876412"/>
              <a:chOff x="6047602" y="1231257"/>
              <a:chExt cx="3520455" cy="2876412"/>
            </a:xfrm>
          </p:grpSpPr>
          <p:cxnSp>
            <p:nvCxnSpPr>
              <p:cNvPr id="65" name="Straight Connector 64"/>
              <p:cNvCxnSpPr/>
              <p:nvPr/>
            </p:nvCxnSpPr>
            <p:spPr bwMode="auto">
              <a:xfrm flipH="1">
                <a:off x="6324600" y="3812575"/>
                <a:ext cx="2209800" cy="0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6" name="TextBox 65"/>
              <p:cNvSpPr txBox="1"/>
              <p:nvPr/>
            </p:nvSpPr>
            <p:spPr>
              <a:xfrm>
                <a:off x="6477000" y="1535668"/>
                <a:ext cx="2590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Imperfect Substitutes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 rot="16200000">
                <a:off x="5821372" y="1904094"/>
                <a:ext cx="729458" cy="276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Capital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8046239" y="3837801"/>
                <a:ext cx="792961" cy="269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Labor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7772400" y="3456801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Q</a:t>
                </a:r>
                <a:r>
                  <a:rPr lang="en-US" sz="1200" baseline="-25000" dirty="0"/>
                  <a:t>1</a:t>
                </a:r>
                <a:endParaRPr lang="en-US" sz="12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924800" y="3200400"/>
                <a:ext cx="533400" cy="269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Q</a:t>
                </a:r>
                <a:r>
                  <a:rPr lang="en-US" sz="1200" baseline="-25000" dirty="0"/>
                  <a:t>2</a:t>
                </a:r>
                <a:endParaRPr lang="en-US" sz="1200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229600" y="29718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Q</a:t>
                </a:r>
                <a:r>
                  <a:rPr lang="en-US" sz="1200" baseline="-25000" dirty="0"/>
                  <a:t>3</a:t>
                </a:r>
                <a:endParaRPr lang="en-US" sz="1200" dirty="0"/>
              </a:p>
            </p:txBody>
          </p:sp>
          <p:sp>
            <p:nvSpPr>
              <p:cNvPr id="72" name="Arc 71"/>
              <p:cNvSpPr/>
              <p:nvPr/>
            </p:nvSpPr>
            <p:spPr bwMode="auto">
              <a:xfrm rot="11341902">
                <a:off x="6600850" y="1231257"/>
                <a:ext cx="2755564" cy="2365488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3" name="Arc 72"/>
              <p:cNvSpPr/>
              <p:nvPr/>
            </p:nvSpPr>
            <p:spPr bwMode="auto">
              <a:xfrm rot="11341902">
                <a:off x="6883373" y="1474928"/>
                <a:ext cx="2434339" cy="1862377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4" name="Arc 73"/>
              <p:cNvSpPr/>
              <p:nvPr/>
            </p:nvSpPr>
            <p:spPr bwMode="auto">
              <a:xfrm rot="11341902">
                <a:off x="7133718" y="1521648"/>
                <a:ext cx="2434339" cy="1585338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75" name="TextBox 74"/>
          <p:cNvSpPr txBox="1"/>
          <p:nvPr/>
        </p:nvSpPr>
        <p:spPr>
          <a:xfrm>
            <a:off x="419101" y="4701406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Where: Q</a:t>
            </a:r>
            <a:r>
              <a:rPr lang="en-US" baseline="-25000" dirty="0"/>
              <a:t>1</a:t>
            </a:r>
            <a:r>
              <a:rPr lang="en-US" dirty="0"/>
              <a:t> &lt; Q</a:t>
            </a:r>
            <a:r>
              <a:rPr lang="en-US" baseline="-25000" dirty="0"/>
              <a:t>2</a:t>
            </a:r>
            <a:r>
              <a:rPr lang="en-US" dirty="0"/>
              <a:t> &lt; Q</a:t>
            </a:r>
            <a:r>
              <a:rPr lang="en-US" baseline="-25000" dirty="0"/>
              <a:t>3</a:t>
            </a:r>
            <a:endParaRPr lang="en-US" dirty="0"/>
          </a:p>
        </p:txBody>
      </p:sp>
      <p:grpSp>
        <p:nvGrpSpPr>
          <p:cNvPr id="106512" name="Group 106511"/>
          <p:cNvGrpSpPr/>
          <p:nvPr/>
        </p:nvGrpSpPr>
        <p:grpSpPr>
          <a:xfrm>
            <a:off x="6043658" y="2654379"/>
            <a:ext cx="798522" cy="1472630"/>
            <a:chOff x="6043658" y="2654379"/>
            <a:chExt cx="798522" cy="1472630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6324600" y="2800350"/>
              <a:ext cx="348243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Straight Connector 79"/>
            <p:cNvCxnSpPr/>
            <p:nvPr/>
          </p:nvCxnSpPr>
          <p:spPr bwMode="auto">
            <a:xfrm flipV="1">
              <a:off x="6672843" y="2803438"/>
              <a:ext cx="0" cy="10773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6510" name="Oval 106509"/>
            <p:cNvSpPr/>
            <p:nvPr/>
          </p:nvSpPr>
          <p:spPr bwMode="auto">
            <a:xfrm>
              <a:off x="6649983" y="2777490"/>
              <a:ext cx="45719" cy="4571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043658" y="2654379"/>
              <a:ext cx="4230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</a:t>
              </a:r>
              <a:r>
                <a:rPr lang="en-US" sz="1000" baseline="-25000" dirty="0"/>
                <a:t>1</a:t>
              </a:r>
              <a:endParaRPr lang="en-US" sz="1000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477000" y="3880788"/>
              <a:ext cx="3651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L</a:t>
              </a:r>
              <a:r>
                <a:rPr lang="en-US" sz="1000" baseline="-25000" dirty="0"/>
                <a:t>1</a:t>
              </a:r>
              <a:endParaRPr lang="en-US" sz="1000" dirty="0"/>
            </a:p>
          </p:txBody>
        </p:sp>
      </p:grpSp>
      <p:grpSp>
        <p:nvGrpSpPr>
          <p:cNvPr id="106513" name="Group 106512"/>
          <p:cNvGrpSpPr/>
          <p:nvPr/>
        </p:nvGrpSpPr>
        <p:grpSpPr>
          <a:xfrm>
            <a:off x="6043658" y="2894684"/>
            <a:ext cx="966742" cy="1237737"/>
            <a:chOff x="6043658" y="2894684"/>
            <a:chExt cx="966742" cy="1237737"/>
          </a:xfrm>
        </p:grpSpPr>
        <p:cxnSp>
          <p:nvCxnSpPr>
            <p:cNvPr id="85" name="Straight Connector 84"/>
            <p:cNvCxnSpPr/>
            <p:nvPr/>
          </p:nvCxnSpPr>
          <p:spPr bwMode="auto">
            <a:xfrm flipV="1">
              <a:off x="6324600" y="3033115"/>
              <a:ext cx="466725" cy="12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85"/>
            <p:cNvCxnSpPr/>
            <p:nvPr/>
          </p:nvCxnSpPr>
          <p:spPr bwMode="auto">
            <a:xfrm flipV="1">
              <a:off x="6791325" y="3033115"/>
              <a:ext cx="0" cy="84767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Oval 112"/>
            <p:cNvSpPr/>
            <p:nvPr/>
          </p:nvSpPr>
          <p:spPr bwMode="auto">
            <a:xfrm>
              <a:off x="6768465" y="3017795"/>
              <a:ext cx="45719" cy="4571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6043658" y="2894684"/>
              <a:ext cx="4230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</a:t>
              </a:r>
              <a:r>
                <a:rPr lang="en-US" sz="1000" baseline="-25000" dirty="0"/>
                <a:t>2</a:t>
              </a:r>
              <a:endParaRPr lang="en-US" sz="10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699491" y="3886200"/>
              <a:ext cx="3109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L</a:t>
              </a:r>
              <a:r>
                <a:rPr lang="en-US" sz="1000" baseline="-25000" dirty="0"/>
                <a:t>2</a:t>
              </a:r>
              <a:endParaRPr lang="en-US" sz="1000" dirty="0"/>
            </a:p>
          </p:txBody>
        </p:sp>
      </p:grpSp>
      <p:grpSp>
        <p:nvGrpSpPr>
          <p:cNvPr id="106514" name="Group 106513"/>
          <p:cNvGrpSpPr/>
          <p:nvPr/>
        </p:nvGrpSpPr>
        <p:grpSpPr>
          <a:xfrm>
            <a:off x="6040987" y="3133284"/>
            <a:ext cx="1198013" cy="993725"/>
            <a:chOff x="6040987" y="3133284"/>
            <a:chExt cx="1198013" cy="993725"/>
          </a:xfrm>
        </p:grpSpPr>
        <p:cxnSp>
          <p:nvCxnSpPr>
            <p:cNvPr id="95" name="Straight Connector 94"/>
            <p:cNvCxnSpPr/>
            <p:nvPr/>
          </p:nvCxnSpPr>
          <p:spPr bwMode="auto">
            <a:xfrm flipV="1">
              <a:off x="6324600" y="3270088"/>
              <a:ext cx="685800" cy="32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Straight Connector 96"/>
            <p:cNvCxnSpPr/>
            <p:nvPr/>
          </p:nvCxnSpPr>
          <p:spPr bwMode="auto">
            <a:xfrm flipV="1">
              <a:off x="7010400" y="3270087"/>
              <a:ext cx="0" cy="60418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2" name="Oval 111"/>
            <p:cNvSpPr/>
            <p:nvPr/>
          </p:nvSpPr>
          <p:spPr bwMode="auto">
            <a:xfrm>
              <a:off x="6987540" y="3256395"/>
              <a:ext cx="45719" cy="4571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40987" y="3133284"/>
              <a:ext cx="4230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</a:t>
              </a:r>
              <a:r>
                <a:rPr lang="en-US" sz="1000" baseline="-25000" dirty="0"/>
                <a:t>3</a:t>
              </a:r>
              <a:endParaRPr lang="en-US" sz="10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921444" y="3880788"/>
              <a:ext cx="31755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L</a:t>
              </a:r>
              <a:r>
                <a:rPr lang="en-US" sz="1000" baseline="-25000" dirty="0"/>
                <a:t>3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96650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39825"/>
          </a:xfrm>
        </p:spPr>
        <p:txBody>
          <a:bodyPr/>
          <a:lstStyle/>
          <a:p>
            <a:pPr algn="l"/>
            <a:r>
              <a:rPr lang="en-US" sz="4000" dirty="0">
                <a:effectLst/>
              </a:rPr>
              <a:t>Marginal Rate of Technical Substitution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Marginal Rate of Technical Substitution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Shows amount of one input that must be substituted for another to maintain constant output.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For inputs X and Y, MRTS</a:t>
            </a:r>
            <a:r>
              <a:rPr lang="en-US" baseline="-25000" dirty="0">
                <a:effectLst/>
              </a:rPr>
              <a:t>XY </a:t>
            </a:r>
            <a:r>
              <a:rPr lang="en-US" dirty="0">
                <a:effectLst/>
              </a:rPr>
              <a:t>= -MP</a:t>
            </a:r>
            <a:r>
              <a:rPr lang="en-US" baseline="-25000" dirty="0">
                <a:effectLst/>
              </a:rPr>
              <a:t>X </a:t>
            </a:r>
            <a:r>
              <a:rPr lang="en-US" dirty="0">
                <a:effectLst/>
              </a:rPr>
              <a:t>/ MP</a:t>
            </a:r>
            <a:r>
              <a:rPr lang="en-US" baseline="-25000" dirty="0">
                <a:effectLst/>
              </a:rPr>
              <a:t>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Rational Limits of Input Substitution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Ridge lines show rational limits of input substitution.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MP</a:t>
            </a:r>
            <a:r>
              <a:rPr lang="en-US" baseline="-25000" dirty="0">
                <a:effectLst/>
              </a:rPr>
              <a:t>X </a:t>
            </a:r>
            <a:r>
              <a:rPr lang="en-US" dirty="0">
                <a:effectLst/>
              </a:rPr>
              <a:t>&lt; 0 or MP</a:t>
            </a:r>
            <a:r>
              <a:rPr lang="en-US" baseline="-25000" dirty="0">
                <a:effectLst/>
              </a:rPr>
              <a:t>Y </a:t>
            </a:r>
            <a:r>
              <a:rPr lang="en-US" dirty="0">
                <a:effectLst/>
              </a:rPr>
              <a:t>&lt; 0  are never observed.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Marginal Rate of Technical Substitution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1816443"/>
            <a:ext cx="0" cy="425804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1219200" y="6074488"/>
            <a:ext cx="6629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7494465" y="6093023"/>
                <a:ext cx="35413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465" y="6093023"/>
                <a:ext cx="354135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67822" y="1664043"/>
                <a:ext cx="33695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smtClean="0">
                          <a:latin typeface="Cambria Math"/>
                        </a:rPr>
                        <m:t>Y</m:t>
                      </m:r>
                    </m:oMath>
                  </m:oMathPara>
                </a14:m>
                <a:endParaRPr lang="en-US" sz="1400" b="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822" y="1664043"/>
                <a:ext cx="336951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 bwMode="auto">
          <a:xfrm rot="21124067">
            <a:off x="929046" y="1991156"/>
            <a:ext cx="4226011" cy="3818238"/>
          </a:xfrm>
          <a:custGeom>
            <a:avLst/>
            <a:gdLst>
              <a:gd name="connsiteX0" fmla="*/ 0 w 4226011"/>
              <a:gd name="connsiteY0" fmla="*/ 3818238 h 3818238"/>
              <a:gd name="connsiteX1" fmla="*/ 1717589 w 4226011"/>
              <a:gd name="connsiteY1" fmla="*/ 1532238 h 3818238"/>
              <a:gd name="connsiteX2" fmla="*/ 4226011 w 4226011"/>
              <a:gd name="connsiteY2" fmla="*/ 0 h 3818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6011" h="3818238">
                <a:moveTo>
                  <a:pt x="0" y="3818238"/>
                </a:moveTo>
                <a:cubicBezTo>
                  <a:pt x="506627" y="2993424"/>
                  <a:pt x="1013254" y="2168611"/>
                  <a:pt x="1717589" y="1532238"/>
                </a:cubicBezTo>
                <a:cubicBezTo>
                  <a:pt x="2421924" y="895865"/>
                  <a:pt x="3323967" y="447932"/>
                  <a:pt x="4226011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 rot="11728336">
            <a:off x="1682815" y="2672944"/>
            <a:ext cx="4226011" cy="3818238"/>
          </a:xfrm>
          <a:custGeom>
            <a:avLst/>
            <a:gdLst>
              <a:gd name="connsiteX0" fmla="*/ 0 w 4226011"/>
              <a:gd name="connsiteY0" fmla="*/ 3818238 h 3818238"/>
              <a:gd name="connsiteX1" fmla="*/ 1717589 w 4226011"/>
              <a:gd name="connsiteY1" fmla="*/ 1532238 h 3818238"/>
              <a:gd name="connsiteX2" fmla="*/ 4226011 w 4226011"/>
              <a:gd name="connsiteY2" fmla="*/ 0 h 3818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6011" h="3818238">
                <a:moveTo>
                  <a:pt x="0" y="3818238"/>
                </a:moveTo>
                <a:cubicBezTo>
                  <a:pt x="506627" y="2993424"/>
                  <a:pt x="1013254" y="2168611"/>
                  <a:pt x="1717589" y="1532238"/>
                </a:cubicBezTo>
                <a:cubicBezTo>
                  <a:pt x="2421924" y="895865"/>
                  <a:pt x="3323967" y="447932"/>
                  <a:pt x="4226011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521" name="Freeform 107520"/>
          <p:cNvSpPr/>
          <p:nvPr/>
        </p:nvSpPr>
        <p:spPr bwMode="auto">
          <a:xfrm>
            <a:off x="2830119" y="2452816"/>
            <a:ext cx="2458573" cy="2532228"/>
          </a:xfrm>
          <a:custGeom>
            <a:avLst/>
            <a:gdLst>
              <a:gd name="connsiteX0" fmla="*/ 36649 w 2458573"/>
              <a:gd name="connsiteY0" fmla="*/ 0 h 2532228"/>
              <a:gd name="connsiteX1" fmla="*/ 333211 w 2458573"/>
              <a:gd name="connsiteY1" fmla="*/ 2187146 h 2532228"/>
              <a:gd name="connsiteX2" fmla="*/ 2458573 w 2458573"/>
              <a:gd name="connsiteY2" fmla="*/ 2496065 h 25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8573" h="2532228">
                <a:moveTo>
                  <a:pt x="36649" y="0"/>
                </a:moveTo>
                <a:cubicBezTo>
                  <a:pt x="-16897" y="885567"/>
                  <a:pt x="-70443" y="1771135"/>
                  <a:pt x="333211" y="2187146"/>
                </a:cubicBezTo>
                <a:cubicBezTo>
                  <a:pt x="736865" y="2603157"/>
                  <a:pt x="1597719" y="2549611"/>
                  <a:pt x="2458573" y="249606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525" name="Freeform 107524"/>
          <p:cNvSpPr/>
          <p:nvPr/>
        </p:nvSpPr>
        <p:spPr bwMode="auto">
          <a:xfrm>
            <a:off x="3625868" y="1983259"/>
            <a:ext cx="2515440" cy="2259777"/>
          </a:xfrm>
          <a:custGeom>
            <a:avLst/>
            <a:gdLst>
              <a:gd name="connsiteX0" fmla="*/ 7018 w 2515440"/>
              <a:gd name="connsiteY0" fmla="*/ 0 h 2259777"/>
              <a:gd name="connsiteX1" fmla="*/ 390078 w 2515440"/>
              <a:gd name="connsiteY1" fmla="*/ 1940011 h 2259777"/>
              <a:gd name="connsiteX2" fmla="*/ 2515440 w 2515440"/>
              <a:gd name="connsiteY2" fmla="*/ 2236573 h 2259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5440" h="2259777">
                <a:moveTo>
                  <a:pt x="7018" y="0"/>
                </a:moveTo>
                <a:cubicBezTo>
                  <a:pt x="-10487" y="783624"/>
                  <a:pt x="-27992" y="1567249"/>
                  <a:pt x="390078" y="1940011"/>
                </a:cubicBezTo>
                <a:cubicBezTo>
                  <a:pt x="808148" y="2312773"/>
                  <a:pt x="1661794" y="2274673"/>
                  <a:pt x="2515440" y="223657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133600" y="27432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1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644345" y="2189769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2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359168" y="1717824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3</a:t>
            </a:r>
            <a:endParaRPr lang="en-US" sz="1200" dirty="0"/>
          </a:p>
        </p:txBody>
      </p:sp>
      <p:sp>
        <p:nvSpPr>
          <p:cNvPr id="107526" name="TextBox 107525"/>
          <p:cNvSpPr txBox="1"/>
          <p:nvPr/>
        </p:nvSpPr>
        <p:spPr>
          <a:xfrm>
            <a:off x="6341550" y="3200400"/>
            <a:ext cx="242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Ridge Line X or 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17550" y="1600200"/>
            <a:ext cx="242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Ridge Line Y or X</a:t>
            </a:r>
          </a:p>
        </p:txBody>
      </p:sp>
      <p:sp>
        <p:nvSpPr>
          <p:cNvPr id="19" name="Freeform 18"/>
          <p:cNvSpPr/>
          <p:nvPr/>
        </p:nvSpPr>
        <p:spPr bwMode="auto">
          <a:xfrm>
            <a:off x="2209800" y="3030372"/>
            <a:ext cx="2458573" cy="2532228"/>
          </a:xfrm>
          <a:custGeom>
            <a:avLst/>
            <a:gdLst>
              <a:gd name="connsiteX0" fmla="*/ 36649 w 2458573"/>
              <a:gd name="connsiteY0" fmla="*/ 0 h 2532228"/>
              <a:gd name="connsiteX1" fmla="*/ 333211 w 2458573"/>
              <a:gd name="connsiteY1" fmla="*/ 2187146 h 2532228"/>
              <a:gd name="connsiteX2" fmla="*/ 2458573 w 2458573"/>
              <a:gd name="connsiteY2" fmla="*/ 2496065 h 25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8573" h="2532228">
                <a:moveTo>
                  <a:pt x="36649" y="0"/>
                </a:moveTo>
                <a:cubicBezTo>
                  <a:pt x="-16897" y="885567"/>
                  <a:pt x="-70443" y="1771135"/>
                  <a:pt x="333211" y="2187146"/>
                </a:cubicBezTo>
                <a:cubicBezTo>
                  <a:pt x="736865" y="2603157"/>
                  <a:pt x="1597719" y="2549611"/>
                  <a:pt x="2458573" y="249606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359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Marginal Revenue Product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457200" lvl="1" indent="-45720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Marginal Revenue Product of labor </a:t>
            </a:r>
            <a:r>
              <a:rPr lang="en-US" sz="2400" dirty="0">
                <a:effectLst/>
              </a:rPr>
              <a:t>is the net revenue gain after all variable costs except labor costs.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800" dirty="0">
              <a:effectLst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MRP</a:t>
            </a:r>
            <a:r>
              <a:rPr lang="en-US" sz="2400" baseline="-25000" dirty="0">
                <a:effectLst/>
              </a:rPr>
              <a:t>L  </a:t>
            </a:r>
            <a:r>
              <a:rPr lang="en-US" sz="2400" dirty="0">
                <a:effectLst/>
              </a:rPr>
              <a:t>is the maximum amount that could be paid to increase employment.</a:t>
            </a:r>
            <a:endParaRPr lang="en-US" sz="2400" dirty="0">
              <a:effectLst/>
              <a:cs typeface="Tahoma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Optimal Level of a Single Input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Set MRP</a:t>
            </a:r>
            <a:r>
              <a:rPr lang="en-US" sz="2400" baseline="-25000" dirty="0">
                <a:effectLst/>
              </a:rPr>
              <a:t>L</a:t>
            </a:r>
            <a:r>
              <a:rPr lang="en-US" sz="2400" dirty="0">
                <a:effectLst/>
              </a:rPr>
              <a:t>=P</a:t>
            </a:r>
            <a:r>
              <a:rPr lang="en-US" sz="2400" baseline="-25000" dirty="0">
                <a:effectLst/>
              </a:rPr>
              <a:t>L </a:t>
            </a:r>
            <a:r>
              <a:rPr lang="en-US" sz="2400" dirty="0">
                <a:effectLst/>
              </a:rPr>
              <a:t>to get optimal employment.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If MRP</a:t>
            </a:r>
            <a:r>
              <a:rPr lang="en-US" sz="2400" baseline="-25000" dirty="0">
                <a:effectLst/>
              </a:rPr>
              <a:t>L</a:t>
            </a:r>
            <a:r>
              <a:rPr lang="en-US" sz="2400" dirty="0">
                <a:effectLst/>
              </a:rPr>
              <a:t>=P</a:t>
            </a:r>
            <a:r>
              <a:rPr lang="en-US" sz="2400" baseline="-25000" dirty="0">
                <a:effectLst/>
              </a:rPr>
              <a:t>L</a:t>
            </a:r>
            <a:r>
              <a:rPr lang="en-US" sz="2400" dirty="0">
                <a:effectLst/>
              </a:rPr>
              <a:t>, then input marginal revenue equals input marginal cost.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95399" y="2111499"/>
                <a:ext cx="4392677" cy="91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𝑀𝑅𝑃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𝑇𝑅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399" y="2111499"/>
                <a:ext cx="4392677" cy="9115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effectLst/>
              </a:rPr>
              <a:t>Budget Lines s</a:t>
            </a:r>
            <a:r>
              <a:rPr lang="en-US" sz="2400" dirty="0">
                <a:effectLst/>
              </a:rPr>
              <a:t>how how many inputs can be bought.</a:t>
            </a:r>
          </a:p>
        </p:txBody>
      </p:sp>
      <p:grpSp>
        <p:nvGrpSpPr>
          <p:cNvPr id="80903" name="Group 80902"/>
          <p:cNvGrpSpPr/>
          <p:nvPr/>
        </p:nvGrpSpPr>
        <p:grpSpPr>
          <a:xfrm>
            <a:off x="516067" y="3886200"/>
            <a:ext cx="3903533" cy="523220"/>
            <a:chOff x="516067" y="3886200"/>
            <a:chExt cx="3903533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/>
                <p:cNvSpPr/>
                <p:nvPr/>
              </p:nvSpPr>
              <p:spPr>
                <a:xfrm>
                  <a:off x="516067" y="3886200"/>
                  <a:ext cx="1897122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𝑌</m:t>
                            </m:r>
                          </m:sub>
                        </m:sSub>
                        <m:r>
                          <a:rPr lang="en-US" sz="2800" i="1">
                            <a:latin typeface="Cambria Math"/>
                          </a:rPr>
                          <m:t>=$250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1" name="Rectangle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067" y="3886200"/>
                  <a:ext cx="1897122" cy="52322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2512860" y="3886200"/>
                  <a:ext cx="190674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𝑋</m:t>
                            </m:r>
                          </m:sub>
                        </m:sSub>
                        <m:r>
                          <a:rPr lang="en-US" sz="2800" i="1">
                            <a:latin typeface="Cambria Math"/>
                          </a:rPr>
                          <m:t>=$</m:t>
                        </m:r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i="1">
                            <a:latin typeface="Cambria Math"/>
                          </a:rPr>
                          <m:t>00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860" y="3886200"/>
                  <a:ext cx="1906740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14840" y="2131563"/>
                <a:ext cx="31303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𝐵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𝑋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40" y="2131563"/>
                <a:ext cx="3130344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737271" y="2840567"/>
                <a:ext cx="2449517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𝑌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𝐵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271" y="2840567"/>
                <a:ext cx="2449517" cy="96943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902" name="Group 80901"/>
          <p:cNvGrpSpPr/>
          <p:nvPr/>
        </p:nvGrpSpPr>
        <p:grpSpPr>
          <a:xfrm>
            <a:off x="5103835" y="2362200"/>
            <a:ext cx="3811565" cy="3615154"/>
            <a:chOff x="5103835" y="2362200"/>
            <a:chExt cx="3811565" cy="3615154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5484835" y="2362200"/>
              <a:ext cx="0" cy="32766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" name="Straight Connector 5"/>
            <p:cNvCxnSpPr/>
            <p:nvPr/>
          </p:nvCxnSpPr>
          <p:spPr bwMode="auto">
            <a:xfrm flipH="1">
              <a:off x="5484835" y="5638800"/>
              <a:ext cx="3124200" cy="1166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6"/>
            <p:cNvSpPr txBox="1"/>
            <p:nvPr/>
          </p:nvSpPr>
          <p:spPr>
            <a:xfrm>
              <a:off x="5103835" y="2362200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Y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408096" y="5638800"/>
              <a:ext cx="5073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5484835" y="4574977"/>
              <a:ext cx="1066800" cy="107549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5484835" y="3657600"/>
              <a:ext cx="1981200" cy="199286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5484835" y="2700754"/>
              <a:ext cx="2971800" cy="294971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9" name="TextBox 28"/>
            <p:cNvSpPr txBox="1"/>
            <p:nvPr/>
          </p:nvSpPr>
          <p:spPr>
            <a:xfrm rot="2776496">
              <a:off x="6426495" y="5414327"/>
              <a:ext cx="4215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</a:t>
              </a:r>
              <a:r>
                <a:rPr lang="en-US" sz="1200" baseline="-25000" dirty="0"/>
                <a:t>1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 rot="2776496">
              <a:off x="7290066" y="5302378"/>
              <a:ext cx="3519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</a:t>
              </a:r>
              <a:r>
                <a:rPr lang="en-US" sz="1200" baseline="-25000" dirty="0"/>
                <a:t>2</a:t>
              </a:r>
              <a:endParaRPr lang="en-US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2776496">
              <a:off x="8209736" y="5256320"/>
              <a:ext cx="367415" cy="276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</a:t>
              </a:r>
              <a:r>
                <a:rPr lang="en-US" sz="1200" baseline="-25000" dirty="0"/>
                <a:t>3</a:t>
              </a:r>
              <a:endParaRPr lang="en-US" sz="1200" dirty="0"/>
            </a:p>
          </p:txBody>
        </p:sp>
        <p:grpSp>
          <p:nvGrpSpPr>
            <p:cNvPr id="80897" name="Group 80896"/>
            <p:cNvGrpSpPr/>
            <p:nvPr/>
          </p:nvGrpSpPr>
          <p:grpSpPr>
            <a:xfrm>
              <a:off x="6904288" y="2373868"/>
              <a:ext cx="1477712" cy="1055132"/>
              <a:chOff x="6904288" y="2373868"/>
              <a:chExt cx="1477712" cy="10551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Rectangle 1"/>
                  <p:cNvSpPr/>
                  <p:nvPr/>
                </p:nvSpPr>
                <p:spPr>
                  <a:xfrm>
                    <a:off x="6904288" y="2722602"/>
                    <a:ext cx="147771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=$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,000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" name="Rectangle 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04288" y="2722602"/>
                    <a:ext cx="1477712" cy="369332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Rectangle 2"/>
                  <p:cNvSpPr/>
                  <p:nvPr/>
                </p:nvSpPr>
                <p:spPr>
                  <a:xfrm>
                    <a:off x="6904288" y="3059668"/>
                    <a:ext cx="147771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=$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,000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" name="Rectangle 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04288" y="3059668"/>
                    <a:ext cx="1477712" cy="369332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896" name="Rectangle 80895"/>
                  <p:cNvSpPr/>
                  <p:nvPr/>
                </p:nvSpPr>
                <p:spPr>
                  <a:xfrm>
                    <a:off x="6904288" y="2373868"/>
                    <a:ext cx="147239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=$1,000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0896" name="Rectangle 8089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04288" y="2373868"/>
                    <a:ext cx="1472391" cy="36933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2771713" y="4977957"/>
                <a:ext cx="2322752" cy="9522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$500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713" y="4977957"/>
                <a:ext cx="2322752" cy="9522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901" name="Rectangle 80900"/>
          <p:cNvSpPr/>
          <p:nvPr/>
        </p:nvSpPr>
        <p:spPr>
          <a:xfrm>
            <a:off x="388879" y="4711005"/>
            <a:ext cx="25067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Then slope of the budget line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57" grpId="0"/>
      <p:bldP spid="8090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"/>
            <a:ext cx="91440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Budget Lines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Show how many inputs can be bought.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Least-cost production occurs when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Expansion Path s</a:t>
            </a:r>
            <a:r>
              <a:rPr lang="en-US" sz="2400" dirty="0">
                <a:effectLst/>
              </a:rPr>
              <a:t>hows efficient input combinations as output grows.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Illustration of Optimal Input Proportions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Input proportions are optimal when no additional output could be produce for the same cost. 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Optimal input proportions is a necessary but </a:t>
            </a:r>
            <a:r>
              <a:rPr lang="en-US" sz="2400" i="1" dirty="0">
                <a:effectLst/>
              </a:rPr>
              <a:t>not</a:t>
            </a:r>
            <a:r>
              <a:rPr lang="en-US" sz="2400" dirty="0">
                <a:effectLst/>
              </a:rPr>
              <a:t> sufficient condition for profit maximization.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43000" y="2535767"/>
                <a:ext cx="1813445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535767"/>
                <a:ext cx="1813445" cy="9694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757400" y="2534321"/>
                <a:ext cx="2110000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400" y="2534321"/>
                <a:ext cx="2110000" cy="96943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063124" y="2813489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735803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75"/>
            <a:ext cx="91440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609600" y="2392978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609600" y="5669578"/>
            <a:ext cx="3124200" cy="116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228600" y="2392978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4887" y="5681246"/>
            <a:ext cx="597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X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 flipH="1">
            <a:off x="762000" y="3688377"/>
            <a:ext cx="2157191" cy="160020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" name="Group 12"/>
          <p:cNvGrpSpPr/>
          <p:nvPr/>
        </p:nvGrpSpPr>
        <p:grpSpPr>
          <a:xfrm>
            <a:off x="228600" y="4907578"/>
            <a:ext cx="1066800" cy="1069777"/>
            <a:chOff x="533400" y="4724400"/>
            <a:chExt cx="1066800" cy="1069777"/>
          </a:xfrm>
        </p:grpSpPr>
        <p:cxnSp>
          <p:nvCxnSpPr>
            <p:cNvPr id="14" name="Straight Connector 13"/>
            <p:cNvCxnSpPr/>
            <p:nvPr/>
          </p:nvCxnSpPr>
          <p:spPr bwMode="auto">
            <a:xfrm flipH="1" flipV="1">
              <a:off x="1368228" y="4876798"/>
              <a:ext cx="3372" cy="60960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TextBox 14"/>
            <p:cNvSpPr txBox="1"/>
            <p:nvPr/>
          </p:nvSpPr>
          <p:spPr>
            <a:xfrm>
              <a:off x="10668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 flipH="1" flipV="1">
              <a:off x="914400" y="4876798"/>
              <a:ext cx="436606" cy="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TextBox 16"/>
            <p:cNvSpPr txBox="1"/>
            <p:nvPr/>
          </p:nvSpPr>
          <p:spPr>
            <a:xfrm>
              <a:off x="533400" y="4724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Y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28600" y="4523601"/>
            <a:ext cx="1752600" cy="1453754"/>
            <a:chOff x="533400" y="4340423"/>
            <a:chExt cx="1752600" cy="1453754"/>
          </a:xfrm>
        </p:grpSpPr>
        <p:cxnSp>
          <p:nvCxnSpPr>
            <p:cNvPr id="19" name="Straight Connector 18"/>
            <p:cNvCxnSpPr/>
            <p:nvPr/>
          </p:nvCxnSpPr>
          <p:spPr bwMode="auto">
            <a:xfrm flipV="1">
              <a:off x="1905000" y="4495800"/>
              <a:ext cx="0" cy="10022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17526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flipH="1">
              <a:off x="914400" y="4494311"/>
              <a:ext cx="990600" cy="148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" name="TextBox 21"/>
            <p:cNvSpPr txBox="1"/>
            <p:nvPr/>
          </p:nvSpPr>
          <p:spPr>
            <a:xfrm>
              <a:off x="533400" y="43404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Y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>
            <a:off x="609600" y="4605755"/>
            <a:ext cx="1066800" cy="107549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>
            <a:off x="609600" y="3688378"/>
            <a:ext cx="1981200" cy="199286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" name="Group 24"/>
          <p:cNvGrpSpPr/>
          <p:nvPr/>
        </p:nvGrpSpPr>
        <p:grpSpPr>
          <a:xfrm>
            <a:off x="228600" y="4066401"/>
            <a:ext cx="2286000" cy="1910954"/>
            <a:chOff x="533400" y="3883223"/>
            <a:chExt cx="2286000" cy="1910954"/>
          </a:xfrm>
        </p:grpSpPr>
        <p:cxnSp>
          <p:nvCxnSpPr>
            <p:cNvPr id="26" name="Straight Connector 25"/>
            <p:cNvCxnSpPr/>
            <p:nvPr/>
          </p:nvCxnSpPr>
          <p:spPr bwMode="auto">
            <a:xfrm flipH="1" flipV="1">
              <a:off x="2438400" y="4040089"/>
              <a:ext cx="3372" cy="14463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22860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X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33400" y="38832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Y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>
              <a:off x="914400" y="4040089"/>
              <a:ext cx="153339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>
            <a:off x="609600" y="2731532"/>
            <a:ext cx="2971800" cy="294971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30"/>
          <p:cNvSpPr/>
          <p:nvPr/>
        </p:nvSpPr>
        <p:spPr>
          <a:xfrm>
            <a:off x="2295396" y="3168919"/>
            <a:ext cx="10594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expansion</a:t>
            </a:r>
          </a:p>
          <a:p>
            <a:r>
              <a:rPr lang="en-US" sz="1400" dirty="0"/>
              <a:t>path</a:t>
            </a:r>
          </a:p>
        </p:txBody>
      </p:sp>
      <p:sp>
        <p:nvSpPr>
          <p:cNvPr id="32" name="TextBox 31"/>
          <p:cNvSpPr txBox="1"/>
          <p:nvPr/>
        </p:nvSpPr>
        <p:spPr>
          <a:xfrm rot="2776496">
            <a:off x="610242" y="4501255"/>
            <a:ext cx="4215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</a:t>
            </a:r>
            <a:r>
              <a:rPr lang="en-US" sz="1200" baseline="-25000" dirty="0"/>
              <a:t>1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 rot="2776496">
            <a:off x="660875" y="3553640"/>
            <a:ext cx="351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</a:t>
            </a:r>
            <a:r>
              <a:rPr lang="en-US" sz="1200" baseline="-25000" dirty="0"/>
              <a:t>2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 rot="2418922">
            <a:off x="694286" y="2652314"/>
            <a:ext cx="367415" cy="276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</a:t>
            </a:r>
            <a:r>
              <a:rPr lang="en-US" sz="1200" baseline="-25000" dirty="0"/>
              <a:t>3</a:t>
            </a:r>
            <a:endParaRPr lang="en-US" sz="12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1626295" y="3124706"/>
            <a:ext cx="2261470" cy="1668939"/>
            <a:chOff x="1891430" y="2906038"/>
            <a:chExt cx="2261470" cy="1668939"/>
          </a:xfrm>
        </p:grpSpPr>
        <p:sp>
          <p:nvSpPr>
            <p:cNvPr id="36" name="Freeform 35"/>
            <p:cNvSpPr/>
            <p:nvPr/>
          </p:nvSpPr>
          <p:spPr bwMode="auto">
            <a:xfrm>
              <a:off x="1891430" y="2906038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581400" y="4267200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066800" y="3544328"/>
            <a:ext cx="2171700" cy="1744250"/>
            <a:chOff x="1371600" y="3361150"/>
            <a:chExt cx="2171700" cy="1744250"/>
          </a:xfrm>
        </p:grpSpPr>
        <p:sp>
          <p:nvSpPr>
            <p:cNvPr id="39" name="Freeform 38"/>
            <p:cNvSpPr/>
            <p:nvPr/>
          </p:nvSpPr>
          <p:spPr bwMode="auto">
            <a:xfrm>
              <a:off x="1371600" y="3361150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71800" y="4797623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27278" y="4302152"/>
            <a:ext cx="1863522" cy="1370403"/>
            <a:chOff x="1032078" y="4118974"/>
            <a:chExt cx="1863522" cy="1370403"/>
          </a:xfrm>
        </p:grpSpPr>
        <p:sp>
          <p:nvSpPr>
            <p:cNvPr id="42" name="Freeform 41"/>
            <p:cNvSpPr/>
            <p:nvPr/>
          </p:nvSpPr>
          <p:spPr bwMode="auto">
            <a:xfrm>
              <a:off x="1032078" y="4118974"/>
              <a:ext cx="1371600" cy="1123223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24100" y="5181600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7025755" y="1295400"/>
                <a:ext cx="1813445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755" y="1295400"/>
                <a:ext cx="1813445" cy="9694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4519034" y="1469079"/>
            <a:ext cx="25067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Optimal 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6720955" y="2451700"/>
                <a:ext cx="2110000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955" y="2451700"/>
                <a:ext cx="2110000" cy="96943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6729200" y="4309534"/>
                <a:ext cx="2111604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9200" y="4309534"/>
                <a:ext cx="2111604" cy="96943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5433433" y="4527147"/>
            <a:ext cx="14245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6705600" y="5507567"/>
                <a:ext cx="2111604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5507567"/>
                <a:ext cx="2111604" cy="96943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/>
          <p:cNvCxnSpPr/>
          <p:nvPr/>
        </p:nvCxnSpPr>
        <p:spPr bwMode="auto">
          <a:xfrm flipV="1">
            <a:off x="8813095" y="5582279"/>
            <a:ext cx="0" cy="338554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6705600" y="5582279"/>
            <a:ext cx="0" cy="423986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Rectangle 50"/>
          <p:cNvSpPr/>
          <p:nvPr/>
        </p:nvSpPr>
        <p:spPr>
          <a:xfrm>
            <a:off x="4572000" y="3429000"/>
            <a:ext cx="441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Equilibrium (minimum cost output) when the slope of the budget line is equal to the isoquant slope</a:t>
            </a:r>
          </a:p>
        </p:txBody>
      </p:sp>
    </p:spTree>
    <p:extLst>
      <p:ext uri="{BB962C8B-B14F-4D97-AF65-F5344CB8AC3E}">
        <p14:creationId xmlns:p14="http://schemas.microsoft.com/office/powerpoint/2010/main" val="3634181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75"/>
            <a:ext cx="91440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685800" y="2286000"/>
                <a:ext cx="2642775" cy="972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286000"/>
                <a:ext cx="2642775" cy="9722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/>
          <p:cNvCxnSpPr/>
          <p:nvPr/>
        </p:nvCxnSpPr>
        <p:spPr bwMode="auto">
          <a:xfrm>
            <a:off x="838200" y="4648200"/>
            <a:ext cx="0" cy="40232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 flipV="1">
            <a:off x="3478619" y="4655807"/>
            <a:ext cx="0" cy="40232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Rectangle 50"/>
          <p:cNvSpPr/>
          <p:nvPr/>
        </p:nvSpPr>
        <p:spPr>
          <a:xfrm>
            <a:off x="457200" y="1260764"/>
            <a:ext cx="792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Tax Advisors, Inc. currently has three CPAs and four bookkeepers.  Bookkeeper wages are $30 per hour and have MP=0.3.  CPAs currently receive hourly pay of $70 per hour with MP=1.4.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3910425" y="2286000"/>
                <a:ext cx="1910267" cy="9262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0.3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$30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1.4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$70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425" y="2286000"/>
                <a:ext cx="1910267" cy="9262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6243133" y="2286000"/>
                <a:ext cx="209300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0</m:t>
                      </m:r>
                      <m:r>
                        <a:rPr lang="en-US" sz="2800" b="0" i="1" smtClean="0">
                          <a:latin typeface="Cambria Math"/>
                        </a:rPr>
                        <m:t>.01&lt;0.02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133" y="2286000"/>
                <a:ext cx="2093009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33400" y="361129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Tax Advisors, Inc. should increase use of CPAs which will decrease their MP and also reduce use of bookkeepers thus increasing their MP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838200" y="4572000"/>
                <a:ext cx="2642775" cy="972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572000"/>
                <a:ext cx="2642775" cy="9722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098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75"/>
            <a:ext cx="91440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922531" y="2057400"/>
                <a:ext cx="4812087" cy="998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𝐵𝐾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𝐵𝐾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$30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.3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=$100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531" y="2057400"/>
                <a:ext cx="4812087" cy="99822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ectangle 50"/>
          <p:cNvSpPr/>
          <p:nvPr/>
        </p:nvSpPr>
        <p:spPr>
          <a:xfrm>
            <a:off x="457200" y="1260764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numbers may also be used to calculate MC of production using alternative labor sources (bookkeepers vs. CPAs).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4687669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CPAs have lowest MC as the moment thus hire a CPA next.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14400" y="3192778"/>
                <a:ext cx="4871847" cy="1001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𝐶𝑃𝐴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𝐶𝑃𝐴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$70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1.4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192778"/>
                <a:ext cx="4871847" cy="100104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496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75"/>
            <a:ext cx="9144000" cy="1139825"/>
          </a:xfrm>
        </p:spPr>
        <p:txBody>
          <a:bodyPr/>
          <a:lstStyle/>
          <a:p>
            <a:pPr algn="l"/>
            <a:r>
              <a:rPr lang="en-US" sz="4000" dirty="0">
                <a:effectLst/>
              </a:rPr>
              <a:t>Education Example</a:t>
            </a:r>
          </a:p>
        </p:txBody>
      </p:sp>
      <p:grpSp>
        <p:nvGrpSpPr>
          <p:cNvPr id="80896" name="Group 80895"/>
          <p:cNvGrpSpPr/>
          <p:nvPr/>
        </p:nvGrpSpPr>
        <p:grpSpPr>
          <a:xfrm>
            <a:off x="762000" y="1524000"/>
            <a:ext cx="7848600" cy="1058862"/>
            <a:chOff x="762000" y="1524000"/>
            <a:chExt cx="7848600" cy="1058862"/>
          </a:xfrm>
        </p:grpSpPr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762000" y="1524000"/>
              <a:ext cx="8937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MP</a:t>
              </a:r>
              <a:r>
                <a:rPr lang="en-US" baseline="-25000" dirty="0" err="1"/>
                <a:t>ta</a:t>
              </a:r>
              <a:endParaRPr lang="en-US" baseline="-25000" dirty="0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762001" y="1981200"/>
              <a:ext cx="706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896938" y="1981200"/>
              <a:ext cx="5715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  <a:r>
                <a:rPr lang="en-US" baseline="-25000"/>
                <a:t>ta</a:t>
              </a: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041525" y="1524000"/>
              <a:ext cx="8937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MP</a:t>
              </a:r>
              <a:r>
                <a:rPr lang="en-US" baseline="-25000" dirty="0" err="1"/>
                <a:t>ct</a:t>
              </a:r>
              <a:endParaRPr lang="en-US" baseline="-25000" dirty="0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2041526" y="1981200"/>
              <a:ext cx="692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176463" y="1981200"/>
              <a:ext cx="5715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  <a:r>
                <a:rPr lang="en-US" baseline="-25000"/>
                <a:t>ct</a:t>
              </a: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3302000" y="1524000"/>
              <a:ext cx="8937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MP</a:t>
              </a:r>
              <a:r>
                <a:rPr lang="en-US" baseline="-25000" dirty="0" err="1"/>
                <a:t>sp</a:t>
              </a:r>
              <a:endParaRPr lang="en-US" baseline="-25000" dirty="0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3302000" y="1981200"/>
              <a:ext cx="706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436938" y="1981200"/>
              <a:ext cx="5715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P</a:t>
              </a:r>
              <a:r>
                <a:rPr lang="en-US" baseline="-25000" dirty="0" err="1"/>
                <a:t>sp</a:t>
              </a:r>
              <a:endParaRPr lang="en-US" baseline="-25000" dirty="0"/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562475" y="1524000"/>
              <a:ext cx="8937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err="1"/>
                <a:t>MP</a:t>
              </a:r>
              <a:r>
                <a:rPr lang="en-US" baseline="-25000" dirty="0" err="1"/>
                <a:t>ad</a:t>
              </a:r>
              <a:endParaRPr lang="en-US" baseline="-25000" dirty="0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4562476" y="1981200"/>
              <a:ext cx="706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4697413" y="1981200"/>
              <a:ext cx="5715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  <a:r>
                <a:rPr lang="en-US" baseline="-25000"/>
                <a:t>ad</a:t>
              </a:r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1600200" y="1752600"/>
              <a:ext cx="3667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23" name="Text Box 18"/>
            <p:cNvSpPr txBox="1">
              <a:spLocks noChangeArrowheads="1"/>
            </p:cNvSpPr>
            <p:nvPr/>
          </p:nvSpPr>
          <p:spPr bwMode="auto">
            <a:xfrm>
              <a:off x="4129088" y="1752600"/>
              <a:ext cx="3667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24" name="Text Box 19"/>
            <p:cNvSpPr txBox="1">
              <a:spLocks noChangeArrowheads="1"/>
            </p:cNvSpPr>
            <p:nvPr/>
          </p:nvSpPr>
          <p:spPr bwMode="auto">
            <a:xfrm>
              <a:off x="2833688" y="1752600"/>
              <a:ext cx="3667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sp>
          <p:nvSpPr>
            <p:cNvPr id="25" name="Text Box 20"/>
            <p:cNvSpPr txBox="1">
              <a:spLocks noChangeArrowheads="1"/>
            </p:cNvSpPr>
            <p:nvPr/>
          </p:nvSpPr>
          <p:spPr bwMode="auto">
            <a:xfrm>
              <a:off x="5935663" y="1524000"/>
              <a:ext cx="2674937" cy="1058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/>
                <a:t>ta – teacher aid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ct</a:t>
              </a:r>
              <a:r>
                <a:rPr lang="en-US" sz="1800" dirty="0"/>
                <a:t> – certified teacher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sp</a:t>
              </a:r>
              <a:r>
                <a:rPr lang="en-US" sz="1800" dirty="0"/>
                <a:t> – Specialist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/>
                <a:t>ad – Administrator</a:t>
              </a:r>
            </a:p>
          </p:txBody>
        </p:sp>
      </p:grpSp>
      <p:grpSp>
        <p:nvGrpSpPr>
          <p:cNvPr id="80897" name="Group 80896"/>
          <p:cNvGrpSpPr/>
          <p:nvPr/>
        </p:nvGrpSpPr>
        <p:grpSpPr>
          <a:xfrm>
            <a:off x="827088" y="2819400"/>
            <a:ext cx="3897312" cy="1079783"/>
            <a:chOff x="827088" y="2819400"/>
            <a:chExt cx="3897312" cy="1079783"/>
          </a:xfrm>
        </p:grpSpPr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827088" y="2819400"/>
              <a:ext cx="1776412" cy="1058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/>
                <a:t>P</a:t>
              </a:r>
              <a:r>
                <a:rPr lang="en-US" sz="1800" baseline="-25000"/>
                <a:t>ta</a:t>
              </a:r>
              <a:r>
                <a:rPr lang="en-US" sz="1800"/>
                <a:t> = $15,000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/>
                <a:t>P</a:t>
              </a:r>
              <a:r>
                <a:rPr lang="en-US" sz="1800" baseline="-25000"/>
                <a:t>ct</a:t>
              </a:r>
              <a:r>
                <a:rPr lang="en-US" sz="1800"/>
                <a:t> = $30,000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/>
                <a:t>P</a:t>
              </a:r>
              <a:r>
                <a:rPr lang="en-US" sz="1800" baseline="-25000"/>
                <a:t>sp</a:t>
              </a:r>
              <a:r>
                <a:rPr lang="en-US" sz="1800"/>
                <a:t> = $35,000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/>
                <a:t>P</a:t>
              </a:r>
              <a:r>
                <a:rPr lang="en-US" sz="1800" baseline="-25000"/>
                <a:t>ad</a:t>
              </a:r>
              <a:r>
                <a:rPr lang="en-US" sz="1800"/>
                <a:t> = $50,000</a:t>
              </a:r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2947988" y="2819400"/>
              <a:ext cx="1776412" cy="1079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MP</a:t>
              </a:r>
              <a:r>
                <a:rPr lang="en-US" sz="1800" baseline="-25000" dirty="0" err="1"/>
                <a:t>ta</a:t>
              </a:r>
              <a:r>
                <a:rPr lang="en-US" sz="1800" dirty="0"/>
                <a:t> = 30,000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MP</a:t>
              </a:r>
              <a:r>
                <a:rPr lang="en-US" sz="1800" baseline="-25000" dirty="0" err="1"/>
                <a:t>ct</a:t>
              </a:r>
              <a:r>
                <a:rPr lang="en-US" sz="1800" dirty="0"/>
                <a:t> = 70,000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MP</a:t>
              </a:r>
              <a:r>
                <a:rPr lang="en-US" sz="1800" baseline="-25000" dirty="0" err="1"/>
                <a:t>sp</a:t>
              </a:r>
              <a:r>
                <a:rPr lang="en-US" sz="1800" dirty="0"/>
                <a:t> = 70,000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err="1"/>
                <a:t>MP</a:t>
              </a:r>
              <a:r>
                <a:rPr lang="en-US" sz="1800" baseline="-25000" dirty="0" err="1"/>
                <a:t>ad</a:t>
              </a:r>
              <a:r>
                <a:rPr lang="en-US" sz="1800" dirty="0"/>
                <a:t> = 90,000</a:t>
              </a:r>
            </a:p>
          </p:txBody>
        </p:sp>
      </p:grp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1084263" y="5668963"/>
            <a:ext cx="104616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/>
              <a:t>     2</a:t>
            </a:r>
            <a:endParaRPr lang="en-US" sz="2200" baseline="-25000"/>
          </a:p>
        </p:txBody>
      </p:sp>
      <p:sp>
        <p:nvSpPr>
          <p:cNvPr id="52" name="Text Box 57"/>
          <p:cNvSpPr txBox="1">
            <a:spLocks noChangeArrowheads="1"/>
          </p:cNvSpPr>
          <p:nvPr/>
        </p:nvSpPr>
        <p:spPr bwMode="auto">
          <a:xfrm>
            <a:off x="1084263" y="6096000"/>
            <a:ext cx="4565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The next person hired should be a:</a:t>
            </a:r>
          </a:p>
        </p:txBody>
      </p:sp>
      <p:sp>
        <p:nvSpPr>
          <p:cNvPr id="53" name="Text Box 58"/>
          <p:cNvSpPr txBox="1">
            <a:spLocks noChangeArrowheads="1"/>
          </p:cNvSpPr>
          <p:nvPr/>
        </p:nvSpPr>
        <p:spPr bwMode="auto">
          <a:xfrm>
            <a:off x="5505450" y="6096000"/>
            <a:ext cx="2320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Certified Teacher</a:t>
            </a:r>
          </a:p>
        </p:txBody>
      </p:sp>
      <p:grpSp>
        <p:nvGrpSpPr>
          <p:cNvPr id="80899" name="Group 80898"/>
          <p:cNvGrpSpPr/>
          <p:nvPr/>
        </p:nvGrpSpPr>
        <p:grpSpPr>
          <a:xfrm>
            <a:off x="1008062" y="4278868"/>
            <a:ext cx="1358899" cy="1239282"/>
            <a:chOff x="1008062" y="4278868"/>
            <a:chExt cx="1358899" cy="1239282"/>
          </a:xfrm>
        </p:grpSpPr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084263" y="4633913"/>
              <a:ext cx="1046162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/>
                <a:t>30,000</a:t>
              </a:r>
              <a:endParaRPr lang="en-US" sz="2200" baseline="-25000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084263" y="5091113"/>
              <a:ext cx="1046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1008062" y="5091113"/>
              <a:ext cx="1358899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$15,000</a:t>
              </a:r>
              <a:endParaRPr lang="en-US" sz="2200" baseline="-25000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336357" y="4278868"/>
              <a:ext cx="518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Aid</a:t>
              </a:r>
            </a:p>
          </p:txBody>
        </p:sp>
      </p:grpSp>
      <p:grpSp>
        <p:nvGrpSpPr>
          <p:cNvPr id="80900" name="Group 80899"/>
          <p:cNvGrpSpPr/>
          <p:nvPr/>
        </p:nvGrpSpPr>
        <p:grpSpPr>
          <a:xfrm>
            <a:off x="2579687" y="4278868"/>
            <a:ext cx="1371600" cy="1801257"/>
            <a:chOff x="2579687" y="4278868"/>
            <a:chExt cx="1371600" cy="1801257"/>
          </a:xfrm>
        </p:grpSpPr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2752724" y="4633913"/>
              <a:ext cx="108346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70,000</a:t>
              </a:r>
              <a:endParaRPr lang="en-US" sz="2200" baseline="-25000" dirty="0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2752725" y="5091113"/>
              <a:ext cx="9961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2579687" y="5091113"/>
              <a:ext cx="1371600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 $30,000</a:t>
              </a:r>
            </a:p>
          </p:txBody>
        </p:sp>
        <p:sp>
          <p:nvSpPr>
            <p:cNvPr id="44" name="Text Box 45"/>
            <p:cNvSpPr txBox="1">
              <a:spLocks noChangeArrowheads="1"/>
            </p:cNvSpPr>
            <p:nvPr/>
          </p:nvSpPr>
          <p:spPr bwMode="auto">
            <a:xfrm>
              <a:off x="2733675" y="5653088"/>
              <a:ext cx="952500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/>
                <a:t>  2.33</a:t>
              </a:r>
              <a:endParaRPr lang="en-US" sz="2200" baseline="-2500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741221" y="4278868"/>
              <a:ext cx="1043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Certified</a:t>
              </a:r>
            </a:p>
          </p:txBody>
        </p:sp>
      </p:grpSp>
      <p:grpSp>
        <p:nvGrpSpPr>
          <p:cNvPr id="80901" name="Group 80900"/>
          <p:cNvGrpSpPr/>
          <p:nvPr/>
        </p:nvGrpSpPr>
        <p:grpSpPr>
          <a:xfrm>
            <a:off x="4070350" y="4417368"/>
            <a:ext cx="1446212" cy="1662757"/>
            <a:chOff x="4070350" y="4417368"/>
            <a:chExt cx="1446212" cy="1662757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4318000" y="4633913"/>
              <a:ext cx="1138238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/>
                <a:t>70,000</a:t>
              </a:r>
              <a:endParaRPr lang="en-US" sz="2200" baseline="-25000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4318000" y="5091113"/>
              <a:ext cx="976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4070350" y="5091113"/>
              <a:ext cx="1446212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  $35,000</a:t>
              </a:r>
              <a:endParaRPr lang="en-US" sz="2200" baseline="-25000" dirty="0"/>
            </a:p>
          </p:txBody>
        </p:sp>
        <p:sp>
          <p:nvSpPr>
            <p:cNvPr id="45" name="Text Box 48"/>
            <p:cNvSpPr txBox="1">
              <a:spLocks noChangeArrowheads="1"/>
            </p:cNvSpPr>
            <p:nvPr/>
          </p:nvSpPr>
          <p:spPr bwMode="auto">
            <a:xfrm>
              <a:off x="4572000" y="5653088"/>
              <a:ext cx="485775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/>
                <a:t> 2</a:t>
              </a:r>
              <a:endParaRPr lang="en-US" sz="2200" baseline="-250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238084" y="4417368"/>
              <a:ext cx="1172116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/>
                <a:t>Specialist</a:t>
              </a:r>
            </a:p>
          </p:txBody>
        </p:sp>
      </p:grpSp>
      <p:grpSp>
        <p:nvGrpSpPr>
          <p:cNvPr id="80902" name="Group 80901"/>
          <p:cNvGrpSpPr/>
          <p:nvPr/>
        </p:nvGrpSpPr>
        <p:grpSpPr>
          <a:xfrm>
            <a:off x="5635625" y="4417368"/>
            <a:ext cx="1547187" cy="1678632"/>
            <a:chOff x="5635625" y="4417368"/>
            <a:chExt cx="1547187" cy="1678632"/>
          </a:xfrm>
        </p:grpSpPr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5883275" y="4633913"/>
              <a:ext cx="1161256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90,000</a:t>
              </a:r>
              <a:endParaRPr lang="en-US" sz="2200" baseline="-25000" dirty="0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5883274" y="5091113"/>
              <a:ext cx="974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5635625" y="5075238"/>
              <a:ext cx="1450975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/>
                <a:t>  $50,000</a:t>
              </a:r>
              <a:endParaRPr lang="en-US" sz="2200" baseline="-25000" dirty="0"/>
            </a:p>
          </p:txBody>
        </p:sp>
        <p:sp>
          <p:nvSpPr>
            <p:cNvPr id="46" name="Text Box 51"/>
            <p:cNvSpPr txBox="1">
              <a:spLocks noChangeArrowheads="1"/>
            </p:cNvSpPr>
            <p:nvPr/>
          </p:nvSpPr>
          <p:spPr bwMode="auto">
            <a:xfrm>
              <a:off x="5981700" y="5668963"/>
              <a:ext cx="952500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/>
                <a:t> 1.8</a:t>
              </a:r>
              <a:endParaRPr lang="en-US" sz="2200" baseline="-250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638800" y="4417368"/>
              <a:ext cx="154401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/>
                <a:t>Administrator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180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52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/>
            </a:br>
            <a:br>
              <a:rPr lang="en-US" sz="4000"/>
            </a:br>
            <a:r>
              <a:rPr lang="en-US" sz="4000"/>
              <a:t>Chapter 7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686800" cy="4530725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Production Functions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Total, Marginal, and Average Product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Law of Diminishing Returns to a Factor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Input Combination Choice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Marginal Revenue Product and Optimal Employment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Optimal Combination of Multiple Inputs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Optimal Levels of Multiple Inputs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Returns to Scale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Productivity Measurement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Levels of Multiple Inputs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153400" cy="4724400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Optimal Employment and Profit Maximization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Profits are maximized when MRP</a:t>
            </a:r>
            <a:r>
              <a:rPr lang="en-US" baseline="-25000" dirty="0">
                <a:effectLst/>
              </a:rPr>
              <a:t>X</a:t>
            </a:r>
            <a:r>
              <a:rPr lang="en-US" dirty="0">
                <a:effectLst/>
              </a:rPr>
              <a:t> = P</a:t>
            </a:r>
            <a:r>
              <a:rPr lang="en-US" baseline="-25000" dirty="0">
                <a:effectLst/>
              </a:rPr>
              <a:t>X</a:t>
            </a:r>
            <a:r>
              <a:rPr lang="en-US" dirty="0">
                <a:effectLst/>
              </a:rPr>
              <a:t> for all inputs.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 maximization requires optimal input proportions </a:t>
            </a:r>
            <a:r>
              <a:rPr lang="en-US" i="1" dirty="0">
                <a:effectLst/>
              </a:rPr>
              <a:t>plus</a:t>
            </a:r>
            <a:r>
              <a:rPr lang="en-US" dirty="0">
                <a:effectLst/>
              </a:rPr>
              <a:t> an optimal level of output.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 maximization means efficiently producing what customers want.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Returns to Scale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Returns to scale show the output effect of increasing all inputs.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Output elasticity is </a:t>
            </a:r>
            <a:r>
              <a:rPr lang="el-GR" sz="3200" dirty="0">
                <a:effectLst/>
                <a:cs typeface="Times New Roman" pitchFamily="18" charset="0"/>
              </a:rPr>
              <a:t>ε</a:t>
            </a:r>
            <a:r>
              <a:rPr lang="en-US" sz="3200" baseline="-25000" dirty="0">
                <a:effectLst/>
                <a:cs typeface="Times New Roman" pitchFamily="18" charset="0"/>
              </a:rPr>
              <a:t>Q</a:t>
            </a:r>
            <a:r>
              <a:rPr lang="en-US" sz="3200" dirty="0">
                <a:effectLst/>
                <a:cs typeface="Times New Roman" pitchFamily="18" charset="0"/>
              </a:rPr>
              <a:t> = </a:t>
            </a:r>
            <a:r>
              <a:rPr lang="en-US" sz="3200" dirty="0">
                <a:effectLst/>
                <a:cs typeface="Tahoma" pitchFamily="34" charset="0"/>
              </a:rPr>
              <a:t>∂Q/Q </a:t>
            </a:r>
            <a:r>
              <a:rPr lang="en-US" dirty="0">
                <a:effectLst/>
              </a:rPr>
              <a:t>÷ </a:t>
            </a:r>
            <a:r>
              <a:rPr lang="en-US" sz="3200" dirty="0">
                <a:effectLst/>
                <a:cs typeface="Tahoma" pitchFamily="34" charset="0"/>
              </a:rPr>
              <a:t>∂X</a:t>
            </a:r>
            <a:r>
              <a:rPr lang="en-US" sz="3200" baseline="-25000" dirty="0">
                <a:effectLst/>
                <a:cs typeface="Tahoma" pitchFamily="34" charset="0"/>
              </a:rPr>
              <a:t>i</a:t>
            </a:r>
            <a:r>
              <a:rPr lang="en-US" sz="3200" dirty="0">
                <a:effectLst/>
                <a:cs typeface="Tahoma" pitchFamily="34" charset="0"/>
              </a:rPr>
              <a:t>/X</a:t>
            </a:r>
            <a:r>
              <a:rPr lang="en-US" sz="3200" baseline="-25000" dirty="0">
                <a:effectLst/>
                <a:cs typeface="Tahoma" pitchFamily="34" charset="0"/>
              </a:rPr>
              <a:t>i</a:t>
            </a:r>
            <a:r>
              <a:rPr lang="en-US" dirty="0">
                <a:effectLst/>
              </a:rPr>
              <a:t> where X</a:t>
            </a:r>
            <a:r>
              <a:rPr lang="en-US" baseline="-25000" dirty="0">
                <a:effectLst/>
              </a:rPr>
              <a:t>i</a:t>
            </a:r>
            <a:r>
              <a:rPr lang="en-US" dirty="0">
                <a:effectLst/>
              </a:rPr>
              <a:t> is </a:t>
            </a:r>
            <a:r>
              <a:rPr lang="en-US" i="1" dirty="0">
                <a:effectLst/>
              </a:rPr>
              <a:t>all</a:t>
            </a:r>
            <a:r>
              <a:rPr lang="en-US" dirty="0">
                <a:effectLst/>
              </a:rPr>
              <a:t> inputs (labor, capital, etc.)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Output Elasticity and Returns to Scale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sz="3200" dirty="0">
                <a:effectLst/>
                <a:cs typeface="Times New Roman" pitchFamily="18" charset="0"/>
              </a:rPr>
              <a:t>ε</a:t>
            </a:r>
            <a:r>
              <a:rPr lang="en-US" sz="3200" baseline="-25000" dirty="0">
                <a:effectLst/>
                <a:cs typeface="Times New Roman" pitchFamily="18" charset="0"/>
              </a:rPr>
              <a:t>Q </a:t>
            </a:r>
            <a:r>
              <a:rPr lang="en-US" sz="3200" dirty="0">
                <a:effectLst/>
                <a:cs typeface="Times New Roman" pitchFamily="18" charset="0"/>
              </a:rPr>
              <a:t>&gt; 1 implies increasing returns.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sz="3200" dirty="0">
                <a:effectLst/>
                <a:cs typeface="Times New Roman" pitchFamily="18" charset="0"/>
              </a:rPr>
              <a:t>ε</a:t>
            </a:r>
            <a:r>
              <a:rPr lang="en-US" sz="3200" baseline="-25000" dirty="0">
                <a:effectLst/>
                <a:cs typeface="Times New Roman" pitchFamily="18" charset="0"/>
              </a:rPr>
              <a:t>Q </a:t>
            </a:r>
            <a:r>
              <a:rPr lang="en-US" sz="3200" dirty="0">
                <a:effectLst/>
                <a:cs typeface="Times New Roman" pitchFamily="18" charset="0"/>
              </a:rPr>
              <a:t>= 1 implies constant returns.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sz="3200" dirty="0">
                <a:effectLst/>
                <a:cs typeface="Times New Roman" pitchFamily="18" charset="0"/>
              </a:rPr>
              <a:t>ε</a:t>
            </a:r>
            <a:r>
              <a:rPr lang="en-US" sz="3200" baseline="-25000" dirty="0">
                <a:effectLst/>
                <a:cs typeface="Times New Roman" pitchFamily="18" charset="0"/>
              </a:rPr>
              <a:t>Q </a:t>
            </a:r>
            <a:r>
              <a:rPr lang="en-US" sz="3200" dirty="0">
                <a:effectLst/>
                <a:cs typeface="Times New Roman" pitchFamily="18" charset="0"/>
              </a:rPr>
              <a:t>&lt; 1 implies decreasing returns.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Returns to Scale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93026384"/>
              </p:ext>
            </p:extLst>
          </p:nvPr>
        </p:nvGraphicFramePr>
        <p:xfrm>
          <a:off x="1752600" y="1066800"/>
          <a:ext cx="6781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77000" y="5943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Units of X and 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1062681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Total Product</a:t>
            </a:r>
          </a:p>
          <a:p>
            <a:pPr algn="r"/>
            <a:r>
              <a:rPr lang="en-US" dirty="0"/>
              <a:t>(Q)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86400" y="1389965"/>
                <a:ext cx="171418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𝑄</m:t>
                      </m:r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10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.8</m:t>
                          </m:r>
                        </m:sup>
                      </m:sSup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.7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389965"/>
                <a:ext cx="1714187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9"/>
              <p:cNvSpPr txBox="1"/>
              <p:nvPr/>
            </p:nvSpPr>
            <p:spPr>
              <a:xfrm>
                <a:off x="7201213" y="4371945"/>
                <a:ext cx="171418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𝑄</m:t>
                      </m:r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20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.4</m:t>
                          </m:r>
                        </m:sup>
                      </m:sSup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.2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1213" y="4371945"/>
                <a:ext cx="1714187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105400" y="17774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Increasing Returns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35300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Constant Returns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5600" y="46730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Decreasing Returns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62906" y="3203744"/>
                <a:ext cx="171418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𝑄</m:t>
                      </m:r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10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906" y="3203744"/>
                <a:ext cx="1714187" cy="400110"/>
              </a:xfrm>
              <a:prstGeom prst="rect">
                <a:avLst/>
              </a:prstGeom>
              <a:blipFill>
                <a:blip r:embed="rId5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335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75"/>
            <a:ext cx="8229600" cy="1139825"/>
          </a:xfrm>
        </p:spPr>
        <p:txBody>
          <a:bodyPr/>
          <a:lstStyle/>
          <a:p>
            <a:r>
              <a:rPr lang="en-US">
                <a:effectLst/>
              </a:rPr>
              <a:t>Productivity Measurement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Economic Productivity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Productivity growth is the rate of change in output per unit of input.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Labor productivity is the change in output per worker hour.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Causes of Productivity Growth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Efficiency gains reflect better input use.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Capital deepening is growth in the amount of capital workers have available for use.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Example (Labor Productivity)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1991802"/>
            <a:ext cx="4919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Suppose K is fixed at 16 units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752600" y="2590800"/>
                <a:ext cx="3072636" cy="528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.5</m:t>
                          </m:r>
                        </m:sup>
                      </m:s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.5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590800"/>
                <a:ext cx="3072636" cy="52809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304800" y="1295400"/>
            <a:ext cx="7620000" cy="528093"/>
            <a:chOff x="304800" y="1295400"/>
            <a:chExt cx="7620000" cy="528093"/>
          </a:xfrm>
        </p:grpSpPr>
        <p:sp>
          <p:nvSpPr>
            <p:cNvPr id="3" name="Rectangle 2"/>
            <p:cNvSpPr/>
            <p:nvPr/>
          </p:nvSpPr>
          <p:spPr>
            <a:xfrm>
              <a:off x="304800" y="1295400"/>
              <a:ext cx="1600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/>
                <a:t>Assume</a:t>
              </a:r>
              <a:endParaRPr lang="en-US" sz="2800" baseline="30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1729821" y="1295400"/>
                  <a:ext cx="3451779" cy="528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i="1" smtClean="0">
                            <a:latin typeface="Cambria Math"/>
                          </a:rPr>
                          <m:t>𝑄</m:t>
                        </m:r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𝐾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𝐾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.5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𝐿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.5</m:t>
                            </m:r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9821" y="1295400"/>
                  <a:ext cx="3451779" cy="52809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486400" y="1295400"/>
              <a:ext cx="24384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/>
                <a:t>an isoquant</a:t>
              </a:r>
              <a:endParaRPr lang="en-US" sz="2800" baseline="30000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558140" y="3134380"/>
            <a:ext cx="6083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What is production when labor is 100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752600" y="3662907"/>
                <a:ext cx="3033331" cy="528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100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=40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3662907"/>
                <a:ext cx="3033331" cy="52809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545683" y="4267200"/>
            <a:ext cx="6681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What is the marginal productivity of labor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762000" y="4724400"/>
                <a:ext cx="5501698" cy="908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=.5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−.5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.5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724400"/>
                <a:ext cx="5501698" cy="908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4986063" y="2600980"/>
            <a:ext cx="3544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short run assumption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616474287"/>
              </p:ext>
            </p:extLst>
          </p:nvPr>
        </p:nvGraphicFramePr>
        <p:xfrm>
          <a:off x="6400800" y="5029200"/>
          <a:ext cx="2667000" cy="1777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3607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6" grpId="0"/>
      <p:bldP spid="12" grpId="0"/>
      <p:bldP spid="13" grpId="0"/>
      <p:bldP spid="14" grpId="0"/>
      <p:bldP spid="15" grpId="0"/>
      <p:bldGraphic spid="8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Example (Labor Productivity)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33400" y="1224825"/>
                <a:ext cx="5501698" cy="908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=.5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−.5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.5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24825"/>
                <a:ext cx="5501698" cy="908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09600" y="2286000"/>
            <a:ext cx="3974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When labor is 40, MP 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912725" y="2825025"/>
                <a:ext cx="4421275" cy="911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40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40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.5</m:t>
                              </m:r>
                            </m:sup>
                          </m:sSup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=0.316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25" y="2825025"/>
                <a:ext cx="4421275" cy="9115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609600" y="3820180"/>
            <a:ext cx="5444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Suppose the product price is $40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876821" y="4582180"/>
                <a:ext cx="672850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𝑀𝑅𝑃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40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40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=0.316∙$40=$12.64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821" y="4582180"/>
                <a:ext cx="6728509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609600" y="5257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If wage rate is $10, would you use the 40</a:t>
            </a:r>
            <a:r>
              <a:rPr lang="en-US" sz="2800" baseline="30000" dirty="0"/>
              <a:t>th</a:t>
            </a:r>
            <a:r>
              <a:rPr lang="en-US" sz="2800" dirty="0"/>
              <a:t> worker?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477000" y="357247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Again if this market is perfectly competitive</a:t>
            </a:r>
          </a:p>
          <a:p>
            <a:r>
              <a:rPr lang="en-US" dirty="0"/>
              <a:t>MR=P</a:t>
            </a:r>
          </a:p>
        </p:txBody>
      </p:sp>
    </p:spTree>
    <p:extLst>
      <p:ext uri="{BB962C8B-B14F-4D97-AF65-F5344CB8AC3E}">
        <p14:creationId xmlns:p14="http://schemas.microsoft.com/office/powerpoint/2010/main" val="64308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Example (Advertising)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TV ads cost $400 each, radio ads $300 each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611868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have an advertising budget of $2,000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9812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marginal value of running additional ads are list below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74520"/>
              </p:ext>
            </p:extLst>
          </p:nvPr>
        </p:nvGraphicFramePr>
        <p:xfrm>
          <a:off x="685800" y="3342640"/>
          <a:ext cx="228600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TV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Radio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225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080689"/>
              </p:ext>
            </p:extLst>
          </p:nvPr>
        </p:nvGraphicFramePr>
        <p:xfrm>
          <a:off x="3276600" y="3347720"/>
          <a:ext cx="228600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TV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Radio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2630269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Marginal Productivity </a:t>
            </a:r>
            <a:r>
              <a:rPr lang="en-US" i="1" dirty="0"/>
              <a:t>(Gross Rating Points)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2800" y="26302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Marginal Productivity per dollar spend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400800" y="3276600"/>
            <a:ext cx="1828800" cy="369332"/>
            <a:chOff x="6400800" y="3276600"/>
            <a:chExt cx="1828800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6400800" y="3276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Radio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315200" y="3276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$300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00800" y="3657600"/>
            <a:ext cx="2514600" cy="381000"/>
            <a:chOff x="6400800" y="3657600"/>
            <a:chExt cx="2514600" cy="381000"/>
          </a:xfrm>
        </p:grpSpPr>
        <p:sp>
          <p:nvSpPr>
            <p:cNvPr id="25" name="TextBox 24"/>
            <p:cNvSpPr txBox="1"/>
            <p:nvPr/>
          </p:nvSpPr>
          <p:spPr>
            <a:xfrm>
              <a:off x="6400800" y="3669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TV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315200" y="3669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$400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01000" y="3657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$700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400800" y="4038600"/>
            <a:ext cx="2514600" cy="381000"/>
            <a:chOff x="6400800" y="4038600"/>
            <a:chExt cx="2514600" cy="381000"/>
          </a:xfrm>
        </p:grpSpPr>
        <p:sp>
          <p:nvSpPr>
            <p:cNvPr id="29" name="TextBox 28"/>
            <p:cNvSpPr txBox="1"/>
            <p:nvPr/>
          </p:nvSpPr>
          <p:spPr>
            <a:xfrm>
              <a:off x="6400800" y="4050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Radio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315200" y="4050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$300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01000" y="4038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$1,000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400800" y="4419600"/>
            <a:ext cx="2514600" cy="381000"/>
            <a:chOff x="6400800" y="4419600"/>
            <a:chExt cx="2514600" cy="381000"/>
          </a:xfrm>
        </p:grpSpPr>
        <p:sp>
          <p:nvSpPr>
            <p:cNvPr id="32" name="TextBox 31"/>
            <p:cNvSpPr txBox="1"/>
            <p:nvPr/>
          </p:nvSpPr>
          <p:spPr>
            <a:xfrm>
              <a:off x="6400800" y="4431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Radio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15200" y="4431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$300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01000" y="4419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$1,300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400800" y="4800600"/>
            <a:ext cx="2514600" cy="381000"/>
            <a:chOff x="6400800" y="4800600"/>
            <a:chExt cx="2514600" cy="381000"/>
          </a:xfrm>
        </p:grpSpPr>
        <p:sp>
          <p:nvSpPr>
            <p:cNvPr id="35" name="TextBox 34"/>
            <p:cNvSpPr txBox="1"/>
            <p:nvPr/>
          </p:nvSpPr>
          <p:spPr>
            <a:xfrm>
              <a:off x="6400800" y="4812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Radio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15200" y="4812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$300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01000" y="4800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$1,600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400800" y="5181600"/>
            <a:ext cx="2514600" cy="381000"/>
            <a:chOff x="6400800" y="5181600"/>
            <a:chExt cx="2514600" cy="381000"/>
          </a:xfrm>
        </p:grpSpPr>
        <p:sp>
          <p:nvSpPr>
            <p:cNvPr id="38" name="TextBox 37"/>
            <p:cNvSpPr txBox="1"/>
            <p:nvPr/>
          </p:nvSpPr>
          <p:spPr>
            <a:xfrm>
              <a:off x="6400800" y="5193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TV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315200" y="51932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$400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001000" y="5181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$2,000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248400" y="5791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Purchase two TV spots and four Radio Spots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6705600" y="2165866"/>
                <a:ext cx="2147576" cy="971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𝑡𝑣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𝑡𝑣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165866"/>
                <a:ext cx="2147576" cy="9717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76600" y="6096000"/>
                <a:ext cx="1978683" cy="659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𝑡𝑣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𝑡𝑣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$400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6096000"/>
                <a:ext cx="1978683" cy="6595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 bwMode="auto">
          <a:xfrm flipH="1" flipV="1">
            <a:off x="3505200" y="4050268"/>
            <a:ext cx="1524000" cy="2198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8849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7" grpId="0"/>
      <p:bldP spid="44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Example (Appliances)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2954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A manufacturer of home appliances faces the production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77982" y="1664732"/>
                <a:ext cx="31529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40</m:t>
                      </m:r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+54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r>
                        <a:rPr lang="en-US" b="0" i="1" smtClean="0">
                          <a:latin typeface="Cambria Math"/>
                        </a:rPr>
                        <m:t>−1.5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82" y="1664732"/>
                <a:ext cx="3152914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3505200" y="1689887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and input cost of P</a:t>
            </a:r>
            <a:r>
              <a:rPr lang="en-US" baseline="-25000" dirty="0">
                <a:latin typeface="Calibri" pitchFamily="34" charset="0"/>
                <a:cs typeface="Calibri" pitchFamily="34" charset="0"/>
              </a:rPr>
              <a:t>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= $10 and P</a:t>
            </a:r>
            <a:r>
              <a:rPr lang="en-US" baseline="-25000" dirty="0">
                <a:latin typeface="Calibri" pitchFamily="34" charset="0"/>
                <a:cs typeface="Calibri" pitchFamily="34" charset="0"/>
              </a:rPr>
              <a:t>K</a:t>
            </a:r>
            <a:r>
              <a:rPr lang="en-US" dirty="0">
                <a:latin typeface="Calibri" pitchFamily="34" charset="0"/>
                <a:cs typeface="Calibri" pitchFamily="34" charset="0"/>
              </a:rPr>
              <a:t>=$15.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30382" y="2297668"/>
                <a:ext cx="2351028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=40−2</m:t>
                      </m:r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382" y="2297668"/>
                <a:ext cx="2351028" cy="6190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09600" y="3114784"/>
                <a:ext cx="2429448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=54−3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114784"/>
                <a:ext cx="2429448" cy="6190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09600" y="3876784"/>
                <a:ext cx="1475469" cy="6562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𝐾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876784"/>
                <a:ext cx="1475469" cy="65620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60774" y="4699916"/>
                <a:ext cx="2168094" cy="634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40−2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$10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54−3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$15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774" y="4699916"/>
                <a:ext cx="2168094" cy="63408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60774" y="5486400"/>
                <a:ext cx="1251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𝐿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r>
                        <a:rPr lang="en-US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774" y="5486400"/>
                <a:ext cx="125117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3503885" y="22976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If K = 8 and L = 10, then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505200" y="2754868"/>
                <a:ext cx="46020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40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+54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−1.5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8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=636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754868"/>
                <a:ext cx="4602029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32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528067" y="3200400"/>
                <a:ext cx="34810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$10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+$15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 =$220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067" y="3200400"/>
                <a:ext cx="348101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3503885" y="35930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Minimum cost of producing 636 units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249276" y="4653795"/>
            <a:ext cx="2273909" cy="1906482"/>
            <a:chOff x="5268576" y="4838461"/>
            <a:chExt cx="2273909" cy="19064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5339755" y="4838461"/>
                  <a:ext cx="21841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4−.2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=3.6−.2</m:t>
                        </m:r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9755" y="4838461"/>
                  <a:ext cx="2184124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5334000" y="5269468"/>
                  <a:ext cx="165192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.2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=.2</m:t>
                        </m:r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  <m:r>
                          <a:rPr lang="en-US" b="0" i="1" smtClean="0">
                            <a:latin typeface="Cambria Math"/>
                          </a:rPr>
                          <m:t>+.4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0" y="5269468"/>
                  <a:ext cx="1651927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5334000" y="5726668"/>
                  <a:ext cx="1651927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.2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.2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.2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𝐾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.2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.4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.2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0" y="5726668"/>
                  <a:ext cx="1651927" cy="610936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5334000" y="6375611"/>
                  <a:ext cx="12511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0" y="6375611"/>
                  <a:ext cx="125117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Rounded Rectangle 16"/>
            <p:cNvSpPr/>
            <p:nvPr/>
          </p:nvSpPr>
          <p:spPr bwMode="auto">
            <a:xfrm>
              <a:off x="5268576" y="4838461"/>
              <a:ext cx="2273909" cy="1906482"/>
            </a:xfrm>
            <a:prstGeom prst="roundRect">
              <a:avLst/>
            </a:prstGeom>
            <a:solidFill>
              <a:schemeClr val="tx2">
                <a:alpha val="48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091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Production Functions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Properties of Production Functions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Determined by technology, equipment, and labor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Discrete functions are lumpy.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Continuous functions employ inputs in small increments.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Returns to Scale and Returns to a Factor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Returns to scale measure output effect of increasing </a:t>
            </a:r>
            <a:r>
              <a:rPr lang="en-US" sz="2400" i="1" dirty="0">
                <a:effectLst/>
              </a:rPr>
              <a:t>all</a:t>
            </a:r>
            <a:r>
              <a:rPr lang="en-US" sz="2400" dirty="0">
                <a:effectLst/>
              </a:rPr>
              <a:t> inputs.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Returns to a factor measure output effect of increasing </a:t>
            </a:r>
            <a:r>
              <a:rPr lang="en-US" sz="2400" i="1" dirty="0">
                <a:effectLst/>
              </a:rPr>
              <a:t>one</a:t>
            </a:r>
            <a:r>
              <a:rPr lang="en-US" sz="2400" dirty="0">
                <a:effectLst/>
              </a:rPr>
              <a:t> input.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55" y="0"/>
            <a:ext cx="8229600" cy="1139825"/>
          </a:xfrm>
        </p:spPr>
        <p:txBody>
          <a:bodyPr/>
          <a:lstStyle/>
          <a:p>
            <a:pPr algn="l"/>
            <a:r>
              <a:rPr lang="en-US" sz="4000" dirty="0">
                <a:effectLst/>
              </a:rPr>
              <a:t>Production Function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836" y="3200400"/>
            <a:ext cx="8229600" cy="2730567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Total Product (TP) is whole output.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Marginal Product (MP) is the change in output caused by increasing any input X.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  <a:cs typeface="Tahoma" pitchFamily="34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400" dirty="0">
              <a:effectLst/>
              <a:cs typeface="Tahoma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ahoma" pitchFamily="34" charset="0"/>
              </a:rPr>
              <a:t>Average product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1153180"/>
                <a:ext cx="21079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153180"/>
                <a:ext cx="2107948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1783515"/>
                <a:ext cx="37944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𝐿𝑎𝑏𝑜𝑟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𝐶𝑎𝑝𝑖𝑡𝑎𝑙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83515"/>
                <a:ext cx="379443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38200" y="2393115"/>
                <a:ext cx="3819059" cy="578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𝐿𝑎𝑏𝑜𝑟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acc>
                            <m:accPr>
                              <m:chr m:val="̅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𝐶𝑎𝑝𝑖𝑡𝑎𝑙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93115"/>
                <a:ext cx="3819059" cy="5786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19600" y="4136562"/>
                <a:ext cx="2821413" cy="91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80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sz="2800" i="0" smtClean="0">
                              <a:latin typeface="Cambria Math"/>
                            </a:rPr>
                            <m:t>Δ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136562"/>
                <a:ext cx="2821413" cy="9115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19720" y="5257800"/>
                <a:ext cx="1609480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𝐴𝑃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720" y="5257800"/>
                <a:ext cx="1609480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927" y="1385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Law of Diminishing Returns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5344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Returns to a Factor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Shows what happens to MP</a:t>
            </a:r>
            <a:r>
              <a:rPr lang="en-US" baseline="-25000" dirty="0">
                <a:effectLst/>
              </a:rPr>
              <a:t>X</a:t>
            </a:r>
            <a:r>
              <a:rPr lang="en-US" dirty="0">
                <a:effectLst/>
              </a:rPr>
              <a:t> as X usage grows.</a:t>
            </a:r>
          </a:p>
          <a:p>
            <a:pPr lvl="2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MP</a:t>
            </a:r>
            <a:r>
              <a:rPr lang="en-US" baseline="-25000" dirty="0">
                <a:effectLst/>
              </a:rPr>
              <a:t>X </a:t>
            </a:r>
            <a:r>
              <a:rPr lang="en-US" dirty="0">
                <a:effectLst/>
                <a:cs typeface="Tahoma" pitchFamily="34" charset="0"/>
              </a:rPr>
              <a:t>&gt; 0 is common.</a:t>
            </a:r>
          </a:p>
          <a:p>
            <a:pPr lvl="2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MP</a:t>
            </a:r>
            <a:r>
              <a:rPr lang="en-US" baseline="-25000" dirty="0">
                <a:effectLst/>
              </a:rPr>
              <a:t>X </a:t>
            </a:r>
            <a:r>
              <a:rPr lang="en-US" dirty="0">
                <a:effectLst/>
                <a:cs typeface="Tahoma" pitchFamily="34" charset="0"/>
              </a:rPr>
              <a:t>&lt; 0 implies irrational input use (rare).</a:t>
            </a:r>
            <a:endParaRPr lang="en-US" dirty="0">
              <a:effectLst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Diminishing Returns to a Factor Concept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MP</a:t>
            </a:r>
            <a:r>
              <a:rPr lang="en-US" sz="2400" baseline="-25000" dirty="0">
                <a:effectLst/>
              </a:rPr>
              <a:t>X</a:t>
            </a:r>
            <a:r>
              <a:rPr lang="en-US" sz="2400" dirty="0">
                <a:effectLst/>
              </a:rPr>
              <a:t> shrinks as X usage grows, </a:t>
            </a:r>
            <a:r>
              <a:rPr lang="en-US" sz="2400" dirty="0">
                <a:effectLst/>
                <a:cs typeface="Tahoma" pitchFamily="34" charset="0"/>
              </a:rPr>
              <a:t>∂</a:t>
            </a:r>
            <a:r>
              <a:rPr lang="en-US" sz="2400" baseline="30000" dirty="0">
                <a:effectLst/>
                <a:cs typeface="Tahoma" pitchFamily="34" charset="0"/>
              </a:rPr>
              <a:t>2</a:t>
            </a:r>
            <a:r>
              <a:rPr lang="en-US" sz="2400" dirty="0">
                <a:effectLst/>
                <a:cs typeface="Tahoma" pitchFamily="34" charset="0"/>
              </a:rPr>
              <a:t>Q/∂X</a:t>
            </a:r>
            <a:r>
              <a:rPr lang="en-US" sz="2400" baseline="30000" dirty="0">
                <a:effectLst/>
                <a:cs typeface="Tahoma" pitchFamily="34" charset="0"/>
              </a:rPr>
              <a:t>2 </a:t>
            </a:r>
            <a:r>
              <a:rPr lang="en-US" sz="2400" dirty="0">
                <a:effectLst/>
                <a:cs typeface="Tahoma" pitchFamily="34" charset="0"/>
              </a:rPr>
              <a:t>&lt; 0</a:t>
            </a:r>
            <a:r>
              <a:rPr lang="en-US" sz="2400" dirty="0">
                <a:effectLst/>
              </a:rPr>
              <a:t>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If MP</a:t>
            </a:r>
            <a:r>
              <a:rPr lang="en-US" sz="2400" baseline="-25000" dirty="0">
                <a:effectLst/>
              </a:rPr>
              <a:t>X</a:t>
            </a:r>
            <a:r>
              <a:rPr lang="en-US" sz="2400" dirty="0">
                <a:effectLst/>
              </a:rPr>
              <a:t> grew with use of X, there would be no limit to input usage.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1"/>
            <a:ext cx="8229600" cy="838200"/>
          </a:xfrm>
        </p:spPr>
        <p:txBody>
          <a:bodyPr/>
          <a:lstStyle/>
          <a:p>
            <a:r>
              <a:rPr lang="en-US" sz="4000" dirty="0">
                <a:effectLst/>
              </a:rPr>
              <a:t>Total, Marginal, and Avg. Product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982435968"/>
              </p:ext>
            </p:extLst>
          </p:nvPr>
        </p:nvGraphicFramePr>
        <p:xfrm>
          <a:off x="4038600" y="990600"/>
          <a:ext cx="4800600" cy="287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77397990"/>
              </p:ext>
            </p:extLst>
          </p:nvPr>
        </p:nvGraphicFramePr>
        <p:xfrm>
          <a:off x="4038600" y="3886200"/>
          <a:ext cx="4800600" cy="264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/>
          <p:cNvCxnSpPr/>
          <p:nvPr/>
        </p:nvCxnSpPr>
        <p:spPr bwMode="auto">
          <a:xfrm>
            <a:off x="228600" y="3200400"/>
            <a:ext cx="2971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381000" y="32766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581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4191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0" y="38862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1000" y="4495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1000" y="47668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1000" y="50716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" y="56812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1000" y="53764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9860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32766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90600" y="3581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90600" y="4191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90600" y="38862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90600" y="4495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0600" y="47668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90600" y="50716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90600" y="56812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90600" y="53764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90600" y="59860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67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76400" y="32766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76400" y="3581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76400" y="4191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76400" y="38862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76400" y="4495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76400" y="47668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76400" y="50716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676400" y="56812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-2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76400" y="53764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-1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676400" y="5986046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-3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86000" y="3276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15.0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286000" y="35814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15.5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286000" y="4191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14.8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362200" y="38862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16.0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286000" y="4495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13.6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286000" y="47668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12.0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286000" y="50716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10.4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286000" y="56812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7.8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286000" y="53764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9.0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286000" y="59860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6.7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82142" y="990600"/>
                <a:ext cx="2461058" cy="676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𝑀𝑃</m:t>
                      </m:r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𝑇𝑃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 smtClean="0">
                              <a:latin typeface="Cambria Math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𝑇𝑃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42" y="990600"/>
                <a:ext cx="2461058" cy="676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04800" y="1871949"/>
                <a:ext cx="1338764" cy="666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𝐴𝑃</m:t>
                      </m:r>
                      <m:r>
                        <a:rPr lang="en-US" sz="20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𝑇𝑃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871949"/>
                <a:ext cx="1338764" cy="66652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305800" y="6155323"/>
                <a:ext cx="5942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6155323"/>
                <a:ext cx="59426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8357096" y="5311914"/>
                <a:ext cx="5429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096" y="5311914"/>
                <a:ext cx="54296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8382000" y="1600200"/>
                <a:ext cx="534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0" y="1600200"/>
                <a:ext cx="53495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358492" y="2870198"/>
                <a:ext cx="4035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92" y="2870198"/>
                <a:ext cx="40350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951723" y="2870198"/>
                <a:ext cx="534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723" y="2870198"/>
                <a:ext cx="53495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1691735" y="2870198"/>
                <a:ext cx="5942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735" y="2870198"/>
                <a:ext cx="59426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2438400" y="2870198"/>
                <a:ext cx="5429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2870198"/>
                <a:ext cx="54296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674008" y="990600"/>
                <a:ext cx="399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Q</m:t>
                      </m:r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008" y="990600"/>
                <a:ext cx="399468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8628580" y="3364468"/>
                <a:ext cx="4035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8580" y="3364468"/>
                <a:ext cx="403507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8649477" y="5726668"/>
                <a:ext cx="4035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9477" y="5726668"/>
                <a:ext cx="403507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3691620" y="3919954"/>
                <a:ext cx="435825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620" y="3919954"/>
                <a:ext cx="435825" cy="66851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 bwMode="auto">
          <a:xfrm>
            <a:off x="5659582" y="4224754"/>
            <a:ext cx="1905000" cy="1761292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18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Marginal Revenue Product (one input)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96195" y="1252477"/>
            <a:ext cx="3105298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Tractor and Wagon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95600" y="1591068"/>
            <a:ext cx="4192757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i="1" dirty="0"/>
              <a:t>Implies Maximum Output per Worker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191000" y="3955197"/>
            <a:ext cx="571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91000" y="4324529"/>
            <a:ext cx="571500" cy="1789213"/>
            <a:chOff x="4191000" y="3486329"/>
            <a:chExt cx="571500" cy="1789213"/>
          </a:xfrm>
        </p:grpSpPr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4191000" y="3486329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4191000" y="3823395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</a:t>
              </a:r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4191000" y="4192727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</a:t>
              </a: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4191000" y="4546760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</a:t>
              </a: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4191000" y="4906210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</a:t>
              </a:r>
            </a:p>
          </p:txBody>
        </p:sp>
      </p:grpSp>
      <p:sp>
        <p:nvSpPr>
          <p:cNvPr id="47" name="Rectangle 3"/>
          <p:cNvSpPr txBox="1">
            <a:spLocks noChangeArrowheads="1"/>
          </p:cNvSpPr>
          <p:nvPr/>
        </p:nvSpPr>
        <p:spPr>
          <a:xfrm>
            <a:off x="381000" y="1257239"/>
            <a:ext cx="2034883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A fixed resource</a:t>
            </a: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>
          <a:xfrm>
            <a:off x="381000" y="1585554"/>
            <a:ext cx="251579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Production efficiency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09600" y="2971800"/>
            <a:ext cx="3276600" cy="3479008"/>
            <a:chOff x="609600" y="2971800"/>
            <a:chExt cx="3276600" cy="3479008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609600" y="3248799"/>
              <a:ext cx="12948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Labor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906190" y="2971800"/>
              <a:ext cx="114181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Hay per Hour</a:t>
              </a:r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762000" y="3618131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0</a:t>
              </a: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762000" y="395519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62000" y="4324529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2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762000" y="466159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3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762000" y="503092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4</a:t>
              </a:r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762000" y="5367993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5</a:t>
              </a:r>
            </a:p>
          </p:txBody>
        </p: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762000" y="573732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6</a:t>
              </a:r>
            </a:p>
          </p:txBody>
        </p: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762000" y="6074391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7</a:t>
              </a:r>
            </a:p>
          </p:txBody>
        </p: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1906190" y="3618131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0</a:t>
              </a:r>
            </a:p>
          </p:txBody>
        </p: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1906190" y="395519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1906190" y="4324529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25</a:t>
              </a:r>
            </a:p>
          </p:txBody>
        </p: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906190" y="466159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50</a:t>
              </a:r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1906190" y="503092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65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1906190" y="5367993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75</a:t>
              </a: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1906190" y="573732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80</a:t>
              </a: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1906190" y="6074391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80</a:t>
              </a: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3200400" y="395519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3200400" y="4324529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15</a:t>
              </a:r>
            </a:p>
          </p:txBody>
        </p:sp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3200400" y="466159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25</a:t>
              </a:r>
            </a:p>
          </p:txBody>
        </p:sp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3200400" y="503092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15</a:t>
              </a:r>
            </a:p>
          </p:txBody>
        </p:sp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3200400" y="537507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3200400" y="574441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5</a:t>
              </a: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3200400" y="6081476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0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2933998" y="3276600"/>
                  <a:ext cx="95220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𝑀𝑃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998" y="3276600"/>
                  <a:ext cx="952202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886200" y="3276600"/>
            <a:ext cx="12948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Hay Price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371802" y="395519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371802" y="4324529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$15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394960" y="4661595"/>
            <a:ext cx="701040" cy="1485542"/>
            <a:chOff x="5371802" y="3823395"/>
            <a:chExt cx="701040" cy="1485542"/>
          </a:xfrm>
        </p:grpSpPr>
        <p:sp>
          <p:nvSpPr>
            <p:cNvPr id="55" name="TextBox 54"/>
            <p:cNvSpPr txBox="1">
              <a:spLocks noChangeArrowheads="1"/>
            </p:cNvSpPr>
            <p:nvPr/>
          </p:nvSpPr>
          <p:spPr bwMode="auto">
            <a:xfrm>
              <a:off x="5371802" y="382339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$25</a:t>
              </a:r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5371802" y="4192727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$15</a:t>
              </a:r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5387637" y="4562059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58" name="TextBox 57"/>
            <p:cNvSpPr txBox="1">
              <a:spLocks noChangeArrowheads="1"/>
            </p:cNvSpPr>
            <p:nvPr/>
          </p:nvSpPr>
          <p:spPr bwMode="auto">
            <a:xfrm>
              <a:off x="5387636" y="4939605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$5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219998" y="3276600"/>
                <a:ext cx="9522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𝑀𝑅𝑃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998" y="3276600"/>
                <a:ext cx="95220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172795" y="3276600"/>
            <a:ext cx="12948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Wage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362700" y="3962400"/>
            <a:ext cx="571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$8</a:t>
            </a:r>
          </a:p>
        </p:txBody>
      </p:sp>
      <p:grpSp>
        <p:nvGrpSpPr>
          <p:cNvPr id="78848" name="Group 78847"/>
          <p:cNvGrpSpPr/>
          <p:nvPr/>
        </p:nvGrpSpPr>
        <p:grpSpPr>
          <a:xfrm>
            <a:off x="6362700" y="4331732"/>
            <a:ext cx="571500" cy="1815405"/>
            <a:chOff x="6324600" y="3493532"/>
            <a:chExt cx="571500" cy="1815405"/>
          </a:xfrm>
        </p:grpSpPr>
        <p:sp>
          <p:nvSpPr>
            <p:cNvPr id="64" name="TextBox 63"/>
            <p:cNvSpPr txBox="1">
              <a:spLocks noChangeArrowheads="1"/>
            </p:cNvSpPr>
            <p:nvPr/>
          </p:nvSpPr>
          <p:spPr bwMode="auto">
            <a:xfrm>
              <a:off x="6324600" y="3493532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6324600" y="3830598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6324600" y="4199930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67" name="TextBox 66"/>
            <p:cNvSpPr txBox="1">
              <a:spLocks noChangeArrowheads="1"/>
            </p:cNvSpPr>
            <p:nvPr/>
          </p:nvSpPr>
          <p:spPr bwMode="auto">
            <a:xfrm>
              <a:off x="6324600" y="4939605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6324600" y="4563070"/>
              <a:ext cx="5715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</p:grpSp>
      <p:grpSp>
        <p:nvGrpSpPr>
          <p:cNvPr id="78852" name="Group 78851"/>
          <p:cNvGrpSpPr/>
          <p:nvPr/>
        </p:nvGrpSpPr>
        <p:grpSpPr>
          <a:xfrm>
            <a:off x="457200" y="2438400"/>
            <a:ext cx="7086600" cy="533400"/>
            <a:chOff x="457200" y="2133600"/>
            <a:chExt cx="7086600" cy="533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5559475" y="2143780"/>
                  <a:ext cx="198432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𝑀𝑅𝑃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  <m:r>
                          <a:rPr lang="en-US" sz="280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9475" y="2143780"/>
                  <a:ext cx="1984325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849" name="Rectangle 78848"/>
            <p:cNvSpPr/>
            <p:nvPr/>
          </p:nvSpPr>
          <p:spPr>
            <a:xfrm>
              <a:off x="457200" y="2133600"/>
              <a:ext cx="488306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/>
                <a:t>Optimal level of a single input</a:t>
              </a:r>
            </a:p>
          </p:txBody>
        </p:sp>
      </p:grpSp>
      <p:sp>
        <p:nvSpPr>
          <p:cNvPr id="68" name="Rectangle 67"/>
          <p:cNvSpPr/>
          <p:nvPr/>
        </p:nvSpPr>
        <p:spPr bwMode="auto">
          <a:xfrm>
            <a:off x="609600" y="5367993"/>
            <a:ext cx="6892907" cy="409812"/>
          </a:xfrm>
          <a:prstGeom prst="rect">
            <a:avLst/>
          </a:prstGeom>
          <a:solidFill>
            <a:schemeClr val="accent1">
              <a:alpha val="52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>
          <a:xfrm>
            <a:off x="381000" y="1966554"/>
            <a:ext cx="251579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Perfect Competition</a:t>
            </a:r>
          </a:p>
        </p:txBody>
      </p:sp>
    </p:spTree>
    <p:extLst>
      <p:ext uri="{BB962C8B-B14F-4D97-AF65-F5344CB8AC3E}">
        <p14:creationId xmlns:p14="http://schemas.microsoft.com/office/powerpoint/2010/main" val="166640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2" grpId="0"/>
      <p:bldP spid="53" grpId="0"/>
      <p:bldP spid="54" grpId="0"/>
      <p:bldP spid="61" grpId="0"/>
      <p:bldP spid="62" grpId="0"/>
      <p:bldP spid="63" grpId="0"/>
      <p:bldP spid="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709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Multiple Input Choice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01000" cy="35814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Production Isoquants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Show efficient input combinations.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Technical efficiency is least-cost production.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Isoquant shape shows input substitutability.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Straight line isoquants depict perfect substitutes.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C-shaped isoquants depict imperfect substitutes.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L-shaped isoquants imply no substitutability.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1219200"/>
                <a:ext cx="38729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𝐿𝑎𝑏𝑜𝑟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𝐶𝑎𝑝𝑖𝑡𝑎𝑙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19200"/>
                <a:ext cx="387298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676547" y="128075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All inputs are variable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Combination of Multiple Inputs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5484835" y="23622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5484835" y="5638800"/>
            <a:ext cx="3124200" cy="116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5103835" y="23622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08096" y="5638800"/>
            <a:ext cx="507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X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6501530" y="3093928"/>
            <a:ext cx="2261470" cy="1668939"/>
            <a:chOff x="1891430" y="2906038"/>
            <a:chExt cx="2261470" cy="1668939"/>
          </a:xfrm>
        </p:grpSpPr>
        <p:sp>
          <p:nvSpPr>
            <p:cNvPr id="33" name="Freeform 32"/>
            <p:cNvSpPr/>
            <p:nvPr/>
          </p:nvSpPr>
          <p:spPr bwMode="auto">
            <a:xfrm>
              <a:off x="1891430" y="2906038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581400" y="4267200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942035" y="3513550"/>
            <a:ext cx="2171700" cy="1744250"/>
            <a:chOff x="1371600" y="3361150"/>
            <a:chExt cx="2171700" cy="1744250"/>
          </a:xfrm>
        </p:grpSpPr>
        <p:sp>
          <p:nvSpPr>
            <p:cNvPr id="36" name="Freeform 35"/>
            <p:cNvSpPr/>
            <p:nvPr/>
          </p:nvSpPr>
          <p:spPr bwMode="auto">
            <a:xfrm>
              <a:off x="1371600" y="3361150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971800" y="4797623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02513" y="4271374"/>
            <a:ext cx="1863522" cy="1370403"/>
            <a:chOff x="1032078" y="4118974"/>
            <a:chExt cx="1863522" cy="1370403"/>
          </a:xfrm>
        </p:grpSpPr>
        <p:sp>
          <p:nvSpPr>
            <p:cNvPr id="39" name="Freeform 38"/>
            <p:cNvSpPr/>
            <p:nvPr/>
          </p:nvSpPr>
          <p:spPr bwMode="auto">
            <a:xfrm>
              <a:off x="1032078" y="4118974"/>
              <a:ext cx="1371600" cy="1123223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324100" y="5181600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Q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304800" y="1371600"/>
            <a:ext cx="3922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Slope of the isoquant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387825" y="2046760"/>
                <a:ext cx="3951082" cy="982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𝑀𝑅𝑇𝑆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𝑋𝑌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US" sz="280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25" y="2046760"/>
                <a:ext cx="3951082" cy="9820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304800" y="3200400"/>
            <a:ext cx="487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Marginal Rate of Technical Substitution which shows amount of one input that must be substituted for another to maintain constant output</a:t>
            </a:r>
          </a:p>
        </p:txBody>
      </p:sp>
    </p:spTree>
    <p:extLst>
      <p:ext uri="{BB962C8B-B14F-4D97-AF65-F5344CB8AC3E}">
        <p14:creationId xmlns:p14="http://schemas.microsoft.com/office/powerpoint/2010/main" val="2494938270"/>
      </p:ext>
    </p:extLst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1107</TotalTime>
  <Words>1724</Words>
  <Application>Microsoft Office PowerPoint</Application>
  <PresentationFormat>On-screen Show (4:3)</PresentationFormat>
  <Paragraphs>461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Cambria Math</vt:lpstr>
      <vt:lpstr>Tahoma</vt:lpstr>
      <vt:lpstr>Times New Roman</vt:lpstr>
      <vt:lpstr>Verdana</vt:lpstr>
      <vt:lpstr>Wingdings</vt:lpstr>
      <vt:lpstr>Ripple</vt:lpstr>
      <vt:lpstr>Production Analysis and Compensation Policy</vt:lpstr>
      <vt:lpstr>  Chapter 7 OVERVIEW  </vt:lpstr>
      <vt:lpstr>Production Functions</vt:lpstr>
      <vt:lpstr>Production Function</vt:lpstr>
      <vt:lpstr>Law of Diminishing Returns</vt:lpstr>
      <vt:lpstr>Total, Marginal, and Avg. Product</vt:lpstr>
      <vt:lpstr>Marginal Revenue Product (one input)</vt:lpstr>
      <vt:lpstr>Multiple Input Choice</vt:lpstr>
      <vt:lpstr>Optimal Combination of Multiple Inputs</vt:lpstr>
      <vt:lpstr>Input Combination Choice</vt:lpstr>
      <vt:lpstr>Marginal Rate of Technical Substitution</vt:lpstr>
      <vt:lpstr>Marginal Rate of Technical Substitution</vt:lpstr>
      <vt:lpstr>Marginal Revenue Product</vt:lpstr>
      <vt:lpstr>Optimal Combination of Multiple Inputs</vt:lpstr>
      <vt:lpstr>Optimal Combination of Multiple Inputs</vt:lpstr>
      <vt:lpstr>Optimal Combination of Multiple Inputs</vt:lpstr>
      <vt:lpstr>Optimal Combination of Multiple Inputs</vt:lpstr>
      <vt:lpstr>Optimal Combination of Multiple Inputs</vt:lpstr>
      <vt:lpstr>Education Example</vt:lpstr>
      <vt:lpstr>Optimal Levels of Multiple Inputs</vt:lpstr>
      <vt:lpstr>Returns to Scale</vt:lpstr>
      <vt:lpstr>Returns to Scale</vt:lpstr>
      <vt:lpstr>Productivity Measurement</vt:lpstr>
      <vt:lpstr>Example (Labor Productivity)</vt:lpstr>
      <vt:lpstr>Example (Labor Productivity)</vt:lpstr>
      <vt:lpstr>Example (Advertising)</vt:lpstr>
      <vt:lpstr>Example (Appliances)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158</cp:revision>
  <dcterms:created xsi:type="dcterms:W3CDTF">2005-06-15T15:53:37Z</dcterms:created>
  <dcterms:modified xsi:type="dcterms:W3CDTF">2017-11-21T17:27:30Z</dcterms:modified>
</cp:coreProperties>
</file>