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8"/>
  </p:notesMasterIdLst>
  <p:sldIdLst>
    <p:sldId id="257" r:id="rId2"/>
    <p:sldId id="258" r:id="rId3"/>
    <p:sldId id="261" r:id="rId4"/>
    <p:sldId id="262" r:id="rId5"/>
    <p:sldId id="268" r:id="rId6"/>
    <p:sldId id="269" r:id="rId7"/>
    <p:sldId id="276" r:id="rId8"/>
    <p:sldId id="270" r:id="rId9"/>
    <p:sldId id="277" r:id="rId10"/>
    <p:sldId id="278" r:id="rId11"/>
    <p:sldId id="271" r:id="rId12"/>
    <p:sldId id="279" r:id="rId13"/>
    <p:sldId id="280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7" autoAdjust="0"/>
  </p:normalViewPr>
  <p:slideViewPr>
    <p:cSldViewPr>
      <p:cViewPr>
        <p:scale>
          <a:sx n="100" d="100"/>
          <a:sy n="100" d="100"/>
        </p:scale>
        <p:origin x="56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6E4DDE6-056E-4C12-AD26-AB0216AABB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00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DE6-056E-4C12-AD26-AB0216AABB9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35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DE6-056E-4C12-AD26-AB0216AABB9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72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34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9635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2769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30872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6783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1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8612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7" r:id="rId3"/>
    <p:sldLayoutId id="2147483658" r:id="rId4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3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/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/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/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828800"/>
            <a:ext cx="5497665" cy="1736725"/>
          </a:xfrm>
        </p:spPr>
        <p:txBody>
          <a:bodyPr/>
          <a:lstStyle/>
          <a:p>
            <a:pPr marL="1028700" indent="-1028700"/>
            <a:r>
              <a:rPr lang="en-US" dirty="0"/>
              <a:t>Risk Analysis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521ED0-2061-47B3-92C1-B5752689596B}"/>
              </a:ext>
            </a:extLst>
          </p:cNvPr>
          <p:cNvSpPr/>
          <p:nvPr/>
        </p:nvSpPr>
        <p:spPr>
          <a:xfrm>
            <a:off x="1055535" y="3962400"/>
            <a:ext cx="7032929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lecture flows well with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Managerial Economics, Mark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Hirschey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12</a:t>
            </a:r>
            <a:r>
              <a:rPr lang="en-US" i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chapter 16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Utility Theory and Risk Analysis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Possible Risk Attitudes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Risk aversion is desire to avoid risk.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Risk neutrality is to disregard risk.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Risk seeking is preference for risk.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Relation Between Money and its Utility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Risk aversion implies DMU for money.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Risk neutrality implies CMU for money.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Risk seeking implies IMU for money.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550" y="1587500"/>
            <a:ext cx="5929313" cy="368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ffectLst/>
              </a:rPr>
              <a:t>Adjusting the Valuation Model for Risk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The certainty equivalent adjustment factor </a:t>
            </a:r>
            <a:r>
              <a:rPr lang="el-GR" dirty="0"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>
                <a:effectLst/>
                <a:cs typeface="Times New Roman" pitchFamily="18" charset="0"/>
              </a:rPr>
              <a:t> is </a:t>
            </a:r>
            <a:r>
              <a:rPr lang="en-US" dirty="0">
                <a:effectLst/>
              </a:rPr>
              <a:t>a certain sum divided by an expected risky amount, where both provide the same utility, </a:t>
            </a:r>
            <a:r>
              <a:rPr lang="el-GR" dirty="0"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>
                <a:effectLst/>
                <a:cs typeface="Times New Roman" pitchFamily="18" charset="0"/>
              </a:rPr>
              <a:t> = Certain Sum/E(R)</a:t>
            </a:r>
            <a:r>
              <a:rPr lang="en-US" dirty="0">
                <a:effectLst/>
              </a:rPr>
              <a:t>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l-GR" dirty="0"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>
                <a:effectLst/>
                <a:cs typeface="Times New Roman" pitchFamily="18" charset="0"/>
              </a:rPr>
              <a:t> </a:t>
            </a:r>
            <a:r>
              <a:rPr lang="en-US" dirty="0">
                <a:effectLst/>
              </a:rPr>
              <a:t>&lt; 1 implies risk aversion.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l-GR" dirty="0"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>
                <a:effectLst/>
              </a:rPr>
              <a:t> = 1 implies risk indifference.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l-GR" dirty="0"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>
                <a:effectLst/>
              </a:rPr>
              <a:t> &gt; 1 implies risk preference.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Risk-adjusted Discount Rates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Risk‑adjusted discount rate k = R</a:t>
            </a:r>
            <a:r>
              <a:rPr lang="en-US" baseline="-25000" dirty="0">
                <a:effectLst/>
              </a:rPr>
              <a:t>F </a:t>
            </a:r>
            <a:r>
              <a:rPr lang="en-US" dirty="0">
                <a:effectLst/>
              </a:rPr>
              <a:t>+ R</a:t>
            </a:r>
            <a:r>
              <a:rPr lang="en-US" baseline="-25000" dirty="0">
                <a:effectLst/>
              </a:rPr>
              <a:t>P</a:t>
            </a:r>
            <a:r>
              <a:rPr lang="en-US" dirty="0">
                <a:effectLst/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ffectLst/>
              </a:rPr>
              <a:t>Decision Trees and Computer Simulation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Decision Trees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Involve a series of choice alternatives constrained by previous decisions.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Computer Simulation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Hypothetical “what if?” questions can be answered on the basis of measurable differences in underlying assumptions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Limited-scale simulations are used to project outcomes for projects or strategies.</a:t>
            </a:r>
          </a:p>
          <a:p>
            <a:pPr lvl="1"/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613" y="1355725"/>
            <a:ext cx="6199187" cy="415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213" y="146050"/>
            <a:ext cx="4219575" cy="6570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825" y="1676400"/>
            <a:ext cx="4578350" cy="350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en-US" sz="4000"/>
            </a:br>
            <a:br>
              <a:rPr lang="en-US" sz="4000"/>
            </a:br>
            <a:r>
              <a:rPr lang="en-US" sz="4000"/>
              <a:t>Chapter 16</a:t>
            </a:r>
            <a:br>
              <a:rPr lang="en-US" sz="4000"/>
            </a:br>
            <a:r>
              <a:rPr lang="en-US" sz="4000"/>
              <a:t>OVERVIEW</a:t>
            </a:r>
            <a:br>
              <a:rPr lang="en-US" sz="4000"/>
            </a:br>
            <a:br>
              <a:rPr lang="en-US" sz="4000"/>
            </a:br>
            <a:endParaRPr lang="en-US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Concepts of Risk and Uncertainty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Probability Concepts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Standard Normal Concept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Utility Theory and Risk Analysis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Adjusting the Valuation Model for Risk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Decision Trees and Computer Simulation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n-US">
                <a:effectLst/>
              </a:rPr>
              <a:t>Concepts of Risk and Uncertainty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Economic Risk and Uncertainty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Economic risk is the chance of loss because all possible outcomes and their probability of occurrence are unknown.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Uncertainty exists because outcomes cannot be predicted with assurance.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General Risk Categories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Business risk is the chance of loss. 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Market risk is the chance of loss because of swings in the financial markets.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Probability Concepts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Probability Distribution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A payoff matrix shows the dollar outcome associated with each possible state of nature.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Expected Value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E(</a:t>
            </a:r>
            <a:r>
              <a:rPr lang="el-GR" sz="2400" dirty="0">
                <a:effectLst/>
                <a:cs typeface="Times New Roman" pitchFamily="18" charset="0"/>
              </a:rPr>
              <a:t>π</a:t>
            </a:r>
            <a:r>
              <a:rPr lang="en-US" sz="2400" dirty="0">
                <a:effectLst/>
                <a:cs typeface="Times New Roman" pitchFamily="18" charset="0"/>
              </a:rPr>
              <a:t>) = ∑ </a:t>
            </a:r>
            <a:r>
              <a:rPr lang="el-GR" sz="2400" dirty="0">
                <a:effectLst/>
                <a:cs typeface="Times New Roman" pitchFamily="18" charset="0"/>
              </a:rPr>
              <a:t>π</a:t>
            </a:r>
            <a:r>
              <a:rPr lang="en-US" sz="2400" baseline="-25000" dirty="0" err="1">
                <a:effectLst/>
                <a:cs typeface="Times New Roman" pitchFamily="18" charset="0"/>
              </a:rPr>
              <a:t>i</a:t>
            </a:r>
            <a:r>
              <a:rPr lang="en-US" sz="2400" dirty="0">
                <a:effectLst/>
                <a:cs typeface="Times New Roman" pitchFamily="18" charset="0"/>
              </a:rPr>
              <a:t> </a:t>
            </a:r>
            <a:r>
              <a:rPr lang="en-US" sz="2400" dirty="0">
                <a:effectLst/>
                <a:cs typeface="Tahoma" charset="0"/>
              </a:rPr>
              <a:t>x p</a:t>
            </a:r>
            <a:r>
              <a:rPr lang="en-US" sz="2400" baseline="-25000" dirty="0">
                <a:effectLst/>
                <a:cs typeface="Tahoma" charset="0"/>
              </a:rPr>
              <a:t>i </a:t>
            </a:r>
            <a:r>
              <a:rPr lang="en-US" sz="2400" dirty="0">
                <a:effectLst/>
                <a:cs typeface="Tahoma" charset="0"/>
              </a:rPr>
              <a:t>where</a:t>
            </a:r>
            <a:r>
              <a:rPr lang="en-US" sz="2400" dirty="0">
                <a:effectLst/>
                <a:cs typeface="Times New Roman" pitchFamily="18" charset="0"/>
              </a:rPr>
              <a:t> </a:t>
            </a:r>
            <a:r>
              <a:rPr lang="el-GR" sz="2400" dirty="0">
                <a:effectLst/>
                <a:cs typeface="Times New Roman" pitchFamily="18" charset="0"/>
              </a:rPr>
              <a:t>π</a:t>
            </a:r>
            <a:r>
              <a:rPr lang="en-US" sz="2400" baseline="-25000" dirty="0" err="1">
                <a:effectLst/>
                <a:cs typeface="Times New Roman" pitchFamily="18" charset="0"/>
              </a:rPr>
              <a:t>i</a:t>
            </a:r>
            <a:r>
              <a:rPr lang="en-US" sz="2400" dirty="0">
                <a:effectLst/>
                <a:cs typeface="Times New Roman" pitchFamily="18" charset="0"/>
              </a:rPr>
              <a:t> is a profit outcome and </a:t>
            </a:r>
            <a:r>
              <a:rPr lang="en-US" sz="2400" dirty="0">
                <a:effectLst/>
                <a:cs typeface="Tahoma" charset="0"/>
              </a:rPr>
              <a:t>p</a:t>
            </a:r>
            <a:r>
              <a:rPr lang="en-US" sz="2400" baseline="-25000" dirty="0">
                <a:effectLst/>
                <a:cs typeface="Tahoma" charset="0"/>
              </a:rPr>
              <a:t>i</a:t>
            </a:r>
            <a:r>
              <a:rPr lang="en-US" sz="2400" dirty="0">
                <a:effectLst/>
                <a:cs typeface="Tahoma" charset="0"/>
              </a:rPr>
              <a:t> is its associated probability.</a:t>
            </a:r>
            <a:r>
              <a:rPr lang="en-US" sz="2400" baseline="-25000" dirty="0">
                <a:effectLst/>
                <a:cs typeface="Tahoma" charset="0"/>
              </a:rPr>
              <a:t> </a:t>
            </a:r>
            <a:endParaRPr lang="en-US" sz="2400" dirty="0">
              <a:effectLst/>
              <a:cs typeface="Tahoma" charset="0"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Risk Measurement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Absolute risk is measured by standard deviation, </a:t>
            </a:r>
            <a:r>
              <a:rPr lang="el-GR" sz="2400" dirty="0">
                <a:effectLst/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>
                <a:effectLst/>
              </a:rPr>
              <a:t> 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Relative risk is measured by the coefficient of variation, C.V. = </a:t>
            </a:r>
            <a:r>
              <a:rPr lang="el-GR" sz="2400" dirty="0">
                <a:effectLst/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l-GR" sz="2400" baseline="-25000" dirty="0">
                <a:effectLst/>
                <a:cs typeface="Times New Roman" pitchFamily="18" charset="0"/>
              </a:rPr>
              <a:t>π</a:t>
            </a:r>
            <a:r>
              <a:rPr lang="en-US" sz="2400" dirty="0">
                <a:effectLst/>
                <a:cs typeface="Times New Roman" pitchFamily="18" charset="0"/>
              </a:rPr>
              <a:t>/ </a:t>
            </a:r>
            <a:r>
              <a:rPr lang="en-US" sz="2400" dirty="0">
                <a:effectLst/>
              </a:rPr>
              <a:t>E(</a:t>
            </a:r>
            <a:r>
              <a:rPr lang="el-GR" sz="2400" dirty="0">
                <a:effectLst/>
                <a:cs typeface="Times New Roman" pitchFamily="18" charset="0"/>
              </a:rPr>
              <a:t>π</a:t>
            </a:r>
            <a:r>
              <a:rPr lang="en-US" sz="2400" dirty="0">
                <a:effectLst/>
                <a:cs typeface="Times New Roman" pitchFamily="18" charset="0"/>
              </a:rPr>
              <a:t>).</a:t>
            </a:r>
            <a:endParaRPr lang="en-US" sz="2400" dirty="0">
              <a:effectLst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2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09600"/>
            <a:ext cx="4772025" cy="55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825" y="1497013"/>
            <a:ext cx="4578350" cy="387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Standard Normal Concept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Normal Distribution</a:t>
            </a:r>
          </a:p>
          <a:p>
            <a:pPr lvl="1"/>
            <a:r>
              <a:rPr lang="en-US" dirty="0">
                <a:effectLst/>
              </a:rPr>
              <a:t>A normal distribution is a symmetrical distribution about the mean.</a:t>
            </a:r>
          </a:p>
          <a:p>
            <a:pPr lvl="1"/>
            <a:r>
              <a:rPr lang="en-US" dirty="0">
                <a:effectLst/>
              </a:rPr>
              <a:t>Actual outcomes lie within ±1</a:t>
            </a:r>
            <a:r>
              <a:rPr lang="el-GR" dirty="0">
                <a:effectLst/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dirty="0"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effectLst/>
              </a:rPr>
              <a:t>68%).</a:t>
            </a:r>
          </a:p>
          <a:p>
            <a:pPr lvl="1"/>
            <a:r>
              <a:rPr lang="en-US" dirty="0">
                <a:effectLst/>
              </a:rPr>
              <a:t>Actual outcomes lie within ±2</a:t>
            </a:r>
            <a:r>
              <a:rPr lang="el-GR" dirty="0">
                <a:effectLst/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dirty="0">
                <a:effectLst/>
                <a:latin typeface="Times New Roman" pitchFamily="18" charset="0"/>
                <a:cs typeface="Times New Roman" pitchFamily="18" charset="0"/>
              </a:rPr>
              <a:t> (95</a:t>
            </a:r>
            <a:r>
              <a:rPr lang="en-US" dirty="0">
                <a:effectLst/>
              </a:rPr>
              <a:t>%).</a:t>
            </a:r>
          </a:p>
          <a:p>
            <a:pPr lvl="1"/>
            <a:r>
              <a:rPr lang="en-US" dirty="0">
                <a:effectLst/>
              </a:rPr>
              <a:t>Actual outcomes lie within ±3</a:t>
            </a:r>
            <a:r>
              <a:rPr lang="el-GR" dirty="0">
                <a:effectLst/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dirty="0">
                <a:effectLst/>
                <a:latin typeface="Times New Roman" pitchFamily="18" charset="0"/>
                <a:cs typeface="Times New Roman" pitchFamily="18" charset="0"/>
              </a:rPr>
              <a:t> (99</a:t>
            </a:r>
            <a:r>
              <a:rPr lang="en-US" dirty="0">
                <a:effectLst/>
              </a:rPr>
              <a:t>%).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325" y="1771650"/>
            <a:ext cx="5973763" cy="331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Standardized Variables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Standardized variables have a mean of zero and a standard deviation of one.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They are measured in units of </a:t>
            </a:r>
            <a:r>
              <a:rPr lang="el-GR" dirty="0">
                <a:effectLst/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dirty="0">
                <a:effectLst/>
                <a:cs typeface="Times New Roman" pitchFamily="18" charset="0"/>
              </a:rPr>
              <a:t>.</a:t>
            </a:r>
            <a:endParaRPr lang="en-US" dirty="0">
              <a:effectLst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Z = (x-</a:t>
            </a:r>
            <a:r>
              <a:rPr lang="el-GR" dirty="0">
                <a:effectLst/>
                <a:cs typeface="Tahoma" charset="0"/>
              </a:rPr>
              <a:t>μ</a:t>
            </a:r>
            <a:r>
              <a:rPr lang="en-US" dirty="0">
                <a:effectLst/>
                <a:cs typeface="Tahoma" charset="0"/>
              </a:rPr>
              <a:t>)/</a:t>
            </a:r>
            <a:r>
              <a:rPr lang="el-GR" dirty="0">
                <a:effectLst/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dirty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>
                <a:effectLst/>
              </a:rPr>
              <a:t>where z is </a:t>
            </a:r>
            <a:r>
              <a:rPr lang="en-US" dirty="0">
                <a:effectLst/>
              </a:rPr>
              <a:t>a </a:t>
            </a:r>
            <a:r>
              <a:rPr lang="el-GR" dirty="0">
                <a:effectLst/>
              </a:rPr>
              <a:t>standardized variable, x </a:t>
            </a:r>
            <a:r>
              <a:rPr lang="en-US" dirty="0">
                <a:effectLst/>
              </a:rPr>
              <a:t>is a point </a:t>
            </a:r>
            <a:r>
              <a:rPr lang="el-GR" dirty="0">
                <a:effectLst/>
              </a:rPr>
              <a:t>of interest, µ </a:t>
            </a:r>
            <a:r>
              <a:rPr lang="en-US" dirty="0">
                <a:effectLst/>
              </a:rPr>
              <a:t>is the mean, </a:t>
            </a:r>
            <a:r>
              <a:rPr lang="el-GR" dirty="0">
                <a:effectLst/>
              </a:rPr>
              <a:t>and </a:t>
            </a:r>
            <a:r>
              <a:rPr lang="el-GR" dirty="0">
                <a:effectLst/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effectLst/>
              </a:rPr>
              <a:t>is standard deviation.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383</TotalTime>
  <Words>473</Words>
  <Application>Microsoft Office PowerPoint</Application>
  <PresentationFormat>On-screen Show (4:3)</PresentationFormat>
  <Paragraphs>58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Wingdings</vt:lpstr>
      <vt:lpstr>Ripple</vt:lpstr>
      <vt:lpstr>Risk Analysis</vt:lpstr>
      <vt:lpstr>  Chapter 16 OVERVIEW  </vt:lpstr>
      <vt:lpstr>Concepts of Risk and Uncertainty</vt:lpstr>
      <vt:lpstr>Probability Concepts</vt:lpstr>
      <vt:lpstr>PowerPoint Presentation</vt:lpstr>
      <vt:lpstr>PowerPoint Presentation</vt:lpstr>
      <vt:lpstr>Standard Normal Concept</vt:lpstr>
      <vt:lpstr>PowerPoint Presentation</vt:lpstr>
      <vt:lpstr>Standardized Variables</vt:lpstr>
      <vt:lpstr>Utility Theory and Risk Analysis</vt:lpstr>
      <vt:lpstr>PowerPoint Presentation</vt:lpstr>
      <vt:lpstr>Adjusting the Valuation Model for Risk</vt:lpstr>
      <vt:lpstr>Decision Trees and Computer Simulation</vt:lpstr>
      <vt:lpstr>PowerPoint Presentation</vt:lpstr>
      <vt:lpstr>PowerPoint Presentation</vt:lpstr>
      <vt:lpstr>PowerPoint Presentation</vt:lpstr>
    </vt:vector>
  </TitlesOfParts>
  <Company>KU,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MANAGERIAL ECONOMICS 11th Edition</dc:title>
  <dc:creator>Mark Hirschey</dc:creator>
  <cp:lastModifiedBy>Michael Roberson</cp:lastModifiedBy>
  <cp:revision>26</cp:revision>
  <dcterms:created xsi:type="dcterms:W3CDTF">2005-06-15T15:53:37Z</dcterms:created>
  <dcterms:modified xsi:type="dcterms:W3CDTF">2017-11-21T17:49:57Z</dcterms:modified>
</cp:coreProperties>
</file>