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9" r:id="rId2"/>
    <p:sldId id="260" r:id="rId3"/>
    <p:sldId id="262" r:id="rId4"/>
    <p:sldId id="265" r:id="rId5"/>
    <p:sldId id="261" r:id="rId6"/>
    <p:sldId id="263" r:id="rId7"/>
    <p:sldId id="264" r:id="rId8"/>
    <p:sldId id="266" r:id="rId9"/>
    <p:sldId id="267" r:id="rId10"/>
    <p:sldId id="268" r:id="rId11"/>
    <p:sldId id="269" r:id="rId1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33"/>
    <a:srgbClr val="6666FF"/>
    <a:srgbClr val="32D40C"/>
    <a:srgbClr val="34542C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711" autoAdjust="0"/>
  </p:normalViewPr>
  <p:slideViewPr>
    <p:cSldViewPr>
      <p:cViewPr>
        <p:scale>
          <a:sx n="85" d="100"/>
          <a:sy n="85" d="100"/>
        </p:scale>
        <p:origin x="-786" y="2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3" d="100"/>
          <a:sy n="83" d="100"/>
        </p:scale>
        <p:origin x="-2040" y="-84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7" Type="http://schemas.openxmlformats.org/officeDocument/2006/relationships/image" Target="../media/image9.wmf"/><Relationship Id="rId2" Type="http://schemas.openxmlformats.org/officeDocument/2006/relationships/image" Target="../media/image4.wmf"/><Relationship Id="rId1" Type="http://schemas.openxmlformats.org/officeDocument/2006/relationships/image" Target="../media/image2.wmf"/><Relationship Id="rId6" Type="http://schemas.openxmlformats.org/officeDocument/2006/relationships/image" Target="../media/image8.wmf"/><Relationship Id="rId5" Type="http://schemas.openxmlformats.org/officeDocument/2006/relationships/image" Target="../media/image7.wmf"/><Relationship Id="rId4" Type="http://schemas.openxmlformats.org/officeDocument/2006/relationships/image" Target="../media/image6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image" Target="../media/image10.wmf"/><Relationship Id="rId1" Type="http://schemas.openxmlformats.org/officeDocument/2006/relationships/image" Target="../media/image2.wmf"/><Relationship Id="rId5" Type="http://schemas.openxmlformats.org/officeDocument/2006/relationships/image" Target="../media/image13.wmf"/><Relationship Id="rId4" Type="http://schemas.openxmlformats.org/officeDocument/2006/relationships/image" Target="../media/image12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6.wmf"/><Relationship Id="rId2" Type="http://schemas.openxmlformats.org/officeDocument/2006/relationships/image" Target="../media/image15.wmf"/><Relationship Id="rId1" Type="http://schemas.openxmlformats.org/officeDocument/2006/relationships/image" Target="../media/image14.wmf"/><Relationship Id="rId5" Type="http://schemas.openxmlformats.org/officeDocument/2006/relationships/image" Target="../media/image18.wmf"/><Relationship Id="rId4" Type="http://schemas.openxmlformats.org/officeDocument/2006/relationships/image" Target="../media/image17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9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21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23.wmf"/><Relationship Id="rId2" Type="http://schemas.openxmlformats.org/officeDocument/2006/relationships/image" Target="../media/image22.wmf"/><Relationship Id="rId1" Type="http://schemas.openxmlformats.org/officeDocument/2006/relationships/image" Target="../media/image14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25.wmf"/><Relationship Id="rId2" Type="http://schemas.openxmlformats.org/officeDocument/2006/relationships/image" Target="../media/image24.wmf"/><Relationship Id="rId1" Type="http://schemas.openxmlformats.org/officeDocument/2006/relationships/image" Target="../media/image14.wmf"/><Relationship Id="rId6" Type="http://schemas.openxmlformats.org/officeDocument/2006/relationships/image" Target="../media/image28.wmf"/><Relationship Id="rId5" Type="http://schemas.openxmlformats.org/officeDocument/2006/relationships/image" Target="../media/image27.wmf"/><Relationship Id="rId4" Type="http://schemas.openxmlformats.org/officeDocument/2006/relationships/image" Target="../media/image26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spcBef>
                <a:spcPct val="50000"/>
              </a:spcBef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spcBef>
                <a:spcPct val="50000"/>
              </a:spcBef>
              <a:defRPr sz="1200"/>
            </a:lvl1pPr>
          </a:lstStyle>
          <a:p>
            <a:pPr>
              <a:defRPr/>
            </a:pPr>
            <a:fld id="{663088C9-67D3-48AC-B4AB-FE51AD73B4A1}" type="datetimeFigureOut">
              <a:rPr lang="en-US"/>
              <a:pPr>
                <a:defRPr/>
              </a:pPr>
              <a:t>5/3/2012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spcBef>
                <a:spcPct val="50000"/>
              </a:spcBef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spcBef>
                <a:spcPct val="50000"/>
              </a:spcBef>
              <a:defRPr sz="1200"/>
            </a:lvl1pPr>
          </a:lstStyle>
          <a:p>
            <a:pPr>
              <a:defRPr/>
            </a:pPr>
            <a:fld id="{50B3E448-2907-4BE9-8D46-DDBB188F1AD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522458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1981200" cy="476250"/>
          </a:xfrm>
          <a:prstGeom prst="rect">
            <a:avLst/>
          </a:prstGeom>
        </p:spPr>
        <p:txBody>
          <a:bodyPr/>
          <a:lstStyle>
            <a:lvl1pPr>
              <a:spcBef>
                <a:spcPct val="50000"/>
              </a:spcBef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spcBef>
                <a:spcPct val="50000"/>
              </a:spcBef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01000" y="6245225"/>
            <a:ext cx="685800" cy="476250"/>
          </a:xfrm>
          <a:prstGeom prst="rect">
            <a:avLst/>
          </a:prstGeom>
        </p:spPr>
        <p:txBody>
          <a:bodyPr/>
          <a:lstStyle>
            <a:lvl1pPr>
              <a:spcBef>
                <a:spcPct val="50000"/>
              </a:spcBef>
              <a:defRPr/>
            </a:lvl1pPr>
          </a:lstStyle>
          <a:p>
            <a:pPr>
              <a:defRPr/>
            </a:pPr>
            <a:fld id="{6DC8E4FE-4A7B-4B4D-ADE3-E7DB1AF2016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1981200" cy="476250"/>
          </a:xfrm>
          <a:prstGeom prst="rect">
            <a:avLst/>
          </a:prstGeom>
        </p:spPr>
        <p:txBody>
          <a:bodyPr/>
          <a:lstStyle>
            <a:lvl1pPr>
              <a:spcBef>
                <a:spcPct val="50000"/>
              </a:spcBef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spcBef>
                <a:spcPct val="50000"/>
              </a:spcBef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01000" y="6245225"/>
            <a:ext cx="685800" cy="476250"/>
          </a:xfrm>
          <a:prstGeom prst="rect">
            <a:avLst/>
          </a:prstGeom>
        </p:spPr>
        <p:txBody>
          <a:bodyPr/>
          <a:lstStyle>
            <a:lvl1pPr>
              <a:spcBef>
                <a:spcPct val="50000"/>
              </a:spcBef>
              <a:defRPr/>
            </a:lvl1pPr>
          </a:lstStyle>
          <a:p>
            <a:pPr>
              <a:defRPr/>
            </a:pPr>
            <a:fld id="{FE516EB7-ABD4-49FA-9DA9-CFC24C9013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1981200" cy="476250"/>
          </a:xfrm>
          <a:prstGeom prst="rect">
            <a:avLst/>
          </a:prstGeom>
        </p:spPr>
        <p:txBody>
          <a:bodyPr/>
          <a:lstStyle>
            <a:lvl1pPr>
              <a:spcBef>
                <a:spcPct val="50000"/>
              </a:spcBef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spcBef>
                <a:spcPct val="50000"/>
              </a:spcBef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01000" y="6245225"/>
            <a:ext cx="685800" cy="476250"/>
          </a:xfrm>
          <a:prstGeom prst="rect">
            <a:avLst/>
          </a:prstGeom>
        </p:spPr>
        <p:txBody>
          <a:bodyPr/>
          <a:lstStyle>
            <a:lvl1pPr>
              <a:spcBef>
                <a:spcPct val="50000"/>
              </a:spcBef>
              <a:defRPr/>
            </a:lvl1pPr>
          </a:lstStyle>
          <a:p>
            <a:pPr>
              <a:defRPr/>
            </a:pPr>
            <a:fld id="{ED2FD49D-44D8-4550-8CDD-4734957603C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1981200" cy="476250"/>
          </a:xfrm>
          <a:prstGeom prst="rect">
            <a:avLst/>
          </a:prstGeom>
        </p:spPr>
        <p:txBody>
          <a:bodyPr/>
          <a:lstStyle>
            <a:lvl1pPr>
              <a:spcBef>
                <a:spcPct val="50000"/>
              </a:spcBef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spcBef>
                <a:spcPct val="50000"/>
              </a:spcBef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01000" y="6245225"/>
            <a:ext cx="685800" cy="476250"/>
          </a:xfrm>
          <a:prstGeom prst="rect">
            <a:avLst/>
          </a:prstGeom>
        </p:spPr>
        <p:txBody>
          <a:bodyPr/>
          <a:lstStyle>
            <a:lvl1pPr>
              <a:spcBef>
                <a:spcPct val="50000"/>
              </a:spcBef>
              <a:defRPr/>
            </a:lvl1pPr>
          </a:lstStyle>
          <a:p>
            <a:pPr>
              <a:defRPr/>
            </a:pPr>
            <a:fld id="{7A73437E-C242-4CFC-BD30-36FE1AFC1D0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1981200" cy="476250"/>
          </a:xfrm>
          <a:prstGeom prst="rect">
            <a:avLst/>
          </a:prstGeom>
        </p:spPr>
        <p:txBody>
          <a:bodyPr/>
          <a:lstStyle>
            <a:lvl1pPr>
              <a:spcBef>
                <a:spcPct val="50000"/>
              </a:spcBef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spcBef>
                <a:spcPct val="50000"/>
              </a:spcBef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01000" y="6245225"/>
            <a:ext cx="685800" cy="476250"/>
          </a:xfrm>
          <a:prstGeom prst="rect">
            <a:avLst/>
          </a:prstGeom>
        </p:spPr>
        <p:txBody>
          <a:bodyPr/>
          <a:lstStyle>
            <a:lvl1pPr>
              <a:spcBef>
                <a:spcPct val="50000"/>
              </a:spcBef>
              <a:defRPr/>
            </a:lvl1pPr>
          </a:lstStyle>
          <a:p>
            <a:pPr>
              <a:defRPr/>
            </a:pPr>
            <a:fld id="{7ACC220E-9FC3-484C-AA3E-65A55D66153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1981200" cy="476250"/>
          </a:xfrm>
          <a:prstGeom prst="rect">
            <a:avLst/>
          </a:prstGeom>
        </p:spPr>
        <p:txBody>
          <a:bodyPr/>
          <a:lstStyle>
            <a:lvl1pPr>
              <a:spcBef>
                <a:spcPct val="50000"/>
              </a:spcBef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spcBef>
                <a:spcPct val="50000"/>
              </a:spcBef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01000" y="6245225"/>
            <a:ext cx="685800" cy="476250"/>
          </a:xfrm>
          <a:prstGeom prst="rect">
            <a:avLst/>
          </a:prstGeom>
        </p:spPr>
        <p:txBody>
          <a:bodyPr/>
          <a:lstStyle>
            <a:lvl1pPr>
              <a:spcBef>
                <a:spcPct val="50000"/>
              </a:spcBef>
              <a:defRPr/>
            </a:lvl1pPr>
          </a:lstStyle>
          <a:p>
            <a:pPr>
              <a:defRPr/>
            </a:pPr>
            <a:fld id="{467215F0-FFA0-4CEE-A351-067EF241968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1981200" cy="476250"/>
          </a:xfrm>
          <a:prstGeom prst="rect">
            <a:avLst/>
          </a:prstGeom>
        </p:spPr>
        <p:txBody>
          <a:bodyPr/>
          <a:lstStyle>
            <a:lvl1pPr>
              <a:spcBef>
                <a:spcPct val="50000"/>
              </a:spcBef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spcBef>
                <a:spcPct val="50000"/>
              </a:spcBef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001000" y="6245225"/>
            <a:ext cx="685800" cy="476250"/>
          </a:xfrm>
          <a:prstGeom prst="rect">
            <a:avLst/>
          </a:prstGeom>
        </p:spPr>
        <p:txBody>
          <a:bodyPr/>
          <a:lstStyle>
            <a:lvl1pPr>
              <a:spcBef>
                <a:spcPct val="50000"/>
              </a:spcBef>
              <a:defRPr/>
            </a:lvl1pPr>
          </a:lstStyle>
          <a:p>
            <a:pPr>
              <a:defRPr/>
            </a:pPr>
            <a:fld id="{392A880E-2F36-4B0B-BF5F-C63B52B0C49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1981200" cy="476250"/>
          </a:xfrm>
          <a:prstGeom prst="rect">
            <a:avLst/>
          </a:prstGeom>
        </p:spPr>
        <p:txBody>
          <a:bodyPr/>
          <a:lstStyle>
            <a:lvl1pPr>
              <a:spcBef>
                <a:spcPct val="50000"/>
              </a:spcBef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spcBef>
                <a:spcPct val="50000"/>
              </a:spcBef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001000" y="6245225"/>
            <a:ext cx="685800" cy="476250"/>
          </a:xfrm>
          <a:prstGeom prst="rect">
            <a:avLst/>
          </a:prstGeom>
        </p:spPr>
        <p:txBody>
          <a:bodyPr/>
          <a:lstStyle>
            <a:lvl1pPr>
              <a:spcBef>
                <a:spcPct val="50000"/>
              </a:spcBef>
              <a:defRPr/>
            </a:lvl1pPr>
          </a:lstStyle>
          <a:p>
            <a:pPr>
              <a:defRPr/>
            </a:pPr>
            <a:fld id="{EDD3F729-CB2A-48B5-A51B-B1AD95B500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1981200" cy="476250"/>
          </a:xfrm>
          <a:prstGeom prst="rect">
            <a:avLst/>
          </a:prstGeom>
        </p:spPr>
        <p:txBody>
          <a:bodyPr/>
          <a:lstStyle>
            <a:lvl1pPr>
              <a:spcBef>
                <a:spcPct val="50000"/>
              </a:spcBef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spcBef>
                <a:spcPct val="50000"/>
              </a:spcBef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001000" y="6245225"/>
            <a:ext cx="685800" cy="476250"/>
          </a:xfrm>
          <a:prstGeom prst="rect">
            <a:avLst/>
          </a:prstGeom>
        </p:spPr>
        <p:txBody>
          <a:bodyPr/>
          <a:lstStyle>
            <a:lvl1pPr>
              <a:spcBef>
                <a:spcPct val="50000"/>
              </a:spcBef>
              <a:defRPr/>
            </a:lvl1pPr>
          </a:lstStyle>
          <a:p>
            <a:pPr>
              <a:defRPr/>
            </a:pPr>
            <a:fld id="{E63A922A-1F36-46F1-8CCE-63C413AABB0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1981200" cy="476250"/>
          </a:xfrm>
          <a:prstGeom prst="rect">
            <a:avLst/>
          </a:prstGeom>
        </p:spPr>
        <p:txBody>
          <a:bodyPr/>
          <a:lstStyle>
            <a:lvl1pPr>
              <a:spcBef>
                <a:spcPct val="50000"/>
              </a:spcBef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spcBef>
                <a:spcPct val="50000"/>
              </a:spcBef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01000" y="6245225"/>
            <a:ext cx="685800" cy="476250"/>
          </a:xfrm>
          <a:prstGeom prst="rect">
            <a:avLst/>
          </a:prstGeom>
        </p:spPr>
        <p:txBody>
          <a:bodyPr/>
          <a:lstStyle>
            <a:lvl1pPr>
              <a:spcBef>
                <a:spcPct val="50000"/>
              </a:spcBef>
              <a:defRPr/>
            </a:lvl1pPr>
          </a:lstStyle>
          <a:p>
            <a:pPr>
              <a:defRPr/>
            </a:pPr>
            <a:fld id="{4D662728-2D01-4813-8804-53397CCA946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1981200" cy="476250"/>
          </a:xfrm>
          <a:prstGeom prst="rect">
            <a:avLst/>
          </a:prstGeom>
        </p:spPr>
        <p:txBody>
          <a:bodyPr/>
          <a:lstStyle>
            <a:lvl1pPr>
              <a:spcBef>
                <a:spcPct val="50000"/>
              </a:spcBef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spcBef>
                <a:spcPct val="50000"/>
              </a:spcBef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01000" y="6245225"/>
            <a:ext cx="685800" cy="476250"/>
          </a:xfrm>
          <a:prstGeom prst="rect">
            <a:avLst/>
          </a:prstGeom>
        </p:spPr>
        <p:txBody>
          <a:bodyPr/>
          <a:lstStyle>
            <a:lvl1pPr>
              <a:spcBef>
                <a:spcPct val="50000"/>
              </a:spcBef>
              <a:defRPr/>
            </a:lvl1pPr>
          </a:lstStyle>
          <a:p>
            <a:pPr>
              <a:defRPr/>
            </a:pPr>
            <a:fld id="{AF73D805-57C2-4359-BE77-CCD97256DEE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7" name="Text Box 7"/>
          <p:cNvSpPr txBox="1">
            <a:spLocks noChangeArrowheads="1"/>
          </p:cNvSpPr>
          <p:nvPr userDrawn="1"/>
        </p:nvSpPr>
        <p:spPr bwMode="auto">
          <a:xfrm>
            <a:off x="5334000" y="6581774"/>
            <a:ext cx="3810000" cy="2308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Copyright </a:t>
            </a:r>
            <a:r>
              <a:rPr lang="en-US" sz="9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2010 © 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michael .roberson@eStudy.us, All  rights reserved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3" r:id="rId1"/>
    <p:sldLayoutId id="2147483694" r:id="rId2"/>
    <p:sldLayoutId id="2147483695" r:id="rId3"/>
    <p:sldLayoutId id="2147483696" r:id="rId4"/>
    <p:sldLayoutId id="2147483697" r:id="rId5"/>
    <p:sldLayoutId id="2147483698" r:id="rId6"/>
    <p:sldLayoutId id="2147483699" r:id="rId7"/>
    <p:sldLayoutId id="2147483700" r:id="rId8"/>
    <p:sldLayoutId id="2147483701" r:id="rId9"/>
    <p:sldLayoutId id="2147483702" r:id="rId10"/>
    <p:sldLayoutId id="2147483703" r:id="rId11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6666FF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6666FF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6666FF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6666FF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6666FF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rds.yahoo.com/_ylt=A9G_bDjI0IFLuT4AeliJzbkF;_ylu=X3oDMTBpdnJhMHUzBHBvcwMxBHNlYwNzcgR2dGlkAw--/SIG=1i8ft4pcs/EXP=1266885192/**http:/images.search.yahoo.com/images/view?back=http://images.search.yahoo.com/search/images?p=harley+davidson+logo&amp;ei=utf-8&amp;fr=yfp-t-900&amp;w=450&amp;h=370&amp;imgurl=adrenalinefix.files.wordpress.com/2008/09/harley-davidson-logo.jpg?w=450&amp;amp;h=370&amp;rurl=http://theadrenalinefix.com/2008/09&amp;size=84k&amp;name=harley+davidson+...&amp;p=harley+davidson+logo&amp;oid=ff2ee889f10475c6&amp;fr2=&amp;no=1&amp;tt=31751&amp;sigr=1135mdsgl&amp;sigi=12iro3560&amp;sigb=12p4li54v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25.wmf"/><Relationship Id="rId13" Type="http://schemas.openxmlformats.org/officeDocument/2006/relationships/oleObject" Target="../embeddings/oleObject30.bin"/><Relationship Id="rId3" Type="http://schemas.openxmlformats.org/officeDocument/2006/relationships/oleObject" Target="../embeddings/oleObject25.bin"/><Relationship Id="rId7" Type="http://schemas.openxmlformats.org/officeDocument/2006/relationships/oleObject" Target="../embeddings/oleObject27.bin"/><Relationship Id="rId12" Type="http://schemas.openxmlformats.org/officeDocument/2006/relationships/image" Target="../media/image27.wmf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24.wmf"/><Relationship Id="rId11" Type="http://schemas.openxmlformats.org/officeDocument/2006/relationships/oleObject" Target="../embeddings/oleObject29.bin"/><Relationship Id="rId5" Type="http://schemas.openxmlformats.org/officeDocument/2006/relationships/oleObject" Target="../embeddings/oleObject26.bin"/><Relationship Id="rId10" Type="http://schemas.openxmlformats.org/officeDocument/2006/relationships/image" Target="../media/image26.wmf"/><Relationship Id="rId4" Type="http://schemas.openxmlformats.org/officeDocument/2006/relationships/image" Target="../media/image14.wmf"/><Relationship Id="rId9" Type="http://schemas.openxmlformats.org/officeDocument/2006/relationships/oleObject" Target="../embeddings/oleObject28.bin"/><Relationship Id="rId14" Type="http://schemas.openxmlformats.org/officeDocument/2006/relationships/image" Target="../media/image28.wmf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2.wmf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wmf"/><Relationship Id="rId13" Type="http://schemas.openxmlformats.org/officeDocument/2006/relationships/oleObject" Target="../embeddings/oleObject8.bin"/><Relationship Id="rId3" Type="http://schemas.openxmlformats.org/officeDocument/2006/relationships/oleObject" Target="../embeddings/oleObject3.bin"/><Relationship Id="rId7" Type="http://schemas.openxmlformats.org/officeDocument/2006/relationships/oleObject" Target="../embeddings/oleObject5.bin"/><Relationship Id="rId12" Type="http://schemas.openxmlformats.org/officeDocument/2006/relationships/image" Target="../media/image7.wmf"/><Relationship Id="rId2" Type="http://schemas.openxmlformats.org/officeDocument/2006/relationships/slideLayout" Target="../slideLayouts/slideLayout1.xml"/><Relationship Id="rId16" Type="http://schemas.openxmlformats.org/officeDocument/2006/relationships/image" Target="../media/image9.wmf"/><Relationship Id="rId1" Type="http://schemas.openxmlformats.org/officeDocument/2006/relationships/vmlDrawing" Target="../drawings/vmlDrawing2.vml"/><Relationship Id="rId6" Type="http://schemas.openxmlformats.org/officeDocument/2006/relationships/image" Target="../media/image4.wmf"/><Relationship Id="rId11" Type="http://schemas.openxmlformats.org/officeDocument/2006/relationships/oleObject" Target="../embeddings/oleObject7.bin"/><Relationship Id="rId5" Type="http://schemas.openxmlformats.org/officeDocument/2006/relationships/oleObject" Target="../embeddings/oleObject4.bin"/><Relationship Id="rId15" Type="http://schemas.openxmlformats.org/officeDocument/2006/relationships/oleObject" Target="../embeddings/oleObject9.bin"/><Relationship Id="rId10" Type="http://schemas.openxmlformats.org/officeDocument/2006/relationships/image" Target="../media/image6.wmf"/><Relationship Id="rId4" Type="http://schemas.openxmlformats.org/officeDocument/2006/relationships/image" Target="../media/image2.wmf"/><Relationship Id="rId9" Type="http://schemas.openxmlformats.org/officeDocument/2006/relationships/oleObject" Target="../embeddings/oleObject6.bin"/><Relationship Id="rId14" Type="http://schemas.openxmlformats.org/officeDocument/2006/relationships/image" Target="../media/image8.w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wmf"/><Relationship Id="rId3" Type="http://schemas.openxmlformats.org/officeDocument/2006/relationships/oleObject" Target="../embeddings/oleObject10.bin"/><Relationship Id="rId7" Type="http://schemas.openxmlformats.org/officeDocument/2006/relationships/oleObject" Target="../embeddings/oleObject12.bin"/><Relationship Id="rId12" Type="http://schemas.openxmlformats.org/officeDocument/2006/relationships/image" Target="../media/image13.wmf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0.wmf"/><Relationship Id="rId11" Type="http://schemas.openxmlformats.org/officeDocument/2006/relationships/oleObject" Target="../embeddings/oleObject14.bin"/><Relationship Id="rId5" Type="http://schemas.openxmlformats.org/officeDocument/2006/relationships/oleObject" Target="../embeddings/oleObject11.bin"/><Relationship Id="rId10" Type="http://schemas.openxmlformats.org/officeDocument/2006/relationships/image" Target="../media/image12.wmf"/><Relationship Id="rId4" Type="http://schemas.openxmlformats.org/officeDocument/2006/relationships/image" Target="../media/image2.wmf"/><Relationship Id="rId9" Type="http://schemas.openxmlformats.org/officeDocument/2006/relationships/oleObject" Target="../embeddings/oleObject13.bin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wmf"/><Relationship Id="rId3" Type="http://schemas.openxmlformats.org/officeDocument/2006/relationships/oleObject" Target="../embeddings/oleObject15.bin"/><Relationship Id="rId7" Type="http://schemas.openxmlformats.org/officeDocument/2006/relationships/oleObject" Target="../embeddings/oleObject17.bin"/><Relationship Id="rId12" Type="http://schemas.openxmlformats.org/officeDocument/2006/relationships/image" Target="../media/image18.wmf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5.wmf"/><Relationship Id="rId11" Type="http://schemas.openxmlformats.org/officeDocument/2006/relationships/oleObject" Target="../embeddings/oleObject19.bin"/><Relationship Id="rId5" Type="http://schemas.openxmlformats.org/officeDocument/2006/relationships/oleObject" Target="../embeddings/oleObject16.bin"/><Relationship Id="rId10" Type="http://schemas.openxmlformats.org/officeDocument/2006/relationships/image" Target="../media/image17.wmf"/><Relationship Id="rId4" Type="http://schemas.openxmlformats.org/officeDocument/2006/relationships/image" Target="../media/image14.wmf"/><Relationship Id="rId9" Type="http://schemas.openxmlformats.org/officeDocument/2006/relationships/oleObject" Target="../embeddings/oleObject18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5.vml"/><Relationship Id="rId5" Type="http://schemas.openxmlformats.org/officeDocument/2006/relationships/image" Target="../media/image19.wmf"/><Relationship Id="rId4" Type="http://schemas.openxmlformats.org/officeDocument/2006/relationships/package" Target="../embeddings/Microsoft_Excel_Worksheet1.xlsx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0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6.vml"/><Relationship Id="rId4" Type="http://schemas.openxmlformats.org/officeDocument/2006/relationships/image" Target="../media/image21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wmf"/><Relationship Id="rId3" Type="http://schemas.openxmlformats.org/officeDocument/2006/relationships/oleObject" Target="../embeddings/oleObject21.bin"/><Relationship Id="rId7" Type="http://schemas.openxmlformats.org/officeDocument/2006/relationships/oleObject" Target="../embeddings/oleObject23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22.wmf"/><Relationship Id="rId5" Type="http://schemas.openxmlformats.org/officeDocument/2006/relationships/oleObject" Target="../embeddings/oleObject22.bin"/><Relationship Id="rId4" Type="http://schemas.openxmlformats.org/officeDocument/2006/relationships/image" Target="../media/image14.w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4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8.vml"/><Relationship Id="rId4" Type="http://schemas.openxmlformats.org/officeDocument/2006/relationships/image" Target="../media/image14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3" name="Line 4"/>
          <p:cNvSpPr>
            <a:spLocks noChangeShapeType="1"/>
          </p:cNvSpPr>
          <p:nvPr/>
        </p:nvSpPr>
        <p:spPr bwMode="auto">
          <a:xfrm>
            <a:off x="0" y="793750"/>
            <a:ext cx="9144000" cy="0"/>
          </a:xfrm>
          <a:prstGeom prst="line">
            <a:avLst/>
          </a:prstGeom>
          <a:noFill/>
          <a:ln w="9525">
            <a:solidFill>
              <a:srgbClr val="3366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34" name="Line 5"/>
          <p:cNvSpPr>
            <a:spLocks noChangeShapeType="1"/>
          </p:cNvSpPr>
          <p:nvPr/>
        </p:nvSpPr>
        <p:spPr bwMode="auto">
          <a:xfrm>
            <a:off x="0" y="946150"/>
            <a:ext cx="9144000" cy="0"/>
          </a:xfrm>
          <a:prstGeom prst="line">
            <a:avLst/>
          </a:prstGeom>
          <a:noFill/>
          <a:ln w="28575">
            <a:solidFill>
              <a:srgbClr val="3366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35" name="Text Box 7"/>
          <p:cNvSpPr txBox="1">
            <a:spLocks noChangeArrowheads="1"/>
          </p:cNvSpPr>
          <p:nvPr/>
        </p:nvSpPr>
        <p:spPr bwMode="auto">
          <a:xfrm>
            <a:off x="228600" y="0"/>
            <a:ext cx="3657600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6000">
                <a:solidFill>
                  <a:srgbClr val="6666FF"/>
                </a:solidFill>
              </a:rPr>
              <a:t>eStudy.us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248400" y="1219200"/>
            <a:ext cx="1981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Harley-Davidson Income Statement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28600" y="2438400"/>
            <a:ext cx="4114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Harley-Davidson – an American motorcycle manufacture based in Milwaukee, WI</a:t>
            </a:r>
            <a:endParaRPr lang="en-US" dirty="0"/>
          </a:p>
        </p:txBody>
      </p:sp>
      <p:sp>
        <p:nvSpPr>
          <p:cNvPr id="19" name="TextBox 18"/>
          <p:cNvSpPr txBox="1"/>
          <p:nvPr/>
        </p:nvSpPr>
        <p:spPr>
          <a:xfrm>
            <a:off x="250370" y="3023175"/>
            <a:ext cx="432162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In 1903 </a:t>
            </a:r>
            <a:r>
              <a:rPr lang="en-US" dirty="0"/>
              <a:t>William S. Harley and Arthur Davidson make available to the public the first production </a:t>
            </a:r>
            <a:r>
              <a:rPr lang="en-US" dirty="0" smtClean="0"/>
              <a:t>Harley-Davidson motorcycle</a:t>
            </a:r>
            <a:r>
              <a:rPr lang="en-US" dirty="0"/>
              <a:t>.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250371" y="4774126"/>
            <a:ext cx="4321629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Current details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dirty="0" smtClean="0"/>
              <a:t>10.3% market share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dirty="0" smtClean="0"/>
              <a:t>686 dealers in U.S.A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dirty="0" smtClean="0"/>
              <a:t>267.4 thousand unit sales in 2008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dirty="0" smtClean="0"/>
              <a:t>9,700 employees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dirty="0" smtClean="0"/>
              <a:t>$25 Stock Price (NYSE)</a:t>
            </a:r>
          </a:p>
          <a:p>
            <a:endParaRPr lang="en-US" dirty="0"/>
          </a:p>
        </p:txBody>
      </p:sp>
      <p:pic>
        <p:nvPicPr>
          <p:cNvPr id="1050" name="Picture 26" descr="Go to fullsize image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1143000"/>
            <a:ext cx="1333500" cy="10953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4" name="TextBox 23"/>
          <p:cNvSpPr txBox="1"/>
          <p:nvPr/>
        </p:nvSpPr>
        <p:spPr>
          <a:xfrm>
            <a:off x="283028" y="3910956"/>
            <a:ext cx="4114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dirty="0" smtClean="0"/>
              <a:t>Public in 1987 (NYSE)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dirty="0" smtClean="0"/>
              <a:t>Nearly zero debt </a:t>
            </a: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38860017"/>
              </p:ext>
            </p:extLst>
          </p:nvPr>
        </p:nvGraphicFramePr>
        <p:xfrm>
          <a:off x="5694946" y="1853922"/>
          <a:ext cx="3144253" cy="4000500"/>
        </p:xfrm>
        <a:graphic>
          <a:graphicData uri="http://schemas.openxmlformats.org/drawingml/2006/table">
            <a:tbl>
              <a:tblPr/>
              <a:tblGrid>
                <a:gridCol w="2126460"/>
                <a:gridCol w="1017793"/>
              </a:tblGrid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Revenue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2008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   H-D / Buell Motorcycle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1" u="none" strike="noStrike">
                          <a:solidFill>
                            <a:srgbClr val="4F81BD"/>
                          </a:solidFill>
                          <a:effectLst/>
                          <a:latin typeface="Verdana"/>
                        </a:rPr>
                        <a:t>$4,278,400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   Parts &amp; Accessories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$858,748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   General Merchandise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$313,835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   Buell Motorcycle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$123,086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   Defense and Other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$20,397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1" u="none" strike="noStrike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Total Revenue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1" u="none" strike="noStrike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$5,594,466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1" u="none" strike="noStrike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Cost of Product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1" u="none" strike="noStrike">
                          <a:solidFill>
                            <a:srgbClr val="4F81BD"/>
                          </a:solidFill>
                          <a:effectLst/>
                          <a:latin typeface="Verdana"/>
                        </a:rPr>
                        <a:t>$3,663,488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1" u="none" strike="noStrike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Gross Profit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1" u="none" strike="noStrike" dirty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$1,930,978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1" u="none" strike="noStrike" dirty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Expense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   Operating Expense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1" u="none" strike="noStrike">
                          <a:solidFill>
                            <a:srgbClr val="948A54"/>
                          </a:solidFill>
                          <a:effectLst/>
                          <a:latin typeface="Verdana"/>
                        </a:rPr>
                        <a:t>$664,429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   Advertising Expense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1" u="none" strike="noStrike">
                          <a:solidFill>
                            <a:srgbClr val="4F81BD"/>
                          </a:solidFill>
                          <a:effectLst/>
                          <a:latin typeface="Verdana"/>
                        </a:rPr>
                        <a:t>$300,000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   Finance Operating Income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$82,765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   Corporate Expense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$20,131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1" u="none" strike="noStrike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Total Operating Income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1" u="none" strike="noStrike" dirty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$1,029,183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Investment Income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$9,495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Interest Expense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$4,542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Income Before Taxes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$1,034,136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Income Taxes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$379,259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1" u="none" strike="noStrike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Net Income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1" u="none" strike="noStrike" dirty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$654,877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3" name="Line 4"/>
          <p:cNvSpPr>
            <a:spLocks noChangeShapeType="1"/>
          </p:cNvSpPr>
          <p:nvPr/>
        </p:nvSpPr>
        <p:spPr bwMode="auto">
          <a:xfrm>
            <a:off x="0" y="793750"/>
            <a:ext cx="9144000" cy="0"/>
          </a:xfrm>
          <a:prstGeom prst="line">
            <a:avLst/>
          </a:prstGeom>
          <a:noFill/>
          <a:ln w="9525">
            <a:solidFill>
              <a:srgbClr val="3366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34" name="Line 5"/>
          <p:cNvSpPr>
            <a:spLocks noChangeShapeType="1"/>
          </p:cNvSpPr>
          <p:nvPr/>
        </p:nvSpPr>
        <p:spPr bwMode="auto">
          <a:xfrm>
            <a:off x="0" y="946150"/>
            <a:ext cx="9144000" cy="0"/>
          </a:xfrm>
          <a:prstGeom prst="line">
            <a:avLst/>
          </a:prstGeom>
          <a:noFill/>
          <a:ln w="28575">
            <a:solidFill>
              <a:srgbClr val="3366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35" name="Text Box 7"/>
          <p:cNvSpPr txBox="1">
            <a:spLocks noChangeArrowheads="1"/>
          </p:cNvSpPr>
          <p:nvPr/>
        </p:nvSpPr>
        <p:spPr bwMode="auto">
          <a:xfrm>
            <a:off x="228600" y="0"/>
            <a:ext cx="3657600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6000">
                <a:solidFill>
                  <a:srgbClr val="6666FF"/>
                </a:solidFill>
              </a:rPr>
              <a:t>eStudy.us</a:t>
            </a:r>
          </a:p>
        </p:txBody>
      </p:sp>
      <p:graphicFrame>
        <p:nvGraphicFramePr>
          <p:cNvPr id="3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96089088"/>
              </p:ext>
            </p:extLst>
          </p:nvPr>
        </p:nvGraphicFramePr>
        <p:xfrm>
          <a:off x="4327191" y="2847975"/>
          <a:ext cx="146050" cy="277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494" name="Equation" r:id="rId3" imgW="114120" imgH="215640" progId="Equation.3">
                  <p:embed/>
                </p:oleObj>
              </mc:Choice>
              <mc:Fallback>
                <p:oleObj name="Equation" r:id="rId3" imgW="114120" imgH="2156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27191" y="2847975"/>
                        <a:ext cx="146050" cy="2778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924583"/>
              </p:ext>
            </p:extLst>
          </p:nvPr>
        </p:nvGraphicFramePr>
        <p:xfrm>
          <a:off x="448928" y="2641600"/>
          <a:ext cx="3213100" cy="58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495" name="Equation" r:id="rId5" imgW="2387520" imgH="431640" progId="Equation.3">
                  <p:embed/>
                </p:oleObj>
              </mc:Choice>
              <mc:Fallback>
                <p:oleObj name="Equation" r:id="rId5" imgW="2387520" imgH="431640" progId="Equation.3">
                  <p:embed/>
                  <p:pic>
                    <p:nvPicPr>
                      <p:cNvPr id="0" name="Object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8928" y="2641600"/>
                        <a:ext cx="3213100" cy="584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59832287"/>
              </p:ext>
            </p:extLst>
          </p:nvPr>
        </p:nvGraphicFramePr>
        <p:xfrm>
          <a:off x="396541" y="3403600"/>
          <a:ext cx="3076575" cy="576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496" name="Equation" r:id="rId7" imgW="2247840" imgH="419040" progId="Equation.3">
                  <p:embed/>
                </p:oleObj>
              </mc:Choice>
              <mc:Fallback>
                <p:oleObj name="Equation" r:id="rId7" imgW="2247840" imgH="41904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6541" y="3403600"/>
                        <a:ext cx="3076575" cy="5762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75078188"/>
              </p:ext>
            </p:extLst>
          </p:nvPr>
        </p:nvGraphicFramePr>
        <p:xfrm>
          <a:off x="387016" y="4219575"/>
          <a:ext cx="4152900" cy="314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497" name="Equation" r:id="rId9" imgW="3035160" imgH="228600" progId="Equation.3">
                  <p:embed/>
                </p:oleObj>
              </mc:Choice>
              <mc:Fallback>
                <p:oleObj name="Equation" r:id="rId9" imgW="3035160" imgH="2286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7016" y="4219575"/>
                        <a:ext cx="4152900" cy="3143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81504334"/>
              </p:ext>
            </p:extLst>
          </p:nvPr>
        </p:nvGraphicFramePr>
        <p:xfrm>
          <a:off x="448928" y="2203450"/>
          <a:ext cx="8890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498" name="Equation" r:id="rId11" imgW="660240" imgH="177480" progId="Equation.3">
                  <p:embed/>
                </p:oleObj>
              </mc:Choice>
              <mc:Fallback>
                <p:oleObj name="Equation" r:id="rId11" imgW="660240" imgH="17748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8928" y="2203450"/>
                        <a:ext cx="8890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80495741"/>
              </p:ext>
            </p:extLst>
          </p:nvPr>
        </p:nvGraphicFramePr>
        <p:xfrm>
          <a:off x="482265" y="4800600"/>
          <a:ext cx="728663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499" name="Equation" r:id="rId13" imgW="533160" imgH="203040" progId="Equation.3">
                  <p:embed/>
                </p:oleObj>
              </mc:Choice>
              <mc:Fallback>
                <p:oleObj name="Equation" r:id="rId13" imgW="533160" imgH="20304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2265" y="4800600"/>
                        <a:ext cx="728663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TextBox 12"/>
          <p:cNvSpPr txBox="1"/>
          <p:nvPr/>
        </p:nvSpPr>
        <p:spPr>
          <a:xfrm>
            <a:off x="228600" y="1295400"/>
            <a:ext cx="5410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Profit Maximizing level of Harley-Davidson production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97090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3" name="Line 4"/>
          <p:cNvSpPr>
            <a:spLocks noChangeShapeType="1"/>
          </p:cNvSpPr>
          <p:nvPr/>
        </p:nvSpPr>
        <p:spPr bwMode="auto">
          <a:xfrm>
            <a:off x="0" y="793750"/>
            <a:ext cx="9144000" cy="0"/>
          </a:xfrm>
          <a:prstGeom prst="line">
            <a:avLst/>
          </a:prstGeom>
          <a:noFill/>
          <a:ln w="9525">
            <a:solidFill>
              <a:srgbClr val="3366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34" name="Line 5"/>
          <p:cNvSpPr>
            <a:spLocks noChangeShapeType="1"/>
          </p:cNvSpPr>
          <p:nvPr/>
        </p:nvSpPr>
        <p:spPr bwMode="auto">
          <a:xfrm>
            <a:off x="0" y="946150"/>
            <a:ext cx="9144000" cy="0"/>
          </a:xfrm>
          <a:prstGeom prst="line">
            <a:avLst/>
          </a:prstGeom>
          <a:noFill/>
          <a:ln w="28575">
            <a:solidFill>
              <a:srgbClr val="3366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35" name="Text Box 7"/>
          <p:cNvSpPr txBox="1">
            <a:spLocks noChangeArrowheads="1"/>
          </p:cNvSpPr>
          <p:nvPr/>
        </p:nvSpPr>
        <p:spPr bwMode="auto">
          <a:xfrm>
            <a:off x="228600" y="0"/>
            <a:ext cx="3657600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6000">
                <a:solidFill>
                  <a:srgbClr val="6666FF"/>
                </a:solidFill>
              </a:rPr>
              <a:t>eStudy.us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228600" y="1219200"/>
            <a:ext cx="5410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Profit Maximizing level of Harley-Davidson production</a:t>
            </a:r>
            <a:endParaRPr lang="en-US" dirty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29656026"/>
              </p:ext>
            </p:extLst>
          </p:nvPr>
        </p:nvGraphicFramePr>
        <p:xfrm>
          <a:off x="228599" y="1752600"/>
          <a:ext cx="8458199" cy="4419576"/>
        </p:xfrm>
        <a:graphic>
          <a:graphicData uri="http://schemas.openxmlformats.org/drawingml/2006/table">
            <a:tbl>
              <a:tblPr/>
              <a:tblGrid>
                <a:gridCol w="438180"/>
                <a:gridCol w="756856"/>
                <a:gridCol w="756856"/>
                <a:gridCol w="756856"/>
                <a:gridCol w="690465"/>
                <a:gridCol w="690465"/>
                <a:gridCol w="690465"/>
                <a:gridCol w="690465"/>
                <a:gridCol w="305398"/>
                <a:gridCol w="610796"/>
                <a:gridCol w="584240"/>
                <a:gridCol w="849804"/>
                <a:gridCol w="637353"/>
              </a:tblGrid>
              <a:tr h="163688"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Q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TC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TFC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TVC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MC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AVC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AFC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ATC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9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Price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MR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TR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Profit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3688"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250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$3,584,819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$1,491,069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$2,093,750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$4,250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$8,375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$5,964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$14,339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$16,791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$5,427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$4,197,727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$612,908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163688"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251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$3,589,083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$1,491,069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$2,098,014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$4,277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$8,359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$5,941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$14,299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$16,745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$5,336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$4,203,109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$614,026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3688"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252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$3,593,374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$1,491,069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$2,102,305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$4,305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$8,342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$5,917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$14,259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$16,700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$5,245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$4,208,400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$615,026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3688"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253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$3,597,694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$1,491,069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$2,106,625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$4,334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$8,327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$5,894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$14,220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$16,655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$5,155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$4,213,600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$615,906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3688"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254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$3,602,043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$1,491,069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$2,110,974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$4,364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$8,311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$5,870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$14,181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$16,609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$5,064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$4,218,709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$616,666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3688"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255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$3,606,422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$1,491,069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$2,115,353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$4,394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$8,296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$5,847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$14,143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$16,564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$4,973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$4,223,727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$617,306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3688"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256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$3,610,831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$1,491,069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$2,119,762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$4,425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$8,280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$5,824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$14,105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$16,518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$4,882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$4,228,655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$617,824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3688"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257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$3,615,272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$1,491,069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$2,124,203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$4,457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$8,265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$5,802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$14,067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$16,473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$4,791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$4,233,491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$618,219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3688"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258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$3,619,744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$1,491,069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$2,128,675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$4,489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$8,251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$5,779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$14,030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$16,427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$4,700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$4,238,236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$618,492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3688"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259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$3,624,250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$1,491,069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$2,133,181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$4,522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$8,236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$5,757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$13,993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$16,382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$4,609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$4,242,891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$618,641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3688"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260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$3,628,789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$1,491,069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$2,137,720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$4,556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$8,222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$5,735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$13,957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$16,336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$4,518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$4,247,455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$618,666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3688"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261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$3,633,362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$1,491,069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$2,142,293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$4,591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$8,208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$5,713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$13,921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$16,291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$4,427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$4,251,927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$618,565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3688"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262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$3,637,970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$1,491,069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$2,146,901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$4,626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$8,194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$5,691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$13,885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$16,245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$4,336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$4,256,309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$618,339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3688"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263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$3,642,614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$1,491,069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$2,151,545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$4,662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$8,181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$5,669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$13,850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$16,200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$4,245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$4,260,600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$617,986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3688"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264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$3,647,294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$1,491,069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$2,156,225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$4,699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$8,168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$5,648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$13,816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$16,155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$4,155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$4,264,800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$617,506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3688"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265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$3,652,012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$1,491,069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$2,160,943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$4,736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$8,155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$5,627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$13,781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$16,109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$4,064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$4,268,909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$616,898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3688"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266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$3,656,767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$1,491,069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$2,165,698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$4,774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$8,142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$5,606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$13,747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$16,064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$3,973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$4,272,927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$616,161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3688"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>
                          <a:solidFill>
                            <a:srgbClr val="F79646"/>
                          </a:solidFill>
                          <a:effectLst/>
                          <a:latin typeface="Calibri"/>
                        </a:rPr>
                        <a:t>267.4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>
                          <a:solidFill>
                            <a:srgbClr val="F79646"/>
                          </a:solidFill>
                          <a:effectLst/>
                          <a:latin typeface="Calibri"/>
                        </a:rPr>
                        <a:t>$3,663,488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>
                          <a:solidFill>
                            <a:srgbClr val="F79646"/>
                          </a:solidFill>
                          <a:effectLst/>
                          <a:latin typeface="Calibri"/>
                        </a:rPr>
                        <a:t>$1,491,069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>
                          <a:solidFill>
                            <a:srgbClr val="F79646"/>
                          </a:solidFill>
                          <a:effectLst/>
                          <a:latin typeface="Calibri"/>
                        </a:rPr>
                        <a:t>$2,172,419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>
                          <a:solidFill>
                            <a:srgbClr val="F79646"/>
                          </a:solidFill>
                          <a:effectLst/>
                          <a:latin typeface="Calibri"/>
                        </a:rPr>
                        <a:t>$4,829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>
                          <a:solidFill>
                            <a:srgbClr val="F79646"/>
                          </a:solidFill>
                          <a:effectLst/>
                          <a:latin typeface="Calibri"/>
                        </a:rPr>
                        <a:t>$8,124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>
                          <a:solidFill>
                            <a:srgbClr val="F79646"/>
                          </a:solidFill>
                          <a:effectLst/>
                          <a:latin typeface="Calibri"/>
                        </a:rPr>
                        <a:t>$5,576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>
                          <a:solidFill>
                            <a:srgbClr val="F79646"/>
                          </a:solidFill>
                          <a:effectLst/>
                          <a:latin typeface="Calibri"/>
                        </a:rPr>
                        <a:t>$13,700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900" b="1" i="0" u="none" strike="noStrike">
                        <a:solidFill>
                          <a:srgbClr val="F79646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>
                          <a:solidFill>
                            <a:srgbClr val="F79646"/>
                          </a:solidFill>
                          <a:effectLst/>
                          <a:latin typeface="Calibri"/>
                        </a:rPr>
                        <a:t>$16,000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>
                          <a:solidFill>
                            <a:srgbClr val="F79646"/>
                          </a:solidFill>
                          <a:effectLst/>
                          <a:latin typeface="Calibri"/>
                        </a:rPr>
                        <a:t>$3,845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>
                          <a:solidFill>
                            <a:srgbClr val="F79646"/>
                          </a:solidFill>
                          <a:effectLst/>
                          <a:latin typeface="Calibri"/>
                        </a:rPr>
                        <a:t>$4,278,400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>
                          <a:solidFill>
                            <a:srgbClr val="F79646"/>
                          </a:solidFill>
                          <a:effectLst/>
                          <a:latin typeface="Calibri"/>
                        </a:rPr>
                        <a:t>$614,912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3688"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268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$3,666,393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$1,491,069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$2,175,324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$4,853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$8,117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$5,564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$13,681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$15,973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$3,791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$4,280,691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$614,298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3688"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269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$3,671,266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$1,491,069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$2,180,197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$4,893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$8,105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$5,543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$13,648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$15,927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$3,700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$4,284,436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$613,171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3688"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270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$3,676,179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$1,491,069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$2,185,110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$4,934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$8,093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$5,522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$13,615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$15,882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$3,609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$4,288,091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$611,912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3688"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271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$3,681,134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$1,491,069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$2,190,065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$4,976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$8,081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$5,502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$13,584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$15,836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$3,518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$4,291,655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$610,521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3688"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272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$3,686,131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$1,491,069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$2,195,062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$5,018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$8,070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$5,482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$13,552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$15,791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$3,427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$4,295,127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$608,997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3688"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273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$3,691,171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$1,491,069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$2,200,102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$5,061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$8,059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$5,462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$13,521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$15,745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$3,336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$4,298,509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$607,339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3688"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274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$3,696,254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$1,491,069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$2,205,185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$5,105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$8,048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$5,442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$13,490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$15,700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$3,245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$4,301,800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$605,546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3688"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275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$3,701,382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$1,491,069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$2,210,313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$5,150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$8,038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$5,422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$13,460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$15,655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$3,155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$4,305,000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$603,619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3" name="Rounded Rectangle 2"/>
          <p:cNvSpPr/>
          <p:nvPr/>
        </p:nvSpPr>
        <p:spPr bwMode="auto">
          <a:xfrm>
            <a:off x="228600" y="3550920"/>
            <a:ext cx="8458200" cy="182880"/>
          </a:xfrm>
          <a:prstGeom prst="roundRect">
            <a:avLst/>
          </a:prstGeom>
          <a:solidFill>
            <a:srgbClr val="6666FF">
              <a:alpha val="43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32483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3" name="Line 4"/>
          <p:cNvSpPr>
            <a:spLocks noChangeShapeType="1"/>
          </p:cNvSpPr>
          <p:nvPr/>
        </p:nvSpPr>
        <p:spPr bwMode="auto">
          <a:xfrm>
            <a:off x="0" y="793750"/>
            <a:ext cx="9144000" cy="0"/>
          </a:xfrm>
          <a:prstGeom prst="line">
            <a:avLst/>
          </a:prstGeom>
          <a:noFill/>
          <a:ln w="9525">
            <a:solidFill>
              <a:srgbClr val="3366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34" name="Line 5"/>
          <p:cNvSpPr>
            <a:spLocks noChangeShapeType="1"/>
          </p:cNvSpPr>
          <p:nvPr/>
        </p:nvSpPr>
        <p:spPr bwMode="auto">
          <a:xfrm>
            <a:off x="0" y="946150"/>
            <a:ext cx="9144000" cy="0"/>
          </a:xfrm>
          <a:prstGeom prst="line">
            <a:avLst/>
          </a:prstGeom>
          <a:noFill/>
          <a:ln w="28575">
            <a:solidFill>
              <a:srgbClr val="3366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35" name="Text Box 7"/>
          <p:cNvSpPr txBox="1">
            <a:spLocks noChangeArrowheads="1"/>
          </p:cNvSpPr>
          <p:nvPr/>
        </p:nvSpPr>
        <p:spPr bwMode="auto">
          <a:xfrm>
            <a:off x="228600" y="0"/>
            <a:ext cx="3657600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6000">
                <a:solidFill>
                  <a:srgbClr val="6666FF"/>
                </a:solidFill>
              </a:rPr>
              <a:t>eStudy.us</a:t>
            </a:r>
          </a:p>
        </p:txBody>
      </p:sp>
      <p:graphicFrame>
        <p:nvGraphicFramePr>
          <p:cNvPr id="3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22996873"/>
              </p:ext>
            </p:extLst>
          </p:nvPr>
        </p:nvGraphicFramePr>
        <p:xfrm>
          <a:off x="457200" y="1633954"/>
          <a:ext cx="7832018" cy="65055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40" name="Equation" r:id="rId3" imgW="5816520" imgH="482400" progId="Equation.3">
                  <p:embed/>
                </p:oleObj>
              </mc:Choice>
              <mc:Fallback>
                <p:oleObj name="Equation" r:id="rId3" imgW="5816520" imgH="4824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" y="1633954"/>
                        <a:ext cx="7832018" cy="65055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152400" y="1295400"/>
            <a:ext cx="5410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New Harley-Davidson demand equation</a:t>
            </a:r>
            <a:endParaRPr lang="en-US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31549850"/>
              </p:ext>
            </p:extLst>
          </p:nvPr>
        </p:nvGraphicFramePr>
        <p:xfrm>
          <a:off x="685800" y="2286000"/>
          <a:ext cx="390525" cy="2705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41" name="Equation" r:id="rId5" imgW="304560" imgH="2108160" progId="Equation.3">
                  <p:embed/>
                </p:oleObj>
              </mc:Choice>
              <mc:Fallback>
                <p:oleObj name="Equation" r:id="rId5" imgW="304560" imgH="210816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" y="2286000"/>
                        <a:ext cx="390525" cy="2705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110343" y="2284511"/>
            <a:ext cx="4191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q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uantity demand for new Harley-Davidson motorcycles</a:t>
            </a:r>
            <a:endParaRPr lang="en-US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110343" y="2581400"/>
            <a:ext cx="330925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rice of new Harley-Davidson motorcycles</a:t>
            </a:r>
            <a:endParaRPr lang="en-US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110343" y="2889178"/>
            <a:ext cx="346165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verage price of other new street motorcycles</a:t>
            </a:r>
            <a:endParaRPr lang="en-US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110343" y="3181133"/>
            <a:ext cx="391885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verage price of used Harley-Davidson motorcycles</a:t>
            </a:r>
            <a:endParaRPr lang="en-US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110343" y="3429000"/>
            <a:ext cx="369025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Harley-Davidson advertising expense (millions)</a:t>
            </a:r>
            <a:endParaRPr lang="en-US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110343" y="3733331"/>
            <a:ext cx="330925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verage income of street motorcycle riders</a:t>
            </a:r>
            <a:endParaRPr lang="en-US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110343" y="4067343"/>
            <a:ext cx="20955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verage price of gasoline</a:t>
            </a:r>
            <a:endParaRPr lang="en-US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110343" y="4370184"/>
            <a:ext cx="490945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average purchase value of Harley-Davidson parts and accessories</a:t>
            </a:r>
            <a:endParaRPr lang="en-US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110343" y="4691355"/>
            <a:ext cx="308065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verage age of street motorcycle riders</a:t>
            </a:r>
            <a:endParaRPr lang="en-US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4432300" y="2581399"/>
            <a:ext cx="86904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i="1" dirty="0" smtClean="0">
                <a:latin typeface="Times New Roman" pitchFamily="18" charset="0"/>
                <a:cs typeface="Times New Roman" pitchFamily="18" charset="0"/>
              </a:rPr>
              <a:t>$16,000</a:t>
            </a:r>
            <a:endParaRPr lang="en-US" sz="14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4541157" y="2892623"/>
            <a:ext cx="86904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i="1" dirty="0" smtClean="0">
                <a:latin typeface="Times New Roman" pitchFamily="18" charset="0"/>
                <a:cs typeface="Times New Roman" pitchFamily="18" charset="0"/>
              </a:rPr>
              <a:t>$13,000</a:t>
            </a:r>
            <a:endParaRPr lang="en-US" sz="14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5029200" y="3196955"/>
            <a:ext cx="86904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i="1" dirty="0" smtClean="0">
                <a:latin typeface="Times New Roman" pitchFamily="18" charset="0"/>
                <a:cs typeface="Times New Roman" pitchFamily="18" charset="0"/>
              </a:rPr>
              <a:t>$10,000</a:t>
            </a:r>
            <a:endParaRPr lang="en-US" sz="14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4724400" y="3425554"/>
            <a:ext cx="1295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i="1" dirty="0" smtClean="0">
                <a:latin typeface="Times New Roman" pitchFamily="18" charset="0"/>
                <a:cs typeface="Times New Roman" pitchFamily="18" charset="0"/>
              </a:rPr>
              <a:t>$300 (millions)</a:t>
            </a:r>
            <a:endParaRPr lang="en-US" sz="14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4315278" y="3736777"/>
            <a:ext cx="86904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i="1" dirty="0" smtClean="0">
                <a:latin typeface="Times New Roman" pitchFamily="18" charset="0"/>
                <a:cs typeface="Times New Roman" pitchFamily="18" charset="0"/>
              </a:rPr>
              <a:t>$45,000</a:t>
            </a:r>
            <a:endParaRPr lang="en-US" sz="14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3042557" y="4067343"/>
            <a:ext cx="86904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i="1" dirty="0" smtClean="0">
                <a:latin typeface="Times New Roman" pitchFamily="18" charset="0"/>
                <a:cs typeface="Times New Roman" pitchFamily="18" charset="0"/>
              </a:rPr>
              <a:t>$2.64</a:t>
            </a:r>
            <a:endParaRPr lang="en-US" sz="14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5898243" y="4369716"/>
            <a:ext cx="86904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i="1" dirty="0" smtClean="0">
                <a:latin typeface="Times New Roman" pitchFamily="18" charset="0"/>
                <a:cs typeface="Times New Roman" pitchFamily="18" charset="0"/>
              </a:rPr>
              <a:t>$500</a:t>
            </a:r>
            <a:endParaRPr lang="en-US" sz="14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TextBox 18"/>
          <p:cNvSpPr txBox="1"/>
          <p:nvPr/>
        </p:nvSpPr>
        <p:spPr>
          <a:xfrm>
            <a:off x="3997778" y="4677493"/>
            <a:ext cx="86904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r>
              <a:rPr lang="en-US" sz="1400" b="1" i="1" dirty="0" smtClean="0">
                <a:latin typeface="Times New Roman" pitchFamily="18" charset="0"/>
                <a:cs typeface="Times New Roman" pitchFamily="18" charset="0"/>
              </a:rPr>
              <a:t>42 years</a:t>
            </a:r>
            <a:endParaRPr lang="en-US" sz="14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364671" y="5181600"/>
            <a:ext cx="5410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Possible Improvements</a:t>
            </a:r>
            <a:endParaRPr lang="en-US" dirty="0"/>
          </a:p>
        </p:txBody>
      </p:sp>
      <p:sp>
        <p:nvSpPr>
          <p:cNvPr id="26" name="TextBox 25"/>
          <p:cNvSpPr txBox="1"/>
          <p:nvPr/>
        </p:nvSpPr>
        <p:spPr>
          <a:xfrm>
            <a:off x="488042" y="5503277"/>
            <a:ext cx="827495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sz="1400" dirty="0" smtClean="0"/>
              <a:t>Harley Davidson product line prices and quantities </a:t>
            </a:r>
            <a:r>
              <a:rPr lang="en-US" sz="1400" i="1" dirty="0" smtClean="0"/>
              <a:t>(multiple simultaneous demand functions)</a:t>
            </a:r>
            <a:r>
              <a:rPr lang="en-US" sz="1400" dirty="0" smtClean="0"/>
              <a:t> 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1400" dirty="0" smtClean="0"/>
              <a:t>Specific competitor prices </a:t>
            </a:r>
            <a:r>
              <a:rPr lang="en-US" sz="1400" i="1" dirty="0" smtClean="0"/>
              <a:t>(Honda, Suzuki, Yamaha, Kawasaki, BWM, etc…)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1400" dirty="0" smtClean="0"/>
              <a:t>Insurance Price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1400" dirty="0" smtClean="0"/>
              <a:t>Automobile Price Index</a:t>
            </a:r>
          </a:p>
          <a:p>
            <a:pPr marL="285750" indent="-285750">
              <a:buFont typeface="Arial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13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  <p:bldP spid="2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3" name="Line 4"/>
          <p:cNvSpPr>
            <a:spLocks noChangeShapeType="1"/>
          </p:cNvSpPr>
          <p:nvPr/>
        </p:nvSpPr>
        <p:spPr bwMode="auto">
          <a:xfrm>
            <a:off x="0" y="793750"/>
            <a:ext cx="9144000" cy="0"/>
          </a:xfrm>
          <a:prstGeom prst="line">
            <a:avLst/>
          </a:prstGeom>
          <a:noFill/>
          <a:ln w="9525">
            <a:solidFill>
              <a:srgbClr val="3366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34" name="Line 5"/>
          <p:cNvSpPr>
            <a:spLocks noChangeShapeType="1"/>
          </p:cNvSpPr>
          <p:nvPr/>
        </p:nvSpPr>
        <p:spPr bwMode="auto">
          <a:xfrm>
            <a:off x="0" y="946150"/>
            <a:ext cx="9144000" cy="0"/>
          </a:xfrm>
          <a:prstGeom prst="line">
            <a:avLst/>
          </a:prstGeom>
          <a:noFill/>
          <a:ln w="28575">
            <a:solidFill>
              <a:srgbClr val="3366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35" name="Text Box 7"/>
          <p:cNvSpPr txBox="1">
            <a:spLocks noChangeArrowheads="1"/>
          </p:cNvSpPr>
          <p:nvPr/>
        </p:nvSpPr>
        <p:spPr bwMode="auto">
          <a:xfrm>
            <a:off x="228600" y="0"/>
            <a:ext cx="3657600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6000" dirty="0">
                <a:solidFill>
                  <a:srgbClr val="6666FF"/>
                </a:solidFill>
              </a:rPr>
              <a:t>eStudy.us</a:t>
            </a:r>
          </a:p>
        </p:txBody>
      </p:sp>
      <p:graphicFrame>
        <p:nvGraphicFramePr>
          <p:cNvPr id="3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9390526"/>
              </p:ext>
            </p:extLst>
          </p:nvPr>
        </p:nvGraphicFramePr>
        <p:xfrm>
          <a:off x="457200" y="1633954"/>
          <a:ext cx="7832018" cy="65055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476" name="Equation" r:id="rId3" imgW="5816520" imgH="482400" progId="Equation.3">
                  <p:embed/>
                </p:oleObj>
              </mc:Choice>
              <mc:Fallback>
                <p:oleObj name="Equation" r:id="rId3" imgW="5816520" imgH="4824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" y="1633954"/>
                        <a:ext cx="7832018" cy="65055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152400" y="1295400"/>
            <a:ext cx="5410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New Harley-Davidson demand equation</a:t>
            </a:r>
            <a:endParaRPr lang="en-US" dirty="0"/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86167755"/>
              </p:ext>
            </p:extLst>
          </p:nvPr>
        </p:nvGraphicFramePr>
        <p:xfrm>
          <a:off x="444500" y="3200400"/>
          <a:ext cx="1846262" cy="309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477" name="Equation" r:id="rId5" imgW="1371600" imgH="228600" progId="Equation.3">
                  <p:embed/>
                </p:oleObj>
              </mc:Choice>
              <mc:Fallback>
                <p:oleObj name="Equation" r:id="rId5" imgW="1371600" imgH="22860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4500" y="3200400"/>
                        <a:ext cx="1846262" cy="3095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2411652"/>
              </p:ext>
            </p:extLst>
          </p:nvPr>
        </p:nvGraphicFramePr>
        <p:xfrm>
          <a:off x="447675" y="4798814"/>
          <a:ext cx="2359025" cy="309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478" name="Equation" r:id="rId7" imgW="1752480" imgH="228600" progId="Equation.3">
                  <p:embed/>
                </p:oleObj>
              </mc:Choice>
              <mc:Fallback>
                <p:oleObj name="Equation" r:id="rId7" imgW="1752480" imgH="2286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7675" y="4798814"/>
                        <a:ext cx="2359025" cy="3095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89257409"/>
              </p:ext>
            </p:extLst>
          </p:nvPr>
        </p:nvGraphicFramePr>
        <p:xfrm>
          <a:off x="438150" y="5390952"/>
          <a:ext cx="3282950" cy="327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479" name="Equation" r:id="rId9" imgW="2438280" imgH="241200" progId="Equation.3">
                  <p:embed/>
                </p:oleObj>
              </mc:Choice>
              <mc:Fallback>
                <p:oleObj name="Equation" r:id="rId9" imgW="2438280" imgH="24120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8150" y="5390952"/>
                        <a:ext cx="3282950" cy="327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ct 2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52192071"/>
              </p:ext>
            </p:extLst>
          </p:nvPr>
        </p:nvGraphicFramePr>
        <p:xfrm>
          <a:off x="431800" y="5971977"/>
          <a:ext cx="3213100" cy="58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480" name="Equation" r:id="rId11" imgW="2387520" imgH="431640" progId="Equation.3">
                  <p:embed/>
                </p:oleObj>
              </mc:Choice>
              <mc:Fallback>
                <p:oleObj name="Equation" r:id="rId11" imgW="2387520" imgH="43164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1800" y="5971977"/>
                        <a:ext cx="3213100" cy="584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4" name="Group 3"/>
          <p:cNvGrpSpPr/>
          <p:nvPr/>
        </p:nvGrpSpPr>
        <p:grpSpPr>
          <a:xfrm>
            <a:off x="438150" y="3810000"/>
            <a:ext cx="4837793" cy="584200"/>
            <a:chOff x="438150" y="3810000"/>
            <a:chExt cx="4837793" cy="584200"/>
          </a:xfrm>
        </p:grpSpPr>
        <p:graphicFrame>
          <p:nvGraphicFramePr>
            <p:cNvPr id="27" name="Object 26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013048276"/>
                </p:ext>
              </p:extLst>
            </p:nvPr>
          </p:nvGraphicFramePr>
          <p:xfrm>
            <a:off x="438150" y="3810000"/>
            <a:ext cx="2597150" cy="5842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8481" name="Equation" r:id="rId13" imgW="1930320" imgH="431640" progId="Equation.3">
                    <p:embed/>
                  </p:oleObj>
                </mc:Choice>
                <mc:Fallback>
                  <p:oleObj name="Equation" r:id="rId13" imgW="1930320" imgH="431640" progId="Equation.3">
                    <p:embed/>
                    <p:pic>
                      <p:nvPicPr>
                        <p:cNvPr id="0" name="Object 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38150" y="3810000"/>
                          <a:ext cx="2597150" cy="5842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31" name="TextBox 30"/>
            <p:cNvSpPr txBox="1"/>
            <p:nvPr/>
          </p:nvSpPr>
          <p:spPr>
            <a:xfrm>
              <a:off x="3180443" y="3962400"/>
              <a:ext cx="209550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>
                  <a:latin typeface="Times New Roman" pitchFamily="18" charset="0"/>
                  <a:cs typeface="Times New Roman" pitchFamily="18" charset="0"/>
                </a:rPr>
                <a:t>i</a:t>
              </a:r>
              <a:r>
                <a:rPr lang="en-US" sz="1400" dirty="0" smtClean="0">
                  <a:latin typeface="Times New Roman" pitchFamily="18" charset="0"/>
                  <a:cs typeface="Times New Roman" pitchFamily="18" charset="0"/>
                </a:rPr>
                <a:t>nverse demand function</a:t>
              </a:r>
              <a:endParaRPr lang="en-US" sz="1400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31660781"/>
              </p:ext>
            </p:extLst>
          </p:nvPr>
        </p:nvGraphicFramePr>
        <p:xfrm>
          <a:off x="457200" y="2514600"/>
          <a:ext cx="8478838" cy="513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482" name="Equation" r:id="rId15" imgW="7569000" imgH="457200" progId="Equation.3">
                  <p:embed/>
                </p:oleObj>
              </mc:Choice>
              <mc:Fallback>
                <p:oleObj name="Equation" r:id="rId15" imgW="7569000" imgH="45720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" y="2514600"/>
                        <a:ext cx="8478838" cy="513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9025617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3" name="Line 4"/>
          <p:cNvSpPr>
            <a:spLocks noChangeShapeType="1"/>
          </p:cNvSpPr>
          <p:nvPr/>
        </p:nvSpPr>
        <p:spPr bwMode="auto">
          <a:xfrm>
            <a:off x="0" y="793750"/>
            <a:ext cx="9144000" cy="0"/>
          </a:xfrm>
          <a:prstGeom prst="line">
            <a:avLst/>
          </a:prstGeom>
          <a:noFill/>
          <a:ln w="9525">
            <a:solidFill>
              <a:srgbClr val="3366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34" name="Line 5"/>
          <p:cNvSpPr>
            <a:spLocks noChangeShapeType="1"/>
          </p:cNvSpPr>
          <p:nvPr/>
        </p:nvSpPr>
        <p:spPr bwMode="auto">
          <a:xfrm>
            <a:off x="0" y="946150"/>
            <a:ext cx="9144000" cy="0"/>
          </a:xfrm>
          <a:prstGeom prst="line">
            <a:avLst/>
          </a:prstGeom>
          <a:noFill/>
          <a:ln w="28575">
            <a:solidFill>
              <a:srgbClr val="3366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35" name="Text Box 7"/>
          <p:cNvSpPr txBox="1">
            <a:spLocks noChangeArrowheads="1"/>
          </p:cNvSpPr>
          <p:nvPr/>
        </p:nvSpPr>
        <p:spPr bwMode="auto">
          <a:xfrm>
            <a:off x="228600" y="0"/>
            <a:ext cx="3657600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6000">
                <a:solidFill>
                  <a:srgbClr val="6666FF"/>
                </a:solidFill>
              </a:rPr>
              <a:t>eStudy.us</a:t>
            </a:r>
          </a:p>
        </p:txBody>
      </p:sp>
      <p:graphicFrame>
        <p:nvGraphicFramePr>
          <p:cNvPr id="3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33021476"/>
              </p:ext>
            </p:extLst>
          </p:nvPr>
        </p:nvGraphicFramePr>
        <p:xfrm>
          <a:off x="457200" y="1633954"/>
          <a:ext cx="7832018" cy="65055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73" name="Equation" r:id="rId3" imgW="5816520" imgH="482400" progId="Equation.3">
                  <p:embed/>
                </p:oleObj>
              </mc:Choice>
              <mc:Fallback>
                <p:oleObj name="Equation" r:id="rId3" imgW="5816520" imgH="4824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" y="1633954"/>
                        <a:ext cx="7832018" cy="65055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152400" y="1295400"/>
            <a:ext cx="5410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New Harley-Davidson demand elasticities</a:t>
            </a:r>
            <a:endParaRPr lang="en-US" dirty="0"/>
          </a:p>
        </p:txBody>
      </p:sp>
      <p:grpSp>
        <p:nvGrpSpPr>
          <p:cNvPr id="4" name="Group 3"/>
          <p:cNvGrpSpPr/>
          <p:nvPr/>
        </p:nvGrpSpPr>
        <p:grpSpPr>
          <a:xfrm>
            <a:off x="2481943" y="2584553"/>
            <a:ext cx="5138057" cy="685800"/>
            <a:chOff x="1937431" y="2584553"/>
            <a:chExt cx="5138057" cy="685800"/>
          </a:xfrm>
        </p:grpSpPr>
        <p:sp>
          <p:nvSpPr>
            <p:cNvPr id="9" name="TextBox 8"/>
            <p:cNvSpPr txBox="1"/>
            <p:nvPr/>
          </p:nvSpPr>
          <p:spPr>
            <a:xfrm>
              <a:off x="1937431" y="2781507"/>
              <a:ext cx="1023257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1400" dirty="0" smtClean="0">
                  <a:latin typeface="Times New Roman" pitchFamily="18" charset="0"/>
                  <a:cs typeface="Times New Roman" pitchFamily="18" charset="0"/>
                </a:rPr>
                <a:t>Own price</a:t>
              </a:r>
              <a:endParaRPr lang="en-US" sz="1400" dirty="0">
                <a:latin typeface="Times New Roman" pitchFamily="18" charset="0"/>
                <a:cs typeface="Times New Roman" pitchFamily="18" charset="0"/>
              </a:endParaRPr>
            </a:p>
          </p:txBody>
        </p:sp>
        <p:graphicFrame>
          <p:nvGraphicFramePr>
            <p:cNvPr id="6" name="Object 5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569330405"/>
                </p:ext>
              </p:extLst>
            </p:nvPr>
          </p:nvGraphicFramePr>
          <p:xfrm>
            <a:off x="3124200" y="2584553"/>
            <a:ext cx="3951288" cy="6858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1474" name="Equation" r:id="rId5" imgW="2933640" imgH="507960" progId="Equation.3">
                    <p:embed/>
                  </p:oleObj>
                </mc:Choice>
                <mc:Fallback>
                  <p:oleObj name="Equation" r:id="rId5" imgW="2933640" imgH="507960" progId="Equation.3">
                    <p:embed/>
                    <p:pic>
                      <p:nvPicPr>
                        <p:cNvPr id="0" name="Object 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124200" y="2584553"/>
                          <a:ext cx="3951288" cy="6858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5" name="Group 4"/>
          <p:cNvGrpSpPr/>
          <p:nvPr/>
        </p:nvGrpSpPr>
        <p:grpSpPr>
          <a:xfrm>
            <a:off x="457200" y="3608388"/>
            <a:ext cx="7042150" cy="685800"/>
            <a:chOff x="-87312" y="3608388"/>
            <a:chExt cx="7042150" cy="685800"/>
          </a:xfrm>
        </p:grpSpPr>
        <p:sp>
          <p:nvSpPr>
            <p:cNvPr id="10" name="TextBox 9"/>
            <p:cNvSpPr txBox="1"/>
            <p:nvPr/>
          </p:nvSpPr>
          <p:spPr>
            <a:xfrm>
              <a:off x="-87312" y="3797300"/>
              <a:ext cx="3122611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lvl="0" algn="r"/>
              <a:r>
                <a:rPr lang="en-US" sz="1400" dirty="0" smtClean="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rPr>
                <a:t>Price of </a:t>
              </a:r>
              <a:r>
                <a:rPr lang="en-US" sz="1400" dirty="0" smtClean="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rPr>
                <a:t>Competitive Bikes (Substitute)</a:t>
              </a:r>
              <a:endParaRPr lang="en-US" sz="1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graphicFrame>
          <p:nvGraphicFramePr>
            <p:cNvPr id="7" name="Object 6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374207965"/>
                </p:ext>
              </p:extLst>
            </p:nvPr>
          </p:nvGraphicFramePr>
          <p:xfrm>
            <a:off x="3141663" y="3608388"/>
            <a:ext cx="3813175" cy="6858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1475" name="Equation" r:id="rId7" imgW="2831760" imgH="507960" progId="Equation.3">
                    <p:embed/>
                  </p:oleObj>
                </mc:Choice>
                <mc:Fallback>
                  <p:oleObj name="Equation" r:id="rId7" imgW="2831760" imgH="507960" progId="Equation.3">
                    <p:embed/>
                    <p:pic>
                      <p:nvPicPr>
                        <p:cNvPr id="0" name="Object 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141663" y="3608388"/>
                          <a:ext cx="3813175" cy="6858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11" name="Group 10"/>
          <p:cNvGrpSpPr/>
          <p:nvPr/>
        </p:nvGrpSpPr>
        <p:grpSpPr>
          <a:xfrm>
            <a:off x="1143000" y="4556125"/>
            <a:ext cx="5772150" cy="684213"/>
            <a:chOff x="598488" y="4556125"/>
            <a:chExt cx="5772150" cy="684213"/>
          </a:xfrm>
        </p:grpSpPr>
        <p:sp>
          <p:nvSpPr>
            <p:cNvPr id="14" name="TextBox 13"/>
            <p:cNvSpPr txBox="1"/>
            <p:nvPr/>
          </p:nvSpPr>
          <p:spPr>
            <a:xfrm>
              <a:off x="598488" y="4704256"/>
              <a:ext cx="2436811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1400" dirty="0">
                  <a:latin typeface="Times New Roman" pitchFamily="18" charset="0"/>
                  <a:cs typeface="Times New Roman" pitchFamily="18" charset="0"/>
                </a:rPr>
                <a:t>Price Gasoline (</a:t>
              </a:r>
              <a:r>
                <a:rPr lang="en-US" sz="1400" dirty="0" smtClean="0">
                  <a:latin typeface="Times New Roman" pitchFamily="18" charset="0"/>
                  <a:cs typeface="Times New Roman" pitchFamily="18" charset="0"/>
                </a:rPr>
                <a:t>Complement)</a:t>
              </a:r>
              <a:endParaRPr lang="en-US" sz="1400" dirty="0">
                <a:latin typeface="Times New Roman" pitchFamily="18" charset="0"/>
                <a:cs typeface="Times New Roman" pitchFamily="18" charset="0"/>
              </a:endParaRPr>
            </a:p>
          </p:txBody>
        </p:sp>
        <p:graphicFrame>
          <p:nvGraphicFramePr>
            <p:cNvPr id="8" name="Object 7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290025430"/>
                </p:ext>
              </p:extLst>
            </p:nvPr>
          </p:nvGraphicFramePr>
          <p:xfrm>
            <a:off x="3119438" y="4556125"/>
            <a:ext cx="3251200" cy="68421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1476" name="Equation" r:id="rId9" imgW="2412720" imgH="507960" progId="Equation.3">
                    <p:embed/>
                  </p:oleObj>
                </mc:Choice>
                <mc:Fallback>
                  <p:oleObj name="Equation" r:id="rId9" imgW="2412720" imgH="507960" progId="Equation.3">
                    <p:embed/>
                    <p:pic>
                      <p:nvPicPr>
                        <p:cNvPr id="0" name="Object 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119438" y="4556125"/>
                          <a:ext cx="3251200" cy="684213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12" name="Group 11"/>
          <p:cNvGrpSpPr/>
          <p:nvPr/>
        </p:nvGrpSpPr>
        <p:grpSpPr>
          <a:xfrm>
            <a:off x="2819400" y="5486400"/>
            <a:ext cx="4506912" cy="685800"/>
            <a:chOff x="2274888" y="5486400"/>
            <a:chExt cx="4506912" cy="685800"/>
          </a:xfrm>
        </p:grpSpPr>
        <p:sp>
          <p:nvSpPr>
            <p:cNvPr id="13" name="TextBox 12"/>
            <p:cNvSpPr txBox="1"/>
            <p:nvPr/>
          </p:nvSpPr>
          <p:spPr>
            <a:xfrm>
              <a:off x="2274888" y="5638800"/>
              <a:ext cx="718458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1400" dirty="0" smtClean="0">
                  <a:latin typeface="Times New Roman" pitchFamily="18" charset="0"/>
                  <a:cs typeface="Times New Roman" pitchFamily="18" charset="0"/>
                </a:rPr>
                <a:t>Income</a:t>
              </a:r>
              <a:endParaRPr lang="en-US" sz="1400" dirty="0">
                <a:latin typeface="Times New Roman" pitchFamily="18" charset="0"/>
                <a:cs typeface="Times New Roman" pitchFamily="18" charset="0"/>
              </a:endParaRPr>
            </a:p>
          </p:txBody>
        </p:sp>
        <p:graphicFrame>
          <p:nvGraphicFramePr>
            <p:cNvPr id="18" name="Object 17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748396577"/>
                </p:ext>
              </p:extLst>
            </p:nvPr>
          </p:nvGraphicFramePr>
          <p:xfrm>
            <a:off x="3122613" y="5486400"/>
            <a:ext cx="3659187" cy="6858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1477" name="Equation" r:id="rId11" imgW="2717640" imgH="507960" progId="Equation.3">
                    <p:embed/>
                  </p:oleObj>
                </mc:Choice>
                <mc:Fallback>
                  <p:oleObj name="Equation" r:id="rId11" imgW="2717640" imgH="507960" progId="Equation.3">
                    <p:embed/>
                    <p:pic>
                      <p:nvPicPr>
                        <p:cNvPr id="0" name="Object 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2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122613" y="5486400"/>
                          <a:ext cx="3659187" cy="6858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</p:spTree>
    <p:extLst>
      <p:ext uri="{BB962C8B-B14F-4D97-AF65-F5344CB8AC3E}">
        <p14:creationId xmlns:p14="http://schemas.microsoft.com/office/powerpoint/2010/main" val="24877390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3" name="Line 4"/>
          <p:cNvSpPr>
            <a:spLocks noChangeShapeType="1"/>
          </p:cNvSpPr>
          <p:nvPr/>
        </p:nvSpPr>
        <p:spPr bwMode="auto">
          <a:xfrm>
            <a:off x="0" y="793750"/>
            <a:ext cx="9144000" cy="0"/>
          </a:xfrm>
          <a:prstGeom prst="line">
            <a:avLst/>
          </a:prstGeom>
          <a:noFill/>
          <a:ln w="9525">
            <a:solidFill>
              <a:srgbClr val="3366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34" name="Line 5"/>
          <p:cNvSpPr>
            <a:spLocks noChangeShapeType="1"/>
          </p:cNvSpPr>
          <p:nvPr/>
        </p:nvSpPr>
        <p:spPr bwMode="auto">
          <a:xfrm>
            <a:off x="0" y="946150"/>
            <a:ext cx="9144000" cy="0"/>
          </a:xfrm>
          <a:prstGeom prst="line">
            <a:avLst/>
          </a:prstGeom>
          <a:noFill/>
          <a:ln w="28575">
            <a:solidFill>
              <a:srgbClr val="3366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35" name="Text Box 7"/>
          <p:cNvSpPr txBox="1">
            <a:spLocks noChangeArrowheads="1"/>
          </p:cNvSpPr>
          <p:nvPr/>
        </p:nvSpPr>
        <p:spPr bwMode="auto">
          <a:xfrm>
            <a:off x="228600" y="0"/>
            <a:ext cx="3657600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6000">
                <a:solidFill>
                  <a:srgbClr val="6666FF"/>
                </a:solidFill>
              </a:rPr>
              <a:t>eStudy.us</a:t>
            </a:r>
          </a:p>
        </p:txBody>
      </p:sp>
      <p:graphicFrame>
        <p:nvGraphicFramePr>
          <p:cNvPr id="3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71861783"/>
              </p:ext>
            </p:extLst>
          </p:nvPr>
        </p:nvGraphicFramePr>
        <p:xfrm>
          <a:off x="4106863" y="2111375"/>
          <a:ext cx="146050" cy="277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68" name="Equation" r:id="rId3" imgW="114120" imgH="215640" progId="Equation.3">
                  <p:embed/>
                </p:oleObj>
              </mc:Choice>
              <mc:Fallback>
                <p:oleObj name="Equation" r:id="rId3" imgW="114120" imgH="2156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06863" y="2111375"/>
                        <a:ext cx="146050" cy="2778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152400" y="1295400"/>
            <a:ext cx="5410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New Harley-Davidson cost equations</a:t>
            </a:r>
            <a:endParaRPr lang="en-US" dirty="0"/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92250563"/>
              </p:ext>
            </p:extLst>
          </p:nvPr>
        </p:nvGraphicFramePr>
        <p:xfrm>
          <a:off x="576263" y="1905000"/>
          <a:ext cx="5059362" cy="433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69" name="Equation" r:id="rId5" imgW="2679480" imgH="228600" progId="Equation.3">
                  <p:embed/>
                </p:oleObj>
              </mc:Choice>
              <mc:Fallback>
                <p:oleObj name="Equation" r:id="rId5" imgW="2679480" imgH="22860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6263" y="1905000"/>
                        <a:ext cx="5059362" cy="4333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73060801"/>
              </p:ext>
            </p:extLst>
          </p:nvPr>
        </p:nvGraphicFramePr>
        <p:xfrm>
          <a:off x="538163" y="3778250"/>
          <a:ext cx="4243387" cy="793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70" name="Equation" r:id="rId7" imgW="2247840" imgH="419040" progId="Equation.3">
                  <p:embed/>
                </p:oleObj>
              </mc:Choice>
              <mc:Fallback>
                <p:oleObj name="Equation" r:id="rId7" imgW="2247840" imgH="41904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8163" y="3778250"/>
                        <a:ext cx="4243387" cy="793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31210060"/>
              </p:ext>
            </p:extLst>
          </p:nvPr>
        </p:nvGraphicFramePr>
        <p:xfrm>
          <a:off x="538163" y="2514600"/>
          <a:ext cx="3908425" cy="433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71" name="Equation" r:id="rId9" imgW="2070000" imgH="228600" progId="Equation.3">
                  <p:embed/>
                </p:oleObj>
              </mc:Choice>
              <mc:Fallback>
                <p:oleObj name="Equation" r:id="rId9" imgW="2070000" imgH="2286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8163" y="2514600"/>
                        <a:ext cx="3908425" cy="4333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4301315"/>
              </p:ext>
            </p:extLst>
          </p:nvPr>
        </p:nvGraphicFramePr>
        <p:xfrm>
          <a:off x="533400" y="3195637"/>
          <a:ext cx="1965325" cy="385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72" name="Equation" r:id="rId11" imgW="1041120" imgH="203040" progId="Equation.3">
                  <p:embed/>
                </p:oleObj>
              </mc:Choice>
              <mc:Fallback>
                <p:oleObj name="Equation" r:id="rId11" imgW="1041120" imgH="20304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3195637"/>
                        <a:ext cx="1965325" cy="3857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6461298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3" name="Line 4"/>
          <p:cNvSpPr>
            <a:spLocks noChangeShapeType="1"/>
          </p:cNvSpPr>
          <p:nvPr/>
        </p:nvSpPr>
        <p:spPr bwMode="auto">
          <a:xfrm>
            <a:off x="0" y="793750"/>
            <a:ext cx="9144000" cy="0"/>
          </a:xfrm>
          <a:prstGeom prst="line">
            <a:avLst/>
          </a:prstGeom>
          <a:noFill/>
          <a:ln w="9525">
            <a:solidFill>
              <a:srgbClr val="3366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34" name="Line 5"/>
          <p:cNvSpPr>
            <a:spLocks noChangeShapeType="1"/>
          </p:cNvSpPr>
          <p:nvPr/>
        </p:nvSpPr>
        <p:spPr bwMode="auto">
          <a:xfrm>
            <a:off x="0" y="946150"/>
            <a:ext cx="9144000" cy="0"/>
          </a:xfrm>
          <a:prstGeom prst="line">
            <a:avLst/>
          </a:prstGeom>
          <a:noFill/>
          <a:ln w="28575">
            <a:solidFill>
              <a:srgbClr val="3366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35" name="Text Box 7"/>
          <p:cNvSpPr txBox="1">
            <a:spLocks noChangeArrowheads="1"/>
          </p:cNvSpPr>
          <p:nvPr/>
        </p:nvSpPr>
        <p:spPr bwMode="auto">
          <a:xfrm>
            <a:off x="228600" y="0"/>
            <a:ext cx="3657600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6000">
                <a:solidFill>
                  <a:srgbClr val="6666FF"/>
                </a:solidFill>
              </a:rPr>
              <a:t>eStudy.us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76200" y="1444823"/>
            <a:ext cx="3048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Harley-Davidson Income Statement</a:t>
            </a:r>
            <a:endParaRPr lang="en-US" sz="1400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75119604"/>
              </p:ext>
            </p:extLst>
          </p:nvPr>
        </p:nvGraphicFramePr>
        <p:xfrm>
          <a:off x="5562600" y="1295400"/>
          <a:ext cx="3048000" cy="2476500"/>
        </p:xfrm>
        <a:graphic>
          <a:graphicData uri="http://schemas.openxmlformats.org/drawingml/2006/table">
            <a:tbl>
              <a:tblPr/>
              <a:tblGrid>
                <a:gridCol w="1206878"/>
                <a:gridCol w="663239"/>
                <a:gridCol w="720683"/>
                <a:gridCol w="457200"/>
              </a:tblGrid>
              <a:tr h="190500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Demand Function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Var.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Coef.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Elast.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Inter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-933.884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H-D Price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-0.022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 smtClean="0">
                          <a:solidFill>
                            <a:srgbClr val="4F81BD"/>
                          </a:solidFill>
                          <a:effectLst/>
                          <a:latin typeface="Calibri"/>
                        </a:rPr>
                        <a:t>$16,000</a:t>
                      </a:r>
                      <a:endParaRPr lang="en-US" sz="1100" b="0" i="0" u="none" strike="noStrike" dirty="0">
                        <a:solidFill>
                          <a:srgbClr val="4F81BD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-1.32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Comp. Price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0.0038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rgbClr val="4F81BD"/>
                          </a:solidFill>
                          <a:effectLst/>
                          <a:latin typeface="Calibri"/>
                        </a:rPr>
                        <a:t>$13,000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0.18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Used H-D Price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143.2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rgbClr val="4F81BD"/>
                          </a:solidFill>
                          <a:effectLst/>
                          <a:latin typeface="Calibri"/>
                        </a:rPr>
                        <a:t>$10,000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0.33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H-D Adv. Exp.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0.16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rgbClr val="4F81BD"/>
                          </a:solidFill>
                          <a:effectLst/>
                          <a:latin typeface="Calibri"/>
                        </a:rPr>
                        <a:t>$300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Rider Income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0.029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rgbClr val="4F81BD"/>
                          </a:solidFill>
                          <a:effectLst/>
                          <a:latin typeface="Calibri"/>
                        </a:rPr>
                        <a:t>$45,000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4.88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Gas Price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35.6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rgbClr val="4F81BD"/>
                          </a:solidFill>
                          <a:effectLst/>
                          <a:latin typeface="Calibri"/>
                        </a:rPr>
                        <a:t>$2.64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0.35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Parts / </a:t>
                      </a:r>
                      <a:r>
                        <a:rPr lang="en-US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Mer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Price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-0.46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 smtClean="0">
                          <a:solidFill>
                            <a:srgbClr val="4F81BD"/>
                          </a:solidFill>
                          <a:effectLst/>
                          <a:latin typeface="Calibri"/>
                        </a:rPr>
                        <a:t>$500</a:t>
                      </a:r>
                      <a:endParaRPr lang="en-US" sz="1100" b="0" i="0" u="none" strike="noStrike" dirty="0">
                        <a:solidFill>
                          <a:srgbClr val="4F81BD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-0.86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Rider Age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4.7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rgbClr val="4F81BD"/>
                          </a:solidFill>
                          <a:effectLst/>
                          <a:latin typeface="Calibri"/>
                        </a:rPr>
                        <a:t>42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Motorcycle Sales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267.4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52750332"/>
              </p:ext>
            </p:extLst>
          </p:nvPr>
        </p:nvGraphicFramePr>
        <p:xfrm>
          <a:off x="6400800" y="4648200"/>
          <a:ext cx="1638300" cy="1333500"/>
        </p:xfrm>
        <a:graphic>
          <a:graphicData uri="http://schemas.openxmlformats.org/drawingml/2006/table">
            <a:tbl>
              <a:tblPr/>
              <a:tblGrid>
                <a:gridCol w="1057275"/>
                <a:gridCol w="581025"/>
              </a:tblGrid>
              <a:tr h="190500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Total Cost Function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Exp1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Coef1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0.12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Exp2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Coef2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Coef3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20,000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Coef4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1,491,069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pSp>
        <p:nvGrpSpPr>
          <p:cNvPr id="6" name="Group 5"/>
          <p:cNvGrpSpPr/>
          <p:nvPr/>
        </p:nvGrpSpPr>
        <p:grpSpPr>
          <a:xfrm>
            <a:off x="2895600" y="1981200"/>
            <a:ext cx="4724400" cy="1676400"/>
            <a:chOff x="2895600" y="1981200"/>
            <a:chExt cx="4724400" cy="1676400"/>
          </a:xfrm>
        </p:grpSpPr>
        <p:grpSp>
          <p:nvGrpSpPr>
            <p:cNvPr id="3" name="Group 2"/>
            <p:cNvGrpSpPr/>
            <p:nvPr/>
          </p:nvGrpSpPr>
          <p:grpSpPr>
            <a:xfrm>
              <a:off x="3924129" y="1981200"/>
              <a:ext cx="3695871" cy="1676400"/>
              <a:chOff x="3924129" y="1981200"/>
              <a:chExt cx="3695871" cy="1676400"/>
            </a:xfrm>
          </p:grpSpPr>
          <p:cxnSp>
            <p:nvCxnSpPr>
              <p:cNvPr id="10" name="Straight Arrow Connector 9"/>
              <p:cNvCxnSpPr/>
              <p:nvPr/>
            </p:nvCxnSpPr>
            <p:spPr bwMode="auto">
              <a:xfrm flipH="1" flipV="1">
                <a:off x="4343400" y="2514600"/>
                <a:ext cx="2590800" cy="1143000"/>
              </a:xfrm>
              <a:prstGeom prst="straightConnector1">
                <a:avLst/>
              </a:prstGeom>
              <a:solidFill>
                <a:schemeClr val="bg1"/>
              </a:solidFill>
              <a:ln w="9525" cap="flat" cmpd="sng" algn="ctr">
                <a:solidFill>
                  <a:schemeClr val="bg2"/>
                </a:solidFill>
                <a:prstDash val="solid"/>
                <a:round/>
                <a:headEnd type="none" w="med" len="med"/>
                <a:tailEnd type="arrow"/>
              </a:ln>
              <a:effectLst/>
            </p:spPr>
          </p:cxnSp>
          <p:sp>
            <p:nvSpPr>
              <p:cNvPr id="15" name="TextBox 14"/>
              <p:cNvSpPr txBox="1"/>
              <p:nvPr/>
            </p:nvSpPr>
            <p:spPr>
              <a:xfrm rot="1203852">
                <a:off x="3924129" y="2300194"/>
                <a:ext cx="581417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400" dirty="0" smtClean="0"/>
                  <a:t>PQ</a:t>
                </a:r>
                <a:endParaRPr lang="en-US" sz="1400" dirty="0"/>
              </a:p>
            </p:txBody>
          </p:sp>
          <p:cxnSp>
            <p:nvCxnSpPr>
              <p:cNvPr id="16" name="Straight Arrow Connector 15"/>
              <p:cNvCxnSpPr>
                <a:endCxn id="15" idx="0"/>
              </p:cNvCxnSpPr>
              <p:nvPr/>
            </p:nvCxnSpPr>
            <p:spPr bwMode="auto">
              <a:xfrm flipH="1">
                <a:off x="4267633" y="1981200"/>
                <a:ext cx="3352367" cy="328334"/>
              </a:xfrm>
              <a:prstGeom prst="straightConnector1">
                <a:avLst/>
              </a:prstGeom>
              <a:solidFill>
                <a:schemeClr val="bg1"/>
              </a:solidFill>
              <a:ln w="9525" cap="flat" cmpd="sng" algn="ctr">
                <a:solidFill>
                  <a:schemeClr val="bg2"/>
                </a:solidFill>
                <a:prstDash val="solid"/>
                <a:round/>
                <a:headEnd type="none" w="med" len="med"/>
                <a:tailEnd type="arrow"/>
              </a:ln>
              <a:effectLst/>
            </p:spPr>
          </p:cxnSp>
        </p:grpSp>
        <p:cxnSp>
          <p:nvCxnSpPr>
            <p:cNvPr id="17" name="Straight Arrow Connector 16"/>
            <p:cNvCxnSpPr/>
            <p:nvPr/>
          </p:nvCxnSpPr>
          <p:spPr bwMode="auto">
            <a:xfrm flipH="1" flipV="1">
              <a:off x="2895600" y="2145367"/>
              <a:ext cx="1046172" cy="197215"/>
            </a:xfrm>
            <a:prstGeom prst="straightConnector1">
              <a:avLst/>
            </a:prstGeom>
            <a:solidFill>
              <a:schemeClr val="bg1"/>
            </a:solidFill>
            <a:ln w="9525" cap="flat" cmpd="sng" algn="ctr">
              <a:solidFill>
                <a:schemeClr val="bg2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  <p:grpSp>
        <p:nvGrpSpPr>
          <p:cNvPr id="7" name="Group 6"/>
          <p:cNvGrpSpPr/>
          <p:nvPr/>
        </p:nvGrpSpPr>
        <p:grpSpPr>
          <a:xfrm>
            <a:off x="2895600" y="3581400"/>
            <a:ext cx="3352800" cy="1447800"/>
            <a:chOff x="2895600" y="3581400"/>
            <a:chExt cx="3352800" cy="1447800"/>
          </a:xfrm>
        </p:grpSpPr>
        <p:cxnSp>
          <p:nvCxnSpPr>
            <p:cNvPr id="14" name="Straight Arrow Connector 13"/>
            <p:cNvCxnSpPr/>
            <p:nvPr/>
          </p:nvCxnSpPr>
          <p:spPr bwMode="auto">
            <a:xfrm flipH="1" flipV="1">
              <a:off x="2895600" y="3581400"/>
              <a:ext cx="3352800" cy="1447800"/>
            </a:xfrm>
            <a:prstGeom prst="straightConnector1">
              <a:avLst/>
            </a:prstGeom>
            <a:solidFill>
              <a:schemeClr val="bg1"/>
            </a:solidFill>
            <a:ln w="9525" cap="flat" cmpd="sng" algn="ctr">
              <a:solidFill>
                <a:schemeClr val="bg2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pic>
          <p:nvPicPr>
            <p:cNvPr id="15364" name="Picture 4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401192">
              <a:off x="3074281" y="4034298"/>
              <a:ext cx="3109663" cy="26938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1606464"/>
              </p:ext>
            </p:extLst>
          </p:nvPr>
        </p:nvGraphicFramePr>
        <p:xfrm>
          <a:off x="152400" y="1784684"/>
          <a:ext cx="2743200" cy="4844721"/>
        </p:xfrm>
        <a:graphic>
          <a:graphicData uri="http://schemas.openxmlformats.org/drawingml/2006/table">
            <a:tbl>
              <a:tblPr/>
              <a:tblGrid>
                <a:gridCol w="1855228"/>
                <a:gridCol w="887972"/>
              </a:tblGrid>
              <a:tr h="230701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Revenue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2008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0701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   H-D / Buell Motorcycle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1" u="none" strike="noStrike">
                          <a:solidFill>
                            <a:srgbClr val="4F81BD"/>
                          </a:solidFill>
                          <a:effectLst/>
                          <a:latin typeface="Verdana"/>
                        </a:rPr>
                        <a:t>$4,278,400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30701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   Parts &amp; Accessories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$858,748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0701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   General Merchandise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$313,835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0701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   Buell Motorcycle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$123,086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0701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   Defense and Other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$20,397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0701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1" u="none" strike="noStrike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Total Revenue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1" u="none" strike="noStrike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$5,594,466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0701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1" u="none" strike="noStrike" dirty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Cost of Product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1" u="none" strike="noStrike">
                          <a:solidFill>
                            <a:srgbClr val="4F81BD"/>
                          </a:solidFill>
                          <a:effectLst/>
                          <a:latin typeface="Verdana"/>
                        </a:rPr>
                        <a:t>$3,663,488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0701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1" u="none" strike="noStrike" dirty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Gross Profit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1" u="none" strike="noStrike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$1,930,978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0701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1" u="none" strike="noStrike" dirty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Expense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0701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   Operating Expense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1" u="none" strike="noStrike">
                          <a:solidFill>
                            <a:srgbClr val="948A54"/>
                          </a:solidFill>
                          <a:effectLst/>
                          <a:latin typeface="Verdana"/>
                        </a:rPr>
                        <a:t>$664,429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0701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   Advertising Expense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1" u="none" strike="noStrike">
                          <a:solidFill>
                            <a:srgbClr val="4F81BD"/>
                          </a:solidFill>
                          <a:effectLst/>
                          <a:latin typeface="Verdana"/>
                        </a:rPr>
                        <a:t>$300,000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0701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   Finance Operating Income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$82,765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0701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   Corporate Expense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$20,131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0701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1" u="none" strike="noStrike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Total Operating Income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1" u="none" strike="noStrike" dirty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$1,029,183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0701"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0701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Investment Income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$9,495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0701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Interest Expense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$4,542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0701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Income Before Taxes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$1,034,136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0701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Income Taxes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$379,259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0701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1" u="none" strike="noStrike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Net Income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1" u="none" strike="noStrike" dirty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$654,877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cxnSp>
        <p:nvCxnSpPr>
          <p:cNvPr id="18" name="Straight Arrow Connector 17"/>
          <p:cNvCxnSpPr/>
          <p:nvPr/>
        </p:nvCxnSpPr>
        <p:spPr bwMode="auto">
          <a:xfrm flipH="1">
            <a:off x="5410200" y="3733800"/>
            <a:ext cx="1524000" cy="228600"/>
          </a:xfrm>
          <a:prstGeom prst="straightConnector1">
            <a:avLst/>
          </a:prstGeom>
          <a:solidFill>
            <a:schemeClr val="bg1"/>
          </a:solidFill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4" name="Straight Arrow Connector 23"/>
          <p:cNvCxnSpPr/>
          <p:nvPr/>
        </p:nvCxnSpPr>
        <p:spPr bwMode="auto">
          <a:xfrm flipH="1" flipV="1">
            <a:off x="4038600" y="3829050"/>
            <a:ext cx="1396306" cy="133350"/>
          </a:xfrm>
          <a:prstGeom prst="straightConnector1">
            <a:avLst/>
          </a:prstGeom>
          <a:solidFill>
            <a:schemeClr val="bg1"/>
          </a:solidFill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6" name="Straight Arrow Connector 25"/>
          <p:cNvCxnSpPr/>
          <p:nvPr/>
        </p:nvCxnSpPr>
        <p:spPr bwMode="auto">
          <a:xfrm flipH="1">
            <a:off x="4566802" y="3962400"/>
            <a:ext cx="868104" cy="63661"/>
          </a:xfrm>
          <a:prstGeom prst="straightConnector1">
            <a:avLst/>
          </a:prstGeom>
          <a:solidFill>
            <a:schemeClr val="bg1"/>
          </a:solidFill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9" name="Straight Arrow Connector 28"/>
          <p:cNvCxnSpPr/>
          <p:nvPr/>
        </p:nvCxnSpPr>
        <p:spPr bwMode="auto">
          <a:xfrm flipH="1">
            <a:off x="5258388" y="3962400"/>
            <a:ext cx="176518" cy="374730"/>
          </a:xfrm>
          <a:prstGeom prst="straightConnector1">
            <a:avLst/>
          </a:prstGeom>
          <a:solidFill>
            <a:schemeClr val="bg1"/>
          </a:solidFill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arrow"/>
          </a:ln>
          <a:effectLst/>
        </p:spPr>
      </p:cxnSp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48749762"/>
              </p:ext>
            </p:extLst>
          </p:nvPr>
        </p:nvGraphicFramePr>
        <p:xfrm>
          <a:off x="4114800" y="5562600"/>
          <a:ext cx="914400" cy="771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67" name="Worksheet" showAsIcon="1" r:id="rId4" imgW="914400" imgH="771480" progId="Excel.Sheet.12">
                  <p:embed/>
                </p:oleObj>
              </mc:Choice>
              <mc:Fallback>
                <p:oleObj name="Worksheet" showAsIcon="1" r:id="rId4" imgW="914400" imgH="771480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4114800" y="5562600"/>
                        <a:ext cx="914400" cy="7715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8950547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3" name="Line 4"/>
          <p:cNvSpPr>
            <a:spLocks noChangeShapeType="1"/>
          </p:cNvSpPr>
          <p:nvPr/>
        </p:nvSpPr>
        <p:spPr bwMode="auto">
          <a:xfrm>
            <a:off x="0" y="793750"/>
            <a:ext cx="9144000" cy="0"/>
          </a:xfrm>
          <a:prstGeom prst="line">
            <a:avLst/>
          </a:prstGeom>
          <a:noFill/>
          <a:ln w="9525">
            <a:solidFill>
              <a:srgbClr val="3366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34" name="Line 5"/>
          <p:cNvSpPr>
            <a:spLocks noChangeShapeType="1"/>
          </p:cNvSpPr>
          <p:nvPr/>
        </p:nvSpPr>
        <p:spPr bwMode="auto">
          <a:xfrm>
            <a:off x="0" y="946150"/>
            <a:ext cx="9144000" cy="0"/>
          </a:xfrm>
          <a:prstGeom prst="line">
            <a:avLst/>
          </a:prstGeom>
          <a:noFill/>
          <a:ln w="28575">
            <a:solidFill>
              <a:srgbClr val="3366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35" name="Text Box 7"/>
          <p:cNvSpPr txBox="1">
            <a:spLocks noChangeArrowheads="1"/>
          </p:cNvSpPr>
          <p:nvPr/>
        </p:nvSpPr>
        <p:spPr bwMode="auto">
          <a:xfrm>
            <a:off x="228600" y="0"/>
            <a:ext cx="3657600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6000">
                <a:solidFill>
                  <a:srgbClr val="6666FF"/>
                </a:solidFill>
              </a:rPr>
              <a:t>eStudy.us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152400" y="1006475"/>
            <a:ext cx="3505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Harley-Davidson Income Statement</a:t>
            </a:r>
            <a:endParaRPr lang="en-US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11177584"/>
              </p:ext>
            </p:extLst>
          </p:nvPr>
        </p:nvGraphicFramePr>
        <p:xfrm>
          <a:off x="152399" y="1345029"/>
          <a:ext cx="8915400" cy="5167774"/>
        </p:xfrm>
        <a:graphic>
          <a:graphicData uri="http://schemas.openxmlformats.org/drawingml/2006/table">
            <a:tbl>
              <a:tblPr/>
              <a:tblGrid>
                <a:gridCol w="316992"/>
                <a:gridCol w="1511809"/>
                <a:gridCol w="838200"/>
                <a:gridCol w="609600"/>
                <a:gridCol w="1082039"/>
                <a:gridCol w="1075694"/>
                <a:gridCol w="1042667"/>
                <a:gridCol w="659188"/>
                <a:gridCol w="696213"/>
                <a:gridCol w="666946"/>
                <a:gridCol w="416052"/>
              </a:tblGrid>
              <a:tr h="175528"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A</a:t>
                      </a:r>
                      <a:endParaRPr lang="en-US" sz="9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B</a:t>
                      </a:r>
                      <a:endParaRPr lang="en-US" sz="9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C</a:t>
                      </a:r>
                      <a:endParaRPr lang="en-US" sz="9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D</a:t>
                      </a:r>
                      <a:endParaRPr lang="en-US" sz="9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E</a:t>
                      </a:r>
                      <a:endParaRPr lang="en-US" sz="9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F</a:t>
                      </a:r>
                      <a:endParaRPr lang="en-US" sz="9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G</a:t>
                      </a:r>
                      <a:endParaRPr lang="en-US" sz="9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H</a:t>
                      </a:r>
                      <a:endParaRPr lang="en-US" sz="9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I</a:t>
                      </a:r>
                      <a:endParaRPr lang="en-US" sz="9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J</a:t>
                      </a:r>
                      <a:endParaRPr lang="en-US" sz="9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155843"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1</a:t>
                      </a:r>
                      <a:endParaRPr lang="en-US" sz="800" b="1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Revenue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2008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Demand </a:t>
                      </a:r>
                      <a:endParaRPr lang="en-US" sz="1100" b="1" i="0" u="none" strike="noStrike" dirty="0" smtClean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3874"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2</a:t>
                      </a:r>
                      <a:endParaRPr lang="en-US" sz="800" b="1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   H-D / Buell Motorcycle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1" u="none" strike="noStrike" dirty="0">
                          <a:solidFill>
                            <a:srgbClr val="4F81BD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$4,278,400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100" b="1" i="1" u="none" strike="noStrike" dirty="0">
                        <a:solidFill>
                          <a:srgbClr val="4F81BD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1" u="none" strike="noStrike" dirty="0">
                        <a:solidFill>
                          <a:srgbClr val="4F81BD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Var.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Coef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.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Level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r" fontAlgn="b"/>
                      <a:r>
                        <a:rPr lang="en-US" sz="1100" b="0" i="0" u="none" strike="noStrike" dirty="0" smtClean="0">
                          <a:solidFill>
                            <a:srgbClr val="0070C0"/>
                          </a:solidFill>
                          <a:effectLst/>
                          <a:latin typeface="Calibri"/>
                        </a:rPr>
                        <a:t>Variables</a:t>
                      </a:r>
                      <a:endParaRPr lang="en-US" sz="1100" b="0" i="0" u="none" strike="noStrike" dirty="0">
                        <a:solidFill>
                          <a:srgbClr val="0070C0"/>
                        </a:solidFill>
                        <a:effectLst/>
                        <a:latin typeface="Calibri"/>
                      </a:endParaRPr>
                    </a:p>
                  </a:txBody>
                  <a:tcPr marL="0" marR="4572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Elast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.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3874"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3</a:t>
                      </a:r>
                      <a:endParaRPr lang="en-US" sz="800" b="1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   Parts &amp; Accessories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$858,748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Inter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-933.884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lvl="0"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4572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33874"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4</a:t>
                      </a:r>
                      <a:endParaRPr lang="en-US" sz="800" b="1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   General Merchandise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$313,835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H-D Price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-0.022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$16,000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lvl="0" algn="r" fontAlgn="b"/>
                      <a:r>
                        <a:rPr lang="en-US" sz="1100" b="0" i="0" u="none" strike="noStrike" dirty="0">
                          <a:solidFill>
                            <a:srgbClr val="4F81BD"/>
                          </a:solidFill>
                          <a:effectLst/>
                          <a:latin typeface="Calibri"/>
                        </a:rPr>
                        <a:t>$16,000</a:t>
                      </a:r>
                    </a:p>
                  </a:txBody>
                  <a:tcPr marL="0" marR="4572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-1.32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3874"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5</a:t>
                      </a:r>
                      <a:endParaRPr lang="en-US" sz="800" b="1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   Buell Motorcycle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$123,086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Comp. Price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0.0038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$13,000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lvl="0" algn="r" fontAlgn="b"/>
                      <a:r>
                        <a:rPr lang="en-US" sz="1100" b="0" i="0" u="none" strike="noStrike" dirty="0">
                          <a:solidFill>
                            <a:srgbClr val="4F81BD"/>
                          </a:solidFill>
                          <a:effectLst/>
                          <a:latin typeface="Calibri"/>
                        </a:rPr>
                        <a:t>$13,000</a:t>
                      </a:r>
                    </a:p>
                  </a:txBody>
                  <a:tcPr marL="0" marR="4572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0.18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3874"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6</a:t>
                      </a:r>
                      <a:endParaRPr lang="en-US" sz="800" b="1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   Defense and Other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$20,397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Used H-D Price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143.2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0.625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lvl="0" algn="r" fontAlgn="b"/>
                      <a:r>
                        <a:rPr lang="en-US" sz="1100" b="0" i="0" u="none" strike="noStrike" dirty="0">
                          <a:solidFill>
                            <a:srgbClr val="4F81BD"/>
                          </a:solidFill>
                          <a:effectLst/>
                          <a:latin typeface="Calibri"/>
                        </a:rPr>
                        <a:t>$10,000</a:t>
                      </a:r>
                    </a:p>
                  </a:txBody>
                  <a:tcPr marL="0" marR="4572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0.33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3874"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7</a:t>
                      </a:r>
                      <a:endParaRPr lang="en-US" sz="800" b="1" i="1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1" u="none" strike="noStrike" dirty="0"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Total Revenue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1" u="none" strike="noStrike" dirty="0"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$5,594,466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H-D Adv. Exp.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0.16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$300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lvl="0" algn="r" fontAlgn="b"/>
                      <a:r>
                        <a:rPr lang="en-US" sz="1100" b="0" i="0" u="none" strike="noStrike" dirty="0">
                          <a:solidFill>
                            <a:srgbClr val="4F81BD"/>
                          </a:solidFill>
                          <a:effectLst/>
                          <a:latin typeface="Calibri"/>
                        </a:rPr>
                        <a:t>$300</a:t>
                      </a:r>
                    </a:p>
                  </a:txBody>
                  <a:tcPr marL="0" marR="4572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3874"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8</a:t>
                      </a:r>
                      <a:endParaRPr lang="en-US" sz="800" b="1" i="1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1" u="none" strike="noStrike" dirty="0"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Cost of Product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1" u="none" strike="noStrike" dirty="0">
                          <a:solidFill>
                            <a:srgbClr val="4F81BD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$3,663,488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800" b="1" i="1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1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Rider Income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0.029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$45,000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lvl="0" algn="r" fontAlgn="b"/>
                      <a:r>
                        <a:rPr lang="en-US" sz="1100" b="0" i="0" u="none" strike="noStrike" dirty="0">
                          <a:solidFill>
                            <a:srgbClr val="4F81BD"/>
                          </a:solidFill>
                          <a:effectLst/>
                          <a:latin typeface="Calibri"/>
                        </a:rPr>
                        <a:t>$45,000</a:t>
                      </a:r>
                    </a:p>
                  </a:txBody>
                  <a:tcPr marL="0" marR="4572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4.88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3874"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9</a:t>
                      </a:r>
                      <a:endParaRPr lang="en-US" sz="800" b="1" i="1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1" u="none" strike="noStrike" dirty="0"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Gross Profit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1" u="none" strike="noStrike" dirty="0"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$1,930,978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Gas Price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35.6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$2.64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lvl="0" algn="r" fontAlgn="b"/>
                      <a:r>
                        <a:rPr lang="en-US" sz="1100" b="0" i="0" u="none" strike="noStrike" dirty="0">
                          <a:solidFill>
                            <a:srgbClr val="4F81BD"/>
                          </a:solidFill>
                          <a:effectLst/>
                          <a:latin typeface="Calibri"/>
                        </a:rPr>
                        <a:t>$2.64</a:t>
                      </a:r>
                    </a:p>
                  </a:txBody>
                  <a:tcPr marL="0" marR="4572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0.35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3874"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10</a:t>
                      </a:r>
                      <a:endParaRPr lang="en-US" sz="800" b="1" i="1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1" u="none" strike="noStrike" dirty="0"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Expense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Parts / </a:t>
                      </a:r>
                      <a:r>
                        <a:rPr lang="en-US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Mer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Price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-0.46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$500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lvl="0" algn="r" fontAlgn="b"/>
                      <a:r>
                        <a:rPr lang="en-US" sz="1100" b="0" i="0" u="none" strike="noStrike" dirty="0">
                          <a:solidFill>
                            <a:srgbClr val="4F81BD"/>
                          </a:solidFill>
                          <a:effectLst/>
                          <a:latin typeface="Calibri"/>
                        </a:rPr>
                        <a:t>$500</a:t>
                      </a:r>
                    </a:p>
                  </a:txBody>
                  <a:tcPr marL="0" marR="4572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-0.86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3874"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11</a:t>
                      </a:r>
                      <a:endParaRPr lang="en-US" sz="800" b="1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   Operating Expense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1" u="none" strike="noStrike" dirty="0">
                          <a:solidFill>
                            <a:srgbClr val="948A54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$664,429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Rider Age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4.7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lvl="0" algn="r" fontAlgn="b"/>
                      <a:r>
                        <a:rPr lang="en-US" sz="1100" b="0" i="0" u="none" strike="noStrike" dirty="0">
                          <a:solidFill>
                            <a:srgbClr val="4F81BD"/>
                          </a:solidFill>
                          <a:effectLst/>
                          <a:latin typeface="Calibri"/>
                        </a:rPr>
                        <a:t>42</a:t>
                      </a:r>
                    </a:p>
                  </a:txBody>
                  <a:tcPr marL="0" marR="4572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3874"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12</a:t>
                      </a:r>
                      <a:endParaRPr lang="en-US" sz="800" b="1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   Advertising Expense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1" u="none" strike="noStrike" dirty="0">
                          <a:solidFill>
                            <a:srgbClr val="4F81BD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$300,000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3874"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13</a:t>
                      </a:r>
                      <a:endParaRPr lang="en-US" sz="800" b="1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   Finance Operating Income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$82,765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Motorcycle Sales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 dirty="0">
                          <a:solidFill>
                            <a:srgbClr val="6666FF"/>
                          </a:solidFill>
                          <a:effectLst/>
                          <a:latin typeface="Calibri"/>
                        </a:rPr>
                        <a:t>267.4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3874"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14</a:t>
                      </a:r>
                      <a:endParaRPr lang="en-US" sz="800" b="1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   Corporate Expense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$20,131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7388"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15</a:t>
                      </a:r>
                      <a:endParaRPr lang="en-US" sz="800" b="1" i="1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1" u="none" strike="noStrike" dirty="0"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Total Operating Income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$1,029,183</a:t>
                      </a:r>
                      <a:endParaRPr lang="en-US" sz="1000" b="1" i="1" u="none" strike="noStrike" dirty="0"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Total Cost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3874"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16</a:t>
                      </a:r>
                      <a:endParaRPr lang="en-US" sz="800" b="1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Exp1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3874"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17</a:t>
                      </a:r>
                      <a:endParaRPr lang="en-US" sz="800" b="1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Investment Income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$9,495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Coef1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0.12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3874"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18</a:t>
                      </a:r>
                      <a:endParaRPr lang="en-US" sz="800" b="1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Interest Expense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$4,542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Exp2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3874"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19</a:t>
                      </a:r>
                      <a:endParaRPr lang="en-US" sz="800" b="1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Income Before Taxes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$1,334,136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Coef2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3874"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20</a:t>
                      </a:r>
                      <a:endParaRPr lang="en-US" sz="800" b="1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Income Taxes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$379259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1" u="none" strike="noStrike" dirty="0" smtClean="0">
                          <a:solidFill>
                            <a:srgbClr val="4F81BD"/>
                          </a:solidFill>
                          <a:effectLst/>
                          <a:latin typeface="Verdana"/>
                        </a:rPr>
                        <a:t>0.37</a:t>
                      </a:r>
                      <a:endParaRPr lang="en-US" sz="800" b="1" i="1" u="none" strike="noStrike" dirty="0">
                        <a:solidFill>
                          <a:srgbClr val="4F81BD"/>
                        </a:solidFill>
                        <a:effectLst/>
                        <a:latin typeface="Verdana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1" u="none" strike="noStrike" dirty="0" smtClean="0">
                          <a:solidFill>
                            <a:srgbClr val="4F81BD"/>
                          </a:solidFill>
                          <a:effectLst/>
                          <a:latin typeface="Verdana"/>
                        </a:rPr>
                        <a:t>  Tax </a:t>
                      </a:r>
                      <a:r>
                        <a:rPr lang="en-US" sz="800" b="0" i="1" u="none" strike="noStrike" dirty="0">
                          <a:solidFill>
                            <a:srgbClr val="4F81BD"/>
                          </a:solidFill>
                          <a:effectLst/>
                          <a:latin typeface="Verdana"/>
                        </a:rPr>
                        <a:t>Rate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Coef3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20,000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3874"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21</a:t>
                      </a:r>
                      <a:endParaRPr lang="en-US" sz="800" b="1" i="1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1" u="none" strike="noStrike" dirty="0"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Net Income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$654,877</a:t>
                      </a:r>
                      <a:endParaRPr lang="en-US" sz="1000" b="1" i="1" u="none" strike="noStrike" dirty="0"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Coef4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1,491,069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7" name="Rectangle 6"/>
          <p:cNvSpPr/>
          <p:nvPr/>
        </p:nvSpPr>
        <p:spPr>
          <a:xfrm>
            <a:off x="2971800" y="3124200"/>
            <a:ext cx="2743199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900" dirty="0"/>
              <a:t>=</a:t>
            </a:r>
            <a:r>
              <a:rPr lang="en-US" sz="900" dirty="0" smtClean="0"/>
              <a:t>G17*G13^G16-G19*G13^G18+G20*G13+G21</a:t>
            </a:r>
            <a:endParaRPr lang="en-US" sz="900" dirty="0"/>
          </a:p>
        </p:txBody>
      </p:sp>
      <p:sp>
        <p:nvSpPr>
          <p:cNvPr id="8" name="Rectangle 7"/>
          <p:cNvSpPr/>
          <p:nvPr/>
        </p:nvSpPr>
        <p:spPr>
          <a:xfrm>
            <a:off x="2819400" y="1828800"/>
            <a:ext cx="662361" cy="2308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900" dirty="0" smtClean="0"/>
              <a:t>=G13*H4</a:t>
            </a:r>
            <a:endParaRPr lang="en-US" sz="900" dirty="0"/>
          </a:p>
        </p:txBody>
      </p:sp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2365350"/>
              </p:ext>
            </p:extLst>
          </p:nvPr>
        </p:nvGraphicFramePr>
        <p:xfrm>
          <a:off x="3047999" y="3352800"/>
          <a:ext cx="2166937" cy="2079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0" name="Equation" r:id="rId3" imgW="2387520" imgH="228600" progId="Equation.3">
                  <p:embed/>
                </p:oleObj>
              </mc:Choice>
              <mc:Fallback>
                <p:oleObj name="Equation" r:id="rId3" imgW="2387520" imgH="2286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7999" y="3352800"/>
                        <a:ext cx="2166937" cy="2079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Left Brace 15"/>
          <p:cNvSpPr/>
          <p:nvPr/>
        </p:nvSpPr>
        <p:spPr bwMode="auto">
          <a:xfrm>
            <a:off x="2895600" y="3124200"/>
            <a:ext cx="121920" cy="459432"/>
          </a:xfrm>
          <a:prstGeom prst="leftBrace">
            <a:avLst/>
          </a:prstGeom>
          <a:solidFill>
            <a:schemeClr val="bg1"/>
          </a:solidFill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7239000" y="4417368"/>
            <a:ext cx="2028119" cy="2308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900" dirty="0"/>
              <a:t>=SUMPRODUCT(G3:G11,H3:H11</a:t>
            </a:r>
            <a:r>
              <a:rPr lang="en-US" sz="900" dirty="0" smtClean="0"/>
              <a:t>)</a:t>
            </a:r>
            <a:endParaRPr lang="en-US" sz="900" dirty="0"/>
          </a:p>
        </p:txBody>
      </p:sp>
    </p:spTree>
    <p:extLst>
      <p:ext uri="{BB962C8B-B14F-4D97-AF65-F5344CB8AC3E}">
        <p14:creationId xmlns:p14="http://schemas.microsoft.com/office/powerpoint/2010/main" val="39101679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16" grpId="0" animBg="1"/>
      <p:bldP spid="1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3" name="Line 4"/>
          <p:cNvSpPr>
            <a:spLocks noChangeShapeType="1"/>
          </p:cNvSpPr>
          <p:nvPr/>
        </p:nvSpPr>
        <p:spPr bwMode="auto">
          <a:xfrm>
            <a:off x="0" y="793750"/>
            <a:ext cx="9144000" cy="0"/>
          </a:xfrm>
          <a:prstGeom prst="line">
            <a:avLst/>
          </a:prstGeom>
          <a:noFill/>
          <a:ln w="9525">
            <a:solidFill>
              <a:srgbClr val="3366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34" name="Line 5"/>
          <p:cNvSpPr>
            <a:spLocks noChangeShapeType="1"/>
          </p:cNvSpPr>
          <p:nvPr/>
        </p:nvSpPr>
        <p:spPr bwMode="auto">
          <a:xfrm>
            <a:off x="0" y="946150"/>
            <a:ext cx="9144000" cy="0"/>
          </a:xfrm>
          <a:prstGeom prst="line">
            <a:avLst/>
          </a:prstGeom>
          <a:noFill/>
          <a:ln w="28575">
            <a:solidFill>
              <a:srgbClr val="3366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35" name="Text Box 7"/>
          <p:cNvSpPr txBox="1">
            <a:spLocks noChangeArrowheads="1"/>
          </p:cNvSpPr>
          <p:nvPr/>
        </p:nvSpPr>
        <p:spPr bwMode="auto">
          <a:xfrm>
            <a:off x="228600" y="0"/>
            <a:ext cx="3657600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6000">
                <a:solidFill>
                  <a:srgbClr val="6666FF"/>
                </a:solidFill>
              </a:rPr>
              <a:t>eStudy.us</a:t>
            </a:r>
          </a:p>
        </p:txBody>
      </p:sp>
      <p:graphicFrame>
        <p:nvGraphicFramePr>
          <p:cNvPr id="3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76374614"/>
              </p:ext>
            </p:extLst>
          </p:nvPr>
        </p:nvGraphicFramePr>
        <p:xfrm>
          <a:off x="4106863" y="2111375"/>
          <a:ext cx="146050" cy="277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86" name="Equation" r:id="rId3" imgW="114120" imgH="215640" progId="Equation.3">
                  <p:embed/>
                </p:oleObj>
              </mc:Choice>
              <mc:Fallback>
                <p:oleObj name="Equation" r:id="rId3" imgW="114120" imgH="2156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06863" y="2111375"/>
                        <a:ext cx="146050" cy="2778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152400" y="1295400"/>
            <a:ext cx="5410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Statistical Error and Financial Relevance</a:t>
            </a:r>
            <a:endParaRPr lang="en-US" dirty="0"/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1003160"/>
              </p:ext>
            </p:extLst>
          </p:nvPr>
        </p:nvGraphicFramePr>
        <p:xfrm>
          <a:off x="381000" y="1728788"/>
          <a:ext cx="12954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87" name="Equation" r:id="rId5" imgW="685800" imgH="241200" progId="Equation.3">
                  <p:embed/>
                </p:oleObj>
              </mc:Choice>
              <mc:Fallback>
                <p:oleObj name="Equation" r:id="rId5" imgW="685800" imgH="241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" y="1728788"/>
                        <a:ext cx="12954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67331498"/>
              </p:ext>
            </p:extLst>
          </p:nvPr>
        </p:nvGraphicFramePr>
        <p:xfrm>
          <a:off x="415925" y="2286000"/>
          <a:ext cx="2998788" cy="409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88" name="Equation" r:id="rId7" imgW="1587240" imgH="215640" progId="Equation.3">
                  <p:embed/>
                </p:oleObj>
              </mc:Choice>
              <mc:Fallback>
                <p:oleObj name="Equation" r:id="rId7" imgW="1587240" imgH="21564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5925" y="2286000"/>
                        <a:ext cx="2998788" cy="4095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Rectangle 4"/>
          <p:cNvSpPr/>
          <p:nvPr/>
        </p:nvSpPr>
        <p:spPr>
          <a:xfrm>
            <a:off x="381000" y="2844631"/>
            <a:ext cx="784860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95% confident that the true coefficient is between -0.0222352 and -0.0217648</a:t>
            </a:r>
            <a:endParaRPr lang="en-US" dirty="0"/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12384020"/>
              </p:ext>
            </p:extLst>
          </p:nvPr>
        </p:nvGraphicFramePr>
        <p:xfrm>
          <a:off x="609600" y="3352800"/>
          <a:ext cx="4724400" cy="2667005"/>
        </p:xfrm>
        <a:graphic>
          <a:graphicData uri="http://schemas.openxmlformats.org/drawingml/2006/table">
            <a:tbl>
              <a:tblPr/>
              <a:tblGrid>
                <a:gridCol w="1295400"/>
                <a:gridCol w="762000"/>
                <a:gridCol w="838200"/>
                <a:gridCol w="218146"/>
                <a:gridCol w="742925"/>
                <a:gridCol w="867729"/>
              </a:tblGrid>
              <a:tr h="242455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Demand Function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2455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Variable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Coef</a:t>
                      </a:r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.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Std. Error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Low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High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2455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Intercept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-933.884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42455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H-D Price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-0.022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-0.00012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-0.02224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-0.02176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2455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Comp. Price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0.0038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0.000081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0.003641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0.003959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2455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Used H-D Price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143.2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1.54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140.1816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146.2184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2455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H-D Adv. Exp.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0.16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0.0022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0.155688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0.164312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2455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Rider Income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0.029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0.00045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0.028118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0.029882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2455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Gas Price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35.6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1.11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33.4244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37.7756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2455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Parts / </a:t>
                      </a:r>
                      <a:r>
                        <a:rPr lang="en-US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Mer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Price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-0.46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-0.005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-0.4698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-0.4502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2455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Rider Age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4.7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4.308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5.092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150935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3" name="Line 4"/>
          <p:cNvSpPr>
            <a:spLocks noChangeShapeType="1"/>
          </p:cNvSpPr>
          <p:nvPr/>
        </p:nvSpPr>
        <p:spPr bwMode="auto">
          <a:xfrm>
            <a:off x="0" y="793750"/>
            <a:ext cx="9144000" cy="0"/>
          </a:xfrm>
          <a:prstGeom prst="line">
            <a:avLst/>
          </a:prstGeom>
          <a:noFill/>
          <a:ln w="9525">
            <a:solidFill>
              <a:srgbClr val="3366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34" name="Line 5"/>
          <p:cNvSpPr>
            <a:spLocks noChangeShapeType="1"/>
          </p:cNvSpPr>
          <p:nvPr/>
        </p:nvSpPr>
        <p:spPr bwMode="auto">
          <a:xfrm>
            <a:off x="0" y="946150"/>
            <a:ext cx="9144000" cy="0"/>
          </a:xfrm>
          <a:prstGeom prst="line">
            <a:avLst/>
          </a:prstGeom>
          <a:noFill/>
          <a:ln w="28575">
            <a:solidFill>
              <a:srgbClr val="3366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35" name="Text Box 7"/>
          <p:cNvSpPr txBox="1">
            <a:spLocks noChangeArrowheads="1"/>
          </p:cNvSpPr>
          <p:nvPr/>
        </p:nvSpPr>
        <p:spPr bwMode="auto">
          <a:xfrm>
            <a:off x="228600" y="0"/>
            <a:ext cx="3657600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6000">
                <a:solidFill>
                  <a:srgbClr val="6666FF"/>
                </a:solidFill>
              </a:rPr>
              <a:t>eStudy.us</a:t>
            </a:r>
          </a:p>
        </p:txBody>
      </p:sp>
      <p:graphicFrame>
        <p:nvGraphicFramePr>
          <p:cNvPr id="3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44604986"/>
              </p:ext>
            </p:extLst>
          </p:nvPr>
        </p:nvGraphicFramePr>
        <p:xfrm>
          <a:off x="4106863" y="2111375"/>
          <a:ext cx="146050" cy="277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44" name="Equation" r:id="rId3" imgW="114120" imgH="215640" progId="Equation.3">
                  <p:embed/>
                </p:oleObj>
              </mc:Choice>
              <mc:Fallback>
                <p:oleObj name="Equation" r:id="rId3" imgW="114120" imgH="2156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06863" y="2111375"/>
                        <a:ext cx="146050" cy="2778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152400" y="1295400"/>
            <a:ext cx="5410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Statistical Error and Financial Relevance</a:t>
            </a:r>
            <a:endParaRPr lang="en-US" dirty="0"/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41691432"/>
              </p:ext>
            </p:extLst>
          </p:nvPr>
        </p:nvGraphicFramePr>
        <p:xfrm>
          <a:off x="228600" y="1752600"/>
          <a:ext cx="8551036" cy="4724403"/>
        </p:xfrm>
        <a:graphic>
          <a:graphicData uri="http://schemas.openxmlformats.org/drawingml/2006/table">
            <a:tbl>
              <a:tblPr/>
              <a:tblGrid>
                <a:gridCol w="1752600"/>
                <a:gridCol w="914400"/>
                <a:gridCol w="152400"/>
                <a:gridCol w="990600"/>
                <a:gridCol w="152400"/>
                <a:gridCol w="838200"/>
                <a:gridCol w="228600"/>
                <a:gridCol w="76200"/>
                <a:gridCol w="1083437"/>
                <a:gridCol w="685800"/>
                <a:gridCol w="838200"/>
                <a:gridCol w="838199"/>
              </a:tblGrid>
              <a:tr h="210285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Revenue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Conf. Low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Point Est.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Conf. High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Demand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10285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Sales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1" u="none" strike="noStrike" dirty="0">
                          <a:solidFill>
                            <a:srgbClr val="0070C0"/>
                          </a:solidFill>
                          <a:effectLst/>
                          <a:latin typeface="Calibri"/>
                        </a:rPr>
                        <a:t>191.6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1" i="1" u="none" strike="noStrike" dirty="0">
                        <a:solidFill>
                          <a:srgbClr val="0070C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1" u="none" strike="noStrike" dirty="0">
                          <a:solidFill>
                            <a:srgbClr val="0070C0"/>
                          </a:solidFill>
                          <a:effectLst/>
                          <a:latin typeface="Calibri"/>
                        </a:rPr>
                        <a:t>267.4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1" i="1" u="none" strike="noStrike" dirty="0">
                        <a:solidFill>
                          <a:srgbClr val="0070C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1" u="none" strike="noStrike" dirty="0">
                          <a:solidFill>
                            <a:srgbClr val="0070C0"/>
                          </a:solidFill>
                          <a:effectLst/>
                          <a:latin typeface="Calibri"/>
                        </a:rPr>
                        <a:t>343.2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Variable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Coef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.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Low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High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0285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H-D / Buell Motorcycle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1" u="none" strike="noStrike" dirty="0">
                          <a:solidFill>
                            <a:srgbClr val="0070C0"/>
                          </a:solidFill>
                          <a:effectLst/>
                          <a:latin typeface="Calibri"/>
                        </a:rPr>
                        <a:t>$3,065,524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1" i="1" u="none" strike="noStrike" dirty="0">
                        <a:solidFill>
                          <a:srgbClr val="0070C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1" u="none" strike="noStrike" dirty="0">
                          <a:solidFill>
                            <a:srgbClr val="0070C0"/>
                          </a:solidFill>
                          <a:effectLst/>
                          <a:latin typeface="Calibri"/>
                        </a:rPr>
                        <a:t>$4,278,400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1" i="1" u="none" strike="noStrike" dirty="0">
                        <a:solidFill>
                          <a:srgbClr val="0070C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1" u="none" strike="noStrike" dirty="0">
                          <a:solidFill>
                            <a:srgbClr val="0070C0"/>
                          </a:solidFill>
                          <a:effectLst/>
                          <a:latin typeface="Calibri"/>
                        </a:rPr>
                        <a:t>$5,491,276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Inter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-933.884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900" dirty="0"/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900" dirty="0"/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10285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Parts &amp; Accessories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$858,748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$858,748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$858,748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H-D Price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-0.022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-0.02224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-0.02176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10285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General Merchandise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$313,835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$313,835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$313,835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Comp. Price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0.0038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0.003641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0.003959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10285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Buell Motorcycle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$123,086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$123,086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$123,086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Used H-D Price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143.2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140.1816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146.2184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10285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Defense and Other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$20,397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$20,397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$20,397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H-D Adv. Exp.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0.16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0.155688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0.164312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10285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Total Revenue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$4,381,590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$5,594,466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$6,807,342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Rider Income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0.029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0.028118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0.029882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10285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Cost of Product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1" u="none" strike="noStrike" dirty="0">
                          <a:solidFill>
                            <a:srgbClr val="0070C0"/>
                          </a:solidFill>
                          <a:effectLst/>
                          <a:latin typeface="Calibri"/>
                        </a:rPr>
                        <a:t>$3,358,742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1" i="1" u="none" strike="noStrike">
                        <a:solidFill>
                          <a:srgbClr val="0070C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1" u="none" strike="noStrike">
                          <a:solidFill>
                            <a:srgbClr val="0070C0"/>
                          </a:solidFill>
                          <a:effectLst/>
                          <a:latin typeface="Calibri"/>
                        </a:rPr>
                        <a:t>$3,663,488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1" i="1" u="none" strike="noStrike">
                        <a:solidFill>
                          <a:srgbClr val="0070C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1" u="none" strike="noStrike" dirty="0">
                          <a:solidFill>
                            <a:srgbClr val="0070C0"/>
                          </a:solidFill>
                          <a:effectLst/>
                          <a:latin typeface="Calibri"/>
                        </a:rPr>
                        <a:t>$4,195,377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Gas Price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35.6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33.4244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37.7756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10285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Gross Profit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$1,022,848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$1,930,978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$2,611,965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Parts / Mer Price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-0.46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-0.4698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-0.4502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10285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Expense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Rider Age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4.7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4.308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5.092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10285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Operating Expense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$664,429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$664,429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$664,429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10285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Advertising Expense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$300,000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$300,000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$300,000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Motorcycle Sales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267.4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08418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Finance Operating Income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$82,765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$82,765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$82,765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10285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Corporate Expense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$20,131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$20,131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$20,131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10285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Total Operating Income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$121,053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$1,029,183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$1,710,170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1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Critical-t=</a:t>
                      </a:r>
                      <a:endParaRPr lang="en-US" sz="1200" b="0" i="1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1" u="none" strike="noStrike" dirty="0">
                          <a:solidFill>
                            <a:srgbClr val="4F81BD"/>
                          </a:solidFill>
                          <a:effectLst/>
                          <a:latin typeface="Calibri"/>
                        </a:rPr>
                        <a:t>1.96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10285"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10285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Investment Income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$9,495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$9,495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$9,495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10285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Interest Expense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$4,542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$4,542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$4,542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10285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Income Before Taxes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$126,006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$1,034,136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$1,715,123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10285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Income Taxes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$46,211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$379,259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$629,004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10285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Net Income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 dirty="0">
                          <a:solidFill>
                            <a:srgbClr val="FF9933"/>
                          </a:solidFill>
                          <a:effectLst/>
                          <a:latin typeface="Calibri"/>
                        </a:rPr>
                        <a:t>$79,795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1" i="0" u="none" strike="noStrike">
                        <a:solidFill>
                          <a:srgbClr val="FF9933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 dirty="0">
                          <a:solidFill>
                            <a:srgbClr val="FF9933"/>
                          </a:solidFill>
                          <a:effectLst/>
                          <a:latin typeface="Calibri"/>
                        </a:rPr>
                        <a:t>$654,877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1" i="0" u="none" strike="noStrike" dirty="0">
                        <a:solidFill>
                          <a:srgbClr val="FF9933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 dirty="0">
                          <a:solidFill>
                            <a:srgbClr val="FF9933"/>
                          </a:solidFill>
                          <a:effectLst/>
                          <a:latin typeface="Calibri"/>
                        </a:rPr>
                        <a:t>$1,086,119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128882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583</TotalTime>
  <Words>1698</Words>
  <Application>Microsoft Office PowerPoint</Application>
  <PresentationFormat>On-screen Show (4:3)</PresentationFormat>
  <Paragraphs>823</Paragraphs>
  <Slides>11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11</vt:i4>
      </vt:variant>
    </vt:vector>
  </HeadingPairs>
  <TitlesOfParts>
    <vt:vector size="14" baseType="lpstr">
      <vt:lpstr>Default Design</vt:lpstr>
      <vt:lpstr>Equation</vt:lpstr>
      <vt:lpstr>Worksheet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Home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Michael Roberson</dc:creator>
  <cp:lastModifiedBy>Michael</cp:lastModifiedBy>
  <cp:revision>100</cp:revision>
  <dcterms:created xsi:type="dcterms:W3CDTF">2006-08-18T18:13:45Z</dcterms:created>
  <dcterms:modified xsi:type="dcterms:W3CDTF">2012-05-03T14:32:28Z</dcterms:modified>
</cp:coreProperties>
</file>