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2" r:id="rId2"/>
    <p:sldMasterId id="2147483655" r:id="rId3"/>
    <p:sldMasterId id="2147483674" r:id="rId4"/>
    <p:sldMasterId id="2147483705" r:id="rId5"/>
    <p:sldMasterId id="2147483676" r:id="rId6"/>
    <p:sldMasterId id="2147483817" r:id="rId7"/>
  </p:sldMasterIdLst>
  <p:notesMasterIdLst>
    <p:notesMasterId r:id="rId15"/>
  </p:notesMasterIdLst>
  <p:sldIdLst>
    <p:sldId id="259" r:id="rId8"/>
    <p:sldId id="260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FF"/>
    <a:srgbClr val="000099"/>
    <a:srgbClr val="800080"/>
    <a:srgbClr val="F8EDEC"/>
    <a:srgbClr val="0000B8"/>
    <a:srgbClr val="000070"/>
    <a:srgbClr val="006400"/>
    <a:srgbClr val="9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66" autoAdjust="0"/>
    <p:restoredTop sz="94667" autoAdjust="0"/>
  </p:normalViewPr>
  <p:slideViewPr>
    <p:cSldViewPr snapToGrid="0">
      <p:cViewPr>
        <p:scale>
          <a:sx n="80" d="100"/>
          <a:sy n="80" d="100"/>
        </p:scale>
        <p:origin x="-11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</c:v>
                </c:pt>
              </c:strCache>
            </c:strRef>
          </c:tx>
          <c:marker>
            <c:symbol val="none"/>
          </c:marker>
          <c:xVal>
            <c:numRef>
              <c:f>Sheet1!$A$2:$A$11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xVal>
          <c:yVal>
            <c:numRef>
              <c:f>Sheet1!$B$2:$B$11</c:f>
              <c:numCache>
                <c:formatCode>"$"#,##0</c:formatCode>
                <c:ptCount val="10"/>
                <c:pt idx="0">
                  <c:v>21</c:v>
                </c:pt>
                <c:pt idx="1">
                  <c:v>19</c:v>
                </c:pt>
                <c:pt idx="2">
                  <c:v>17</c:v>
                </c:pt>
                <c:pt idx="3">
                  <c:v>15</c:v>
                </c:pt>
                <c:pt idx="4">
                  <c:v>13</c:v>
                </c:pt>
                <c:pt idx="5">
                  <c:v>11</c:v>
                </c:pt>
                <c:pt idx="6">
                  <c:v>9</c:v>
                </c:pt>
                <c:pt idx="7">
                  <c:v>7</c:v>
                </c:pt>
                <c:pt idx="8">
                  <c:v>5</c:v>
                </c:pt>
                <c:pt idx="9">
                  <c:v>3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6168576"/>
        <c:axId val="4465024"/>
      </c:scatterChart>
      <c:valAx>
        <c:axId val="96168576"/>
        <c:scaling>
          <c:orientation val="minMax"/>
          <c:max val="10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crossAx val="4465024"/>
        <c:crosses val="autoZero"/>
        <c:crossBetween val="midCat"/>
        <c:majorUnit val="1"/>
      </c:valAx>
      <c:valAx>
        <c:axId val="4465024"/>
        <c:scaling>
          <c:orientation val="minMax"/>
          <c:min val="-10"/>
        </c:scaling>
        <c:delete val="0"/>
        <c:axPos val="l"/>
        <c:numFmt formatCode="&quot;$&quot;#,##0" sourceLinked="1"/>
        <c:majorTickMark val="out"/>
        <c:minorTickMark val="none"/>
        <c:tickLblPos val="nextTo"/>
        <c:crossAx val="96168576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5688136385549211E-2"/>
          <c:y val="4.1311318643309121E-2"/>
          <c:w val="0.86882956188917948"/>
          <c:h val="0.85558363344116872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AVC</c:v>
                </c:pt>
              </c:strCache>
            </c:strRef>
          </c:tx>
          <c:marker>
            <c:symbol val="none"/>
          </c:marker>
          <c:xVal>
            <c:numRef>
              <c:f>Sheet1!$A$2:$A$11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xVal>
          <c:yVal>
            <c:numRef>
              <c:f>Sheet1!$B$2:$B$11</c:f>
              <c:numCache>
                <c:formatCode>"$"#,##0.00</c:formatCode>
                <c:ptCount val="10"/>
                <c:pt idx="1">
                  <c:v>4</c:v>
                </c:pt>
                <c:pt idx="2">
                  <c:v>3.5</c:v>
                </c:pt>
                <c:pt idx="3">
                  <c:v>3.6666666666666665</c:v>
                </c:pt>
                <c:pt idx="4">
                  <c:v>4.5</c:v>
                </c:pt>
                <c:pt idx="5">
                  <c:v>5.6</c:v>
                </c:pt>
                <c:pt idx="6">
                  <c:v>7.833333333333333</c:v>
                </c:pt>
                <c:pt idx="7">
                  <c:v>10.571428571428571</c:v>
                </c:pt>
                <c:pt idx="8">
                  <c:v>14</c:v>
                </c:pt>
                <c:pt idx="9">
                  <c:v>18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ATC</c:v>
                </c:pt>
              </c:strCache>
            </c:strRef>
          </c:tx>
          <c:marker>
            <c:symbol val="none"/>
          </c:marker>
          <c:xVal>
            <c:numRef>
              <c:f>Sheet1!$A$2:$A$11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xVal>
          <c:yVal>
            <c:numRef>
              <c:f>Sheet1!$C$2:$C$11</c:f>
              <c:numCache>
                <c:formatCode>"$"#,##0.00</c:formatCode>
                <c:ptCount val="10"/>
                <c:pt idx="1">
                  <c:v>14</c:v>
                </c:pt>
                <c:pt idx="2">
                  <c:v>8.5</c:v>
                </c:pt>
                <c:pt idx="3">
                  <c:v>7</c:v>
                </c:pt>
                <c:pt idx="4">
                  <c:v>7</c:v>
                </c:pt>
                <c:pt idx="5">
                  <c:v>7.6</c:v>
                </c:pt>
                <c:pt idx="6">
                  <c:v>9.5</c:v>
                </c:pt>
                <c:pt idx="7">
                  <c:v>12</c:v>
                </c:pt>
                <c:pt idx="8">
                  <c:v>15.25</c:v>
                </c:pt>
                <c:pt idx="9">
                  <c:v>19.111111111111111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MC</c:v>
                </c:pt>
              </c:strCache>
            </c:strRef>
          </c:tx>
          <c:marker>
            <c:symbol val="none"/>
          </c:marker>
          <c:xVal>
            <c:numRef>
              <c:f>Sheet1!$A$2:$A$11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xVal>
          <c:yVal>
            <c:numRef>
              <c:f>Sheet1!$D$2:$D$11</c:f>
              <c:numCache>
                <c:formatCode>"$"#,##0</c:formatCode>
                <c:ptCount val="10"/>
                <c:pt idx="1">
                  <c:v>4</c:v>
                </c:pt>
                <c:pt idx="2">
                  <c:v>3</c:v>
                </c:pt>
                <c:pt idx="3">
                  <c:v>4</c:v>
                </c:pt>
                <c:pt idx="4">
                  <c:v>7</c:v>
                </c:pt>
                <c:pt idx="5">
                  <c:v>10</c:v>
                </c:pt>
                <c:pt idx="6">
                  <c:v>19</c:v>
                </c:pt>
                <c:pt idx="7">
                  <c:v>27</c:v>
                </c:pt>
                <c:pt idx="8">
                  <c:v>38</c:v>
                </c:pt>
                <c:pt idx="9">
                  <c:v>50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714112"/>
        <c:axId val="32728192"/>
      </c:scatterChart>
      <c:valAx>
        <c:axId val="32714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2728192"/>
        <c:crosses val="autoZero"/>
        <c:crossBetween val="midCat"/>
        <c:majorUnit val="1"/>
      </c:valAx>
      <c:valAx>
        <c:axId val="32728192"/>
        <c:scaling>
          <c:orientation val="minMax"/>
          <c:max val="25"/>
          <c:min val="0"/>
        </c:scaling>
        <c:delete val="0"/>
        <c:axPos val="l"/>
        <c:numFmt formatCode="&quot;$&quot;#,##0" sourceLinked="0"/>
        <c:majorTickMark val="out"/>
        <c:minorTickMark val="none"/>
        <c:tickLblPos val="nextTo"/>
        <c:crossAx val="32714112"/>
        <c:crosses val="autoZero"/>
        <c:crossBetween val="midCat"/>
        <c:majorUnit val="25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AVC</c:v>
                </c:pt>
              </c:strCache>
            </c:strRef>
          </c:tx>
          <c:marker>
            <c:symbol val="none"/>
          </c:marker>
          <c:xVal>
            <c:numRef>
              <c:f>Sheet1!$A$2:$A$11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xVal>
          <c:yVal>
            <c:numRef>
              <c:f>Sheet1!$B$2:$B$11</c:f>
              <c:numCache>
                <c:formatCode>"$"#,##0.00</c:formatCode>
                <c:ptCount val="10"/>
                <c:pt idx="1">
                  <c:v>4</c:v>
                </c:pt>
                <c:pt idx="2">
                  <c:v>3.5</c:v>
                </c:pt>
                <c:pt idx="3">
                  <c:v>3.6666666666666665</c:v>
                </c:pt>
                <c:pt idx="4">
                  <c:v>4.5</c:v>
                </c:pt>
                <c:pt idx="5">
                  <c:v>5.6</c:v>
                </c:pt>
                <c:pt idx="6">
                  <c:v>7.833333333333333</c:v>
                </c:pt>
                <c:pt idx="7">
                  <c:v>10.571428571428571</c:v>
                </c:pt>
                <c:pt idx="8">
                  <c:v>14</c:v>
                </c:pt>
                <c:pt idx="9">
                  <c:v>18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ATC</c:v>
                </c:pt>
              </c:strCache>
            </c:strRef>
          </c:tx>
          <c:marker>
            <c:symbol val="none"/>
          </c:marker>
          <c:xVal>
            <c:numRef>
              <c:f>Sheet1!$A$2:$A$11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xVal>
          <c:yVal>
            <c:numRef>
              <c:f>Sheet1!$C$2:$C$11</c:f>
              <c:numCache>
                <c:formatCode>"$"#,##0.00</c:formatCode>
                <c:ptCount val="10"/>
                <c:pt idx="1">
                  <c:v>14</c:v>
                </c:pt>
                <c:pt idx="2">
                  <c:v>8.5</c:v>
                </c:pt>
                <c:pt idx="3">
                  <c:v>7</c:v>
                </c:pt>
                <c:pt idx="4">
                  <c:v>7</c:v>
                </c:pt>
                <c:pt idx="5">
                  <c:v>7.6</c:v>
                </c:pt>
                <c:pt idx="6">
                  <c:v>9.5</c:v>
                </c:pt>
                <c:pt idx="7">
                  <c:v>12</c:v>
                </c:pt>
                <c:pt idx="8">
                  <c:v>15.25</c:v>
                </c:pt>
                <c:pt idx="9">
                  <c:v>19.111111111111111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MC</c:v>
                </c:pt>
              </c:strCache>
            </c:strRef>
          </c:tx>
          <c:marker>
            <c:symbol val="none"/>
          </c:marker>
          <c:xVal>
            <c:numRef>
              <c:f>Sheet1!$A$2:$A$11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xVal>
          <c:yVal>
            <c:numRef>
              <c:f>Sheet1!$D$2:$D$11</c:f>
              <c:numCache>
                <c:formatCode>"$"#,##0</c:formatCode>
                <c:ptCount val="10"/>
                <c:pt idx="1">
                  <c:v>4</c:v>
                </c:pt>
                <c:pt idx="2">
                  <c:v>3</c:v>
                </c:pt>
                <c:pt idx="3">
                  <c:v>4</c:v>
                </c:pt>
                <c:pt idx="4">
                  <c:v>7</c:v>
                </c:pt>
                <c:pt idx="5">
                  <c:v>10</c:v>
                </c:pt>
                <c:pt idx="6">
                  <c:v>19</c:v>
                </c:pt>
                <c:pt idx="7">
                  <c:v>27</c:v>
                </c:pt>
                <c:pt idx="8">
                  <c:v>38</c:v>
                </c:pt>
                <c:pt idx="9">
                  <c:v>50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3809152"/>
        <c:axId val="33810688"/>
      </c:scatterChart>
      <c:valAx>
        <c:axId val="33809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3810688"/>
        <c:crosses val="autoZero"/>
        <c:crossBetween val="midCat"/>
        <c:majorUnit val="1"/>
      </c:valAx>
      <c:valAx>
        <c:axId val="33810688"/>
        <c:scaling>
          <c:orientation val="minMax"/>
          <c:max val="25"/>
          <c:min val="0"/>
        </c:scaling>
        <c:delete val="0"/>
        <c:axPos val="l"/>
        <c:numFmt formatCode="&quot;$&quot;#,##0" sourceLinked="0"/>
        <c:majorTickMark val="out"/>
        <c:minorTickMark val="none"/>
        <c:tickLblPos val="nextTo"/>
        <c:crossAx val="33809152"/>
        <c:crosses val="autoZero"/>
        <c:crossBetween val="midCat"/>
        <c:majorUnit val="25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  <c:userShapes r:id="rId3"/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0.15079</cdr:x>
      <cdr:y>0.15957</cdr:y>
    </cdr:from>
    <cdr:to>
      <cdr:x>0.85979</cdr:x>
      <cdr:y>0.6111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723900" y="571500"/>
          <a:ext cx="3403600" cy="1617077"/>
        </a:xfrm>
        <a:prstGeom xmlns:a="http://schemas.openxmlformats.org/drawingml/2006/main" prst="line">
          <a:avLst/>
        </a:prstGeom>
        <a:ln xmlns:a="http://schemas.openxmlformats.org/drawingml/2006/main" w="25400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0.81076</cdr:x>
      <cdr:y>0.17829</cdr:y>
    </cdr:from>
    <cdr:to>
      <cdr:x>0.89981</cdr:x>
      <cdr:y>0.24718</cdr:y>
    </cdr:to>
    <cdr:sp macro="" textlink="">
      <cdr:nvSpPr>
        <cdr:cNvPr id="2" name="TextBox 2"/>
        <cdr:cNvSpPr txBox="1"/>
      </cdr:nvSpPr>
      <cdr:spPr>
        <a:xfrm xmlns:a="http://schemas.openxmlformats.org/drawingml/2006/main">
          <a:off x="5549900" y="876300"/>
          <a:ext cx="609600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smtClean="0"/>
            <a:t>ATC</a:t>
          </a:r>
          <a:endParaRPr lang="en-US" dirty="0"/>
        </a:p>
      </cdr:txBody>
    </cdr:sp>
  </cdr:relSizeAnchor>
  <cdr:relSizeAnchor xmlns:cdr="http://schemas.openxmlformats.org/drawingml/2006/chartDrawing">
    <cdr:from>
      <cdr:x>0.87755</cdr:x>
      <cdr:y>0.25581</cdr:y>
    </cdr:from>
    <cdr:to>
      <cdr:x>0.9666</cdr:x>
      <cdr:y>0.3247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007100" y="1257300"/>
          <a:ext cx="609600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dirty="0" smtClean="0"/>
            <a:t>AVC</a:t>
          </a:r>
          <a:endParaRPr lang="en-US" sz="16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0.81076</cdr:x>
      <cdr:y>0.17829</cdr:y>
    </cdr:from>
    <cdr:to>
      <cdr:x>0.89981</cdr:x>
      <cdr:y>0.24718</cdr:y>
    </cdr:to>
    <cdr:sp macro="" textlink="">
      <cdr:nvSpPr>
        <cdr:cNvPr id="2" name="TextBox 2"/>
        <cdr:cNvSpPr txBox="1"/>
      </cdr:nvSpPr>
      <cdr:spPr>
        <a:xfrm xmlns:a="http://schemas.openxmlformats.org/drawingml/2006/main">
          <a:off x="5549900" y="876300"/>
          <a:ext cx="609600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smtClean="0"/>
            <a:t>ATC</a:t>
          </a:r>
          <a:endParaRPr lang="en-US" dirty="0"/>
        </a:p>
      </cdr:txBody>
    </cdr:sp>
  </cdr:relSizeAnchor>
  <cdr:relSizeAnchor xmlns:cdr="http://schemas.openxmlformats.org/drawingml/2006/chartDrawing">
    <cdr:from>
      <cdr:x>0.87755</cdr:x>
      <cdr:y>0.25581</cdr:y>
    </cdr:from>
    <cdr:to>
      <cdr:x>0.9666</cdr:x>
      <cdr:y>0.3247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007100" y="1257300"/>
          <a:ext cx="609600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dirty="0" smtClean="0"/>
            <a:t>AVC</a:t>
          </a:r>
          <a:endParaRPr lang="en-US" sz="16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C439715-EE66-45E7-86DB-A563AC4924D9}" type="datetimeFigureOut">
              <a:rPr lang="en-US"/>
              <a:pPr>
                <a:defRPr/>
              </a:pPr>
              <a:t>1/26/2012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9A18889-0620-4C54-B7B0-DF0A4D6006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138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smtClean="0">
                <a:solidFill>
                  <a:srgbClr val="6666FF"/>
                </a:solidFill>
              </a:rPr>
              <a:t>eStudy.us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514600"/>
            <a:ext cx="9144000" cy="2514600"/>
          </a:xfrm>
          <a:prstGeom prst="rect">
            <a:avLst/>
          </a:prstGeom>
        </p:spPr>
        <p:txBody>
          <a:bodyPr/>
          <a:lstStyle>
            <a:lvl1pPr algn="ctr">
              <a:defRPr sz="4000" b="0" baseline="0">
                <a:solidFill>
                  <a:srgbClr val="A61902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109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AC68B-9232-4C8F-8477-0BD63EBB3AC3}" type="datetime1">
              <a:rPr lang="en-US"/>
              <a:pPr>
                <a:defRPr/>
              </a:pPr>
              <a:t>1/26/2012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E3E74-1FAC-40B6-B883-816B829867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72874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3FC4C-4C02-48F3-A6F4-52F8AFBE4CE8}" type="datetime1">
              <a:rPr lang="en-US"/>
              <a:pPr>
                <a:defRPr/>
              </a:pPr>
              <a:t>1/26/2012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CEF54-C2EE-4694-A53D-F344BA8E8B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68139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20AD1-A7D8-46D8-BAC6-8BABC3264B75}" type="datetime1">
              <a:rPr lang="en-US"/>
              <a:pPr>
                <a:defRPr/>
              </a:pPr>
              <a:t>1/26/2012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ADC37-151A-4BF2-8C39-DAE63D4C52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51427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90600"/>
            <a:ext cx="3008313" cy="5135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F67A0-2340-439C-B198-7EAA478B182A}" type="datetime1">
              <a:rPr lang="en-US"/>
              <a:pPr>
                <a:defRPr/>
              </a:pPr>
              <a:t>1/26/2012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BA13A-2DDE-443F-9EE5-E1004D3568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96787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799"/>
            <a:ext cx="5486400" cy="36607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43FB1-5024-4765-9861-FB6713ADCC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778249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B3CE9-95E6-49BE-B92D-E52B23C4D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13197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780E3-2A97-4C14-85CD-F0A90364D7B8}" type="datetime1">
              <a:rPr lang="en-US"/>
              <a:pPr>
                <a:defRPr/>
              </a:pPr>
              <a:t>1/26/2012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F9DBE-34CE-4443-9A3D-0D6808C0C1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766466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F7EA7-862C-4C2A-A44C-BC4EC3407155}" type="datetime1">
              <a:rPr lang="en-US"/>
              <a:pPr>
                <a:defRPr/>
              </a:pPr>
              <a:t>1/26/2012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D0406-C355-4DE2-A168-9216F58974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93787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59987-5310-4AFC-A23F-9090436C7E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98434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9831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143000"/>
            <a:ext cx="3008313" cy="4983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31599-F348-4E2A-934B-808ECF707983}" type="datetime1">
              <a:rPr lang="en-US"/>
              <a:pPr>
                <a:defRPr/>
              </a:pPr>
              <a:t>1/26/2012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4929C-93CF-4B1E-8760-834D360B6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459524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smtClean="0">
                <a:solidFill>
                  <a:srgbClr val="6666FF"/>
                </a:solidFill>
              </a:rPr>
              <a:t>eStudy.us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763000" cy="762000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00007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534400" cy="5410200"/>
          </a:xfrm>
          <a:prstGeom prst="rect">
            <a:avLst/>
          </a:prstGeom>
        </p:spPr>
        <p:txBody>
          <a:bodyPr/>
          <a:lstStyle>
            <a:lvl1pPr>
              <a:defRPr sz="34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0103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514600"/>
            <a:ext cx="9144000" cy="2514600"/>
          </a:xfrm>
          <a:prstGeom prst="rect">
            <a:avLst/>
          </a:prstGeom>
        </p:spPr>
        <p:txBody>
          <a:bodyPr/>
          <a:lstStyle>
            <a:lvl1pPr algn="ctr">
              <a:defRPr sz="4000" b="0" baseline="0">
                <a:solidFill>
                  <a:srgbClr val="A61902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893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smtClean="0">
                <a:solidFill>
                  <a:srgbClr val="6666FF"/>
                </a:solidFill>
              </a:rPr>
              <a:t>eStudy.us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839200" cy="533400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7E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534400" y="6416675"/>
            <a:ext cx="609600" cy="3651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8FB58DF-EC56-4E8D-A560-308CAF6B65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229245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dirty="0" smtClean="0">
                <a:solidFill>
                  <a:srgbClr val="6666FF"/>
                </a:solidFill>
              </a:rPr>
              <a:t>eStudy.us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839200" cy="533400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7E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534400" y="6416675"/>
            <a:ext cx="609600" cy="3651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D16F2B0-A181-4F04-BD9F-5333FBBD39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93631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04800" y="1066800"/>
            <a:ext cx="8534400" cy="5410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0"/>
            <a:ext cx="6477000" cy="10668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9E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534400" y="6400800"/>
            <a:ext cx="609600" cy="3651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85237EC-59EF-4A85-9B38-534F42273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828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04800" y="914400"/>
            <a:ext cx="8534400" cy="5562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10600" cy="5334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0099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534400" y="6416675"/>
            <a:ext cx="609600" cy="3651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4646EE3-12F0-4875-9C9F-D3BF8B439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445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smtClean="0">
                <a:solidFill>
                  <a:srgbClr val="6666FF"/>
                </a:solidFill>
              </a:rPr>
              <a:t>eStudy.us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08145-4CD3-40B9-9099-57105D353A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745156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16167-CA1F-44E3-85CD-DE37576D39B2}" type="datetime1">
              <a:rPr lang="en-US"/>
              <a:pPr>
                <a:defRPr/>
              </a:pPr>
              <a:t>1/26/2012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6B2FD-30B4-40D5-A7C9-9FCEF80E20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18219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D271B-3BCE-4DB7-8E85-2B557F48C5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6895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9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5" Type="http://schemas.openxmlformats.org/officeDocument/2006/relationships/theme" Target="../theme/theme7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smtClean="0">
                <a:solidFill>
                  <a:srgbClr val="6666FF"/>
                </a:solidFill>
              </a:rPr>
              <a:t>eStudy.us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smtClean="0">
                <a:solidFill>
                  <a:srgbClr val="6666FF"/>
                </a:solidFill>
              </a:rPr>
              <a:t>eStudy.us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smtClean="0">
                <a:solidFill>
                  <a:srgbClr val="6666FF"/>
                </a:solidFill>
              </a:rPr>
              <a:t>eStudy.us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smtClean="0">
                <a:solidFill>
                  <a:srgbClr val="6666FF"/>
                </a:solidFill>
              </a:rPr>
              <a:t>eStudy.us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smtClean="0">
                <a:solidFill>
                  <a:srgbClr val="6666FF"/>
                </a:solidFill>
              </a:rPr>
              <a:t>eStudy.us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/>
          <p:cNvSpPr>
            <a:spLocks noChangeArrowheads="1"/>
          </p:cNvSpPr>
          <p:nvPr userDrawn="1"/>
        </p:nvSpPr>
        <p:spPr bwMode="auto">
          <a:xfrm>
            <a:off x="3429000" y="0"/>
            <a:ext cx="20050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APPENDIX</a:t>
            </a:r>
          </a:p>
        </p:txBody>
      </p:sp>
      <p:sp>
        <p:nvSpPr>
          <p:cNvPr id="6147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8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smtClean="0">
                <a:solidFill>
                  <a:srgbClr val="6666FF"/>
                </a:solidFill>
              </a:rPr>
              <a:t>eStudy.us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3ECF3B5-4EF5-46DA-9083-8FEBD03B8011}" type="datetime1">
              <a:rPr lang="en-US"/>
              <a:pPr>
                <a:defRPr/>
              </a:pPr>
              <a:t>1/26/2012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D049597-F0C2-4B86-8DCE-ADD45ACB7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5257800" y="6627813"/>
            <a:ext cx="3886200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900" smtClean="0">
                <a:solidFill>
                  <a:srgbClr val="7F7F7F"/>
                </a:solidFill>
              </a:rPr>
              <a:t>copyright © michael .roberson@eStudy.us 2010, All  rights reserved</a:t>
            </a:r>
          </a:p>
        </p:txBody>
      </p:sp>
      <p:sp>
        <p:nvSpPr>
          <p:cNvPr id="7175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6000" smtClean="0">
                <a:solidFill>
                  <a:srgbClr val="6666FF"/>
                </a:solidFill>
              </a:rPr>
              <a:t>eStudy.us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74" r:id="rId2"/>
    <p:sldLayoutId id="2147483889" r:id="rId3"/>
    <p:sldLayoutId id="2147483875" r:id="rId4"/>
    <p:sldLayoutId id="2147483876" r:id="rId5"/>
    <p:sldLayoutId id="2147483877" r:id="rId6"/>
    <p:sldLayoutId id="2147483878" r:id="rId7"/>
    <p:sldLayoutId id="2147483890" r:id="rId8"/>
    <p:sldLayoutId id="2147483891" r:id="rId9"/>
    <p:sldLayoutId id="2147483879" r:id="rId10"/>
    <p:sldLayoutId id="2147483880" r:id="rId11"/>
    <p:sldLayoutId id="2147483892" r:id="rId12"/>
    <p:sldLayoutId id="2147483881" r:id="rId13"/>
    <p:sldLayoutId id="2147483893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chart" Target="../charts/chart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Relationship Id="rId9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415925" y="2590800"/>
            <a:ext cx="8372475" cy="118586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Marginal Revenue and  Marginal Cost</a:t>
            </a:r>
            <a:br>
              <a:rPr lang="en-US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</a:b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Profit Maximization in the Short Run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011613" y="311150"/>
            <a:ext cx="5019675" cy="646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Monopolistic competition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81000" y="1211286"/>
            <a:ext cx="8534400" cy="5165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atin typeface="+mj-lt"/>
              </a:rPr>
              <a:t>Imperfect competition </a:t>
            </a:r>
          </a:p>
          <a:p>
            <a:pPr marL="692150" lvl="2"/>
            <a:r>
              <a:rPr lang="en-US" dirty="0" smtClean="0">
                <a:latin typeface="+mj-lt"/>
              </a:rPr>
              <a:t>Oligopoly</a:t>
            </a:r>
          </a:p>
          <a:p>
            <a:pPr marL="692150" lvl="2"/>
            <a:r>
              <a:rPr lang="en-US" dirty="0" smtClean="0">
                <a:latin typeface="+mj-lt"/>
              </a:rPr>
              <a:t>Monopolistic competition</a:t>
            </a:r>
          </a:p>
          <a:p>
            <a:r>
              <a:rPr lang="en-US" dirty="0" smtClean="0">
                <a:latin typeface="+mj-lt"/>
              </a:rPr>
              <a:t>Firms have some market power including the ability to change product price</a:t>
            </a:r>
          </a:p>
          <a:p>
            <a:r>
              <a:rPr lang="en-US" dirty="0" smtClean="0">
                <a:latin typeface="+mj-lt"/>
              </a:rPr>
              <a:t>Produce a quantity where price is greater then marginal cost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57200" y="1600200"/>
            <a:ext cx="1295400" cy="338554"/>
            <a:chOff x="457200" y="1600200"/>
            <a:chExt cx="1295400" cy="338554"/>
          </a:xfrm>
        </p:grpSpPr>
        <p:sp>
          <p:nvSpPr>
            <p:cNvPr id="5" name="TextBox 4"/>
            <p:cNvSpPr txBox="1"/>
            <p:nvPr/>
          </p:nvSpPr>
          <p:spPr>
            <a:xfrm>
              <a:off x="4572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Q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9906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990600" y="1981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$21</a:t>
            </a:r>
            <a:endParaRPr 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457200" y="1981200"/>
            <a:ext cx="762000" cy="3767554"/>
            <a:chOff x="457200" y="1981200"/>
            <a:chExt cx="762000" cy="3767554"/>
          </a:xfrm>
        </p:grpSpPr>
        <p:sp>
          <p:nvSpPr>
            <p:cNvPr id="7" name="TextBox 6"/>
            <p:cNvSpPr txBox="1"/>
            <p:nvPr/>
          </p:nvSpPr>
          <p:spPr>
            <a:xfrm>
              <a:off x="457200" y="1981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572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572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572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572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4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572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5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572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572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7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572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8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572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9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990600" y="2362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$19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0600" y="2743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$17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990600" y="3124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$15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990600" y="3505200"/>
            <a:ext cx="762000" cy="2243554"/>
            <a:chOff x="990600" y="3505200"/>
            <a:chExt cx="762000" cy="2243554"/>
          </a:xfrm>
        </p:grpSpPr>
        <p:sp>
          <p:nvSpPr>
            <p:cNvPr id="20" name="TextBox 19"/>
            <p:cNvSpPr txBox="1"/>
            <p:nvPr/>
          </p:nvSpPr>
          <p:spPr>
            <a:xfrm>
              <a:off x="9906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$13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9906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$11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906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$9</a:t>
              </a:r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906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$</a:t>
              </a:r>
              <a:r>
                <a:rPr lang="en-US" dirty="0"/>
                <a:t>7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9906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$5</a:t>
              </a:r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9906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$</a:t>
              </a:r>
              <a:r>
                <a:rPr lang="en-US" dirty="0"/>
                <a:t>3</a:t>
              </a:r>
            </a:p>
          </p:txBody>
        </p:sp>
      </p:grp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5525389"/>
              </p:ext>
            </p:extLst>
          </p:nvPr>
        </p:nvGraphicFramePr>
        <p:xfrm>
          <a:off x="6324600" y="1669634"/>
          <a:ext cx="259976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3" imgW="1473200" imgH="431800" progId="Equation.3">
                  <p:embed/>
                </p:oleObj>
              </mc:Choice>
              <mc:Fallback>
                <p:oleObj name="Equation" r:id="rId3" imgW="14732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669634"/>
                        <a:ext cx="259976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727649"/>
              </p:ext>
            </p:extLst>
          </p:nvPr>
        </p:nvGraphicFramePr>
        <p:xfrm>
          <a:off x="6400800" y="1143000"/>
          <a:ext cx="1030288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5" imgW="583920" imgH="203040" progId="Equation.3">
                  <p:embed/>
                </p:oleObj>
              </mc:Choice>
              <mc:Fallback>
                <p:oleObj name="Equation" r:id="rId5" imgW="5839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1143000"/>
                        <a:ext cx="1030288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1676400" y="1600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1676400" y="1981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</a:t>
            </a:r>
            <a:r>
              <a:rPr lang="en-US" dirty="0"/>
              <a:t>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676400" y="2362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$19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1676400" y="2743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$34</a:t>
            </a:r>
            <a:endParaRPr lang="en-US" dirty="0"/>
          </a:p>
        </p:txBody>
      </p:sp>
      <p:grpSp>
        <p:nvGrpSpPr>
          <p:cNvPr id="50" name="Group 49"/>
          <p:cNvGrpSpPr/>
          <p:nvPr/>
        </p:nvGrpSpPr>
        <p:grpSpPr>
          <a:xfrm>
            <a:off x="1676400" y="3124200"/>
            <a:ext cx="762000" cy="2624554"/>
            <a:chOff x="1676400" y="3124200"/>
            <a:chExt cx="762000" cy="2624554"/>
          </a:xfrm>
        </p:grpSpPr>
        <p:sp>
          <p:nvSpPr>
            <p:cNvPr id="43" name="TextBox 42"/>
            <p:cNvSpPr txBox="1"/>
            <p:nvPr/>
          </p:nvSpPr>
          <p:spPr>
            <a:xfrm>
              <a:off x="16764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$45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6764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$52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6764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$55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6764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$54</a:t>
              </a:r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6764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$49</a:t>
              </a:r>
              <a:endParaRPr lang="en-US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6764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$40</a:t>
              </a:r>
              <a:endParaRPr lang="en-US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6764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$27</a:t>
              </a:r>
              <a:endParaRPr lang="en-US" dirty="0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2590800" y="1600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2590800" y="1981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----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2514600" y="2362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$19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2514600" y="2743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$15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2514600" y="3124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$11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2514600" y="3505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</a:t>
            </a:r>
            <a:r>
              <a:rPr lang="en-US" dirty="0"/>
              <a:t>7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514600" y="3886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</a:t>
            </a:r>
            <a:r>
              <a:rPr lang="en-US" dirty="0"/>
              <a:t>3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362200" y="4267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$1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2362200" y="4648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$5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2362200" y="5029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$</a:t>
            </a:r>
            <a:r>
              <a:rPr lang="en-US" dirty="0"/>
              <a:t>9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362200" y="5410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$13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3848100" y="2590800"/>
            <a:ext cx="4800600" cy="3581400"/>
            <a:chOff x="3848100" y="2590800"/>
            <a:chExt cx="4800600" cy="3581400"/>
          </a:xfrm>
        </p:grpSpPr>
        <p:graphicFrame>
          <p:nvGraphicFramePr>
            <p:cNvPr id="3" name="Chart 2"/>
            <p:cNvGraphicFramePr/>
            <p:nvPr>
              <p:extLst>
                <p:ext uri="{D42A27DB-BD31-4B8C-83A1-F6EECF244321}">
                  <p14:modId xmlns:p14="http://schemas.microsoft.com/office/powerpoint/2010/main" val="1067075105"/>
                </p:ext>
              </p:extLst>
            </p:nvPr>
          </p:nvGraphicFramePr>
          <p:xfrm>
            <a:off x="3848100" y="2590800"/>
            <a:ext cx="4800600" cy="3581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14" name="TextBox 13"/>
            <p:cNvSpPr txBox="1"/>
            <p:nvPr/>
          </p:nvSpPr>
          <p:spPr>
            <a:xfrm>
              <a:off x="7975600" y="446187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572000" y="3183354"/>
            <a:ext cx="2815064" cy="2899777"/>
            <a:chOff x="4572000" y="3183354"/>
            <a:chExt cx="2815064" cy="2899777"/>
          </a:xfrm>
        </p:grpSpPr>
        <p:cxnSp>
          <p:nvCxnSpPr>
            <p:cNvPr id="13" name="Straight Connector 12"/>
            <p:cNvCxnSpPr>
              <a:endCxn id="15" idx="0"/>
            </p:cNvCxnSpPr>
            <p:nvPr/>
          </p:nvCxnSpPr>
          <p:spPr>
            <a:xfrm>
              <a:off x="4572000" y="3183354"/>
              <a:ext cx="2563232" cy="2561223"/>
            </a:xfrm>
            <a:prstGeom prst="line">
              <a:avLst/>
            </a:prstGeom>
            <a:ln w="254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6883400" y="5744577"/>
              <a:ext cx="5036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MR</a:t>
              </a:r>
              <a:endParaRPr lang="en-US" dirty="0"/>
            </a:p>
          </p:txBody>
        </p:sp>
      </p:grpSp>
      <p:sp>
        <p:nvSpPr>
          <p:cNvPr id="63" name="Rectangle 62"/>
          <p:cNvSpPr/>
          <p:nvPr/>
        </p:nvSpPr>
        <p:spPr>
          <a:xfrm>
            <a:off x="3657601" y="378869"/>
            <a:ext cx="548640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kern="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Revenue with Market Power</a:t>
            </a:r>
            <a:endParaRPr lang="en-US" sz="3600" kern="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53729"/>
              </p:ext>
            </p:extLst>
          </p:nvPr>
        </p:nvGraphicFramePr>
        <p:xfrm>
          <a:off x="6324600" y="2621965"/>
          <a:ext cx="919162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8" imgW="520560" imgH="164880" progId="Equation.3">
                  <p:embed/>
                </p:oleObj>
              </mc:Choice>
              <mc:Fallback>
                <p:oleObj name="Equation" r:id="rId8" imgW="52056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621965"/>
                        <a:ext cx="919162" cy="290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46741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8" grpId="0"/>
      <p:bldP spid="38" grpId="0"/>
      <p:bldP spid="39" grpId="0"/>
      <p:bldP spid="41" grpId="0"/>
      <p:bldP spid="42" grpId="0"/>
      <p:bldP spid="51" grpId="0"/>
      <p:bldP spid="52" grpId="0"/>
      <p:bldP spid="53" grpId="0"/>
      <p:bldP spid="54" grpId="0"/>
      <p:bldP spid="56" grpId="0"/>
      <p:bldP spid="57" grpId="0"/>
      <p:bldP spid="58" grpId="0"/>
      <p:bldP spid="59" grpId="0"/>
      <p:bldP spid="60" grpId="0"/>
      <p:bldP spid="61" grpId="0"/>
      <p:bldP spid="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Rounded Rectangle 155"/>
          <p:cNvSpPr/>
          <p:nvPr/>
        </p:nvSpPr>
        <p:spPr>
          <a:xfrm>
            <a:off x="152400" y="3886200"/>
            <a:ext cx="8763000" cy="304800"/>
          </a:xfrm>
          <a:prstGeom prst="roundRect">
            <a:avLst/>
          </a:prstGeom>
          <a:solidFill>
            <a:schemeClr val="accent2">
              <a:alpha val="2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ounded Rectangle 152"/>
          <p:cNvSpPr/>
          <p:nvPr/>
        </p:nvSpPr>
        <p:spPr>
          <a:xfrm>
            <a:off x="152400" y="3124200"/>
            <a:ext cx="8763000" cy="304800"/>
          </a:xfrm>
          <a:prstGeom prst="roundRect">
            <a:avLst/>
          </a:prstGeom>
          <a:solidFill>
            <a:srgbClr val="00B050">
              <a:alpha val="2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ounded Rectangle 151"/>
          <p:cNvSpPr/>
          <p:nvPr/>
        </p:nvSpPr>
        <p:spPr>
          <a:xfrm>
            <a:off x="152400" y="2776954"/>
            <a:ext cx="8763000" cy="304800"/>
          </a:xfrm>
          <a:prstGeom prst="roundRect">
            <a:avLst/>
          </a:prstGeom>
          <a:solidFill>
            <a:srgbClr val="00B050">
              <a:alpha val="2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152400" y="2362200"/>
            <a:ext cx="8763000" cy="381000"/>
          </a:xfrm>
          <a:prstGeom prst="roundRect">
            <a:avLst/>
          </a:prstGeom>
          <a:solidFill>
            <a:srgbClr val="00B050">
              <a:alpha val="2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ounded Rectangle 153"/>
          <p:cNvSpPr/>
          <p:nvPr/>
        </p:nvSpPr>
        <p:spPr>
          <a:xfrm>
            <a:off x="152400" y="3505200"/>
            <a:ext cx="8763000" cy="304800"/>
          </a:xfrm>
          <a:prstGeom prst="roundRect">
            <a:avLst/>
          </a:prstGeom>
          <a:solidFill>
            <a:srgbClr val="00B050">
              <a:alpha val="2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124200" y="1600200"/>
            <a:ext cx="5029200" cy="4148554"/>
            <a:chOff x="3124200" y="1600200"/>
            <a:chExt cx="5029200" cy="4148554"/>
          </a:xfrm>
        </p:grpSpPr>
        <p:sp>
          <p:nvSpPr>
            <p:cNvPr id="63" name="TextBox 62"/>
            <p:cNvSpPr txBox="1"/>
            <p:nvPr/>
          </p:nvSpPr>
          <p:spPr>
            <a:xfrm>
              <a:off x="31242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TFC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3124200" y="1981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1242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31242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1242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31242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1242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1242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1242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42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1242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8100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TVC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3810000" y="1981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38100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$4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8100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</a:t>
              </a:r>
              <a:r>
                <a:rPr lang="en-US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8100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$11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38100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$18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8100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$28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8100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$47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8100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$74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8100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$112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38100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$162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44958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TC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495800" y="1981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44958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$14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44958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$17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44958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$21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44958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$28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44958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$38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44958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$57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44958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$84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44958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$122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44958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$172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51816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M</a:t>
              </a:r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C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5181600" y="1981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----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51816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$4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51816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$3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1816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</a:t>
              </a:r>
              <a:r>
                <a:rPr lang="en-US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51816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$7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51816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51816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$19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1816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$27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1816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$38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51816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$50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57912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A</a:t>
              </a:r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FC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5791200" y="1981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57912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57912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</a:t>
              </a:r>
              <a:r>
                <a:rPr lang="en-US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57912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$3.33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7912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$2.50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57912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$2.00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57912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$1.67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57912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$1.43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57912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$1.25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7912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$1.11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64770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A</a:t>
              </a:r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VC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6477000" y="1981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64770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$4.00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64770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$3.50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64770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$3.67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64770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$4.50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4770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$5.60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4770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$7.83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6477000" y="4648200"/>
              <a:ext cx="990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$10.57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6477000" y="5029200"/>
              <a:ext cx="990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$14.00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6477000" y="5410200"/>
              <a:ext cx="990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$18.00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73152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ATC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7315200" y="1981200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$10.00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7315200" y="2362200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$14.00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7315200" y="2743200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$8.50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73152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$7.00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73152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$7.00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73152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$7.60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73152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$9.50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7315200" y="4648200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$12.00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7315200" y="5029200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$15.25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7315200" y="5410200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$19.11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8153400" y="1600200"/>
            <a:ext cx="990600" cy="4148554"/>
            <a:chOff x="8153400" y="1600200"/>
            <a:chExt cx="990600" cy="4148554"/>
          </a:xfrm>
        </p:grpSpPr>
        <p:sp>
          <p:nvSpPr>
            <p:cNvPr id="146" name="TextBox 145"/>
            <p:cNvSpPr txBox="1"/>
            <p:nvPr/>
          </p:nvSpPr>
          <p:spPr>
            <a:xfrm>
              <a:off x="8305800" y="3852446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$17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81534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Profit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8229600" y="1981200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-$10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82296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$5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83058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$17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83058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$24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8305800" y="3505200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$24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83058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-$3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82296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-$35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82296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-$82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82296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-$145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" name="Rounded Rectangle 2"/>
          <p:cNvSpPr/>
          <p:nvPr/>
        </p:nvSpPr>
        <p:spPr>
          <a:xfrm>
            <a:off x="5105400" y="1524000"/>
            <a:ext cx="685800" cy="4419600"/>
          </a:xfrm>
          <a:prstGeom prst="roundRect">
            <a:avLst/>
          </a:prstGeom>
          <a:solidFill>
            <a:schemeClr val="accent2">
              <a:alpha val="1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Rounded Rectangle 150"/>
          <p:cNvSpPr/>
          <p:nvPr/>
        </p:nvSpPr>
        <p:spPr>
          <a:xfrm>
            <a:off x="2362200" y="1587331"/>
            <a:ext cx="762000" cy="4419600"/>
          </a:xfrm>
          <a:prstGeom prst="roundRect">
            <a:avLst/>
          </a:prstGeom>
          <a:solidFill>
            <a:schemeClr val="accent1">
              <a:alpha val="1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457200" y="1600200"/>
            <a:ext cx="2895600" cy="4148554"/>
            <a:chOff x="457200" y="1600200"/>
            <a:chExt cx="2895600" cy="4148554"/>
          </a:xfrm>
        </p:grpSpPr>
        <p:sp>
          <p:nvSpPr>
            <p:cNvPr id="158" name="TextBox 157"/>
            <p:cNvSpPr txBox="1"/>
            <p:nvPr/>
          </p:nvSpPr>
          <p:spPr>
            <a:xfrm>
              <a:off x="4572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Q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9906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Arial" pitchFamily="34" charset="0"/>
                  <a:cs typeface="Arial" pitchFamily="34" charset="0"/>
                </a:rPr>
                <a:t>P</a:t>
              </a:r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990600" y="1981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$21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457200" y="1981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4572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4572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2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4572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4572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4572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4572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Arial" pitchFamily="34" charset="0"/>
                  <a:cs typeface="Arial" pitchFamily="34" charset="0"/>
                </a:rPr>
                <a:t>6</a:t>
              </a: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4572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4572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4572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Arial" pitchFamily="34" charset="0"/>
                  <a:cs typeface="Arial" pitchFamily="34" charset="0"/>
                </a:rPr>
                <a:t>9</a:t>
              </a: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9906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$19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9906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$17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9906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$15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6" name="TextBox 175"/>
            <p:cNvSpPr txBox="1"/>
            <p:nvPr/>
          </p:nvSpPr>
          <p:spPr>
            <a:xfrm>
              <a:off x="9906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$13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9906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$11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9906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$9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9906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</a:t>
              </a:r>
              <a:r>
                <a:rPr lang="en-US" sz="1600" dirty="0"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9906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$5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9906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</a:t>
              </a:r>
              <a:r>
                <a:rPr lang="en-US" sz="1600" dirty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16764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TR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1676400" y="1981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</a:t>
              </a:r>
              <a:r>
                <a:rPr lang="en-US" sz="1600" dirty="0"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16764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$19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16764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$34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16764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$45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6764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$52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16764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$55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16764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$54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1" name="TextBox 190"/>
            <p:cNvSpPr txBox="1"/>
            <p:nvPr/>
          </p:nvSpPr>
          <p:spPr>
            <a:xfrm>
              <a:off x="16764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$49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16764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$40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16764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$27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25908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Arial" pitchFamily="34" charset="0"/>
                  <a:cs typeface="Arial" pitchFamily="34" charset="0"/>
                </a:rPr>
                <a:t>M</a:t>
              </a:r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R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2590800" y="1981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----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25146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$19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25146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$15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25146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$11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9" name="TextBox 198"/>
            <p:cNvSpPr txBox="1"/>
            <p:nvPr/>
          </p:nvSpPr>
          <p:spPr>
            <a:xfrm>
              <a:off x="25146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</a:t>
              </a:r>
              <a:r>
                <a:rPr lang="en-US" sz="1600" dirty="0"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sp>
          <p:nvSpPr>
            <p:cNvPr id="200" name="TextBox 199"/>
            <p:cNvSpPr txBox="1"/>
            <p:nvPr/>
          </p:nvSpPr>
          <p:spPr>
            <a:xfrm>
              <a:off x="25146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$</a:t>
              </a:r>
              <a:r>
                <a:rPr lang="en-US" sz="1600" dirty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201" name="TextBox 200"/>
            <p:cNvSpPr txBox="1"/>
            <p:nvPr/>
          </p:nvSpPr>
          <p:spPr>
            <a:xfrm>
              <a:off x="23622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- $1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23622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- $5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23622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- $</a:t>
              </a:r>
              <a:r>
                <a:rPr lang="en-US" sz="1600" dirty="0">
                  <a:latin typeface="Arial" pitchFamily="34" charset="0"/>
                  <a:cs typeface="Arial" pitchFamily="34" charset="0"/>
                </a:rPr>
                <a:t>9</a:t>
              </a:r>
            </a:p>
          </p:txBody>
        </p:sp>
        <p:sp>
          <p:nvSpPr>
            <p:cNvPr id="204" name="TextBox 203"/>
            <p:cNvSpPr txBox="1"/>
            <p:nvPr/>
          </p:nvSpPr>
          <p:spPr>
            <a:xfrm>
              <a:off x="23622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- $13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Rounded Rectangle 15"/>
          <p:cNvSpPr/>
          <p:nvPr/>
        </p:nvSpPr>
        <p:spPr>
          <a:xfrm>
            <a:off x="152400" y="3505200"/>
            <a:ext cx="8763000" cy="291931"/>
          </a:xfrm>
          <a:prstGeom prst="round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/>
        </p:nvSpPr>
        <p:spPr>
          <a:xfrm>
            <a:off x="4114371" y="329625"/>
            <a:ext cx="4687502" cy="5970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kern="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Short-run Equilibrium</a:t>
            </a:r>
            <a:endParaRPr lang="en-US" sz="4000" kern="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50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" grpId="0" animBg="1"/>
      <p:bldP spid="156" grpId="1" animBg="1"/>
      <p:bldP spid="153" grpId="0" animBg="1"/>
      <p:bldP spid="153" grpId="1" animBg="1"/>
      <p:bldP spid="152" grpId="0" animBg="1"/>
      <p:bldP spid="152" grpId="1" animBg="1"/>
      <p:bldP spid="4" grpId="0" animBg="1"/>
      <p:bldP spid="4" grpId="1" animBg="1"/>
      <p:bldP spid="154" grpId="0" animBg="1"/>
      <p:bldP spid="154" grpId="1" animBg="1"/>
      <p:bldP spid="3" grpId="0" animBg="1"/>
      <p:bldP spid="151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Profit maximization</a:t>
            </a:r>
          </a:p>
          <a:p>
            <a:pPr lvl="1"/>
            <a:r>
              <a:rPr lang="en-US" dirty="0" smtClean="0"/>
              <a:t>When </a:t>
            </a:r>
            <a:r>
              <a:rPr lang="en-US" dirty="0"/>
              <a:t>MR &gt; MC – increase production</a:t>
            </a:r>
          </a:p>
          <a:p>
            <a:pPr lvl="1"/>
            <a:r>
              <a:rPr lang="en-US" dirty="0" smtClean="0"/>
              <a:t>When MR </a:t>
            </a:r>
            <a:r>
              <a:rPr lang="en-US" dirty="0"/>
              <a:t>&lt;</a:t>
            </a:r>
            <a:r>
              <a:rPr lang="en-US" dirty="0" smtClean="0"/>
              <a:t> MC </a:t>
            </a:r>
            <a:r>
              <a:rPr lang="en-US" dirty="0"/>
              <a:t>– </a:t>
            </a:r>
            <a:r>
              <a:rPr lang="en-US" dirty="0" smtClean="0"/>
              <a:t>decrease production</a:t>
            </a:r>
            <a:endParaRPr lang="en-US" dirty="0"/>
          </a:p>
          <a:p>
            <a:pPr lvl="1"/>
            <a:r>
              <a:rPr lang="en-US" dirty="0" smtClean="0"/>
              <a:t>When MR = MC – Maximum </a:t>
            </a:r>
            <a:r>
              <a:rPr lang="en-US" dirty="0"/>
              <a:t>profit</a:t>
            </a:r>
          </a:p>
          <a:p>
            <a:pPr lvl="2"/>
            <a:r>
              <a:rPr lang="en-US" dirty="0"/>
              <a:t>Produce quantity where </a:t>
            </a:r>
            <a:r>
              <a:rPr lang="en-US" dirty="0" smtClean="0"/>
              <a:t>MR = MC</a:t>
            </a:r>
            <a:endParaRPr lang="en-US" dirty="0"/>
          </a:p>
          <a:p>
            <a:pPr lvl="2"/>
            <a:r>
              <a:rPr lang="en-US" dirty="0"/>
              <a:t>Intersection of the marginal-revenue curve and the marginal-cost </a:t>
            </a:r>
            <a:r>
              <a:rPr lang="en-US" dirty="0" smtClean="0"/>
              <a:t>curve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371" y="329625"/>
            <a:ext cx="4687502" cy="5970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kern="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Short-run Equilibrium</a:t>
            </a:r>
            <a:endParaRPr lang="en-US" sz="4000" kern="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12013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649163881"/>
              </p:ext>
            </p:extLst>
          </p:nvPr>
        </p:nvGraphicFramePr>
        <p:xfrm>
          <a:off x="622300" y="1485900"/>
          <a:ext cx="6845300" cy="4914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34000" y="16764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MC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657600" y="3617411"/>
            <a:ext cx="0" cy="2326189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1289050" y="2374815"/>
            <a:ext cx="3939014" cy="3416385"/>
            <a:chOff x="1289050" y="2374815"/>
            <a:chExt cx="3939014" cy="3416385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289050" y="2374815"/>
              <a:ext cx="3435350" cy="3416385"/>
            </a:xfrm>
            <a:prstGeom prst="line">
              <a:avLst/>
            </a:prstGeom>
            <a:ln w="254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4724400" y="5452646"/>
              <a:ext cx="5036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MR</a:t>
              </a:r>
              <a:endParaRPr lang="en-US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295400" y="2353677"/>
            <a:ext cx="5715000" cy="3001546"/>
            <a:chOff x="1295400" y="2353677"/>
            <a:chExt cx="5715000" cy="3001546"/>
          </a:xfrm>
        </p:grpSpPr>
        <p:sp>
          <p:nvSpPr>
            <p:cNvPr id="8" name="TextBox 7"/>
            <p:cNvSpPr txBox="1"/>
            <p:nvPr/>
          </p:nvSpPr>
          <p:spPr>
            <a:xfrm>
              <a:off x="6477000" y="5016669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1295400" y="2353677"/>
              <a:ext cx="5181600" cy="280686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Oval 27"/>
          <p:cNvSpPr/>
          <p:nvPr/>
        </p:nvSpPr>
        <p:spPr>
          <a:xfrm>
            <a:off x="3581400" y="4661859"/>
            <a:ext cx="152400" cy="1186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581400" y="3558088"/>
            <a:ext cx="152400" cy="1186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1280160" y="3639312"/>
            <a:ext cx="2377440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261760" y="1337846"/>
            <a:ext cx="1264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MR = MC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981200" y="1333500"/>
            <a:ext cx="1423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Profit Max: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114371" y="329625"/>
            <a:ext cx="4687502" cy="5970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kern="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Short-run Equilibrium</a:t>
            </a:r>
            <a:endParaRPr lang="en-US" sz="4000" kern="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1885" y="3432745"/>
            <a:ext cx="795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930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4" grpId="0"/>
      <p:bldP spid="15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354153516"/>
              </p:ext>
            </p:extLst>
          </p:nvPr>
        </p:nvGraphicFramePr>
        <p:xfrm>
          <a:off x="546100" y="1485900"/>
          <a:ext cx="6845300" cy="4914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257800" y="16764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MC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400800" y="5016669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566160" y="3676734"/>
            <a:ext cx="0" cy="2230855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212850" y="2374815"/>
            <a:ext cx="3435350" cy="3416385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648200" y="5460831"/>
            <a:ext cx="5036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3471446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$13.00</a:t>
            </a:r>
            <a:endParaRPr lang="en-US" sz="14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19200" y="2353677"/>
            <a:ext cx="5181600" cy="280686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505200" y="4661859"/>
            <a:ext cx="152400" cy="1186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505200" y="3558088"/>
            <a:ext cx="152400" cy="1186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1203960" y="5157216"/>
            <a:ext cx="2377440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1203960" y="4724400"/>
            <a:ext cx="2377440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1203960" y="3639312"/>
            <a:ext cx="2377440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0" y="4995446"/>
            <a:ext cx="723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$4.50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7543800" y="3276601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n-lt"/>
              </a:rPr>
              <a:t>Revenue</a:t>
            </a:r>
            <a:endParaRPr lang="en-US" sz="1400" dirty="0"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467600" y="4267201"/>
            <a:ext cx="9144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n-lt"/>
              </a:rPr>
              <a:t>Total </a:t>
            </a:r>
            <a:r>
              <a:rPr lang="en-US" sz="1400" dirty="0">
                <a:latin typeface="+mn-lt"/>
              </a:rPr>
              <a:t>C</a:t>
            </a:r>
            <a:r>
              <a:rPr lang="en-US" sz="1400" dirty="0" smtClean="0">
                <a:latin typeface="+mn-lt"/>
              </a:rPr>
              <a:t>ost</a:t>
            </a:r>
            <a:endParaRPr lang="en-US" sz="1400" dirty="0"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696200" y="3632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n-lt"/>
              </a:rPr>
              <a:t>TVC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96200" y="3959423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n-lt"/>
              </a:rPr>
              <a:t>TFC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82000" y="32766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n-lt"/>
              </a:rPr>
              <a:t>$52</a:t>
            </a:r>
            <a:endParaRPr lang="en-US" sz="1400" dirty="0">
              <a:latin typeface="+mn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153400" y="3615154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n-lt"/>
              </a:rPr>
              <a:t>$18</a:t>
            </a:r>
            <a:endParaRPr lang="en-US" sz="1400" dirty="0">
              <a:latin typeface="+mn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153400" y="3959423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n-lt"/>
              </a:rPr>
              <a:t>$10</a:t>
            </a:r>
            <a:endParaRPr lang="en-US" sz="1400" dirty="0">
              <a:latin typeface="+mn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382000" y="42672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n-lt"/>
              </a:rPr>
              <a:t>$28</a:t>
            </a:r>
            <a:endParaRPr lang="en-US" sz="1400" dirty="0"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467600" y="45720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n-lt"/>
              </a:rPr>
              <a:t>Profit</a:t>
            </a:r>
            <a:endParaRPr lang="en-US" sz="1400" dirty="0">
              <a:latin typeface="+mn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382000" y="45720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n-lt"/>
              </a:rPr>
              <a:t>$24</a:t>
            </a:r>
            <a:endParaRPr lang="en-US" sz="1400" dirty="0">
              <a:latin typeface="+mn-lt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8305800" y="4605754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639050" y="2819400"/>
            <a:ext cx="1085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+mn-lt"/>
              </a:rPr>
              <a:t>When Q=4</a:t>
            </a:r>
            <a:endParaRPr lang="en-US" sz="1400" b="1" dirty="0"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0" y="4572000"/>
            <a:ext cx="723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$7.00</a:t>
            </a:r>
            <a:endParaRPr lang="en-US" sz="1400" dirty="0"/>
          </a:p>
        </p:txBody>
      </p:sp>
      <p:sp>
        <p:nvSpPr>
          <p:cNvPr id="33" name="Oval 32"/>
          <p:cNvSpPr/>
          <p:nvPr/>
        </p:nvSpPr>
        <p:spPr>
          <a:xfrm>
            <a:off x="3505200" y="5097893"/>
            <a:ext cx="152400" cy="1186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114371" y="329625"/>
            <a:ext cx="4687502" cy="5970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kern="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Short-run Equilibrium</a:t>
            </a:r>
            <a:endParaRPr lang="en-US" sz="4000" kern="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2000" y="3471446"/>
            <a:ext cx="30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36" name="TextBox 2"/>
          <p:cNvSpPr txBox="1"/>
          <p:nvPr/>
        </p:nvSpPr>
        <p:spPr>
          <a:xfrm>
            <a:off x="609600" y="4572000"/>
            <a:ext cx="6095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ATC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2"/>
          <p:cNvSpPr txBox="1"/>
          <p:nvPr/>
        </p:nvSpPr>
        <p:spPr>
          <a:xfrm>
            <a:off x="609626" y="4995446"/>
            <a:ext cx="5943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AVC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514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8" grpId="0" animBg="1"/>
      <p:bldP spid="29" grpId="0" animBg="1"/>
      <p:bldP spid="20" grpId="0"/>
      <p:bldP spid="9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30" grpId="0"/>
      <p:bldP spid="31" grpId="0"/>
      <p:bldP spid="15" grpId="0"/>
      <p:bldP spid="32" grpId="0"/>
      <p:bldP spid="33" grpId="0" animBg="1"/>
      <p:bldP spid="35" grpId="0"/>
      <p:bldP spid="36" grpId="0"/>
      <p:bldP spid="37" grpId="0"/>
    </p:bldLst>
  </p:timing>
</p:sld>
</file>

<file path=ppt/theme/theme1.xml><?xml version="1.0" encoding="utf-8"?>
<a:theme xmlns:a="http://schemas.openxmlformats.org/drawingml/2006/main" name="Chapter tit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apter conte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ab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Figu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ase 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Appendi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e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5040</TotalTime>
  <Words>452</Words>
  <Application>Microsoft Office PowerPoint</Application>
  <PresentationFormat>On-screen Show (4:3)</PresentationFormat>
  <Paragraphs>226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7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Chapter title</vt:lpstr>
      <vt:lpstr>Chapter content</vt:lpstr>
      <vt:lpstr>Table</vt:lpstr>
      <vt:lpstr>Figure</vt:lpstr>
      <vt:lpstr>Case study</vt:lpstr>
      <vt:lpstr>Appendix</vt:lpstr>
      <vt:lpstr>eStudy</vt:lpstr>
      <vt:lpstr>Equation</vt:lpstr>
      <vt:lpstr>Marginal Revenue and  Marginal Cost Profit Maximization in the Short Run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Network Administrator</dc:creator>
  <cp:lastModifiedBy>Roberson, Michael L</cp:lastModifiedBy>
  <cp:revision>470</cp:revision>
  <dcterms:created xsi:type="dcterms:W3CDTF">2008-07-04T09:17:33Z</dcterms:created>
  <dcterms:modified xsi:type="dcterms:W3CDTF">2012-01-26T17:29:26Z</dcterms:modified>
</cp:coreProperties>
</file>