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408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618542-42AC-4410-BE8F-C0B99F74CAAC}" type="datetimeFigureOut">
              <a:rPr lang="en-US" smtClean="0"/>
              <a:t>2/20/2012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DE4501-6359-4111-9696-0D50000C6F5B}" type="slidenum">
              <a:rPr lang="en-US" smtClean="0"/>
              <a:t>‹#›</a:t>
            </a:fld>
            <a:endParaRPr lang="en-US"/>
          </a:p>
        </p:txBody>
      </p:sp>
      <p:sp>
        <p:nvSpPr>
          <p:cNvPr id="7" name="Line 4"/>
          <p:cNvSpPr>
            <a:spLocks noChangeShapeType="1"/>
          </p:cNvSpPr>
          <p:nvPr/>
        </p:nvSpPr>
        <p:spPr bwMode="auto">
          <a:xfrm>
            <a:off x="0" y="793750"/>
            <a:ext cx="9144000" cy="0"/>
          </a:xfrm>
          <a:prstGeom prst="line">
            <a:avLst/>
          </a:prstGeom>
          <a:noFill/>
          <a:ln w="9525">
            <a:solidFill>
              <a:srgbClr val="3366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" name="Line 5"/>
          <p:cNvSpPr>
            <a:spLocks noChangeShapeType="1"/>
          </p:cNvSpPr>
          <p:nvPr/>
        </p:nvSpPr>
        <p:spPr bwMode="auto">
          <a:xfrm>
            <a:off x="0" y="946150"/>
            <a:ext cx="9144000" cy="0"/>
          </a:xfrm>
          <a:prstGeom prst="line">
            <a:avLst/>
          </a:prstGeom>
          <a:noFill/>
          <a:ln w="28575">
            <a:solidFill>
              <a:srgbClr val="3366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228600" y="0"/>
            <a:ext cx="3657600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6000" dirty="0">
                <a:solidFill>
                  <a:srgbClr val="6666FF"/>
                </a:solidFill>
              </a:rPr>
              <a:t>eStudy.us</a:t>
            </a:r>
          </a:p>
        </p:txBody>
      </p:sp>
    </p:spTree>
    <p:extLst>
      <p:ext uri="{BB962C8B-B14F-4D97-AF65-F5344CB8AC3E}">
        <p14:creationId xmlns:p14="http://schemas.microsoft.com/office/powerpoint/2010/main" val="143613507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618542-42AC-4410-BE8F-C0B99F74CAAC}" type="datetimeFigureOut">
              <a:rPr lang="en-US" smtClean="0"/>
              <a:t>2/20/2012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DE4501-6359-4111-9696-0D50000C6F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363685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618542-42AC-4410-BE8F-C0B99F74CAAC}" type="datetimeFigureOut">
              <a:rPr lang="en-US" smtClean="0"/>
              <a:t>2/20/2012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DE4501-6359-4111-9696-0D50000C6F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609090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618542-42AC-4410-BE8F-C0B99F74CAAC}" type="datetimeFigureOut">
              <a:rPr lang="en-US" smtClean="0"/>
              <a:t>2/20/2012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DE4501-6359-4111-9696-0D50000C6F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1190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143000"/>
            <a:ext cx="5111750" cy="49831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143000"/>
            <a:ext cx="3008313" cy="49831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618542-42AC-4410-BE8F-C0B99F74CAAC}" type="datetimeFigureOut">
              <a:rPr lang="en-US" smtClean="0"/>
              <a:t>2/20/2012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DE4501-6359-4111-9696-0D50000C6F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835401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618542-42AC-4410-BE8F-C0B99F74CAAC}" type="datetimeFigureOut">
              <a:rPr lang="en-US" smtClean="0"/>
              <a:t>2/20/2012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DE4501-6359-4111-9696-0D50000C6F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011254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618542-42AC-4410-BE8F-C0B99F74CAAC}" type="datetimeFigureOut">
              <a:rPr lang="en-US" smtClean="0"/>
              <a:t>2/20/2012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DE4501-6359-4111-9696-0D50000C6F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801228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618542-42AC-4410-BE8F-C0B99F74CAAC}" type="datetimeFigureOut">
              <a:rPr lang="en-US" smtClean="0"/>
              <a:t>2/20/2012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DE4501-6359-4111-9696-0D50000C6F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872080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618542-42AC-4410-BE8F-C0B99F74CAAC}" type="datetimeFigureOut">
              <a:rPr lang="en-US" smtClean="0"/>
              <a:t>2/20/2012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DE4501-6359-4111-9696-0D50000C6F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962597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618542-42AC-4410-BE8F-C0B99F74CAAC}" type="datetimeFigureOut">
              <a:rPr lang="en-US" smtClean="0"/>
              <a:t>2/20/2012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DE4501-6359-4111-9696-0D50000C6F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079814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990600"/>
            <a:ext cx="5111750" cy="5135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990600"/>
            <a:ext cx="3008313" cy="51355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618542-42AC-4410-BE8F-C0B99F74CAAC}" type="datetimeFigureOut">
              <a:rPr lang="en-US" smtClean="0"/>
              <a:t>2/20/2012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DE4501-6359-4111-9696-0D50000C6F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094328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1066799"/>
            <a:ext cx="5486400" cy="36607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618542-42AC-4410-BE8F-C0B99F74CAAC}" type="datetimeFigureOut">
              <a:rPr lang="en-US" smtClean="0"/>
              <a:t>2/20/2012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DE4501-6359-4111-9696-0D50000C6F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737209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618542-42AC-4410-BE8F-C0B99F74CAAC}" type="datetimeFigureOut">
              <a:rPr lang="en-US" smtClean="0"/>
              <a:t>2/20/2012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DE4501-6359-4111-9696-0D50000C6F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73614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24840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618542-42AC-4410-BE8F-C0B99F74CAAC}" type="datetimeFigureOut">
              <a:rPr lang="en-US" smtClean="0"/>
              <a:t>2/20/2012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24840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24840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DE4501-6359-4111-9696-0D50000C6F5B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5257800" y="6627168"/>
            <a:ext cx="3886200" cy="2308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900" dirty="0">
                <a:solidFill>
                  <a:schemeClr val="bg1">
                    <a:lumMod val="50000"/>
                  </a:schemeClr>
                </a:solidFill>
              </a:rPr>
              <a:t>c</a:t>
            </a:r>
            <a:r>
              <a:rPr lang="en-US" sz="900" dirty="0" smtClean="0">
                <a:solidFill>
                  <a:schemeClr val="bg1">
                    <a:lumMod val="50000"/>
                  </a:schemeClr>
                </a:solidFill>
              </a:rPr>
              <a:t>opyright </a:t>
            </a:r>
            <a:r>
              <a:rPr lang="en-US" sz="900" dirty="0">
                <a:solidFill>
                  <a:schemeClr val="bg1">
                    <a:lumMod val="50000"/>
                  </a:schemeClr>
                </a:solidFill>
              </a:rPr>
              <a:t>© michael .</a:t>
            </a:r>
            <a:r>
              <a:rPr lang="en-US" sz="900" dirty="0" smtClean="0">
                <a:solidFill>
                  <a:schemeClr val="bg1">
                    <a:lumMod val="50000"/>
                  </a:schemeClr>
                </a:solidFill>
              </a:rPr>
              <a:t>roberson@eStudy.us</a:t>
            </a:r>
            <a:r>
              <a:rPr lang="en-US" sz="900" baseline="0" dirty="0" smtClean="0">
                <a:solidFill>
                  <a:schemeClr val="bg1">
                    <a:lumMod val="50000"/>
                  </a:schemeClr>
                </a:solidFill>
              </a:rPr>
              <a:t> 2010</a:t>
            </a:r>
            <a:r>
              <a:rPr lang="en-US" sz="900" dirty="0" smtClean="0">
                <a:solidFill>
                  <a:schemeClr val="bg1">
                    <a:lumMod val="50000"/>
                  </a:schemeClr>
                </a:solidFill>
              </a:rPr>
              <a:t>, </a:t>
            </a:r>
            <a:r>
              <a:rPr lang="en-US" sz="900" dirty="0">
                <a:solidFill>
                  <a:schemeClr val="bg1">
                    <a:lumMod val="50000"/>
                  </a:schemeClr>
                </a:solidFill>
              </a:rPr>
              <a:t>All  rights reserved</a:t>
            </a:r>
          </a:p>
        </p:txBody>
      </p:sp>
      <p:sp>
        <p:nvSpPr>
          <p:cNvPr id="8" name="Line 4"/>
          <p:cNvSpPr>
            <a:spLocks noChangeShapeType="1"/>
          </p:cNvSpPr>
          <p:nvPr/>
        </p:nvSpPr>
        <p:spPr bwMode="auto">
          <a:xfrm>
            <a:off x="0" y="793750"/>
            <a:ext cx="9144000" cy="0"/>
          </a:xfrm>
          <a:prstGeom prst="line">
            <a:avLst/>
          </a:prstGeom>
          <a:noFill/>
          <a:ln w="9525">
            <a:solidFill>
              <a:srgbClr val="3366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9" name="Line 5"/>
          <p:cNvSpPr>
            <a:spLocks noChangeShapeType="1"/>
          </p:cNvSpPr>
          <p:nvPr/>
        </p:nvSpPr>
        <p:spPr bwMode="auto">
          <a:xfrm>
            <a:off x="0" y="946150"/>
            <a:ext cx="9144000" cy="0"/>
          </a:xfrm>
          <a:prstGeom prst="line">
            <a:avLst/>
          </a:prstGeom>
          <a:noFill/>
          <a:ln w="28575">
            <a:solidFill>
              <a:srgbClr val="3366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28600" y="0"/>
            <a:ext cx="3657600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6000" dirty="0">
                <a:solidFill>
                  <a:srgbClr val="6666FF"/>
                </a:solidFill>
              </a:rPr>
              <a:t>eStudy.us</a:t>
            </a:r>
          </a:p>
        </p:txBody>
      </p:sp>
    </p:spTree>
    <p:extLst>
      <p:ext uri="{BB962C8B-B14F-4D97-AF65-F5344CB8AC3E}">
        <p14:creationId xmlns:p14="http://schemas.microsoft.com/office/powerpoint/2010/main" val="36803677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7" Type="http://schemas.openxmlformats.org/officeDocument/2006/relationships/image" Target="../media/image17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6.png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04800" y="1000780"/>
            <a:ext cx="6400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Meat Example – Revenue Maximization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523799" y="1553698"/>
                <a:ext cx="1990801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𝑄</m:t>
                      </m:r>
                      <m:r>
                        <a:rPr lang="en-US" b="0" i="1" smtClean="0">
                          <a:latin typeface="Cambria Math"/>
                        </a:rPr>
                        <m:t>=71.26−3.4</m:t>
                      </m:r>
                      <m:r>
                        <a:rPr lang="en-US" b="0" i="1" smtClean="0">
                          <a:latin typeface="Cambria Math"/>
                        </a:rPr>
                        <m:t>𝑃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3799" y="1553698"/>
                <a:ext cx="1990801" cy="369332"/>
              </a:xfrm>
              <a:prstGeom prst="rect">
                <a:avLst/>
              </a:prstGeom>
              <a:blipFill rotWithShape="1">
                <a:blip r:embed="rId2"/>
                <a:stretch>
                  <a:fillRect b="-10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TextBox 5"/>
          <p:cNvSpPr txBox="1"/>
          <p:nvPr/>
        </p:nvSpPr>
        <p:spPr>
          <a:xfrm>
            <a:off x="348288" y="1915180"/>
            <a:ext cx="5181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Need to restate in P=f(Q) form</a:t>
            </a:r>
            <a:endParaRPr lang="en-US" sz="28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558633" y="2441972"/>
                <a:ext cx="216392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𝑄</m:t>
                      </m:r>
                      <m:r>
                        <a:rPr lang="en-US" b="0" i="1" smtClean="0">
                          <a:latin typeface="Cambria Math"/>
                        </a:rPr>
                        <m:t>−71.26=−3.4</m:t>
                      </m:r>
                      <m:r>
                        <a:rPr lang="en-US" b="0" i="1" smtClean="0">
                          <a:latin typeface="Cambria Math"/>
                        </a:rPr>
                        <m:t>𝑃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8633" y="2441972"/>
                <a:ext cx="2163926" cy="369332"/>
              </a:xfrm>
              <a:prstGeom prst="rect">
                <a:avLst/>
              </a:prstGeom>
              <a:blipFill rotWithShape="1">
                <a:blip r:embed="rId3"/>
                <a:stretch>
                  <a:fillRect b="-10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533400" y="2895600"/>
                <a:ext cx="1686231" cy="6127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/>
                            </a:rPr>
                            <m:t>𝑄</m:t>
                          </m:r>
                          <m:r>
                            <a:rPr lang="en-US" b="0" i="1" smtClean="0">
                              <a:latin typeface="Cambria Math"/>
                            </a:rPr>
                            <m:t>−71.26</m:t>
                          </m:r>
                        </m:num>
                        <m:den>
                          <m:r>
                            <a:rPr lang="en-US" b="0" i="1" smtClean="0">
                              <a:latin typeface="Cambria Math"/>
                            </a:rPr>
                            <m:t>−3.4</m:t>
                          </m:r>
                        </m:den>
                      </m:f>
                      <m:r>
                        <a:rPr lang="en-US" b="0" i="1" smtClean="0">
                          <a:latin typeface="Cambria Math"/>
                        </a:rPr>
                        <m:t>=</m:t>
                      </m:r>
                      <m:r>
                        <a:rPr lang="en-US" b="0" i="1" smtClean="0">
                          <a:latin typeface="Cambria Math"/>
                        </a:rPr>
                        <m:t>𝑃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3400" y="2895600"/>
                <a:ext cx="1686231" cy="612732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533400" y="3669268"/>
                <a:ext cx="2247282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𝑃</m:t>
                      </m:r>
                      <m:r>
                        <a:rPr lang="en-US" b="0" i="1" smtClean="0">
                          <a:latin typeface="Cambria Math"/>
                        </a:rPr>
                        <m:t>=20.95−0.294</m:t>
                      </m:r>
                      <m:r>
                        <a:rPr lang="en-US" b="0" i="1" smtClean="0">
                          <a:latin typeface="Cambria Math"/>
                        </a:rPr>
                        <m:t>𝑄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3400" y="3669268"/>
                <a:ext cx="2247282" cy="369332"/>
              </a:xfrm>
              <a:prstGeom prst="rect">
                <a:avLst/>
              </a:prstGeom>
              <a:blipFill rotWithShape="1">
                <a:blip r:embed="rId5"/>
                <a:stretch>
                  <a:fillRect b="-819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0" name="TextBox 9"/>
              <p:cNvSpPr txBox="1"/>
              <p:nvPr/>
            </p:nvSpPr>
            <p:spPr>
              <a:xfrm>
                <a:off x="533400" y="4114800"/>
                <a:ext cx="564802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𝑇𝑅</m:t>
                      </m:r>
                      <m:r>
                        <a:rPr lang="en-US" b="0" i="1" smtClean="0">
                          <a:latin typeface="Cambria Math"/>
                        </a:rPr>
                        <m:t>=</m:t>
                      </m:r>
                      <m:r>
                        <a:rPr lang="en-US" b="0" i="1" smtClean="0">
                          <a:latin typeface="Cambria Math"/>
                        </a:rPr>
                        <m:t>𝑃</m:t>
                      </m:r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∙</m:t>
                      </m:r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𝑄</m:t>
                      </m:r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=</m:t>
                      </m:r>
                      <m:d>
                        <m:dPr>
                          <m:ctrlPr>
                            <a:rPr lang="en-US" b="0" i="1" smtClean="0">
                              <a:latin typeface="Cambria Math"/>
                              <a:ea typeface="Cambria Math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/>
                            </a:rPr>
                            <m:t>20.95−0.294</m:t>
                          </m:r>
                          <m:r>
                            <a:rPr lang="en-US" b="0" i="1" smtClean="0">
                              <a:latin typeface="Cambria Math"/>
                            </a:rPr>
                            <m:t>𝑄</m:t>
                          </m:r>
                        </m:e>
                      </m:d>
                      <m:r>
                        <a:rPr lang="en-US" b="0" i="1" smtClean="0">
                          <a:latin typeface="Cambria Math"/>
                        </a:rPr>
                        <m:t>𝑄</m:t>
                      </m:r>
                      <m:r>
                        <a:rPr lang="en-US" b="0" i="1" smtClean="0">
                          <a:latin typeface="Cambria Math"/>
                        </a:rPr>
                        <m:t>=20.95</m:t>
                      </m:r>
                      <m:r>
                        <a:rPr lang="en-US" b="0" i="1" smtClean="0">
                          <a:latin typeface="Cambria Math"/>
                        </a:rPr>
                        <m:t>𝑄</m:t>
                      </m:r>
                      <m:r>
                        <a:rPr lang="en-US" b="0" i="1" smtClean="0">
                          <a:latin typeface="Cambria Math"/>
                        </a:rPr>
                        <m:t>−0.294</m:t>
                      </m:r>
                      <m:sSup>
                        <m:sSup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/>
                            </a:rPr>
                            <m:t>𝑄</m:t>
                          </m:r>
                        </m:e>
                        <m:sup>
                          <m:r>
                            <a:rPr lang="en-US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3400" y="4114800"/>
                <a:ext cx="5648020" cy="369332"/>
              </a:xfrm>
              <a:prstGeom prst="rect">
                <a:avLst/>
              </a:prstGeom>
              <a:blipFill rotWithShape="1">
                <a:blip r:embed="rId6"/>
                <a:stretch>
                  <a:fillRect b="-983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533400" y="4659868"/>
                <a:ext cx="3176832" cy="65947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𝑀𝑅</m:t>
                      </m:r>
                      <m:r>
                        <a:rPr lang="en-US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/>
                            </a:rPr>
                            <m:t>𝑑𝑇𝑅</m:t>
                          </m:r>
                        </m:num>
                        <m:den>
                          <m:r>
                            <a:rPr lang="en-US" b="0" i="1" smtClean="0">
                              <a:latin typeface="Cambria Math"/>
                            </a:rPr>
                            <m:t>𝑑𝑄</m:t>
                          </m:r>
                        </m:den>
                      </m:f>
                      <m:r>
                        <a:rPr lang="en-US" b="0" i="1" smtClean="0">
                          <a:latin typeface="Cambria Math"/>
                        </a:rPr>
                        <m:t>=20.95−0.588</m:t>
                      </m:r>
                      <m:r>
                        <a:rPr lang="en-US" b="0" i="1" smtClean="0">
                          <a:latin typeface="Cambria Math"/>
                        </a:rPr>
                        <m:t>𝑄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3400" y="4659868"/>
                <a:ext cx="3176832" cy="659476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533400" y="5436524"/>
                <a:ext cx="287995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𝑀𝑅</m:t>
                      </m:r>
                      <m:r>
                        <a:rPr lang="en-US" b="0" i="1" smtClean="0">
                          <a:latin typeface="Cambria Math"/>
                        </a:rPr>
                        <m:t>=0=20.95−0.588</m:t>
                      </m:r>
                      <m:r>
                        <a:rPr lang="en-US" b="0" i="1" smtClean="0">
                          <a:latin typeface="Cambria Math"/>
                        </a:rPr>
                        <m:t>𝑄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3400" y="5436524"/>
                <a:ext cx="2879956" cy="369332"/>
              </a:xfrm>
              <a:prstGeom prst="rect">
                <a:avLst/>
              </a:prstGeom>
              <a:blipFill rotWithShape="1">
                <a:blip r:embed="rId8"/>
                <a:stretch>
                  <a:fillRect b="-11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3" name="TextBox 12"/>
              <p:cNvSpPr txBox="1"/>
              <p:nvPr/>
            </p:nvSpPr>
            <p:spPr>
              <a:xfrm>
                <a:off x="533400" y="5955268"/>
                <a:ext cx="2227213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20</m:t>
                      </m:r>
                      <m:r>
                        <a:rPr lang="en-US" b="0" i="1" smtClean="0">
                          <a:latin typeface="Cambria Math"/>
                        </a:rPr>
                        <m:t>.95−0.588</m:t>
                      </m:r>
                      <m:r>
                        <a:rPr lang="en-US" b="0" i="1" smtClean="0">
                          <a:latin typeface="Cambria Math"/>
                        </a:rPr>
                        <m:t>𝑄</m:t>
                      </m:r>
                      <m:r>
                        <a:rPr lang="en-US" b="0" i="1" smtClean="0">
                          <a:latin typeface="Cambria Math"/>
                        </a:rPr>
                        <m:t>=0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3400" y="5955268"/>
                <a:ext cx="2227213" cy="369332"/>
              </a:xfrm>
              <a:prstGeom prst="rect">
                <a:avLst/>
              </a:prstGeom>
              <a:blipFill rotWithShape="1">
                <a:blip r:embed="rId9"/>
                <a:stretch>
                  <a:fillRect b="-983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2954387" y="5943600"/>
                <a:ext cx="182325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0.588</m:t>
                      </m:r>
                      <m:r>
                        <a:rPr lang="en-US" b="0" i="1" smtClean="0">
                          <a:latin typeface="Cambria Math"/>
                        </a:rPr>
                        <m:t>𝑄</m:t>
                      </m:r>
                      <m:r>
                        <a:rPr lang="en-US" b="0" i="1" smtClean="0">
                          <a:latin typeface="Cambria Math"/>
                        </a:rPr>
                        <m:t>=20.95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54387" y="5943600"/>
                <a:ext cx="1823256" cy="369332"/>
              </a:xfrm>
              <a:prstGeom prst="rect">
                <a:avLst/>
              </a:prstGeom>
              <a:blipFill rotWithShape="1">
                <a:blip r:embed="rId10"/>
                <a:stretch>
                  <a:fillRect b="-983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4857096" y="5791200"/>
                <a:ext cx="1315104" cy="61837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𝑄</m:t>
                      </m:r>
                      <m:r>
                        <a:rPr lang="en-US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/>
                            </a:rPr>
                            <m:t>20.95</m:t>
                          </m:r>
                          <m:r>
                            <m:rPr>
                              <m:nor/>
                            </m:rPr>
                            <a:rPr lang="en-US" dirty="0"/>
                            <m:t> </m:t>
                          </m:r>
                        </m:num>
                        <m:den>
                          <m:r>
                            <a:rPr lang="en-US" b="0" i="1" smtClean="0">
                              <a:latin typeface="Cambria Math"/>
                            </a:rPr>
                            <m:t>0.588</m:t>
                          </m:r>
                        </m:den>
                      </m:f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57096" y="5791200"/>
                <a:ext cx="1315104" cy="618374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6436972" y="5955268"/>
                <a:ext cx="954428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𝑄</m:t>
                      </m:r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≈35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36972" y="5955268"/>
                <a:ext cx="954428" cy="369332"/>
              </a:xfrm>
              <a:prstGeom prst="rect">
                <a:avLst/>
              </a:prstGeom>
              <a:blipFill rotWithShape="1">
                <a:blip r:embed="rId12"/>
                <a:stretch>
                  <a:fillRect b="-819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816957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04800" y="1000780"/>
            <a:ext cx="6400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Meat Example – Revenue Maximization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9" name="TextBox 8"/>
              <p:cNvSpPr txBox="1"/>
              <p:nvPr/>
            </p:nvSpPr>
            <p:spPr>
              <a:xfrm>
                <a:off x="533400" y="2297668"/>
                <a:ext cx="2247282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𝑃</m:t>
                      </m:r>
                      <m:r>
                        <a:rPr lang="en-US" b="0" i="1" smtClean="0">
                          <a:latin typeface="Cambria Math"/>
                        </a:rPr>
                        <m:t>=20.95−0.294</m:t>
                      </m:r>
                      <m:r>
                        <a:rPr lang="en-US" b="0" i="1" smtClean="0">
                          <a:latin typeface="Cambria Math"/>
                        </a:rPr>
                        <m:t>𝑄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3400" y="2297668"/>
                <a:ext cx="2247282" cy="369332"/>
              </a:xfrm>
              <a:prstGeom prst="rect">
                <a:avLst/>
              </a:prstGeom>
              <a:blipFill rotWithShape="1">
                <a:blip r:embed="rId2"/>
                <a:stretch>
                  <a:fillRect b="-819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0" name="TextBox 9"/>
              <p:cNvSpPr txBox="1"/>
              <p:nvPr/>
            </p:nvSpPr>
            <p:spPr>
              <a:xfrm>
                <a:off x="589346" y="4431268"/>
                <a:ext cx="266060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𝑇𝑅</m:t>
                      </m:r>
                      <m:r>
                        <a:rPr lang="en-US" b="0" i="1" smtClean="0">
                          <a:latin typeface="Cambria Math"/>
                        </a:rPr>
                        <m:t>=20.95</m:t>
                      </m:r>
                      <m:r>
                        <a:rPr lang="en-US" b="0" i="1" smtClean="0">
                          <a:latin typeface="Cambria Math"/>
                        </a:rPr>
                        <m:t>𝑄</m:t>
                      </m:r>
                      <m:r>
                        <a:rPr lang="en-US" b="0" i="1" smtClean="0">
                          <a:latin typeface="Cambria Math"/>
                        </a:rPr>
                        <m:t>−0.294</m:t>
                      </m:r>
                      <m:sSup>
                        <m:sSup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/>
                            </a:rPr>
                            <m:t>𝑄</m:t>
                          </m:r>
                        </m:e>
                        <m:sup>
                          <m:r>
                            <a:rPr lang="en-US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9346" y="4431268"/>
                <a:ext cx="2660600" cy="369332"/>
              </a:xfrm>
              <a:prstGeom prst="rect">
                <a:avLst/>
              </a:prstGeom>
              <a:blipFill rotWithShape="1">
                <a:blip r:embed="rId3"/>
                <a:stretch>
                  <a:fillRect b="-983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7" name="TextBox 16"/>
          <p:cNvSpPr txBox="1"/>
          <p:nvPr/>
        </p:nvSpPr>
        <p:spPr>
          <a:xfrm>
            <a:off x="304800" y="1762780"/>
            <a:ext cx="6934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To find price substitute </a:t>
            </a:r>
            <a:r>
              <a:rPr lang="en-US" sz="2800" dirty="0" smtClean="0"/>
              <a:t>Q=35 in this equation</a:t>
            </a:r>
            <a:endParaRPr lang="en-US" sz="2800" dirty="0" smtClean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8" name="TextBox 17"/>
              <p:cNvSpPr txBox="1"/>
              <p:nvPr/>
            </p:nvSpPr>
            <p:spPr>
              <a:xfrm>
                <a:off x="533400" y="2754868"/>
                <a:ext cx="2533899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𝑃</m:t>
                      </m:r>
                      <m:r>
                        <a:rPr lang="en-US" b="0" i="1" smtClean="0">
                          <a:latin typeface="Cambria Math"/>
                        </a:rPr>
                        <m:t>=20.95−0.294(35)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3400" y="2754868"/>
                <a:ext cx="2533899" cy="369332"/>
              </a:xfrm>
              <a:prstGeom prst="rect">
                <a:avLst/>
              </a:prstGeom>
              <a:blipFill rotWithShape="1">
                <a:blip r:embed="rId4"/>
                <a:stretch>
                  <a:fillRect b="-1147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9" name="TextBox 18"/>
              <p:cNvSpPr txBox="1"/>
              <p:nvPr/>
            </p:nvSpPr>
            <p:spPr>
              <a:xfrm>
                <a:off x="533400" y="3212068"/>
                <a:ext cx="136531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𝑃</m:t>
                      </m:r>
                      <m:r>
                        <a:rPr lang="en-US" b="0" i="1" smtClean="0">
                          <a:latin typeface="Cambria Math"/>
                        </a:rPr>
                        <m:t>=$10.66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3400" y="3212068"/>
                <a:ext cx="1365310" cy="369332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0" name="TextBox 19"/>
          <p:cNvSpPr txBox="1"/>
          <p:nvPr/>
        </p:nvSpPr>
        <p:spPr>
          <a:xfrm>
            <a:off x="304800" y="3831848"/>
            <a:ext cx="822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To find Total Revenue substitute </a:t>
            </a:r>
            <a:r>
              <a:rPr lang="en-US" sz="2800" dirty="0" smtClean="0"/>
              <a:t>Q=35 in this equation</a:t>
            </a:r>
            <a:endParaRPr lang="en-US" sz="2800" dirty="0" smtClean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1" name="TextBox 20"/>
              <p:cNvSpPr txBox="1"/>
              <p:nvPr/>
            </p:nvSpPr>
            <p:spPr>
              <a:xfrm>
                <a:off x="609600" y="4888468"/>
                <a:ext cx="3233834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𝑇𝑅</m:t>
                      </m:r>
                      <m:r>
                        <a:rPr lang="en-US" b="0" i="1" smtClean="0">
                          <a:latin typeface="Cambria Math"/>
                        </a:rPr>
                        <m:t>=20.95(35)−0.294</m:t>
                      </m:r>
                      <m:sSup>
                        <m:sSup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/>
                            </a:rPr>
                            <m:t>(35)</m:t>
                          </m:r>
                        </m:e>
                        <m:sup>
                          <m:r>
                            <a:rPr lang="en-US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21" name="Text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9600" y="4888468"/>
                <a:ext cx="3233834" cy="369332"/>
              </a:xfrm>
              <a:prstGeom prst="rect">
                <a:avLst/>
              </a:prstGeom>
              <a:blipFill rotWithShape="1">
                <a:blip r:embed="rId6"/>
                <a:stretch>
                  <a:fillRect b="-1147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2" name="TextBox 21"/>
              <p:cNvSpPr txBox="1"/>
              <p:nvPr/>
            </p:nvSpPr>
            <p:spPr>
              <a:xfrm>
                <a:off x="609600" y="5345668"/>
                <a:ext cx="1212511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𝑇𝑅</m:t>
                      </m:r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≈373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22" name="TextBox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9600" y="5345668"/>
                <a:ext cx="1212511" cy="369332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23957365"/>
      </p:ext>
    </p:extLst>
  </p:cSld>
  <p:clrMapOvr>
    <a:masterClrMapping/>
  </p:clrMapOvr>
</p:sld>
</file>

<file path=ppt/theme/theme1.xml><?xml version="1.0" encoding="utf-8"?>
<a:theme xmlns:a="http://schemas.openxmlformats.org/drawingml/2006/main" name="eStudy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eStudy</Template>
  <TotalTime>15</TotalTime>
  <Words>159</Words>
  <Application>Microsoft Office PowerPoint</Application>
  <PresentationFormat>On-screen Show (4:3)</PresentationFormat>
  <Paragraphs>22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eStudy</vt:lpstr>
      <vt:lpstr>PowerPoint Presentation</vt:lpstr>
      <vt:lpstr>PowerPoint Presentation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Michael</dc:creator>
  <cp:lastModifiedBy>Michael</cp:lastModifiedBy>
  <cp:revision>4</cp:revision>
  <dcterms:created xsi:type="dcterms:W3CDTF">2012-02-20T16:11:54Z</dcterms:created>
  <dcterms:modified xsi:type="dcterms:W3CDTF">2012-02-20T22:02:11Z</dcterms:modified>
</cp:coreProperties>
</file>