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93" r:id="rId6"/>
    <p:sldId id="294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95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7" r:id="rId37"/>
    <p:sldId id="298" r:id="rId38"/>
    <p:sldId id="300" r:id="rId39"/>
    <p:sldId id="301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5E08"/>
    <a:srgbClr val="174122"/>
    <a:srgbClr val="144414"/>
    <a:srgbClr val="1B4414"/>
    <a:srgbClr val="1C5418"/>
    <a:srgbClr val="245B1B"/>
    <a:srgbClr val="822B00"/>
    <a:srgbClr val="8A2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8" autoAdjust="0"/>
    <p:restoredTop sz="99160" autoAdjust="0"/>
  </p:normalViewPr>
  <p:slideViewPr>
    <p:cSldViewPr snapToGrid="0">
      <p:cViewPr varScale="1">
        <p:scale>
          <a:sx n="98" d="100"/>
          <a:sy n="98" d="100"/>
        </p:scale>
        <p:origin x="9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4.xml"/><Relationship Id="rId3" Type="http://schemas.openxmlformats.org/officeDocument/2006/relationships/slide" Target="slides/slide24.xml"/><Relationship Id="rId7" Type="http://schemas.openxmlformats.org/officeDocument/2006/relationships/slide" Target="slides/slide33.xml"/><Relationship Id="rId2" Type="http://schemas.openxmlformats.org/officeDocument/2006/relationships/slide" Target="slides/slide13.xml"/><Relationship Id="rId1" Type="http://schemas.openxmlformats.org/officeDocument/2006/relationships/slide" Target="slides/slide3.xml"/><Relationship Id="rId6" Type="http://schemas.openxmlformats.org/officeDocument/2006/relationships/slide" Target="slides/slide32.xml"/><Relationship Id="rId5" Type="http://schemas.openxmlformats.org/officeDocument/2006/relationships/slide" Target="slides/slide29.xml"/><Relationship Id="rId4" Type="http://schemas.openxmlformats.org/officeDocument/2006/relationships/slide" Target="slides/slide26.xml"/><Relationship Id="rId9" Type="http://schemas.openxmlformats.org/officeDocument/2006/relationships/slide" Target="slides/slide3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4CE0FF7-7349-42BF-A61A-9909D47E5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98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8475DC-7860-4382-BDE6-FE987600D23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9E99F0-38B7-453D-A887-5F9BE8D2DFFD}" type="slidenum">
              <a:rPr lang="en-US" smtClean="0">
                <a:latin typeface="Times New Roman" pitchFamily="18" charset="0"/>
              </a:rPr>
              <a:pPr/>
              <a:t>10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8F893BC-7CFA-4DAD-BFB8-1C67C44B1849}" type="slidenum">
              <a:rPr lang="en-US" smtClean="0">
                <a:latin typeface="Times New Roman" pitchFamily="18" charset="0"/>
              </a:rPr>
              <a:pPr/>
              <a:t>11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36099A-ADBA-41CD-A2D7-E29124C4F973}" type="slidenum">
              <a:rPr lang="en-US" smtClean="0">
                <a:latin typeface="Times New Roman" pitchFamily="18" charset="0"/>
              </a:rPr>
              <a:pPr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EA76E9-48D6-4DDD-AB38-99FDA6179B23}" type="slidenum">
              <a:rPr lang="en-US" smtClean="0">
                <a:latin typeface="Times New Roman" pitchFamily="18" charset="0"/>
              </a:rPr>
              <a:pPr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E2B80E-40C2-4D8B-8135-85C46348C64F}" type="slidenum">
              <a:rPr lang="en-US" smtClean="0">
                <a:latin typeface="Times New Roman" pitchFamily="18" charset="0"/>
              </a:rPr>
              <a:pPr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0803D8-FEBE-4B63-B695-AEB4D53CF103}" type="slidenum">
              <a:rPr lang="en-US" smtClean="0">
                <a:latin typeface="Times New Roman" pitchFamily="18" charset="0"/>
              </a:rPr>
              <a:pPr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15951CB-19F4-4FAD-AC89-6E2B6B20D1A7}" type="slidenum">
              <a:rPr lang="en-US" smtClean="0">
                <a:latin typeface="Times New Roman" pitchFamily="18" charset="0"/>
              </a:rPr>
              <a:pPr/>
              <a:t>16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AE7AD47-CD67-45D7-B537-425B8696C732}" type="slidenum">
              <a:rPr lang="en-US" smtClean="0">
                <a:latin typeface="Times New Roman" pitchFamily="18" charset="0"/>
              </a:rPr>
              <a:pPr/>
              <a:t>17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5767D4C-B1DF-41A5-A1D4-367C8C452227}" type="slidenum">
              <a:rPr lang="en-US" smtClean="0">
                <a:latin typeface="Times New Roman" pitchFamily="18" charset="0"/>
              </a:rPr>
              <a:pPr/>
              <a:t>18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D1E3BC7-8141-4C59-97C2-CEAC83D7CB5B}" type="slidenum">
              <a:rPr lang="en-US" smtClean="0">
                <a:latin typeface="Times New Roman" pitchFamily="18" charset="0"/>
              </a:rPr>
              <a:pPr/>
              <a:t>19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D3C74C3-8EE1-4037-97A0-2FA60417D5D8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C55130C-F2FC-4744-B4A6-EB62EA12F0FD}" type="slidenum">
              <a:rPr lang="en-US" smtClean="0">
                <a:latin typeface="Times New Roman" pitchFamily="18" charset="0"/>
              </a:rPr>
              <a:pPr/>
              <a:t>20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2043EA5-55CF-41E6-961E-1FABEE8008D7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EA291EA-4204-4956-A22F-F2ED6362688E}" type="slidenum">
              <a:rPr lang="en-US" smtClean="0">
                <a:latin typeface="Times New Roman" pitchFamily="18" charset="0"/>
              </a:rPr>
              <a:pPr/>
              <a:t>22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FAE04E-538B-4B1B-989D-9996DB37FD98}" type="slidenum">
              <a:rPr lang="en-US" smtClean="0">
                <a:latin typeface="Times New Roman" pitchFamily="18" charset="0"/>
              </a:rPr>
              <a:pPr/>
              <a:t>23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BD0C90-DB5A-4A6F-AA41-5BEF65A00150}" type="slidenum">
              <a:rPr lang="en-US" smtClean="0">
                <a:latin typeface="Times New Roman" pitchFamily="18" charset="0"/>
              </a:rPr>
              <a:pPr/>
              <a:t>24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77F638E-5B54-47AE-9496-E43F6D63A4CC}" type="slidenum">
              <a:rPr lang="en-US" smtClean="0">
                <a:latin typeface="Times New Roman" pitchFamily="18" charset="0"/>
              </a:rPr>
              <a:pPr/>
              <a:t>25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4968B93-3FDF-4968-B74E-8A222F2513C4}" type="slidenum">
              <a:rPr lang="en-US" smtClean="0">
                <a:latin typeface="Times New Roman" pitchFamily="18" charset="0"/>
              </a:rPr>
              <a:pPr/>
              <a:t>26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0911886-D94B-4779-97E4-6124813141A0}" type="slidenum">
              <a:rPr lang="en-US" smtClean="0">
                <a:latin typeface="Times New Roman" pitchFamily="18" charset="0"/>
              </a:rPr>
              <a:pPr/>
              <a:t>27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9E3B41-ECE6-44E9-9006-7EA3A98AB37C}" type="slidenum">
              <a:rPr lang="en-US" smtClean="0">
                <a:latin typeface="Times New Roman" pitchFamily="18" charset="0"/>
              </a:rPr>
              <a:pPr/>
              <a:t>28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95B137F-1F60-49D6-BE40-D6743F0DE076}" type="slidenum">
              <a:rPr lang="en-US" smtClean="0">
                <a:latin typeface="Times New Roman" pitchFamily="18" charset="0"/>
              </a:rPr>
              <a:pPr/>
              <a:t>29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CAC4500-166A-43CF-941F-0E041873736D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210C9EF-12CB-468B-9B99-9E394421B8F5}" type="slidenum">
              <a:rPr lang="en-US" smtClean="0">
                <a:latin typeface="Times New Roman" pitchFamily="18" charset="0"/>
              </a:rPr>
              <a:pPr/>
              <a:t>30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7FB4FD-E225-413B-A8E6-1C15FA43431F}" type="slidenum">
              <a:rPr lang="en-US" smtClean="0">
                <a:latin typeface="Times New Roman" pitchFamily="18" charset="0"/>
              </a:rPr>
              <a:pPr/>
              <a:t>31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B24B3A-DC63-49D1-89A6-C2A90C088BE4}" type="slidenum">
              <a:rPr lang="en-US" smtClean="0">
                <a:latin typeface="Times New Roman" pitchFamily="18" charset="0"/>
              </a:rPr>
              <a:pPr/>
              <a:t>32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FC84016-B40E-402F-918B-043C767BEFCB}" type="slidenum">
              <a:rPr lang="en-US" smtClean="0">
                <a:latin typeface="Times New Roman" pitchFamily="18" charset="0"/>
              </a:rPr>
              <a:pPr/>
              <a:t>33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D3A42FC-07D6-4840-8271-422D9C646097}" type="slidenum">
              <a:rPr lang="en-US" smtClean="0">
                <a:latin typeface="Times New Roman" pitchFamily="18" charset="0"/>
              </a:rPr>
              <a:pPr/>
              <a:t>34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B34D0E8-01D9-48B3-B113-233A209C7258}" type="slidenum">
              <a:rPr lang="en-US" smtClean="0">
                <a:latin typeface="Times New Roman" pitchFamily="18" charset="0"/>
              </a:rPr>
              <a:pPr/>
              <a:t>35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37ED67-A921-4620-982F-9C5A18C3C530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32DDBB6-4B1A-41FE-A694-9550C4264C1B}" type="slidenum">
              <a:rPr lang="en-US" smtClean="0">
                <a:latin typeface="Times New Roman" pitchFamily="18" charset="0"/>
              </a:rPr>
              <a:pPr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F6394D-4953-442D-A36B-EB2D8F4D9BB8}" type="slidenum">
              <a:rPr lang="en-US" smtClean="0">
                <a:latin typeface="Times New Roman" pitchFamily="18" charset="0"/>
              </a:rPr>
              <a:pPr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0B685F2-DDBB-48A0-85A1-39D69ADA7907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34A2BF-B6C9-40B7-B775-1FF93D417C25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42BF575-2C1F-4331-B336-983195941F15}" type="slidenum">
              <a:rPr lang="en-US" smtClean="0">
                <a:latin typeface="Times New Roman" pitchFamily="18" charset="0"/>
              </a:rPr>
              <a:pPr/>
              <a:t>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 userDrawn="1"/>
        </p:nvSpPr>
        <p:spPr bwMode="auto">
          <a:xfrm>
            <a:off x="457200" y="1676400"/>
            <a:ext cx="46038" cy="76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 userDrawn="1"/>
        </p:nvSpPr>
        <p:spPr bwMode="auto">
          <a:xfrm>
            <a:off x="76200" y="6594475"/>
            <a:ext cx="1752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</a:p>
        </p:txBody>
      </p:sp>
      <p:sp>
        <p:nvSpPr>
          <p:cNvPr id="7" name="Text Box 6"/>
          <p:cNvSpPr txBox="1">
            <a:spLocks noChangeArrowheads="1"/>
          </p:cNvSpPr>
          <p:nvPr userDrawn="1"/>
        </p:nvSpPr>
        <p:spPr bwMode="auto">
          <a:xfrm>
            <a:off x="4572000" y="6613525"/>
            <a:ext cx="4495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Copyright © 2013 by The McGraw-Hill Companies, Inc. All rights reserved</a:t>
            </a:r>
            <a:r>
              <a:rPr lang="en-US" sz="1000" b="1">
                <a:solidFill>
                  <a:schemeClr val="bg1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" name="Line 30"/>
          <p:cNvSpPr>
            <a:spLocks noChangeShapeType="1"/>
          </p:cNvSpPr>
          <p:nvPr/>
        </p:nvSpPr>
        <p:spPr bwMode="auto">
          <a:xfrm>
            <a:off x="304800" y="6629400"/>
            <a:ext cx="8610600" cy="0"/>
          </a:xfrm>
          <a:prstGeom prst="line">
            <a:avLst/>
          </a:prstGeom>
          <a:noFill/>
          <a:ln w="28575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304800" y="228600"/>
            <a:ext cx="0" cy="6400800"/>
          </a:xfrm>
          <a:prstGeom prst="line">
            <a:avLst/>
          </a:prstGeom>
          <a:noFill/>
          <a:ln w="28575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>
            <a:off x="8915400" y="228600"/>
            <a:ext cx="0" cy="6400800"/>
          </a:xfrm>
          <a:prstGeom prst="line">
            <a:avLst/>
          </a:prstGeom>
          <a:noFill/>
          <a:ln w="28575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>
            <a:off x="304800" y="228600"/>
            <a:ext cx="8610600" cy="0"/>
          </a:xfrm>
          <a:prstGeom prst="line">
            <a:avLst/>
          </a:prstGeom>
          <a:noFill/>
          <a:ln w="28575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61" name="Line 41"/>
          <p:cNvSpPr>
            <a:spLocks noChangeShapeType="1"/>
          </p:cNvSpPr>
          <p:nvPr/>
        </p:nvSpPr>
        <p:spPr bwMode="auto">
          <a:xfrm>
            <a:off x="228600" y="152400"/>
            <a:ext cx="0" cy="6553200"/>
          </a:xfrm>
          <a:prstGeom prst="line">
            <a:avLst/>
          </a:prstGeom>
          <a:noFill/>
          <a:ln w="12700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62" name="Line 42"/>
          <p:cNvSpPr>
            <a:spLocks noChangeShapeType="1"/>
          </p:cNvSpPr>
          <p:nvPr/>
        </p:nvSpPr>
        <p:spPr bwMode="auto">
          <a:xfrm>
            <a:off x="8991600" y="152400"/>
            <a:ext cx="0" cy="6553200"/>
          </a:xfrm>
          <a:prstGeom prst="line">
            <a:avLst/>
          </a:prstGeom>
          <a:noFill/>
          <a:ln w="12700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>
            <a:off x="228600" y="6705600"/>
            <a:ext cx="8763000" cy="0"/>
          </a:xfrm>
          <a:prstGeom prst="line">
            <a:avLst/>
          </a:prstGeom>
          <a:noFill/>
          <a:ln w="12700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64" name="Line 44"/>
          <p:cNvSpPr>
            <a:spLocks noChangeShapeType="1"/>
          </p:cNvSpPr>
          <p:nvPr/>
        </p:nvSpPr>
        <p:spPr bwMode="auto">
          <a:xfrm>
            <a:off x="228600" y="152400"/>
            <a:ext cx="8763000" cy="0"/>
          </a:xfrm>
          <a:prstGeom prst="line">
            <a:avLst/>
          </a:prstGeom>
          <a:noFill/>
          <a:ln w="12700">
            <a:solidFill>
              <a:srgbClr val="174122"/>
            </a:solidFill>
            <a:round/>
            <a:headEnd/>
            <a:tailEnd/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8229600" y="6248400"/>
            <a:ext cx="64135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rgbClr val="AC5E08"/>
                </a:solidFill>
              </a:rPr>
              <a:t>2-</a:t>
            </a:r>
            <a:fld id="{C528B15E-64AE-4FF1-AF8D-E1176ED8376C}" type="slidenum">
              <a:rPr lang="en-US" sz="1400">
                <a:solidFill>
                  <a:srgbClr val="AC5E08"/>
                </a:solidFill>
              </a:rPr>
              <a:pPr algn="r">
                <a:defRPr/>
              </a:pPr>
              <a:t>‹#›</a:t>
            </a:fld>
            <a:endParaRPr lang="en-US" sz="1400" dirty="0">
              <a:solidFill>
                <a:srgbClr val="AC5E08"/>
              </a:solidFill>
            </a:endParaRPr>
          </a:p>
        </p:txBody>
      </p:sp>
      <p:cxnSp>
        <p:nvCxnSpPr>
          <p:cNvPr id="1037" name="Straight Connector 12"/>
          <p:cNvCxnSpPr>
            <a:cxnSpLocks noChangeShapeType="1"/>
          </p:cNvCxnSpPr>
          <p:nvPr userDrawn="1"/>
        </p:nvCxnSpPr>
        <p:spPr bwMode="auto">
          <a:xfrm>
            <a:off x="498475" y="1450975"/>
            <a:ext cx="8172450" cy="0"/>
          </a:xfrm>
          <a:prstGeom prst="line">
            <a:avLst/>
          </a:prstGeom>
          <a:noFill/>
          <a:ln w="28575" algn="ctr">
            <a:solidFill>
              <a:srgbClr val="174122"/>
            </a:solidFill>
            <a:round/>
            <a:headEnd/>
            <a:tailE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C5E08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rgbClr val="17412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-"/>
        <a:defRPr sz="2800">
          <a:solidFill>
            <a:srgbClr val="AC5E0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w"/>
        <a:defRPr sz="2400">
          <a:solidFill>
            <a:srgbClr val="AC5E0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AC5E0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AC5E08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AC5E08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AC5E08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AC5E08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AC5E0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45.png"/><Relationship Id="rId10" Type="http://schemas.openxmlformats.org/officeDocument/2006/relationships/image" Target="../media/image49.png"/><Relationship Id="rId4" Type="http://schemas.openxmlformats.org/officeDocument/2006/relationships/image" Target="../media/image38.png"/><Relationship Id="rId9" Type="http://schemas.openxmlformats.org/officeDocument/2006/relationships/image" Target="../media/image4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4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990600"/>
            <a:ext cx="9144000" cy="1981200"/>
          </a:xfrm>
        </p:spPr>
        <p:txBody>
          <a:bodyPr/>
          <a:lstStyle/>
          <a:p>
            <a:r>
              <a:rPr lang="en-US" dirty="0"/>
              <a:t>Chapter 2</a:t>
            </a:r>
            <a:br>
              <a:rPr lang="en-US" dirty="0"/>
            </a:br>
            <a:r>
              <a:rPr lang="en-US" dirty="0"/>
              <a:t>Demand, Supply, and Market Equilibrium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Graphing Demand Curves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point on a direct demand curve shows either:</a:t>
            </a:r>
          </a:p>
          <a:p>
            <a:pPr lvl="1"/>
            <a:r>
              <a:rPr lang="en-US"/>
              <a:t>Maximum amount of a good that will be purchased for a given price</a:t>
            </a:r>
          </a:p>
          <a:p>
            <a:pPr lvl="1"/>
            <a:r>
              <a:rPr lang="en-US"/>
              <a:t>Maximum price consumers will pay for a specific amount of the good (demand price)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5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Demand Curve   </a:t>
            </a:r>
            <a:r>
              <a:rPr lang="en-US" sz="3300"/>
              <a:t>(Figure 2.1)</a:t>
            </a:r>
          </a:p>
        </p:txBody>
      </p:sp>
      <p:pic>
        <p:nvPicPr>
          <p:cNvPr id="10" name="Picture 6" descr="demand lin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3263" y="2816225"/>
            <a:ext cx="5045075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point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38338" y="2738438"/>
            <a:ext cx="47339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label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1863" y="3994150"/>
            <a:ext cx="357187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A to B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3571875"/>
            <a:ext cx="74295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8" name="Picture 9" descr="axes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95425" y="2238375"/>
            <a:ext cx="643731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9" name="TextBox 1"/>
          <p:cNvSpPr txBox="1">
            <a:spLocks noChangeArrowheads="1"/>
          </p:cNvSpPr>
          <p:nvPr/>
        </p:nvSpPr>
        <p:spPr bwMode="auto">
          <a:xfrm>
            <a:off x="4057650" y="1706563"/>
            <a:ext cx="397668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000" b="1" i="1" baseline="-25000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0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 = 1,400 – 10P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Graphing Demand Curves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Change in quantity demanded</a:t>
            </a:r>
          </a:p>
          <a:p>
            <a:pPr lvl="1"/>
            <a:r>
              <a:rPr lang="en-US"/>
              <a:t>Occurs when price changes</a:t>
            </a:r>
          </a:p>
          <a:p>
            <a:pPr lvl="1"/>
            <a:r>
              <a:rPr lang="en-US"/>
              <a:t>Movement along demand curve</a:t>
            </a:r>
          </a:p>
          <a:p>
            <a:r>
              <a:rPr lang="en-US"/>
              <a:t>Change in demand</a:t>
            </a:r>
          </a:p>
          <a:p>
            <a:pPr lvl="1"/>
            <a:r>
              <a:rPr lang="en-US"/>
              <a:t>Occurs when one of the other variables, or </a:t>
            </a:r>
            <a:r>
              <a:rPr lang="en-US" i="1"/>
              <a:t>determinants of demand</a:t>
            </a:r>
            <a:r>
              <a:rPr lang="en-US"/>
              <a:t>, changes</a:t>
            </a:r>
          </a:p>
          <a:p>
            <a:pPr lvl="1"/>
            <a:r>
              <a:rPr lang="en-US"/>
              <a:t>Demand curve shifts rightward or leftward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1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Shifts in Demand     </a:t>
            </a:r>
            <a:r>
              <a:rPr lang="en-US" sz="3300"/>
              <a:t>(Figure 2.2)</a:t>
            </a:r>
          </a:p>
        </p:txBody>
      </p:sp>
      <p:pic>
        <p:nvPicPr>
          <p:cNvPr id="43010" name="Picture 111" descr="ax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4113" y="2085975"/>
            <a:ext cx="720725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2" descr="D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52650" y="3033713"/>
            <a:ext cx="5178425" cy="253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3" descr="D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54238" y="2611438"/>
            <a:ext cx="5970587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16" descr="D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4713" y="3802063"/>
            <a:ext cx="3559175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4" descr="demand increase numbers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1288" y="3738563"/>
            <a:ext cx="1308100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15" descr="demand increase labe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8500" y="2987675"/>
            <a:ext cx="493713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17" descr="demand decrease numbers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4322763"/>
            <a:ext cx="215265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18" descr="demand decrease labels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78200" y="4406900"/>
            <a:ext cx="5222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433388"/>
            <a:ext cx="7696200" cy="838200"/>
          </a:xfrm>
        </p:spPr>
        <p:txBody>
          <a:bodyPr/>
          <a:lstStyle/>
          <a:p>
            <a:r>
              <a:rPr lang="en-US" sz="4600"/>
              <a:t>Supply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848600" cy="4876800"/>
          </a:xfrm>
        </p:spPr>
        <p:txBody>
          <a:bodyPr/>
          <a:lstStyle/>
          <a:p>
            <a:r>
              <a:rPr lang="en-US"/>
              <a:t>Quantity supplied (</a:t>
            </a: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s</a:t>
            </a:r>
            <a:r>
              <a:rPr lang="en-US"/>
              <a:t>)</a:t>
            </a:r>
          </a:p>
          <a:p>
            <a:pPr lvl="1"/>
            <a:r>
              <a:rPr lang="en-US"/>
              <a:t>Amount of a good or service offered for sale during a given period of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7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83820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Six variables that influence </a:t>
            </a:r>
            <a:r>
              <a:rPr lang="en-US" b="1" i="1" dirty="0">
                <a:latin typeface="Times New Roman" pitchFamily="18" charset="0"/>
              </a:rPr>
              <a:t>Q</a:t>
            </a:r>
            <a:r>
              <a:rPr lang="en-US" b="1" i="1" baseline="-25000" dirty="0">
                <a:latin typeface="Times New Roman" pitchFamily="18" charset="0"/>
              </a:rPr>
              <a:t>s</a:t>
            </a:r>
            <a:endParaRPr lang="en-US" b="1" dirty="0"/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Price of good or service </a:t>
            </a:r>
            <a:r>
              <a:rPr lang="en-US" i="1" dirty="0">
                <a:latin typeface="Times New Roman" pitchFamily="18" charset="0"/>
              </a:rPr>
              <a:t>(</a:t>
            </a:r>
            <a:r>
              <a:rPr lang="en-US" sz="3000" b="1" i="1" dirty="0">
                <a:latin typeface="Times New Roman" pitchFamily="18" charset="0"/>
              </a:rPr>
              <a:t>P</a:t>
            </a:r>
            <a:r>
              <a:rPr lang="en-US" i="1" dirty="0"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Input prices </a:t>
            </a:r>
            <a:r>
              <a:rPr lang="en-US" i="1" dirty="0">
                <a:latin typeface="Times New Roman" pitchFamily="18" charset="0"/>
              </a:rPr>
              <a:t>(</a:t>
            </a:r>
            <a:r>
              <a:rPr lang="en-US" sz="3000" b="1" i="1" dirty="0">
                <a:latin typeface="Times New Roman" pitchFamily="18" charset="0"/>
              </a:rPr>
              <a:t>P</a:t>
            </a:r>
            <a:r>
              <a:rPr lang="en-US" sz="3000" b="1" i="1" baseline="-25000" dirty="0">
                <a:latin typeface="Times New Roman" pitchFamily="18" charset="0"/>
              </a:rPr>
              <a:t>I</a:t>
            </a:r>
            <a:r>
              <a:rPr lang="en-US" b="1" i="1" baseline="-25000" dirty="0">
                <a:latin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Prices of goods related in production </a:t>
            </a:r>
            <a:r>
              <a:rPr lang="en-US" i="1" dirty="0">
                <a:latin typeface="Times New Roman" pitchFamily="18" charset="0"/>
              </a:rPr>
              <a:t>(</a:t>
            </a:r>
            <a:r>
              <a:rPr lang="en-US" sz="3000" b="1" i="1" dirty="0" err="1">
                <a:latin typeface="Times New Roman" pitchFamily="18" charset="0"/>
              </a:rPr>
              <a:t>P</a:t>
            </a:r>
            <a:r>
              <a:rPr lang="en-US" sz="3000" b="1" i="1" baseline="-25000" dirty="0" err="1">
                <a:latin typeface="Times New Roman" pitchFamily="18" charset="0"/>
              </a:rPr>
              <a:t>r</a:t>
            </a:r>
            <a:r>
              <a:rPr lang="en-US" i="1" dirty="0"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Technological advances </a:t>
            </a:r>
            <a:r>
              <a:rPr lang="en-US" i="1" dirty="0">
                <a:latin typeface="Times New Roman" pitchFamily="18" charset="0"/>
              </a:rPr>
              <a:t>(</a:t>
            </a:r>
            <a:r>
              <a:rPr lang="en-US" sz="3000" b="1" i="1" dirty="0">
                <a:latin typeface="Times New Roman" pitchFamily="18" charset="0"/>
              </a:rPr>
              <a:t>T</a:t>
            </a:r>
            <a:r>
              <a:rPr lang="en-US" i="1" dirty="0"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Expected future price of product </a:t>
            </a:r>
            <a:r>
              <a:rPr lang="en-US" i="1" dirty="0">
                <a:latin typeface="Times New Roman" pitchFamily="18" charset="0"/>
              </a:rPr>
              <a:t>(</a:t>
            </a:r>
            <a:r>
              <a:rPr lang="en-US" sz="3000" b="1" i="1" dirty="0" err="1">
                <a:latin typeface="Times New Roman" pitchFamily="18" charset="0"/>
              </a:rPr>
              <a:t>P</a:t>
            </a:r>
            <a:r>
              <a:rPr lang="en-US" sz="3000" b="1" i="1" baseline="-25000" dirty="0" err="1">
                <a:latin typeface="Times New Roman" pitchFamily="18" charset="0"/>
              </a:rPr>
              <a:t>e</a:t>
            </a:r>
            <a:r>
              <a:rPr lang="en-US" i="1" dirty="0"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Number of firms producing product </a:t>
            </a:r>
            <a:r>
              <a:rPr lang="en-US" i="1" dirty="0">
                <a:latin typeface="Times New Roman" pitchFamily="18" charset="0"/>
              </a:rPr>
              <a:t>(</a:t>
            </a:r>
            <a:r>
              <a:rPr lang="en-US" sz="3000" b="1" i="1" dirty="0">
                <a:latin typeface="Times New Roman" pitchFamily="18" charset="0"/>
              </a:rPr>
              <a:t>F</a:t>
            </a:r>
            <a:r>
              <a:rPr lang="en-US" i="1" dirty="0">
                <a:latin typeface="Times New Roman" pitchFamily="18" charset="0"/>
              </a:rPr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General supply function</a:t>
            </a:r>
          </a:p>
          <a:p>
            <a:pPr marL="457200" lvl="1" indent="0">
              <a:lnSpc>
                <a:spcPct val="90000"/>
              </a:lnSpc>
              <a:buFont typeface="Arial" charset="0"/>
              <a:buNone/>
              <a:defRPr/>
            </a:pPr>
            <a:r>
              <a:rPr lang="en-US" sz="3400" b="1" i="1" dirty="0">
                <a:latin typeface="Times New Roman" pitchFamily="18" charset="0"/>
                <a:cs typeface="Times New Roman" pitchFamily="18" charset="0"/>
              </a:rPr>
              <a:t>           Q</a:t>
            </a:r>
            <a:r>
              <a:rPr lang="en-US" sz="3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400" b="1" i="1" dirty="0">
                <a:latin typeface="Times New Roman" pitchFamily="18" charset="0"/>
                <a:cs typeface="Times New Roman" pitchFamily="18" charset="0"/>
              </a:rPr>
              <a:t> = f(P, P</a:t>
            </a:r>
            <a:r>
              <a:rPr lang="en-US" sz="34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400" b="1" i="1" baseline="-25000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400" b="1" i="1" dirty="0">
                <a:latin typeface="Times New Roman" pitchFamily="18" charset="0"/>
                <a:cs typeface="Times New Roman" pitchFamily="18" charset="0"/>
              </a:rPr>
              <a:t>, T, </a:t>
            </a:r>
            <a:r>
              <a:rPr lang="en-US" sz="34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400" b="1" i="1" baseline="-25000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400" b="1" i="1" dirty="0">
                <a:latin typeface="Times New Roman" pitchFamily="18" charset="0"/>
                <a:cs typeface="Times New Roman" pitchFamily="18" charset="0"/>
              </a:rPr>
              <a:t>, F)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Supply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0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0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Supply Function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848600" cy="4876800"/>
          </a:xfrm>
        </p:spPr>
        <p:txBody>
          <a:bodyPr/>
          <a:lstStyle/>
          <a:p>
            <a:endParaRPr lang="en-US" sz="3000"/>
          </a:p>
          <a:p>
            <a:r>
              <a:rPr lang="en-US" sz="3000" b="1" i="1">
                <a:latin typeface="Times New Roman" pitchFamily="18" charset="0"/>
              </a:rPr>
              <a:t>k, l, m, n, r, </a:t>
            </a:r>
            <a:r>
              <a:rPr lang="en-US" sz="3000"/>
              <a:t>&amp; </a:t>
            </a:r>
            <a:r>
              <a:rPr lang="en-US" sz="3000" b="1" i="1">
                <a:latin typeface="Times New Roman" pitchFamily="18" charset="0"/>
              </a:rPr>
              <a:t>s</a:t>
            </a:r>
            <a:r>
              <a:rPr lang="en-US" sz="3000"/>
              <a:t> are slope parameters</a:t>
            </a:r>
          </a:p>
          <a:p>
            <a:pPr lvl="1"/>
            <a:r>
              <a:rPr lang="en-US" sz="2600"/>
              <a:t>Measure effect on </a:t>
            </a:r>
            <a:r>
              <a:rPr lang="en-US" sz="2900" b="1" i="1">
                <a:latin typeface="Times New Roman" pitchFamily="18" charset="0"/>
              </a:rPr>
              <a:t>Q</a:t>
            </a:r>
            <a:r>
              <a:rPr lang="en-US" sz="2900" b="1" i="1" baseline="-25000">
                <a:latin typeface="Times New Roman" pitchFamily="18" charset="0"/>
              </a:rPr>
              <a:t>s</a:t>
            </a:r>
            <a:r>
              <a:rPr lang="en-US" sz="2900" b="1" i="1">
                <a:latin typeface="Times New Roman" pitchFamily="18" charset="0"/>
              </a:rPr>
              <a:t> </a:t>
            </a:r>
            <a:r>
              <a:rPr lang="en-US" sz="2600"/>
              <a:t>of changing one of the variables while holding the others constant</a:t>
            </a:r>
          </a:p>
          <a:p>
            <a:r>
              <a:rPr lang="en-US" sz="3000"/>
              <a:t>Sign of parameter shows how variable is related to </a:t>
            </a:r>
            <a:r>
              <a:rPr lang="en-US" sz="3000" b="1" i="1">
                <a:latin typeface="Times New Roman" pitchFamily="18" charset="0"/>
              </a:rPr>
              <a:t>Q</a:t>
            </a:r>
            <a:r>
              <a:rPr lang="en-US" sz="3000" b="1" i="1" baseline="-25000">
                <a:latin typeface="Times New Roman" pitchFamily="18" charset="0"/>
              </a:rPr>
              <a:t>s</a:t>
            </a:r>
          </a:p>
          <a:p>
            <a:pPr lvl="1"/>
            <a:r>
              <a:rPr lang="en-US" sz="2600"/>
              <a:t>Positive sign indicates direct relationship</a:t>
            </a:r>
          </a:p>
          <a:p>
            <a:pPr lvl="1"/>
            <a:r>
              <a:rPr lang="en-US" sz="2600"/>
              <a:t>Negative sign indicates inverse relationship</a:t>
            </a:r>
          </a:p>
          <a:p>
            <a:pPr lvl="1"/>
            <a:endParaRPr lang="en-US" sz="2600"/>
          </a:p>
        </p:txBody>
      </p:sp>
      <p:sp>
        <p:nvSpPr>
          <p:cNvPr id="49155" name="TextBox 5"/>
          <p:cNvSpPr txBox="1">
            <a:spLocks noChangeArrowheads="1"/>
          </p:cNvSpPr>
          <p:nvPr/>
        </p:nvSpPr>
        <p:spPr bwMode="auto">
          <a:xfrm>
            <a:off x="692150" y="1587500"/>
            <a:ext cx="7848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ctr"/>
            <a:r>
              <a:rPr lang="en-US" sz="34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400" b="1" i="1" baseline="-25000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 = h + kP + lP</a:t>
            </a:r>
            <a:r>
              <a:rPr lang="en-US" sz="3400" b="1" i="1" baseline="-25000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 + mP</a:t>
            </a:r>
            <a:r>
              <a:rPr lang="en-US" sz="3400" b="1" i="1" baseline="-25000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 + nT + rP</a:t>
            </a:r>
            <a:r>
              <a:rPr lang="en-US" sz="3400" b="1" i="1" baseline="-25000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 + sF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9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3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433388"/>
            <a:ext cx="7696200" cy="838200"/>
          </a:xfrm>
        </p:spPr>
        <p:txBody>
          <a:bodyPr/>
          <a:lstStyle/>
          <a:p>
            <a:r>
              <a:rPr lang="en-US" sz="4600"/>
              <a:t>General Supply Function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27188"/>
            <a:ext cx="7848600" cy="4876800"/>
          </a:xfrm>
        </p:spPr>
        <p:txBody>
          <a:bodyPr/>
          <a:lstStyle/>
          <a:p>
            <a:r>
              <a:rPr lang="en-US"/>
              <a:t>Substitutes in production</a:t>
            </a:r>
          </a:p>
          <a:p>
            <a:pPr lvl="1"/>
            <a:r>
              <a:rPr lang="en-US" sz="2600"/>
              <a:t>Goods for which an increase in the price of one good relative to the price of another good causes producers to increase production of the now higher-priced good and decrease production of the other good</a:t>
            </a:r>
          </a:p>
          <a:p>
            <a:r>
              <a:rPr lang="en-US"/>
              <a:t>Complements in production</a:t>
            </a:r>
          </a:p>
          <a:p>
            <a:pPr lvl="1"/>
            <a:r>
              <a:rPr lang="en-US" sz="2600"/>
              <a:t>Goods for which an increase in the price of one good, relative to the price of another good, causes producers to increase production of both goods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1651" name="Group 3"/>
          <p:cNvGraphicFramePr>
            <a:graphicFrameLocks noGrp="1"/>
          </p:cNvGraphicFramePr>
          <p:nvPr/>
        </p:nvGraphicFramePr>
        <p:xfrm>
          <a:off x="450850" y="1549400"/>
          <a:ext cx="7924800" cy="4908552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Arial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Arial" charset="0"/>
                        </a:rPr>
                        <a:t>Relation to </a:t>
                      </a:r>
                      <a:r>
                        <a:rPr kumimoji="0" lang="en-US" sz="2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2200" b="1" i="1" u="none" strike="noStrike" cap="none" normalizeH="0" baseline="-2500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Arial" charset="0"/>
                        </a:rPr>
                        <a:t>Sign of Slope 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32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6225"/>
            <a:ext cx="8229600" cy="1143000"/>
          </a:xfrm>
        </p:spPr>
        <p:txBody>
          <a:bodyPr/>
          <a:lstStyle/>
          <a:p>
            <a:r>
              <a:rPr lang="en-US"/>
              <a:t>General Supply Function</a:t>
            </a:r>
          </a:p>
        </p:txBody>
      </p:sp>
      <p:sp>
        <p:nvSpPr>
          <p:cNvPr id="411702" name="Text Box 54"/>
          <p:cNvSpPr>
            <a:spLocks noGrp="1" noChangeArrowheads="1"/>
          </p:cNvSpPr>
          <p:nvPr>
            <p:ph idx="1"/>
          </p:nvPr>
        </p:nvSpPr>
        <p:spPr>
          <a:xfrm>
            <a:off x="1765300" y="3886200"/>
            <a:ext cx="3276600" cy="45720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AC5E08"/>
                </a:solidFill>
              </a:rPr>
              <a:t>Direct for complements</a:t>
            </a:r>
          </a:p>
        </p:txBody>
      </p:sp>
      <p:sp>
        <p:nvSpPr>
          <p:cNvPr id="53285" name="Text Box 37"/>
          <p:cNvSpPr txBox="1">
            <a:spLocks noChangeArrowheads="1"/>
          </p:cNvSpPr>
          <p:nvPr/>
        </p:nvSpPr>
        <p:spPr bwMode="auto">
          <a:xfrm>
            <a:off x="863600" y="2159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53286" name="Text Box 38"/>
          <p:cNvSpPr txBox="1">
            <a:spLocks noChangeArrowheads="1"/>
          </p:cNvSpPr>
          <p:nvPr/>
        </p:nvSpPr>
        <p:spPr bwMode="auto">
          <a:xfrm>
            <a:off x="803275" y="520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P</a:t>
            </a:r>
            <a:r>
              <a:rPr lang="en-US" sz="2400" b="1" i="1" baseline="-25000">
                <a:solidFill>
                  <a:srgbClr val="174122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53287" name="Text Box 39"/>
          <p:cNvSpPr txBox="1">
            <a:spLocks noChangeArrowheads="1"/>
          </p:cNvSpPr>
          <p:nvPr/>
        </p:nvSpPr>
        <p:spPr bwMode="auto">
          <a:xfrm>
            <a:off x="863600" y="5892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F</a:t>
            </a:r>
          </a:p>
        </p:txBody>
      </p:sp>
      <p:sp>
        <p:nvSpPr>
          <p:cNvPr id="53288" name="Text Box 40"/>
          <p:cNvSpPr txBox="1">
            <a:spLocks noChangeArrowheads="1"/>
          </p:cNvSpPr>
          <p:nvPr/>
        </p:nvSpPr>
        <p:spPr bwMode="auto">
          <a:xfrm>
            <a:off x="814388" y="2844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P</a:t>
            </a:r>
            <a:r>
              <a:rPr lang="en-US" sz="2400" b="1" i="1" baseline="-25000">
                <a:solidFill>
                  <a:srgbClr val="174122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53289" name="Text Box 41"/>
          <p:cNvSpPr txBox="1">
            <a:spLocks noChangeArrowheads="1"/>
          </p:cNvSpPr>
          <p:nvPr/>
        </p:nvSpPr>
        <p:spPr bwMode="auto">
          <a:xfrm>
            <a:off x="827088" y="368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P</a:t>
            </a:r>
            <a:r>
              <a:rPr lang="en-US" sz="2400" b="1" i="1" baseline="-25000">
                <a:solidFill>
                  <a:srgbClr val="174122"/>
                </a:solidFill>
                <a:latin typeface="Times New Roman" pitchFamily="18" charset="0"/>
              </a:rPr>
              <a:t>r</a:t>
            </a:r>
          </a:p>
        </p:txBody>
      </p:sp>
      <p:sp>
        <p:nvSpPr>
          <p:cNvPr id="411690" name="Text Box 42"/>
          <p:cNvSpPr txBox="1">
            <a:spLocks noChangeArrowheads="1"/>
          </p:cNvSpPr>
          <p:nvPr/>
        </p:nvSpPr>
        <p:spPr bwMode="auto">
          <a:xfrm>
            <a:off x="1778000" y="22193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</a:t>
            </a:r>
          </a:p>
        </p:txBody>
      </p:sp>
      <p:sp>
        <p:nvSpPr>
          <p:cNvPr id="411691" name="Text Box 43"/>
          <p:cNvSpPr txBox="1">
            <a:spLocks noChangeArrowheads="1"/>
          </p:cNvSpPr>
          <p:nvPr/>
        </p:nvSpPr>
        <p:spPr bwMode="auto">
          <a:xfrm>
            <a:off x="1778000" y="45815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</a:t>
            </a:r>
          </a:p>
        </p:txBody>
      </p:sp>
      <p:sp>
        <p:nvSpPr>
          <p:cNvPr id="411692" name="Text Box 44"/>
          <p:cNvSpPr txBox="1">
            <a:spLocks noChangeArrowheads="1"/>
          </p:cNvSpPr>
          <p:nvPr/>
        </p:nvSpPr>
        <p:spPr bwMode="auto">
          <a:xfrm>
            <a:off x="1778000" y="59531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</a:t>
            </a:r>
          </a:p>
        </p:txBody>
      </p:sp>
      <p:sp>
        <p:nvSpPr>
          <p:cNvPr id="411693" name="Text Box 45"/>
          <p:cNvSpPr txBox="1">
            <a:spLocks noChangeArrowheads="1"/>
          </p:cNvSpPr>
          <p:nvPr/>
        </p:nvSpPr>
        <p:spPr bwMode="auto">
          <a:xfrm>
            <a:off x="1778000" y="5267325"/>
            <a:ext cx="1073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Inverse</a:t>
            </a:r>
          </a:p>
        </p:txBody>
      </p:sp>
      <p:sp>
        <p:nvSpPr>
          <p:cNvPr id="411694" name="Text Box 46"/>
          <p:cNvSpPr txBox="1">
            <a:spLocks noChangeArrowheads="1"/>
          </p:cNvSpPr>
          <p:nvPr/>
        </p:nvSpPr>
        <p:spPr bwMode="auto">
          <a:xfrm>
            <a:off x="1625600" y="2921000"/>
            <a:ext cx="1377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Inverse</a:t>
            </a:r>
          </a:p>
        </p:txBody>
      </p:sp>
      <p:sp>
        <p:nvSpPr>
          <p:cNvPr id="411695" name="Text Box 47"/>
          <p:cNvSpPr txBox="1">
            <a:spLocks noChangeArrowheads="1"/>
          </p:cNvSpPr>
          <p:nvPr/>
        </p:nvSpPr>
        <p:spPr bwMode="auto">
          <a:xfrm>
            <a:off x="1778000" y="3530600"/>
            <a:ext cx="2905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Inverse for substitutes</a:t>
            </a:r>
          </a:p>
        </p:txBody>
      </p:sp>
      <p:sp>
        <p:nvSpPr>
          <p:cNvPr id="411696" name="Text Box 48"/>
          <p:cNvSpPr txBox="1">
            <a:spLocks noChangeArrowheads="1"/>
          </p:cNvSpPr>
          <p:nvPr/>
        </p:nvSpPr>
        <p:spPr bwMode="auto">
          <a:xfrm>
            <a:off x="5130800" y="21590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k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P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411697" name="Text Box 49"/>
          <p:cNvSpPr txBox="1">
            <a:spLocks noChangeArrowheads="1"/>
          </p:cNvSpPr>
          <p:nvPr/>
        </p:nvSpPr>
        <p:spPr bwMode="auto">
          <a:xfrm>
            <a:off x="5130800" y="28448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l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negative</a:t>
            </a:r>
          </a:p>
        </p:txBody>
      </p:sp>
      <p:sp>
        <p:nvSpPr>
          <p:cNvPr id="411698" name="Text Box 50"/>
          <p:cNvSpPr txBox="1">
            <a:spLocks noChangeArrowheads="1"/>
          </p:cNvSpPr>
          <p:nvPr/>
        </p:nvSpPr>
        <p:spPr bwMode="auto">
          <a:xfrm>
            <a:off x="5130800" y="3454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m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r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negative</a:t>
            </a:r>
          </a:p>
        </p:txBody>
      </p:sp>
      <p:sp>
        <p:nvSpPr>
          <p:cNvPr id="411699" name="Text Box 51"/>
          <p:cNvSpPr txBox="1">
            <a:spLocks noChangeArrowheads="1"/>
          </p:cNvSpPr>
          <p:nvPr/>
        </p:nvSpPr>
        <p:spPr bwMode="auto">
          <a:xfrm>
            <a:off x="5130800" y="3835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m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r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411700" name="Text Box 52"/>
          <p:cNvSpPr txBox="1">
            <a:spLocks noChangeArrowheads="1"/>
          </p:cNvSpPr>
          <p:nvPr/>
        </p:nvSpPr>
        <p:spPr bwMode="auto">
          <a:xfrm>
            <a:off x="5130800" y="52070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r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e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negative</a:t>
            </a:r>
          </a:p>
        </p:txBody>
      </p:sp>
      <p:sp>
        <p:nvSpPr>
          <p:cNvPr id="411701" name="Text Box 53"/>
          <p:cNvSpPr txBox="1">
            <a:spLocks noChangeArrowheads="1"/>
          </p:cNvSpPr>
          <p:nvPr/>
        </p:nvSpPr>
        <p:spPr bwMode="auto">
          <a:xfrm>
            <a:off x="5130800" y="58928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s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/F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411703" name="Text Box 55"/>
          <p:cNvSpPr txBox="1">
            <a:spLocks noChangeArrowheads="1"/>
          </p:cNvSpPr>
          <p:nvPr/>
        </p:nvSpPr>
        <p:spPr bwMode="auto">
          <a:xfrm>
            <a:off x="5130800" y="45212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n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/T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53303" name="Text Box 56"/>
          <p:cNvSpPr txBox="1">
            <a:spLocks noChangeArrowheads="1"/>
          </p:cNvSpPr>
          <p:nvPr/>
        </p:nvSpPr>
        <p:spPr bwMode="auto">
          <a:xfrm>
            <a:off x="863600" y="4521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1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1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1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1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11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702" grpId="0" build="p" autoUpdateAnimBg="0"/>
      <p:bldP spid="411690" grpId="0" autoUpdateAnimBg="0"/>
      <p:bldP spid="411691" grpId="0" autoUpdateAnimBg="0"/>
      <p:bldP spid="411692" grpId="0" autoUpdateAnimBg="0"/>
      <p:bldP spid="411693" grpId="0" autoUpdateAnimBg="0"/>
      <p:bldP spid="411694" grpId="0" autoUpdateAnimBg="0"/>
      <p:bldP spid="411695" grpId="0" autoUpdateAnimBg="0"/>
      <p:bldP spid="411696" grpId="0" autoUpdateAnimBg="0"/>
      <p:bldP spid="411697" grpId="0" autoUpdateAnimBg="0"/>
      <p:bldP spid="411698" grpId="0" autoUpdateAnimBg="0"/>
      <p:bldP spid="411699" grpId="0" autoUpdateAnimBg="0"/>
      <p:bldP spid="411700" grpId="0" autoUpdateAnimBg="0"/>
      <p:bldP spid="411701" grpId="0" autoUpdateAnimBg="0"/>
      <p:bldP spid="411703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 Supply Function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</a:t>
            </a:r>
            <a:r>
              <a:rPr lang="en-US" i="1"/>
              <a:t> direct supply function</a:t>
            </a:r>
            <a:r>
              <a:rPr lang="en-US"/>
              <a:t>, or simply </a:t>
            </a:r>
            <a:r>
              <a:rPr lang="en-US" i="1"/>
              <a:t>supply</a:t>
            </a:r>
            <a:r>
              <a:rPr lang="en-US"/>
              <a:t>, shows how quantity supplied, </a:t>
            </a: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s</a:t>
            </a:r>
            <a:r>
              <a:rPr lang="en-US" b="1" i="1">
                <a:latin typeface="Times New Roman" pitchFamily="18" charset="0"/>
              </a:rPr>
              <a:t> </a:t>
            </a:r>
            <a:r>
              <a:rPr lang="en-US" i="1"/>
              <a:t>, </a:t>
            </a:r>
            <a:r>
              <a:rPr lang="en-US"/>
              <a:t>is related to product price, </a:t>
            </a:r>
            <a:r>
              <a:rPr lang="en-US" b="1" i="1">
                <a:latin typeface="Times New Roman" pitchFamily="18" charset="0"/>
              </a:rPr>
              <a:t>P</a:t>
            </a:r>
            <a:r>
              <a:rPr lang="en-US"/>
              <a:t>, when all other variables are held constant</a:t>
            </a:r>
          </a:p>
          <a:p>
            <a:pPr lvl="1"/>
            <a:r>
              <a:rPr lang="en-US"/>
              <a:t> </a:t>
            </a:r>
            <a:r>
              <a:rPr lang="en-US" sz="3400" b="1" i="1">
                <a:latin typeface="Times New Roman" pitchFamily="18" charset="0"/>
                <a:sym typeface="Euclid Symbol" pitchFamily="18" charset="2"/>
              </a:rPr>
              <a:t>Q</a:t>
            </a:r>
            <a:r>
              <a:rPr lang="en-US" sz="3400" b="1" i="1" baseline="-25000">
                <a:latin typeface="Times New Roman" pitchFamily="18" charset="0"/>
                <a:sym typeface="Euclid Symbol" pitchFamily="18" charset="2"/>
              </a:rPr>
              <a:t>s</a:t>
            </a:r>
            <a:r>
              <a:rPr lang="en-US" sz="3400" b="1" i="1">
                <a:latin typeface="Times New Roman" pitchFamily="18" charset="0"/>
                <a:sym typeface="Euclid Symbol" pitchFamily="18" charset="2"/>
              </a:rPr>
              <a:t> = f(P)</a:t>
            </a:r>
            <a:endParaRPr lang="en-US"/>
          </a:p>
          <a:p>
            <a:endParaRPr lang="en-US"/>
          </a:p>
          <a:p>
            <a:endParaRPr lang="en-US">
              <a:sym typeface="Euclid 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434975"/>
            <a:ext cx="7696200" cy="838200"/>
          </a:xfrm>
        </p:spPr>
        <p:txBody>
          <a:bodyPr/>
          <a:lstStyle/>
          <a:p>
            <a:r>
              <a:rPr lang="en-US" sz="4600"/>
              <a:t>Demand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62950" cy="4876800"/>
          </a:xfrm>
        </p:spPr>
        <p:txBody>
          <a:bodyPr/>
          <a:lstStyle/>
          <a:p>
            <a:r>
              <a:rPr lang="en-US" dirty="0"/>
              <a:t>Quantity demanded (</a:t>
            </a:r>
            <a:r>
              <a:rPr lang="en-US" b="1" i="1" dirty="0" err="1">
                <a:latin typeface="Times New Roman" pitchFamily="18" charset="0"/>
              </a:rPr>
              <a:t>Q</a:t>
            </a:r>
            <a:r>
              <a:rPr lang="en-US" b="1" i="1" baseline="-25000" dirty="0" err="1">
                <a:latin typeface="Times New Roman" pitchFamily="18" charset="0"/>
              </a:rPr>
              <a:t>d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sz="2400" dirty="0"/>
              <a:t>Amount of a good or service consumers are willing &amp; able to purchase during a given period of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Inverse Supply Function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Traditionally, price </a:t>
            </a:r>
            <a:r>
              <a:rPr lang="en-US" i="1">
                <a:latin typeface="Times New Roman" pitchFamily="18" charset="0"/>
              </a:rPr>
              <a:t>(</a:t>
            </a:r>
            <a:r>
              <a:rPr lang="en-US" b="1" i="1">
                <a:latin typeface="Times New Roman" pitchFamily="18" charset="0"/>
              </a:rPr>
              <a:t>P</a:t>
            </a:r>
            <a:r>
              <a:rPr lang="en-US" i="1">
                <a:latin typeface="Times New Roman" pitchFamily="18" charset="0"/>
              </a:rPr>
              <a:t>)</a:t>
            </a:r>
            <a:r>
              <a:rPr lang="en-US"/>
              <a:t> is plotted on the vertical axis &amp; quantity supplied </a:t>
            </a:r>
            <a:r>
              <a:rPr lang="en-US" i="1">
                <a:latin typeface="Times New Roman" pitchFamily="18" charset="0"/>
              </a:rPr>
              <a:t>(</a:t>
            </a: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s</a:t>
            </a:r>
            <a:r>
              <a:rPr lang="en-US" i="1">
                <a:latin typeface="Times New Roman" pitchFamily="18" charset="0"/>
              </a:rPr>
              <a:t>)</a:t>
            </a:r>
            <a:r>
              <a:rPr lang="en-US"/>
              <a:t> is plotted on the horizontal axis</a:t>
            </a:r>
          </a:p>
          <a:p>
            <a:pPr lvl="1"/>
            <a:r>
              <a:rPr lang="en-US"/>
              <a:t>The equation plotted is the </a:t>
            </a:r>
            <a:r>
              <a:rPr lang="en-US" i="1"/>
              <a:t>inverse supply function, </a:t>
            </a:r>
            <a:r>
              <a:rPr lang="en-US" b="1" i="1">
                <a:latin typeface="Times New Roman" pitchFamily="18" charset="0"/>
              </a:rPr>
              <a:t>P = f(Q</a:t>
            </a:r>
            <a:r>
              <a:rPr lang="en-US" b="1" i="1" baseline="-25000">
                <a:latin typeface="Times New Roman" pitchFamily="18" charset="0"/>
              </a:rPr>
              <a:t>s</a:t>
            </a:r>
            <a:r>
              <a:rPr lang="en-US" b="1" i="1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Graphing Supply Curves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point on a direct supply curve shows either:</a:t>
            </a:r>
          </a:p>
          <a:p>
            <a:pPr lvl="1"/>
            <a:r>
              <a:rPr lang="en-US"/>
              <a:t>Maximum amount of a good that will be offered for sale at a given price</a:t>
            </a:r>
          </a:p>
          <a:p>
            <a:pPr lvl="1"/>
            <a:r>
              <a:rPr lang="en-US"/>
              <a:t>Minimum price necessary to induce producers to voluntarily offer a given quantity for sale (supply price)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7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5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Supply Curve </a:t>
            </a:r>
            <a:r>
              <a:rPr lang="en-US" sz="3300"/>
              <a:t>(Figure 2.3)</a:t>
            </a:r>
          </a:p>
        </p:txBody>
      </p:sp>
      <p:pic>
        <p:nvPicPr>
          <p:cNvPr id="61442" name="Picture 4" descr="ax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7550" y="2439988"/>
            <a:ext cx="5224463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S curv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8563" y="2559050"/>
            <a:ext cx="4681537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points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2598738"/>
            <a:ext cx="4379913" cy="240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R to S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6275" y="4240213"/>
            <a:ext cx="78581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TextBox 6"/>
          <p:cNvSpPr txBox="1">
            <a:spLocks noChangeArrowheads="1"/>
          </p:cNvSpPr>
          <p:nvPr/>
        </p:nvSpPr>
        <p:spPr bwMode="auto">
          <a:xfrm>
            <a:off x="4057650" y="1670050"/>
            <a:ext cx="397668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000" b="1" i="1" baseline="-25000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i="1">
                <a:solidFill>
                  <a:srgbClr val="174122"/>
                </a:solidFill>
                <a:latin typeface="Times New Roman" pitchFamily="18" charset="0"/>
                <a:cs typeface="Times New Roman" pitchFamily="18" charset="0"/>
              </a:rPr>
              <a:t> = -400 + 20P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Graphing Supply Curves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Change in quantity supplied</a:t>
            </a:r>
          </a:p>
          <a:p>
            <a:pPr lvl="1"/>
            <a:r>
              <a:rPr lang="en-US"/>
              <a:t>Occurs when price changes</a:t>
            </a:r>
          </a:p>
          <a:p>
            <a:pPr lvl="1"/>
            <a:r>
              <a:rPr lang="en-US"/>
              <a:t>Movement along supply curve</a:t>
            </a:r>
          </a:p>
          <a:p>
            <a:r>
              <a:rPr lang="en-US"/>
              <a:t>Change in supply</a:t>
            </a:r>
          </a:p>
          <a:p>
            <a:pPr lvl="1"/>
            <a:r>
              <a:rPr lang="en-US"/>
              <a:t>Occurs when one of the other variables, or </a:t>
            </a:r>
            <a:r>
              <a:rPr lang="en-US" i="1"/>
              <a:t>determinants of supply</a:t>
            </a:r>
            <a:r>
              <a:rPr lang="en-US"/>
              <a:t>, changes</a:t>
            </a:r>
          </a:p>
          <a:p>
            <a:pPr lvl="1"/>
            <a:r>
              <a:rPr lang="en-US"/>
              <a:t>Supply curve shifts rightward or leftward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1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1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1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1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1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1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Shifts in Supply     </a:t>
            </a:r>
            <a:r>
              <a:rPr lang="en-US" sz="3300"/>
              <a:t>(Figure 2.4)</a:t>
            </a:r>
          </a:p>
        </p:txBody>
      </p:sp>
      <p:pic>
        <p:nvPicPr>
          <p:cNvPr id="65538" name="Picture 99" descr="ax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3500" y="2249488"/>
            <a:ext cx="6716713" cy="339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00" descr="S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9763" y="3216275"/>
            <a:ext cx="5948362" cy="152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1" descr="S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9763" y="3668713"/>
            <a:ext cx="5949950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02" descr="supply increase numbers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2988" y="4249738"/>
            <a:ext cx="2130425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3" descr="supply increase labe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4314825"/>
            <a:ext cx="10493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04" descr="S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19288" y="2887663"/>
            <a:ext cx="5949950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05" descr="supply decrease numbers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22913" y="3195638"/>
            <a:ext cx="202565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6" descr="supply decrease labe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88113" y="2606675"/>
            <a:ext cx="49847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Market Equilibrium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848600" cy="4876800"/>
          </a:xfrm>
        </p:spPr>
        <p:txBody>
          <a:bodyPr/>
          <a:lstStyle/>
          <a:p>
            <a:r>
              <a:rPr lang="en-US"/>
              <a:t>Equilibrium price &amp; quantity are determined by the intersection of demand &amp; supply curves</a:t>
            </a:r>
          </a:p>
          <a:p>
            <a:pPr lvl="1"/>
            <a:r>
              <a:rPr lang="en-US"/>
              <a:t>At the point of intersection, </a:t>
            </a: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d</a:t>
            </a:r>
            <a:r>
              <a:rPr lang="en-US" b="1" i="1">
                <a:latin typeface="Times New Roman" pitchFamily="18" charset="0"/>
              </a:rPr>
              <a:t> = Q</a:t>
            </a:r>
            <a:r>
              <a:rPr lang="en-US" b="1" i="1" baseline="-25000">
                <a:latin typeface="Times New Roman" pitchFamily="18" charset="0"/>
              </a:rPr>
              <a:t>s</a:t>
            </a:r>
          </a:p>
          <a:p>
            <a:pPr lvl="1"/>
            <a:r>
              <a:rPr lang="en-US"/>
              <a:t>Consumers can purchase all they want &amp; producers can sell all they want at the “market-clearing” or “equilibrium” price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736600" y="411163"/>
            <a:ext cx="7823200" cy="838200"/>
          </a:xfrm>
        </p:spPr>
        <p:txBody>
          <a:bodyPr/>
          <a:lstStyle/>
          <a:p>
            <a:r>
              <a:rPr lang="en-US"/>
              <a:t>Market Equilibrium    </a:t>
            </a:r>
            <a:r>
              <a:rPr lang="en-US" sz="3300"/>
              <a:t>(Figure 2.5)</a:t>
            </a:r>
          </a:p>
        </p:txBody>
      </p:sp>
      <p:pic>
        <p:nvPicPr>
          <p:cNvPr id="69634" name="Picture 98" descr="ax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9300" y="2362200"/>
            <a:ext cx="527685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99" descr="D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2668588"/>
            <a:ext cx="4117975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00" descr="S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2375" y="3611563"/>
            <a:ext cx="4672013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1" descr="80 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95550" y="3730625"/>
            <a:ext cx="4322763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02" descr="80 quantities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24388" y="3702050"/>
            <a:ext cx="2219325" cy="14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03" descr="60 P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09838" y="4092575"/>
            <a:ext cx="2865437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4" descr="60 quantity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3050" y="4065588"/>
            <a:ext cx="55563" cy="110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05" descr="40 P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505075" y="4464050"/>
            <a:ext cx="36004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06" descr="40 quantities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5725" y="4425950"/>
            <a:ext cx="22098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07" descr="point A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348288" y="3937000"/>
            <a:ext cx="66675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Market Equilibrium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848600" cy="4876800"/>
          </a:xfrm>
        </p:spPr>
        <p:txBody>
          <a:bodyPr/>
          <a:lstStyle/>
          <a:p>
            <a:r>
              <a:rPr lang="en-US"/>
              <a:t>Excess supply (surplus)</a:t>
            </a:r>
          </a:p>
          <a:p>
            <a:pPr lvl="1"/>
            <a:r>
              <a:rPr lang="en-US"/>
              <a:t>Exists when quantity supplied exceeds quantity demanded</a:t>
            </a:r>
          </a:p>
          <a:p>
            <a:r>
              <a:rPr lang="en-US"/>
              <a:t>Excess demand (shortage)</a:t>
            </a:r>
          </a:p>
          <a:p>
            <a:pPr lvl="1"/>
            <a:r>
              <a:rPr lang="en-US"/>
              <a:t>Exists when quantity demanded exceeds quantity supplied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6225"/>
            <a:ext cx="8229600" cy="1143000"/>
          </a:xfrm>
        </p:spPr>
        <p:txBody>
          <a:bodyPr/>
          <a:lstStyle/>
          <a:p>
            <a:r>
              <a:rPr lang="en-US"/>
              <a:t>Changes in Market Equilibrium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848600" cy="4876800"/>
          </a:xfrm>
        </p:spPr>
        <p:txBody>
          <a:bodyPr/>
          <a:lstStyle/>
          <a:p>
            <a:r>
              <a:rPr lang="en-US"/>
              <a:t>Qualitative forecast</a:t>
            </a:r>
          </a:p>
          <a:p>
            <a:pPr lvl="1"/>
            <a:r>
              <a:rPr lang="en-US"/>
              <a:t>Predicts only the direction in which an economic variable will move</a:t>
            </a:r>
          </a:p>
          <a:p>
            <a:r>
              <a:rPr lang="en-US"/>
              <a:t>Quantitative forecast</a:t>
            </a:r>
          </a:p>
          <a:p>
            <a:pPr lvl="1"/>
            <a:r>
              <a:rPr lang="en-US"/>
              <a:t>Predicts both the direction and the magnitude of the change in an economic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415925"/>
            <a:ext cx="7823200" cy="838200"/>
          </a:xfrm>
        </p:spPr>
        <p:txBody>
          <a:bodyPr/>
          <a:lstStyle/>
          <a:p>
            <a:r>
              <a:rPr lang="en-US" sz="4000"/>
              <a:t>Demand Shifts (Supply Constant)    </a:t>
            </a:r>
            <a:r>
              <a:rPr lang="en-US" sz="3300"/>
              <a:t>(Figure 2.7)</a:t>
            </a:r>
          </a:p>
        </p:txBody>
      </p:sp>
      <p:pic>
        <p:nvPicPr>
          <p:cNvPr id="81922" name="Picture 96" descr="ax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9538" y="2286000"/>
            <a:ext cx="6573837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8" descr="point A horizonta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68488" y="4311650"/>
            <a:ext cx="2852737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4" descr="S &amp; D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5788" y="2882900"/>
            <a:ext cx="504983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99" descr="point A vertical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99000" y="4191000"/>
            <a:ext cx="698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0" descr="D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47850" y="2500313"/>
            <a:ext cx="5764213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01" descr="a'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3" y="4232275"/>
            <a:ext cx="788987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02" descr="D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5788" y="3602038"/>
            <a:ext cx="3641725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3" descr="a''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62313" y="4222750"/>
            <a:ext cx="161925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3" name="Rectangle 2"/>
          <p:cNvSpPr>
            <a:spLocks noGrp="1" noChangeArrowheads="1"/>
          </p:cNvSpPr>
          <p:nvPr>
            <p:ph type="title"/>
          </p:nvPr>
        </p:nvSpPr>
        <p:spPr>
          <a:xfrm>
            <a:off x="858838" y="412750"/>
            <a:ext cx="7696200" cy="838200"/>
          </a:xfrm>
        </p:spPr>
        <p:txBody>
          <a:bodyPr/>
          <a:lstStyle/>
          <a:p>
            <a:r>
              <a:rPr lang="en-US"/>
              <a:t>General Demand Function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47813"/>
            <a:ext cx="7848600" cy="2560637"/>
          </a:xfrm>
        </p:spPr>
        <p:txBody>
          <a:bodyPr/>
          <a:lstStyle/>
          <a:p>
            <a:r>
              <a:rPr lang="en-US"/>
              <a:t>Six variables that influence </a:t>
            </a: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d</a:t>
            </a:r>
            <a:endParaRPr lang="en-US" b="1"/>
          </a:p>
          <a:p>
            <a:pPr lvl="1">
              <a:lnSpc>
                <a:spcPct val="80000"/>
              </a:lnSpc>
            </a:pPr>
            <a:r>
              <a:rPr lang="en-US"/>
              <a:t>Price of good or service </a:t>
            </a:r>
            <a:r>
              <a:rPr lang="en-US" sz="3200" i="1">
                <a:latin typeface="Times New Roman" pitchFamily="18" charset="0"/>
              </a:rPr>
              <a:t>(</a:t>
            </a:r>
            <a:r>
              <a:rPr lang="en-US" sz="3000" b="1" i="1">
                <a:latin typeface="Times New Roman" pitchFamily="18" charset="0"/>
              </a:rPr>
              <a:t>P</a:t>
            </a:r>
            <a:r>
              <a:rPr lang="en-US" sz="3200" i="1">
                <a:latin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/>
              <a:t>Incomes of consumers </a:t>
            </a:r>
            <a:r>
              <a:rPr lang="en-US" sz="3200" i="1">
                <a:latin typeface="Times New Roman" pitchFamily="18" charset="0"/>
              </a:rPr>
              <a:t>(</a:t>
            </a:r>
            <a:r>
              <a:rPr lang="en-US" sz="3000" b="1" i="1">
                <a:latin typeface="Times New Roman" pitchFamily="18" charset="0"/>
              </a:rPr>
              <a:t>M</a:t>
            </a:r>
            <a:r>
              <a:rPr lang="en-US" sz="3200" i="1">
                <a:latin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/>
              <a:t>Prices of related goods &amp; services </a:t>
            </a:r>
            <a:r>
              <a:rPr lang="en-US" sz="3200" i="1">
                <a:latin typeface="Times New Roman" pitchFamily="18" charset="0"/>
              </a:rPr>
              <a:t>(</a:t>
            </a:r>
            <a:r>
              <a:rPr lang="en-US" sz="3000" b="1" i="1">
                <a:latin typeface="Times New Roman" pitchFamily="18" charset="0"/>
              </a:rPr>
              <a:t>P</a:t>
            </a:r>
            <a:r>
              <a:rPr lang="en-US" sz="3000" b="1" i="1" baseline="-25000">
                <a:latin typeface="Times New Roman" pitchFamily="18" charset="0"/>
              </a:rPr>
              <a:t>R</a:t>
            </a:r>
            <a:r>
              <a:rPr lang="en-US" sz="3200" i="1">
                <a:latin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/>
              <a:t>Taste patterns of consumers </a:t>
            </a:r>
            <a:r>
              <a:rPr lang="en-US" sz="3200" i="1">
                <a:latin typeface="Times New Roman" pitchFamily="18" charset="0"/>
              </a:rPr>
              <a:t>(</a:t>
            </a:r>
            <a:r>
              <a:rPr lang="en-US" sz="3000">
                <a:latin typeface="Script MT Bold" pitchFamily="66" charset="0"/>
              </a:rPr>
              <a:t>T</a:t>
            </a:r>
            <a:r>
              <a:rPr lang="en-US" sz="3200" i="1">
                <a:latin typeface="Times New Roman" pitchFamily="18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/>
              <a:t>Expected future price of product (</a:t>
            </a:r>
            <a:r>
              <a:rPr lang="en-US" sz="3000" b="1" i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000" b="1" i="1" baseline="-25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/>
              <a:t>)</a:t>
            </a:r>
          </a:p>
          <a:p>
            <a:pPr lvl="1">
              <a:lnSpc>
                <a:spcPct val="80000"/>
              </a:lnSpc>
            </a:pPr>
            <a:r>
              <a:rPr lang="en-US"/>
              <a:t>Number of consumers in market (</a:t>
            </a:r>
            <a:r>
              <a:rPr lang="en-US" sz="3000" b="1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/>
              <a:t>)</a:t>
            </a:r>
          </a:p>
          <a:p>
            <a:r>
              <a:rPr lang="en-US"/>
              <a:t>General demand function</a:t>
            </a:r>
          </a:p>
          <a:p>
            <a:pPr lvl="1">
              <a:buFont typeface="Arial" charset="0"/>
              <a:buNone/>
            </a:pPr>
            <a:r>
              <a:rPr lang="en-US" sz="3400" b="1" i="1">
                <a:cs typeface="Times New Roman" pitchFamily="18" charset="0"/>
              </a:rPr>
              <a:t>  </a:t>
            </a: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400" b="1" i="1" baseline="-2500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 = f(P, M, P</a:t>
            </a:r>
            <a:r>
              <a:rPr lang="en-US" sz="3400" b="1" i="1" baseline="-250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>
                <a:latin typeface="Script MT Bold" pitchFamily="66" charset="0"/>
              </a:rPr>
              <a:t>T</a:t>
            </a: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en-US" sz="3400" b="1" i="1" baseline="-2500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3400" b="1" i="1">
                <a:latin typeface="Times New Roman" pitchFamily="18" charset="0"/>
                <a:cs typeface="Times New Roman" pitchFamily="18" charset="0"/>
              </a:rPr>
              <a:t>, N)</a:t>
            </a:r>
            <a:endParaRPr lang="en-US" sz="3200" i="1">
              <a:latin typeface="Times New Roman" pitchFamily="18" charset="0"/>
            </a:endParaRPr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4489450" y="19399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193992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7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87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7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5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5925"/>
            <a:ext cx="7823200" cy="838200"/>
          </a:xfrm>
        </p:spPr>
        <p:txBody>
          <a:bodyPr/>
          <a:lstStyle/>
          <a:p>
            <a:r>
              <a:rPr lang="en-US" sz="4000"/>
              <a:t>Supply Shifts (Demand Constant)    </a:t>
            </a:r>
            <a:r>
              <a:rPr lang="en-US" sz="3300"/>
              <a:t>(Figure 2.8)</a:t>
            </a:r>
          </a:p>
        </p:txBody>
      </p:sp>
      <p:sp>
        <p:nvSpPr>
          <p:cNvPr id="83970" name="Rectangle 4"/>
          <p:cNvSpPr>
            <a:spLocks noChangeArrowheads="1"/>
          </p:cNvSpPr>
          <p:nvPr/>
        </p:nvSpPr>
        <p:spPr bwMode="auto">
          <a:xfrm>
            <a:off x="7267575" y="5111750"/>
            <a:ext cx="952500" cy="495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83971" name="Picture 95" descr="ax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9563" y="2101850"/>
            <a:ext cx="6573837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9" descr="point A horizonta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8988" y="4127500"/>
            <a:ext cx="2852737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02" descr="S &amp; D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5813" y="2698750"/>
            <a:ext cx="504983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0" descr="point A vertical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99025" y="4006850"/>
            <a:ext cx="698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03" descr="S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47875" y="3978275"/>
            <a:ext cx="48958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04" descr="a'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05375" y="4003675"/>
            <a:ext cx="150495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05" descr="S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44700" y="3378200"/>
            <a:ext cx="49006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6" descr="a''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16363" y="3990975"/>
            <a:ext cx="92075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6225"/>
            <a:ext cx="8229600" cy="1143000"/>
          </a:xfrm>
        </p:spPr>
        <p:txBody>
          <a:bodyPr/>
          <a:lstStyle/>
          <a:p>
            <a:r>
              <a:rPr lang="en-US"/>
              <a:t>Simultaneous Shifts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848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When demand &amp; supply shift simultaneously</a:t>
            </a:r>
          </a:p>
          <a:p>
            <a:pPr lvl="1">
              <a:lnSpc>
                <a:spcPct val="90000"/>
              </a:lnSpc>
            </a:pPr>
            <a:r>
              <a:rPr lang="en-US"/>
              <a:t>Can predict either the direction in which price changes or the direction in which quantity changes, but not both </a:t>
            </a:r>
          </a:p>
          <a:p>
            <a:pPr lvl="1">
              <a:lnSpc>
                <a:spcPct val="90000"/>
              </a:lnSpc>
            </a:pPr>
            <a:r>
              <a:rPr lang="en-US"/>
              <a:t>The change in equilibrium price or quantity is said to be </a:t>
            </a:r>
            <a:r>
              <a:rPr lang="en-US" i="1"/>
              <a:t>indeterminate </a:t>
            </a:r>
            <a:r>
              <a:rPr lang="en-US"/>
              <a:t>when the direction of change depends on the relative magnitudes by which demand &amp; supply shift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9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4235450" y="2543175"/>
            <a:ext cx="3017838" cy="2749550"/>
            <a:chOff x="2668" y="1602"/>
            <a:chExt cx="1901" cy="1732"/>
          </a:xfrm>
        </p:grpSpPr>
        <p:sp>
          <p:nvSpPr>
            <p:cNvPr id="88110" name="Text Box 9"/>
            <p:cNvSpPr txBox="1">
              <a:spLocks noChangeArrowheads="1"/>
            </p:cNvSpPr>
            <p:nvPr/>
          </p:nvSpPr>
          <p:spPr bwMode="auto">
            <a:xfrm>
              <a:off x="4233" y="1602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pic>
          <p:nvPicPr>
            <p:cNvPr id="88111" name="Picture 83" descr="Sim Shift S dot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68" y="1717"/>
              <a:ext cx="1571" cy="1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8066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Simultaneous Shifts: (</a:t>
            </a:r>
            <a:r>
              <a:rPr lang="en-US">
                <a:sym typeface="Symbol" pitchFamily="18" charset="2"/>
              </a:rPr>
              <a:t>D, S)</a:t>
            </a:r>
          </a:p>
        </p:txBody>
      </p:sp>
      <p:grpSp>
        <p:nvGrpSpPr>
          <p:cNvPr id="88067" name="Group 69"/>
          <p:cNvGrpSpPr>
            <a:grpSpLocks/>
          </p:cNvGrpSpPr>
          <p:nvPr/>
        </p:nvGrpSpPr>
        <p:grpSpPr bwMode="auto">
          <a:xfrm>
            <a:off x="3322638" y="2052638"/>
            <a:ext cx="2870200" cy="2749550"/>
            <a:chOff x="2093" y="1293"/>
            <a:chExt cx="1808" cy="1732"/>
          </a:xfrm>
        </p:grpSpPr>
        <p:pic>
          <p:nvPicPr>
            <p:cNvPr id="88108" name="Picture 5" descr="Fig 2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109" name="Text Box 6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3455988" y="1846263"/>
            <a:ext cx="3208337" cy="2684462"/>
            <a:chOff x="2049" y="1353"/>
            <a:chExt cx="2021" cy="1691"/>
          </a:xfrm>
        </p:grpSpPr>
        <p:pic>
          <p:nvPicPr>
            <p:cNvPr id="88106" name="Picture 80" descr="Sim Shift D 2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107" name="Text Box 68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3613150" y="2308225"/>
            <a:ext cx="2982913" cy="2690813"/>
            <a:chOff x="2504" y="1573"/>
            <a:chExt cx="1879" cy="1695"/>
          </a:xfrm>
        </p:grpSpPr>
        <p:pic>
          <p:nvPicPr>
            <p:cNvPr id="88104" name="Picture 11" descr="Fig 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105" name="Text Box 12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88070" name="Group 74"/>
          <p:cNvGrpSpPr>
            <a:grpSpLocks/>
          </p:cNvGrpSpPr>
          <p:nvPr/>
        </p:nvGrpSpPr>
        <p:grpSpPr bwMode="auto">
          <a:xfrm>
            <a:off x="2995613" y="2319338"/>
            <a:ext cx="3198812" cy="2738437"/>
            <a:chOff x="2022" y="1461"/>
            <a:chExt cx="2015" cy="1725"/>
          </a:xfrm>
        </p:grpSpPr>
        <p:pic>
          <p:nvPicPr>
            <p:cNvPr id="88102" name="Picture 67" descr="Sim Shift D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103" name="Text Box 70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88071" name="Text Box 23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88072" name="Line 27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29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Box 49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Price may rise or fall; Quantity rises</a:t>
            </a:r>
          </a:p>
        </p:txBody>
      </p:sp>
      <p:sp>
        <p:nvSpPr>
          <p:cNvPr id="88075" name="Text Box 51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88076" name="Rectangle 57"/>
          <p:cNvSpPr>
            <a:spLocks noChangeArrowheads="1"/>
          </p:cNvSpPr>
          <p:nvPr/>
        </p:nvSpPr>
        <p:spPr bwMode="auto">
          <a:xfrm>
            <a:off x="4235450" y="3390900"/>
            <a:ext cx="287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88077" name="Text Box 71"/>
          <p:cNvSpPr txBox="1">
            <a:spLocks noChangeArrowheads="1"/>
          </p:cNvSpPr>
          <p:nvPr/>
        </p:nvSpPr>
        <p:spPr bwMode="auto">
          <a:xfrm>
            <a:off x="4222750" y="3330575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A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88078" name="Text Box 77"/>
          <p:cNvSpPr txBox="1">
            <a:spLocks noChangeArrowheads="1"/>
          </p:cNvSpPr>
          <p:nvPr/>
        </p:nvSpPr>
        <p:spPr bwMode="auto">
          <a:xfrm>
            <a:off x="4229100" y="54879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88079" name="Text Box 79"/>
          <p:cNvSpPr txBox="1">
            <a:spLocks noChangeArrowheads="1"/>
          </p:cNvSpPr>
          <p:nvPr/>
        </p:nvSpPr>
        <p:spPr bwMode="auto">
          <a:xfrm>
            <a:off x="2444750" y="3525838"/>
            <a:ext cx="344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88080" name="Line 85"/>
          <p:cNvSpPr>
            <a:spLocks noChangeShapeType="1"/>
          </p:cNvSpPr>
          <p:nvPr/>
        </p:nvSpPr>
        <p:spPr bwMode="auto">
          <a:xfrm flipH="1">
            <a:off x="2757488" y="3657600"/>
            <a:ext cx="1582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1" name="Line 87"/>
          <p:cNvSpPr>
            <a:spLocks noChangeShapeType="1"/>
          </p:cNvSpPr>
          <p:nvPr/>
        </p:nvSpPr>
        <p:spPr bwMode="auto">
          <a:xfrm>
            <a:off x="4383088" y="3671888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104"/>
          <p:cNvGrpSpPr>
            <a:grpSpLocks/>
          </p:cNvGrpSpPr>
          <p:nvPr/>
        </p:nvGrpSpPr>
        <p:grpSpPr bwMode="auto">
          <a:xfrm>
            <a:off x="2454275" y="3046413"/>
            <a:ext cx="2774950" cy="595312"/>
            <a:chOff x="1546" y="1919"/>
            <a:chExt cx="1748" cy="375"/>
          </a:xfrm>
        </p:grpSpPr>
        <p:sp>
          <p:nvSpPr>
            <p:cNvPr id="88098" name="Text Box 72"/>
            <p:cNvSpPr txBox="1">
              <a:spLocks noChangeArrowheads="1"/>
            </p:cNvSpPr>
            <p:nvPr/>
          </p:nvSpPr>
          <p:spPr bwMode="auto">
            <a:xfrm>
              <a:off x="3104" y="1919"/>
              <a:ext cx="1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B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88099" name="Rectangle 56"/>
            <p:cNvSpPr>
              <a:spLocks noChangeArrowheads="1"/>
            </p:cNvSpPr>
            <p:nvPr/>
          </p:nvSpPr>
          <p:spPr bwMode="auto">
            <a:xfrm>
              <a:off x="3092" y="1967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88100" name="Line 88"/>
            <p:cNvSpPr>
              <a:spLocks noChangeShapeType="1"/>
            </p:cNvSpPr>
            <p:nvPr/>
          </p:nvSpPr>
          <p:spPr bwMode="auto">
            <a:xfrm flipH="1">
              <a:off x="1746" y="2130"/>
              <a:ext cx="14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101" name="Text Box 90"/>
            <p:cNvSpPr txBox="1">
              <a:spLocks noChangeArrowheads="1"/>
            </p:cNvSpPr>
            <p:nvPr/>
          </p:nvSpPr>
          <p:spPr bwMode="auto">
            <a:xfrm>
              <a:off x="1546" y="2047"/>
              <a:ext cx="21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8" name="Group 105"/>
          <p:cNvGrpSpPr>
            <a:grpSpLocks/>
          </p:cNvGrpSpPr>
          <p:nvPr/>
        </p:nvGrpSpPr>
        <p:grpSpPr bwMode="auto">
          <a:xfrm>
            <a:off x="4910138" y="3425825"/>
            <a:ext cx="606425" cy="2362200"/>
            <a:chOff x="3093" y="2158"/>
            <a:chExt cx="382" cy="1488"/>
          </a:xfrm>
        </p:grpSpPr>
        <p:sp>
          <p:nvSpPr>
            <p:cNvPr id="88096" name="Line 89"/>
            <p:cNvSpPr>
              <a:spLocks noChangeShapeType="1"/>
            </p:cNvSpPr>
            <p:nvPr/>
          </p:nvSpPr>
          <p:spPr bwMode="auto">
            <a:xfrm>
              <a:off x="3191" y="2158"/>
              <a:ext cx="0" cy="12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97" name="Text Box 91"/>
            <p:cNvSpPr txBox="1">
              <a:spLocks noChangeArrowheads="1"/>
            </p:cNvSpPr>
            <p:nvPr/>
          </p:nvSpPr>
          <p:spPr bwMode="auto">
            <a:xfrm>
              <a:off x="3093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9" name="Group 107"/>
          <p:cNvGrpSpPr>
            <a:grpSpLocks/>
          </p:cNvGrpSpPr>
          <p:nvPr/>
        </p:nvGrpSpPr>
        <p:grpSpPr bwMode="auto">
          <a:xfrm>
            <a:off x="5434013" y="3933825"/>
            <a:ext cx="606425" cy="1863725"/>
            <a:chOff x="3423" y="2478"/>
            <a:chExt cx="382" cy="1174"/>
          </a:xfrm>
        </p:grpSpPr>
        <p:sp>
          <p:nvSpPr>
            <p:cNvPr id="88094" name="Line 95"/>
            <p:cNvSpPr>
              <a:spLocks noChangeShapeType="1"/>
            </p:cNvSpPr>
            <p:nvPr/>
          </p:nvSpPr>
          <p:spPr bwMode="auto">
            <a:xfrm>
              <a:off x="3520" y="2478"/>
              <a:ext cx="0" cy="9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95" name="Text Box 96"/>
            <p:cNvSpPr txBox="1">
              <a:spLocks noChangeArrowheads="1"/>
            </p:cNvSpPr>
            <p:nvPr/>
          </p:nvSpPr>
          <p:spPr bwMode="auto">
            <a:xfrm>
              <a:off x="3423" y="3460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10" name="Group 106"/>
          <p:cNvGrpSpPr>
            <a:grpSpLocks/>
          </p:cNvGrpSpPr>
          <p:nvPr/>
        </p:nvGrpSpPr>
        <p:grpSpPr bwMode="auto">
          <a:xfrm>
            <a:off x="2454275" y="3648075"/>
            <a:ext cx="3808413" cy="519113"/>
            <a:chOff x="1546" y="2298"/>
            <a:chExt cx="2399" cy="327"/>
          </a:xfrm>
        </p:grpSpPr>
        <p:sp>
          <p:nvSpPr>
            <p:cNvPr id="88090" name="Text Box 73"/>
            <p:cNvSpPr txBox="1">
              <a:spLocks noChangeArrowheads="1"/>
            </p:cNvSpPr>
            <p:nvPr/>
          </p:nvSpPr>
          <p:spPr bwMode="auto">
            <a:xfrm>
              <a:off x="3563" y="2361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C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88091" name="Rectangle 60"/>
            <p:cNvSpPr>
              <a:spLocks noChangeArrowheads="1"/>
            </p:cNvSpPr>
            <p:nvPr/>
          </p:nvSpPr>
          <p:spPr bwMode="auto">
            <a:xfrm>
              <a:off x="3422" y="2298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88092" name="Line 92"/>
            <p:cNvSpPr>
              <a:spLocks noChangeShapeType="1"/>
            </p:cNvSpPr>
            <p:nvPr/>
          </p:nvSpPr>
          <p:spPr bwMode="auto">
            <a:xfrm flipH="1">
              <a:off x="1746" y="2459"/>
              <a:ext cx="174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93" name="Text Box 97"/>
            <p:cNvSpPr txBox="1">
              <a:spLocks noChangeArrowheads="1"/>
            </p:cNvSpPr>
            <p:nvPr/>
          </p:nvSpPr>
          <p:spPr bwMode="auto">
            <a:xfrm>
              <a:off x="1546" y="2389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95" name="Line 99"/>
          <p:cNvSpPr>
            <a:spLocks noChangeShapeType="1"/>
          </p:cNvSpPr>
          <p:nvPr/>
        </p:nvSpPr>
        <p:spPr bwMode="auto">
          <a:xfrm>
            <a:off x="4368800" y="5819775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103"/>
          <p:cNvGrpSpPr>
            <a:grpSpLocks/>
          </p:cNvGrpSpPr>
          <p:nvPr/>
        </p:nvGrpSpPr>
        <p:grpSpPr bwMode="auto">
          <a:xfrm>
            <a:off x="2409825" y="3352800"/>
            <a:ext cx="0" cy="609600"/>
            <a:chOff x="1518" y="2112"/>
            <a:chExt cx="0" cy="384"/>
          </a:xfrm>
        </p:grpSpPr>
        <p:sp>
          <p:nvSpPr>
            <p:cNvPr id="88088" name="Line 100"/>
            <p:cNvSpPr>
              <a:spLocks noChangeShapeType="1"/>
            </p:cNvSpPr>
            <p:nvPr/>
          </p:nvSpPr>
          <p:spPr bwMode="auto">
            <a:xfrm flipV="1">
              <a:off x="1518" y="2112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89" name="Line 102"/>
            <p:cNvSpPr>
              <a:spLocks noChangeShapeType="1"/>
            </p:cNvSpPr>
            <p:nvPr/>
          </p:nvSpPr>
          <p:spPr bwMode="auto">
            <a:xfrm>
              <a:off x="1518" y="2340"/>
              <a:ext cx="0" cy="1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utoUpdateAnimBg="0"/>
      <p:bldP spid="9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235450" y="2543175"/>
            <a:ext cx="3017838" cy="2749550"/>
            <a:chOff x="2668" y="1602"/>
            <a:chExt cx="1901" cy="1732"/>
          </a:xfrm>
        </p:grpSpPr>
        <p:sp>
          <p:nvSpPr>
            <p:cNvPr id="90158" name="Text Box 11"/>
            <p:cNvSpPr txBox="1">
              <a:spLocks noChangeArrowheads="1"/>
            </p:cNvSpPr>
            <p:nvPr/>
          </p:nvSpPr>
          <p:spPr bwMode="auto">
            <a:xfrm>
              <a:off x="4233" y="1602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pic>
          <p:nvPicPr>
            <p:cNvPr id="90159" name="Picture 12" descr="Sim Shift S dot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68" y="1717"/>
              <a:ext cx="1571" cy="1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0114" name="Rectangle 10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Simultaneous Shifts: (</a:t>
            </a:r>
            <a:r>
              <a:rPr lang="en-US">
                <a:sym typeface="Symbol" pitchFamily="18" charset="2"/>
              </a:rPr>
              <a:t>D, S)</a:t>
            </a:r>
          </a:p>
        </p:txBody>
      </p:sp>
      <p:grpSp>
        <p:nvGrpSpPr>
          <p:cNvPr id="90115" name="Group 16"/>
          <p:cNvGrpSpPr>
            <a:grpSpLocks/>
          </p:cNvGrpSpPr>
          <p:nvPr/>
        </p:nvGrpSpPr>
        <p:grpSpPr bwMode="auto">
          <a:xfrm>
            <a:off x="3416300" y="2159000"/>
            <a:ext cx="3198813" cy="2738438"/>
            <a:chOff x="2022" y="1461"/>
            <a:chExt cx="2015" cy="1725"/>
          </a:xfrm>
        </p:grpSpPr>
        <p:pic>
          <p:nvPicPr>
            <p:cNvPr id="90156" name="Picture 17" descr="Sim Shift D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57" name="Text Box 18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90116" name="Group 4"/>
          <p:cNvGrpSpPr>
            <a:grpSpLocks/>
          </p:cNvGrpSpPr>
          <p:nvPr/>
        </p:nvGrpSpPr>
        <p:grpSpPr bwMode="auto">
          <a:xfrm>
            <a:off x="3322638" y="2052638"/>
            <a:ext cx="2870200" cy="2749550"/>
            <a:chOff x="2093" y="1293"/>
            <a:chExt cx="1808" cy="1732"/>
          </a:xfrm>
        </p:grpSpPr>
        <p:pic>
          <p:nvPicPr>
            <p:cNvPr id="90154" name="Picture 5" descr="Fig 2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55" name="Text Box 6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994025" y="2644775"/>
            <a:ext cx="3208338" cy="2684463"/>
            <a:chOff x="2049" y="1353"/>
            <a:chExt cx="2021" cy="1691"/>
          </a:xfrm>
        </p:grpSpPr>
        <p:pic>
          <p:nvPicPr>
            <p:cNvPr id="90152" name="Picture 8" descr="Sim Shift D 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53" name="Text Box 9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3613150" y="2308225"/>
            <a:ext cx="2982913" cy="2690813"/>
            <a:chOff x="2504" y="1573"/>
            <a:chExt cx="1879" cy="1695"/>
          </a:xfrm>
        </p:grpSpPr>
        <p:pic>
          <p:nvPicPr>
            <p:cNvPr id="90150" name="Picture 14" descr="Fig 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51" name="Text Box 15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90119" name="Text Box 19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90120" name="Line 20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121" name="Line 21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Box 22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Price falls; Quantity may rise or fall</a:t>
            </a:r>
          </a:p>
        </p:txBody>
      </p:sp>
      <p:sp>
        <p:nvSpPr>
          <p:cNvPr id="90123" name="Text Box 23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0124" name="Rectangle 24"/>
          <p:cNvSpPr>
            <a:spLocks noChangeArrowheads="1"/>
          </p:cNvSpPr>
          <p:nvPr/>
        </p:nvSpPr>
        <p:spPr bwMode="auto">
          <a:xfrm>
            <a:off x="4492625" y="3095625"/>
            <a:ext cx="287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90125" name="Text Box 25"/>
          <p:cNvSpPr txBox="1">
            <a:spLocks noChangeArrowheads="1"/>
          </p:cNvSpPr>
          <p:nvPr/>
        </p:nvSpPr>
        <p:spPr bwMode="auto">
          <a:xfrm>
            <a:off x="4508500" y="2987675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A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0126" name="Text Box 26"/>
          <p:cNvSpPr txBox="1">
            <a:spLocks noChangeArrowheads="1"/>
          </p:cNvSpPr>
          <p:nvPr/>
        </p:nvSpPr>
        <p:spPr bwMode="auto">
          <a:xfrm>
            <a:off x="4500563" y="54879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90127" name="Text Box 27"/>
          <p:cNvSpPr txBox="1">
            <a:spLocks noChangeArrowheads="1"/>
          </p:cNvSpPr>
          <p:nvPr/>
        </p:nvSpPr>
        <p:spPr bwMode="auto">
          <a:xfrm>
            <a:off x="2443163" y="3233738"/>
            <a:ext cx="344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0128" name="Line 28"/>
          <p:cNvSpPr>
            <a:spLocks noChangeShapeType="1"/>
          </p:cNvSpPr>
          <p:nvPr/>
        </p:nvSpPr>
        <p:spPr bwMode="auto">
          <a:xfrm flipH="1">
            <a:off x="2757488" y="33718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129" name="Line 29"/>
          <p:cNvSpPr>
            <a:spLocks noChangeShapeType="1"/>
          </p:cNvSpPr>
          <p:nvPr/>
        </p:nvSpPr>
        <p:spPr bwMode="auto">
          <a:xfrm>
            <a:off x="4640263" y="3367088"/>
            <a:ext cx="0" cy="2105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55"/>
          <p:cNvGrpSpPr>
            <a:grpSpLocks/>
          </p:cNvGrpSpPr>
          <p:nvPr/>
        </p:nvGrpSpPr>
        <p:grpSpPr bwMode="auto">
          <a:xfrm>
            <a:off x="2454275" y="3732213"/>
            <a:ext cx="2727325" cy="595312"/>
            <a:chOff x="1546" y="2351"/>
            <a:chExt cx="1718" cy="375"/>
          </a:xfrm>
        </p:grpSpPr>
        <p:sp>
          <p:nvSpPr>
            <p:cNvPr id="90146" name="Text Box 31"/>
            <p:cNvSpPr txBox="1">
              <a:spLocks noChangeArrowheads="1"/>
            </p:cNvSpPr>
            <p:nvPr/>
          </p:nvSpPr>
          <p:spPr bwMode="auto">
            <a:xfrm>
              <a:off x="2717" y="2351"/>
              <a:ext cx="5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B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90147" name="Rectangle 32"/>
            <p:cNvSpPr>
              <a:spLocks noChangeArrowheads="1"/>
            </p:cNvSpPr>
            <p:nvPr/>
          </p:nvSpPr>
          <p:spPr bwMode="auto">
            <a:xfrm>
              <a:off x="2714" y="2399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90148" name="Line 33"/>
            <p:cNvSpPr>
              <a:spLocks noChangeShapeType="1"/>
            </p:cNvSpPr>
            <p:nvPr/>
          </p:nvSpPr>
          <p:spPr bwMode="auto">
            <a:xfrm flipH="1">
              <a:off x="1746" y="2562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149" name="Text Box 34"/>
            <p:cNvSpPr txBox="1">
              <a:spLocks noChangeArrowheads="1"/>
            </p:cNvSpPr>
            <p:nvPr/>
          </p:nvSpPr>
          <p:spPr bwMode="auto">
            <a:xfrm>
              <a:off x="1546" y="2479"/>
              <a:ext cx="21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4295775" y="4092575"/>
            <a:ext cx="606425" cy="1695450"/>
            <a:chOff x="2706" y="2578"/>
            <a:chExt cx="382" cy="1068"/>
          </a:xfrm>
        </p:grpSpPr>
        <p:sp>
          <p:nvSpPr>
            <p:cNvPr id="90144" name="Line 36"/>
            <p:cNvSpPr>
              <a:spLocks noChangeShapeType="1"/>
            </p:cNvSpPr>
            <p:nvPr/>
          </p:nvSpPr>
          <p:spPr bwMode="auto">
            <a:xfrm>
              <a:off x="2804" y="2578"/>
              <a:ext cx="0" cy="8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145" name="Text Box 37"/>
            <p:cNvSpPr txBox="1">
              <a:spLocks noChangeArrowheads="1"/>
            </p:cNvSpPr>
            <p:nvPr/>
          </p:nvSpPr>
          <p:spPr bwMode="auto">
            <a:xfrm>
              <a:off x="2706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9" name="Group 61"/>
          <p:cNvGrpSpPr>
            <a:grpSpLocks/>
          </p:cNvGrpSpPr>
          <p:nvPr/>
        </p:nvGrpSpPr>
        <p:grpSpPr bwMode="auto">
          <a:xfrm>
            <a:off x="4824413" y="4645025"/>
            <a:ext cx="606425" cy="1147763"/>
            <a:chOff x="3027" y="2926"/>
            <a:chExt cx="382" cy="723"/>
          </a:xfrm>
        </p:grpSpPr>
        <p:sp>
          <p:nvSpPr>
            <p:cNvPr id="90142" name="Line 39"/>
            <p:cNvSpPr>
              <a:spLocks noChangeShapeType="1"/>
            </p:cNvSpPr>
            <p:nvPr/>
          </p:nvSpPr>
          <p:spPr bwMode="auto">
            <a:xfrm>
              <a:off x="3115" y="2926"/>
              <a:ext cx="0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143" name="Text Box 40"/>
            <p:cNvSpPr txBox="1">
              <a:spLocks noChangeArrowheads="1"/>
            </p:cNvSpPr>
            <p:nvPr/>
          </p:nvSpPr>
          <p:spPr bwMode="auto">
            <a:xfrm>
              <a:off x="3027" y="3457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2454275" y="4291013"/>
            <a:ext cx="3151188" cy="519112"/>
            <a:chOff x="1546" y="2703"/>
            <a:chExt cx="1985" cy="327"/>
          </a:xfrm>
        </p:grpSpPr>
        <p:sp>
          <p:nvSpPr>
            <p:cNvPr id="90138" name="Text Box 42"/>
            <p:cNvSpPr txBox="1">
              <a:spLocks noChangeArrowheads="1"/>
            </p:cNvSpPr>
            <p:nvPr/>
          </p:nvSpPr>
          <p:spPr bwMode="auto">
            <a:xfrm>
              <a:off x="3149" y="277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C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90139" name="Rectangle 43"/>
            <p:cNvSpPr>
              <a:spLocks noChangeArrowheads="1"/>
            </p:cNvSpPr>
            <p:nvPr/>
          </p:nvSpPr>
          <p:spPr bwMode="auto">
            <a:xfrm>
              <a:off x="3032" y="2703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90140" name="Line 44"/>
            <p:cNvSpPr>
              <a:spLocks noChangeShapeType="1"/>
            </p:cNvSpPr>
            <p:nvPr/>
          </p:nvSpPr>
          <p:spPr bwMode="auto">
            <a:xfrm flipH="1">
              <a:off x="1746" y="2870"/>
              <a:ext cx="1363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141" name="Text Box 45"/>
            <p:cNvSpPr txBox="1">
              <a:spLocks noChangeArrowheads="1"/>
            </p:cNvSpPr>
            <p:nvPr/>
          </p:nvSpPr>
          <p:spPr bwMode="auto">
            <a:xfrm>
              <a:off x="1546" y="2800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95" name="Line 46"/>
          <p:cNvSpPr>
            <a:spLocks noChangeShapeType="1"/>
          </p:cNvSpPr>
          <p:nvPr/>
        </p:nvSpPr>
        <p:spPr bwMode="auto">
          <a:xfrm rot="5400000">
            <a:off x="1798638" y="4064000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62"/>
          <p:cNvGrpSpPr>
            <a:grpSpLocks/>
          </p:cNvGrpSpPr>
          <p:nvPr/>
        </p:nvGrpSpPr>
        <p:grpSpPr bwMode="auto">
          <a:xfrm>
            <a:off x="4381500" y="5803900"/>
            <a:ext cx="595313" cy="1588"/>
            <a:chOff x="2760" y="3656"/>
            <a:chExt cx="375" cy="1"/>
          </a:xfrm>
        </p:grpSpPr>
        <p:sp>
          <p:nvSpPr>
            <p:cNvPr id="90136" name="Line 48"/>
            <p:cNvSpPr>
              <a:spLocks noChangeShapeType="1"/>
            </p:cNvSpPr>
            <p:nvPr/>
          </p:nvSpPr>
          <p:spPr bwMode="auto">
            <a:xfrm rot="5400000" flipV="1">
              <a:off x="3044" y="3564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137" name="Line 49"/>
            <p:cNvSpPr>
              <a:spLocks noChangeShapeType="1"/>
            </p:cNvSpPr>
            <p:nvPr/>
          </p:nvSpPr>
          <p:spPr bwMode="auto">
            <a:xfrm rot="5400000">
              <a:off x="2838" y="3579"/>
              <a:ext cx="0" cy="1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utoUpdateAnimBg="0"/>
      <p:bldP spid="9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Simultaneous Shifts: (</a:t>
            </a:r>
            <a:r>
              <a:rPr lang="en-US">
                <a:sym typeface="Symbol" pitchFamily="18" charset="2"/>
              </a:rPr>
              <a:t>D, S)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2976563" y="1887538"/>
            <a:ext cx="2151062" cy="2565400"/>
            <a:chOff x="1875" y="1189"/>
            <a:chExt cx="1355" cy="1616"/>
          </a:xfrm>
        </p:grpSpPr>
        <p:sp>
          <p:nvSpPr>
            <p:cNvPr id="92206" name="Text Box 14"/>
            <p:cNvSpPr txBox="1">
              <a:spLocks noChangeArrowheads="1"/>
            </p:cNvSpPr>
            <p:nvPr/>
          </p:nvSpPr>
          <p:spPr bwMode="auto">
            <a:xfrm>
              <a:off x="2894" y="1189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pic>
          <p:nvPicPr>
            <p:cNvPr id="92207" name="Picture 51" descr="Sim Shift S dot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75" y="1315"/>
              <a:ext cx="1039" cy="1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163" name="Group 4"/>
          <p:cNvGrpSpPr>
            <a:grpSpLocks/>
          </p:cNvGrpSpPr>
          <p:nvPr/>
        </p:nvGrpSpPr>
        <p:grpSpPr bwMode="auto">
          <a:xfrm>
            <a:off x="3038475" y="2478088"/>
            <a:ext cx="3198813" cy="2738437"/>
            <a:chOff x="2022" y="1461"/>
            <a:chExt cx="2015" cy="1725"/>
          </a:xfrm>
        </p:grpSpPr>
        <p:pic>
          <p:nvPicPr>
            <p:cNvPr id="92204" name="Picture 5" descr="Sim Shift D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05" name="Text Box 6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92164" name="Group 7"/>
          <p:cNvGrpSpPr>
            <a:grpSpLocks/>
          </p:cNvGrpSpPr>
          <p:nvPr/>
        </p:nvGrpSpPr>
        <p:grpSpPr bwMode="auto">
          <a:xfrm>
            <a:off x="3641725" y="2371725"/>
            <a:ext cx="2870200" cy="2749550"/>
            <a:chOff x="2093" y="1293"/>
            <a:chExt cx="1808" cy="1732"/>
          </a:xfrm>
        </p:grpSpPr>
        <p:pic>
          <p:nvPicPr>
            <p:cNvPr id="92202" name="Picture 8" descr="Fig 2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03" name="Text Box 9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3690938" y="2151063"/>
            <a:ext cx="3208337" cy="2684462"/>
            <a:chOff x="2049" y="1353"/>
            <a:chExt cx="2021" cy="1691"/>
          </a:xfrm>
        </p:grpSpPr>
        <p:pic>
          <p:nvPicPr>
            <p:cNvPr id="92200" name="Picture 11" descr="Sim Shift D 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01" name="Text Box 12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409950" y="2206625"/>
            <a:ext cx="2982913" cy="2690813"/>
            <a:chOff x="2504" y="1573"/>
            <a:chExt cx="1879" cy="1695"/>
          </a:xfrm>
        </p:grpSpPr>
        <p:pic>
          <p:nvPicPr>
            <p:cNvPr id="92198" name="Picture 17" descr="Fig 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99" name="Text Box 18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92167" name="Text Box 19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92168" name="Line 20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169" name="Line 21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Box 22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Price rises; Quantity may rise or fall</a:t>
            </a:r>
          </a:p>
        </p:txBody>
      </p:sp>
      <p:sp>
        <p:nvSpPr>
          <p:cNvPr id="92171" name="Text Box 23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2172" name="Rectangle 24"/>
          <p:cNvSpPr>
            <a:spLocks noChangeArrowheads="1"/>
          </p:cNvSpPr>
          <p:nvPr/>
        </p:nvSpPr>
        <p:spPr bwMode="auto">
          <a:xfrm>
            <a:off x="4478338" y="3762375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92173" name="Text Box 25"/>
          <p:cNvSpPr txBox="1">
            <a:spLocks noChangeArrowheads="1"/>
          </p:cNvSpPr>
          <p:nvPr/>
        </p:nvSpPr>
        <p:spPr bwMode="auto">
          <a:xfrm>
            <a:off x="4508500" y="3659188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A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2174" name="Text Box 26"/>
          <p:cNvSpPr txBox="1">
            <a:spLocks noChangeArrowheads="1"/>
          </p:cNvSpPr>
          <p:nvPr/>
        </p:nvSpPr>
        <p:spPr bwMode="auto">
          <a:xfrm>
            <a:off x="4486275" y="54879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92175" name="Text Box 27"/>
          <p:cNvSpPr txBox="1">
            <a:spLocks noChangeArrowheads="1"/>
          </p:cNvSpPr>
          <p:nvPr/>
        </p:nvSpPr>
        <p:spPr bwMode="auto">
          <a:xfrm>
            <a:off x="2443163" y="3905250"/>
            <a:ext cx="344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2176" name="Line 28"/>
          <p:cNvSpPr>
            <a:spLocks noChangeShapeType="1"/>
          </p:cNvSpPr>
          <p:nvPr/>
        </p:nvSpPr>
        <p:spPr bwMode="auto">
          <a:xfrm flipH="1">
            <a:off x="2757488" y="4014788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177" name="Line 29"/>
          <p:cNvSpPr>
            <a:spLocks noChangeShapeType="1"/>
          </p:cNvSpPr>
          <p:nvPr/>
        </p:nvSpPr>
        <p:spPr bwMode="auto">
          <a:xfrm>
            <a:off x="4625975" y="4006850"/>
            <a:ext cx="0" cy="146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58"/>
          <p:cNvGrpSpPr>
            <a:grpSpLocks/>
          </p:cNvGrpSpPr>
          <p:nvPr/>
        </p:nvGrpSpPr>
        <p:grpSpPr bwMode="auto">
          <a:xfrm>
            <a:off x="2454275" y="2917825"/>
            <a:ext cx="3155950" cy="609600"/>
            <a:chOff x="1546" y="1838"/>
            <a:chExt cx="1988" cy="384"/>
          </a:xfrm>
        </p:grpSpPr>
        <p:sp>
          <p:nvSpPr>
            <p:cNvPr id="92194" name="Text Box 31"/>
            <p:cNvSpPr txBox="1">
              <a:spLocks noChangeArrowheads="1"/>
            </p:cNvSpPr>
            <p:nvPr/>
          </p:nvSpPr>
          <p:spPr bwMode="auto">
            <a:xfrm>
              <a:off x="2987" y="1838"/>
              <a:ext cx="5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B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92195" name="Rectangle 32"/>
            <p:cNvSpPr>
              <a:spLocks noChangeArrowheads="1"/>
            </p:cNvSpPr>
            <p:nvPr/>
          </p:nvSpPr>
          <p:spPr bwMode="auto">
            <a:xfrm>
              <a:off x="2966" y="1895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92196" name="Line 33"/>
            <p:cNvSpPr>
              <a:spLocks noChangeShapeType="1"/>
            </p:cNvSpPr>
            <p:nvPr/>
          </p:nvSpPr>
          <p:spPr bwMode="auto">
            <a:xfrm flipH="1">
              <a:off x="1746" y="2058"/>
              <a:ext cx="1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97" name="Text Box 34"/>
            <p:cNvSpPr txBox="1">
              <a:spLocks noChangeArrowheads="1"/>
            </p:cNvSpPr>
            <p:nvPr/>
          </p:nvSpPr>
          <p:spPr bwMode="auto">
            <a:xfrm>
              <a:off x="1546" y="1984"/>
              <a:ext cx="21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4710113" y="3279775"/>
            <a:ext cx="606425" cy="2508250"/>
            <a:chOff x="2967" y="2066"/>
            <a:chExt cx="382" cy="1580"/>
          </a:xfrm>
        </p:grpSpPr>
        <p:sp>
          <p:nvSpPr>
            <p:cNvPr id="92192" name="Line 36"/>
            <p:cNvSpPr>
              <a:spLocks noChangeShapeType="1"/>
            </p:cNvSpPr>
            <p:nvPr/>
          </p:nvSpPr>
          <p:spPr bwMode="auto">
            <a:xfrm>
              <a:off x="3065" y="2066"/>
              <a:ext cx="0" cy="1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93" name="Text Box 37"/>
            <p:cNvSpPr txBox="1">
              <a:spLocks noChangeArrowheads="1"/>
            </p:cNvSpPr>
            <p:nvPr/>
          </p:nvSpPr>
          <p:spPr bwMode="auto">
            <a:xfrm>
              <a:off x="2967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9" name="Group 56"/>
          <p:cNvGrpSpPr>
            <a:grpSpLocks/>
          </p:cNvGrpSpPr>
          <p:nvPr/>
        </p:nvGrpSpPr>
        <p:grpSpPr bwMode="auto">
          <a:xfrm>
            <a:off x="4081463" y="2665413"/>
            <a:ext cx="606425" cy="3127375"/>
            <a:chOff x="2361" y="1682"/>
            <a:chExt cx="382" cy="1970"/>
          </a:xfrm>
        </p:grpSpPr>
        <p:sp>
          <p:nvSpPr>
            <p:cNvPr id="92190" name="Line 39"/>
            <p:cNvSpPr>
              <a:spLocks noChangeShapeType="1"/>
            </p:cNvSpPr>
            <p:nvPr/>
          </p:nvSpPr>
          <p:spPr bwMode="auto">
            <a:xfrm>
              <a:off x="2449" y="1682"/>
              <a:ext cx="0" cy="1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91" name="Text Box 40"/>
            <p:cNvSpPr txBox="1">
              <a:spLocks noChangeArrowheads="1"/>
            </p:cNvSpPr>
            <p:nvPr/>
          </p:nvSpPr>
          <p:spPr bwMode="auto">
            <a:xfrm>
              <a:off x="2361" y="3460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10" name="Group 55"/>
          <p:cNvGrpSpPr>
            <a:grpSpLocks/>
          </p:cNvGrpSpPr>
          <p:nvPr/>
        </p:nvGrpSpPr>
        <p:grpSpPr bwMode="auto">
          <a:xfrm>
            <a:off x="2452688" y="2409825"/>
            <a:ext cx="2422525" cy="519113"/>
            <a:chOff x="1545" y="1524"/>
            <a:chExt cx="1526" cy="327"/>
          </a:xfrm>
        </p:grpSpPr>
        <p:sp>
          <p:nvSpPr>
            <p:cNvPr id="92186" name="Text Box 42"/>
            <p:cNvSpPr txBox="1">
              <a:spLocks noChangeArrowheads="1"/>
            </p:cNvSpPr>
            <p:nvPr/>
          </p:nvSpPr>
          <p:spPr bwMode="auto">
            <a:xfrm>
              <a:off x="2689" y="1587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C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92187" name="Rectangle 43"/>
            <p:cNvSpPr>
              <a:spLocks noChangeArrowheads="1"/>
            </p:cNvSpPr>
            <p:nvPr/>
          </p:nvSpPr>
          <p:spPr bwMode="auto">
            <a:xfrm>
              <a:off x="2566" y="1524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92188" name="Line 44"/>
            <p:cNvSpPr>
              <a:spLocks noChangeShapeType="1"/>
            </p:cNvSpPr>
            <p:nvPr/>
          </p:nvSpPr>
          <p:spPr bwMode="auto">
            <a:xfrm flipH="1">
              <a:off x="1745" y="1685"/>
              <a:ext cx="915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9" name="Text Box 45"/>
            <p:cNvSpPr txBox="1">
              <a:spLocks noChangeArrowheads="1"/>
            </p:cNvSpPr>
            <p:nvPr/>
          </p:nvSpPr>
          <p:spPr bwMode="auto">
            <a:xfrm>
              <a:off x="1545" y="1624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95" name="Line 46"/>
          <p:cNvSpPr>
            <a:spLocks noChangeShapeType="1"/>
          </p:cNvSpPr>
          <p:nvPr/>
        </p:nvSpPr>
        <p:spPr bwMode="auto">
          <a:xfrm rot="-5400000">
            <a:off x="1798638" y="3392488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4192588" y="5799138"/>
            <a:ext cx="784225" cy="1587"/>
            <a:chOff x="2641" y="3653"/>
            <a:chExt cx="494" cy="1"/>
          </a:xfrm>
        </p:grpSpPr>
        <p:sp>
          <p:nvSpPr>
            <p:cNvPr id="92184" name="Line 48"/>
            <p:cNvSpPr>
              <a:spLocks noChangeShapeType="1"/>
            </p:cNvSpPr>
            <p:nvPr/>
          </p:nvSpPr>
          <p:spPr bwMode="auto">
            <a:xfrm rot="5400000" flipV="1">
              <a:off x="3044" y="3561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5" name="Line 49"/>
            <p:cNvSpPr>
              <a:spLocks noChangeShapeType="1"/>
            </p:cNvSpPr>
            <p:nvPr/>
          </p:nvSpPr>
          <p:spPr bwMode="auto">
            <a:xfrm rot="5400000">
              <a:off x="2779" y="3516"/>
              <a:ext cx="0" cy="2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utoUpdateAnimBg="0"/>
      <p:bldP spid="9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Simultaneous Shifts: (</a:t>
            </a:r>
            <a:r>
              <a:rPr lang="en-US">
                <a:sym typeface="Symbol" pitchFamily="18" charset="2"/>
              </a:rPr>
              <a:t>D, S)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06738" y="2019300"/>
            <a:ext cx="2151062" cy="2565400"/>
            <a:chOff x="1875" y="1189"/>
            <a:chExt cx="1355" cy="1616"/>
          </a:xfrm>
        </p:grpSpPr>
        <p:sp>
          <p:nvSpPr>
            <p:cNvPr id="94254" name="Text Box 5"/>
            <p:cNvSpPr txBox="1">
              <a:spLocks noChangeArrowheads="1"/>
            </p:cNvSpPr>
            <p:nvPr/>
          </p:nvSpPr>
          <p:spPr bwMode="auto">
            <a:xfrm>
              <a:off x="2894" y="1189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pic>
          <p:nvPicPr>
            <p:cNvPr id="94255" name="Picture 6" descr="Sim Shift S dot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75" y="1315"/>
              <a:ext cx="1039" cy="1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4211" name="Group 7"/>
          <p:cNvGrpSpPr>
            <a:grpSpLocks/>
          </p:cNvGrpSpPr>
          <p:nvPr/>
        </p:nvGrpSpPr>
        <p:grpSpPr bwMode="auto">
          <a:xfrm>
            <a:off x="3617913" y="2246313"/>
            <a:ext cx="3198812" cy="2738437"/>
            <a:chOff x="2022" y="1461"/>
            <a:chExt cx="2015" cy="1725"/>
          </a:xfrm>
        </p:grpSpPr>
        <p:pic>
          <p:nvPicPr>
            <p:cNvPr id="94252" name="Picture 8" descr="Sim Shift D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4253" name="Text Box 9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94212" name="Group 10"/>
          <p:cNvGrpSpPr>
            <a:grpSpLocks/>
          </p:cNvGrpSpPr>
          <p:nvPr/>
        </p:nvGrpSpPr>
        <p:grpSpPr bwMode="auto">
          <a:xfrm>
            <a:off x="3641725" y="2371725"/>
            <a:ext cx="2870200" cy="2749550"/>
            <a:chOff x="2093" y="1293"/>
            <a:chExt cx="1808" cy="1732"/>
          </a:xfrm>
        </p:grpSpPr>
        <p:pic>
          <p:nvPicPr>
            <p:cNvPr id="94250" name="Picture 11" descr="Fig 2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4251" name="Text Box 12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109913" y="2571750"/>
            <a:ext cx="3208337" cy="2684463"/>
            <a:chOff x="2049" y="1353"/>
            <a:chExt cx="2021" cy="1691"/>
          </a:xfrm>
        </p:grpSpPr>
        <p:pic>
          <p:nvPicPr>
            <p:cNvPr id="94248" name="Picture 14" descr="Sim Shift D 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4249" name="Text Box 15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D′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409950" y="2206625"/>
            <a:ext cx="2982913" cy="2690813"/>
            <a:chOff x="2504" y="1573"/>
            <a:chExt cx="1879" cy="1695"/>
          </a:xfrm>
        </p:grpSpPr>
        <p:pic>
          <p:nvPicPr>
            <p:cNvPr id="94246" name="Picture 17" descr="Fig 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4247" name="Text Box 18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S′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94215" name="Text Box 19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94216" name="Line 20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217" name="Line 21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Box 22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Price may rise or fall; Quantity falls</a:t>
            </a:r>
          </a:p>
        </p:txBody>
      </p:sp>
      <p:sp>
        <p:nvSpPr>
          <p:cNvPr id="94219" name="Text Box 23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4220" name="Rectangle 24"/>
          <p:cNvSpPr>
            <a:spLocks noChangeArrowheads="1"/>
          </p:cNvSpPr>
          <p:nvPr/>
        </p:nvSpPr>
        <p:spPr bwMode="auto">
          <a:xfrm>
            <a:off x="4868863" y="3333750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94221" name="Text Box 25"/>
          <p:cNvSpPr txBox="1">
            <a:spLocks noChangeArrowheads="1"/>
          </p:cNvSpPr>
          <p:nvPr/>
        </p:nvSpPr>
        <p:spPr bwMode="auto">
          <a:xfrm>
            <a:off x="4889500" y="3278188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A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4222" name="Text Box 26"/>
          <p:cNvSpPr txBox="1">
            <a:spLocks noChangeArrowheads="1"/>
          </p:cNvSpPr>
          <p:nvPr/>
        </p:nvSpPr>
        <p:spPr bwMode="auto">
          <a:xfrm>
            <a:off x="4879975" y="54752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Futura Lt BT"/>
              </a:rPr>
              <a:t>Q</a:t>
            </a:r>
            <a:endParaRPr lang="en-US" sz="1400" i="1" baseline="-25000">
              <a:solidFill>
                <a:schemeClr val="tx1"/>
              </a:solidFill>
              <a:latin typeface="Futura Lt BT"/>
            </a:endParaRPr>
          </a:p>
        </p:txBody>
      </p:sp>
      <p:sp>
        <p:nvSpPr>
          <p:cNvPr id="94223" name="Text Box 27"/>
          <p:cNvSpPr txBox="1">
            <a:spLocks noChangeArrowheads="1"/>
          </p:cNvSpPr>
          <p:nvPr/>
        </p:nvSpPr>
        <p:spPr bwMode="auto">
          <a:xfrm>
            <a:off x="2455863" y="3448050"/>
            <a:ext cx="344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solidFill>
                  <a:schemeClr val="tx1"/>
                </a:solidFill>
                <a:latin typeface="AvantGarde Bk BT"/>
              </a:rPr>
              <a:t>P</a:t>
            </a:r>
            <a:endParaRPr lang="en-US" sz="1400" i="1" baseline="-25000">
              <a:solidFill>
                <a:schemeClr val="tx1"/>
              </a:solidFill>
              <a:latin typeface="AvantGarde Bk BT"/>
            </a:endParaRPr>
          </a:p>
        </p:txBody>
      </p:sp>
      <p:sp>
        <p:nvSpPr>
          <p:cNvPr id="94224" name="Line 28"/>
          <p:cNvSpPr>
            <a:spLocks noChangeShapeType="1"/>
          </p:cNvSpPr>
          <p:nvPr/>
        </p:nvSpPr>
        <p:spPr bwMode="auto">
          <a:xfrm flipH="1">
            <a:off x="2757488" y="3600450"/>
            <a:ext cx="2217737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225" name="Line 29"/>
          <p:cNvSpPr>
            <a:spLocks noChangeShapeType="1"/>
          </p:cNvSpPr>
          <p:nvPr/>
        </p:nvSpPr>
        <p:spPr bwMode="auto">
          <a:xfrm>
            <a:off x="5019675" y="3613150"/>
            <a:ext cx="0" cy="1858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2454275" y="3544888"/>
            <a:ext cx="2330450" cy="519112"/>
            <a:chOff x="1546" y="2233"/>
            <a:chExt cx="1468" cy="327"/>
          </a:xfrm>
        </p:grpSpPr>
        <p:sp>
          <p:nvSpPr>
            <p:cNvPr id="94242" name="Text Box 31"/>
            <p:cNvSpPr txBox="1">
              <a:spLocks noChangeArrowheads="1"/>
            </p:cNvSpPr>
            <p:nvPr/>
          </p:nvSpPr>
          <p:spPr bwMode="auto">
            <a:xfrm>
              <a:off x="2779" y="2294"/>
              <a:ext cx="2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B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94243" name="Rectangle 32"/>
            <p:cNvSpPr>
              <a:spLocks noChangeArrowheads="1"/>
            </p:cNvSpPr>
            <p:nvPr/>
          </p:nvSpPr>
          <p:spPr bwMode="auto">
            <a:xfrm>
              <a:off x="2675" y="2233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94244" name="Line 33"/>
            <p:cNvSpPr>
              <a:spLocks noChangeShapeType="1"/>
            </p:cNvSpPr>
            <p:nvPr/>
          </p:nvSpPr>
          <p:spPr bwMode="auto">
            <a:xfrm flipH="1">
              <a:off x="1746" y="2402"/>
              <a:ext cx="10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45" name="Text Box 34"/>
            <p:cNvSpPr txBox="1">
              <a:spLocks noChangeArrowheads="1"/>
            </p:cNvSpPr>
            <p:nvPr/>
          </p:nvSpPr>
          <p:spPr bwMode="auto">
            <a:xfrm>
              <a:off x="1546" y="2328"/>
              <a:ext cx="21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4252913" y="3838575"/>
            <a:ext cx="606425" cy="1949450"/>
            <a:chOff x="2679" y="2418"/>
            <a:chExt cx="382" cy="1228"/>
          </a:xfrm>
        </p:grpSpPr>
        <p:sp>
          <p:nvSpPr>
            <p:cNvPr id="94240" name="Line 36"/>
            <p:cNvSpPr>
              <a:spLocks noChangeShapeType="1"/>
            </p:cNvSpPr>
            <p:nvPr/>
          </p:nvSpPr>
          <p:spPr bwMode="auto">
            <a:xfrm>
              <a:off x="2769" y="2418"/>
              <a:ext cx="0" cy="10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41" name="Text Box 37"/>
            <p:cNvSpPr txBox="1">
              <a:spLocks noChangeArrowheads="1"/>
            </p:cNvSpPr>
            <p:nvPr/>
          </p:nvSpPr>
          <p:spPr bwMode="auto">
            <a:xfrm>
              <a:off x="2679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3789363" y="3427413"/>
            <a:ext cx="606425" cy="2352675"/>
            <a:chOff x="2387" y="2159"/>
            <a:chExt cx="382" cy="1482"/>
          </a:xfrm>
        </p:grpSpPr>
        <p:sp>
          <p:nvSpPr>
            <p:cNvPr id="94238" name="Line 39"/>
            <p:cNvSpPr>
              <a:spLocks noChangeShapeType="1"/>
            </p:cNvSpPr>
            <p:nvPr/>
          </p:nvSpPr>
          <p:spPr bwMode="auto">
            <a:xfrm>
              <a:off x="2483" y="2159"/>
              <a:ext cx="0" cy="12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39" name="Text Box 40"/>
            <p:cNvSpPr txBox="1">
              <a:spLocks noChangeArrowheads="1"/>
            </p:cNvSpPr>
            <p:nvPr/>
          </p:nvSpPr>
          <p:spPr bwMode="auto">
            <a:xfrm>
              <a:off x="2387" y="3449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Futura Lt BT"/>
                </a:rPr>
                <a:t>Q′′</a:t>
              </a:r>
              <a:endParaRPr lang="en-US" sz="1400" i="1" baseline="-25000">
                <a:solidFill>
                  <a:schemeClr val="tx1"/>
                </a:solidFill>
                <a:latin typeface="Futura Lt BT"/>
              </a:endParaRPr>
            </a:p>
          </p:txBody>
        </p:sp>
      </p:grpSp>
      <p:grpSp>
        <p:nvGrpSpPr>
          <p:cNvPr id="10" name="Group 53"/>
          <p:cNvGrpSpPr>
            <a:grpSpLocks/>
          </p:cNvGrpSpPr>
          <p:nvPr/>
        </p:nvGrpSpPr>
        <p:grpSpPr bwMode="auto">
          <a:xfrm>
            <a:off x="2465388" y="3119438"/>
            <a:ext cx="2105025" cy="519112"/>
            <a:chOff x="1553" y="1965"/>
            <a:chExt cx="1326" cy="327"/>
          </a:xfrm>
        </p:grpSpPr>
        <p:sp>
          <p:nvSpPr>
            <p:cNvPr id="94234" name="Text Box 42"/>
            <p:cNvSpPr txBox="1">
              <a:spLocks noChangeArrowheads="1"/>
            </p:cNvSpPr>
            <p:nvPr/>
          </p:nvSpPr>
          <p:spPr bwMode="auto">
            <a:xfrm>
              <a:off x="2497" y="2029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C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  <p:sp>
          <p:nvSpPr>
            <p:cNvPr id="94235" name="Rectangle 43"/>
            <p:cNvSpPr>
              <a:spLocks noChangeArrowheads="1"/>
            </p:cNvSpPr>
            <p:nvPr/>
          </p:nvSpPr>
          <p:spPr bwMode="auto">
            <a:xfrm>
              <a:off x="2393" y="1965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94236" name="Line 44"/>
            <p:cNvSpPr>
              <a:spLocks noChangeShapeType="1"/>
            </p:cNvSpPr>
            <p:nvPr/>
          </p:nvSpPr>
          <p:spPr bwMode="auto">
            <a:xfrm flipH="1">
              <a:off x="1745" y="2135"/>
              <a:ext cx="731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37" name="Text Box 45"/>
            <p:cNvSpPr txBox="1">
              <a:spLocks noChangeArrowheads="1"/>
            </p:cNvSpPr>
            <p:nvPr/>
          </p:nvSpPr>
          <p:spPr bwMode="auto">
            <a:xfrm>
              <a:off x="1553" y="2050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i="1">
                  <a:solidFill>
                    <a:schemeClr val="tx1"/>
                  </a:solidFill>
                  <a:latin typeface="AvantGarde Bk BT"/>
                </a:rPr>
                <a:t>P′′</a:t>
              </a:r>
              <a:endParaRPr lang="en-US" sz="1400" i="1" baseline="-25000">
                <a:solidFill>
                  <a:schemeClr val="tx1"/>
                </a:solidFill>
                <a:latin typeface="AvantGarde Bk BT"/>
              </a:endParaRPr>
            </a:p>
          </p:txBody>
        </p:sp>
      </p:grpSp>
      <p:sp>
        <p:nvSpPr>
          <p:cNvPr id="95" name="Line 46"/>
          <p:cNvSpPr>
            <a:spLocks noChangeShapeType="1"/>
          </p:cNvSpPr>
          <p:nvPr/>
        </p:nvSpPr>
        <p:spPr bwMode="auto">
          <a:xfrm rot="10800000">
            <a:off x="3856038" y="5802313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2408238" y="3309938"/>
            <a:ext cx="3175" cy="677862"/>
            <a:chOff x="1517" y="2085"/>
            <a:chExt cx="2" cy="427"/>
          </a:xfrm>
        </p:grpSpPr>
        <p:sp>
          <p:nvSpPr>
            <p:cNvPr id="94232" name="Line 48"/>
            <p:cNvSpPr>
              <a:spLocks noChangeShapeType="1"/>
            </p:cNvSpPr>
            <p:nvPr/>
          </p:nvSpPr>
          <p:spPr bwMode="auto">
            <a:xfrm flipV="1">
              <a:off x="1519" y="2085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33" name="Line 49"/>
            <p:cNvSpPr>
              <a:spLocks noChangeShapeType="1"/>
            </p:cNvSpPr>
            <p:nvPr/>
          </p:nvSpPr>
          <p:spPr bwMode="auto">
            <a:xfrm flipH="1">
              <a:off x="1517" y="2314"/>
              <a:ext cx="0" cy="1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utoUpdateAnimBg="0"/>
      <p:bldP spid="9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Beef Example (Spreadsheet)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/>
              <a:t>Demand for Beef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Price of Beef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Price of Chicken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Price of Pork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Price of Vegetables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Income (Budget)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Taste for Beef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Expectations about Beef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Size of Market</a:t>
            </a:r>
          </a:p>
        </p:txBody>
      </p:sp>
    </p:spTree>
    <p:extLst>
      <p:ext uri="{BB962C8B-B14F-4D97-AF65-F5344CB8AC3E}">
        <p14:creationId xmlns:p14="http://schemas.microsoft.com/office/powerpoint/2010/main" val="24128030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9" name="Text Box 5"/>
          <p:cNvSpPr txBox="1">
            <a:spLocks noChangeArrowheads="1"/>
          </p:cNvSpPr>
          <p:nvPr/>
        </p:nvSpPr>
        <p:spPr bwMode="auto">
          <a:xfrm>
            <a:off x="501650" y="1625600"/>
            <a:ext cx="8242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/>
              <a:t>Q</a:t>
            </a:r>
            <a:r>
              <a:rPr lang="en-US" sz="2600" baseline="-25000" dirty="0" err="1"/>
              <a:t>d</a:t>
            </a:r>
            <a:r>
              <a:rPr lang="en-US" sz="2600" dirty="0"/>
              <a:t> = a + b</a:t>
            </a:r>
            <a:r>
              <a:rPr lang="en-US" sz="2600" baseline="-25000" dirty="0"/>
              <a:t>1</a:t>
            </a:r>
            <a:r>
              <a:rPr lang="en-US" sz="2600" dirty="0"/>
              <a:t>P</a:t>
            </a:r>
            <a:r>
              <a:rPr lang="en-US" sz="2600" baseline="-25000" dirty="0"/>
              <a:t>b</a:t>
            </a:r>
            <a:r>
              <a:rPr lang="en-US" sz="2600" dirty="0"/>
              <a:t> + b</a:t>
            </a:r>
            <a:r>
              <a:rPr lang="en-US" sz="2600" baseline="-25000" dirty="0"/>
              <a:t>2</a:t>
            </a:r>
            <a:r>
              <a:rPr lang="en-US" sz="2600" dirty="0"/>
              <a:t>P</a:t>
            </a:r>
            <a:r>
              <a:rPr lang="en-US" sz="2600" baseline="-25000" dirty="0"/>
              <a:t>c</a:t>
            </a:r>
            <a:r>
              <a:rPr lang="en-US" sz="2600" dirty="0"/>
              <a:t> + b</a:t>
            </a:r>
            <a:r>
              <a:rPr lang="en-US" sz="2600" baseline="-25000" dirty="0"/>
              <a:t>3</a:t>
            </a:r>
            <a:r>
              <a:rPr lang="en-US" sz="2600" dirty="0"/>
              <a:t>P</a:t>
            </a:r>
            <a:r>
              <a:rPr lang="en-US" sz="2600" baseline="-25000" dirty="0"/>
              <a:t>p</a:t>
            </a:r>
            <a:r>
              <a:rPr lang="en-US" sz="2600" dirty="0"/>
              <a:t> + b</a:t>
            </a:r>
            <a:r>
              <a:rPr lang="en-US" sz="2600" baseline="-25000" dirty="0"/>
              <a:t>4</a:t>
            </a:r>
            <a:r>
              <a:rPr lang="en-US" sz="2600" dirty="0"/>
              <a:t>P</a:t>
            </a:r>
            <a:r>
              <a:rPr lang="en-US" sz="2600" baseline="-25000" dirty="0"/>
              <a:t>v</a:t>
            </a:r>
            <a:r>
              <a:rPr lang="en-US" sz="2600" dirty="0"/>
              <a:t> + b</a:t>
            </a:r>
            <a:r>
              <a:rPr lang="en-US" sz="2600" baseline="-25000" dirty="0"/>
              <a:t>5</a:t>
            </a:r>
            <a:r>
              <a:rPr lang="en-US" sz="2600" dirty="0"/>
              <a:t>M + b</a:t>
            </a:r>
            <a:r>
              <a:rPr lang="en-US" sz="2600" baseline="-25000" dirty="0"/>
              <a:t>6</a:t>
            </a:r>
            <a:r>
              <a:rPr lang="en-US" sz="2600" dirty="0"/>
              <a:t>E</a:t>
            </a:r>
            <a:r>
              <a:rPr lang="en-US" sz="2600" baseline="-25000" dirty="0"/>
              <a:t>b</a:t>
            </a:r>
            <a:r>
              <a:rPr lang="en-US" sz="2600" dirty="0"/>
              <a:t> + b</a:t>
            </a:r>
            <a:r>
              <a:rPr lang="en-US" sz="2600" baseline="-25000" dirty="0"/>
              <a:t>7</a:t>
            </a:r>
            <a:r>
              <a:rPr lang="en-US" sz="2600" dirty="0"/>
              <a:t>T</a:t>
            </a:r>
            <a:r>
              <a:rPr lang="en-US" sz="2600" baseline="-25000" dirty="0"/>
              <a:t>b</a:t>
            </a:r>
          </a:p>
        </p:txBody>
      </p:sp>
      <p:sp>
        <p:nvSpPr>
          <p:cNvPr id="251910" name="Rectangle 6"/>
          <p:cNvSpPr>
            <a:spLocks noChangeArrowheads="1"/>
          </p:cNvSpPr>
          <p:nvPr/>
        </p:nvSpPr>
        <p:spPr bwMode="auto">
          <a:xfrm>
            <a:off x="768350" y="2381250"/>
            <a:ext cx="768498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, the quantity demand for beef</a:t>
            </a:r>
          </a:p>
          <a:p>
            <a:r>
              <a:rPr lang="en-US" sz="2400" dirty="0" err="1"/>
              <a:t>P</a:t>
            </a:r>
            <a:r>
              <a:rPr lang="en-US" sz="2400" baseline="-25000" dirty="0" err="1"/>
              <a:t>b</a:t>
            </a:r>
            <a:r>
              <a:rPr lang="en-US" sz="2400" dirty="0"/>
              <a:t>, Price Index of Beef</a:t>
            </a:r>
          </a:p>
          <a:p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, Price Index of Chicken</a:t>
            </a:r>
          </a:p>
          <a:p>
            <a:r>
              <a:rPr lang="en-US" sz="2400" dirty="0" err="1"/>
              <a:t>P</a:t>
            </a:r>
            <a:r>
              <a:rPr lang="en-US" sz="2400" baseline="-25000" dirty="0" err="1"/>
              <a:t>p</a:t>
            </a:r>
            <a:r>
              <a:rPr lang="en-US" sz="2400" dirty="0"/>
              <a:t>, Price Index of Pork</a:t>
            </a:r>
          </a:p>
          <a:p>
            <a:r>
              <a:rPr lang="en-US" sz="2400" dirty="0" err="1"/>
              <a:t>P</a:t>
            </a:r>
            <a:r>
              <a:rPr lang="en-US" sz="2400" baseline="-25000" dirty="0" err="1"/>
              <a:t>v</a:t>
            </a:r>
            <a:r>
              <a:rPr lang="en-US" sz="2400" dirty="0"/>
              <a:t>, Price Index of Vegetables</a:t>
            </a:r>
          </a:p>
          <a:p>
            <a:r>
              <a:rPr lang="en-US" sz="2400" dirty="0"/>
              <a:t>M, Household Income (000)</a:t>
            </a:r>
          </a:p>
          <a:p>
            <a:r>
              <a:rPr lang="en-US" sz="2400" dirty="0" err="1"/>
              <a:t>E</a:t>
            </a:r>
            <a:r>
              <a:rPr lang="en-US" sz="2400" baseline="-25000" dirty="0" err="1"/>
              <a:t>b</a:t>
            </a:r>
            <a:r>
              <a:rPr lang="en-US" sz="2400" dirty="0"/>
              <a:t>, Expectations (Weekly Industry Ad spend) (000,000)</a:t>
            </a:r>
          </a:p>
          <a:p>
            <a:r>
              <a:rPr lang="en-US" sz="2400" dirty="0"/>
              <a:t>T</a:t>
            </a:r>
            <a:r>
              <a:rPr lang="en-US" sz="2400" baseline="-25000" dirty="0"/>
              <a:t>b</a:t>
            </a:r>
            <a:r>
              <a:rPr lang="en-US" sz="2400" dirty="0"/>
              <a:t>, Tastes (Ratio of good Ads and Articles to Bad)</a:t>
            </a:r>
          </a:p>
          <a:p>
            <a:r>
              <a:rPr lang="en-US" sz="2400" dirty="0"/>
              <a:t>a, intercept constant</a:t>
            </a:r>
          </a:p>
          <a:p>
            <a:r>
              <a:rPr lang="en-US" sz="2400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b</a:t>
            </a:r>
            <a:r>
              <a:rPr lang="en-US" sz="2400" baseline="-25000" dirty="0"/>
              <a:t>2</a:t>
            </a:r>
            <a:r>
              <a:rPr lang="en-US" sz="2400" dirty="0"/>
              <a:t>, b</a:t>
            </a:r>
            <a:r>
              <a:rPr lang="en-US" sz="2400" baseline="-25000" dirty="0"/>
              <a:t>3</a:t>
            </a:r>
            <a:r>
              <a:rPr lang="en-US" sz="2400" dirty="0"/>
              <a:t>, b</a:t>
            </a:r>
            <a:r>
              <a:rPr lang="en-US" sz="2400" baseline="-25000" dirty="0"/>
              <a:t>4</a:t>
            </a:r>
            <a:r>
              <a:rPr lang="en-US" sz="2400" dirty="0"/>
              <a:t>, b</a:t>
            </a:r>
            <a:r>
              <a:rPr lang="en-US" sz="2400" baseline="-25000" dirty="0"/>
              <a:t>5</a:t>
            </a:r>
            <a:r>
              <a:rPr lang="en-US" sz="2400" dirty="0"/>
              <a:t>, b</a:t>
            </a:r>
            <a:r>
              <a:rPr lang="en-US" sz="2400" baseline="-25000" dirty="0"/>
              <a:t>6</a:t>
            </a:r>
            <a:r>
              <a:rPr lang="en-US" sz="2400" dirty="0"/>
              <a:t>, and b</a:t>
            </a:r>
            <a:r>
              <a:rPr lang="en-US" sz="2400" baseline="-25000" dirty="0"/>
              <a:t>7</a:t>
            </a:r>
            <a:r>
              <a:rPr lang="en-US" sz="2400" dirty="0"/>
              <a:t> are slope constants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620000" cy="838200"/>
          </a:xfrm>
        </p:spPr>
        <p:txBody>
          <a:bodyPr/>
          <a:lstStyle/>
          <a:p>
            <a:r>
              <a:rPr lang="en-US" dirty="0"/>
              <a:t>Beef Example (Spreadsheet)</a:t>
            </a:r>
          </a:p>
        </p:txBody>
      </p:sp>
    </p:spTree>
    <p:extLst>
      <p:ext uri="{BB962C8B-B14F-4D97-AF65-F5344CB8AC3E}">
        <p14:creationId xmlns:p14="http://schemas.microsoft.com/office/powerpoint/2010/main" val="26699659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 to the Beef Example</a:t>
            </a:r>
          </a:p>
        </p:txBody>
      </p:sp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398260" y="1568450"/>
            <a:ext cx="8297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Q</a:t>
            </a:r>
            <a:r>
              <a:rPr lang="en-US" sz="1800" baseline="-25000" dirty="0" err="1"/>
              <a:t>d</a:t>
            </a:r>
            <a:r>
              <a:rPr lang="en-US" sz="1800" dirty="0"/>
              <a:t> = a + b</a:t>
            </a:r>
            <a:r>
              <a:rPr lang="en-US" sz="1800" baseline="-25000" dirty="0"/>
              <a:t>1</a:t>
            </a:r>
            <a:r>
              <a:rPr lang="en-US" sz="1800" dirty="0"/>
              <a:t>P</a:t>
            </a:r>
            <a:r>
              <a:rPr lang="en-US" sz="1800" baseline="-25000" dirty="0"/>
              <a:t>b</a:t>
            </a:r>
            <a:r>
              <a:rPr lang="en-US" sz="1800" dirty="0"/>
              <a:t> + b</a:t>
            </a:r>
            <a:r>
              <a:rPr lang="en-US" sz="1800" baseline="-25000" dirty="0"/>
              <a:t>2</a:t>
            </a:r>
            <a:r>
              <a:rPr lang="en-US" sz="1800" dirty="0"/>
              <a:t>P</a:t>
            </a:r>
            <a:r>
              <a:rPr lang="en-US" sz="1800" baseline="-25000" dirty="0"/>
              <a:t>c</a:t>
            </a:r>
            <a:r>
              <a:rPr lang="en-US" sz="1800" dirty="0"/>
              <a:t> + b</a:t>
            </a:r>
            <a:r>
              <a:rPr lang="en-US" sz="1800" baseline="-25000" dirty="0"/>
              <a:t>3</a:t>
            </a:r>
            <a:r>
              <a:rPr lang="en-US" sz="1800" dirty="0"/>
              <a:t>P</a:t>
            </a:r>
            <a:r>
              <a:rPr lang="en-US" sz="1800" baseline="-25000" dirty="0"/>
              <a:t>p</a:t>
            </a:r>
            <a:r>
              <a:rPr lang="en-US" sz="1800" dirty="0"/>
              <a:t> + b</a:t>
            </a:r>
            <a:r>
              <a:rPr lang="en-US" sz="1800" baseline="-25000" dirty="0"/>
              <a:t>4</a:t>
            </a:r>
            <a:r>
              <a:rPr lang="en-US" sz="1800" dirty="0"/>
              <a:t>P</a:t>
            </a:r>
            <a:r>
              <a:rPr lang="en-US" sz="1800" baseline="-25000" dirty="0"/>
              <a:t>v</a:t>
            </a:r>
            <a:r>
              <a:rPr lang="en-US" sz="1800" dirty="0"/>
              <a:t> + b</a:t>
            </a:r>
            <a:r>
              <a:rPr lang="en-US" sz="1800" baseline="-25000" dirty="0"/>
              <a:t>5</a:t>
            </a:r>
            <a:r>
              <a:rPr lang="en-US" sz="1800" dirty="0"/>
              <a:t>M + b</a:t>
            </a:r>
            <a:r>
              <a:rPr lang="en-US" sz="1800" baseline="-25000" dirty="0"/>
              <a:t>6</a:t>
            </a:r>
            <a:r>
              <a:rPr lang="en-US" sz="1800" dirty="0"/>
              <a:t>E</a:t>
            </a:r>
            <a:r>
              <a:rPr lang="en-US" sz="1800" baseline="-25000" dirty="0"/>
              <a:t>b</a:t>
            </a:r>
            <a:r>
              <a:rPr lang="en-US" sz="1800" dirty="0"/>
              <a:t> + b</a:t>
            </a:r>
            <a:r>
              <a:rPr lang="en-US" sz="1800" baseline="-25000" dirty="0"/>
              <a:t>7</a:t>
            </a:r>
            <a:r>
              <a:rPr lang="en-US" sz="1800" dirty="0"/>
              <a:t>T</a:t>
            </a:r>
            <a:r>
              <a:rPr lang="en-US" sz="1800" baseline="-25000" dirty="0"/>
              <a:t>b</a:t>
            </a:r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388532" y="2082800"/>
            <a:ext cx="8297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Q</a:t>
            </a:r>
            <a:r>
              <a:rPr lang="en-US" sz="1800" baseline="-25000" dirty="0" err="1"/>
              <a:t>d</a:t>
            </a:r>
            <a:r>
              <a:rPr lang="en-US" sz="1800" dirty="0"/>
              <a:t> = 41.2 – 3.4P</a:t>
            </a:r>
            <a:r>
              <a:rPr lang="en-US" sz="1800" baseline="-25000" dirty="0"/>
              <a:t>b</a:t>
            </a:r>
            <a:r>
              <a:rPr lang="en-US" sz="1800" dirty="0"/>
              <a:t> + 5.2P</a:t>
            </a:r>
            <a:r>
              <a:rPr lang="en-US" sz="1800" baseline="-25000" dirty="0"/>
              <a:t>c</a:t>
            </a:r>
            <a:r>
              <a:rPr lang="en-US" sz="1800" dirty="0"/>
              <a:t> + 2.8P</a:t>
            </a:r>
            <a:r>
              <a:rPr lang="en-US" sz="1800" baseline="-25000" dirty="0"/>
              <a:t>p</a:t>
            </a:r>
            <a:r>
              <a:rPr lang="en-US" sz="1800" dirty="0"/>
              <a:t> – 5.5P</a:t>
            </a:r>
            <a:r>
              <a:rPr lang="en-US" sz="1800" baseline="-25000" dirty="0"/>
              <a:t>v</a:t>
            </a:r>
            <a:r>
              <a:rPr lang="en-US" sz="1800" dirty="0"/>
              <a:t> + .32M + 1.2E</a:t>
            </a:r>
            <a:r>
              <a:rPr lang="en-US" sz="1800" baseline="-25000" dirty="0"/>
              <a:t>b</a:t>
            </a:r>
            <a:r>
              <a:rPr lang="en-US" sz="1800" dirty="0"/>
              <a:t> + 1.6T</a:t>
            </a:r>
            <a:r>
              <a:rPr lang="en-US" sz="1800" baseline="-25000" dirty="0"/>
              <a:t>b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0EA8D0D-4D36-4FC5-B912-E7AD680E000F}"/>
              </a:ext>
            </a:extLst>
          </p:cNvPr>
          <p:cNvGrpSpPr/>
          <p:nvPr/>
        </p:nvGrpSpPr>
        <p:grpSpPr>
          <a:xfrm>
            <a:off x="400456" y="2512036"/>
            <a:ext cx="8305800" cy="379833"/>
            <a:chOff x="400456" y="2512036"/>
            <a:chExt cx="8305800" cy="379833"/>
          </a:xfrm>
        </p:grpSpPr>
        <p:sp>
          <p:nvSpPr>
            <p:cNvPr id="252935" name="Text Box 7"/>
            <p:cNvSpPr txBox="1">
              <a:spLocks noChangeArrowheads="1"/>
            </p:cNvSpPr>
            <p:nvPr/>
          </p:nvSpPr>
          <p:spPr bwMode="auto">
            <a:xfrm>
              <a:off x="400456" y="2512036"/>
              <a:ext cx="8305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 err="1"/>
                <a:t>Q</a:t>
              </a:r>
              <a:r>
                <a:rPr lang="en-US" sz="1800" baseline="-25000" dirty="0" err="1"/>
                <a:t>d</a:t>
              </a:r>
              <a:r>
                <a:rPr lang="en-US" sz="1800" dirty="0"/>
                <a:t> = 41.2 – 3.4P</a:t>
              </a:r>
              <a:r>
                <a:rPr lang="en-US" sz="1800" baseline="-25000" dirty="0"/>
                <a:t>b</a:t>
              </a:r>
              <a:r>
                <a:rPr lang="en-US" sz="1800" dirty="0"/>
                <a:t>   + 5.2($1.70) + 2.8($2) – 5.5($1) + .32(38) + 1.2(3) + 1.6(3)</a:t>
              </a:r>
              <a:endParaRPr lang="en-US" sz="1800" baseline="-25000" dirty="0"/>
            </a:p>
          </p:txBody>
        </p:sp>
        <p:sp>
          <p:nvSpPr>
            <p:cNvPr id="252937" name="AutoShape 9"/>
            <p:cNvSpPr>
              <a:spLocks noChangeArrowheads="1"/>
            </p:cNvSpPr>
            <p:nvPr/>
          </p:nvSpPr>
          <p:spPr bwMode="auto">
            <a:xfrm>
              <a:off x="2371725" y="2528332"/>
              <a:ext cx="6049963" cy="363537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941EBD5-1296-48AB-BCB8-D1E182CAC662}"/>
              </a:ext>
            </a:extLst>
          </p:cNvPr>
          <p:cNvGrpSpPr/>
          <p:nvPr/>
        </p:nvGrpSpPr>
        <p:grpSpPr>
          <a:xfrm>
            <a:off x="409778" y="2960886"/>
            <a:ext cx="3943350" cy="369332"/>
            <a:chOff x="400050" y="3155446"/>
            <a:chExt cx="3943350" cy="369332"/>
          </a:xfrm>
        </p:grpSpPr>
        <p:sp>
          <p:nvSpPr>
            <p:cNvPr id="252936" name="Text Box 8"/>
            <p:cNvSpPr txBox="1">
              <a:spLocks noChangeArrowheads="1"/>
            </p:cNvSpPr>
            <p:nvPr/>
          </p:nvSpPr>
          <p:spPr bwMode="auto">
            <a:xfrm>
              <a:off x="400050" y="3155446"/>
              <a:ext cx="39433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 err="1"/>
                <a:t>Q</a:t>
              </a:r>
              <a:r>
                <a:rPr lang="en-US" sz="1800" baseline="-25000" dirty="0" err="1"/>
                <a:t>d</a:t>
              </a:r>
              <a:r>
                <a:rPr lang="en-US" sz="1800" dirty="0"/>
                <a:t> = 41.2 – 3.4P</a:t>
              </a:r>
              <a:r>
                <a:rPr lang="en-US" sz="1800" baseline="-25000" dirty="0"/>
                <a:t>b</a:t>
              </a:r>
              <a:r>
                <a:rPr lang="en-US" sz="1800" dirty="0"/>
                <a:t>  + 30.06</a:t>
              </a:r>
              <a:endParaRPr lang="en-US" sz="1800" baseline="-25000" dirty="0"/>
            </a:p>
          </p:txBody>
        </p:sp>
        <p:sp>
          <p:nvSpPr>
            <p:cNvPr id="252938" name="AutoShape 10"/>
            <p:cNvSpPr>
              <a:spLocks noChangeArrowheads="1"/>
            </p:cNvSpPr>
            <p:nvPr/>
          </p:nvSpPr>
          <p:spPr bwMode="auto">
            <a:xfrm>
              <a:off x="2322513" y="3231091"/>
              <a:ext cx="946150" cy="274637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52939" name="Text Box 11"/>
          <p:cNvSpPr txBox="1">
            <a:spLocks noChangeArrowheads="1"/>
          </p:cNvSpPr>
          <p:nvPr/>
        </p:nvSpPr>
        <p:spPr bwMode="auto">
          <a:xfrm>
            <a:off x="800100" y="3627438"/>
            <a:ext cx="3543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/>
              <a:t>Q</a:t>
            </a:r>
            <a:r>
              <a:rPr lang="en-US" sz="2800" baseline="-25000" dirty="0" err="1"/>
              <a:t>d</a:t>
            </a:r>
            <a:r>
              <a:rPr lang="en-US" sz="2800" dirty="0"/>
              <a:t> = 71.26 – 3.4P</a:t>
            </a:r>
            <a:r>
              <a:rPr lang="en-US" sz="2800" baseline="-25000" dirty="0"/>
              <a:t>b</a:t>
            </a:r>
          </a:p>
        </p:txBody>
      </p:sp>
      <p:sp>
        <p:nvSpPr>
          <p:cNvPr id="252940" name="Text Box 12"/>
          <p:cNvSpPr txBox="1">
            <a:spLocks noChangeArrowheads="1"/>
          </p:cNvSpPr>
          <p:nvPr/>
        </p:nvSpPr>
        <p:spPr bwMode="auto">
          <a:xfrm>
            <a:off x="825500" y="4210050"/>
            <a:ext cx="27987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Q</a:t>
            </a:r>
            <a:r>
              <a:rPr lang="en-US" sz="2800" baseline="-25000" dirty="0"/>
              <a:t>s</a:t>
            </a:r>
            <a:r>
              <a:rPr lang="en-US" sz="2800" dirty="0"/>
              <a:t> = 62</a:t>
            </a:r>
            <a:endParaRPr lang="en-US" sz="2800" baseline="-25000" dirty="0"/>
          </a:p>
        </p:txBody>
      </p:sp>
      <p:sp>
        <p:nvSpPr>
          <p:cNvPr id="252941" name="Text Box 13"/>
          <p:cNvSpPr txBox="1">
            <a:spLocks noChangeArrowheads="1"/>
          </p:cNvSpPr>
          <p:nvPr/>
        </p:nvSpPr>
        <p:spPr bwMode="auto">
          <a:xfrm>
            <a:off x="827088" y="4684713"/>
            <a:ext cx="1763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Q</a:t>
            </a:r>
            <a:r>
              <a:rPr lang="en-US" sz="2800" baseline="-25000" dirty="0"/>
              <a:t>s</a:t>
            </a:r>
            <a:r>
              <a:rPr lang="en-US" sz="2800" dirty="0"/>
              <a:t> = </a:t>
            </a:r>
            <a:r>
              <a:rPr lang="en-US" sz="2800" dirty="0" err="1"/>
              <a:t>Q</a:t>
            </a:r>
            <a:r>
              <a:rPr lang="en-US" sz="2800" baseline="-25000" dirty="0" err="1"/>
              <a:t>d</a:t>
            </a:r>
            <a:endParaRPr lang="en-US" sz="2800" baseline="-25000" dirty="0"/>
          </a:p>
        </p:txBody>
      </p:sp>
      <p:sp>
        <p:nvSpPr>
          <p:cNvPr id="252942" name="Text Box 14"/>
          <p:cNvSpPr txBox="1">
            <a:spLocks noChangeArrowheads="1"/>
          </p:cNvSpPr>
          <p:nvPr/>
        </p:nvSpPr>
        <p:spPr bwMode="auto">
          <a:xfrm>
            <a:off x="828675" y="5197475"/>
            <a:ext cx="40671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62 = 71.26 – 3.4P</a:t>
            </a:r>
            <a:r>
              <a:rPr lang="en-US" sz="2800" baseline="-25000" dirty="0"/>
              <a:t>b</a:t>
            </a:r>
          </a:p>
        </p:txBody>
      </p:sp>
      <p:sp>
        <p:nvSpPr>
          <p:cNvPr id="252943" name="Text Box 15"/>
          <p:cNvSpPr txBox="1">
            <a:spLocks noChangeArrowheads="1"/>
          </p:cNvSpPr>
          <p:nvPr/>
        </p:nvSpPr>
        <p:spPr bwMode="auto">
          <a:xfrm>
            <a:off x="882650" y="5799416"/>
            <a:ext cx="2728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/>
              <a:t>P</a:t>
            </a:r>
            <a:r>
              <a:rPr lang="en-US" sz="2800" baseline="-25000" dirty="0" err="1"/>
              <a:t>b</a:t>
            </a:r>
            <a:r>
              <a:rPr lang="en-US" sz="2800" baseline="-25000" dirty="0"/>
              <a:t> </a:t>
            </a:r>
            <a:r>
              <a:rPr lang="en-US" sz="2800" dirty="0"/>
              <a:t>= $2.72</a:t>
            </a:r>
            <a:endParaRPr lang="en-US" sz="2800" baseline="-250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72E8EA4-09CC-4DA1-B10E-06285BF63B3C}"/>
              </a:ext>
            </a:extLst>
          </p:cNvPr>
          <p:cNvGrpSpPr/>
          <p:nvPr/>
        </p:nvGrpSpPr>
        <p:grpSpPr>
          <a:xfrm>
            <a:off x="2381453" y="3046127"/>
            <a:ext cx="6040237" cy="934305"/>
            <a:chOff x="2381453" y="3046127"/>
            <a:chExt cx="6040237" cy="934305"/>
          </a:xfrm>
        </p:grpSpPr>
        <p:sp>
          <p:nvSpPr>
            <p:cNvPr id="5" name="Left Brace 4">
              <a:extLst>
                <a:ext uri="{FF2B5EF4-FFF2-40B4-BE49-F238E27FC236}">
                  <a16:creationId xmlns:a16="http://schemas.microsoft.com/office/drawing/2014/main" id="{E3668A4E-9A4B-4267-9419-A0A40114FDBA}"/>
                </a:ext>
              </a:extLst>
            </p:cNvPr>
            <p:cNvSpPr/>
            <p:nvPr/>
          </p:nvSpPr>
          <p:spPr bwMode="auto">
            <a:xfrm rot="16200000">
              <a:off x="5147950" y="279630"/>
              <a:ext cx="507244" cy="6040237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E8D0277-80E7-47EE-94E2-36ABB2BD55A5}"/>
                </a:ext>
              </a:extLst>
            </p:cNvPr>
            <p:cNvSpPr txBox="1"/>
            <p:nvPr/>
          </p:nvSpPr>
          <p:spPr>
            <a:xfrm>
              <a:off x="4572000" y="3611100"/>
              <a:ext cx="2326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dirty="0"/>
                <a:t>All else equal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362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4" grpId="0"/>
      <p:bldP spid="252939" grpId="0"/>
      <p:bldP spid="252940" grpId="0"/>
      <p:bldP spid="252941" grpId="0"/>
      <p:bldP spid="252942" grpId="0"/>
      <p:bldP spid="25294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 to the Beef Example</a:t>
            </a:r>
          </a:p>
        </p:txBody>
      </p:sp>
      <p:sp>
        <p:nvSpPr>
          <p:cNvPr id="254979" name="Text Box 3"/>
          <p:cNvSpPr txBox="1">
            <a:spLocks noChangeArrowheads="1"/>
          </p:cNvSpPr>
          <p:nvPr/>
        </p:nvSpPr>
        <p:spPr bwMode="auto">
          <a:xfrm>
            <a:off x="407988" y="1568450"/>
            <a:ext cx="8404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427037" y="2139950"/>
            <a:ext cx="83851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41.2 – 3.4P</a:t>
            </a:r>
            <a:r>
              <a:rPr lang="en-US" sz="2000" baseline="-25000" dirty="0"/>
              <a:t>b</a:t>
            </a:r>
            <a:r>
              <a:rPr lang="en-US" sz="2000" dirty="0"/>
              <a:t> + 5.2P</a:t>
            </a:r>
            <a:r>
              <a:rPr lang="en-US" sz="2000" baseline="-25000" dirty="0"/>
              <a:t>c</a:t>
            </a:r>
            <a:r>
              <a:rPr lang="en-US" sz="2000" dirty="0"/>
              <a:t> + 2.8P</a:t>
            </a:r>
            <a:r>
              <a:rPr lang="en-US" sz="2000" baseline="-25000" dirty="0"/>
              <a:t>p</a:t>
            </a:r>
            <a:r>
              <a:rPr lang="en-US" sz="2000" dirty="0"/>
              <a:t> – 5.5P</a:t>
            </a:r>
            <a:r>
              <a:rPr lang="en-US" sz="2000" baseline="-25000" dirty="0"/>
              <a:t>v</a:t>
            </a:r>
            <a:r>
              <a:rPr lang="en-US" sz="2000" dirty="0"/>
              <a:t> + .32M + 1.2E</a:t>
            </a:r>
            <a:r>
              <a:rPr lang="en-US" sz="2000" baseline="-25000" dirty="0"/>
              <a:t>b</a:t>
            </a:r>
            <a:r>
              <a:rPr lang="en-US" sz="2000" dirty="0"/>
              <a:t> + 1.6T</a:t>
            </a:r>
            <a:r>
              <a:rPr lang="en-US" sz="2000" baseline="-25000" dirty="0"/>
              <a:t>b</a:t>
            </a:r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419099" y="2684463"/>
            <a:ext cx="83931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Q</a:t>
            </a:r>
            <a:r>
              <a:rPr lang="en-US" sz="1800" baseline="-25000" dirty="0" err="1"/>
              <a:t>d</a:t>
            </a:r>
            <a:r>
              <a:rPr lang="en-US" sz="1800" dirty="0"/>
              <a:t> = 41.2 – 3.4P</a:t>
            </a:r>
            <a:r>
              <a:rPr lang="en-US" sz="1800" baseline="-25000" dirty="0"/>
              <a:t>b</a:t>
            </a:r>
            <a:r>
              <a:rPr lang="en-US" sz="1800" dirty="0"/>
              <a:t> + 5.2($1.70) + 2.8($2) – 5.5($1) + .32(38) + 1.2(3) + 1.6(3)</a:t>
            </a:r>
            <a:endParaRPr lang="en-US" sz="1800" baseline="-25000" dirty="0"/>
          </a:p>
        </p:txBody>
      </p:sp>
      <p:sp>
        <p:nvSpPr>
          <p:cNvPr id="254982" name="Text Box 6"/>
          <p:cNvSpPr txBox="1">
            <a:spLocks noChangeArrowheads="1"/>
          </p:cNvSpPr>
          <p:nvPr/>
        </p:nvSpPr>
        <p:spPr bwMode="auto">
          <a:xfrm>
            <a:off x="800100" y="3141663"/>
            <a:ext cx="46577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41.2 – 3.4P</a:t>
            </a:r>
            <a:r>
              <a:rPr lang="en-US" sz="2000" baseline="-25000" dirty="0"/>
              <a:t>b</a:t>
            </a:r>
            <a:r>
              <a:rPr lang="en-US" sz="2000" dirty="0"/>
              <a:t>  + 30.06</a:t>
            </a:r>
            <a:endParaRPr lang="en-US" sz="2000" baseline="-25000" dirty="0"/>
          </a:p>
        </p:txBody>
      </p:sp>
      <p:sp>
        <p:nvSpPr>
          <p:cNvPr id="254983" name="AutoShape 7"/>
          <p:cNvSpPr>
            <a:spLocks noChangeArrowheads="1"/>
          </p:cNvSpPr>
          <p:nvPr/>
        </p:nvSpPr>
        <p:spPr bwMode="auto">
          <a:xfrm>
            <a:off x="2503488" y="2670175"/>
            <a:ext cx="5908675" cy="377825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54984" name="AutoShape 8"/>
          <p:cNvSpPr>
            <a:spLocks noChangeArrowheads="1"/>
          </p:cNvSpPr>
          <p:nvPr/>
        </p:nvSpPr>
        <p:spPr bwMode="auto">
          <a:xfrm>
            <a:off x="3178525" y="3191415"/>
            <a:ext cx="759629" cy="320438"/>
          </a:xfrm>
          <a:prstGeom prst="bracketPair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54985" name="Text Box 9"/>
          <p:cNvSpPr txBox="1">
            <a:spLocks noChangeArrowheads="1"/>
          </p:cNvSpPr>
          <p:nvPr/>
        </p:nvSpPr>
        <p:spPr bwMode="auto">
          <a:xfrm>
            <a:off x="800100" y="3580678"/>
            <a:ext cx="38195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71.26 – 3.4P</a:t>
            </a:r>
            <a:r>
              <a:rPr lang="en-US" sz="2000" baseline="-25000" dirty="0"/>
              <a:t>b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FA4B12-6E89-477D-81BE-2B3F40753E77}"/>
              </a:ext>
            </a:extLst>
          </p:cNvPr>
          <p:cNvGrpSpPr/>
          <p:nvPr/>
        </p:nvGrpSpPr>
        <p:grpSpPr>
          <a:xfrm>
            <a:off x="457199" y="4903216"/>
            <a:ext cx="8355013" cy="369332"/>
            <a:chOff x="457199" y="4903216"/>
            <a:chExt cx="8355013" cy="369332"/>
          </a:xfrm>
        </p:grpSpPr>
        <p:sp>
          <p:nvSpPr>
            <p:cNvPr id="254990" name="Text Box 14"/>
            <p:cNvSpPr txBox="1">
              <a:spLocks noChangeArrowheads="1"/>
            </p:cNvSpPr>
            <p:nvPr/>
          </p:nvSpPr>
          <p:spPr bwMode="auto">
            <a:xfrm>
              <a:off x="457199" y="4903216"/>
              <a:ext cx="835501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 err="1"/>
                <a:t>Q</a:t>
              </a:r>
              <a:r>
                <a:rPr lang="en-US" sz="1800" baseline="-25000" dirty="0" err="1"/>
                <a:t>d</a:t>
              </a:r>
              <a:r>
                <a:rPr lang="en-US" sz="1800" dirty="0"/>
                <a:t> = 41.2 – 3.4P</a:t>
              </a:r>
              <a:r>
                <a:rPr lang="en-US" sz="1800" baseline="-25000" dirty="0"/>
                <a:t>b</a:t>
              </a:r>
              <a:r>
                <a:rPr lang="en-US" sz="1800" dirty="0"/>
                <a:t> + 5.2(</a:t>
              </a:r>
              <a:r>
                <a:rPr lang="en-US" sz="1800" b="1" dirty="0"/>
                <a:t>$2</a:t>
              </a:r>
              <a:r>
                <a:rPr lang="en-US" sz="1800" dirty="0"/>
                <a:t>) + 2.8($2) – 5.5($1) + .32(38) + 1.2(3) + 1.6(3)</a:t>
              </a:r>
              <a:endParaRPr lang="en-US" sz="1800" baseline="-25000" dirty="0"/>
            </a:p>
          </p:txBody>
        </p:sp>
        <p:sp>
          <p:nvSpPr>
            <p:cNvPr id="254992" name="AutoShape 16"/>
            <p:cNvSpPr>
              <a:spLocks noChangeArrowheads="1"/>
            </p:cNvSpPr>
            <p:nvPr/>
          </p:nvSpPr>
          <p:spPr bwMode="auto">
            <a:xfrm>
              <a:off x="2560638" y="4904804"/>
              <a:ext cx="5497512" cy="361950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/>
            </a:p>
          </p:txBody>
        </p:sp>
      </p:grpSp>
      <p:sp>
        <p:nvSpPr>
          <p:cNvPr id="254994" name="Text Box 18"/>
          <p:cNvSpPr txBox="1">
            <a:spLocks noChangeArrowheads="1"/>
          </p:cNvSpPr>
          <p:nvPr/>
        </p:nvSpPr>
        <p:spPr bwMode="auto">
          <a:xfrm>
            <a:off x="800100" y="5880827"/>
            <a:ext cx="34766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72.82 – 3.4P</a:t>
            </a:r>
            <a:r>
              <a:rPr lang="en-US" sz="2000" baseline="-25000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" y="4276344"/>
            <a:ext cx="6953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n-lt"/>
              </a:rPr>
              <a:t>Price of Chicken increases to $2.00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E81F39-2BEA-40BF-BC57-DAF1F87B254B}"/>
              </a:ext>
            </a:extLst>
          </p:cNvPr>
          <p:cNvGrpSpPr/>
          <p:nvPr/>
        </p:nvGrpSpPr>
        <p:grpSpPr>
          <a:xfrm>
            <a:off x="800100" y="5360416"/>
            <a:ext cx="4509294" cy="400110"/>
            <a:chOff x="800100" y="5360416"/>
            <a:chExt cx="4509294" cy="400110"/>
          </a:xfrm>
        </p:grpSpPr>
        <p:sp>
          <p:nvSpPr>
            <p:cNvPr id="254991" name="Text Box 15"/>
            <p:cNvSpPr txBox="1">
              <a:spLocks noChangeArrowheads="1"/>
            </p:cNvSpPr>
            <p:nvPr/>
          </p:nvSpPr>
          <p:spPr bwMode="auto">
            <a:xfrm>
              <a:off x="800100" y="5360416"/>
              <a:ext cx="450929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err="1"/>
                <a:t>Q</a:t>
              </a:r>
              <a:r>
                <a:rPr lang="en-US" sz="2000" baseline="-25000" dirty="0" err="1"/>
                <a:t>d</a:t>
              </a:r>
              <a:r>
                <a:rPr lang="en-US" sz="2000" dirty="0"/>
                <a:t> = 41.2 – 3.4P</a:t>
              </a:r>
              <a:r>
                <a:rPr lang="en-US" sz="2000" baseline="-25000" dirty="0"/>
                <a:t>b</a:t>
              </a:r>
              <a:r>
                <a:rPr lang="en-US" sz="2000" dirty="0"/>
                <a:t>  + 31.62</a:t>
              </a:r>
              <a:endParaRPr lang="en-US" sz="2000" baseline="-25000" dirty="0"/>
            </a:p>
          </p:txBody>
        </p:sp>
        <p:sp>
          <p:nvSpPr>
            <p:cNvPr id="18" name="AutoShape 8">
              <a:extLst>
                <a:ext uri="{FF2B5EF4-FFF2-40B4-BE49-F238E27FC236}">
                  <a16:creationId xmlns:a16="http://schemas.microsoft.com/office/drawing/2014/main" id="{1A517E75-0975-47B6-AF11-A33B5B5AB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525" y="5380272"/>
              <a:ext cx="759629" cy="320438"/>
            </a:xfrm>
            <a:prstGeom prst="bracketPair">
              <a:avLst>
                <a:gd name="adj" fmla="val 16667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3465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9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113"/>
            <a:ext cx="8229600" cy="1143000"/>
          </a:xfrm>
        </p:spPr>
        <p:txBody>
          <a:bodyPr/>
          <a:lstStyle/>
          <a:p>
            <a:r>
              <a:rPr lang="en-US"/>
              <a:t>General Demand Function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idx="1"/>
          </p:nvPr>
        </p:nvSpPr>
        <p:spPr>
          <a:xfrm>
            <a:off x="765175" y="1706563"/>
            <a:ext cx="7848600" cy="4876800"/>
          </a:xfrm>
        </p:spPr>
        <p:txBody>
          <a:bodyPr/>
          <a:lstStyle/>
          <a:p>
            <a:endParaRPr lang="en-US" sz="3000"/>
          </a:p>
          <a:p>
            <a:r>
              <a:rPr lang="en-US" b="1" i="1">
                <a:latin typeface="Times New Roman" pitchFamily="18" charset="0"/>
              </a:rPr>
              <a:t>b, c, d, e, f, </a:t>
            </a:r>
            <a:r>
              <a:rPr lang="en-US"/>
              <a:t>&amp; </a:t>
            </a:r>
            <a:r>
              <a:rPr lang="en-US" b="1" i="1">
                <a:latin typeface="Times New Roman" pitchFamily="18" charset="0"/>
              </a:rPr>
              <a:t>g</a:t>
            </a:r>
            <a:r>
              <a:rPr lang="en-US"/>
              <a:t> are slope parameters</a:t>
            </a:r>
          </a:p>
          <a:p>
            <a:pPr lvl="1"/>
            <a:r>
              <a:rPr lang="en-US"/>
              <a:t>Measure effect on </a:t>
            </a:r>
            <a:r>
              <a:rPr lang="en-US" sz="3200" b="1" i="1">
                <a:latin typeface="Times New Roman" pitchFamily="18" charset="0"/>
              </a:rPr>
              <a:t>Q</a:t>
            </a:r>
            <a:r>
              <a:rPr lang="en-US" sz="3200" b="1" i="1" baseline="-25000">
                <a:latin typeface="Times New Roman" pitchFamily="18" charset="0"/>
              </a:rPr>
              <a:t>d</a:t>
            </a:r>
            <a:r>
              <a:rPr lang="en-US" b="1" i="1">
                <a:latin typeface="Times New Roman" pitchFamily="18" charset="0"/>
              </a:rPr>
              <a:t> </a:t>
            </a:r>
            <a:r>
              <a:rPr lang="en-US"/>
              <a:t>of changing one of the variables while holding the others constant</a:t>
            </a:r>
          </a:p>
          <a:p>
            <a:r>
              <a:rPr lang="en-US"/>
              <a:t>Sign of parameter shows how variable is related to </a:t>
            </a: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d</a:t>
            </a:r>
          </a:p>
          <a:p>
            <a:pPr lvl="1"/>
            <a:r>
              <a:rPr lang="en-US"/>
              <a:t>Positive sign indicates direct relationship</a:t>
            </a:r>
          </a:p>
          <a:p>
            <a:pPr lvl="1"/>
            <a:r>
              <a:rPr lang="en-US"/>
              <a:t>Negative sign indicates inverse relationship</a:t>
            </a:r>
          </a:p>
          <a:p>
            <a:pPr lvl="1"/>
            <a:endParaRPr lang="en-US" sz="2600"/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00050" y="95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952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TextBox 6"/>
          <p:cNvSpPr txBox="1">
            <a:spLocks noChangeArrowheads="1"/>
          </p:cNvSpPr>
          <p:nvPr/>
        </p:nvSpPr>
        <p:spPr bwMode="auto">
          <a:xfrm>
            <a:off x="762000" y="1536700"/>
            <a:ext cx="76581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400" b="1" i="1">
                <a:solidFill>
                  <a:srgbClr val="174122"/>
                </a:solidFill>
                <a:latin typeface="Times New Roman" pitchFamily="18" charset="0"/>
              </a:rPr>
              <a:t>Q</a:t>
            </a:r>
            <a:r>
              <a:rPr lang="en-US" sz="3400" b="1" i="1" baseline="-25000">
                <a:solidFill>
                  <a:srgbClr val="174122"/>
                </a:solidFill>
                <a:latin typeface="Times New Roman" pitchFamily="18" charset="0"/>
              </a:rPr>
              <a:t>d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</a:rPr>
              <a:t> = a + bP + cM + dP</a:t>
            </a:r>
            <a:r>
              <a:rPr lang="en-US" sz="3400" b="1" i="1" baseline="-25000">
                <a:solidFill>
                  <a:srgbClr val="174122"/>
                </a:solidFill>
                <a:latin typeface="Times New Roman" pitchFamily="18" charset="0"/>
              </a:rPr>
              <a:t>R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</a:rPr>
              <a:t> + e</a:t>
            </a:r>
            <a:r>
              <a:rPr lang="en-US" sz="3400" b="1">
                <a:solidFill>
                  <a:srgbClr val="174122"/>
                </a:solidFill>
                <a:latin typeface="Script MT Bold" pitchFamily="66" charset="0"/>
              </a:rPr>
              <a:t>T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</a:rPr>
              <a:t> + fP</a:t>
            </a:r>
            <a:r>
              <a:rPr lang="en-US" sz="3400" b="1" i="1" baseline="-25000">
                <a:solidFill>
                  <a:srgbClr val="174122"/>
                </a:solidFill>
                <a:latin typeface="Times New Roman" pitchFamily="18" charset="0"/>
              </a:rPr>
              <a:t>e</a:t>
            </a:r>
            <a:r>
              <a:rPr lang="en-US" sz="3400" b="1" i="1">
                <a:solidFill>
                  <a:srgbClr val="174122"/>
                </a:solidFill>
                <a:latin typeface="Times New Roman" pitchFamily="18" charset="0"/>
              </a:rPr>
              <a:t> + gN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9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9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9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23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434975"/>
            <a:ext cx="7696200" cy="838200"/>
          </a:xfrm>
        </p:spPr>
        <p:txBody>
          <a:bodyPr/>
          <a:lstStyle/>
          <a:p>
            <a:r>
              <a:rPr lang="en-US"/>
              <a:t>General Demand Function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idx="1"/>
          </p:nvPr>
        </p:nvSpPr>
        <p:spPr>
          <a:xfrm>
            <a:off x="788988" y="1627188"/>
            <a:ext cx="7848600" cy="4876800"/>
          </a:xfrm>
        </p:spPr>
        <p:txBody>
          <a:bodyPr/>
          <a:lstStyle/>
          <a:p>
            <a:r>
              <a:rPr lang="en-US"/>
              <a:t>Normal good</a:t>
            </a:r>
          </a:p>
          <a:p>
            <a:pPr lvl="1"/>
            <a:r>
              <a:rPr lang="en-US" sz="2600"/>
              <a:t>A good or service for which an increase (decrease) in income causes consumers to demand more (less) of the good, holding all other variables in the general demand function constant</a:t>
            </a:r>
          </a:p>
          <a:p>
            <a:r>
              <a:rPr lang="en-US"/>
              <a:t>Inferior good</a:t>
            </a:r>
          </a:p>
          <a:p>
            <a:pPr lvl="1"/>
            <a:r>
              <a:rPr lang="en-US" sz="2600"/>
              <a:t>A good or service for which an increase (decrease) in income causes consumers to demand less (more) of the good, all other factors held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434975"/>
            <a:ext cx="7696200" cy="838200"/>
          </a:xfrm>
        </p:spPr>
        <p:txBody>
          <a:bodyPr/>
          <a:lstStyle/>
          <a:p>
            <a:r>
              <a:rPr lang="en-US"/>
              <a:t>General Demand Function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idx="1"/>
          </p:nvPr>
        </p:nvSpPr>
        <p:spPr>
          <a:xfrm>
            <a:off x="788988" y="1616075"/>
            <a:ext cx="7848600" cy="4876800"/>
          </a:xfrm>
        </p:spPr>
        <p:txBody>
          <a:bodyPr/>
          <a:lstStyle/>
          <a:p>
            <a:r>
              <a:rPr lang="en-US"/>
              <a:t>Substitutes</a:t>
            </a:r>
          </a:p>
          <a:p>
            <a:pPr lvl="1"/>
            <a:r>
              <a:rPr lang="en-US" sz="2600"/>
              <a:t>Two goods are substitutes if an increase (decrease) in the price of one good causes consumers to demand more (less) of the other good, holding all other factors constant</a:t>
            </a:r>
          </a:p>
          <a:p>
            <a:r>
              <a:rPr lang="en-US"/>
              <a:t>Complements</a:t>
            </a:r>
          </a:p>
          <a:p>
            <a:pPr lvl="1"/>
            <a:r>
              <a:rPr lang="en-US" sz="2600"/>
              <a:t>Two goods are complements if an increase (decrease) in the price of one good causes consumers to demand less (more) of the other good, all other things held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1171" name="Group 3"/>
          <p:cNvGraphicFramePr>
            <a:graphicFrameLocks noGrp="1"/>
          </p:cNvGraphicFramePr>
          <p:nvPr/>
        </p:nvGraphicFramePr>
        <p:xfrm>
          <a:off x="546100" y="1524000"/>
          <a:ext cx="7924800" cy="4984752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Arial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Arial" charset="0"/>
                        </a:rPr>
                        <a:t>Relation to </a:t>
                      </a:r>
                      <a:r>
                        <a:rPr kumimoji="0" lang="en-US" sz="2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2200" b="1" i="1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endParaRPr kumimoji="0" lang="en-US" sz="2200" b="1" i="1" u="none" strike="noStrike" cap="none" normalizeH="0" baseline="-25000" dirty="0">
                        <a:ln>
                          <a:noFill/>
                        </a:ln>
                        <a:solidFill>
                          <a:srgbClr val="17412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4122"/>
                          </a:solidFill>
                          <a:effectLst/>
                          <a:latin typeface="Arial" charset="0"/>
                        </a:rPr>
                        <a:t>Sign of Slope 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7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6225"/>
            <a:ext cx="8229600" cy="1143000"/>
          </a:xfrm>
        </p:spPr>
        <p:txBody>
          <a:bodyPr/>
          <a:lstStyle/>
          <a:p>
            <a:r>
              <a:rPr lang="en-US"/>
              <a:t>General Demand Function</a:t>
            </a:r>
          </a:p>
        </p:txBody>
      </p:sp>
      <p:sp>
        <p:nvSpPr>
          <p:cNvPr id="391224" name="Text Box 56"/>
          <p:cNvSpPr>
            <a:spLocks noGrp="1" noChangeArrowheads="1"/>
          </p:cNvSpPr>
          <p:nvPr>
            <p:ph idx="1"/>
          </p:nvPr>
        </p:nvSpPr>
        <p:spPr>
          <a:xfrm>
            <a:off x="1854200" y="3886200"/>
            <a:ext cx="3276600" cy="45720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AC5E08"/>
                </a:solidFill>
              </a:rPr>
              <a:t>Inverse for complements</a:t>
            </a:r>
          </a:p>
        </p:txBody>
      </p:sp>
      <p:sp>
        <p:nvSpPr>
          <p:cNvPr id="30757" name="Text Box 37"/>
          <p:cNvSpPr txBox="1">
            <a:spLocks noChangeArrowheads="1"/>
          </p:cNvSpPr>
          <p:nvPr/>
        </p:nvSpPr>
        <p:spPr bwMode="auto">
          <a:xfrm>
            <a:off x="952500" y="2133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P</a:t>
            </a:r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866775" y="5181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P</a:t>
            </a:r>
            <a:r>
              <a:rPr lang="en-US" sz="2400" b="1" i="1" baseline="-25000">
                <a:solidFill>
                  <a:srgbClr val="174122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952500" y="5867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30760" name="Text Box 40"/>
          <p:cNvSpPr txBox="1">
            <a:spLocks noChangeArrowheads="1"/>
          </p:cNvSpPr>
          <p:nvPr/>
        </p:nvSpPr>
        <p:spPr bwMode="auto">
          <a:xfrm>
            <a:off x="952500" y="2895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30761" name="Text Box 41"/>
          <p:cNvSpPr txBox="1">
            <a:spLocks noChangeArrowheads="1"/>
          </p:cNvSpPr>
          <p:nvPr/>
        </p:nvSpPr>
        <p:spPr bwMode="auto">
          <a:xfrm>
            <a:off x="952500" y="3657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174122"/>
                </a:solidFill>
                <a:latin typeface="Times New Roman" pitchFamily="18" charset="0"/>
              </a:rPr>
              <a:t>P</a:t>
            </a:r>
            <a:r>
              <a:rPr lang="en-US" sz="2400" b="1" i="1" baseline="-25000">
                <a:solidFill>
                  <a:srgbClr val="174122"/>
                </a:solidFill>
                <a:latin typeface="Times New Roman" pitchFamily="18" charset="0"/>
              </a:rPr>
              <a:t>R</a:t>
            </a:r>
          </a:p>
        </p:txBody>
      </p:sp>
      <p:sp>
        <p:nvSpPr>
          <p:cNvPr id="391210" name="Text Box 42"/>
          <p:cNvSpPr txBox="1">
            <a:spLocks noChangeArrowheads="1"/>
          </p:cNvSpPr>
          <p:nvPr/>
        </p:nvSpPr>
        <p:spPr bwMode="auto">
          <a:xfrm>
            <a:off x="1841500" y="2193925"/>
            <a:ext cx="1073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Inverse</a:t>
            </a:r>
          </a:p>
        </p:txBody>
      </p:sp>
      <p:sp>
        <p:nvSpPr>
          <p:cNvPr id="391211" name="Text Box 43"/>
          <p:cNvSpPr txBox="1">
            <a:spLocks noChangeArrowheads="1"/>
          </p:cNvSpPr>
          <p:nvPr/>
        </p:nvSpPr>
        <p:spPr bwMode="auto">
          <a:xfrm>
            <a:off x="1841500" y="45561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</a:t>
            </a:r>
          </a:p>
        </p:txBody>
      </p:sp>
      <p:sp>
        <p:nvSpPr>
          <p:cNvPr id="391212" name="Text Box 44"/>
          <p:cNvSpPr txBox="1">
            <a:spLocks noChangeArrowheads="1"/>
          </p:cNvSpPr>
          <p:nvPr/>
        </p:nvSpPr>
        <p:spPr bwMode="auto">
          <a:xfrm>
            <a:off x="1841500" y="59277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</a:t>
            </a:r>
          </a:p>
        </p:txBody>
      </p:sp>
      <p:sp>
        <p:nvSpPr>
          <p:cNvPr id="391213" name="Text Box 45"/>
          <p:cNvSpPr txBox="1">
            <a:spLocks noChangeArrowheads="1"/>
          </p:cNvSpPr>
          <p:nvPr/>
        </p:nvSpPr>
        <p:spPr bwMode="auto">
          <a:xfrm>
            <a:off x="1841500" y="52419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</a:t>
            </a:r>
          </a:p>
        </p:txBody>
      </p:sp>
      <p:sp>
        <p:nvSpPr>
          <p:cNvPr id="391214" name="Text Box 46"/>
          <p:cNvSpPr txBox="1">
            <a:spLocks noChangeArrowheads="1"/>
          </p:cNvSpPr>
          <p:nvPr/>
        </p:nvSpPr>
        <p:spPr bwMode="auto">
          <a:xfrm>
            <a:off x="1835150" y="2727325"/>
            <a:ext cx="306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 for normal goods</a:t>
            </a:r>
          </a:p>
        </p:txBody>
      </p:sp>
      <p:sp>
        <p:nvSpPr>
          <p:cNvPr id="391215" name="Text Box 47"/>
          <p:cNvSpPr txBox="1">
            <a:spLocks noChangeArrowheads="1"/>
          </p:cNvSpPr>
          <p:nvPr/>
        </p:nvSpPr>
        <p:spPr bwMode="auto">
          <a:xfrm>
            <a:off x="1841500" y="3108325"/>
            <a:ext cx="3257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Inverse for inferior goods</a:t>
            </a:r>
          </a:p>
        </p:txBody>
      </p:sp>
      <p:sp>
        <p:nvSpPr>
          <p:cNvPr id="391216" name="Text Box 48"/>
          <p:cNvSpPr txBox="1">
            <a:spLocks noChangeArrowheads="1"/>
          </p:cNvSpPr>
          <p:nvPr/>
        </p:nvSpPr>
        <p:spPr bwMode="auto">
          <a:xfrm>
            <a:off x="1841500" y="3565525"/>
            <a:ext cx="2735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AC5E08"/>
                </a:solidFill>
              </a:rPr>
              <a:t>Direct for substitutes</a:t>
            </a:r>
          </a:p>
        </p:txBody>
      </p:sp>
      <p:sp>
        <p:nvSpPr>
          <p:cNvPr id="391217" name="Text Box 49"/>
          <p:cNvSpPr txBox="1">
            <a:spLocks noChangeArrowheads="1"/>
          </p:cNvSpPr>
          <p:nvPr/>
        </p:nvSpPr>
        <p:spPr bwMode="auto">
          <a:xfrm>
            <a:off x="5118100" y="2133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b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P  </a:t>
            </a:r>
            <a:r>
              <a:rPr lang="en-US" sz="2000" b="1">
                <a:solidFill>
                  <a:srgbClr val="AC5E08"/>
                </a:solidFill>
              </a:rPr>
              <a:t>is negative</a:t>
            </a:r>
          </a:p>
        </p:txBody>
      </p:sp>
      <p:sp>
        <p:nvSpPr>
          <p:cNvPr id="391218" name="Text Box 50"/>
          <p:cNvSpPr txBox="1">
            <a:spLocks noChangeArrowheads="1"/>
          </p:cNvSpPr>
          <p:nvPr/>
        </p:nvSpPr>
        <p:spPr bwMode="auto">
          <a:xfrm>
            <a:off x="5118100" y="26670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c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/M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391219" name="Text Box 51"/>
          <p:cNvSpPr txBox="1">
            <a:spLocks noChangeArrowheads="1"/>
          </p:cNvSpPr>
          <p:nvPr/>
        </p:nvSpPr>
        <p:spPr bwMode="auto">
          <a:xfrm>
            <a:off x="5118100" y="30480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c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/M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negative</a:t>
            </a:r>
          </a:p>
        </p:txBody>
      </p:sp>
      <p:sp>
        <p:nvSpPr>
          <p:cNvPr id="391220" name="Text Box 52"/>
          <p:cNvSpPr txBox="1">
            <a:spLocks noChangeArrowheads="1"/>
          </p:cNvSpPr>
          <p:nvPr/>
        </p:nvSpPr>
        <p:spPr bwMode="auto">
          <a:xfrm>
            <a:off x="5118100" y="35052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d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R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391221" name="Text Box 53"/>
          <p:cNvSpPr txBox="1">
            <a:spLocks noChangeArrowheads="1"/>
          </p:cNvSpPr>
          <p:nvPr/>
        </p:nvSpPr>
        <p:spPr bwMode="auto">
          <a:xfrm>
            <a:off x="5118100" y="38862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d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R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negative</a:t>
            </a:r>
          </a:p>
        </p:txBody>
      </p:sp>
      <p:sp>
        <p:nvSpPr>
          <p:cNvPr id="391222" name="Text Box 54"/>
          <p:cNvSpPr txBox="1">
            <a:spLocks noChangeArrowheads="1"/>
          </p:cNvSpPr>
          <p:nvPr/>
        </p:nvSpPr>
        <p:spPr bwMode="auto">
          <a:xfrm>
            <a:off x="5118100" y="5181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f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e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391223" name="Text Box 55"/>
          <p:cNvSpPr txBox="1">
            <a:spLocks noChangeArrowheads="1"/>
          </p:cNvSpPr>
          <p:nvPr/>
        </p:nvSpPr>
        <p:spPr bwMode="auto">
          <a:xfrm>
            <a:off x="5118100" y="5867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g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/N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8249" name="Text Box 58"/>
          <p:cNvSpPr txBox="1">
            <a:spLocks noChangeArrowheads="1"/>
          </p:cNvSpPr>
          <p:nvPr/>
        </p:nvSpPr>
        <p:spPr bwMode="auto">
          <a:xfrm>
            <a:off x="5130800" y="4505325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e = 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sz="2400" b="1" i="1" baseline="-25000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  <a:sym typeface="Symbol" pitchFamily="18" charset="2"/>
              </a:rPr>
              <a:t>/</a:t>
            </a:r>
            <a:r>
              <a:rPr lang="en-US" sz="2400" b="1">
                <a:solidFill>
                  <a:srgbClr val="AC5E08"/>
                </a:solidFill>
                <a:latin typeface="Script MT Bold" pitchFamily="66" charset="0"/>
                <a:sym typeface="Symbol" pitchFamily="18" charset="2"/>
              </a:rPr>
              <a:t>T</a:t>
            </a:r>
            <a:r>
              <a:rPr lang="en-US" sz="2400" b="1" i="1">
                <a:solidFill>
                  <a:srgbClr val="AC5E08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AC5E08"/>
                </a:solidFill>
              </a:rPr>
              <a:t>is positive</a:t>
            </a:r>
          </a:p>
        </p:txBody>
      </p:sp>
      <p:sp>
        <p:nvSpPr>
          <p:cNvPr id="30777" name="TextBox 28"/>
          <p:cNvSpPr txBox="1">
            <a:spLocks noChangeArrowheads="1"/>
          </p:cNvSpPr>
          <p:nvPr/>
        </p:nvSpPr>
        <p:spPr bwMode="auto">
          <a:xfrm>
            <a:off x="927100" y="4492625"/>
            <a:ext cx="4445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600">
                <a:solidFill>
                  <a:srgbClr val="174122"/>
                </a:solidFill>
                <a:latin typeface="Script MT Bold" pitchFamily="66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1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9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9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9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9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224" grpId="0" build="p" autoUpdateAnimBg="0"/>
      <p:bldP spid="391210" grpId="0" autoUpdateAnimBg="0"/>
      <p:bldP spid="391211" grpId="0" autoUpdateAnimBg="0"/>
      <p:bldP spid="391212" grpId="0" autoUpdateAnimBg="0"/>
      <p:bldP spid="391213" grpId="0" autoUpdateAnimBg="0"/>
      <p:bldP spid="391214" grpId="0" autoUpdateAnimBg="0"/>
      <p:bldP spid="391215" grpId="0" autoUpdateAnimBg="0"/>
      <p:bldP spid="391216" grpId="0" autoUpdateAnimBg="0"/>
      <p:bldP spid="391217" grpId="0" autoUpdateAnimBg="0"/>
      <p:bldP spid="391218" grpId="0" autoUpdateAnimBg="0"/>
      <p:bldP spid="391219" grpId="0" autoUpdateAnimBg="0"/>
      <p:bldP spid="391220" grpId="0" autoUpdateAnimBg="0"/>
      <p:bldP spid="391221" grpId="0" autoUpdateAnimBg="0"/>
      <p:bldP spid="391222" grpId="0" autoUpdateAnimBg="0"/>
      <p:bldP spid="391223" grpId="0" autoUpdateAnimBg="0"/>
      <p:bldP spid="82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Direct Demand Function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idx="1"/>
          </p:nvPr>
        </p:nvSpPr>
        <p:spPr>
          <a:xfrm>
            <a:off x="809625" y="1600200"/>
            <a:ext cx="8081963" cy="4876800"/>
          </a:xfrm>
        </p:spPr>
        <p:txBody>
          <a:bodyPr/>
          <a:lstStyle/>
          <a:p>
            <a:r>
              <a:rPr lang="en-US" sz="3000"/>
              <a:t>The </a:t>
            </a:r>
            <a:r>
              <a:rPr lang="en-US" sz="3000" i="1"/>
              <a:t>direct demand function</a:t>
            </a:r>
            <a:r>
              <a:rPr lang="en-US" sz="3000"/>
              <a:t>, or simply </a:t>
            </a:r>
            <a:r>
              <a:rPr lang="en-US" sz="3000" i="1"/>
              <a:t>demand</a:t>
            </a:r>
            <a:r>
              <a:rPr lang="en-US" sz="3000"/>
              <a:t>, shows how quantity demanded,   </a:t>
            </a:r>
            <a:r>
              <a:rPr lang="en-US" sz="3000" b="1" i="1">
                <a:latin typeface="Times New Roman" pitchFamily="18" charset="0"/>
              </a:rPr>
              <a:t>Q</a:t>
            </a:r>
            <a:r>
              <a:rPr lang="en-US" sz="3000" b="1" i="1" baseline="-25000">
                <a:latin typeface="Times New Roman" pitchFamily="18" charset="0"/>
              </a:rPr>
              <a:t>d </a:t>
            </a:r>
            <a:r>
              <a:rPr lang="en-US" sz="3000" i="1"/>
              <a:t>, </a:t>
            </a:r>
            <a:r>
              <a:rPr lang="en-US" sz="3000"/>
              <a:t>is related to product price, </a:t>
            </a:r>
            <a:r>
              <a:rPr lang="en-US" sz="3000" b="1" i="1">
                <a:latin typeface="Times New Roman" pitchFamily="18" charset="0"/>
              </a:rPr>
              <a:t>P</a:t>
            </a:r>
            <a:r>
              <a:rPr lang="en-US" sz="3000"/>
              <a:t>, when all other variables are held constant</a:t>
            </a:r>
          </a:p>
          <a:p>
            <a:pPr lvl="1"/>
            <a:r>
              <a:rPr lang="en-US" sz="2600"/>
              <a:t> </a:t>
            </a:r>
            <a:r>
              <a:rPr lang="en-US" sz="3000" b="1" i="1">
                <a:latin typeface="Times New Roman" pitchFamily="18" charset="0"/>
                <a:sym typeface="Euclid Symbol" pitchFamily="18" charset="2"/>
              </a:rPr>
              <a:t>Q</a:t>
            </a:r>
            <a:r>
              <a:rPr lang="en-US" sz="3000" b="1" i="1" baseline="-25000">
                <a:latin typeface="Times New Roman" pitchFamily="18" charset="0"/>
                <a:sym typeface="Euclid Symbol" pitchFamily="18" charset="2"/>
              </a:rPr>
              <a:t>d</a:t>
            </a:r>
            <a:r>
              <a:rPr lang="en-US" sz="3000" b="1" i="1">
                <a:latin typeface="Times New Roman" pitchFamily="18" charset="0"/>
                <a:sym typeface="Euclid Symbol" pitchFamily="18" charset="2"/>
              </a:rPr>
              <a:t> = f(P)</a:t>
            </a:r>
            <a:endParaRPr lang="en-US" sz="3000" b="1" i="1">
              <a:latin typeface="Times New Roman" pitchFamily="18" charset="0"/>
            </a:endParaRPr>
          </a:p>
          <a:p>
            <a:r>
              <a:rPr lang="en-US" sz="3000"/>
              <a:t>Law of Demand</a:t>
            </a:r>
          </a:p>
          <a:p>
            <a:pPr lvl="1">
              <a:buSzPct val="90000"/>
            </a:pP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d</a:t>
            </a:r>
            <a:r>
              <a:rPr lang="en-US" sz="2600">
                <a:latin typeface="Times New Roman" pitchFamily="18" charset="0"/>
              </a:rPr>
              <a:t> </a:t>
            </a:r>
            <a:r>
              <a:rPr lang="en-US" sz="2600"/>
              <a:t>increases when </a:t>
            </a:r>
            <a:r>
              <a:rPr lang="en-US" b="1" i="1">
                <a:latin typeface="Times New Roman" pitchFamily="18" charset="0"/>
              </a:rPr>
              <a:t>P</a:t>
            </a:r>
            <a:r>
              <a:rPr lang="en-US" sz="2600"/>
              <a:t> falls, all else constant</a:t>
            </a:r>
          </a:p>
          <a:p>
            <a:pPr lvl="1">
              <a:buSzPct val="90000"/>
            </a:pP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d</a:t>
            </a:r>
            <a:r>
              <a:rPr lang="en-US" b="1" i="1">
                <a:latin typeface="Times New Roman" pitchFamily="18" charset="0"/>
              </a:rPr>
              <a:t> </a:t>
            </a:r>
            <a:r>
              <a:rPr lang="en-US" sz="2600"/>
              <a:t>decreases when </a:t>
            </a:r>
            <a:r>
              <a:rPr lang="en-US" b="1" i="1">
                <a:latin typeface="Times New Roman" pitchFamily="18" charset="0"/>
              </a:rPr>
              <a:t>P</a:t>
            </a:r>
            <a:r>
              <a:rPr lang="en-US" sz="2600"/>
              <a:t> rises, all else constant</a:t>
            </a:r>
          </a:p>
          <a:p>
            <a:pPr lvl="1">
              <a:buSzPct val="90000"/>
            </a:pPr>
            <a:r>
              <a:rPr lang="en-US" b="1" i="1">
                <a:latin typeface="Times New Roman" pitchFamily="18" charset="0"/>
                <a:sym typeface="Symbol" pitchFamily="18" charset="2"/>
              </a:rPr>
              <a:t>Q</a:t>
            </a:r>
            <a:r>
              <a:rPr lang="en-US" b="1" i="1" baseline="-25000">
                <a:latin typeface="Times New Roman" pitchFamily="18" charset="0"/>
                <a:sym typeface="Symbol" pitchFamily="18" charset="2"/>
              </a:rPr>
              <a:t>d</a:t>
            </a:r>
            <a:r>
              <a:rPr lang="en-US" b="1" i="1">
                <a:latin typeface="Times New Roman" pitchFamily="18" charset="0"/>
                <a:sym typeface="Symbol" pitchFamily="18" charset="2"/>
              </a:rPr>
              <a:t>/P</a:t>
            </a:r>
            <a:r>
              <a:rPr lang="en-US">
                <a:sym typeface="Symbol" pitchFamily="18" charset="2"/>
              </a:rPr>
              <a:t> </a:t>
            </a:r>
            <a:r>
              <a:rPr lang="en-US" sz="2600">
                <a:sym typeface="Symbol" pitchFamily="18" charset="2"/>
              </a:rPr>
              <a:t>must be negative</a:t>
            </a:r>
            <a:endParaRPr lang="en-US" sz="2600">
              <a:sym typeface="Euclid 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9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Inverse Demand Function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Traditionally, price </a:t>
            </a:r>
            <a:r>
              <a:rPr lang="en-US" i="1">
                <a:latin typeface="Times New Roman" pitchFamily="18" charset="0"/>
              </a:rPr>
              <a:t>(</a:t>
            </a:r>
            <a:r>
              <a:rPr lang="en-US" b="1" i="1">
                <a:latin typeface="Times New Roman" pitchFamily="18" charset="0"/>
              </a:rPr>
              <a:t>P</a:t>
            </a:r>
            <a:r>
              <a:rPr lang="en-US" i="1">
                <a:latin typeface="Times New Roman" pitchFamily="18" charset="0"/>
              </a:rPr>
              <a:t>)</a:t>
            </a:r>
            <a:r>
              <a:rPr lang="en-US"/>
              <a:t> is plotted on the vertical axis &amp; quantity demanded </a:t>
            </a:r>
            <a:r>
              <a:rPr lang="en-US" i="1">
                <a:latin typeface="Times New Roman" pitchFamily="18" charset="0"/>
              </a:rPr>
              <a:t>(</a:t>
            </a:r>
            <a:r>
              <a:rPr lang="en-US" b="1" i="1">
                <a:latin typeface="Times New Roman" pitchFamily="18" charset="0"/>
              </a:rPr>
              <a:t>Q</a:t>
            </a:r>
            <a:r>
              <a:rPr lang="en-US" b="1" i="1" baseline="-25000">
                <a:latin typeface="Times New Roman" pitchFamily="18" charset="0"/>
              </a:rPr>
              <a:t>d</a:t>
            </a:r>
            <a:r>
              <a:rPr lang="en-US" i="1">
                <a:latin typeface="Times New Roman" pitchFamily="18" charset="0"/>
              </a:rPr>
              <a:t>)</a:t>
            </a:r>
            <a:r>
              <a:rPr lang="en-US"/>
              <a:t> is plotted on the horizontal axis</a:t>
            </a:r>
          </a:p>
          <a:p>
            <a:pPr lvl="1"/>
            <a:r>
              <a:rPr lang="en-US"/>
              <a:t>The equation plotted is the </a:t>
            </a:r>
            <a:r>
              <a:rPr lang="en-US" i="1"/>
              <a:t>inverse demand function, </a:t>
            </a:r>
            <a:r>
              <a:rPr lang="en-US" b="1" i="1">
                <a:latin typeface="Times New Roman" pitchFamily="18" charset="0"/>
              </a:rPr>
              <a:t>P = f(Q</a:t>
            </a:r>
            <a:r>
              <a:rPr lang="en-US" b="1" i="1" baseline="-25000">
                <a:latin typeface="Times New Roman" pitchFamily="18" charset="0"/>
              </a:rPr>
              <a:t>d</a:t>
            </a:r>
            <a:r>
              <a:rPr lang="en-US" b="1" i="1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build="p" bldLvl="2" autoUpdateAnimBg="0"/>
    </p:bldLst>
  </p:timing>
</p:sld>
</file>

<file path=ppt/theme/theme1.xml><?xml version="1.0" encoding="utf-8"?>
<a:theme xmlns:a="http://schemas.openxmlformats.org/drawingml/2006/main" name="Thomas11ePPTtemplate">
  <a:themeElements>
    <a:clrScheme name="Thomas 10e PP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omas 10e PP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homas 10e 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mas 10e PP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mas 10e PP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mas 10e PP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mas 10e PP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mas 10e PP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mas 10e PP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mas 10e PP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mas 10e PP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mas 10e PP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mas 10e PP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mas 10e PP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Thomas11ePPTtemplate</Template>
  <TotalTime>485</TotalTime>
  <Words>1910</Words>
  <Application>Microsoft Office PowerPoint</Application>
  <PresentationFormat>On-screen Show (4:3)</PresentationFormat>
  <Paragraphs>335</Paragraphs>
  <Slides>39</Slides>
  <Notes>35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0" baseType="lpstr">
      <vt:lpstr>Arial</vt:lpstr>
      <vt:lpstr>AvantGarde Bk BT</vt:lpstr>
      <vt:lpstr>Courier New</vt:lpstr>
      <vt:lpstr>Euclid Symbol</vt:lpstr>
      <vt:lpstr>Futura Lt BT</vt:lpstr>
      <vt:lpstr>Script MT Bold</vt:lpstr>
      <vt:lpstr>Symbol</vt:lpstr>
      <vt:lpstr>Times New Roman</vt:lpstr>
      <vt:lpstr>Wingdings</vt:lpstr>
      <vt:lpstr>Thomas11ePPTtemplate</vt:lpstr>
      <vt:lpstr>Equation</vt:lpstr>
      <vt:lpstr>Chapter 2 Demand, Supply, and Market Equilibrium </vt:lpstr>
      <vt:lpstr>Demand</vt:lpstr>
      <vt:lpstr>General Demand Function</vt:lpstr>
      <vt:lpstr>General Demand Function</vt:lpstr>
      <vt:lpstr>General Demand Function</vt:lpstr>
      <vt:lpstr>General Demand Function</vt:lpstr>
      <vt:lpstr>General Demand Function</vt:lpstr>
      <vt:lpstr>Direct Demand Function</vt:lpstr>
      <vt:lpstr>Inverse Demand Function</vt:lpstr>
      <vt:lpstr>Graphing Demand Curves</vt:lpstr>
      <vt:lpstr>A Demand Curve   (Figure 2.1)</vt:lpstr>
      <vt:lpstr>Graphing Demand Curves</vt:lpstr>
      <vt:lpstr>Shifts in Demand     (Figure 2.2)</vt:lpstr>
      <vt:lpstr>Supply</vt:lpstr>
      <vt:lpstr>Supply</vt:lpstr>
      <vt:lpstr>General Supply Function</vt:lpstr>
      <vt:lpstr>General Supply Function</vt:lpstr>
      <vt:lpstr>General Supply Function</vt:lpstr>
      <vt:lpstr>Direct Supply Function</vt:lpstr>
      <vt:lpstr>Inverse Supply Function</vt:lpstr>
      <vt:lpstr>Graphing Supply Curves</vt:lpstr>
      <vt:lpstr>A Supply Curve (Figure 2.3)</vt:lpstr>
      <vt:lpstr>Graphing Supply Curves</vt:lpstr>
      <vt:lpstr>Shifts in Supply     (Figure 2.4)</vt:lpstr>
      <vt:lpstr>Market Equilibrium</vt:lpstr>
      <vt:lpstr>Market Equilibrium    (Figure 2.5)</vt:lpstr>
      <vt:lpstr>Market Equilibrium</vt:lpstr>
      <vt:lpstr>Changes in Market Equilibrium</vt:lpstr>
      <vt:lpstr>Demand Shifts (Supply Constant)    (Figure 2.7)</vt:lpstr>
      <vt:lpstr>Supply Shifts (Demand Constant)    (Figure 2.8)</vt:lpstr>
      <vt:lpstr>Simultaneous Shifts</vt:lpstr>
      <vt:lpstr>Simultaneous Shifts: (D, S)</vt:lpstr>
      <vt:lpstr>Simultaneous Shifts: (D, S)</vt:lpstr>
      <vt:lpstr>Simultaneous Shifts: (D, S)</vt:lpstr>
      <vt:lpstr>Simultaneous Shifts: (D, S)</vt:lpstr>
      <vt:lpstr>Beef Example (Spreadsheet)</vt:lpstr>
      <vt:lpstr>Beef Example (Spreadsheet)</vt:lpstr>
      <vt:lpstr>Back to the Beef Example</vt:lpstr>
      <vt:lpstr>Back to the Beef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Perk, Victoria</dc:creator>
  <cp:lastModifiedBy>Michael Roberson</cp:lastModifiedBy>
  <cp:revision>50</cp:revision>
  <dcterms:created xsi:type="dcterms:W3CDTF">2012-07-14T17:18:52Z</dcterms:created>
  <dcterms:modified xsi:type="dcterms:W3CDTF">2017-09-06T18:14:24Z</dcterms:modified>
</cp:coreProperties>
</file>