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0"/>
  </p:notesMasterIdLst>
  <p:sldIdLst>
    <p:sldId id="256" r:id="rId2"/>
    <p:sldId id="276" r:id="rId3"/>
    <p:sldId id="257" r:id="rId4"/>
    <p:sldId id="258" r:id="rId5"/>
    <p:sldId id="259" r:id="rId6"/>
    <p:sldId id="260" r:id="rId7"/>
    <p:sldId id="261" r:id="rId8"/>
    <p:sldId id="264" r:id="rId9"/>
    <p:sldId id="265" r:id="rId10"/>
    <p:sldId id="266" r:id="rId11"/>
    <p:sldId id="268" r:id="rId12"/>
    <p:sldId id="269" r:id="rId13"/>
    <p:sldId id="271" r:id="rId14"/>
    <p:sldId id="272" r:id="rId15"/>
    <p:sldId id="273" r:id="rId16"/>
    <p:sldId id="274" r:id="rId17"/>
    <p:sldId id="275" r:id="rId18"/>
    <p:sldId id="277" r:id="rId19"/>
  </p:sldIdLst>
  <p:sldSz cx="9144000" cy="6858000" type="screen4x3"/>
  <p:notesSz cx="6858000" cy="9144000"/>
  <p:defaultTextStyle>
    <a:defPPr>
      <a:defRPr lang="en-US"/>
    </a:defPPr>
    <a:lvl1pPr algn="l" rtl="0" fontAlgn="base">
      <a:spcBef>
        <a:spcPct val="0"/>
      </a:spcBef>
      <a:spcAft>
        <a:spcPct val="0"/>
      </a:spcAft>
      <a:defRPr sz="4400" kern="1200">
        <a:solidFill>
          <a:schemeClr val="tx2"/>
        </a:solidFill>
        <a:latin typeface="Arial" charset="0"/>
        <a:ea typeface="+mn-ea"/>
        <a:cs typeface="+mn-cs"/>
      </a:defRPr>
    </a:lvl1pPr>
    <a:lvl2pPr marL="457200" algn="l" rtl="0" fontAlgn="base">
      <a:spcBef>
        <a:spcPct val="0"/>
      </a:spcBef>
      <a:spcAft>
        <a:spcPct val="0"/>
      </a:spcAft>
      <a:defRPr sz="4400" kern="1200">
        <a:solidFill>
          <a:schemeClr val="tx2"/>
        </a:solidFill>
        <a:latin typeface="Arial" charset="0"/>
        <a:ea typeface="+mn-ea"/>
        <a:cs typeface="+mn-cs"/>
      </a:defRPr>
    </a:lvl2pPr>
    <a:lvl3pPr marL="914400" algn="l" rtl="0" fontAlgn="base">
      <a:spcBef>
        <a:spcPct val="0"/>
      </a:spcBef>
      <a:spcAft>
        <a:spcPct val="0"/>
      </a:spcAft>
      <a:defRPr sz="4400" kern="1200">
        <a:solidFill>
          <a:schemeClr val="tx2"/>
        </a:solidFill>
        <a:latin typeface="Arial" charset="0"/>
        <a:ea typeface="+mn-ea"/>
        <a:cs typeface="+mn-cs"/>
      </a:defRPr>
    </a:lvl3pPr>
    <a:lvl4pPr marL="1371600" algn="l" rtl="0" fontAlgn="base">
      <a:spcBef>
        <a:spcPct val="0"/>
      </a:spcBef>
      <a:spcAft>
        <a:spcPct val="0"/>
      </a:spcAft>
      <a:defRPr sz="4400" kern="1200">
        <a:solidFill>
          <a:schemeClr val="tx2"/>
        </a:solidFill>
        <a:latin typeface="Arial" charset="0"/>
        <a:ea typeface="+mn-ea"/>
        <a:cs typeface="+mn-cs"/>
      </a:defRPr>
    </a:lvl4pPr>
    <a:lvl5pPr marL="1828800" algn="l" rtl="0" fontAlgn="base">
      <a:spcBef>
        <a:spcPct val="0"/>
      </a:spcBef>
      <a:spcAft>
        <a:spcPct val="0"/>
      </a:spcAft>
      <a:defRPr sz="4400" kern="1200">
        <a:solidFill>
          <a:schemeClr val="tx2"/>
        </a:solidFill>
        <a:latin typeface="Arial" charset="0"/>
        <a:ea typeface="+mn-ea"/>
        <a:cs typeface="+mn-cs"/>
      </a:defRPr>
    </a:lvl5pPr>
    <a:lvl6pPr marL="2286000" algn="l" defTabSz="914400" rtl="0" eaLnBrk="1" latinLnBrk="0" hangingPunct="1">
      <a:defRPr sz="4400" kern="1200">
        <a:solidFill>
          <a:schemeClr val="tx2"/>
        </a:solidFill>
        <a:latin typeface="Arial" charset="0"/>
        <a:ea typeface="+mn-ea"/>
        <a:cs typeface="+mn-cs"/>
      </a:defRPr>
    </a:lvl6pPr>
    <a:lvl7pPr marL="2743200" algn="l" defTabSz="914400" rtl="0" eaLnBrk="1" latinLnBrk="0" hangingPunct="1">
      <a:defRPr sz="4400" kern="1200">
        <a:solidFill>
          <a:schemeClr val="tx2"/>
        </a:solidFill>
        <a:latin typeface="Arial" charset="0"/>
        <a:ea typeface="+mn-ea"/>
        <a:cs typeface="+mn-cs"/>
      </a:defRPr>
    </a:lvl7pPr>
    <a:lvl8pPr marL="3200400" algn="l" defTabSz="914400" rtl="0" eaLnBrk="1" latinLnBrk="0" hangingPunct="1">
      <a:defRPr sz="4400" kern="1200">
        <a:solidFill>
          <a:schemeClr val="tx2"/>
        </a:solidFill>
        <a:latin typeface="Arial" charset="0"/>
        <a:ea typeface="+mn-ea"/>
        <a:cs typeface="+mn-cs"/>
      </a:defRPr>
    </a:lvl8pPr>
    <a:lvl9pPr marL="3657600" algn="l" defTabSz="914400" rtl="0" eaLnBrk="1" latinLnBrk="0" hangingPunct="1">
      <a:defRPr sz="4400" kern="1200">
        <a:solidFill>
          <a:schemeClr val="tx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5E08"/>
    <a:srgbClr val="174122"/>
    <a:srgbClr val="144414"/>
    <a:srgbClr val="1B4414"/>
    <a:srgbClr val="1C5418"/>
    <a:srgbClr val="245B1B"/>
    <a:srgbClr val="822B00"/>
    <a:srgbClr val="8A2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8" autoAdjust="0"/>
    <p:restoredTop sz="99160" autoAdjust="0"/>
  </p:normalViewPr>
  <p:slideViewPr>
    <p:cSldViewPr snapToGrid="0">
      <p:cViewPr varScale="1">
        <p:scale>
          <a:sx n="85" d="100"/>
          <a:sy n="85" d="100"/>
        </p:scale>
        <p:origin x="-96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9" d="100"/>
          <a:sy n="59" d="100"/>
        </p:scale>
        <p:origin x="-25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BEBCB2E4-2FDA-4654-886D-EF7189D787EA}" type="slidenum">
              <a:rPr lang="en-US"/>
              <a:pPr>
                <a:defRPr/>
              </a:pPr>
              <a:t>‹#›</a:t>
            </a:fld>
            <a:endParaRPr lang="en-US"/>
          </a:p>
        </p:txBody>
      </p:sp>
    </p:spTree>
    <p:extLst>
      <p:ext uri="{BB962C8B-B14F-4D97-AF65-F5344CB8AC3E}">
        <p14:creationId xmlns:p14="http://schemas.microsoft.com/office/powerpoint/2010/main" val="11484982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a:ln/>
        </p:spPr>
      </p:sp>
      <p:sp>
        <p:nvSpPr>
          <p:cNvPr id="15362" name="Notes Placeholder 2"/>
          <p:cNvSpPr>
            <a:spLocks noGrp="1"/>
          </p:cNvSpPr>
          <p:nvPr>
            <p:ph type="body" idx="1"/>
          </p:nvPr>
        </p:nvSpPr>
        <p:spPr>
          <a:noFill/>
        </p:spPr>
        <p:txBody>
          <a:bodyPr/>
          <a:lstStyle/>
          <a:p>
            <a:pPr eaLnBrk="1" hangingPunct="1"/>
            <a:endParaRPr lang="en-US" smtClean="0"/>
          </a:p>
        </p:txBody>
      </p:sp>
      <p:sp>
        <p:nvSpPr>
          <p:cNvPr id="15363" name="Slide Number Placeholder 3"/>
          <p:cNvSpPr>
            <a:spLocks noGrp="1"/>
          </p:cNvSpPr>
          <p:nvPr>
            <p:ph type="sldNum" sz="quarter" idx="5"/>
          </p:nvPr>
        </p:nvSpPr>
        <p:spPr>
          <a:noFill/>
          <a:ln>
            <a:miter lim="800000"/>
            <a:headEnd/>
            <a:tailEnd/>
          </a:ln>
        </p:spPr>
        <p:txBody>
          <a:bodyPr/>
          <a:lstStyle/>
          <a:p>
            <a:fld id="{DCEF899E-A274-44A4-A8A4-816E022C66C0}"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9B7DAD2D-37BD-408B-A9AF-0B9AB97DA3A9}" type="slidenum">
              <a:rPr lang="en-US" smtClean="0">
                <a:latin typeface="Times New Roman" pitchFamily="18" charset="0"/>
              </a:rPr>
              <a:pPr/>
              <a:t>10</a:t>
            </a:fld>
            <a:endParaRPr lang="en-US" smtClean="0">
              <a:latin typeface="Times New Roman" pitchFamily="18" charset="0"/>
            </a:endParaRPr>
          </a:p>
        </p:txBody>
      </p:sp>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miter lim="800000"/>
            <a:headEnd/>
            <a:tailEnd/>
          </a:ln>
        </p:spPr>
        <p:txBody>
          <a:bodyPr/>
          <a:lstStyle/>
          <a:p>
            <a:fld id="{A01FEF74-94D8-4C05-A5B0-4B4233E9BC16}" type="slidenum">
              <a:rPr lang="en-US" smtClean="0">
                <a:latin typeface="Times New Roman" pitchFamily="18" charset="0"/>
              </a:rPr>
              <a:pPr/>
              <a:t>11</a:t>
            </a:fld>
            <a:endParaRPr lang="en-US" smtClean="0">
              <a:latin typeface="Times New Roman" pitchFamily="18" charset="0"/>
            </a:endParaRPr>
          </a:p>
        </p:txBody>
      </p:sp>
      <p:sp>
        <p:nvSpPr>
          <p:cNvPr id="43010" name="Rectangle 2"/>
          <p:cNvSpPr>
            <a:spLocks noGrp="1" noRot="1" noChangeAspect="1" noChangeArrowheads="1" noTextEdit="1"/>
          </p:cNvSpPr>
          <p:nvPr>
            <p:ph type="sldImg"/>
          </p:nvPr>
        </p:nvSpPr>
        <p:spPr>
          <a:solidFill>
            <a:srgbClr val="FFFFFF"/>
          </a:solidFill>
          <a:ln/>
        </p:spPr>
      </p:sp>
      <p:sp>
        <p:nvSpPr>
          <p:cNvPr id="4301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1B918A9B-D076-4ABB-882D-245C60B56A1B}" type="slidenum">
              <a:rPr lang="en-US" smtClean="0">
                <a:latin typeface="Times New Roman" pitchFamily="18" charset="0"/>
              </a:rPr>
              <a:pPr/>
              <a:t>12</a:t>
            </a:fld>
            <a:endParaRPr lang="en-US" smtClean="0">
              <a:latin typeface="Times New Roman" pitchFamily="18" charset="0"/>
            </a:endParaRPr>
          </a:p>
        </p:txBody>
      </p:sp>
      <p:sp>
        <p:nvSpPr>
          <p:cNvPr id="45058" name="Rectangle 2"/>
          <p:cNvSpPr>
            <a:spLocks noGrp="1" noRot="1" noChangeAspect="1" noChangeArrowheads="1" noTextEdit="1"/>
          </p:cNvSpPr>
          <p:nvPr>
            <p:ph type="sldImg"/>
          </p:nvPr>
        </p:nvSpPr>
        <p:spPr>
          <a:solidFill>
            <a:srgbClr val="FFFFFF"/>
          </a:solidFill>
          <a:ln/>
        </p:spPr>
      </p:sp>
      <p:sp>
        <p:nvSpPr>
          <p:cNvPr id="4505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miter lim="800000"/>
            <a:headEnd/>
            <a:tailEnd/>
          </a:ln>
        </p:spPr>
        <p:txBody>
          <a:bodyPr/>
          <a:lstStyle/>
          <a:p>
            <a:fld id="{614817DE-82CF-44C4-8950-6B2733D19D70}" type="slidenum">
              <a:rPr lang="en-US" smtClean="0">
                <a:latin typeface="Times New Roman" pitchFamily="18" charset="0"/>
              </a:rPr>
              <a:pPr/>
              <a:t>13</a:t>
            </a:fld>
            <a:endParaRPr lang="en-US" smtClean="0">
              <a:latin typeface="Times New Roman" pitchFamily="18" charset="0"/>
            </a:endParaRPr>
          </a:p>
        </p:txBody>
      </p:sp>
      <p:sp>
        <p:nvSpPr>
          <p:cNvPr id="49154" name="Rectangle 2"/>
          <p:cNvSpPr>
            <a:spLocks noGrp="1" noRot="1" noChangeAspect="1" noChangeArrowheads="1" noTextEdit="1"/>
          </p:cNvSpPr>
          <p:nvPr>
            <p:ph type="sldImg"/>
          </p:nvPr>
        </p:nvSpPr>
        <p:spPr>
          <a:solidFill>
            <a:srgbClr val="FFFFFF"/>
          </a:solidFill>
          <a:ln/>
        </p:spPr>
      </p:sp>
      <p:sp>
        <p:nvSpPr>
          <p:cNvPr id="4915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miter lim="800000"/>
            <a:headEnd/>
            <a:tailEnd/>
          </a:ln>
        </p:spPr>
        <p:txBody>
          <a:bodyPr/>
          <a:lstStyle/>
          <a:p>
            <a:fld id="{070B98D9-C8BD-4FEB-A988-3F3F82FAC5D0}" type="slidenum">
              <a:rPr lang="en-US" smtClean="0">
                <a:latin typeface="Times New Roman" pitchFamily="18" charset="0"/>
              </a:rPr>
              <a:pPr/>
              <a:t>14</a:t>
            </a:fld>
            <a:endParaRPr lang="en-US" smtClean="0">
              <a:latin typeface="Times New Roman" pitchFamily="18" charset="0"/>
            </a:endParaRPr>
          </a:p>
        </p:txBody>
      </p:sp>
      <p:sp>
        <p:nvSpPr>
          <p:cNvPr id="51202" name="Rectangle 2"/>
          <p:cNvSpPr>
            <a:spLocks noGrp="1" noRot="1" noChangeAspect="1" noChangeArrowheads="1" noTextEdit="1"/>
          </p:cNvSpPr>
          <p:nvPr>
            <p:ph type="sldImg"/>
          </p:nvPr>
        </p:nvSpPr>
        <p:spPr>
          <a:solidFill>
            <a:srgbClr val="FFFFFF"/>
          </a:solidFill>
          <a:ln/>
        </p:spPr>
      </p:sp>
      <p:sp>
        <p:nvSpPr>
          <p:cNvPr id="51203"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miter lim="800000"/>
            <a:headEnd/>
            <a:tailEnd/>
          </a:ln>
        </p:spPr>
        <p:txBody>
          <a:bodyPr/>
          <a:lstStyle/>
          <a:p>
            <a:fld id="{D903FA2A-5775-4C94-8B91-A2F3ADE2F2D9}" type="slidenum">
              <a:rPr lang="en-US" smtClean="0">
                <a:latin typeface="Times New Roman" pitchFamily="18" charset="0"/>
              </a:rPr>
              <a:pPr/>
              <a:t>15</a:t>
            </a:fld>
            <a:endParaRPr lang="en-US" smtClean="0">
              <a:latin typeface="Times New Roman" pitchFamily="18" charset="0"/>
            </a:endParaRPr>
          </a:p>
        </p:txBody>
      </p:sp>
      <p:sp>
        <p:nvSpPr>
          <p:cNvPr id="53250" name="Rectangle 2"/>
          <p:cNvSpPr>
            <a:spLocks noGrp="1" noRot="1" noChangeAspect="1" noChangeArrowheads="1" noTextEdit="1"/>
          </p:cNvSpPr>
          <p:nvPr>
            <p:ph type="sldImg"/>
          </p:nvPr>
        </p:nvSpPr>
        <p:spPr>
          <a:solidFill>
            <a:srgbClr val="FFFFFF"/>
          </a:solidFill>
          <a:ln/>
        </p:spPr>
      </p:sp>
      <p:sp>
        <p:nvSpPr>
          <p:cNvPr id="5325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miter lim="800000"/>
            <a:headEnd/>
            <a:tailEnd/>
          </a:ln>
        </p:spPr>
        <p:txBody>
          <a:bodyPr/>
          <a:lstStyle/>
          <a:p>
            <a:fld id="{88D4E4FD-4A5E-4F79-A311-D0D4327DF2B9}" type="slidenum">
              <a:rPr lang="en-US" smtClean="0">
                <a:latin typeface="Times New Roman" pitchFamily="18" charset="0"/>
              </a:rPr>
              <a:pPr/>
              <a:t>16</a:t>
            </a:fld>
            <a:endParaRPr lang="en-US" smtClean="0">
              <a:latin typeface="Times New Roman" pitchFamily="18" charset="0"/>
            </a:endParaRPr>
          </a:p>
        </p:txBody>
      </p:sp>
      <p:sp>
        <p:nvSpPr>
          <p:cNvPr id="55298" name="Rectangle 2"/>
          <p:cNvSpPr>
            <a:spLocks noGrp="1" noRot="1" noChangeAspect="1" noChangeArrowheads="1" noTextEdit="1"/>
          </p:cNvSpPr>
          <p:nvPr>
            <p:ph type="sldImg"/>
          </p:nvPr>
        </p:nvSpPr>
        <p:spPr>
          <a:solidFill>
            <a:srgbClr val="FFFFFF"/>
          </a:solidFill>
          <a:ln/>
        </p:spPr>
      </p:sp>
      <p:sp>
        <p:nvSpPr>
          <p:cNvPr id="5529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miter lim="800000"/>
            <a:headEnd/>
            <a:tailEnd/>
          </a:ln>
        </p:spPr>
        <p:txBody>
          <a:bodyPr/>
          <a:lstStyle/>
          <a:p>
            <a:fld id="{FAD10CF8-ADC6-4665-B0F7-735EFF42446F}" type="slidenum">
              <a:rPr lang="en-US" smtClean="0">
                <a:latin typeface="Times New Roman" pitchFamily="18" charset="0"/>
              </a:rPr>
              <a:pPr/>
              <a:t>17</a:t>
            </a:fld>
            <a:endParaRPr lang="en-US" smtClean="0">
              <a:latin typeface="Times New Roman" pitchFamily="18" charset="0"/>
            </a:endParaRPr>
          </a:p>
        </p:txBody>
      </p:sp>
      <p:sp>
        <p:nvSpPr>
          <p:cNvPr id="58370" name="Rectangle 2"/>
          <p:cNvSpPr>
            <a:spLocks noGrp="1" noRot="1" noChangeAspect="1" noChangeArrowheads="1" noTextEdit="1"/>
          </p:cNvSpPr>
          <p:nvPr>
            <p:ph type="sldImg"/>
          </p:nvPr>
        </p:nvSpPr>
        <p:spPr>
          <a:solidFill>
            <a:srgbClr val="FFFFFF"/>
          </a:solidFill>
          <a:ln/>
        </p:spPr>
      </p:sp>
      <p:sp>
        <p:nvSpPr>
          <p:cNvPr id="5837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ln>
            <a:miter lim="800000"/>
            <a:headEnd/>
            <a:tailEnd/>
          </a:ln>
        </p:spPr>
        <p:txBody>
          <a:bodyPr/>
          <a:lstStyle/>
          <a:p>
            <a:fld id="{E8733D1C-3C17-4BE4-ACE7-CB8CA14C8347}" type="slidenum">
              <a:rPr lang="en-US" smtClean="0">
                <a:latin typeface="Times New Roman" pitchFamily="18" charset="0"/>
              </a:rPr>
              <a:pPr/>
              <a:t>18</a:t>
            </a:fld>
            <a:endParaRPr lang="en-US" smtClean="0">
              <a:latin typeface="Times New Roman" pitchFamily="18" charset="0"/>
            </a:endParaRPr>
          </a:p>
        </p:txBody>
      </p:sp>
      <p:sp>
        <p:nvSpPr>
          <p:cNvPr id="60418" name="Rectangle 2"/>
          <p:cNvSpPr>
            <a:spLocks noGrp="1" noRot="1" noChangeAspect="1" noChangeArrowheads="1" noTextEdit="1"/>
          </p:cNvSpPr>
          <p:nvPr>
            <p:ph type="sldImg"/>
          </p:nvPr>
        </p:nvSpPr>
        <p:spPr>
          <a:solidFill>
            <a:srgbClr val="FFFFFF"/>
          </a:solidFill>
          <a:ln/>
        </p:spPr>
      </p:sp>
      <p:sp>
        <p:nvSpPr>
          <p:cNvPr id="6041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miter lim="800000"/>
            <a:headEnd/>
            <a:tailEnd/>
          </a:ln>
        </p:spPr>
        <p:txBody>
          <a:bodyPr/>
          <a:lstStyle/>
          <a:p>
            <a:fld id="{A68E4115-6B3F-45AF-9D32-40202A816464}" type="slidenum">
              <a:rPr lang="en-US" smtClean="0">
                <a:latin typeface="Times New Roman" pitchFamily="18" charset="0"/>
              </a:rPr>
              <a:pPr/>
              <a:t>2</a:t>
            </a:fld>
            <a:endParaRPr lang="en-US" smtClean="0">
              <a:latin typeface="Times New Roman" pitchFamily="18" charset="0"/>
            </a:endParaRPr>
          </a:p>
        </p:txBody>
      </p:sp>
      <p:sp>
        <p:nvSpPr>
          <p:cNvPr id="17410" name="Rectangle 2"/>
          <p:cNvSpPr>
            <a:spLocks noGrp="1" noRot="1" noChangeAspect="1" noChangeArrowheads="1" noTextEdit="1"/>
          </p:cNvSpPr>
          <p:nvPr>
            <p:ph type="sldImg"/>
          </p:nvPr>
        </p:nvSpPr>
        <p:spPr>
          <a:solidFill>
            <a:srgbClr val="FFFFFF"/>
          </a:solidFill>
          <a:ln/>
        </p:spPr>
      </p:sp>
      <p:sp>
        <p:nvSpPr>
          <p:cNvPr id="1741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miter lim="800000"/>
            <a:headEnd/>
            <a:tailEnd/>
          </a:ln>
        </p:spPr>
        <p:txBody>
          <a:bodyPr/>
          <a:lstStyle/>
          <a:p>
            <a:fld id="{1DF75562-C9BC-43EC-B1E7-30CEAAA4EFBC}" type="slidenum">
              <a:rPr lang="en-US" smtClean="0">
                <a:latin typeface="Times New Roman" pitchFamily="18" charset="0"/>
              </a:rPr>
              <a:pPr/>
              <a:t>3</a:t>
            </a:fld>
            <a:endParaRPr lang="en-US" smtClean="0">
              <a:latin typeface="Times New Roman" pitchFamily="18" charset="0"/>
            </a:endParaRPr>
          </a:p>
        </p:txBody>
      </p:sp>
      <p:sp>
        <p:nvSpPr>
          <p:cNvPr id="19458" name="Rectangle 2"/>
          <p:cNvSpPr>
            <a:spLocks noGrp="1" noRot="1" noChangeAspect="1" noChangeArrowheads="1" noTextEdit="1"/>
          </p:cNvSpPr>
          <p:nvPr>
            <p:ph type="sldImg"/>
          </p:nvPr>
        </p:nvSpPr>
        <p:spPr>
          <a:solidFill>
            <a:srgbClr val="FFFFFF"/>
          </a:solidFill>
          <a:ln/>
        </p:spPr>
      </p:sp>
      <p:sp>
        <p:nvSpPr>
          <p:cNvPr id="1945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miter lim="800000"/>
            <a:headEnd/>
            <a:tailEnd/>
          </a:ln>
        </p:spPr>
        <p:txBody>
          <a:bodyPr/>
          <a:lstStyle/>
          <a:p>
            <a:fld id="{35CCE9B3-106A-4165-A01E-B910D24F52AB}" type="slidenum">
              <a:rPr lang="en-US" smtClean="0">
                <a:latin typeface="Times New Roman" pitchFamily="18" charset="0"/>
              </a:rPr>
              <a:pPr/>
              <a:t>4</a:t>
            </a:fld>
            <a:endParaRPr lang="en-US" smtClean="0">
              <a:latin typeface="Times New Roman" pitchFamily="18" charset="0"/>
            </a:endParaRPr>
          </a:p>
        </p:txBody>
      </p:sp>
      <p:sp>
        <p:nvSpPr>
          <p:cNvPr id="21506" name="Rectangle 2"/>
          <p:cNvSpPr>
            <a:spLocks noGrp="1" noRot="1" noChangeAspect="1" noChangeArrowheads="1" noTextEdit="1"/>
          </p:cNvSpPr>
          <p:nvPr>
            <p:ph type="sldImg"/>
          </p:nvPr>
        </p:nvSpPr>
        <p:spPr>
          <a:solidFill>
            <a:srgbClr val="FFFFFF"/>
          </a:solidFill>
          <a:ln/>
        </p:spPr>
      </p:sp>
      <p:sp>
        <p:nvSpPr>
          <p:cNvPr id="21507"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miter lim="800000"/>
            <a:headEnd/>
            <a:tailEnd/>
          </a:ln>
        </p:spPr>
        <p:txBody>
          <a:bodyPr/>
          <a:lstStyle/>
          <a:p>
            <a:fld id="{2239E709-CB98-472C-BD90-EA32F37178EF}" type="slidenum">
              <a:rPr lang="en-US" smtClean="0">
                <a:latin typeface="Times New Roman" pitchFamily="18" charset="0"/>
              </a:rPr>
              <a:pPr/>
              <a:t>5</a:t>
            </a:fld>
            <a:endParaRPr lang="en-US" smtClean="0">
              <a:latin typeface="Times New Roman" pitchFamily="18" charset="0"/>
            </a:endParaRPr>
          </a:p>
        </p:txBody>
      </p:sp>
      <p:sp>
        <p:nvSpPr>
          <p:cNvPr id="23554" name="Rectangle 2"/>
          <p:cNvSpPr>
            <a:spLocks noGrp="1" noRot="1" noChangeAspect="1" noChangeArrowheads="1" noTextEdit="1"/>
          </p:cNvSpPr>
          <p:nvPr>
            <p:ph type="sldImg"/>
          </p:nvPr>
        </p:nvSpPr>
        <p:spPr>
          <a:solidFill>
            <a:srgbClr val="FFFFFF"/>
          </a:solidFill>
          <a:ln/>
        </p:spPr>
      </p:sp>
      <p:sp>
        <p:nvSpPr>
          <p:cNvPr id="2355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miter lim="800000"/>
            <a:headEnd/>
            <a:tailEnd/>
          </a:ln>
        </p:spPr>
        <p:txBody>
          <a:bodyPr/>
          <a:lstStyle/>
          <a:p>
            <a:fld id="{2835A1D2-18B3-46AA-A72E-D29715381D4F}" type="slidenum">
              <a:rPr lang="en-US" smtClean="0">
                <a:latin typeface="Times New Roman" pitchFamily="18" charset="0"/>
              </a:rPr>
              <a:pPr/>
              <a:t>6</a:t>
            </a:fld>
            <a:endParaRPr lang="en-US" smtClean="0">
              <a:latin typeface="Times New Roman" pitchFamily="18" charset="0"/>
            </a:endParaRPr>
          </a:p>
        </p:txBody>
      </p:sp>
      <p:sp>
        <p:nvSpPr>
          <p:cNvPr id="25602" name="Rectangle 2"/>
          <p:cNvSpPr>
            <a:spLocks noGrp="1" noRot="1" noChangeAspect="1" noChangeArrowheads="1" noTextEdit="1"/>
          </p:cNvSpPr>
          <p:nvPr>
            <p:ph type="sldImg"/>
          </p:nvPr>
        </p:nvSpPr>
        <p:spPr>
          <a:solidFill>
            <a:srgbClr val="FFFFFF"/>
          </a:solidFill>
          <a:ln/>
        </p:spPr>
      </p:sp>
      <p:sp>
        <p:nvSpPr>
          <p:cNvPr id="25603"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miter lim="800000"/>
            <a:headEnd/>
            <a:tailEnd/>
          </a:ln>
        </p:spPr>
        <p:txBody>
          <a:bodyPr/>
          <a:lstStyle/>
          <a:p>
            <a:fld id="{FB7841A8-86E6-4B7B-B822-E7DAB7ADAE85}" type="slidenum">
              <a:rPr lang="en-US" smtClean="0">
                <a:latin typeface="Times New Roman" pitchFamily="18" charset="0"/>
              </a:rPr>
              <a:pPr/>
              <a:t>7</a:t>
            </a:fld>
            <a:endParaRPr lang="en-US" smtClean="0">
              <a:latin typeface="Times New Roman" pitchFamily="18" charset="0"/>
            </a:endParaRPr>
          </a:p>
        </p:txBody>
      </p:sp>
      <p:sp>
        <p:nvSpPr>
          <p:cNvPr id="27650" name="Rectangle 2"/>
          <p:cNvSpPr>
            <a:spLocks noGrp="1" noRot="1" noChangeAspect="1" noChangeArrowheads="1" noTextEdit="1"/>
          </p:cNvSpPr>
          <p:nvPr>
            <p:ph type="sldImg"/>
          </p:nvPr>
        </p:nvSpPr>
        <p:spPr>
          <a:solidFill>
            <a:srgbClr val="FFFFFF"/>
          </a:solidFill>
          <a:ln/>
        </p:spPr>
      </p:sp>
      <p:sp>
        <p:nvSpPr>
          <p:cNvPr id="2765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miter lim="800000"/>
            <a:headEnd/>
            <a:tailEnd/>
          </a:ln>
        </p:spPr>
        <p:txBody>
          <a:bodyPr/>
          <a:lstStyle/>
          <a:p>
            <a:fld id="{76D99D27-5CEA-4201-9FA9-EDA9BFB1953A}" type="slidenum">
              <a:rPr lang="en-US" smtClean="0">
                <a:latin typeface="Times New Roman" pitchFamily="18" charset="0"/>
              </a:rPr>
              <a:pPr/>
              <a:t>8</a:t>
            </a:fld>
            <a:endParaRPr lang="en-US" smtClean="0">
              <a:latin typeface="Times New Roman" pitchFamily="18" charset="0"/>
            </a:endParaRPr>
          </a:p>
        </p:txBody>
      </p:sp>
      <p:sp>
        <p:nvSpPr>
          <p:cNvPr id="33794" name="Rectangle 2"/>
          <p:cNvSpPr>
            <a:spLocks noGrp="1" noRot="1" noChangeAspect="1" noChangeArrowheads="1" noTextEdit="1"/>
          </p:cNvSpPr>
          <p:nvPr>
            <p:ph type="sldImg"/>
          </p:nvPr>
        </p:nvSpPr>
        <p:spPr>
          <a:solidFill>
            <a:srgbClr val="FFFFFF"/>
          </a:solidFill>
          <a:ln/>
        </p:spPr>
      </p:sp>
      <p:sp>
        <p:nvSpPr>
          <p:cNvPr id="3379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miter lim="800000"/>
            <a:headEnd/>
            <a:tailEnd/>
          </a:ln>
        </p:spPr>
        <p:txBody>
          <a:bodyPr/>
          <a:lstStyle/>
          <a:p>
            <a:fld id="{ADA4E40E-7E84-400E-B3A6-C767131D96FC}" type="slidenum">
              <a:rPr lang="en-US" smtClean="0">
                <a:latin typeface="Times New Roman" pitchFamily="18" charset="0"/>
              </a:rPr>
              <a:pPr/>
              <a:t>9</a:t>
            </a:fld>
            <a:endParaRPr lang="en-US" smtClean="0">
              <a:latin typeface="Times New Roman" pitchFamily="18" charset="0"/>
            </a:endParaRPr>
          </a:p>
        </p:txBody>
      </p:sp>
      <p:sp>
        <p:nvSpPr>
          <p:cNvPr id="36866" name="Rectangle 2"/>
          <p:cNvSpPr>
            <a:spLocks noGrp="1" noRot="1" noChangeAspect="1" noChangeArrowheads="1" noTextEdit="1"/>
          </p:cNvSpPr>
          <p:nvPr>
            <p:ph type="sldImg"/>
          </p:nvPr>
        </p:nvSpPr>
        <p:spPr>
          <a:solidFill>
            <a:srgbClr val="FFFFFF"/>
          </a:solidFill>
          <a:ln/>
        </p:spPr>
      </p:sp>
      <p:sp>
        <p:nvSpPr>
          <p:cNvPr id="36867"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1"/>
          <p:cNvSpPr/>
          <p:nvPr userDrawn="1"/>
        </p:nvSpPr>
        <p:spPr bwMode="auto">
          <a:xfrm>
            <a:off x="457200" y="1676400"/>
            <a:ext cx="46038" cy="76200"/>
          </a:xfrm>
          <a:prstGeom prst="rect">
            <a:avLst/>
          </a:prstGeom>
          <a:noFill/>
          <a:ln>
            <a:noFill/>
          </a:ln>
          <a:effectLst/>
          <a:extLst/>
        </p:spPr>
        <p:txBody>
          <a:bodyPr anchor="ctr"/>
          <a:lstStyle/>
          <a:p>
            <a:pPr algn="ctr">
              <a:defRPr/>
            </a:pPr>
            <a:endParaRPr lang="en-US"/>
          </a:p>
        </p:txBody>
      </p:sp>
      <p:sp>
        <p:nvSpPr>
          <p:cNvPr id="6" name="Text Box 5"/>
          <p:cNvSpPr txBox="1">
            <a:spLocks noChangeArrowheads="1"/>
          </p:cNvSpPr>
          <p:nvPr userDrawn="1"/>
        </p:nvSpPr>
        <p:spPr bwMode="auto">
          <a:xfrm>
            <a:off x="76200" y="6594475"/>
            <a:ext cx="1752600" cy="244475"/>
          </a:xfrm>
          <a:prstGeom prst="rect">
            <a:avLst/>
          </a:prstGeom>
          <a:noFill/>
          <a:ln w="9525">
            <a:noFill/>
            <a:miter lim="800000"/>
            <a:headEnd/>
            <a:tailEnd/>
          </a:ln>
        </p:spPr>
        <p:txBody>
          <a:bodyPr>
            <a:spAutoFit/>
          </a:bodyPr>
          <a:lstStyle/>
          <a:p>
            <a:pPr>
              <a:defRPr/>
            </a:pPr>
            <a:r>
              <a:rPr lang="en-US" sz="1000" b="1" i="1">
                <a:solidFill>
                  <a:schemeClr val="bg1"/>
                </a:solidFill>
                <a:latin typeface="Times New Roman" pitchFamily="18" charset="0"/>
              </a:rPr>
              <a:t>McGraw-Hill/Irwin</a:t>
            </a:r>
          </a:p>
        </p:txBody>
      </p:sp>
      <p:sp>
        <p:nvSpPr>
          <p:cNvPr id="7" name="Text Box 6"/>
          <p:cNvSpPr txBox="1">
            <a:spLocks noChangeArrowheads="1"/>
          </p:cNvSpPr>
          <p:nvPr userDrawn="1"/>
        </p:nvSpPr>
        <p:spPr bwMode="auto">
          <a:xfrm>
            <a:off x="4572000" y="6613525"/>
            <a:ext cx="4495800" cy="244475"/>
          </a:xfrm>
          <a:prstGeom prst="rect">
            <a:avLst/>
          </a:prstGeom>
          <a:noFill/>
          <a:ln w="9525">
            <a:noFill/>
            <a:miter lim="800000"/>
            <a:headEnd/>
            <a:tailEnd/>
          </a:ln>
        </p:spPr>
        <p:txBody>
          <a:bodyPr>
            <a:spAutoFit/>
          </a:bodyPr>
          <a:lstStyle/>
          <a:p>
            <a:pPr algn="r">
              <a:defRPr/>
            </a:pPr>
            <a:r>
              <a:rPr lang="en-US" sz="1000" b="1" i="1">
                <a:solidFill>
                  <a:schemeClr val="bg1"/>
                </a:solidFill>
                <a:latin typeface="Times New Roman" pitchFamily="18" charset="0"/>
              </a:rPr>
              <a:t>Copyright © 2013 by The McGraw-Hill Companies, Inc. All rights reserved</a:t>
            </a:r>
            <a:r>
              <a:rPr lang="en-US" sz="1000" b="1">
                <a:solidFill>
                  <a:schemeClr val="bg1"/>
                </a:solidFill>
                <a:latin typeface="Times New Roman" pitchFamily="18" charset="0"/>
              </a:rPr>
              <a: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457200" indent="-457200">
              <a:buFont typeface="Arial" pitchFamily="34" charset="0"/>
              <a:buChar char="•"/>
              <a:defRPr/>
            </a:lvl1pPr>
            <a:lvl2pPr marL="742950" indent="-285750">
              <a:buFont typeface="Courier New" pitchFamily="49" charset="0"/>
              <a:buChar char="-"/>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50" name="Line 30"/>
          <p:cNvSpPr>
            <a:spLocks noChangeShapeType="1"/>
          </p:cNvSpPr>
          <p:nvPr/>
        </p:nvSpPr>
        <p:spPr bwMode="auto">
          <a:xfrm>
            <a:off x="304800" y="6629400"/>
            <a:ext cx="8610600" cy="0"/>
          </a:xfrm>
          <a:prstGeom prst="line">
            <a:avLst/>
          </a:prstGeom>
          <a:noFill/>
          <a:ln w="28575">
            <a:solidFill>
              <a:srgbClr val="174122"/>
            </a:solidFill>
            <a:round/>
            <a:headEnd/>
            <a:tailEnd/>
          </a:ln>
          <a:effectLst/>
          <a:extLst/>
        </p:spPr>
        <p:txBody>
          <a:bodyPr anchor="ctr"/>
          <a:lstStyle/>
          <a:p>
            <a:pPr algn="ctr">
              <a:defRPr/>
            </a:pPr>
            <a:endParaRPr lang="en-US"/>
          </a:p>
        </p:txBody>
      </p:sp>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48" name="Line 28"/>
          <p:cNvSpPr>
            <a:spLocks noChangeShapeType="1"/>
          </p:cNvSpPr>
          <p:nvPr/>
        </p:nvSpPr>
        <p:spPr bwMode="auto">
          <a:xfrm>
            <a:off x="304800" y="228600"/>
            <a:ext cx="0" cy="6400800"/>
          </a:xfrm>
          <a:prstGeom prst="line">
            <a:avLst/>
          </a:prstGeom>
          <a:noFill/>
          <a:ln w="28575">
            <a:solidFill>
              <a:srgbClr val="174122"/>
            </a:solidFill>
            <a:round/>
            <a:headEnd/>
            <a:tailEnd/>
          </a:ln>
          <a:effectLst/>
          <a:extLst/>
        </p:spPr>
        <p:txBody>
          <a:bodyPr anchor="ctr"/>
          <a:lstStyle/>
          <a:p>
            <a:pPr algn="ctr">
              <a:defRPr/>
            </a:pPr>
            <a:endParaRPr lang="en-US"/>
          </a:p>
        </p:txBody>
      </p:sp>
      <p:sp>
        <p:nvSpPr>
          <p:cNvPr id="5149" name="Line 29"/>
          <p:cNvSpPr>
            <a:spLocks noChangeShapeType="1"/>
          </p:cNvSpPr>
          <p:nvPr/>
        </p:nvSpPr>
        <p:spPr bwMode="auto">
          <a:xfrm>
            <a:off x="8915400" y="228600"/>
            <a:ext cx="0" cy="6400800"/>
          </a:xfrm>
          <a:prstGeom prst="line">
            <a:avLst/>
          </a:prstGeom>
          <a:noFill/>
          <a:ln w="28575">
            <a:solidFill>
              <a:srgbClr val="174122"/>
            </a:solidFill>
            <a:round/>
            <a:headEnd/>
            <a:tailEnd/>
          </a:ln>
          <a:effectLst/>
          <a:extLst/>
        </p:spPr>
        <p:txBody>
          <a:bodyPr anchor="ctr"/>
          <a:lstStyle/>
          <a:p>
            <a:pPr algn="ctr">
              <a:defRPr/>
            </a:pPr>
            <a:endParaRPr lang="en-US"/>
          </a:p>
        </p:txBody>
      </p:sp>
      <p:sp>
        <p:nvSpPr>
          <p:cNvPr id="5151" name="Line 31"/>
          <p:cNvSpPr>
            <a:spLocks noChangeShapeType="1"/>
          </p:cNvSpPr>
          <p:nvPr/>
        </p:nvSpPr>
        <p:spPr bwMode="auto">
          <a:xfrm>
            <a:off x="304800" y="228600"/>
            <a:ext cx="8610600" cy="0"/>
          </a:xfrm>
          <a:prstGeom prst="line">
            <a:avLst/>
          </a:prstGeom>
          <a:noFill/>
          <a:ln w="28575">
            <a:solidFill>
              <a:srgbClr val="174122"/>
            </a:solidFill>
            <a:round/>
            <a:headEnd/>
            <a:tailEnd/>
          </a:ln>
          <a:effectLst/>
          <a:extLst/>
        </p:spPr>
        <p:txBody>
          <a:bodyPr anchor="ctr"/>
          <a:lstStyle/>
          <a:p>
            <a:pPr algn="ctr">
              <a:defRPr/>
            </a:pPr>
            <a:endParaRPr lang="en-US"/>
          </a:p>
        </p:txBody>
      </p:sp>
      <p:sp>
        <p:nvSpPr>
          <p:cNvPr id="5161" name="Line 41"/>
          <p:cNvSpPr>
            <a:spLocks noChangeShapeType="1"/>
          </p:cNvSpPr>
          <p:nvPr/>
        </p:nvSpPr>
        <p:spPr bwMode="auto">
          <a:xfrm>
            <a:off x="228600" y="152400"/>
            <a:ext cx="0" cy="6553200"/>
          </a:xfrm>
          <a:prstGeom prst="line">
            <a:avLst/>
          </a:prstGeom>
          <a:noFill/>
          <a:ln w="12700">
            <a:solidFill>
              <a:srgbClr val="174122"/>
            </a:solidFill>
            <a:round/>
            <a:headEnd/>
            <a:tailEnd/>
          </a:ln>
          <a:effectLst/>
          <a:extLst/>
        </p:spPr>
        <p:txBody>
          <a:bodyPr anchor="ctr"/>
          <a:lstStyle/>
          <a:p>
            <a:pPr algn="ctr">
              <a:defRPr/>
            </a:pPr>
            <a:endParaRPr lang="en-US"/>
          </a:p>
        </p:txBody>
      </p:sp>
      <p:sp>
        <p:nvSpPr>
          <p:cNvPr id="5162" name="Line 42"/>
          <p:cNvSpPr>
            <a:spLocks noChangeShapeType="1"/>
          </p:cNvSpPr>
          <p:nvPr/>
        </p:nvSpPr>
        <p:spPr bwMode="auto">
          <a:xfrm>
            <a:off x="8991600" y="152400"/>
            <a:ext cx="0" cy="6553200"/>
          </a:xfrm>
          <a:prstGeom prst="line">
            <a:avLst/>
          </a:prstGeom>
          <a:noFill/>
          <a:ln w="12700">
            <a:solidFill>
              <a:srgbClr val="174122"/>
            </a:solidFill>
            <a:round/>
            <a:headEnd/>
            <a:tailEnd/>
          </a:ln>
          <a:effectLst/>
          <a:extLst/>
        </p:spPr>
        <p:txBody>
          <a:bodyPr anchor="ctr"/>
          <a:lstStyle/>
          <a:p>
            <a:pPr algn="ctr">
              <a:defRPr/>
            </a:pPr>
            <a:endParaRPr lang="en-US"/>
          </a:p>
        </p:txBody>
      </p:sp>
      <p:sp>
        <p:nvSpPr>
          <p:cNvPr id="5163" name="Line 43"/>
          <p:cNvSpPr>
            <a:spLocks noChangeShapeType="1"/>
          </p:cNvSpPr>
          <p:nvPr/>
        </p:nvSpPr>
        <p:spPr bwMode="auto">
          <a:xfrm>
            <a:off x="228600" y="6705600"/>
            <a:ext cx="8763000" cy="0"/>
          </a:xfrm>
          <a:prstGeom prst="line">
            <a:avLst/>
          </a:prstGeom>
          <a:noFill/>
          <a:ln w="12700">
            <a:solidFill>
              <a:srgbClr val="174122"/>
            </a:solidFill>
            <a:round/>
            <a:headEnd/>
            <a:tailEnd/>
          </a:ln>
          <a:effectLst/>
          <a:extLst/>
        </p:spPr>
        <p:txBody>
          <a:bodyPr anchor="ctr"/>
          <a:lstStyle/>
          <a:p>
            <a:pPr algn="ctr">
              <a:defRPr/>
            </a:pPr>
            <a:endParaRPr lang="en-US"/>
          </a:p>
        </p:txBody>
      </p:sp>
      <p:sp>
        <p:nvSpPr>
          <p:cNvPr id="5164" name="Line 44"/>
          <p:cNvSpPr>
            <a:spLocks noChangeShapeType="1"/>
          </p:cNvSpPr>
          <p:nvPr/>
        </p:nvSpPr>
        <p:spPr bwMode="auto">
          <a:xfrm>
            <a:off x="228600" y="152400"/>
            <a:ext cx="8763000" cy="0"/>
          </a:xfrm>
          <a:prstGeom prst="line">
            <a:avLst/>
          </a:prstGeom>
          <a:noFill/>
          <a:ln w="12700">
            <a:solidFill>
              <a:srgbClr val="174122"/>
            </a:solidFill>
            <a:round/>
            <a:headEnd/>
            <a:tailEnd/>
          </a:ln>
          <a:effectLst/>
          <a:extLst/>
        </p:spPr>
        <p:txBody>
          <a:bodyPr anchor="ctr"/>
          <a:lstStyle/>
          <a:p>
            <a:pPr algn="ctr">
              <a:defRPr/>
            </a:pPr>
            <a:endParaRPr lang="en-US"/>
          </a:p>
        </p:txBody>
      </p:sp>
      <p:sp>
        <p:nvSpPr>
          <p:cNvPr id="5166" name="Text Box 46"/>
          <p:cNvSpPr txBox="1">
            <a:spLocks noChangeArrowheads="1"/>
          </p:cNvSpPr>
          <p:nvPr/>
        </p:nvSpPr>
        <p:spPr bwMode="auto">
          <a:xfrm>
            <a:off x="8229600" y="6248400"/>
            <a:ext cx="641350" cy="304800"/>
          </a:xfrm>
          <a:prstGeom prst="rect">
            <a:avLst/>
          </a:prstGeom>
          <a:noFill/>
          <a:ln>
            <a:noFill/>
          </a:ln>
          <a:effectLst/>
          <a:extLst/>
        </p:spPr>
        <p:txBody>
          <a:bodyPr>
            <a:spAutoFit/>
          </a:bodyPr>
          <a:lstStyle/>
          <a:p>
            <a:pPr algn="r">
              <a:defRPr/>
            </a:pPr>
            <a:r>
              <a:rPr lang="en-US" sz="1400" dirty="0">
                <a:solidFill>
                  <a:srgbClr val="AC5E08"/>
                </a:solidFill>
              </a:rPr>
              <a:t>3-</a:t>
            </a:r>
            <a:fld id="{9B535C62-9085-4E05-8690-18D66D1D8308}" type="slidenum">
              <a:rPr lang="en-US" sz="1400">
                <a:solidFill>
                  <a:srgbClr val="AC5E08"/>
                </a:solidFill>
              </a:rPr>
              <a:pPr algn="r">
                <a:defRPr/>
              </a:pPr>
              <a:t>‹#›</a:t>
            </a:fld>
            <a:endParaRPr lang="en-US" sz="1400" dirty="0">
              <a:solidFill>
                <a:srgbClr val="AC5E08"/>
              </a:solidFill>
            </a:endParaRPr>
          </a:p>
        </p:txBody>
      </p:sp>
      <p:cxnSp>
        <p:nvCxnSpPr>
          <p:cNvPr id="1037" name="Straight Connector 12"/>
          <p:cNvCxnSpPr>
            <a:cxnSpLocks noChangeShapeType="1"/>
          </p:cNvCxnSpPr>
          <p:nvPr userDrawn="1"/>
        </p:nvCxnSpPr>
        <p:spPr bwMode="auto">
          <a:xfrm>
            <a:off x="498475" y="1450975"/>
            <a:ext cx="8172450" cy="0"/>
          </a:xfrm>
          <a:prstGeom prst="line">
            <a:avLst/>
          </a:prstGeom>
          <a:noFill/>
          <a:ln w="28575" algn="ctr">
            <a:solidFill>
              <a:srgbClr val="174122"/>
            </a:solidFill>
            <a:round/>
            <a:headEnd/>
            <a:tailEnd/>
          </a:ln>
        </p:spPr>
      </p:cxnSp>
    </p:spTree>
  </p:cSld>
  <p:clrMap bg1="lt1" tx1="dk1" bg2="lt2" tx2="dk2" accent1="accent1" accent2="accent2" accent3="accent3" accent4="accent4" accent5="accent5" accent6="accent6" hlink="hlink" folHlink="folHlink"/>
  <p:sldLayoutIdLst>
    <p:sldLayoutId id="2147483662"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iming>
    <p:tnLst>
      <p:par>
        <p:cTn id="1" dur="indefinite" restart="never" nodeType="tmRoot"/>
      </p:par>
    </p:tnLst>
  </p:timing>
  <p:txStyles>
    <p:titleStyle>
      <a:lvl1pPr algn="ctr" rtl="0" fontAlgn="base">
        <a:spcBef>
          <a:spcPct val="0"/>
        </a:spcBef>
        <a:spcAft>
          <a:spcPct val="0"/>
        </a:spcAft>
        <a:defRPr sz="4400">
          <a:solidFill>
            <a:srgbClr val="AC5E08"/>
          </a:solidFill>
          <a:latin typeface="+mj-lt"/>
          <a:ea typeface="+mj-ea"/>
          <a:cs typeface="+mj-cs"/>
        </a:defRPr>
      </a:lvl1pPr>
      <a:lvl2pPr algn="ctr" rtl="0" fontAlgn="base">
        <a:spcBef>
          <a:spcPct val="0"/>
        </a:spcBef>
        <a:spcAft>
          <a:spcPct val="0"/>
        </a:spcAft>
        <a:defRPr sz="4400">
          <a:solidFill>
            <a:srgbClr val="AC5E08"/>
          </a:solidFill>
          <a:latin typeface="Arial" charset="0"/>
        </a:defRPr>
      </a:lvl2pPr>
      <a:lvl3pPr algn="ctr" rtl="0" fontAlgn="base">
        <a:spcBef>
          <a:spcPct val="0"/>
        </a:spcBef>
        <a:spcAft>
          <a:spcPct val="0"/>
        </a:spcAft>
        <a:defRPr sz="4400">
          <a:solidFill>
            <a:srgbClr val="AC5E08"/>
          </a:solidFill>
          <a:latin typeface="Arial" charset="0"/>
        </a:defRPr>
      </a:lvl3pPr>
      <a:lvl4pPr algn="ctr" rtl="0" fontAlgn="base">
        <a:spcBef>
          <a:spcPct val="0"/>
        </a:spcBef>
        <a:spcAft>
          <a:spcPct val="0"/>
        </a:spcAft>
        <a:defRPr sz="4400">
          <a:solidFill>
            <a:srgbClr val="AC5E08"/>
          </a:solidFill>
          <a:latin typeface="Arial" charset="0"/>
        </a:defRPr>
      </a:lvl4pPr>
      <a:lvl5pPr algn="ctr" rtl="0" fontAlgn="base">
        <a:spcBef>
          <a:spcPct val="0"/>
        </a:spcBef>
        <a:spcAft>
          <a:spcPct val="0"/>
        </a:spcAft>
        <a:defRPr sz="4400">
          <a:solidFill>
            <a:srgbClr val="AC5E08"/>
          </a:solidFill>
          <a:latin typeface="Arial" charset="0"/>
        </a:defRPr>
      </a:lvl5pPr>
      <a:lvl6pPr marL="457200" algn="ctr" rtl="0" eaLnBrk="1" fontAlgn="base" hangingPunct="1">
        <a:spcBef>
          <a:spcPct val="0"/>
        </a:spcBef>
        <a:spcAft>
          <a:spcPct val="0"/>
        </a:spcAft>
        <a:defRPr sz="4400">
          <a:solidFill>
            <a:srgbClr val="AC5E08"/>
          </a:solidFill>
          <a:latin typeface="Arial" charset="0"/>
        </a:defRPr>
      </a:lvl6pPr>
      <a:lvl7pPr marL="914400" algn="ctr" rtl="0" eaLnBrk="1" fontAlgn="base" hangingPunct="1">
        <a:spcBef>
          <a:spcPct val="0"/>
        </a:spcBef>
        <a:spcAft>
          <a:spcPct val="0"/>
        </a:spcAft>
        <a:defRPr sz="4400">
          <a:solidFill>
            <a:srgbClr val="AC5E08"/>
          </a:solidFill>
          <a:latin typeface="Arial" charset="0"/>
        </a:defRPr>
      </a:lvl7pPr>
      <a:lvl8pPr marL="1371600" algn="ctr" rtl="0" eaLnBrk="1" fontAlgn="base" hangingPunct="1">
        <a:spcBef>
          <a:spcPct val="0"/>
        </a:spcBef>
        <a:spcAft>
          <a:spcPct val="0"/>
        </a:spcAft>
        <a:defRPr sz="4400">
          <a:solidFill>
            <a:srgbClr val="AC5E08"/>
          </a:solidFill>
          <a:latin typeface="Arial" charset="0"/>
        </a:defRPr>
      </a:lvl8pPr>
      <a:lvl9pPr marL="1828800" algn="ctr" rtl="0" eaLnBrk="1" fontAlgn="base" hangingPunct="1">
        <a:spcBef>
          <a:spcPct val="0"/>
        </a:spcBef>
        <a:spcAft>
          <a:spcPct val="0"/>
        </a:spcAft>
        <a:defRPr sz="4400">
          <a:solidFill>
            <a:srgbClr val="AC5E08"/>
          </a:solidFill>
          <a:latin typeface="Arial" charset="0"/>
        </a:defRPr>
      </a:lvl9pPr>
    </p:titleStyle>
    <p:bodyStyle>
      <a:lvl1pPr marL="342900" indent="-342900" algn="l" rtl="0" fontAlgn="base">
        <a:spcBef>
          <a:spcPct val="20000"/>
        </a:spcBef>
        <a:spcAft>
          <a:spcPct val="0"/>
        </a:spcAft>
        <a:buFont typeface="Wingdings" pitchFamily="2" charset="2"/>
        <a:buChar char="v"/>
        <a:defRPr sz="3200">
          <a:solidFill>
            <a:srgbClr val="174122"/>
          </a:solidFill>
          <a:latin typeface="+mn-lt"/>
          <a:ea typeface="+mn-ea"/>
          <a:cs typeface="+mn-cs"/>
        </a:defRPr>
      </a:lvl1pPr>
      <a:lvl2pPr marL="742950" indent="-285750" algn="l" rtl="0" fontAlgn="base">
        <a:spcBef>
          <a:spcPct val="20000"/>
        </a:spcBef>
        <a:spcAft>
          <a:spcPct val="0"/>
        </a:spcAft>
        <a:buFont typeface="Arial" charset="0"/>
        <a:buChar char="~"/>
        <a:defRPr sz="2800">
          <a:solidFill>
            <a:srgbClr val="AC5E08"/>
          </a:solidFill>
          <a:latin typeface="+mn-lt"/>
        </a:defRPr>
      </a:lvl2pPr>
      <a:lvl3pPr marL="1143000" indent="-228600" algn="l" rtl="0" fontAlgn="base">
        <a:spcBef>
          <a:spcPct val="20000"/>
        </a:spcBef>
        <a:spcAft>
          <a:spcPct val="0"/>
        </a:spcAft>
        <a:buFont typeface="Wingdings" pitchFamily="2" charset="2"/>
        <a:buChar char="w"/>
        <a:defRPr sz="2400">
          <a:solidFill>
            <a:srgbClr val="AC5E08"/>
          </a:solidFill>
          <a:latin typeface="+mn-lt"/>
        </a:defRPr>
      </a:lvl3pPr>
      <a:lvl4pPr marL="1600200" indent="-228600" algn="l" rtl="0" fontAlgn="base">
        <a:spcBef>
          <a:spcPct val="20000"/>
        </a:spcBef>
        <a:spcAft>
          <a:spcPct val="0"/>
        </a:spcAft>
        <a:buChar char="–"/>
        <a:defRPr sz="2000">
          <a:solidFill>
            <a:srgbClr val="AC5E08"/>
          </a:solidFill>
          <a:latin typeface="+mn-lt"/>
        </a:defRPr>
      </a:lvl4pPr>
      <a:lvl5pPr marL="2057400" indent="-228600" algn="l" rtl="0" fontAlgn="base">
        <a:spcBef>
          <a:spcPct val="20000"/>
        </a:spcBef>
        <a:spcAft>
          <a:spcPct val="0"/>
        </a:spcAft>
        <a:buChar char="•"/>
        <a:defRPr sz="2000">
          <a:solidFill>
            <a:srgbClr val="AC5E08"/>
          </a:solidFill>
          <a:latin typeface="+mn-lt"/>
        </a:defRPr>
      </a:lvl5pPr>
      <a:lvl6pPr marL="2514600" indent="-228600" algn="l" rtl="0" eaLnBrk="1" fontAlgn="base" hangingPunct="1">
        <a:spcBef>
          <a:spcPct val="20000"/>
        </a:spcBef>
        <a:spcAft>
          <a:spcPct val="0"/>
        </a:spcAft>
        <a:buChar char="•"/>
        <a:defRPr sz="2000">
          <a:solidFill>
            <a:srgbClr val="AC5E08"/>
          </a:solidFill>
          <a:latin typeface="+mn-lt"/>
        </a:defRPr>
      </a:lvl6pPr>
      <a:lvl7pPr marL="2971800" indent="-228600" algn="l" rtl="0" eaLnBrk="1" fontAlgn="base" hangingPunct="1">
        <a:spcBef>
          <a:spcPct val="20000"/>
        </a:spcBef>
        <a:spcAft>
          <a:spcPct val="0"/>
        </a:spcAft>
        <a:buChar char="•"/>
        <a:defRPr sz="2000">
          <a:solidFill>
            <a:srgbClr val="AC5E08"/>
          </a:solidFill>
          <a:latin typeface="+mn-lt"/>
        </a:defRPr>
      </a:lvl7pPr>
      <a:lvl8pPr marL="3429000" indent="-228600" algn="l" rtl="0" eaLnBrk="1" fontAlgn="base" hangingPunct="1">
        <a:spcBef>
          <a:spcPct val="20000"/>
        </a:spcBef>
        <a:spcAft>
          <a:spcPct val="0"/>
        </a:spcAft>
        <a:buChar char="•"/>
        <a:defRPr sz="2000">
          <a:solidFill>
            <a:srgbClr val="AC5E08"/>
          </a:solidFill>
          <a:latin typeface="+mn-lt"/>
        </a:defRPr>
      </a:lvl8pPr>
      <a:lvl9pPr marL="3886200" indent="-228600" algn="l" rtl="0" eaLnBrk="1" fontAlgn="base" hangingPunct="1">
        <a:spcBef>
          <a:spcPct val="20000"/>
        </a:spcBef>
        <a:spcAft>
          <a:spcPct val="0"/>
        </a:spcAft>
        <a:buChar char="•"/>
        <a:defRPr sz="2000">
          <a:solidFill>
            <a:srgbClr val="AC5E08"/>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idx="4294967295"/>
          </p:nvPr>
        </p:nvSpPr>
        <p:spPr>
          <a:xfrm>
            <a:off x="0" y="990600"/>
            <a:ext cx="9144000" cy="1981200"/>
          </a:xfrm>
        </p:spPr>
        <p:txBody>
          <a:bodyPr/>
          <a:lstStyle/>
          <a:p>
            <a:r>
              <a:rPr lang="en-US" dirty="0" smtClean="0"/>
              <a:t>Chapter 3</a:t>
            </a:r>
            <a:br>
              <a:rPr lang="en-US" dirty="0" smtClean="0"/>
            </a:br>
            <a:r>
              <a:rPr lang="en-US" dirty="0" smtClean="0"/>
              <a:t>Marginal Analysis for</a:t>
            </a:r>
            <a:br>
              <a:rPr lang="en-US" dirty="0" smtClean="0"/>
            </a:br>
            <a:r>
              <a:rPr lang="en-US" dirty="0" smtClean="0"/>
              <a:t>Optimal Decisions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r>
              <a:rPr lang="en-US" smtClean="0"/>
              <a:t>Relating Marginals to Totals</a:t>
            </a:r>
          </a:p>
        </p:txBody>
      </p:sp>
      <p:sp>
        <p:nvSpPr>
          <p:cNvPr id="397315" name="Rectangle 3"/>
          <p:cNvSpPr>
            <a:spLocks noGrp="1" noChangeArrowheads="1"/>
          </p:cNvSpPr>
          <p:nvPr>
            <p:ph idx="1"/>
          </p:nvPr>
        </p:nvSpPr>
        <p:spPr/>
        <p:txBody>
          <a:bodyPr/>
          <a:lstStyle/>
          <a:p>
            <a:r>
              <a:rPr lang="en-US" i="1" smtClean="0"/>
              <a:t>Marginal</a:t>
            </a:r>
            <a:r>
              <a:rPr lang="en-US" smtClean="0"/>
              <a:t> variables measure rates of change in corresponding </a:t>
            </a:r>
            <a:r>
              <a:rPr lang="en-US" i="1" smtClean="0"/>
              <a:t>total</a:t>
            </a:r>
            <a:r>
              <a:rPr lang="en-US" smtClean="0"/>
              <a:t> variables</a:t>
            </a:r>
          </a:p>
          <a:p>
            <a:pPr lvl="1"/>
            <a:r>
              <a:rPr lang="en-US" smtClean="0"/>
              <a:t>Marginal benefit (marginal cost) of a unit of activity can be measured by the slope of the line tangent to the total benefit (total cost) curve at that point of activity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7315">
                                            <p:txEl>
                                              <p:pRg st="0" end="0"/>
                                            </p:txEl>
                                          </p:spTgt>
                                        </p:tgtEl>
                                        <p:attrNameLst>
                                          <p:attrName>style.visibility</p:attrName>
                                        </p:attrNameLst>
                                      </p:cBhvr>
                                      <p:to>
                                        <p:strVal val="visible"/>
                                      </p:to>
                                    </p:set>
                                    <p:animEffect transition="in" filter="wipe(left)">
                                      <p:cBhvr>
                                        <p:cTn id="7" dur="500"/>
                                        <p:tgtEl>
                                          <p:spTgt spid="397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7315">
                                            <p:txEl>
                                              <p:pRg st="1" end="1"/>
                                            </p:txEl>
                                          </p:spTgt>
                                        </p:tgtEl>
                                        <p:attrNameLst>
                                          <p:attrName>style.visibility</p:attrName>
                                        </p:attrNameLst>
                                      </p:cBhvr>
                                      <p:to>
                                        <p:strVal val="visible"/>
                                      </p:to>
                                    </p:set>
                                    <p:animEffect transition="in" filter="wipe(left)">
                                      <p:cBhvr>
                                        <p:cTn id="12" dur="500"/>
                                        <p:tgtEl>
                                          <p:spTgt spid="397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1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762000" y="420688"/>
            <a:ext cx="7620000" cy="838200"/>
          </a:xfrm>
        </p:spPr>
        <p:txBody>
          <a:bodyPr/>
          <a:lstStyle/>
          <a:p>
            <a:r>
              <a:rPr lang="en-US" sz="3800" smtClean="0"/>
              <a:t>Using Marginal Analysis to Find Optimal Activity Levels</a:t>
            </a:r>
          </a:p>
        </p:txBody>
      </p:sp>
      <p:sp>
        <p:nvSpPr>
          <p:cNvPr id="401411" name="Rectangle 3"/>
          <p:cNvSpPr>
            <a:spLocks noGrp="1" noChangeArrowheads="1"/>
          </p:cNvSpPr>
          <p:nvPr>
            <p:ph idx="1"/>
          </p:nvPr>
        </p:nvSpPr>
        <p:spPr/>
        <p:txBody>
          <a:bodyPr/>
          <a:lstStyle/>
          <a:p>
            <a:r>
              <a:rPr lang="en-US" smtClean="0"/>
              <a:t>If marginal benefit &gt; marginal cost</a:t>
            </a:r>
          </a:p>
          <a:p>
            <a:pPr lvl="1"/>
            <a:r>
              <a:rPr lang="en-US" smtClean="0"/>
              <a:t>Activity should be </a:t>
            </a:r>
            <a:r>
              <a:rPr lang="en-US" i="1" smtClean="0"/>
              <a:t>increased</a:t>
            </a:r>
            <a:r>
              <a:rPr lang="en-US" smtClean="0"/>
              <a:t> to reach highest net benefit</a:t>
            </a:r>
          </a:p>
          <a:p>
            <a:r>
              <a:rPr lang="en-US" smtClean="0"/>
              <a:t>If marginal cost &gt; marginal benefit</a:t>
            </a:r>
          </a:p>
          <a:p>
            <a:pPr lvl="1"/>
            <a:r>
              <a:rPr lang="en-US" smtClean="0"/>
              <a:t>Activity should be </a:t>
            </a:r>
            <a:r>
              <a:rPr lang="en-US" i="1" smtClean="0"/>
              <a:t>decreased</a:t>
            </a:r>
            <a:r>
              <a:rPr lang="en-US" smtClean="0"/>
              <a:t> to reach highest net benefit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1411">
                                            <p:txEl>
                                              <p:pRg st="0" end="0"/>
                                            </p:txEl>
                                          </p:spTgt>
                                        </p:tgtEl>
                                        <p:attrNameLst>
                                          <p:attrName>style.visibility</p:attrName>
                                        </p:attrNameLst>
                                      </p:cBhvr>
                                      <p:to>
                                        <p:strVal val="visible"/>
                                      </p:to>
                                    </p:set>
                                    <p:animEffect transition="in" filter="wipe(left)">
                                      <p:cBhvr>
                                        <p:cTn id="7" dur="500"/>
                                        <p:tgtEl>
                                          <p:spTgt spid="401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1411">
                                            <p:txEl>
                                              <p:pRg st="1" end="1"/>
                                            </p:txEl>
                                          </p:spTgt>
                                        </p:tgtEl>
                                        <p:attrNameLst>
                                          <p:attrName>style.visibility</p:attrName>
                                        </p:attrNameLst>
                                      </p:cBhvr>
                                      <p:to>
                                        <p:strVal val="visible"/>
                                      </p:to>
                                    </p:set>
                                    <p:animEffect transition="in" filter="wipe(left)">
                                      <p:cBhvr>
                                        <p:cTn id="12" dur="500"/>
                                        <p:tgtEl>
                                          <p:spTgt spid="401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1411">
                                            <p:txEl>
                                              <p:pRg st="2" end="2"/>
                                            </p:txEl>
                                          </p:spTgt>
                                        </p:tgtEl>
                                        <p:attrNameLst>
                                          <p:attrName>style.visibility</p:attrName>
                                        </p:attrNameLst>
                                      </p:cBhvr>
                                      <p:to>
                                        <p:strVal val="visible"/>
                                      </p:to>
                                    </p:set>
                                    <p:animEffect transition="in" filter="wipe(left)">
                                      <p:cBhvr>
                                        <p:cTn id="17" dur="500"/>
                                        <p:tgtEl>
                                          <p:spTgt spid="401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1411">
                                            <p:txEl>
                                              <p:pRg st="3" end="3"/>
                                            </p:txEl>
                                          </p:spTgt>
                                        </p:tgtEl>
                                        <p:attrNameLst>
                                          <p:attrName>style.visibility</p:attrName>
                                        </p:attrNameLst>
                                      </p:cBhvr>
                                      <p:to>
                                        <p:strVal val="visible"/>
                                      </p:to>
                                    </p:set>
                                    <p:animEffect transition="in" filter="wipe(left)">
                                      <p:cBhvr>
                                        <p:cTn id="22" dur="500"/>
                                        <p:tgtEl>
                                          <p:spTgt spid="401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762000" y="420688"/>
            <a:ext cx="7620000" cy="838200"/>
          </a:xfrm>
        </p:spPr>
        <p:txBody>
          <a:bodyPr/>
          <a:lstStyle/>
          <a:p>
            <a:r>
              <a:rPr lang="en-US" sz="3800" smtClean="0"/>
              <a:t>Using Marginal Analysis to Find Optimal Activity Levels</a:t>
            </a:r>
          </a:p>
        </p:txBody>
      </p:sp>
      <p:sp>
        <p:nvSpPr>
          <p:cNvPr id="401411" name="Rectangle 3"/>
          <p:cNvSpPr>
            <a:spLocks noGrp="1" noChangeArrowheads="1"/>
          </p:cNvSpPr>
          <p:nvPr>
            <p:ph idx="1"/>
          </p:nvPr>
        </p:nvSpPr>
        <p:spPr/>
        <p:txBody>
          <a:bodyPr/>
          <a:lstStyle/>
          <a:p>
            <a:r>
              <a:rPr lang="en-US" smtClean="0"/>
              <a:t>Optimal level of activity</a:t>
            </a:r>
          </a:p>
          <a:p>
            <a:pPr lvl="1"/>
            <a:r>
              <a:rPr lang="en-US" smtClean="0"/>
              <a:t>When no further increases in net benefit are possible</a:t>
            </a:r>
          </a:p>
          <a:p>
            <a:pPr lvl="1"/>
            <a:r>
              <a:rPr lang="en-US" smtClean="0"/>
              <a:t>Occurs when </a:t>
            </a:r>
            <a:r>
              <a:rPr lang="en-US" b="1" i="1" smtClean="0">
                <a:latin typeface="Times New Roman" pitchFamily="18" charset="0"/>
              </a:rPr>
              <a:t>MB = MC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1411">
                                            <p:txEl>
                                              <p:pRg st="0" end="0"/>
                                            </p:txEl>
                                          </p:spTgt>
                                        </p:tgtEl>
                                        <p:attrNameLst>
                                          <p:attrName>style.visibility</p:attrName>
                                        </p:attrNameLst>
                                      </p:cBhvr>
                                      <p:to>
                                        <p:strVal val="visible"/>
                                      </p:to>
                                    </p:set>
                                    <p:animEffect transition="in" filter="wipe(left)">
                                      <p:cBhvr>
                                        <p:cTn id="7" dur="500"/>
                                        <p:tgtEl>
                                          <p:spTgt spid="401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1411">
                                            <p:txEl>
                                              <p:pRg st="1" end="1"/>
                                            </p:txEl>
                                          </p:spTgt>
                                        </p:tgtEl>
                                        <p:attrNameLst>
                                          <p:attrName>style.visibility</p:attrName>
                                        </p:attrNameLst>
                                      </p:cBhvr>
                                      <p:to>
                                        <p:strVal val="visible"/>
                                      </p:to>
                                    </p:set>
                                    <p:animEffect transition="in" filter="wipe(left)">
                                      <p:cBhvr>
                                        <p:cTn id="12" dur="500"/>
                                        <p:tgtEl>
                                          <p:spTgt spid="401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1411">
                                            <p:txEl>
                                              <p:pRg st="2" end="2"/>
                                            </p:txEl>
                                          </p:spTgt>
                                        </p:tgtEl>
                                        <p:attrNameLst>
                                          <p:attrName>style.visibility</p:attrName>
                                        </p:attrNameLst>
                                      </p:cBhvr>
                                      <p:to>
                                        <p:strVal val="visible"/>
                                      </p:to>
                                    </p:set>
                                    <p:animEffect transition="in" filter="wipe(left)">
                                      <p:cBhvr>
                                        <p:cTn id="17" dur="500"/>
                                        <p:tgtEl>
                                          <p:spTgt spid="401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1"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762000" y="444500"/>
            <a:ext cx="7620000" cy="838200"/>
          </a:xfrm>
        </p:spPr>
        <p:txBody>
          <a:bodyPr/>
          <a:lstStyle/>
          <a:p>
            <a:r>
              <a:rPr lang="en-US" sz="3800" smtClean="0"/>
              <a:t>Unconstrained Maximization with Discrete Choice Variables</a:t>
            </a:r>
          </a:p>
        </p:txBody>
      </p:sp>
      <p:sp>
        <p:nvSpPr>
          <p:cNvPr id="405507" name="Rectangle 3"/>
          <p:cNvSpPr>
            <a:spLocks noGrp="1" noChangeArrowheads="1"/>
          </p:cNvSpPr>
          <p:nvPr>
            <p:ph idx="1"/>
          </p:nvPr>
        </p:nvSpPr>
        <p:spPr>
          <a:xfrm>
            <a:off x="914400" y="1624013"/>
            <a:ext cx="7848600" cy="4876800"/>
          </a:xfrm>
        </p:spPr>
        <p:txBody>
          <a:bodyPr/>
          <a:lstStyle/>
          <a:p>
            <a:r>
              <a:rPr lang="en-US" smtClean="0"/>
              <a:t>Increase activity if </a:t>
            </a:r>
            <a:r>
              <a:rPr lang="en-US" b="1" i="1" smtClean="0">
                <a:latin typeface="Times New Roman" pitchFamily="18" charset="0"/>
              </a:rPr>
              <a:t>MB</a:t>
            </a:r>
            <a:r>
              <a:rPr lang="en-US" smtClean="0"/>
              <a:t> &gt; </a:t>
            </a:r>
            <a:r>
              <a:rPr lang="en-US" b="1" i="1" smtClean="0">
                <a:latin typeface="Times New Roman" pitchFamily="18" charset="0"/>
              </a:rPr>
              <a:t>MC</a:t>
            </a:r>
          </a:p>
          <a:p>
            <a:r>
              <a:rPr lang="en-US" smtClean="0"/>
              <a:t>Decrease activity if </a:t>
            </a:r>
            <a:r>
              <a:rPr lang="en-US" b="1" i="1" smtClean="0">
                <a:latin typeface="Times New Roman" pitchFamily="18" charset="0"/>
              </a:rPr>
              <a:t>MB</a:t>
            </a:r>
            <a:r>
              <a:rPr lang="en-US" smtClean="0"/>
              <a:t> &lt; </a:t>
            </a:r>
            <a:r>
              <a:rPr lang="en-US" b="1" i="1" smtClean="0">
                <a:latin typeface="Times New Roman" pitchFamily="18" charset="0"/>
              </a:rPr>
              <a:t>MC</a:t>
            </a:r>
          </a:p>
          <a:p>
            <a:r>
              <a:rPr lang="en-US" smtClean="0"/>
              <a:t>Optimal level of activity</a:t>
            </a:r>
          </a:p>
          <a:p>
            <a:pPr lvl="1"/>
            <a:r>
              <a:rPr lang="en-US" smtClean="0"/>
              <a:t>Last level for which </a:t>
            </a:r>
            <a:r>
              <a:rPr lang="en-US" b="1" i="1" smtClean="0">
                <a:latin typeface="Times New Roman" pitchFamily="18" charset="0"/>
              </a:rPr>
              <a:t>MB</a:t>
            </a:r>
            <a:r>
              <a:rPr lang="en-US" smtClean="0"/>
              <a:t> exceeds </a:t>
            </a:r>
            <a:r>
              <a:rPr lang="en-US" b="1" i="1" smtClean="0">
                <a:latin typeface="Times New Roman" pitchFamily="18" charset="0"/>
              </a:rPr>
              <a:t>MC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5507">
                                            <p:txEl>
                                              <p:pRg st="0" end="0"/>
                                            </p:txEl>
                                          </p:spTgt>
                                        </p:tgtEl>
                                        <p:attrNameLst>
                                          <p:attrName>style.visibility</p:attrName>
                                        </p:attrNameLst>
                                      </p:cBhvr>
                                      <p:to>
                                        <p:strVal val="visible"/>
                                      </p:to>
                                    </p:set>
                                    <p:animEffect transition="in" filter="wipe(left)">
                                      <p:cBhvr>
                                        <p:cTn id="7" dur="500"/>
                                        <p:tgtEl>
                                          <p:spTgt spid="405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5507">
                                            <p:txEl>
                                              <p:pRg st="1" end="1"/>
                                            </p:txEl>
                                          </p:spTgt>
                                        </p:tgtEl>
                                        <p:attrNameLst>
                                          <p:attrName>style.visibility</p:attrName>
                                        </p:attrNameLst>
                                      </p:cBhvr>
                                      <p:to>
                                        <p:strVal val="visible"/>
                                      </p:to>
                                    </p:set>
                                    <p:animEffect transition="in" filter="wipe(left)">
                                      <p:cBhvr>
                                        <p:cTn id="12" dur="500"/>
                                        <p:tgtEl>
                                          <p:spTgt spid="405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5507">
                                            <p:txEl>
                                              <p:pRg st="2" end="2"/>
                                            </p:txEl>
                                          </p:spTgt>
                                        </p:tgtEl>
                                        <p:attrNameLst>
                                          <p:attrName>style.visibility</p:attrName>
                                        </p:attrNameLst>
                                      </p:cBhvr>
                                      <p:to>
                                        <p:strVal val="visible"/>
                                      </p:to>
                                    </p:set>
                                    <p:animEffect transition="in" filter="wipe(left)">
                                      <p:cBhvr>
                                        <p:cTn id="17" dur="500"/>
                                        <p:tgtEl>
                                          <p:spTgt spid="4055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5507">
                                            <p:txEl>
                                              <p:pRg st="3" end="3"/>
                                            </p:txEl>
                                          </p:spTgt>
                                        </p:tgtEl>
                                        <p:attrNameLst>
                                          <p:attrName>style.visibility</p:attrName>
                                        </p:attrNameLst>
                                      </p:cBhvr>
                                      <p:to>
                                        <p:strVal val="visible"/>
                                      </p:to>
                                    </p:set>
                                    <p:animEffect transition="in" filter="wipe(left)">
                                      <p:cBhvr>
                                        <p:cTn id="22" dur="500"/>
                                        <p:tgtEl>
                                          <p:spTgt spid="405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7"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762000" y="431800"/>
            <a:ext cx="7620000" cy="838200"/>
          </a:xfrm>
        </p:spPr>
        <p:txBody>
          <a:bodyPr/>
          <a:lstStyle/>
          <a:p>
            <a:r>
              <a:rPr lang="en-US" sz="3800" smtClean="0"/>
              <a:t>Irrelevance of Sunk, Fixed, and Average Costs</a:t>
            </a:r>
          </a:p>
        </p:txBody>
      </p:sp>
      <p:sp>
        <p:nvSpPr>
          <p:cNvPr id="407555" name="Rectangle 3"/>
          <p:cNvSpPr>
            <a:spLocks noGrp="1" noChangeArrowheads="1"/>
          </p:cNvSpPr>
          <p:nvPr>
            <p:ph idx="1"/>
          </p:nvPr>
        </p:nvSpPr>
        <p:spPr/>
        <p:txBody>
          <a:bodyPr/>
          <a:lstStyle/>
          <a:p>
            <a:r>
              <a:rPr lang="en-US" smtClean="0"/>
              <a:t>Sunk costs</a:t>
            </a:r>
          </a:p>
          <a:p>
            <a:pPr lvl="1"/>
            <a:r>
              <a:rPr lang="en-US" smtClean="0"/>
              <a:t>Previously paid &amp; cannot be recovered</a:t>
            </a:r>
          </a:p>
          <a:p>
            <a:r>
              <a:rPr lang="en-US" smtClean="0"/>
              <a:t>Fixed costs</a:t>
            </a:r>
          </a:p>
          <a:p>
            <a:pPr lvl="1"/>
            <a:r>
              <a:rPr lang="en-US" smtClean="0"/>
              <a:t>Constant &amp; must be paid no matter the level of activity</a:t>
            </a:r>
          </a:p>
          <a:p>
            <a:r>
              <a:rPr lang="en-US" smtClean="0"/>
              <a:t>Average (or unit) costs</a:t>
            </a:r>
          </a:p>
          <a:p>
            <a:pPr lvl="1"/>
            <a:r>
              <a:rPr lang="en-US" smtClean="0"/>
              <a:t>Computed by dividing total cost by the number of units of activity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animEffect transition="in" filter="wipe(left)">
                                      <p:cBhvr>
                                        <p:cTn id="7" dur="500"/>
                                        <p:tgtEl>
                                          <p:spTgt spid="407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7555">
                                            <p:txEl>
                                              <p:pRg st="1" end="1"/>
                                            </p:txEl>
                                          </p:spTgt>
                                        </p:tgtEl>
                                        <p:attrNameLst>
                                          <p:attrName>style.visibility</p:attrName>
                                        </p:attrNameLst>
                                      </p:cBhvr>
                                      <p:to>
                                        <p:strVal val="visible"/>
                                      </p:to>
                                    </p:set>
                                    <p:animEffect transition="in" filter="wipe(left)">
                                      <p:cBhvr>
                                        <p:cTn id="12" dur="500"/>
                                        <p:tgtEl>
                                          <p:spTgt spid="407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7555">
                                            <p:txEl>
                                              <p:pRg st="2" end="2"/>
                                            </p:txEl>
                                          </p:spTgt>
                                        </p:tgtEl>
                                        <p:attrNameLst>
                                          <p:attrName>style.visibility</p:attrName>
                                        </p:attrNameLst>
                                      </p:cBhvr>
                                      <p:to>
                                        <p:strVal val="visible"/>
                                      </p:to>
                                    </p:set>
                                    <p:animEffect transition="in" filter="wipe(left)">
                                      <p:cBhvr>
                                        <p:cTn id="17" dur="500"/>
                                        <p:tgtEl>
                                          <p:spTgt spid="407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7555">
                                            <p:txEl>
                                              <p:pRg st="3" end="3"/>
                                            </p:txEl>
                                          </p:spTgt>
                                        </p:tgtEl>
                                        <p:attrNameLst>
                                          <p:attrName>style.visibility</p:attrName>
                                        </p:attrNameLst>
                                      </p:cBhvr>
                                      <p:to>
                                        <p:strVal val="visible"/>
                                      </p:to>
                                    </p:set>
                                    <p:animEffect transition="in" filter="wipe(left)">
                                      <p:cBhvr>
                                        <p:cTn id="22" dur="500"/>
                                        <p:tgtEl>
                                          <p:spTgt spid="4075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7555">
                                            <p:txEl>
                                              <p:pRg st="4" end="4"/>
                                            </p:txEl>
                                          </p:spTgt>
                                        </p:tgtEl>
                                        <p:attrNameLst>
                                          <p:attrName>style.visibility</p:attrName>
                                        </p:attrNameLst>
                                      </p:cBhvr>
                                      <p:to>
                                        <p:strVal val="visible"/>
                                      </p:to>
                                    </p:set>
                                    <p:animEffect transition="in" filter="wipe(left)">
                                      <p:cBhvr>
                                        <p:cTn id="27" dur="500"/>
                                        <p:tgtEl>
                                          <p:spTgt spid="4075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7555">
                                            <p:txEl>
                                              <p:pRg st="5" end="5"/>
                                            </p:txEl>
                                          </p:spTgt>
                                        </p:tgtEl>
                                        <p:attrNameLst>
                                          <p:attrName>style.visibility</p:attrName>
                                        </p:attrNameLst>
                                      </p:cBhvr>
                                      <p:to>
                                        <p:strVal val="visible"/>
                                      </p:to>
                                    </p:set>
                                    <p:animEffect transition="in" filter="wipe(left)">
                                      <p:cBhvr>
                                        <p:cTn id="32" dur="500"/>
                                        <p:tgtEl>
                                          <p:spTgt spid="407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762000" y="431800"/>
            <a:ext cx="7620000" cy="838200"/>
          </a:xfrm>
        </p:spPr>
        <p:txBody>
          <a:bodyPr/>
          <a:lstStyle/>
          <a:p>
            <a:r>
              <a:rPr lang="en-US" sz="3800" smtClean="0"/>
              <a:t>Irrelevance of Sunk, Fixed, and Average Costs</a:t>
            </a:r>
          </a:p>
        </p:txBody>
      </p:sp>
      <p:sp>
        <p:nvSpPr>
          <p:cNvPr id="407555" name="Rectangle 3"/>
          <p:cNvSpPr>
            <a:spLocks noGrp="1" noChangeArrowheads="1"/>
          </p:cNvSpPr>
          <p:nvPr>
            <p:ph idx="1"/>
          </p:nvPr>
        </p:nvSpPr>
        <p:spPr/>
        <p:txBody>
          <a:bodyPr/>
          <a:lstStyle/>
          <a:p>
            <a:r>
              <a:rPr lang="en-US" smtClean="0"/>
              <a:t>Decision makers wishing to maximize the net benefit of an activity should ignore these costs, because none of these costs affect the marginal cost of the activity and so are irrelevant for optimal decisions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animEffect transition="in" filter="wipe(left)">
                                      <p:cBhvr>
                                        <p:cTn id="7" dur="500"/>
                                        <p:tgtEl>
                                          <p:spTgt spid="407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r>
              <a:rPr lang="en-US" smtClean="0"/>
              <a:t>Constrained Optimization</a:t>
            </a:r>
          </a:p>
        </p:txBody>
      </p:sp>
      <p:sp>
        <p:nvSpPr>
          <p:cNvPr id="409603" name="Rectangle 3"/>
          <p:cNvSpPr>
            <a:spLocks noGrp="1" noChangeArrowheads="1"/>
          </p:cNvSpPr>
          <p:nvPr>
            <p:ph idx="1"/>
          </p:nvPr>
        </p:nvSpPr>
        <p:spPr>
          <a:xfrm>
            <a:off x="914400" y="1600200"/>
            <a:ext cx="7848600" cy="4876800"/>
          </a:xfrm>
        </p:spPr>
        <p:txBody>
          <a:bodyPr/>
          <a:lstStyle/>
          <a:p>
            <a:r>
              <a:rPr lang="en-US" smtClean="0"/>
              <a:t>The ratio </a:t>
            </a:r>
            <a:r>
              <a:rPr lang="en-US" b="1" i="1" smtClean="0">
                <a:latin typeface="Times New Roman" pitchFamily="18" charset="0"/>
              </a:rPr>
              <a:t>MB/P</a:t>
            </a:r>
            <a:r>
              <a:rPr lang="en-US" smtClean="0"/>
              <a:t> represents the additional benefit per additional dollar spent on the activity</a:t>
            </a:r>
          </a:p>
          <a:p>
            <a:r>
              <a:rPr lang="en-US" smtClean="0"/>
              <a:t>Ratios of marginal benefits to prices of various activities are used to allocate a fixed number of dollars among activities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03">
                                            <p:txEl>
                                              <p:pRg st="0" end="0"/>
                                            </p:txEl>
                                          </p:spTgt>
                                        </p:tgtEl>
                                        <p:attrNameLst>
                                          <p:attrName>style.visibility</p:attrName>
                                        </p:attrNameLst>
                                      </p:cBhvr>
                                      <p:to>
                                        <p:strVal val="visible"/>
                                      </p:to>
                                    </p:set>
                                    <p:animEffect transition="in" filter="wipe(left)">
                                      <p:cBhvr>
                                        <p:cTn id="7" dur="500"/>
                                        <p:tgtEl>
                                          <p:spTgt spid="409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03">
                                            <p:txEl>
                                              <p:pRg st="1" end="1"/>
                                            </p:txEl>
                                          </p:spTgt>
                                        </p:tgtEl>
                                        <p:attrNameLst>
                                          <p:attrName>style.visibility</p:attrName>
                                        </p:attrNameLst>
                                      </p:cBhvr>
                                      <p:to>
                                        <p:strVal val="visible"/>
                                      </p:to>
                                    </p:set>
                                    <p:animEffect transition="in" filter="wipe(left)">
                                      <p:cBhvr>
                                        <p:cTn id="12" dur="500"/>
                                        <p:tgtEl>
                                          <p:spTgt spid="4096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3"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 name="Rectangle 2"/>
          <p:cNvSpPr>
            <a:spLocks noGrp="1" noChangeArrowheads="1"/>
          </p:cNvSpPr>
          <p:nvPr>
            <p:ph type="title"/>
          </p:nvPr>
        </p:nvSpPr>
        <p:spPr/>
        <p:txBody>
          <a:bodyPr/>
          <a:lstStyle/>
          <a:p>
            <a:r>
              <a:rPr lang="en-US" smtClean="0"/>
              <a:t>Constrained Optimization</a:t>
            </a:r>
          </a:p>
        </p:txBody>
      </p:sp>
      <p:sp>
        <p:nvSpPr>
          <p:cNvPr id="411651" name="Rectangle 3"/>
          <p:cNvSpPr>
            <a:spLocks noGrp="1" noChangeArrowheads="1"/>
          </p:cNvSpPr>
          <p:nvPr>
            <p:ph idx="1"/>
          </p:nvPr>
        </p:nvSpPr>
        <p:spPr>
          <a:xfrm>
            <a:off x="914400" y="1600200"/>
            <a:ext cx="7567613" cy="4876800"/>
          </a:xfrm>
        </p:spPr>
        <p:txBody>
          <a:bodyPr/>
          <a:lstStyle/>
          <a:p>
            <a:r>
              <a:rPr lang="en-US" smtClean="0"/>
              <a:t>To maximize or minimize an objective function subject to a constraint</a:t>
            </a:r>
          </a:p>
          <a:p>
            <a:pPr lvl="1"/>
            <a:r>
              <a:rPr lang="en-US" smtClean="0"/>
              <a:t>Ratios of the marginal benefit to price must be equal for all activities</a:t>
            </a:r>
          </a:p>
          <a:p>
            <a:pPr lvl="1"/>
            <a:r>
              <a:rPr lang="en-US" smtClean="0"/>
              <a:t>Constraint must be met</a:t>
            </a:r>
          </a:p>
          <a:p>
            <a:pPr>
              <a:buFontTx/>
              <a:buNone/>
            </a:pPr>
            <a:endParaRPr lang="en-US" smtClean="0"/>
          </a:p>
        </p:txBody>
      </p:sp>
      <p:graphicFrame>
        <p:nvGraphicFramePr>
          <p:cNvPr id="2050" name="Object 9"/>
          <p:cNvGraphicFramePr>
            <a:graphicFrameLocks noChangeAspect="1"/>
          </p:cNvGraphicFramePr>
          <p:nvPr/>
        </p:nvGraphicFramePr>
        <p:xfrm>
          <a:off x="1943100" y="4960938"/>
          <a:ext cx="5543550" cy="1212850"/>
        </p:xfrm>
        <a:graphic>
          <a:graphicData uri="http://schemas.openxmlformats.org/presentationml/2006/ole">
            <mc:AlternateContent xmlns:mc="http://schemas.openxmlformats.org/markup-compatibility/2006">
              <mc:Choice xmlns:v="urn:schemas-microsoft-com:vml" Requires="v">
                <p:oleObj spid="_x0000_s4114" name="Equation" r:id="rId4" imgW="2031840" imgH="444240" progId="Equation.DSMT4">
                  <p:embed/>
                </p:oleObj>
              </mc:Choice>
              <mc:Fallback>
                <p:oleObj name="Equation" r:id="rId4" imgW="2031840" imgH="44424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3100" y="4960938"/>
                        <a:ext cx="5543550" cy="1212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1651">
                                            <p:txEl>
                                              <p:pRg st="0" end="0"/>
                                            </p:txEl>
                                          </p:spTgt>
                                        </p:tgtEl>
                                        <p:attrNameLst>
                                          <p:attrName>style.visibility</p:attrName>
                                        </p:attrNameLst>
                                      </p:cBhvr>
                                      <p:to>
                                        <p:strVal val="visible"/>
                                      </p:to>
                                    </p:set>
                                    <p:animEffect transition="in" filter="wipe(left)">
                                      <p:cBhvr>
                                        <p:cTn id="7" dur="500"/>
                                        <p:tgtEl>
                                          <p:spTgt spid="411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1651">
                                            <p:txEl>
                                              <p:pRg st="1" end="1"/>
                                            </p:txEl>
                                          </p:spTgt>
                                        </p:tgtEl>
                                        <p:attrNameLst>
                                          <p:attrName>style.visibility</p:attrName>
                                        </p:attrNameLst>
                                      </p:cBhvr>
                                      <p:to>
                                        <p:strVal val="visible"/>
                                      </p:to>
                                    </p:set>
                                    <p:animEffect transition="in" filter="wipe(left)">
                                      <p:cBhvr>
                                        <p:cTn id="12" dur="500"/>
                                        <p:tgtEl>
                                          <p:spTgt spid="411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1651">
                                            <p:txEl>
                                              <p:pRg st="2" end="2"/>
                                            </p:txEl>
                                          </p:spTgt>
                                        </p:tgtEl>
                                        <p:attrNameLst>
                                          <p:attrName>style.visibility</p:attrName>
                                        </p:attrNameLst>
                                      </p:cBhvr>
                                      <p:to>
                                        <p:strVal val="visible"/>
                                      </p:to>
                                    </p:set>
                                    <p:animEffect transition="in" filter="wipe(left)">
                                      <p:cBhvr>
                                        <p:cTn id="17" dur="500"/>
                                        <p:tgtEl>
                                          <p:spTgt spid="411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wipe(left)">
                                      <p:cBhvr>
                                        <p:cTn id="2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762000" y="431800"/>
            <a:ext cx="7620000" cy="838200"/>
          </a:xfrm>
        </p:spPr>
        <p:txBody>
          <a:bodyPr/>
          <a:lstStyle/>
          <a:p>
            <a:r>
              <a:rPr lang="en-US" smtClean="0"/>
              <a:t>Example</a:t>
            </a:r>
            <a:endParaRPr lang="en-US" dirty="0" smtClean="0"/>
          </a:p>
        </p:txBody>
      </p:sp>
      <p:sp>
        <p:nvSpPr>
          <p:cNvPr id="5" name="Text Box 5"/>
          <p:cNvSpPr txBox="1">
            <a:spLocks noChangeArrowheads="1"/>
          </p:cNvSpPr>
          <p:nvPr/>
        </p:nvSpPr>
        <p:spPr bwMode="auto">
          <a:xfrm>
            <a:off x="1143000" y="1773238"/>
            <a:ext cx="893763" cy="457200"/>
          </a:xfrm>
          <a:prstGeom prst="rect">
            <a:avLst/>
          </a:prstGeom>
          <a:noFill/>
          <a:ln w="9525">
            <a:noFill/>
            <a:miter lim="800000"/>
            <a:headEnd/>
            <a:tailEnd/>
          </a:ln>
          <a:effectLst/>
        </p:spPr>
        <p:txBody>
          <a:bodyPr>
            <a:spAutoFit/>
          </a:bodyPr>
          <a:lstStyle/>
          <a:p>
            <a:pPr>
              <a:spcBef>
                <a:spcPct val="50000"/>
              </a:spcBef>
            </a:pPr>
            <a:r>
              <a:rPr lang="en-US" sz="2400"/>
              <a:t>MB</a:t>
            </a:r>
            <a:r>
              <a:rPr lang="en-US" sz="2400" baseline="-25000"/>
              <a:t>ta</a:t>
            </a:r>
          </a:p>
        </p:txBody>
      </p:sp>
      <p:sp>
        <p:nvSpPr>
          <p:cNvPr id="6" name="Line 6"/>
          <p:cNvSpPr>
            <a:spLocks noChangeShapeType="1"/>
          </p:cNvSpPr>
          <p:nvPr/>
        </p:nvSpPr>
        <p:spPr bwMode="auto">
          <a:xfrm>
            <a:off x="1143000" y="2230438"/>
            <a:ext cx="893763" cy="0"/>
          </a:xfrm>
          <a:prstGeom prst="line">
            <a:avLst/>
          </a:prstGeom>
          <a:noFill/>
          <a:ln w="9525">
            <a:solidFill>
              <a:schemeClr val="tx1"/>
            </a:solidFill>
            <a:round/>
            <a:headEnd/>
            <a:tailEnd/>
          </a:ln>
          <a:effectLst/>
        </p:spPr>
        <p:txBody>
          <a:bodyPr/>
          <a:lstStyle/>
          <a:p>
            <a:endParaRPr lang="en-US" sz="2400"/>
          </a:p>
        </p:txBody>
      </p:sp>
      <p:sp>
        <p:nvSpPr>
          <p:cNvPr id="7" name="Text Box 7"/>
          <p:cNvSpPr txBox="1">
            <a:spLocks noChangeArrowheads="1"/>
          </p:cNvSpPr>
          <p:nvPr/>
        </p:nvSpPr>
        <p:spPr bwMode="auto">
          <a:xfrm>
            <a:off x="1277938" y="2230438"/>
            <a:ext cx="571500" cy="457200"/>
          </a:xfrm>
          <a:prstGeom prst="rect">
            <a:avLst/>
          </a:prstGeom>
          <a:noFill/>
          <a:ln w="9525">
            <a:noFill/>
            <a:miter lim="800000"/>
            <a:headEnd/>
            <a:tailEnd/>
          </a:ln>
          <a:effectLst/>
        </p:spPr>
        <p:txBody>
          <a:bodyPr>
            <a:spAutoFit/>
          </a:bodyPr>
          <a:lstStyle/>
          <a:p>
            <a:pPr>
              <a:spcBef>
                <a:spcPct val="50000"/>
              </a:spcBef>
            </a:pPr>
            <a:r>
              <a:rPr lang="en-US" sz="2400"/>
              <a:t>P</a:t>
            </a:r>
            <a:r>
              <a:rPr lang="en-US" sz="2400" baseline="-25000"/>
              <a:t>ta</a:t>
            </a:r>
          </a:p>
        </p:txBody>
      </p:sp>
      <p:sp>
        <p:nvSpPr>
          <p:cNvPr id="8" name="Text Box 8"/>
          <p:cNvSpPr txBox="1">
            <a:spLocks noChangeArrowheads="1"/>
          </p:cNvSpPr>
          <p:nvPr/>
        </p:nvSpPr>
        <p:spPr bwMode="auto">
          <a:xfrm>
            <a:off x="2422525" y="1773238"/>
            <a:ext cx="893763" cy="457200"/>
          </a:xfrm>
          <a:prstGeom prst="rect">
            <a:avLst/>
          </a:prstGeom>
          <a:noFill/>
          <a:ln w="9525">
            <a:noFill/>
            <a:miter lim="800000"/>
            <a:headEnd/>
            <a:tailEnd/>
          </a:ln>
          <a:effectLst/>
        </p:spPr>
        <p:txBody>
          <a:bodyPr>
            <a:spAutoFit/>
          </a:bodyPr>
          <a:lstStyle/>
          <a:p>
            <a:pPr>
              <a:spcBef>
                <a:spcPct val="50000"/>
              </a:spcBef>
            </a:pPr>
            <a:r>
              <a:rPr lang="en-US" sz="2400"/>
              <a:t>MB</a:t>
            </a:r>
            <a:r>
              <a:rPr lang="en-US" sz="2400" baseline="-25000"/>
              <a:t>ct</a:t>
            </a:r>
          </a:p>
        </p:txBody>
      </p:sp>
      <p:sp>
        <p:nvSpPr>
          <p:cNvPr id="9" name="Line 9"/>
          <p:cNvSpPr>
            <a:spLocks noChangeShapeType="1"/>
          </p:cNvSpPr>
          <p:nvPr/>
        </p:nvSpPr>
        <p:spPr bwMode="auto">
          <a:xfrm>
            <a:off x="2422525" y="2230438"/>
            <a:ext cx="893763" cy="0"/>
          </a:xfrm>
          <a:prstGeom prst="line">
            <a:avLst/>
          </a:prstGeom>
          <a:noFill/>
          <a:ln w="9525">
            <a:solidFill>
              <a:schemeClr val="tx1"/>
            </a:solidFill>
            <a:round/>
            <a:headEnd/>
            <a:tailEnd/>
          </a:ln>
          <a:effectLst/>
        </p:spPr>
        <p:txBody>
          <a:bodyPr/>
          <a:lstStyle/>
          <a:p>
            <a:endParaRPr lang="en-US" sz="2400"/>
          </a:p>
        </p:txBody>
      </p:sp>
      <p:sp>
        <p:nvSpPr>
          <p:cNvPr id="10" name="Text Box 10"/>
          <p:cNvSpPr txBox="1">
            <a:spLocks noChangeArrowheads="1"/>
          </p:cNvSpPr>
          <p:nvPr/>
        </p:nvSpPr>
        <p:spPr bwMode="auto">
          <a:xfrm>
            <a:off x="2557463" y="2230438"/>
            <a:ext cx="571500" cy="457200"/>
          </a:xfrm>
          <a:prstGeom prst="rect">
            <a:avLst/>
          </a:prstGeom>
          <a:noFill/>
          <a:ln w="9525">
            <a:noFill/>
            <a:miter lim="800000"/>
            <a:headEnd/>
            <a:tailEnd/>
          </a:ln>
          <a:effectLst/>
        </p:spPr>
        <p:txBody>
          <a:bodyPr>
            <a:spAutoFit/>
          </a:bodyPr>
          <a:lstStyle/>
          <a:p>
            <a:pPr>
              <a:spcBef>
                <a:spcPct val="50000"/>
              </a:spcBef>
            </a:pPr>
            <a:r>
              <a:rPr lang="en-US" sz="2400"/>
              <a:t>P</a:t>
            </a:r>
            <a:r>
              <a:rPr lang="en-US" sz="2400" baseline="-25000"/>
              <a:t>ct</a:t>
            </a:r>
          </a:p>
        </p:txBody>
      </p:sp>
      <p:sp>
        <p:nvSpPr>
          <p:cNvPr id="11" name="Text Box 11"/>
          <p:cNvSpPr txBox="1">
            <a:spLocks noChangeArrowheads="1"/>
          </p:cNvSpPr>
          <p:nvPr/>
        </p:nvSpPr>
        <p:spPr bwMode="auto">
          <a:xfrm>
            <a:off x="3683000" y="1773238"/>
            <a:ext cx="893763" cy="457200"/>
          </a:xfrm>
          <a:prstGeom prst="rect">
            <a:avLst/>
          </a:prstGeom>
          <a:noFill/>
          <a:ln w="9525">
            <a:noFill/>
            <a:miter lim="800000"/>
            <a:headEnd/>
            <a:tailEnd/>
          </a:ln>
          <a:effectLst/>
        </p:spPr>
        <p:txBody>
          <a:bodyPr>
            <a:spAutoFit/>
          </a:bodyPr>
          <a:lstStyle/>
          <a:p>
            <a:pPr>
              <a:spcBef>
                <a:spcPct val="50000"/>
              </a:spcBef>
            </a:pPr>
            <a:r>
              <a:rPr lang="en-US" sz="2400"/>
              <a:t>MB</a:t>
            </a:r>
            <a:r>
              <a:rPr lang="en-US" sz="2400" baseline="-25000"/>
              <a:t>sp</a:t>
            </a:r>
          </a:p>
        </p:txBody>
      </p:sp>
      <p:sp>
        <p:nvSpPr>
          <p:cNvPr id="12" name="Line 12"/>
          <p:cNvSpPr>
            <a:spLocks noChangeShapeType="1"/>
          </p:cNvSpPr>
          <p:nvPr/>
        </p:nvSpPr>
        <p:spPr bwMode="auto">
          <a:xfrm>
            <a:off x="3683000" y="2230438"/>
            <a:ext cx="893763" cy="0"/>
          </a:xfrm>
          <a:prstGeom prst="line">
            <a:avLst/>
          </a:prstGeom>
          <a:noFill/>
          <a:ln w="9525">
            <a:solidFill>
              <a:schemeClr val="tx1"/>
            </a:solidFill>
            <a:round/>
            <a:headEnd/>
            <a:tailEnd/>
          </a:ln>
          <a:effectLst/>
        </p:spPr>
        <p:txBody>
          <a:bodyPr/>
          <a:lstStyle/>
          <a:p>
            <a:endParaRPr lang="en-US" sz="2400"/>
          </a:p>
        </p:txBody>
      </p:sp>
      <p:sp>
        <p:nvSpPr>
          <p:cNvPr id="13" name="Text Box 13"/>
          <p:cNvSpPr txBox="1">
            <a:spLocks noChangeArrowheads="1"/>
          </p:cNvSpPr>
          <p:nvPr/>
        </p:nvSpPr>
        <p:spPr bwMode="auto">
          <a:xfrm>
            <a:off x="3817937" y="2230438"/>
            <a:ext cx="758825" cy="461665"/>
          </a:xfrm>
          <a:prstGeom prst="rect">
            <a:avLst/>
          </a:prstGeom>
          <a:noFill/>
          <a:ln w="9525">
            <a:noFill/>
            <a:miter lim="800000"/>
            <a:headEnd/>
            <a:tailEnd/>
          </a:ln>
          <a:effectLst/>
        </p:spPr>
        <p:txBody>
          <a:bodyPr wrap="square">
            <a:spAutoFit/>
          </a:bodyPr>
          <a:lstStyle/>
          <a:p>
            <a:pPr>
              <a:spcBef>
                <a:spcPct val="50000"/>
              </a:spcBef>
            </a:pPr>
            <a:r>
              <a:rPr lang="en-US" sz="2400" dirty="0" err="1"/>
              <a:t>P</a:t>
            </a:r>
            <a:r>
              <a:rPr lang="en-US" sz="2400" baseline="-25000" dirty="0" err="1"/>
              <a:t>sp</a:t>
            </a:r>
            <a:endParaRPr lang="en-US" sz="2400" baseline="-25000" dirty="0"/>
          </a:p>
        </p:txBody>
      </p:sp>
      <p:sp>
        <p:nvSpPr>
          <p:cNvPr id="14" name="Text Box 14"/>
          <p:cNvSpPr txBox="1">
            <a:spLocks noChangeArrowheads="1"/>
          </p:cNvSpPr>
          <p:nvPr/>
        </p:nvSpPr>
        <p:spPr bwMode="auto">
          <a:xfrm>
            <a:off x="4943475" y="1773238"/>
            <a:ext cx="893763" cy="457200"/>
          </a:xfrm>
          <a:prstGeom prst="rect">
            <a:avLst/>
          </a:prstGeom>
          <a:noFill/>
          <a:ln w="9525">
            <a:noFill/>
            <a:miter lim="800000"/>
            <a:headEnd/>
            <a:tailEnd/>
          </a:ln>
          <a:effectLst/>
        </p:spPr>
        <p:txBody>
          <a:bodyPr>
            <a:spAutoFit/>
          </a:bodyPr>
          <a:lstStyle/>
          <a:p>
            <a:pPr>
              <a:spcBef>
                <a:spcPct val="50000"/>
              </a:spcBef>
            </a:pPr>
            <a:r>
              <a:rPr lang="en-US" sz="2400"/>
              <a:t>MB</a:t>
            </a:r>
            <a:r>
              <a:rPr lang="en-US" sz="2400" baseline="-25000"/>
              <a:t>ad</a:t>
            </a:r>
          </a:p>
        </p:txBody>
      </p:sp>
      <p:sp>
        <p:nvSpPr>
          <p:cNvPr id="15" name="Line 15"/>
          <p:cNvSpPr>
            <a:spLocks noChangeShapeType="1"/>
          </p:cNvSpPr>
          <p:nvPr/>
        </p:nvSpPr>
        <p:spPr bwMode="auto">
          <a:xfrm>
            <a:off x="4943475" y="2230438"/>
            <a:ext cx="893763" cy="0"/>
          </a:xfrm>
          <a:prstGeom prst="line">
            <a:avLst/>
          </a:prstGeom>
          <a:noFill/>
          <a:ln w="9525">
            <a:solidFill>
              <a:schemeClr val="tx1"/>
            </a:solidFill>
            <a:round/>
            <a:headEnd/>
            <a:tailEnd/>
          </a:ln>
          <a:effectLst/>
        </p:spPr>
        <p:txBody>
          <a:bodyPr/>
          <a:lstStyle/>
          <a:p>
            <a:endParaRPr lang="en-US" sz="2400"/>
          </a:p>
        </p:txBody>
      </p:sp>
      <p:sp>
        <p:nvSpPr>
          <p:cNvPr id="16" name="Text Box 16"/>
          <p:cNvSpPr txBox="1">
            <a:spLocks noChangeArrowheads="1"/>
          </p:cNvSpPr>
          <p:nvPr/>
        </p:nvSpPr>
        <p:spPr bwMode="auto">
          <a:xfrm>
            <a:off x="5078412" y="2230438"/>
            <a:ext cx="700087" cy="461665"/>
          </a:xfrm>
          <a:prstGeom prst="rect">
            <a:avLst/>
          </a:prstGeom>
          <a:noFill/>
          <a:ln w="9525">
            <a:noFill/>
            <a:miter lim="800000"/>
            <a:headEnd/>
            <a:tailEnd/>
          </a:ln>
          <a:effectLst/>
        </p:spPr>
        <p:txBody>
          <a:bodyPr wrap="square">
            <a:spAutoFit/>
          </a:bodyPr>
          <a:lstStyle/>
          <a:p>
            <a:pPr>
              <a:spcBef>
                <a:spcPct val="50000"/>
              </a:spcBef>
            </a:pPr>
            <a:r>
              <a:rPr lang="en-US" sz="2400" dirty="0"/>
              <a:t>P</a:t>
            </a:r>
            <a:r>
              <a:rPr lang="en-US" sz="2400" baseline="-25000" dirty="0"/>
              <a:t>ad</a:t>
            </a:r>
          </a:p>
        </p:txBody>
      </p:sp>
      <p:sp>
        <p:nvSpPr>
          <p:cNvPr id="17" name="Text Box 17"/>
          <p:cNvSpPr txBox="1">
            <a:spLocks noChangeArrowheads="1"/>
          </p:cNvSpPr>
          <p:nvPr/>
        </p:nvSpPr>
        <p:spPr bwMode="auto">
          <a:xfrm>
            <a:off x="2036763" y="2001838"/>
            <a:ext cx="366712" cy="457200"/>
          </a:xfrm>
          <a:prstGeom prst="rect">
            <a:avLst/>
          </a:prstGeom>
          <a:noFill/>
          <a:ln w="9525">
            <a:noFill/>
            <a:miter lim="800000"/>
            <a:headEnd/>
            <a:tailEnd/>
          </a:ln>
          <a:effectLst/>
        </p:spPr>
        <p:txBody>
          <a:bodyPr>
            <a:spAutoFit/>
          </a:bodyPr>
          <a:lstStyle/>
          <a:p>
            <a:pPr>
              <a:spcBef>
                <a:spcPct val="50000"/>
              </a:spcBef>
            </a:pPr>
            <a:r>
              <a:rPr lang="en-US" sz="2400"/>
              <a:t>=</a:t>
            </a:r>
          </a:p>
        </p:txBody>
      </p:sp>
      <p:sp>
        <p:nvSpPr>
          <p:cNvPr id="18" name="Text Box 18"/>
          <p:cNvSpPr txBox="1">
            <a:spLocks noChangeArrowheads="1"/>
          </p:cNvSpPr>
          <p:nvPr/>
        </p:nvSpPr>
        <p:spPr bwMode="auto">
          <a:xfrm>
            <a:off x="4576763" y="2001838"/>
            <a:ext cx="366712" cy="457200"/>
          </a:xfrm>
          <a:prstGeom prst="rect">
            <a:avLst/>
          </a:prstGeom>
          <a:noFill/>
          <a:ln w="9525">
            <a:noFill/>
            <a:miter lim="800000"/>
            <a:headEnd/>
            <a:tailEnd/>
          </a:ln>
          <a:effectLst/>
        </p:spPr>
        <p:txBody>
          <a:bodyPr>
            <a:spAutoFit/>
          </a:bodyPr>
          <a:lstStyle/>
          <a:p>
            <a:pPr>
              <a:spcBef>
                <a:spcPct val="50000"/>
              </a:spcBef>
            </a:pPr>
            <a:r>
              <a:rPr lang="en-US" sz="2400"/>
              <a:t>=</a:t>
            </a:r>
          </a:p>
        </p:txBody>
      </p:sp>
      <p:sp>
        <p:nvSpPr>
          <p:cNvPr id="19" name="Text Box 19"/>
          <p:cNvSpPr txBox="1">
            <a:spLocks noChangeArrowheads="1"/>
          </p:cNvSpPr>
          <p:nvPr/>
        </p:nvSpPr>
        <p:spPr bwMode="auto">
          <a:xfrm>
            <a:off x="3316288" y="2001838"/>
            <a:ext cx="366712" cy="457200"/>
          </a:xfrm>
          <a:prstGeom prst="rect">
            <a:avLst/>
          </a:prstGeom>
          <a:noFill/>
          <a:ln w="9525">
            <a:noFill/>
            <a:miter lim="800000"/>
            <a:headEnd/>
            <a:tailEnd/>
          </a:ln>
          <a:effectLst/>
        </p:spPr>
        <p:txBody>
          <a:bodyPr>
            <a:spAutoFit/>
          </a:bodyPr>
          <a:lstStyle/>
          <a:p>
            <a:pPr>
              <a:spcBef>
                <a:spcPct val="50000"/>
              </a:spcBef>
            </a:pPr>
            <a:r>
              <a:rPr lang="en-US" sz="2400"/>
              <a:t>=</a:t>
            </a:r>
          </a:p>
        </p:txBody>
      </p:sp>
      <p:sp>
        <p:nvSpPr>
          <p:cNvPr id="20" name="Text Box 20"/>
          <p:cNvSpPr txBox="1">
            <a:spLocks noChangeArrowheads="1"/>
          </p:cNvSpPr>
          <p:nvPr/>
        </p:nvSpPr>
        <p:spPr bwMode="auto">
          <a:xfrm>
            <a:off x="6088063" y="1773238"/>
            <a:ext cx="2674937" cy="1058862"/>
          </a:xfrm>
          <a:prstGeom prst="rect">
            <a:avLst/>
          </a:prstGeom>
          <a:noFill/>
          <a:ln w="9525">
            <a:noFill/>
            <a:miter lim="800000"/>
            <a:headEnd/>
            <a:tailEnd/>
          </a:ln>
          <a:effectLst/>
        </p:spPr>
        <p:txBody>
          <a:bodyPr>
            <a:spAutoFit/>
          </a:bodyPr>
          <a:lstStyle/>
          <a:p>
            <a:pPr>
              <a:lnSpc>
                <a:spcPct val="50000"/>
              </a:lnSpc>
              <a:spcBef>
                <a:spcPct val="50000"/>
              </a:spcBef>
            </a:pPr>
            <a:r>
              <a:rPr lang="en-US" sz="1800"/>
              <a:t>ta – teacher aid</a:t>
            </a:r>
          </a:p>
          <a:p>
            <a:pPr>
              <a:lnSpc>
                <a:spcPct val="50000"/>
              </a:lnSpc>
              <a:spcBef>
                <a:spcPct val="50000"/>
              </a:spcBef>
            </a:pPr>
            <a:r>
              <a:rPr lang="en-US" sz="1800"/>
              <a:t>ct – certified teacher</a:t>
            </a:r>
          </a:p>
          <a:p>
            <a:pPr>
              <a:lnSpc>
                <a:spcPct val="50000"/>
              </a:lnSpc>
              <a:spcBef>
                <a:spcPct val="50000"/>
              </a:spcBef>
            </a:pPr>
            <a:r>
              <a:rPr lang="en-US" sz="1800"/>
              <a:t>sp – Specialist</a:t>
            </a:r>
          </a:p>
          <a:p>
            <a:pPr>
              <a:lnSpc>
                <a:spcPct val="50000"/>
              </a:lnSpc>
              <a:spcBef>
                <a:spcPct val="50000"/>
              </a:spcBef>
            </a:pPr>
            <a:r>
              <a:rPr lang="en-US" sz="1800"/>
              <a:t>ad – Administrator</a:t>
            </a:r>
          </a:p>
        </p:txBody>
      </p:sp>
      <p:sp>
        <p:nvSpPr>
          <p:cNvPr id="21" name="Text Box 23"/>
          <p:cNvSpPr txBox="1">
            <a:spLocks noChangeArrowheads="1"/>
          </p:cNvSpPr>
          <p:nvPr/>
        </p:nvSpPr>
        <p:spPr bwMode="auto">
          <a:xfrm>
            <a:off x="1008063" y="2984500"/>
            <a:ext cx="1776412" cy="1058863"/>
          </a:xfrm>
          <a:prstGeom prst="rect">
            <a:avLst/>
          </a:prstGeom>
          <a:noFill/>
          <a:ln w="9525">
            <a:noFill/>
            <a:miter lim="800000"/>
            <a:headEnd/>
            <a:tailEnd/>
          </a:ln>
          <a:effectLst/>
        </p:spPr>
        <p:txBody>
          <a:bodyPr>
            <a:spAutoFit/>
          </a:bodyPr>
          <a:lstStyle/>
          <a:p>
            <a:pPr>
              <a:lnSpc>
                <a:spcPct val="50000"/>
              </a:lnSpc>
              <a:spcBef>
                <a:spcPct val="50000"/>
              </a:spcBef>
            </a:pPr>
            <a:r>
              <a:rPr lang="en-US" sz="1800" dirty="0" err="1"/>
              <a:t>P</a:t>
            </a:r>
            <a:r>
              <a:rPr lang="en-US" sz="1800" baseline="-25000" dirty="0" err="1"/>
              <a:t>ta</a:t>
            </a:r>
            <a:r>
              <a:rPr lang="en-US" sz="1800" dirty="0"/>
              <a:t> = $15,000</a:t>
            </a:r>
          </a:p>
          <a:p>
            <a:pPr>
              <a:lnSpc>
                <a:spcPct val="50000"/>
              </a:lnSpc>
              <a:spcBef>
                <a:spcPct val="50000"/>
              </a:spcBef>
            </a:pPr>
            <a:r>
              <a:rPr lang="en-US" sz="1800" dirty="0" err="1"/>
              <a:t>P</a:t>
            </a:r>
            <a:r>
              <a:rPr lang="en-US" sz="1800" baseline="-25000" dirty="0" err="1"/>
              <a:t>ct</a:t>
            </a:r>
            <a:r>
              <a:rPr lang="en-US" sz="1800" dirty="0"/>
              <a:t> = $30,000</a:t>
            </a:r>
          </a:p>
          <a:p>
            <a:pPr>
              <a:lnSpc>
                <a:spcPct val="50000"/>
              </a:lnSpc>
              <a:spcBef>
                <a:spcPct val="50000"/>
              </a:spcBef>
            </a:pPr>
            <a:r>
              <a:rPr lang="en-US" sz="1800" dirty="0" err="1"/>
              <a:t>P</a:t>
            </a:r>
            <a:r>
              <a:rPr lang="en-US" sz="1800" baseline="-25000" dirty="0" err="1"/>
              <a:t>sp</a:t>
            </a:r>
            <a:r>
              <a:rPr lang="en-US" sz="1800" dirty="0"/>
              <a:t> = $35,000</a:t>
            </a:r>
          </a:p>
          <a:p>
            <a:pPr>
              <a:lnSpc>
                <a:spcPct val="50000"/>
              </a:lnSpc>
              <a:spcBef>
                <a:spcPct val="50000"/>
              </a:spcBef>
            </a:pPr>
            <a:r>
              <a:rPr lang="en-US" sz="1800" dirty="0"/>
              <a:t>P</a:t>
            </a:r>
            <a:r>
              <a:rPr lang="en-US" sz="1800" baseline="-25000" dirty="0"/>
              <a:t>ad</a:t>
            </a:r>
            <a:r>
              <a:rPr lang="en-US" sz="1800" dirty="0"/>
              <a:t> = $50,000</a:t>
            </a:r>
          </a:p>
        </p:txBody>
      </p:sp>
      <p:sp>
        <p:nvSpPr>
          <p:cNvPr id="22" name="Text Box 24"/>
          <p:cNvSpPr txBox="1">
            <a:spLocks noChangeArrowheads="1"/>
          </p:cNvSpPr>
          <p:nvPr/>
        </p:nvSpPr>
        <p:spPr bwMode="auto">
          <a:xfrm>
            <a:off x="3128963" y="2984500"/>
            <a:ext cx="1776412" cy="1058863"/>
          </a:xfrm>
          <a:prstGeom prst="rect">
            <a:avLst/>
          </a:prstGeom>
          <a:noFill/>
          <a:ln w="9525">
            <a:noFill/>
            <a:miter lim="800000"/>
            <a:headEnd/>
            <a:tailEnd/>
          </a:ln>
          <a:effectLst/>
        </p:spPr>
        <p:txBody>
          <a:bodyPr>
            <a:spAutoFit/>
          </a:bodyPr>
          <a:lstStyle/>
          <a:p>
            <a:pPr>
              <a:lnSpc>
                <a:spcPct val="50000"/>
              </a:lnSpc>
              <a:spcBef>
                <a:spcPct val="50000"/>
              </a:spcBef>
            </a:pPr>
            <a:r>
              <a:rPr lang="en-US" sz="1800" dirty="0" err="1"/>
              <a:t>MB</a:t>
            </a:r>
            <a:r>
              <a:rPr lang="en-US" sz="1800" baseline="-25000" dirty="0" err="1"/>
              <a:t>ta</a:t>
            </a:r>
            <a:r>
              <a:rPr lang="en-US" sz="1800" dirty="0"/>
              <a:t> = 30,000</a:t>
            </a:r>
          </a:p>
          <a:p>
            <a:pPr>
              <a:lnSpc>
                <a:spcPct val="50000"/>
              </a:lnSpc>
              <a:spcBef>
                <a:spcPct val="50000"/>
              </a:spcBef>
            </a:pPr>
            <a:r>
              <a:rPr lang="en-US" sz="1800" dirty="0" err="1"/>
              <a:t>MB</a:t>
            </a:r>
            <a:r>
              <a:rPr lang="en-US" sz="1800" baseline="-25000" dirty="0" err="1"/>
              <a:t>ct</a:t>
            </a:r>
            <a:r>
              <a:rPr lang="en-US" sz="1800" dirty="0"/>
              <a:t> = 70,000</a:t>
            </a:r>
          </a:p>
          <a:p>
            <a:pPr>
              <a:lnSpc>
                <a:spcPct val="50000"/>
              </a:lnSpc>
              <a:spcBef>
                <a:spcPct val="50000"/>
              </a:spcBef>
            </a:pPr>
            <a:r>
              <a:rPr lang="en-US" sz="1800" dirty="0" err="1"/>
              <a:t>MB</a:t>
            </a:r>
            <a:r>
              <a:rPr lang="en-US" sz="1800" baseline="-25000" dirty="0" err="1"/>
              <a:t>sp</a:t>
            </a:r>
            <a:r>
              <a:rPr lang="en-US" sz="1800" dirty="0"/>
              <a:t> = 70,000</a:t>
            </a:r>
          </a:p>
          <a:p>
            <a:pPr>
              <a:lnSpc>
                <a:spcPct val="50000"/>
              </a:lnSpc>
              <a:spcBef>
                <a:spcPct val="50000"/>
              </a:spcBef>
            </a:pPr>
            <a:r>
              <a:rPr lang="en-US" sz="1800" dirty="0" err="1"/>
              <a:t>MB</a:t>
            </a:r>
            <a:r>
              <a:rPr lang="en-US" sz="1800" baseline="-25000" dirty="0" err="1"/>
              <a:t>ad</a:t>
            </a:r>
            <a:r>
              <a:rPr lang="en-US" sz="1800" dirty="0"/>
              <a:t> = 90,000</a:t>
            </a:r>
          </a:p>
        </p:txBody>
      </p:sp>
      <p:grpSp>
        <p:nvGrpSpPr>
          <p:cNvPr id="3" name="Group 2"/>
          <p:cNvGrpSpPr/>
          <p:nvPr/>
        </p:nvGrpSpPr>
        <p:grpSpPr>
          <a:xfrm>
            <a:off x="1008063" y="4475548"/>
            <a:ext cx="5068849" cy="728123"/>
            <a:chOff x="1008063" y="4475548"/>
            <a:chExt cx="5068849" cy="728123"/>
          </a:xfrm>
        </p:grpSpPr>
        <p:sp>
          <p:nvSpPr>
            <p:cNvPr id="23" name="Text Box 26"/>
            <p:cNvSpPr txBox="1">
              <a:spLocks noChangeArrowheads="1"/>
            </p:cNvSpPr>
            <p:nvPr/>
          </p:nvSpPr>
          <p:spPr bwMode="auto">
            <a:xfrm>
              <a:off x="1095414" y="4475548"/>
              <a:ext cx="1046162" cy="369332"/>
            </a:xfrm>
            <a:prstGeom prst="rect">
              <a:avLst/>
            </a:prstGeom>
            <a:noFill/>
            <a:ln w="9525">
              <a:noFill/>
              <a:miter lim="800000"/>
              <a:headEnd/>
              <a:tailEnd/>
            </a:ln>
            <a:effectLst/>
          </p:spPr>
          <p:txBody>
            <a:bodyPr>
              <a:spAutoFit/>
            </a:bodyPr>
            <a:lstStyle/>
            <a:p>
              <a:pPr>
                <a:spcBef>
                  <a:spcPct val="50000"/>
                </a:spcBef>
              </a:pPr>
              <a:r>
                <a:rPr lang="en-US" sz="1800" dirty="0"/>
                <a:t>30,000</a:t>
              </a:r>
              <a:endParaRPr lang="en-US" sz="1800" baseline="-25000" dirty="0"/>
            </a:p>
          </p:txBody>
        </p:sp>
        <p:sp>
          <p:nvSpPr>
            <p:cNvPr id="24" name="Line 27"/>
            <p:cNvSpPr>
              <a:spLocks noChangeShapeType="1"/>
            </p:cNvSpPr>
            <p:nvPr/>
          </p:nvSpPr>
          <p:spPr bwMode="auto">
            <a:xfrm>
              <a:off x="1084263" y="4810087"/>
              <a:ext cx="893762" cy="0"/>
            </a:xfrm>
            <a:prstGeom prst="line">
              <a:avLst/>
            </a:prstGeom>
            <a:noFill/>
            <a:ln w="9525">
              <a:solidFill>
                <a:schemeClr val="tx1"/>
              </a:solidFill>
              <a:round/>
              <a:headEnd/>
              <a:tailEnd/>
            </a:ln>
            <a:effectLst/>
          </p:spPr>
          <p:txBody>
            <a:bodyPr/>
            <a:lstStyle/>
            <a:p>
              <a:endParaRPr lang="en-US" sz="1800"/>
            </a:p>
          </p:txBody>
        </p:sp>
        <p:sp>
          <p:nvSpPr>
            <p:cNvPr id="25" name="Text Box 28"/>
            <p:cNvSpPr txBox="1">
              <a:spLocks noChangeArrowheads="1"/>
            </p:cNvSpPr>
            <p:nvPr/>
          </p:nvSpPr>
          <p:spPr bwMode="auto">
            <a:xfrm>
              <a:off x="1008063" y="4821238"/>
              <a:ext cx="1122362" cy="369332"/>
            </a:xfrm>
            <a:prstGeom prst="rect">
              <a:avLst/>
            </a:prstGeom>
            <a:noFill/>
            <a:ln w="9525">
              <a:noFill/>
              <a:miter lim="800000"/>
              <a:headEnd/>
              <a:tailEnd/>
            </a:ln>
            <a:effectLst/>
          </p:spPr>
          <p:txBody>
            <a:bodyPr>
              <a:spAutoFit/>
            </a:bodyPr>
            <a:lstStyle/>
            <a:p>
              <a:pPr>
                <a:spcBef>
                  <a:spcPct val="50000"/>
                </a:spcBef>
              </a:pPr>
              <a:r>
                <a:rPr lang="en-US" sz="1800" dirty="0"/>
                <a:t>$15,000</a:t>
              </a:r>
              <a:endParaRPr lang="en-US" sz="1800" baseline="-25000" dirty="0"/>
            </a:p>
          </p:txBody>
        </p:sp>
        <p:sp>
          <p:nvSpPr>
            <p:cNvPr id="26" name="Text Box 29"/>
            <p:cNvSpPr txBox="1">
              <a:spLocks noChangeArrowheads="1"/>
            </p:cNvSpPr>
            <p:nvPr/>
          </p:nvSpPr>
          <p:spPr bwMode="auto">
            <a:xfrm>
              <a:off x="2363788" y="4475548"/>
              <a:ext cx="952500" cy="369332"/>
            </a:xfrm>
            <a:prstGeom prst="rect">
              <a:avLst/>
            </a:prstGeom>
            <a:noFill/>
            <a:ln w="9525">
              <a:noFill/>
              <a:miter lim="800000"/>
              <a:headEnd/>
              <a:tailEnd/>
            </a:ln>
            <a:effectLst/>
          </p:spPr>
          <p:txBody>
            <a:bodyPr>
              <a:spAutoFit/>
            </a:bodyPr>
            <a:lstStyle/>
            <a:p>
              <a:pPr>
                <a:spcBef>
                  <a:spcPct val="50000"/>
                </a:spcBef>
              </a:pPr>
              <a:r>
                <a:rPr lang="en-US" sz="1800" dirty="0"/>
                <a:t>70,000</a:t>
              </a:r>
              <a:endParaRPr lang="en-US" sz="1800" baseline="-25000" dirty="0"/>
            </a:p>
          </p:txBody>
        </p:sp>
        <p:sp>
          <p:nvSpPr>
            <p:cNvPr id="27" name="Line 30"/>
            <p:cNvSpPr>
              <a:spLocks noChangeShapeType="1"/>
            </p:cNvSpPr>
            <p:nvPr/>
          </p:nvSpPr>
          <p:spPr bwMode="auto">
            <a:xfrm>
              <a:off x="2363788" y="4810087"/>
              <a:ext cx="893762" cy="0"/>
            </a:xfrm>
            <a:prstGeom prst="line">
              <a:avLst/>
            </a:prstGeom>
            <a:noFill/>
            <a:ln w="9525">
              <a:solidFill>
                <a:schemeClr val="tx1"/>
              </a:solidFill>
              <a:round/>
              <a:headEnd/>
              <a:tailEnd/>
            </a:ln>
            <a:effectLst/>
          </p:spPr>
          <p:txBody>
            <a:bodyPr/>
            <a:lstStyle/>
            <a:p>
              <a:endParaRPr lang="en-US" sz="1800"/>
            </a:p>
          </p:txBody>
        </p:sp>
        <p:sp>
          <p:nvSpPr>
            <p:cNvPr id="28" name="Text Box 31"/>
            <p:cNvSpPr txBox="1">
              <a:spLocks noChangeArrowheads="1"/>
            </p:cNvSpPr>
            <p:nvPr/>
          </p:nvSpPr>
          <p:spPr bwMode="auto">
            <a:xfrm>
              <a:off x="2190750" y="4776634"/>
              <a:ext cx="1185863" cy="427037"/>
            </a:xfrm>
            <a:prstGeom prst="rect">
              <a:avLst/>
            </a:prstGeom>
            <a:noFill/>
            <a:ln w="9525">
              <a:noFill/>
              <a:miter lim="800000"/>
              <a:headEnd/>
              <a:tailEnd/>
            </a:ln>
            <a:effectLst/>
          </p:spPr>
          <p:txBody>
            <a:bodyPr>
              <a:spAutoFit/>
            </a:bodyPr>
            <a:lstStyle/>
            <a:p>
              <a:pPr>
                <a:spcBef>
                  <a:spcPct val="50000"/>
                </a:spcBef>
              </a:pPr>
              <a:r>
                <a:rPr lang="en-US" sz="2200" dirty="0"/>
                <a:t> </a:t>
              </a:r>
              <a:r>
                <a:rPr lang="en-US" sz="1800" dirty="0"/>
                <a:t>$30,000</a:t>
              </a:r>
            </a:p>
          </p:txBody>
        </p:sp>
        <p:sp>
          <p:nvSpPr>
            <p:cNvPr id="29" name="Text Box 32"/>
            <p:cNvSpPr txBox="1">
              <a:spLocks noChangeArrowheads="1"/>
            </p:cNvSpPr>
            <p:nvPr/>
          </p:nvSpPr>
          <p:spPr bwMode="auto">
            <a:xfrm>
              <a:off x="3624263" y="4475548"/>
              <a:ext cx="952500" cy="369332"/>
            </a:xfrm>
            <a:prstGeom prst="rect">
              <a:avLst/>
            </a:prstGeom>
            <a:noFill/>
            <a:ln w="9525">
              <a:noFill/>
              <a:miter lim="800000"/>
              <a:headEnd/>
              <a:tailEnd/>
            </a:ln>
            <a:effectLst/>
          </p:spPr>
          <p:txBody>
            <a:bodyPr>
              <a:spAutoFit/>
            </a:bodyPr>
            <a:lstStyle/>
            <a:p>
              <a:pPr>
                <a:spcBef>
                  <a:spcPct val="50000"/>
                </a:spcBef>
              </a:pPr>
              <a:r>
                <a:rPr lang="en-US" sz="1800" dirty="0"/>
                <a:t>70,000</a:t>
              </a:r>
              <a:endParaRPr lang="en-US" sz="1800" baseline="-25000" dirty="0"/>
            </a:p>
          </p:txBody>
        </p:sp>
        <p:sp>
          <p:nvSpPr>
            <p:cNvPr id="30" name="Line 33"/>
            <p:cNvSpPr>
              <a:spLocks noChangeShapeType="1"/>
            </p:cNvSpPr>
            <p:nvPr/>
          </p:nvSpPr>
          <p:spPr bwMode="auto">
            <a:xfrm>
              <a:off x="3624263" y="4810087"/>
              <a:ext cx="893762" cy="0"/>
            </a:xfrm>
            <a:prstGeom prst="line">
              <a:avLst/>
            </a:prstGeom>
            <a:noFill/>
            <a:ln w="9525">
              <a:solidFill>
                <a:schemeClr val="tx1"/>
              </a:solidFill>
              <a:round/>
              <a:headEnd/>
              <a:tailEnd/>
            </a:ln>
            <a:effectLst/>
          </p:spPr>
          <p:txBody>
            <a:bodyPr/>
            <a:lstStyle/>
            <a:p>
              <a:endParaRPr lang="en-US" sz="1800"/>
            </a:p>
          </p:txBody>
        </p:sp>
        <p:sp>
          <p:nvSpPr>
            <p:cNvPr id="31" name="Text Box 34"/>
            <p:cNvSpPr txBox="1">
              <a:spLocks noChangeArrowheads="1"/>
            </p:cNvSpPr>
            <p:nvPr/>
          </p:nvSpPr>
          <p:spPr bwMode="auto">
            <a:xfrm>
              <a:off x="3410066" y="4776634"/>
              <a:ext cx="1260475" cy="427037"/>
            </a:xfrm>
            <a:prstGeom prst="rect">
              <a:avLst/>
            </a:prstGeom>
            <a:noFill/>
            <a:ln w="9525">
              <a:noFill/>
              <a:miter lim="800000"/>
              <a:headEnd/>
              <a:tailEnd/>
            </a:ln>
            <a:effectLst/>
          </p:spPr>
          <p:txBody>
            <a:bodyPr>
              <a:spAutoFit/>
            </a:bodyPr>
            <a:lstStyle/>
            <a:p>
              <a:pPr>
                <a:spcBef>
                  <a:spcPct val="50000"/>
                </a:spcBef>
              </a:pPr>
              <a:r>
                <a:rPr lang="en-US" sz="2200" dirty="0"/>
                <a:t>  </a:t>
              </a:r>
              <a:r>
                <a:rPr lang="en-US" sz="1800" dirty="0"/>
                <a:t>$35,000</a:t>
              </a:r>
              <a:endParaRPr lang="en-US" sz="1800" baseline="-25000" dirty="0"/>
            </a:p>
          </p:txBody>
        </p:sp>
        <p:sp>
          <p:nvSpPr>
            <p:cNvPr id="32" name="Text Box 35"/>
            <p:cNvSpPr txBox="1">
              <a:spLocks noChangeArrowheads="1"/>
            </p:cNvSpPr>
            <p:nvPr/>
          </p:nvSpPr>
          <p:spPr bwMode="auto">
            <a:xfrm>
              <a:off x="4873587" y="4475548"/>
              <a:ext cx="952500" cy="369332"/>
            </a:xfrm>
            <a:prstGeom prst="rect">
              <a:avLst/>
            </a:prstGeom>
            <a:noFill/>
            <a:ln w="9525">
              <a:noFill/>
              <a:miter lim="800000"/>
              <a:headEnd/>
              <a:tailEnd/>
            </a:ln>
            <a:effectLst/>
          </p:spPr>
          <p:txBody>
            <a:bodyPr>
              <a:spAutoFit/>
            </a:bodyPr>
            <a:lstStyle/>
            <a:p>
              <a:pPr>
                <a:spcBef>
                  <a:spcPct val="50000"/>
                </a:spcBef>
              </a:pPr>
              <a:r>
                <a:rPr lang="en-US" sz="1800" dirty="0"/>
                <a:t>90,000</a:t>
              </a:r>
              <a:endParaRPr lang="en-US" sz="1800" baseline="-25000" dirty="0"/>
            </a:p>
          </p:txBody>
        </p:sp>
        <p:sp>
          <p:nvSpPr>
            <p:cNvPr id="33" name="Line 36"/>
            <p:cNvSpPr>
              <a:spLocks noChangeShapeType="1"/>
            </p:cNvSpPr>
            <p:nvPr/>
          </p:nvSpPr>
          <p:spPr bwMode="auto">
            <a:xfrm>
              <a:off x="4884738" y="4810087"/>
              <a:ext cx="893762" cy="0"/>
            </a:xfrm>
            <a:prstGeom prst="line">
              <a:avLst/>
            </a:prstGeom>
            <a:noFill/>
            <a:ln w="9525">
              <a:solidFill>
                <a:schemeClr val="tx1"/>
              </a:solidFill>
              <a:round/>
              <a:headEnd/>
              <a:tailEnd/>
            </a:ln>
            <a:effectLst/>
          </p:spPr>
          <p:txBody>
            <a:bodyPr/>
            <a:lstStyle/>
            <a:p>
              <a:endParaRPr lang="en-US" sz="1800"/>
            </a:p>
          </p:txBody>
        </p:sp>
        <p:sp>
          <p:nvSpPr>
            <p:cNvPr id="34" name="Text Box 37"/>
            <p:cNvSpPr txBox="1">
              <a:spLocks noChangeArrowheads="1"/>
            </p:cNvSpPr>
            <p:nvPr/>
          </p:nvSpPr>
          <p:spPr bwMode="auto">
            <a:xfrm>
              <a:off x="4625937" y="4771910"/>
              <a:ext cx="1450975" cy="427037"/>
            </a:xfrm>
            <a:prstGeom prst="rect">
              <a:avLst/>
            </a:prstGeom>
            <a:noFill/>
            <a:ln w="9525">
              <a:noFill/>
              <a:miter lim="800000"/>
              <a:headEnd/>
              <a:tailEnd/>
            </a:ln>
            <a:effectLst/>
          </p:spPr>
          <p:txBody>
            <a:bodyPr>
              <a:spAutoFit/>
            </a:bodyPr>
            <a:lstStyle/>
            <a:p>
              <a:pPr>
                <a:spcBef>
                  <a:spcPct val="50000"/>
                </a:spcBef>
              </a:pPr>
              <a:r>
                <a:rPr lang="en-US" sz="2200" dirty="0"/>
                <a:t>  </a:t>
              </a:r>
              <a:r>
                <a:rPr lang="en-US" sz="1800" dirty="0"/>
                <a:t>$50,000</a:t>
              </a:r>
              <a:endParaRPr lang="en-US" sz="1800" baseline="-25000" dirty="0"/>
            </a:p>
          </p:txBody>
        </p:sp>
        <p:sp>
          <p:nvSpPr>
            <p:cNvPr id="35" name="Text Box 38"/>
            <p:cNvSpPr txBox="1">
              <a:spLocks noChangeArrowheads="1"/>
            </p:cNvSpPr>
            <p:nvPr/>
          </p:nvSpPr>
          <p:spPr bwMode="auto">
            <a:xfrm>
              <a:off x="1989176" y="4626091"/>
              <a:ext cx="366713" cy="369332"/>
            </a:xfrm>
            <a:prstGeom prst="rect">
              <a:avLst/>
            </a:prstGeom>
            <a:noFill/>
            <a:ln w="9525">
              <a:noFill/>
              <a:miter lim="800000"/>
              <a:headEnd/>
              <a:tailEnd/>
            </a:ln>
            <a:effectLst/>
          </p:spPr>
          <p:txBody>
            <a:bodyPr>
              <a:spAutoFit/>
            </a:bodyPr>
            <a:lstStyle/>
            <a:p>
              <a:pPr>
                <a:spcBef>
                  <a:spcPct val="50000"/>
                </a:spcBef>
              </a:pPr>
              <a:r>
                <a:rPr lang="en-US" sz="1800" dirty="0"/>
                <a:t>=</a:t>
              </a:r>
            </a:p>
          </p:txBody>
        </p:sp>
        <p:sp>
          <p:nvSpPr>
            <p:cNvPr id="36" name="Text Box 39"/>
            <p:cNvSpPr txBox="1">
              <a:spLocks noChangeArrowheads="1"/>
            </p:cNvSpPr>
            <p:nvPr/>
          </p:nvSpPr>
          <p:spPr bwMode="auto">
            <a:xfrm>
              <a:off x="4551478" y="4614940"/>
              <a:ext cx="366713" cy="369332"/>
            </a:xfrm>
            <a:prstGeom prst="rect">
              <a:avLst/>
            </a:prstGeom>
            <a:noFill/>
            <a:ln w="9525">
              <a:noFill/>
              <a:miter lim="800000"/>
              <a:headEnd/>
              <a:tailEnd/>
            </a:ln>
            <a:effectLst/>
          </p:spPr>
          <p:txBody>
            <a:bodyPr>
              <a:spAutoFit/>
            </a:bodyPr>
            <a:lstStyle/>
            <a:p>
              <a:pPr>
                <a:spcBef>
                  <a:spcPct val="50000"/>
                </a:spcBef>
              </a:pPr>
              <a:r>
                <a:rPr lang="en-US" sz="1800" dirty="0"/>
                <a:t>=</a:t>
              </a:r>
            </a:p>
          </p:txBody>
        </p:sp>
        <p:sp>
          <p:nvSpPr>
            <p:cNvPr id="37" name="Text Box 40"/>
            <p:cNvSpPr txBox="1">
              <a:spLocks noChangeArrowheads="1"/>
            </p:cNvSpPr>
            <p:nvPr/>
          </p:nvSpPr>
          <p:spPr bwMode="auto">
            <a:xfrm>
              <a:off x="3279852" y="4603789"/>
              <a:ext cx="366713" cy="369332"/>
            </a:xfrm>
            <a:prstGeom prst="rect">
              <a:avLst/>
            </a:prstGeom>
            <a:noFill/>
            <a:ln w="9525">
              <a:noFill/>
              <a:miter lim="800000"/>
              <a:headEnd/>
              <a:tailEnd/>
            </a:ln>
            <a:effectLst/>
          </p:spPr>
          <p:txBody>
            <a:bodyPr>
              <a:spAutoFit/>
            </a:bodyPr>
            <a:lstStyle/>
            <a:p>
              <a:pPr>
                <a:spcBef>
                  <a:spcPct val="50000"/>
                </a:spcBef>
              </a:pPr>
              <a:r>
                <a:rPr lang="en-US" sz="1800" dirty="0"/>
                <a:t>=</a:t>
              </a:r>
            </a:p>
          </p:txBody>
        </p:sp>
      </p:grpSp>
      <p:grpSp>
        <p:nvGrpSpPr>
          <p:cNvPr id="4" name="Group 3"/>
          <p:cNvGrpSpPr/>
          <p:nvPr/>
        </p:nvGrpSpPr>
        <p:grpSpPr>
          <a:xfrm>
            <a:off x="1084263" y="5383213"/>
            <a:ext cx="4773612" cy="442912"/>
            <a:chOff x="1084263" y="5383213"/>
            <a:chExt cx="4773612" cy="442912"/>
          </a:xfrm>
        </p:grpSpPr>
        <p:sp>
          <p:nvSpPr>
            <p:cNvPr id="38" name="Text Box 42"/>
            <p:cNvSpPr txBox="1">
              <a:spLocks noChangeArrowheads="1"/>
            </p:cNvSpPr>
            <p:nvPr/>
          </p:nvSpPr>
          <p:spPr bwMode="auto">
            <a:xfrm>
              <a:off x="1084263" y="5399088"/>
              <a:ext cx="1046162" cy="427037"/>
            </a:xfrm>
            <a:prstGeom prst="rect">
              <a:avLst/>
            </a:prstGeom>
            <a:noFill/>
            <a:ln w="9525">
              <a:noFill/>
              <a:miter lim="800000"/>
              <a:headEnd/>
              <a:tailEnd/>
            </a:ln>
            <a:effectLst/>
          </p:spPr>
          <p:txBody>
            <a:bodyPr>
              <a:spAutoFit/>
            </a:bodyPr>
            <a:lstStyle/>
            <a:p>
              <a:pPr>
                <a:spcBef>
                  <a:spcPct val="50000"/>
                </a:spcBef>
              </a:pPr>
              <a:r>
                <a:rPr lang="en-US" sz="2200"/>
                <a:t>     2</a:t>
              </a:r>
              <a:endParaRPr lang="en-US" sz="2200" baseline="-25000"/>
            </a:p>
          </p:txBody>
        </p:sp>
        <p:sp>
          <p:nvSpPr>
            <p:cNvPr id="39" name="Text Box 45"/>
            <p:cNvSpPr txBox="1">
              <a:spLocks noChangeArrowheads="1"/>
            </p:cNvSpPr>
            <p:nvPr/>
          </p:nvSpPr>
          <p:spPr bwMode="auto">
            <a:xfrm>
              <a:off x="2344738" y="5383213"/>
              <a:ext cx="952500" cy="427037"/>
            </a:xfrm>
            <a:prstGeom prst="rect">
              <a:avLst/>
            </a:prstGeom>
            <a:noFill/>
            <a:ln w="9525">
              <a:noFill/>
              <a:miter lim="800000"/>
              <a:headEnd/>
              <a:tailEnd/>
            </a:ln>
            <a:effectLst/>
          </p:spPr>
          <p:txBody>
            <a:bodyPr>
              <a:spAutoFit/>
            </a:bodyPr>
            <a:lstStyle/>
            <a:p>
              <a:pPr>
                <a:spcBef>
                  <a:spcPct val="50000"/>
                </a:spcBef>
              </a:pPr>
              <a:r>
                <a:rPr lang="en-US" sz="2200"/>
                <a:t>  2.33</a:t>
              </a:r>
              <a:endParaRPr lang="en-US" sz="2200" baseline="-25000"/>
            </a:p>
          </p:txBody>
        </p:sp>
        <p:sp>
          <p:nvSpPr>
            <p:cNvPr id="40" name="Text Box 48"/>
            <p:cNvSpPr txBox="1">
              <a:spLocks noChangeArrowheads="1"/>
            </p:cNvSpPr>
            <p:nvPr/>
          </p:nvSpPr>
          <p:spPr bwMode="auto">
            <a:xfrm>
              <a:off x="3817938" y="5383213"/>
              <a:ext cx="485775" cy="427037"/>
            </a:xfrm>
            <a:prstGeom prst="rect">
              <a:avLst/>
            </a:prstGeom>
            <a:noFill/>
            <a:ln w="9525">
              <a:noFill/>
              <a:miter lim="800000"/>
              <a:headEnd/>
              <a:tailEnd/>
            </a:ln>
            <a:effectLst/>
          </p:spPr>
          <p:txBody>
            <a:bodyPr>
              <a:spAutoFit/>
            </a:bodyPr>
            <a:lstStyle/>
            <a:p>
              <a:pPr>
                <a:spcBef>
                  <a:spcPct val="50000"/>
                </a:spcBef>
              </a:pPr>
              <a:r>
                <a:rPr lang="en-US" sz="2200"/>
                <a:t> 2</a:t>
              </a:r>
              <a:endParaRPr lang="en-US" sz="2200" baseline="-25000"/>
            </a:p>
          </p:txBody>
        </p:sp>
        <p:sp>
          <p:nvSpPr>
            <p:cNvPr id="41" name="Text Box 51"/>
            <p:cNvSpPr txBox="1">
              <a:spLocks noChangeArrowheads="1"/>
            </p:cNvSpPr>
            <p:nvPr/>
          </p:nvSpPr>
          <p:spPr bwMode="auto">
            <a:xfrm>
              <a:off x="4905375" y="5399088"/>
              <a:ext cx="952500" cy="427037"/>
            </a:xfrm>
            <a:prstGeom prst="rect">
              <a:avLst/>
            </a:prstGeom>
            <a:noFill/>
            <a:ln w="9525">
              <a:noFill/>
              <a:miter lim="800000"/>
              <a:headEnd/>
              <a:tailEnd/>
            </a:ln>
            <a:effectLst/>
          </p:spPr>
          <p:txBody>
            <a:bodyPr>
              <a:spAutoFit/>
            </a:bodyPr>
            <a:lstStyle/>
            <a:p>
              <a:pPr>
                <a:spcBef>
                  <a:spcPct val="50000"/>
                </a:spcBef>
              </a:pPr>
              <a:r>
                <a:rPr lang="en-US" sz="2200"/>
                <a:t> 1.8</a:t>
              </a:r>
              <a:endParaRPr lang="en-US" sz="2200" baseline="-25000"/>
            </a:p>
          </p:txBody>
        </p:sp>
        <p:sp>
          <p:nvSpPr>
            <p:cNvPr id="42" name="Text Box 54"/>
            <p:cNvSpPr txBox="1">
              <a:spLocks noChangeArrowheads="1"/>
            </p:cNvSpPr>
            <p:nvPr/>
          </p:nvSpPr>
          <p:spPr bwMode="auto">
            <a:xfrm>
              <a:off x="1978025" y="5399088"/>
              <a:ext cx="366713" cy="427037"/>
            </a:xfrm>
            <a:prstGeom prst="rect">
              <a:avLst/>
            </a:prstGeom>
            <a:noFill/>
            <a:ln w="9525">
              <a:noFill/>
              <a:miter lim="800000"/>
              <a:headEnd/>
              <a:tailEnd/>
            </a:ln>
            <a:effectLst/>
          </p:spPr>
          <p:txBody>
            <a:bodyPr>
              <a:spAutoFit/>
            </a:bodyPr>
            <a:lstStyle/>
            <a:p>
              <a:pPr>
                <a:spcBef>
                  <a:spcPct val="50000"/>
                </a:spcBef>
              </a:pPr>
              <a:r>
                <a:rPr lang="en-US" sz="2200"/>
                <a:t>=</a:t>
              </a:r>
            </a:p>
          </p:txBody>
        </p:sp>
        <p:sp>
          <p:nvSpPr>
            <p:cNvPr id="43" name="Text Box 55"/>
            <p:cNvSpPr txBox="1">
              <a:spLocks noChangeArrowheads="1"/>
            </p:cNvSpPr>
            <p:nvPr/>
          </p:nvSpPr>
          <p:spPr bwMode="auto">
            <a:xfrm>
              <a:off x="4518025" y="5399088"/>
              <a:ext cx="366713" cy="427037"/>
            </a:xfrm>
            <a:prstGeom prst="rect">
              <a:avLst/>
            </a:prstGeom>
            <a:noFill/>
            <a:ln w="9525">
              <a:noFill/>
              <a:miter lim="800000"/>
              <a:headEnd/>
              <a:tailEnd/>
            </a:ln>
            <a:effectLst/>
          </p:spPr>
          <p:txBody>
            <a:bodyPr>
              <a:spAutoFit/>
            </a:bodyPr>
            <a:lstStyle/>
            <a:p>
              <a:pPr>
                <a:spcBef>
                  <a:spcPct val="50000"/>
                </a:spcBef>
              </a:pPr>
              <a:r>
                <a:rPr lang="en-US" sz="2200"/>
                <a:t>=</a:t>
              </a:r>
            </a:p>
          </p:txBody>
        </p:sp>
        <p:sp>
          <p:nvSpPr>
            <p:cNvPr id="44" name="Text Box 56"/>
            <p:cNvSpPr txBox="1">
              <a:spLocks noChangeArrowheads="1"/>
            </p:cNvSpPr>
            <p:nvPr/>
          </p:nvSpPr>
          <p:spPr bwMode="auto">
            <a:xfrm>
              <a:off x="3257550" y="5399088"/>
              <a:ext cx="366713" cy="427037"/>
            </a:xfrm>
            <a:prstGeom prst="rect">
              <a:avLst/>
            </a:prstGeom>
            <a:noFill/>
            <a:ln w="9525">
              <a:noFill/>
              <a:miter lim="800000"/>
              <a:headEnd/>
              <a:tailEnd/>
            </a:ln>
            <a:effectLst/>
          </p:spPr>
          <p:txBody>
            <a:bodyPr>
              <a:spAutoFit/>
            </a:bodyPr>
            <a:lstStyle/>
            <a:p>
              <a:pPr>
                <a:spcBef>
                  <a:spcPct val="50000"/>
                </a:spcBef>
              </a:pPr>
              <a:r>
                <a:rPr lang="en-US" sz="2200"/>
                <a:t>=</a:t>
              </a:r>
            </a:p>
          </p:txBody>
        </p:sp>
      </p:grpSp>
      <p:sp>
        <p:nvSpPr>
          <p:cNvPr id="45" name="Text Box 57"/>
          <p:cNvSpPr txBox="1">
            <a:spLocks noChangeArrowheads="1"/>
          </p:cNvSpPr>
          <p:nvPr/>
        </p:nvSpPr>
        <p:spPr bwMode="auto">
          <a:xfrm>
            <a:off x="1084263" y="5904182"/>
            <a:ext cx="4565650" cy="400110"/>
          </a:xfrm>
          <a:prstGeom prst="rect">
            <a:avLst/>
          </a:prstGeom>
          <a:noFill/>
          <a:ln w="9525">
            <a:noFill/>
            <a:miter lim="800000"/>
            <a:headEnd/>
            <a:tailEnd/>
          </a:ln>
          <a:effectLst/>
        </p:spPr>
        <p:txBody>
          <a:bodyPr>
            <a:spAutoFit/>
          </a:bodyPr>
          <a:lstStyle/>
          <a:p>
            <a:pPr>
              <a:spcBef>
                <a:spcPct val="50000"/>
              </a:spcBef>
            </a:pPr>
            <a:r>
              <a:rPr lang="en-US" sz="2000" dirty="0"/>
              <a:t>The next person hired should be a:</a:t>
            </a:r>
          </a:p>
        </p:txBody>
      </p:sp>
      <p:sp>
        <p:nvSpPr>
          <p:cNvPr id="46" name="Text Box 58"/>
          <p:cNvSpPr txBox="1">
            <a:spLocks noChangeArrowheads="1"/>
          </p:cNvSpPr>
          <p:nvPr/>
        </p:nvSpPr>
        <p:spPr bwMode="auto">
          <a:xfrm>
            <a:off x="5126316" y="5915333"/>
            <a:ext cx="2259145" cy="400110"/>
          </a:xfrm>
          <a:prstGeom prst="rect">
            <a:avLst/>
          </a:prstGeom>
          <a:noFill/>
          <a:ln w="9525">
            <a:noFill/>
            <a:miter lim="800000"/>
            <a:headEnd/>
            <a:tailEnd/>
          </a:ln>
          <a:effectLst/>
        </p:spPr>
        <p:txBody>
          <a:bodyPr wrap="none">
            <a:spAutoFit/>
          </a:bodyPr>
          <a:lstStyle/>
          <a:p>
            <a:r>
              <a:rPr lang="en-US" sz="2000" b="1" dirty="0"/>
              <a:t>Certified Teacher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45" grpId="0"/>
      <p:bldP spid="4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723900" y="381000"/>
            <a:ext cx="7696200" cy="838200"/>
          </a:xfrm>
        </p:spPr>
        <p:txBody>
          <a:bodyPr/>
          <a:lstStyle/>
          <a:p>
            <a:r>
              <a:rPr lang="en-US" smtClean="0"/>
              <a:t>Learning Objectives</a:t>
            </a:r>
          </a:p>
        </p:txBody>
      </p:sp>
      <p:sp>
        <p:nvSpPr>
          <p:cNvPr id="385027" name="Rectangle 3"/>
          <p:cNvSpPr>
            <a:spLocks noGrp="1" noChangeArrowheads="1"/>
          </p:cNvSpPr>
          <p:nvPr>
            <p:ph idx="1"/>
          </p:nvPr>
        </p:nvSpPr>
        <p:spPr/>
        <p:txBody>
          <a:bodyPr/>
          <a:lstStyle/>
          <a:p>
            <a:r>
              <a:rPr lang="en-US" sz="2400" smtClean="0"/>
              <a:t>Define several key concepts and terminology related to marginal analysis</a:t>
            </a:r>
          </a:p>
          <a:p>
            <a:r>
              <a:rPr lang="en-US" sz="2400" smtClean="0"/>
              <a:t>Use marginal analysis to find optimal activity levels in unconstrained maximization problems and explain why sunk costs, fixed costs, and average costs are irrelevant for decision making</a:t>
            </a:r>
          </a:p>
          <a:p>
            <a:r>
              <a:rPr lang="en-US" sz="2400" smtClean="0"/>
              <a:t>Employ marginal analysis to find the optimal levels of two or more activities in constrained maximization and minimization problems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wipe(left)">
                                      <p:cBhvr>
                                        <p:cTn id="7" dur="500"/>
                                        <p:tgtEl>
                                          <p:spTgt spid="385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wipe(left)">
                                      <p:cBhvr>
                                        <p:cTn id="12" dur="500"/>
                                        <p:tgtEl>
                                          <p:spTgt spid="385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wipe(left)">
                                      <p:cBhvr>
                                        <p:cTn id="17" dur="500"/>
                                        <p:tgtEl>
                                          <p:spTgt spid="385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723900" y="381000"/>
            <a:ext cx="7696200" cy="838200"/>
          </a:xfrm>
        </p:spPr>
        <p:txBody>
          <a:bodyPr/>
          <a:lstStyle/>
          <a:p>
            <a:r>
              <a:rPr lang="en-US" smtClean="0"/>
              <a:t>Optimization</a:t>
            </a:r>
          </a:p>
        </p:txBody>
      </p:sp>
      <p:sp>
        <p:nvSpPr>
          <p:cNvPr id="385027" name="Rectangle 3"/>
          <p:cNvSpPr>
            <a:spLocks noGrp="1" noChangeArrowheads="1"/>
          </p:cNvSpPr>
          <p:nvPr>
            <p:ph idx="1"/>
          </p:nvPr>
        </p:nvSpPr>
        <p:spPr/>
        <p:txBody>
          <a:bodyPr/>
          <a:lstStyle/>
          <a:p>
            <a:r>
              <a:rPr lang="en-US" smtClean="0"/>
              <a:t>An optimization problem involves the specification of three things:</a:t>
            </a:r>
          </a:p>
          <a:p>
            <a:pPr lvl="1"/>
            <a:r>
              <a:rPr lang="en-US" smtClean="0"/>
              <a:t>Objective function to be maximized or minimized</a:t>
            </a:r>
          </a:p>
          <a:p>
            <a:pPr lvl="1"/>
            <a:r>
              <a:rPr lang="en-US" smtClean="0"/>
              <a:t>Activities or choice variables that determine the value of the objective function</a:t>
            </a:r>
          </a:p>
          <a:p>
            <a:pPr lvl="1"/>
            <a:r>
              <a:rPr lang="en-US" smtClean="0"/>
              <a:t>Any constraints that may restrict the values of the choice variables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wipe(left)">
                                      <p:cBhvr>
                                        <p:cTn id="7" dur="500"/>
                                        <p:tgtEl>
                                          <p:spTgt spid="385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wipe(left)">
                                      <p:cBhvr>
                                        <p:cTn id="12" dur="500"/>
                                        <p:tgtEl>
                                          <p:spTgt spid="385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wipe(left)">
                                      <p:cBhvr>
                                        <p:cTn id="17" dur="500"/>
                                        <p:tgtEl>
                                          <p:spTgt spid="3850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5027">
                                            <p:txEl>
                                              <p:pRg st="3" end="3"/>
                                            </p:txEl>
                                          </p:spTgt>
                                        </p:tgtEl>
                                        <p:attrNameLst>
                                          <p:attrName>style.visibility</p:attrName>
                                        </p:attrNameLst>
                                      </p:cBhvr>
                                      <p:to>
                                        <p:strVal val="visible"/>
                                      </p:to>
                                    </p:set>
                                    <p:animEffect transition="in" filter="wipe(left)">
                                      <p:cBhvr>
                                        <p:cTn id="22" dur="500"/>
                                        <p:tgtEl>
                                          <p:spTgt spid="3850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723900" y="381000"/>
            <a:ext cx="7696200" cy="838200"/>
          </a:xfrm>
        </p:spPr>
        <p:txBody>
          <a:bodyPr/>
          <a:lstStyle/>
          <a:p>
            <a:r>
              <a:rPr lang="en-US" smtClean="0"/>
              <a:t>Optimization</a:t>
            </a:r>
          </a:p>
        </p:txBody>
      </p:sp>
      <p:sp>
        <p:nvSpPr>
          <p:cNvPr id="385027" name="Rectangle 3"/>
          <p:cNvSpPr>
            <a:spLocks noGrp="1" noChangeArrowheads="1"/>
          </p:cNvSpPr>
          <p:nvPr>
            <p:ph idx="1"/>
          </p:nvPr>
        </p:nvSpPr>
        <p:spPr/>
        <p:txBody>
          <a:bodyPr/>
          <a:lstStyle/>
          <a:p>
            <a:r>
              <a:rPr lang="en-US" smtClean="0"/>
              <a:t>Maximization problem</a:t>
            </a:r>
          </a:p>
          <a:p>
            <a:pPr lvl="1"/>
            <a:r>
              <a:rPr lang="en-US" smtClean="0"/>
              <a:t>An optimization problem that involves maximizing the objective function</a:t>
            </a:r>
          </a:p>
          <a:p>
            <a:r>
              <a:rPr lang="en-US" smtClean="0"/>
              <a:t>Minimization problem</a:t>
            </a:r>
          </a:p>
          <a:p>
            <a:pPr lvl="1"/>
            <a:r>
              <a:rPr lang="en-US" smtClean="0"/>
              <a:t>An optimization problem that involves minimizing the objective function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wipe(left)">
                                      <p:cBhvr>
                                        <p:cTn id="7" dur="500"/>
                                        <p:tgtEl>
                                          <p:spTgt spid="385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wipe(left)">
                                      <p:cBhvr>
                                        <p:cTn id="12" dur="500"/>
                                        <p:tgtEl>
                                          <p:spTgt spid="385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wipe(left)">
                                      <p:cBhvr>
                                        <p:cTn id="17" dur="500"/>
                                        <p:tgtEl>
                                          <p:spTgt spid="3850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5027">
                                            <p:txEl>
                                              <p:pRg st="3" end="3"/>
                                            </p:txEl>
                                          </p:spTgt>
                                        </p:tgtEl>
                                        <p:attrNameLst>
                                          <p:attrName>style.visibility</p:attrName>
                                        </p:attrNameLst>
                                      </p:cBhvr>
                                      <p:to>
                                        <p:strVal val="visible"/>
                                      </p:to>
                                    </p:set>
                                    <p:animEffect transition="in" filter="wipe(left)">
                                      <p:cBhvr>
                                        <p:cTn id="22" dur="500"/>
                                        <p:tgtEl>
                                          <p:spTgt spid="3850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723900" y="381000"/>
            <a:ext cx="7696200" cy="838200"/>
          </a:xfrm>
        </p:spPr>
        <p:txBody>
          <a:bodyPr/>
          <a:lstStyle/>
          <a:p>
            <a:r>
              <a:rPr lang="en-US" smtClean="0"/>
              <a:t>Optimization</a:t>
            </a:r>
          </a:p>
        </p:txBody>
      </p:sp>
      <p:sp>
        <p:nvSpPr>
          <p:cNvPr id="385027" name="Rectangle 3"/>
          <p:cNvSpPr>
            <a:spLocks noGrp="1" noChangeArrowheads="1"/>
          </p:cNvSpPr>
          <p:nvPr>
            <p:ph idx="1"/>
          </p:nvPr>
        </p:nvSpPr>
        <p:spPr/>
        <p:txBody>
          <a:bodyPr/>
          <a:lstStyle/>
          <a:p>
            <a:r>
              <a:rPr lang="en-US" smtClean="0"/>
              <a:t>Unconstrained optimization</a:t>
            </a:r>
          </a:p>
          <a:p>
            <a:pPr lvl="1"/>
            <a:r>
              <a:rPr lang="en-US" smtClean="0"/>
              <a:t>An optimization problem in which the decision maker can choose the level of activity from an unrestricted set of values</a:t>
            </a:r>
          </a:p>
          <a:p>
            <a:r>
              <a:rPr lang="en-US" smtClean="0"/>
              <a:t>Constrained optimization</a:t>
            </a:r>
          </a:p>
          <a:p>
            <a:pPr lvl="1"/>
            <a:r>
              <a:rPr lang="en-US" smtClean="0"/>
              <a:t>An optimization problem in which the decision maker chooses values for the choice variables from a restricted set of values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wipe(left)">
                                      <p:cBhvr>
                                        <p:cTn id="7" dur="500"/>
                                        <p:tgtEl>
                                          <p:spTgt spid="385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wipe(left)">
                                      <p:cBhvr>
                                        <p:cTn id="12" dur="500"/>
                                        <p:tgtEl>
                                          <p:spTgt spid="385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wipe(left)">
                                      <p:cBhvr>
                                        <p:cTn id="17" dur="500"/>
                                        <p:tgtEl>
                                          <p:spTgt spid="3850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5027">
                                            <p:txEl>
                                              <p:pRg st="3" end="3"/>
                                            </p:txEl>
                                          </p:spTgt>
                                        </p:tgtEl>
                                        <p:attrNameLst>
                                          <p:attrName>style.visibility</p:attrName>
                                        </p:attrNameLst>
                                      </p:cBhvr>
                                      <p:to>
                                        <p:strVal val="visible"/>
                                      </p:to>
                                    </p:set>
                                    <p:animEffect transition="in" filter="wipe(left)">
                                      <p:cBhvr>
                                        <p:cTn id="22" dur="500"/>
                                        <p:tgtEl>
                                          <p:spTgt spid="3850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smtClean="0"/>
              <a:t>Choice Variables</a:t>
            </a:r>
          </a:p>
        </p:txBody>
      </p:sp>
      <p:sp>
        <p:nvSpPr>
          <p:cNvPr id="387075" name="Rectangle 3"/>
          <p:cNvSpPr>
            <a:spLocks noGrp="1" noChangeArrowheads="1"/>
          </p:cNvSpPr>
          <p:nvPr>
            <p:ph idx="1"/>
          </p:nvPr>
        </p:nvSpPr>
        <p:spPr/>
        <p:txBody>
          <a:bodyPr/>
          <a:lstStyle/>
          <a:p>
            <a:pPr>
              <a:defRPr/>
            </a:pPr>
            <a:r>
              <a:rPr lang="en-US" dirty="0" smtClean="0"/>
              <a:t>Activities or choice variables determine the value of the objective function</a:t>
            </a:r>
          </a:p>
          <a:p>
            <a:pPr>
              <a:defRPr/>
            </a:pPr>
            <a:r>
              <a:rPr lang="en-US" dirty="0"/>
              <a:t>Discrete choice variables</a:t>
            </a:r>
          </a:p>
          <a:p>
            <a:pPr lvl="1">
              <a:defRPr/>
            </a:pPr>
            <a:r>
              <a:rPr lang="en-US" dirty="0"/>
              <a:t>Can only take specific integer values</a:t>
            </a:r>
          </a:p>
          <a:p>
            <a:pPr>
              <a:defRPr/>
            </a:pPr>
            <a:r>
              <a:rPr lang="en-US" dirty="0"/>
              <a:t>Continuous choice variables</a:t>
            </a:r>
          </a:p>
          <a:p>
            <a:pPr lvl="1">
              <a:defRPr/>
            </a:pPr>
            <a:r>
              <a:rPr lang="en-US" dirty="0"/>
              <a:t>Can take any value between two end points</a:t>
            </a:r>
          </a:p>
          <a:p>
            <a:pPr marL="0" indent="0">
              <a:buFont typeface="Wingdings" pitchFamily="2" charset="2"/>
              <a:buNone/>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7075">
                                            <p:txEl>
                                              <p:pRg st="0" end="0"/>
                                            </p:txEl>
                                          </p:spTgt>
                                        </p:tgtEl>
                                        <p:attrNameLst>
                                          <p:attrName>style.visibility</p:attrName>
                                        </p:attrNameLst>
                                      </p:cBhvr>
                                      <p:to>
                                        <p:strVal val="visible"/>
                                      </p:to>
                                    </p:set>
                                    <p:animEffect transition="in" filter="wipe(left)">
                                      <p:cBhvr>
                                        <p:cTn id="7" dur="500"/>
                                        <p:tgtEl>
                                          <p:spTgt spid="387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7075">
                                            <p:txEl>
                                              <p:pRg st="1" end="1"/>
                                            </p:txEl>
                                          </p:spTgt>
                                        </p:tgtEl>
                                        <p:attrNameLst>
                                          <p:attrName>style.visibility</p:attrName>
                                        </p:attrNameLst>
                                      </p:cBhvr>
                                      <p:to>
                                        <p:strVal val="visible"/>
                                      </p:to>
                                    </p:set>
                                    <p:animEffect transition="in" filter="wipe(left)">
                                      <p:cBhvr>
                                        <p:cTn id="12" dur="500"/>
                                        <p:tgtEl>
                                          <p:spTgt spid="387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7075">
                                            <p:txEl>
                                              <p:pRg st="2" end="2"/>
                                            </p:txEl>
                                          </p:spTgt>
                                        </p:tgtEl>
                                        <p:attrNameLst>
                                          <p:attrName>style.visibility</p:attrName>
                                        </p:attrNameLst>
                                      </p:cBhvr>
                                      <p:to>
                                        <p:strVal val="visible"/>
                                      </p:to>
                                    </p:set>
                                    <p:animEffect transition="in" filter="wipe(left)">
                                      <p:cBhvr>
                                        <p:cTn id="17" dur="500"/>
                                        <p:tgtEl>
                                          <p:spTgt spid="387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7075">
                                            <p:txEl>
                                              <p:pRg st="3" end="3"/>
                                            </p:txEl>
                                          </p:spTgt>
                                        </p:tgtEl>
                                        <p:attrNameLst>
                                          <p:attrName>style.visibility</p:attrName>
                                        </p:attrNameLst>
                                      </p:cBhvr>
                                      <p:to>
                                        <p:strVal val="visible"/>
                                      </p:to>
                                    </p:set>
                                    <p:animEffect transition="in" filter="wipe(left)">
                                      <p:cBhvr>
                                        <p:cTn id="22" dur="500"/>
                                        <p:tgtEl>
                                          <p:spTgt spid="387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87075">
                                            <p:txEl>
                                              <p:pRg st="4" end="4"/>
                                            </p:txEl>
                                          </p:spTgt>
                                        </p:tgtEl>
                                        <p:attrNameLst>
                                          <p:attrName>style.visibility</p:attrName>
                                        </p:attrNameLst>
                                      </p:cBhvr>
                                      <p:to>
                                        <p:strVal val="visible"/>
                                      </p:to>
                                    </p:set>
                                    <p:animEffect transition="in" filter="wipe(left)">
                                      <p:cBhvr>
                                        <p:cTn id="27" dur="500"/>
                                        <p:tgtEl>
                                          <p:spTgt spid="387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5"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r>
              <a:rPr lang="en-US" smtClean="0"/>
              <a:t>Marginal Analysis</a:t>
            </a:r>
          </a:p>
        </p:txBody>
      </p:sp>
      <p:sp>
        <p:nvSpPr>
          <p:cNvPr id="387075" name="Rectangle 3"/>
          <p:cNvSpPr>
            <a:spLocks noGrp="1" noChangeArrowheads="1"/>
          </p:cNvSpPr>
          <p:nvPr>
            <p:ph idx="1"/>
          </p:nvPr>
        </p:nvSpPr>
        <p:spPr>
          <a:xfrm>
            <a:off x="457200" y="1624013"/>
            <a:ext cx="8229600" cy="4525962"/>
          </a:xfrm>
        </p:spPr>
        <p:txBody>
          <a:bodyPr/>
          <a:lstStyle/>
          <a:p>
            <a:r>
              <a:rPr lang="en-US" smtClean="0"/>
              <a:t>Analytical techniques for solving optimization problems that involves changing values of choice variables by small amounts to see if the objective function can be further improved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7075">
                                            <p:txEl>
                                              <p:pRg st="0" end="0"/>
                                            </p:txEl>
                                          </p:spTgt>
                                        </p:tgtEl>
                                        <p:attrNameLst>
                                          <p:attrName>style.visibility</p:attrName>
                                        </p:attrNameLst>
                                      </p:cBhvr>
                                      <p:to>
                                        <p:strVal val="visible"/>
                                      </p:to>
                                    </p:set>
                                    <p:animEffect transition="in" filter="wipe(left)">
                                      <p:cBhvr>
                                        <p:cTn id="7" dur="500"/>
                                        <p:tgtEl>
                                          <p:spTgt spid="387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5"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sz="4000" smtClean="0"/>
              <a:t>Marginal Benefit &amp; Marginal Cost</a:t>
            </a:r>
          </a:p>
        </p:txBody>
      </p:sp>
      <p:sp>
        <p:nvSpPr>
          <p:cNvPr id="393219" name="Rectangle 3"/>
          <p:cNvSpPr>
            <a:spLocks noGrp="1" noChangeArrowheads="1"/>
          </p:cNvSpPr>
          <p:nvPr>
            <p:ph idx="1"/>
          </p:nvPr>
        </p:nvSpPr>
        <p:spPr/>
        <p:txBody>
          <a:bodyPr/>
          <a:lstStyle/>
          <a:p>
            <a:r>
              <a:rPr lang="en-US" smtClean="0"/>
              <a:t>Marginal benefit </a:t>
            </a:r>
            <a:r>
              <a:rPr lang="en-US" i="1" smtClean="0">
                <a:latin typeface="Times New Roman" pitchFamily="18" charset="0"/>
              </a:rPr>
              <a:t>(</a:t>
            </a:r>
            <a:r>
              <a:rPr lang="en-US" b="1" i="1" smtClean="0">
                <a:latin typeface="Times New Roman" pitchFamily="18" charset="0"/>
              </a:rPr>
              <a:t>MB</a:t>
            </a:r>
            <a:r>
              <a:rPr lang="en-US" i="1" smtClean="0">
                <a:latin typeface="Times New Roman" pitchFamily="18" charset="0"/>
              </a:rPr>
              <a:t>)</a:t>
            </a:r>
          </a:p>
          <a:p>
            <a:pPr lvl="1"/>
            <a:r>
              <a:rPr lang="en-US" smtClean="0"/>
              <a:t>Change in total benefit </a:t>
            </a:r>
            <a:r>
              <a:rPr lang="en-US" i="1" smtClean="0">
                <a:latin typeface="Times New Roman" pitchFamily="18" charset="0"/>
              </a:rPr>
              <a:t>(</a:t>
            </a:r>
            <a:r>
              <a:rPr lang="en-US" b="1" i="1" smtClean="0">
                <a:latin typeface="Times New Roman" pitchFamily="18" charset="0"/>
              </a:rPr>
              <a:t>TB</a:t>
            </a:r>
            <a:r>
              <a:rPr lang="en-US" i="1" smtClean="0">
                <a:latin typeface="Times New Roman" pitchFamily="18" charset="0"/>
              </a:rPr>
              <a:t>)</a:t>
            </a:r>
            <a:r>
              <a:rPr lang="en-US" smtClean="0"/>
              <a:t> caused by an incremental change in the level of the activity</a:t>
            </a:r>
          </a:p>
          <a:p>
            <a:r>
              <a:rPr lang="en-US" smtClean="0"/>
              <a:t>Marginal cost </a:t>
            </a:r>
            <a:r>
              <a:rPr lang="en-US" i="1" smtClean="0">
                <a:latin typeface="Times New Roman" pitchFamily="18" charset="0"/>
              </a:rPr>
              <a:t>(</a:t>
            </a:r>
            <a:r>
              <a:rPr lang="en-US" b="1" i="1" smtClean="0">
                <a:latin typeface="Times New Roman" pitchFamily="18" charset="0"/>
              </a:rPr>
              <a:t>MC</a:t>
            </a:r>
            <a:r>
              <a:rPr lang="en-US" i="1" smtClean="0">
                <a:latin typeface="Times New Roman" pitchFamily="18" charset="0"/>
              </a:rPr>
              <a:t>)</a:t>
            </a:r>
          </a:p>
          <a:p>
            <a:pPr lvl="1"/>
            <a:r>
              <a:rPr lang="en-US" smtClean="0"/>
              <a:t>Change in total cost </a:t>
            </a:r>
            <a:r>
              <a:rPr lang="en-US" i="1" smtClean="0">
                <a:latin typeface="Times New Roman" pitchFamily="18" charset="0"/>
              </a:rPr>
              <a:t>(</a:t>
            </a:r>
            <a:r>
              <a:rPr lang="en-US" b="1" i="1" smtClean="0">
                <a:latin typeface="Times New Roman" pitchFamily="18" charset="0"/>
              </a:rPr>
              <a:t>TC</a:t>
            </a:r>
            <a:r>
              <a:rPr lang="en-US" i="1" smtClean="0">
                <a:latin typeface="Times New Roman" pitchFamily="18" charset="0"/>
              </a:rPr>
              <a:t>)</a:t>
            </a:r>
            <a:r>
              <a:rPr lang="en-US" smtClean="0"/>
              <a:t> caused by an incremental change in the level of the activity</a:t>
            </a:r>
            <a:endParaRPr lang="en-US" b="1" i="1"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3219">
                                            <p:txEl>
                                              <p:pRg st="0" end="0"/>
                                            </p:txEl>
                                          </p:spTgt>
                                        </p:tgtEl>
                                        <p:attrNameLst>
                                          <p:attrName>style.visibility</p:attrName>
                                        </p:attrNameLst>
                                      </p:cBhvr>
                                      <p:to>
                                        <p:strVal val="visible"/>
                                      </p:to>
                                    </p:set>
                                    <p:animEffect transition="in" filter="wipe(left)">
                                      <p:cBhvr>
                                        <p:cTn id="7" dur="500"/>
                                        <p:tgtEl>
                                          <p:spTgt spid="393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3219">
                                            <p:txEl>
                                              <p:pRg st="1" end="1"/>
                                            </p:txEl>
                                          </p:spTgt>
                                        </p:tgtEl>
                                        <p:attrNameLst>
                                          <p:attrName>style.visibility</p:attrName>
                                        </p:attrNameLst>
                                      </p:cBhvr>
                                      <p:to>
                                        <p:strVal val="visible"/>
                                      </p:to>
                                    </p:set>
                                    <p:animEffect transition="in" filter="wipe(left)">
                                      <p:cBhvr>
                                        <p:cTn id="12" dur="500"/>
                                        <p:tgtEl>
                                          <p:spTgt spid="393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3219">
                                            <p:txEl>
                                              <p:pRg st="2" end="2"/>
                                            </p:txEl>
                                          </p:spTgt>
                                        </p:tgtEl>
                                        <p:attrNameLst>
                                          <p:attrName>style.visibility</p:attrName>
                                        </p:attrNameLst>
                                      </p:cBhvr>
                                      <p:to>
                                        <p:strVal val="visible"/>
                                      </p:to>
                                    </p:set>
                                    <p:animEffect transition="in" filter="wipe(left)">
                                      <p:cBhvr>
                                        <p:cTn id="17" dur="500"/>
                                        <p:tgtEl>
                                          <p:spTgt spid="3932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93219">
                                            <p:txEl>
                                              <p:pRg st="3" end="3"/>
                                            </p:txEl>
                                          </p:spTgt>
                                        </p:tgtEl>
                                        <p:attrNameLst>
                                          <p:attrName>style.visibility</p:attrName>
                                        </p:attrNameLst>
                                      </p:cBhvr>
                                      <p:to>
                                        <p:strVal val="visible"/>
                                      </p:to>
                                    </p:set>
                                    <p:animEffect transition="in" filter="wipe(left)">
                                      <p:cBhvr>
                                        <p:cTn id="22" dur="500"/>
                                        <p:tgtEl>
                                          <p:spTgt spid="393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19"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0" name="Rectangle 2"/>
          <p:cNvSpPr>
            <a:spLocks noGrp="1" noChangeArrowheads="1"/>
          </p:cNvSpPr>
          <p:nvPr>
            <p:ph type="title"/>
          </p:nvPr>
        </p:nvSpPr>
        <p:spPr/>
        <p:txBody>
          <a:bodyPr/>
          <a:lstStyle/>
          <a:p>
            <a:r>
              <a:rPr lang="en-US" sz="4000" smtClean="0"/>
              <a:t>Marginal Benefit &amp; Marginal Cost</a:t>
            </a:r>
          </a:p>
        </p:txBody>
      </p:sp>
      <p:graphicFrame>
        <p:nvGraphicFramePr>
          <p:cNvPr id="3088" name="Object 16"/>
          <p:cNvGraphicFramePr>
            <a:graphicFrameLocks noChangeAspect="1"/>
          </p:cNvGraphicFramePr>
          <p:nvPr/>
        </p:nvGraphicFramePr>
        <p:xfrm>
          <a:off x="763588" y="1881188"/>
          <a:ext cx="7588250" cy="1303337"/>
        </p:xfrm>
        <a:graphic>
          <a:graphicData uri="http://schemas.openxmlformats.org/presentationml/2006/ole">
            <mc:AlternateContent xmlns:mc="http://schemas.openxmlformats.org/markup-compatibility/2006">
              <mc:Choice xmlns:v="urn:schemas-microsoft-com:vml" Requires="v">
                <p:oleObj spid="_x0000_s3106" name="Equation" r:id="rId4" imgW="2438280" imgH="419040" progId="Equation.DSMT4">
                  <p:embed/>
                </p:oleObj>
              </mc:Choice>
              <mc:Fallback>
                <p:oleObj name="Equation" r:id="rId4" imgW="2438280" imgH="41904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8" y="1881188"/>
                        <a:ext cx="7588250" cy="1303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9" name="Object 17"/>
          <p:cNvGraphicFramePr>
            <a:graphicFrameLocks noChangeAspect="1"/>
          </p:cNvGraphicFramePr>
          <p:nvPr/>
        </p:nvGraphicFramePr>
        <p:xfrm>
          <a:off x="750888" y="3787775"/>
          <a:ext cx="7661275" cy="1306513"/>
        </p:xfrm>
        <a:graphic>
          <a:graphicData uri="http://schemas.openxmlformats.org/presentationml/2006/ole">
            <mc:AlternateContent xmlns:mc="http://schemas.openxmlformats.org/markup-compatibility/2006">
              <mc:Choice xmlns:v="urn:schemas-microsoft-com:vml" Requires="v">
                <p:oleObj spid="_x0000_s3107" name="Equation" r:id="rId6" imgW="2463480" imgH="419040" progId="Equation.DSMT4">
                  <p:embed/>
                </p:oleObj>
              </mc:Choice>
              <mc:Fallback>
                <p:oleObj name="Equation" r:id="rId6" imgW="2463480" imgH="41904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0888" y="3787775"/>
                        <a:ext cx="7661275" cy="1306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omas11ePPTtemplate">
  <a:themeElements>
    <a:clrScheme name="Thomas 10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omas 10e PP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Arial" charset="0"/>
          </a:defRPr>
        </a:defPPr>
      </a:lstStyle>
    </a:lnDef>
  </a:objectDefaults>
  <a:extraClrSchemeLst>
    <a:extraClrScheme>
      <a:clrScheme name="Thomas 10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omas 10e 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omas 10e 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omas 10e 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omas 10e 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omas 10e 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omas 10e 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omas 10e 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omas 10e 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omas 10e 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omas 10e 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omas 10e 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Thomas11ePPTtemplate</Template>
  <TotalTime>211</TotalTime>
  <Words>699</Words>
  <Application>Microsoft Office PowerPoint</Application>
  <PresentationFormat>On-screen Show (4:3)</PresentationFormat>
  <Paragraphs>129</Paragraphs>
  <Slides>18</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Thomas11ePPTtemplate</vt:lpstr>
      <vt:lpstr>Equation</vt:lpstr>
      <vt:lpstr>Chapter 3 Marginal Analysis for Optimal Decisions</vt:lpstr>
      <vt:lpstr>Learning Objectives</vt:lpstr>
      <vt:lpstr>Optimization</vt:lpstr>
      <vt:lpstr>Optimization</vt:lpstr>
      <vt:lpstr>Optimization</vt:lpstr>
      <vt:lpstr>Choice Variables</vt:lpstr>
      <vt:lpstr>Marginal Analysis</vt:lpstr>
      <vt:lpstr>Marginal Benefit &amp; Marginal Cost</vt:lpstr>
      <vt:lpstr>Marginal Benefit &amp; Marginal Cost</vt:lpstr>
      <vt:lpstr>Relating Marginals to Totals</vt:lpstr>
      <vt:lpstr>Using Marginal Analysis to Find Optimal Activity Levels</vt:lpstr>
      <vt:lpstr>Using Marginal Analysis to Find Optimal Activity Levels</vt:lpstr>
      <vt:lpstr>Unconstrained Maximization with Discrete Choice Variables</vt:lpstr>
      <vt:lpstr>Irrelevance of Sunk, Fixed, and Average Costs</vt:lpstr>
      <vt:lpstr>Irrelevance of Sunk, Fixed, and Average Costs</vt:lpstr>
      <vt:lpstr>Constrained Optimization</vt:lpstr>
      <vt:lpstr>Constrained Optimization</vt:lpstr>
      <vt:lpstr>Example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Perk, Victoria</dc:creator>
  <cp:lastModifiedBy>Michael</cp:lastModifiedBy>
  <cp:revision>27</cp:revision>
  <dcterms:created xsi:type="dcterms:W3CDTF">2012-07-14T17:18:52Z</dcterms:created>
  <dcterms:modified xsi:type="dcterms:W3CDTF">2013-06-11T17:45:29Z</dcterms:modified>
</cp:coreProperties>
</file>