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11" r:id="rId3"/>
    <p:sldId id="320" r:id="rId4"/>
    <p:sldId id="321" r:id="rId5"/>
    <p:sldId id="335" r:id="rId6"/>
    <p:sldId id="319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40" r:id="rId17"/>
    <p:sldId id="331" r:id="rId18"/>
    <p:sldId id="336" r:id="rId19"/>
    <p:sldId id="337" r:id="rId20"/>
    <p:sldId id="332" r:id="rId21"/>
    <p:sldId id="333" r:id="rId22"/>
    <p:sldId id="338" r:id="rId23"/>
    <p:sldId id="33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9B9"/>
    <a:srgbClr val="800000"/>
    <a:srgbClr val="3636F6"/>
    <a:srgbClr val="4242F6"/>
    <a:srgbClr val="6666FF"/>
    <a:srgbClr val="3C386C"/>
    <a:srgbClr val="DDE0A8"/>
    <a:srgbClr val="4243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8053" autoAdjust="0"/>
  </p:normalViewPr>
  <p:slideViewPr>
    <p:cSldViewPr snapToGrid="0">
      <p:cViewPr varScale="1">
        <p:scale>
          <a:sx n="77" d="100"/>
          <a:sy n="77" d="100"/>
        </p:scale>
        <p:origin x="-18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45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7" Type="http://schemas.openxmlformats.org/officeDocument/2006/relationships/slide" Target="slides/slide22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7E249C-4743-4C8F-B67B-FE8DBE5A66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39C194-5427-4E2C-9A5E-2BB1E45845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Rectangle 12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EB8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2" name="Rectangle 126"/>
          <p:cNvSpPr>
            <a:spLocks noChangeArrowheads="1"/>
          </p:cNvSpPr>
          <p:nvPr userDrawn="1"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2" name="AutoShape 136"/>
          <p:cNvSpPr>
            <a:spLocks noChangeArrowheads="1"/>
          </p:cNvSpPr>
          <p:nvPr userDrawn="1"/>
        </p:nvSpPr>
        <p:spPr bwMode="auto">
          <a:xfrm flipH="1">
            <a:off x="0" y="2133600"/>
            <a:ext cx="9144000" cy="3352800"/>
          </a:xfrm>
          <a:prstGeom prst="rtTriangle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3" name="Group 27"/>
          <p:cNvGrpSpPr>
            <a:grpSpLocks/>
          </p:cNvGrpSpPr>
          <p:nvPr userDrawn="1"/>
        </p:nvGrpSpPr>
        <p:grpSpPr bwMode="auto">
          <a:xfrm>
            <a:off x="-1362075" y="-628650"/>
            <a:ext cx="11858625" cy="8153400"/>
            <a:chOff x="-858" y="-396"/>
            <a:chExt cx="7470" cy="5136"/>
          </a:xfrm>
        </p:grpSpPr>
        <p:sp>
          <p:nvSpPr>
            <p:cNvPr id="4124" name="Rectangle 28"/>
            <p:cNvSpPr>
              <a:spLocks noChangeArrowheads="1"/>
            </p:cNvSpPr>
            <p:nvPr userDrawn="1"/>
          </p:nvSpPr>
          <p:spPr bwMode="auto">
            <a:xfrm>
              <a:off x="-858" y="-396"/>
              <a:ext cx="852" cy="5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auto">
            <a:xfrm>
              <a:off x="5760" y="-396"/>
              <a:ext cx="852" cy="5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auto">
            <a:xfrm>
              <a:off x="-12" y="-390"/>
              <a:ext cx="5772" cy="39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auto">
            <a:xfrm>
              <a:off x="-18" y="4320"/>
              <a:ext cx="5772" cy="39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5" name="Rectangle 6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0" y="4953000"/>
            <a:ext cx="4495800" cy="914400"/>
          </a:xfrm>
        </p:spPr>
        <p:txBody>
          <a:bodyPr/>
          <a:lstStyle>
            <a:lvl1pPr marL="0" indent="0" algn="ctr">
              <a:buFontTx/>
              <a:buNone/>
              <a:defRPr sz="3600" i="1">
                <a:solidFill>
                  <a:srgbClr val="DDE0A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72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019300"/>
            <a:ext cx="2895600" cy="14097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23" name="Text Box 127"/>
          <p:cNvSpPr txBox="1">
            <a:spLocks noChangeArrowheads="1"/>
          </p:cNvSpPr>
          <p:nvPr userDrawn="1"/>
        </p:nvSpPr>
        <p:spPr bwMode="auto">
          <a:xfrm>
            <a:off x="3657600" y="6583363"/>
            <a:ext cx="548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DDE0A8"/>
                </a:solidFill>
                <a:latin typeface="Book Antiqua" pitchFamily="18" charset="0"/>
              </a:rPr>
              <a:t>Copyright © 2005 by the McGraw-Hill Companies, Inc. All rights reserved.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 userDrawn="1"/>
        </p:nvSpPr>
        <p:spPr bwMode="auto">
          <a:xfrm>
            <a:off x="457200" y="6553200"/>
            <a:ext cx="177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4225" name="Text Box 129"/>
          <p:cNvSpPr txBox="1">
            <a:spLocks noChangeArrowheads="1"/>
          </p:cNvSpPr>
          <p:nvPr userDrawn="1"/>
        </p:nvSpPr>
        <p:spPr bwMode="auto">
          <a:xfrm>
            <a:off x="228600" y="-34925"/>
            <a:ext cx="517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 sz="4000" b="1">
                <a:latin typeface="Garamond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4237" name="Text Box 141"/>
          <p:cNvSpPr txBox="1">
            <a:spLocks noChangeArrowheads="1"/>
          </p:cNvSpPr>
          <p:nvPr userDrawn="1"/>
        </p:nvSpPr>
        <p:spPr bwMode="auto">
          <a:xfrm>
            <a:off x="7315200" y="-76200"/>
            <a:ext cx="1636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DDE0A8"/>
                </a:solidFill>
                <a:latin typeface="Garamond" pitchFamily="18" charset="0"/>
              </a:rPr>
              <a:t>Thomas</a:t>
            </a:r>
          </a:p>
          <a:p>
            <a:r>
              <a:rPr lang="en-US" sz="3600">
                <a:solidFill>
                  <a:srgbClr val="DDE0A8"/>
                </a:solidFill>
                <a:latin typeface="Garamond" pitchFamily="18" charset="0"/>
              </a:rPr>
              <a:t>Maurice</a:t>
            </a:r>
          </a:p>
        </p:txBody>
      </p:sp>
      <p:sp>
        <p:nvSpPr>
          <p:cNvPr id="4238" name="Text Box 142"/>
          <p:cNvSpPr txBox="1">
            <a:spLocks noChangeArrowheads="1"/>
          </p:cNvSpPr>
          <p:nvPr userDrawn="1"/>
        </p:nvSpPr>
        <p:spPr bwMode="auto">
          <a:xfrm>
            <a:off x="1676400" y="534988"/>
            <a:ext cx="2078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DDE0A8"/>
                </a:solidFill>
                <a:latin typeface="Garamond" pitchFamily="18" charset="0"/>
              </a:rPr>
              <a:t>eighth edition</a:t>
            </a:r>
          </a:p>
        </p:txBody>
      </p:sp>
      <p:pic>
        <p:nvPicPr>
          <p:cNvPr id="4241" name="Picture 145" descr="Managerial Cover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895600" cy="257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F9F33-7CD8-4B51-AA5A-B12EA16B0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BF628-3BA3-4484-B2CB-69DCF6006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20D0AE-3973-4594-818B-DC24E6957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80593-4CD5-47AA-9921-DC898C297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3C0C6-3355-453D-888B-026BAE511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A0901-D217-4ADA-9C4A-D1C21C565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00946-1B46-4803-9FC2-FE975AA5B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C024EA-0A39-40B9-9E33-7B8D7D5E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A81F3-7F9D-4E06-A719-47E4125EE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167E16-1C05-4A76-BC07-338742386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" cy="5410200"/>
          </a:xfrm>
          <a:prstGeom prst="rect">
            <a:avLst/>
          </a:prstGeom>
          <a:solidFill>
            <a:srgbClr val="AEB8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762000" cy="1447800"/>
          </a:xfrm>
          <a:prstGeom prst="rect">
            <a:avLst/>
          </a:prstGeom>
          <a:solidFill>
            <a:srgbClr val="AEB8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762000" y="0"/>
            <a:ext cx="8382000" cy="14478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990600" y="1447800"/>
            <a:ext cx="5486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762000" y="6553200"/>
            <a:ext cx="8382000" cy="3048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1143000" y="-77788"/>
            <a:ext cx="28829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>
                <a:latin typeface="Garamond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auto">
          <a:xfrm>
            <a:off x="212725" y="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fld id="{6C766427-915D-4A34-9AF7-F135297B83D5}" type="slidenum">
              <a:rPr lang="en-US">
                <a:solidFill>
                  <a:srgbClr val="828C90"/>
                </a:solidFill>
              </a:rPr>
              <a:pPr algn="ctr"/>
              <a:t>‹#›</a:t>
            </a:fld>
            <a:endParaRPr lang="en-US">
              <a:solidFill>
                <a:srgbClr val="828C90"/>
              </a:solidFill>
            </a:endParaRPr>
          </a:p>
        </p:txBody>
      </p:sp>
      <p:sp>
        <p:nvSpPr>
          <p:cNvPr id="1067" name="Rectangle 43"/>
          <p:cNvSpPr>
            <a:spLocks noChangeArrowheads="1"/>
          </p:cNvSpPr>
          <p:nvPr userDrawn="1"/>
        </p:nvSpPr>
        <p:spPr bwMode="auto">
          <a:xfrm>
            <a:off x="-1362075" y="-628650"/>
            <a:ext cx="1352550" cy="815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 userDrawn="1"/>
        </p:nvSpPr>
        <p:spPr bwMode="auto">
          <a:xfrm>
            <a:off x="9144000" y="-628650"/>
            <a:ext cx="1352550" cy="815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 userDrawn="1"/>
        </p:nvSpPr>
        <p:spPr bwMode="auto">
          <a:xfrm>
            <a:off x="-19050" y="-619125"/>
            <a:ext cx="9163050" cy="619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46"/>
          <p:cNvSpPr>
            <a:spLocks noChangeArrowheads="1"/>
          </p:cNvSpPr>
          <p:nvPr userDrawn="1"/>
        </p:nvSpPr>
        <p:spPr bwMode="auto">
          <a:xfrm>
            <a:off x="-28575" y="6858000"/>
            <a:ext cx="9163050" cy="619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99" name="Picture 7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9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2" name="Text Box 78"/>
          <p:cNvSpPr txBox="1">
            <a:spLocks noChangeArrowheads="1"/>
          </p:cNvSpPr>
          <p:nvPr userDrawn="1"/>
        </p:nvSpPr>
        <p:spPr bwMode="auto">
          <a:xfrm>
            <a:off x="3962400" y="6583363"/>
            <a:ext cx="548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DDE0A8"/>
                </a:solidFill>
                <a:latin typeface="Book Antiqua" pitchFamily="18" charset="0"/>
              </a:rPr>
              <a:t>Copyright © 2005 by the McGraw-Hill Companies, Inc. All rights reserved.</a:t>
            </a: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762000" y="6553200"/>
            <a:ext cx="177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fld id="{968A2950-469E-4D68-B839-B3507DC4EA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rgbClr val="DDE0A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400" b="1">
          <a:solidFill>
            <a:srgbClr val="0000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3000">
          <a:solidFill>
            <a:srgbClr val="3C386C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600">
          <a:solidFill>
            <a:srgbClr val="800000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4038600" cy="1409700"/>
          </a:xfrm>
        </p:spPr>
        <p:txBody>
          <a:bodyPr/>
          <a:lstStyle/>
          <a:p>
            <a:r>
              <a:rPr lang="en-US" sz="4400"/>
              <a:t>Chapter 5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5181600" cy="914400"/>
          </a:xfrm>
        </p:spPr>
        <p:txBody>
          <a:bodyPr/>
          <a:lstStyle/>
          <a:p>
            <a:r>
              <a:rPr lang="en-US" sz="4000"/>
              <a:t>Theory of   Consumer Behavior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84E0-545B-4041-934B-4183D2840393}" type="slidenum">
              <a:rPr lang="en-US"/>
              <a:pPr/>
              <a:t>10</a:t>
            </a:fld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r>
              <a:rPr lang="en-US" sz="3800"/>
              <a:t>Typical Budget Line     </a:t>
            </a:r>
            <a:r>
              <a:rPr lang="en-US" sz="3200"/>
              <a:t>(Figure 5.5)</a:t>
            </a:r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2833688" y="1752600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2833688" y="5776913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 rot="16200000">
            <a:off x="1587500" y="3749676"/>
            <a:ext cx="165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vantGarde Bk BT" pitchFamily="34" charset="0"/>
              </a:rPr>
              <a:t>Quantity of Y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4217988" y="6007100"/>
            <a:ext cx="150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vantGarde Bk BT" pitchFamily="34" charset="0"/>
              </a:rPr>
              <a:t>Quantity of X</a:t>
            </a:r>
          </a:p>
        </p:txBody>
      </p:sp>
      <p:grpSp>
        <p:nvGrpSpPr>
          <p:cNvPr id="211998" name="Group 30"/>
          <p:cNvGrpSpPr>
            <a:grpSpLocks/>
          </p:cNvGrpSpPr>
          <p:nvPr/>
        </p:nvGrpSpPr>
        <p:grpSpPr bwMode="auto">
          <a:xfrm>
            <a:off x="2459038" y="1873250"/>
            <a:ext cx="5000625" cy="4549775"/>
            <a:chOff x="1549" y="1180"/>
            <a:chExt cx="3150" cy="2866"/>
          </a:xfrm>
        </p:grpSpPr>
        <p:pic>
          <p:nvPicPr>
            <p:cNvPr id="211982" name="Picture 14" descr="Fig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7" y="1335"/>
              <a:ext cx="2609" cy="2317"/>
            </a:xfrm>
            <a:prstGeom prst="rect">
              <a:avLst/>
            </a:prstGeom>
            <a:noFill/>
          </p:spPr>
        </p:pic>
        <p:sp>
          <p:nvSpPr>
            <p:cNvPr id="211983" name="Rectangle 15"/>
            <p:cNvSpPr>
              <a:spLocks noChangeArrowheads="1"/>
            </p:cNvSpPr>
            <p:nvPr/>
          </p:nvSpPr>
          <p:spPr bwMode="auto">
            <a:xfrm>
              <a:off x="1692" y="1180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1984" name="Rectangle 16"/>
            <p:cNvSpPr>
              <a:spLocks noChangeArrowheads="1"/>
            </p:cNvSpPr>
            <p:nvPr/>
          </p:nvSpPr>
          <p:spPr bwMode="auto">
            <a:xfrm>
              <a:off x="4278" y="3466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1986" name="Text Box 18"/>
            <p:cNvSpPr txBox="1">
              <a:spLocks noChangeArrowheads="1"/>
            </p:cNvSpPr>
            <p:nvPr/>
          </p:nvSpPr>
          <p:spPr bwMode="auto">
            <a:xfrm>
              <a:off x="1821" y="1201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latin typeface="AvantGarde Bk BT" pitchFamily="34" charset="0"/>
                </a:rPr>
                <a:t>A</a:t>
              </a:r>
            </a:p>
          </p:txBody>
        </p:sp>
        <p:sp>
          <p:nvSpPr>
            <p:cNvPr id="211990" name="Text Box 22"/>
            <p:cNvSpPr txBox="1">
              <a:spLocks noChangeArrowheads="1"/>
            </p:cNvSpPr>
            <p:nvPr/>
          </p:nvSpPr>
          <p:spPr bwMode="auto">
            <a:xfrm>
              <a:off x="4343" y="3411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latin typeface="AvantGarde Bk BT" pitchFamily="34" charset="0"/>
                </a:rPr>
                <a:t>B</a:t>
              </a:r>
            </a:p>
          </p:txBody>
        </p:sp>
        <p:graphicFrame>
          <p:nvGraphicFramePr>
            <p:cNvPr id="231425" name="Object 1"/>
            <p:cNvGraphicFramePr>
              <a:graphicFrameLocks noChangeAspect="1"/>
            </p:cNvGraphicFramePr>
            <p:nvPr/>
          </p:nvGraphicFramePr>
          <p:xfrm>
            <a:off x="1549" y="1184"/>
            <a:ext cx="191" cy="382"/>
          </p:xfrm>
          <a:graphic>
            <a:graphicData uri="http://schemas.openxmlformats.org/presentationml/2006/ole">
              <p:oleObj spid="_x0000_s231425" name="Equation" r:id="rId4" imgW="215640" imgH="431640" progId="Equation.DSMT4">
                <p:embed/>
              </p:oleObj>
            </a:graphicData>
          </a:graphic>
        </p:graphicFrame>
        <p:graphicFrame>
          <p:nvGraphicFramePr>
            <p:cNvPr id="231426" name="Object 2"/>
            <p:cNvGraphicFramePr>
              <a:graphicFrameLocks noChangeAspect="1"/>
            </p:cNvGraphicFramePr>
            <p:nvPr/>
          </p:nvGraphicFramePr>
          <p:xfrm>
            <a:off x="4279" y="3687"/>
            <a:ext cx="190" cy="359"/>
          </p:xfrm>
          <a:graphic>
            <a:graphicData uri="http://schemas.openxmlformats.org/presentationml/2006/ole">
              <p:oleObj spid="_x0000_s231426" name="Equation" r:id="rId5" imgW="228600" imgH="431640" progId="Equation.DSMT4">
                <p:embed/>
              </p:oleObj>
            </a:graphicData>
          </a:graphic>
        </p:graphicFrame>
      </p:grpSp>
      <p:grpSp>
        <p:nvGrpSpPr>
          <p:cNvPr id="211999" name="Group 31"/>
          <p:cNvGrpSpPr>
            <a:grpSpLocks/>
          </p:cNvGrpSpPr>
          <p:nvPr/>
        </p:nvGrpSpPr>
        <p:grpSpPr bwMode="auto">
          <a:xfrm>
            <a:off x="4891088" y="3136900"/>
            <a:ext cx="1484312" cy="752475"/>
            <a:chOff x="3081" y="1976"/>
            <a:chExt cx="935" cy="474"/>
          </a:xfrm>
        </p:grpSpPr>
        <p:graphicFrame>
          <p:nvGraphicFramePr>
            <p:cNvPr id="231424" name="Object 0"/>
            <p:cNvGraphicFramePr>
              <a:graphicFrameLocks noChangeAspect="1"/>
            </p:cNvGraphicFramePr>
            <p:nvPr/>
          </p:nvGraphicFramePr>
          <p:xfrm>
            <a:off x="3235" y="1976"/>
            <a:ext cx="781" cy="379"/>
          </p:xfrm>
          <a:graphic>
            <a:graphicData uri="http://schemas.openxmlformats.org/presentationml/2006/ole">
              <p:oleObj spid="_x0000_s231424" name="Equation" r:id="rId6" imgW="914400" imgH="444240" progId="Equation.DSMT4">
                <p:embed/>
              </p:oleObj>
            </a:graphicData>
          </a:graphic>
        </p:graphicFrame>
        <p:sp>
          <p:nvSpPr>
            <p:cNvPr id="211997" name="Line 29"/>
            <p:cNvSpPr>
              <a:spLocks noChangeShapeType="1"/>
            </p:cNvSpPr>
            <p:nvPr/>
          </p:nvSpPr>
          <p:spPr bwMode="auto">
            <a:xfrm flipH="1">
              <a:off x="3081" y="2249"/>
              <a:ext cx="201" cy="2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D040B-71A7-4AF0-B713-C27480FAED87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13047" name="Group 55"/>
          <p:cNvGrpSpPr>
            <a:grpSpLocks/>
          </p:cNvGrpSpPr>
          <p:nvPr/>
        </p:nvGrpSpPr>
        <p:grpSpPr bwMode="auto">
          <a:xfrm>
            <a:off x="5165725" y="2584450"/>
            <a:ext cx="3524250" cy="3089275"/>
            <a:chOff x="3254" y="1628"/>
            <a:chExt cx="2220" cy="1946"/>
          </a:xfrm>
        </p:grpSpPr>
        <p:sp>
          <p:nvSpPr>
            <p:cNvPr id="213017" name="Text Box 25"/>
            <p:cNvSpPr txBox="1">
              <a:spLocks noChangeArrowheads="1"/>
            </p:cNvSpPr>
            <p:nvPr/>
          </p:nvSpPr>
          <p:spPr bwMode="auto">
            <a:xfrm>
              <a:off x="3461" y="3362"/>
              <a:ext cx="20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vantGarde Bk BT" pitchFamily="34" charset="0"/>
                </a:rPr>
                <a:t>Panel B – Changes in price of </a:t>
              </a:r>
              <a:r>
                <a:rPr lang="en-US" sz="1600" b="1" i="1">
                  <a:latin typeface="AvantGarde Bk BT" pitchFamily="34" charset="0"/>
                </a:rPr>
                <a:t>X</a:t>
              </a:r>
            </a:p>
          </p:txBody>
        </p:sp>
        <p:pic>
          <p:nvPicPr>
            <p:cNvPr id="213021" name="Picture 29" descr="Fig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9" y="1772"/>
              <a:ext cx="1298" cy="966"/>
            </a:xfrm>
            <a:prstGeom prst="rect">
              <a:avLst/>
            </a:prstGeom>
            <a:noFill/>
          </p:spPr>
        </p:pic>
        <p:sp>
          <p:nvSpPr>
            <p:cNvPr id="213038" name="Text Box 46"/>
            <p:cNvSpPr txBox="1">
              <a:spLocks noChangeArrowheads="1"/>
            </p:cNvSpPr>
            <p:nvPr/>
          </p:nvSpPr>
          <p:spPr bwMode="auto">
            <a:xfrm>
              <a:off x="4658" y="2746"/>
              <a:ext cx="2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200</a:t>
              </a:r>
            </a:p>
          </p:txBody>
        </p:sp>
        <p:sp>
          <p:nvSpPr>
            <p:cNvPr id="213040" name="Text Box 48"/>
            <p:cNvSpPr txBox="1">
              <a:spLocks noChangeArrowheads="1"/>
            </p:cNvSpPr>
            <p:nvPr/>
          </p:nvSpPr>
          <p:spPr bwMode="auto">
            <a:xfrm>
              <a:off x="3254" y="1710"/>
              <a:ext cx="3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100</a:t>
              </a:r>
            </a:p>
          </p:txBody>
        </p:sp>
        <p:sp>
          <p:nvSpPr>
            <p:cNvPr id="213041" name="Text Box 49"/>
            <p:cNvSpPr txBox="1">
              <a:spLocks noChangeArrowheads="1"/>
            </p:cNvSpPr>
            <p:nvPr/>
          </p:nvSpPr>
          <p:spPr bwMode="auto">
            <a:xfrm>
              <a:off x="3511" y="1628"/>
              <a:ext cx="2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A</a:t>
              </a:r>
            </a:p>
          </p:txBody>
        </p:sp>
        <p:sp>
          <p:nvSpPr>
            <p:cNvPr id="213043" name="Text Box 51"/>
            <p:cNvSpPr txBox="1">
              <a:spLocks noChangeArrowheads="1"/>
            </p:cNvSpPr>
            <p:nvPr/>
          </p:nvSpPr>
          <p:spPr bwMode="auto">
            <a:xfrm>
              <a:off x="4762" y="2585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B</a:t>
              </a:r>
            </a:p>
          </p:txBody>
        </p:sp>
      </p:grpSp>
      <p:grpSp>
        <p:nvGrpSpPr>
          <p:cNvPr id="213048" name="Group 56"/>
          <p:cNvGrpSpPr>
            <a:grpSpLocks/>
          </p:cNvGrpSpPr>
          <p:nvPr/>
        </p:nvGrpSpPr>
        <p:grpSpPr bwMode="auto">
          <a:xfrm>
            <a:off x="5559425" y="2800350"/>
            <a:ext cx="3059113" cy="1828800"/>
            <a:chOff x="3502" y="1764"/>
            <a:chExt cx="1927" cy="1152"/>
          </a:xfrm>
        </p:grpSpPr>
        <p:pic>
          <p:nvPicPr>
            <p:cNvPr id="213023" name="Picture 31" descr="Fig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2" y="1764"/>
              <a:ext cx="1718" cy="973"/>
            </a:xfrm>
            <a:prstGeom prst="rect">
              <a:avLst/>
            </a:prstGeom>
            <a:noFill/>
          </p:spPr>
        </p:pic>
        <p:sp>
          <p:nvSpPr>
            <p:cNvPr id="213039" name="Text Box 47"/>
            <p:cNvSpPr txBox="1">
              <a:spLocks noChangeArrowheads="1"/>
            </p:cNvSpPr>
            <p:nvPr/>
          </p:nvSpPr>
          <p:spPr bwMode="auto">
            <a:xfrm>
              <a:off x="5087" y="2743"/>
              <a:ext cx="2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250</a:t>
              </a:r>
            </a:p>
          </p:txBody>
        </p:sp>
        <p:sp>
          <p:nvSpPr>
            <p:cNvPr id="213044" name="Text Box 52"/>
            <p:cNvSpPr txBox="1">
              <a:spLocks noChangeArrowheads="1"/>
            </p:cNvSpPr>
            <p:nvPr/>
          </p:nvSpPr>
          <p:spPr bwMode="auto">
            <a:xfrm>
              <a:off x="5173" y="2582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D</a:t>
              </a:r>
            </a:p>
          </p:txBody>
        </p:sp>
      </p:grpSp>
      <p:pic>
        <p:nvPicPr>
          <p:cNvPr id="213018" name="Picture 26" descr="Fig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4475" y="2820988"/>
            <a:ext cx="2060575" cy="1533525"/>
          </a:xfrm>
          <a:prstGeom prst="rect">
            <a:avLst/>
          </a:prstGeom>
          <a:noFill/>
        </p:spPr>
      </p:pic>
      <p:grpSp>
        <p:nvGrpSpPr>
          <p:cNvPr id="213045" name="Group 53"/>
          <p:cNvGrpSpPr>
            <a:grpSpLocks/>
          </p:cNvGrpSpPr>
          <p:nvPr/>
        </p:nvGrpSpPr>
        <p:grpSpPr bwMode="auto">
          <a:xfrm>
            <a:off x="1117600" y="2319338"/>
            <a:ext cx="3195638" cy="2319337"/>
            <a:chOff x="704" y="1461"/>
            <a:chExt cx="2013" cy="1461"/>
          </a:xfrm>
        </p:grpSpPr>
        <p:pic>
          <p:nvPicPr>
            <p:cNvPr id="213020" name="Picture 28" descr="Fig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8" y="1594"/>
              <a:ext cx="1576" cy="1150"/>
            </a:xfrm>
            <a:prstGeom prst="rect">
              <a:avLst/>
            </a:prstGeom>
            <a:noFill/>
          </p:spPr>
        </p:pic>
        <p:sp>
          <p:nvSpPr>
            <p:cNvPr id="213026" name="Text Box 34"/>
            <p:cNvSpPr txBox="1">
              <a:spLocks noChangeArrowheads="1"/>
            </p:cNvSpPr>
            <p:nvPr/>
          </p:nvSpPr>
          <p:spPr bwMode="auto">
            <a:xfrm>
              <a:off x="927" y="1461"/>
              <a:ext cx="2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R</a:t>
              </a:r>
            </a:p>
          </p:txBody>
        </p:sp>
        <p:sp>
          <p:nvSpPr>
            <p:cNvPr id="213029" name="Text Box 37"/>
            <p:cNvSpPr txBox="1">
              <a:spLocks noChangeArrowheads="1"/>
            </p:cNvSpPr>
            <p:nvPr/>
          </p:nvSpPr>
          <p:spPr bwMode="auto">
            <a:xfrm>
              <a:off x="2479" y="2593"/>
              <a:ext cx="2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N</a:t>
              </a:r>
            </a:p>
          </p:txBody>
        </p:sp>
        <p:sp>
          <p:nvSpPr>
            <p:cNvPr id="213031" name="Text Box 39"/>
            <p:cNvSpPr txBox="1">
              <a:spLocks noChangeArrowheads="1"/>
            </p:cNvSpPr>
            <p:nvPr/>
          </p:nvSpPr>
          <p:spPr bwMode="auto">
            <a:xfrm>
              <a:off x="704" y="1518"/>
              <a:ext cx="3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120</a:t>
              </a:r>
            </a:p>
          </p:txBody>
        </p:sp>
        <p:sp>
          <p:nvSpPr>
            <p:cNvPr id="213035" name="Text Box 43"/>
            <p:cNvSpPr txBox="1">
              <a:spLocks noChangeArrowheads="1"/>
            </p:cNvSpPr>
            <p:nvPr/>
          </p:nvSpPr>
          <p:spPr bwMode="auto">
            <a:xfrm>
              <a:off x="2384" y="2749"/>
              <a:ext cx="2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240</a:t>
              </a:r>
            </a:p>
          </p:txBody>
        </p:sp>
      </p:grp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r>
              <a:rPr lang="en-US" sz="3800"/>
              <a:t>Shifting Budget Lines  </a:t>
            </a:r>
            <a:r>
              <a:rPr lang="en-US" sz="3200"/>
              <a:t>(Figure 5.6)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1528763" y="2290763"/>
            <a:ext cx="0" cy="204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1528763" y="4341813"/>
            <a:ext cx="288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 rot="16200000">
            <a:off x="141287" y="3121026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vantGarde Bk BT" pitchFamily="34" charset="0"/>
              </a:rPr>
              <a:t>Quantity of Y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303463" y="4678363"/>
            <a:ext cx="150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vantGarde Bk BT" pitchFamily="34" charset="0"/>
              </a:rPr>
              <a:t>Quantity of X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1212850" y="5341938"/>
            <a:ext cx="423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vantGarde Bk BT" pitchFamily="34" charset="0"/>
              </a:rPr>
              <a:t>Panel A – Changes in money income</a:t>
            </a:r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5567363" y="2271713"/>
            <a:ext cx="0" cy="204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5567363" y="4322763"/>
            <a:ext cx="288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 rot="16200000">
            <a:off x="4165600" y="3116263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vantGarde Bk BT" pitchFamily="34" charset="0"/>
              </a:rPr>
              <a:t>Quantity of Y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6384925" y="4673600"/>
            <a:ext cx="150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vantGarde Bk BT" pitchFamily="34" charset="0"/>
              </a:rPr>
              <a:t>Quantity of X</a:t>
            </a:r>
          </a:p>
        </p:txBody>
      </p: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1481138" y="2614613"/>
            <a:ext cx="319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AvantGarde Bk BT" pitchFamily="34" charset="0"/>
              </a:rPr>
              <a:t>A</a:t>
            </a: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3497263" y="4106863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AvantGarde Bk BT" pitchFamily="34" charset="0"/>
              </a:rPr>
              <a:t>B</a:t>
            </a:r>
          </a:p>
        </p:txBody>
      </p:sp>
      <p:sp>
        <p:nvSpPr>
          <p:cNvPr id="213032" name="Text Box 40"/>
          <p:cNvSpPr txBox="1">
            <a:spLocks noChangeArrowheads="1"/>
          </p:cNvSpPr>
          <p:nvPr/>
        </p:nvSpPr>
        <p:spPr bwMode="auto">
          <a:xfrm>
            <a:off x="1112838" y="2719388"/>
            <a:ext cx="595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100</a:t>
            </a:r>
          </a:p>
        </p:txBody>
      </p:sp>
      <p:grpSp>
        <p:nvGrpSpPr>
          <p:cNvPr id="213046" name="Group 54"/>
          <p:cNvGrpSpPr>
            <a:grpSpLocks/>
          </p:cNvGrpSpPr>
          <p:nvPr/>
        </p:nvGrpSpPr>
        <p:grpSpPr bwMode="auto">
          <a:xfrm>
            <a:off x="1193800" y="2938463"/>
            <a:ext cx="2271713" cy="1690687"/>
            <a:chOff x="752" y="1851"/>
            <a:chExt cx="1431" cy="1065"/>
          </a:xfrm>
        </p:grpSpPr>
        <p:pic>
          <p:nvPicPr>
            <p:cNvPr id="213019" name="Picture 27" descr="Fig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" y="1975"/>
              <a:ext cx="1037" cy="772"/>
            </a:xfrm>
            <a:prstGeom prst="rect">
              <a:avLst/>
            </a:prstGeom>
            <a:noFill/>
          </p:spPr>
        </p:pic>
        <p:sp>
          <p:nvSpPr>
            <p:cNvPr id="213025" name="Text Box 33"/>
            <p:cNvSpPr txBox="1">
              <a:spLocks noChangeArrowheads="1"/>
            </p:cNvSpPr>
            <p:nvPr/>
          </p:nvSpPr>
          <p:spPr bwMode="auto">
            <a:xfrm>
              <a:off x="930" y="1851"/>
              <a:ext cx="2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F</a:t>
              </a:r>
            </a:p>
          </p:txBody>
        </p:sp>
        <p:sp>
          <p:nvSpPr>
            <p:cNvPr id="213030" name="Text Box 38"/>
            <p:cNvSpPr txBox="1">
              <a:spLocks noChangeArrowheads="1"/>
            </p:cNvSpPr>
            <p:nvPr/>
          </p:nvSpPr>
          <p:spPr bwMode="auto">
            <a:xfrm>
              <a:off x="1945" y="2590"/>
              <a:ext cx="2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Z</a:t>
              </a:r>
            </a:p>
          </p:txBody>
        </p:sp>
        <p:sp>
          <p:nvSpPr>
            <p:cNvPr id="213033" name="Text Box 41"/>
            <p:cNvSpPr txBox="1">
              <a:spLocks noChangeArrowheads="1"/>
            </p:cNvSpPr>
            <p:nvPr/>
          </p:nvSpPr>
          <p:spPr bwMode="auto">
            <a:xfrm>
              <a:off x="752" y="1908"/>
              <a:ext cx="3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80</a:t>
              </a:r>
            </a:p>
          </p:txBody>
        </p:sp>
        <p:sp>
          <p:nvSpPr>
            <p:cNvPr id="213034" name="Text Box 42"/>
            <p:cNvSpPr txBox="1">
              <a:spLocks noChangeArrowheads="1"/>
            </p:cNvSpPr>
            <p:nvPr/>
          </p:nvSpPr>
          <p:spPr bwMode="auto">
            <a:xfrm>
              <a:off x="1856" y="2743"/>
              <a:ext cx="2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160</a:t>
              </a:r>
            </a:p>
          </p:txBody>
        </p:sp>
      </p:grpSp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3351213" y="4359275"/>
            <a:ext cx="465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200</a:t>
            </a:r>
          </a:p>
        </p:txBody>
      </p:sp>
      <p:grpSp>
        <p:nvGrpSpPr>
          <p:cNvPr id="213049" name="Group 57"/>
          <p:cNvGrpSpPr>
            <a:grpSpLocks/>
          </p:cNvGrpSpPr>
          <p:nvPr/>
        </p:nvGrpSpPr>
        <p:grpSpPr bwMode="auto">
          <a:xfrm>
            <a:off x="5578475" y="2838450"/>
            <a:ext cx="1577975" cy="1785938"/>
            <a:chOff x="3514" y="1788"/>
            <a:chExt cx="994" cy="1125"/>
          </a:xfrm>
        </p:grpSpPr>
        <p:pic>
          <p:nvPicPr>
            <p:cNvPr id="213022" name="Picture 30" descr="Fig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4" y="1788"/>
              <a:ext cx="780" cy="945"/>
            </a:xfrm>
            <a:prstGeom prst="rect">
              <a:avLst/>
            </a:prstGeom>
            <a:noFill/>
          </p:spPr>
        </p:pic>
        <p:sp>
          <p:nvSpPr>
            <p:cNvPr id="213037" name="Text Box 45"/>
            <p:cNvSpPr txBox="1">
              <a:spLocks noChangeArrowheads="1"/>
            </p:cNvSpPr>
            <p:nvPr/>
          </p:nvSpPr>
          <p:spPr bwMode="auto">
            <a:xfrm>
              <a:off x="4148" y="2740"/>
              <a:ext cx="2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125</a:t>
              </a:r>
            </a:p>
          </p:txBody>
        </p:sp>
        <p:sp>
          <p:nvSpPr>
            <p:cNvPr id="213042" name="Text Box 50"/>
            <p:cNvSpPr txBox="1">
              <a:spLocks noChangeArrowheads="1"/>
            </p:cNvSpPr>
            <p:nvPr/>
          </p:nvSpPr>
          <p:spPr bwMode="auto">
            <a:xfrm>
              <a:off x="4252" y="2579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AvantGarde Bk BT" pitchFamily="34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4EB25-BED0-434F-8988-FB740F1AA8BC}" type="slidenum">
              <a:rPr lang="en-US"/>
              <a:pPr/>
              <a:t>12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Maximization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8925"/>
            <a:ext cx="8027988" cy="4876800"/>
          </a:xfrm>
        </p:spPr>
        <p:txBody>
          <a:bodyPr/>
          <a:lstStyle/>
          <a:p>
            <a:r>
              <a:rPr lang="en-US"/>
              <a:t>Utility maximization subject to a limited money income occurs at the combination of goods for which the indifference curve is just tangent to the budget line</a:t>
            </a:r>
          </a:p>
          <a:p>
            <a:pPr lvl="1"/>
            <a:endParaRPr lang="en-US"/>
          </a:p>
        </p:txBody>
      </p:sp>
      <p:pic>
        <p:nvPicPr>
          <p:cNvPr id="2140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641850"/>
            <a:ext cx="489743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DEA0-6194-400F-8328-0AF8B5D1D135}" type="slidenum">
              <a:rPr lang="en-US"/>
              <a:pPr/>
              <a:t>13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Maximization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8925"/>
            <a:ext cx="8027988" cy="4876800"/>
          </a:xfrm>
        </p:spPr>
        <p:txBody>
          <a:bodyPr/>
          <a:lstStyle/>
          <a:p>
            <a:r>
              <a:rPr lang="en-US"/>
              <a:t>Consumer allocates income so that the marginal utility per dollar spent on each good is the same for all commodities purchased</a:t>
            </a:r>
          </a:p>
          <a:p>
            <a:pPr lvl="1"/>
            <a:endParaRPr lang="en-US"/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675" y="4259263"/>
            <a:ext cx="26019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A64A-F188-43DA-A64B-BB6B389465C0}" type="slidenum">
              <a:rPr lang="en-US"/>
              <a:pPr/>
              <a:t>14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8115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216161" name="Picture 97" descr="Fig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2975" y="2387600"/>
            <a:ext cx="5059363" cy="3197225"/>
          </a:xfrm>
          <a:prstGeom prst="rect">
            <a:avLst/>
          </a:prstGeom>
          <a:noFill/>
        </p:spPr>
      </p:pic>
      <p:grpSp>
        <p:nvGrpSpPr>
          <p:cNvPr id="216189" name="Group 125"/>
          <p:cNvGrpSpPr>
            <a:grpSpLocks/>
          </p:cNvGrpSpPr>
          <p:nvPr/>
        </p:nvGrpSpPr>
        <p:grpSpPr bwMode="auto">
          <a:xfrm>
            <a:off x="2495550" y="2381250"/>
            <a:ext cx="4022725" cy="2747963"/>
            <a:chOff x="1572" y="1500"/>
            <a:chExt cx="2534" cy="1731"/>
          </a:xfrm>
        </p:grpSpPr>
        <p:pic>
          <p:nvPicPr>
            <p:cNvPr id="216166" name="Picture 102" descr="Fig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8" y="1500"/>
              <a:ext cx="2218" cy="1647"/>
            </a:xfrm>
            <a:prstGeom prst="rect">
              <a:avLst/>
            </a:prstGeom>
            <a:noFill/>
          </p:spPr>
        </p:pic>
        <p:sp>
          <p:nvSpPr>
            <p:cNvPr id="216123" name="Text Box 59"/>
            <p:cNvSpPr txBox="1">
              <a:spLocks noChangeArrowheads="1"/>
            </p:cNvSpPr>
            <p:nvPr/>
          </p:nvSpPr>
          <p:spPr bwMode="auto">
            <a:xfrm>
              <a:off x="1647" y="1511"/>
              <a:ext cx="2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A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  <p:sp>
          <p:nvSpPr>
            <p:cNvPr id="216126" name="Rectangle 62"/>
            <p:cNvSpPr>
              <a:spLocks noChangeArrowheads="1"/>
            </p:cNvSpPr>
            <p:nvPr/>
          </p:nvSpPr>
          <p:spPr bwMode="auto">
            <a:xfrm>
              <a:off x="1572" y="1506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6175" name="Text Box 111"/>
            <p:cNvSpPr txBox="1">
              <a:spLocks noChangeArrowheads="1"/>
            </p:cNvSpPr>
            <p:nvPr/>
          </p:nvSpPr>
          <p:spPr bwMode="auto">
            <a:xfrm>
              <a:off x="3798" y="3039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I</a:t>
              </a:r>
              <a:endParaRPr lang="en-US" sz="1400" i="1" baseline="-25000"/>
            </a:p>
          </p:txBody>
        </p:sp>
      </p:grpSp>
      <p:grpSp>
        <p:nvGrpSpPr>
          <p:cNvPr id="216191" name="Group 127"/>
          <p:cNvGrpSpPr>
            <a:grpSpLocks/>
          </p:cNvGrpSpPr>
          <p:nvPr/>
        </p:nvGrpSpPr>
        <p:grpSpPr bwMode="auto">
          <a:xfrm>
            <a:off x="3065463" y="2667000"/>
            <a:ext cx="3405187" cy="2239963"/>
            <a:chOff x="1931" y="1680"/>
            <a:chExt cx="2145" cy="1411"/>
          </a:xfrm>
        </p:grpSpPr>
        <p:pic>
          <p:nvPicPr>
            <p:cNvPr id="216165" name="Picture 101" descr="Fig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2" y="1680"/>
              <a:ext cx="1836" cy="1248"/>
            </a:xfrm>
            <a:prstGeom prst="rect">
              <a:avLst/>
            </a:prstGeom>
            <a:noFill/>
          </p:spPr>
        </p:pic>
        <p:sp>
          <p:nvSpPr>
            <p:cNvPr id="216097" name="Text Box 33"/>
            <p:cNvSpPr txBox="1">
              <a:spLocks noChangeArrowheads="1"/>
            </p:cNvSpPr>
            <p:nvPr/>
          </p:nvSpPr>
          <p:spPr bwMode="auto">
            <a:xfrm>
              <a:off x="3555" y="2712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C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  <p:sp>
          <p:nvSpPr>
            <p:cNvPr id="216127" name="Rectangle 63"/>
            <p:cNvSpPr>
              <a:spLocks noChangeArrowheads="1"/>
            </p:cNvSpPr>
            <p:nvPr/>
          </p:nvSpPr>
          <p:spPr bwMode="auto">
            <a:xfrm>
              <a:off x="3504" y="2720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6128" name="Rectangle 64"/>
            <p:cNvSpPr>
              <a:spLocks noChangeArrowheads="1"/>
            </p:cNvSpPr>
            <p:nvPr/>
          </p:nvSpPr>
          <p:spPr bwMode="auto">
            <a:xfrm>
              <a:off x="1931" y="1731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6171" name="Text Box 107"/>
            <p:cNvSpPr txBox="1">
              <a:spLocks noChangeArrowheads="1"/>
            </p:cNvSpPr>
            <p:nvPr/>
          </p:nvSpPr>
          <p:spPr bwMode="auto">
            <a:xfrm>
              <a:off x="2008" y="1756"/>
              <a:ext cx="2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B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  <p:sp>
          <p:nvSpPr>
            <p:cNvPr id="216176" name="Text Box 112"/>
            <p:cNvSpPr txBox="1">
              <a:spLocks noChangeArrowheads="1"/>
            </p:cNvSpPr>
            <p:nvPr/>
          </p:nvSpPr>
          <p:spPr bwMode="auto">
            <a:xfrm>
              <a:off x="3768" y="2778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II</a:t>
              </a:r>
              <a:endParaRPr lang="en-US" sz="1400" i="1" baseline="-25000"/>
            </a:p>
          </p:txBody>
        </p:sp>
        <p:sp>
          <p:nvSpPr>
            <p:cNvPr id="216179" name="Line 115"/>
            <p:cNvSpPr>
              <a:spLocks noChangeShapeType="1"/>
            </p:cNvSpPr>
            <p:nvPr/>
          </p:nvSpPr>
          <p:spPr bwMode="auto">
            <a:xfrm>
              <a:off x="1938" y="1700"/>
              <a:ext cx="175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180" name="Text Box 116"/>
            <p:cNvSpPr txBox="1">
              <a:spLocks noChangeArrowheads="1"/>
            </p:cNvSpPr>
            <p:nvPr/>
          </p:nvSpPr>
          <p:spPr bwMode="auto">
            <a:xfrm>
              <a:off x="1964" y="2139"/>
              <a:ext cx="2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R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  <p:sp>
          <p:nvSpPr>
            <p:cNvPr id="216184" name="Line 120"/>
            <p:cNvSpPr>
              <a:spLocks noChangeShapeType="1"/>
            </p:cNvSpPr>
            <p:nvPr/>
          </p:nvSpPr>
          <p:spPr bwMode="auto">
            <a:xfrm>
              <a:off x="3308" y="2873"/>
              <a:ext cx="52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185" name="Text Box 121"/>
            <p:cNvSpPr txBox="1">
              <a:spLocks noChangeArrowheads="1"/>
            </p:cNvSpPr>
            <p:nvPr/>
          </p:nvSpPr>
          <p:spPr bwMode="auto">
            <a:xfrm>
              <a:off x="3777" y="2899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T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</p:grp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06413"/>
            <a:ext cx="7696200" cy="838200"/>
          </a:xfrm>
        </p:spPr>
        <p:txBody>
          <a:bodyPr/>
          <a:lstStyle/>
          <a:p>
            <a:r>
              <a:rPr lang="en-US" sz="3800"/>
              <a:t>Constrained Utility Maximization     </a:t>
            </a:r>
            <a:r>
              <a:rPr lang="en-US" sz="3200"/>
              <a:t>(Figure 5.7)</a:t>
            </a:r>
          </a:p>
        </p:txBody>
      </p:sp>
      <p:sp>
        <p:nvSpPr>
          <p:cNvPr id="216121" name="Text Box 57"/>
          <p:cNvSpPr txBox="1">
            <a:spLocks noChangeArrowheads="1"/>
          </p:cNvSpPr>
          <p:nvPr/>
        </p:nvSpPr>
        <p:spPr bwMode="auto">
          <a:xfrm>
            <a:off x="3906838" y="5984875"/>
            <a:ext cx="191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vantGarde Bk BT" pitchFamily="34" charset="0"/>
              </a:rPr>
              <a:t>Quantity of burgers</a:t>
            </a:r>
          </a:p>
        </p:txBody>
      </p:sp>
      <p:sp>
        <p:nvSpPr>
          <p:cNvPr id="216122" name="Text Box 58"/>
          <p:cNvSpPr txBox="1">
            <a:spLocks noChangeArrowheads="1"/>
          </p:cNvSpPr>
          <p:nvPr/>
        </p:nvSpPr>
        <p:spPr bwMode="auto">
          <a:xfrm rot="10800000">
            <a:off x="1227138" y="2665413"/>
            <a:ext cx="396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vantGarde Bk BT" pitchFamily="34" charset="0"/>
              </a:rPr>
              <a:t>Quantity of pizzas</a:t>
            </a:r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>
            <a:off x="3133725" y="5430838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9" name="Line 25"/>
          <p:cNvSpPr>
            <a:spLocks noChangeShapeType="1"/>
          </p:cNvSpPr>
          <p:nvPr/>
        </p:nvSpPr>
        <p:spPr bwMode="auto">
          <a:xfrm>
            <a:off x="3646488" y="5427663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0" name="Line 26"/>
          <p:cNvSpPr>
            <a:spLocks noChangeShapeType="1"/>
          </p:cNvSpPr>
          <p:nvPr/>
        </p:nvSpPr>
        <p:spPr bwMode="auto">
          <a:xfrm>
            <a:off x="4184650" y="5430838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>
            <a:off x="4695825" y="5427663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5191125" y="5430838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5710238" y="5430838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>
            <a:off x="6243638" y="5427663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5" name="Line 31"/>
          <p:cNvSpPr>
            <a:spLocks noChangeShapeType="1"/>
          </p:cNvSpPr>
          <p:nvPr/>
        </p:nvSpPr>
        <p:spPr bwMode="auto">
          <a:xfrm>
            <a:off x="6734175" y="5430838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6" name="Line 32"/>
          <p:cNvSpPr>
            <a:spLocks noChangeShapeType="1"/>
          </p:cNvSpPr>
          <p:nvPr/>
        </p:nvSpPr>
        <p:spPr bwMode="auto">
          <a:xfrm>
            <a:off x="7245350" y="5427663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8" name="Text Box 34"/>
          <p:cNvSpPr txBox="1">
            <a:spLocks noChangeArrowheads="1"/>
          </p:cNvSpPr>
          <p:nvPr/>
        </p:nvSpPr>
        <p:spPr bwMode="auto">
          <a:xfrm>
            <a:off x="1954213" y="5584825"/>
            <a:ext cx="41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0</a:t>
            </a:r>
          </a:p>
        </p:txBody>
      </p:sp>
      <p:sp>
        <p:nvSpPr>
          <p:cNvPr id="216099" name="Text Box 35"/>
          <p:cNvSpPr txBox="1">
            <a:spLocks noChangeArrowheads="1"/>
          </p:cNvSpPr>
          <p:nvPr/>
        </p:nvSpPr>
        <p:spPr bwMode="auto">
          <a:xfrm>
            <a:off x="6076950" y="5584825"/>
            <a:ext cx="439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80</a:t>
            </a:r>
          </a:p>
        </p:txBody>
      </p:sp>
      <p:sp>
        <p:nvSpPr>
          <p:cNvPr id="216100" name="Text Box 36"/>
          <p:cNvSpPr txBox="1">
            <a:spLocks noChangeArrowheads="1"/>
          </p:cNvSpPr>
          <p:nvPr/>
        </p:nvSpPr>
        <p:spPr bwMode="auto">
          <a:xfrm>
            <a:off x="2967038" y="5584825"/>
            <a:ext cx="379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20</a:t>
            </a:r>
          </a:p>
        </p:txBody>
      </p:sp>
      <p:sp>
        <p:nvSpPr>
          <p:cNvPr id="216101" name="Line 37"/>
          <p:cNvSpPr>
            <a:spLocks noChangeShapeType="1"/>
          </p:cNvSpPr>
          <p:nvPr/>
        </p:nvSpPr>
        <p:spPr bwMode="auto">
          <a:xfrm flipV="1">
            <a:off x="2189163" y="5561013"/>
            <a:ext cx="566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02" name="Line 38"/>
          <p:cNvSpPr>
            <a:spLocks noChangeShapeType="1"/>
          </p:cNvSpPr>
          <p:nvPr/>
        </p:nvSpPr>
        <p:spPr bwMode="auto">
          <a:xfrm>
            <a:off x="2633663" y="5430838"/>
            <a:ext cx="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03" name="Line 39"/>
          <p:cNvSpPr>
            <a:spLocks noChangeShapeType="1"/>
          </p:cNvSpPr>
          <p:nvPr/>
        </p:nvSpPr>
        <p:spPr bwMode="auto">
          <a:xfrm flipV="1">
            <a:off x="2209800" y="1836738"/>
            <a:ext cx="0" cy="3740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04" name="Text Box 40"/>
          <p:cNvSpPr txBox="1">
            <a:spLocks noChangeArrowheads="1"/>
          </p:cNvSpPr>
          <p:nvPr/>
        </p:nvSpPr>
        <p:spPr bwMode="auto">
          <a:xfrm>
            <a:off x="7031038" y="558482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100</a:t>
            </a:r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>
            <a:off x="2209800" y="2414588"/>
            <a:ext cx="120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08" name="Line 44"/>
          <p:cNvSpPr>
            <a:spLocks noChangeShapeType="1"/>
          </p:cNvSpPr>
          <p:nvPr/>
        </p:nvSpPr>
        <p:spPr bwMode="auto">
          <a:xfrm>
            <a:off x="2209800" y="3008313"/>
            <a:ext cx="120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09" name="Line 45"/>
          <p:cNvSpPr>
            <a:spLocks noChangeShapeType="1"/>
          </p:cNvSpPr>
          <p:nvPr/>
        </p:nvSpPr>
        <p:spPr bwMode="auto">
          <a:xfrm>
            <a:off x="2211388" y="3644900"/>
            <a:ext cx="120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10" name="Line 46"/>
          <p:cNvSpPr>
            <a:spLocks noChangeShapeType="1"/>
          </p:cNvSpPr>
          <p:nvPr/>
        </p:nvSpPr>
        <p:spPr bwMode="auto">
          <a:xfrm>
            <a:off x="2209800" y="4265613"/>
            <a:ext cx="120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11" name="Line 47"/>
          <p:cNvSpPr>
            <a:spLocks noChangeShapeType="1"/>
          </p:cNvSpPr>
          <p:nvPr/>
        </p:nvSpPr>
        <p:spPr bwMode="auto">
          <a:xfrm>
            <a:off x="2209800" y="4902200"/>
            <a:ext cx="120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12" name="Text Box 48"/>
          <p:cNvSpPr txBox="1">
            <a:spLocks noChangeArrowheads="1"/>
          </p:cNvSpPr>
          <p:nvPr/>
        </p:nvSpPr>
        <p:spPr bwMode="auto">
          <a:xfrm>
            <a:off x="4013200" y="5584825"/>
            <a:ext cx="401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40</a:t>
            </a:r>
          </a:p>
        </p:txBody>
      </p:sp>
      <p:sp>
        <p:nvSpPr>
          <p:cNvPr id="216113" name="Text Box 49"/>
          <p:cNvSpPr txBox="1">
            <a:spLocks noChangeArrowheads="1"/>
          </p:cNvSpPr>
          <p:nvPr/>
        </p:nvSpPr>
        <p:spPr bwMode="auto">
          <a:xfrm>
            <a:off x="5022850" y="5586413"/>
            <a:ext cx="379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60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1871663" y="4772025"/>
            <a:ext cx="492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10</a:t>
            </a: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>
            <a:off x="1874838" y="41370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20</a:t>
            </a:r>
          </a:p>
        </p:txBody>
      </p:sp>
      <p:sp>
        <p:nvSpPr>
          <p:cNvPr id="216116" name="Text Box 52"/>
          <p:cNvSpPr txBox="1">
            <a:spLocks noChangeArrowheads="1"/>
          </p:cNvSpPr>
          <p:nvPr/>
        </p:nvSpPr>
        <p:spPr bwMode="auto">
          <a:xfrm>
            <a:off x="1874838" y="3511550"/>
            <a:ext cx="550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30</a:t>
            </a:r>
          </a:p>
        </p:txBody>
      </p:sp>
      <p:sp>
        <p:nvSpPr>
          <p:cNvPr id="216117" name="Text Box 53"/>
          <p:cNvSpPr txBox="1">
            <a:spLocks noChangeArrowheads="1"/>
          </p:cNvSpPr>
          <p:nvPr/>
        </p:nvSpPr>
        <p:spPr bwMode="auto">
          <a:xfrm>
            <a:off x="1870075" y="2879725"/>
            <a:ext cx="57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40</a:t>
            </a:r>
          </a:p>
        </p:txBody>
      </p:sp>
      <p:sp>
        <p:nvSpPr>
          <p:cNvPr id="216118" name="Text Box 54"/>
          <p:cNvSpPr txBox="1">
            <a:spLocks noChangeArrowheads="1"/>
          </p:cNvSpPr>
          <p:nvPr/>
        </p:nvSpPr>
        <p:spPr bwMode="auto">
          <a:xfrm>
            <a:off x="1881188" y="2286000"/>
            <a:ext cx="544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50</a:t>
            </a:r>
          </a:p>
        </p:txBody>
      </p:sp>
      <p:sp>
        <p:nvSpPr>
          <p:cNvPr id="216143" name="Text Box 79"/>
          <p:cNvSpPr txBox="1">
            <a:spLocks noChangeArrowheads="1"/>
          </p:cNvSpPr>
          <p:nvPr/>
        </p:nvSpPr>
        <p:spPr bwMode="auto">
          <a:xfrm>
            <a:off x="5537200" y="5584825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70</a:t>
            </a:r>
          </a:p>
        </p:txBody>
      </p:sp>
      <p:sp>
        <p:nvSpPr>
          <p:cNvPr id="216144" name="Text Box 80"/>
          <p:cNvSpPr txBox="1">
            <a:spLocks noChangeArrowheads="1"/>
          </p:cNvSpPr>
          <p:nvPr/>
        </p:nvSpPr>
        <p:spPr bwMode="auto">
          <a:xfrm>
            <a:off x="2466975" y="5584825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10</a:t>
            </a:r>
          </a:p>
        </p:txBody>
      </p:sp>
      <p:sp>
        <p:nvSpPr>
          <p:cNvPr id="216145" name="Text Box 81"/>
          <p:cNvSpPr txBox="1">
            <a:spLocks noChangeArrowheads="1"/>
          </p:cNvSpPr>
          <p:nvPr/>
        </p:nvSpPr>
        <p:spPr bwMode="auto">
          <a:xfrm>
            <a:off x="6561138" y="5584825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90</a:t>
            </a:r>
          </a:p>
        </p:txBody>
      </p:sp>
      <p:sp>
        <p:nvSpPr>
          <p:cNvPr id="216146" name="Text Box 82"/>
          <p:cNvSpPr txBox="1">
            <a:spLocks noChangeArrowheads="1"/>
          </p:cNvSpPr>
          <p:nvPr/>
        </p:nvSpPr>
        <p:spPr bwMode="auto">
          <a:xfrm>
            <a:off x="3479800" y="558482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30</a:t>
            </a:r>
          </a:p>
        </p:txBody>
      </p:sp>
      <p:sp>
        <p:nvSpPr>
          <p:cNvPr id="216147" name="Text Box 83"/>
          <p:cNvSpPr txBox="1">
            <a:spLocks noChangeArrowheads="1"/>
          </p:cNvSpPr>
          <p:nvPr/>
        </p:nvSpPr>
        <p:spPr bwMode="auto">
          <a:xfrm>
            <a:off x="4522788" y="5586413"/>
            <a:ext cx="38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vantGarde Bk BT" pitchFamily="34" charset="0"/>
              </a:rPr>
              <a:t>50</a:t>
            </a:r>
          </a:p>
        </p:txBody>
      </p:sp>
      <p:sp>
        <p:nvSpPr>
          <p:cNvPr id="216154" name="Line 90"/>
          <p:cNvSpPr>
            <a:spLocks noChangeShapeType="1"/>
          </p:cNvSpPr>
          <p:nvPr/>
        </p:nvSpPr>
        <p:spPr bwMode="auto">
          <a:xfrm flipV="1">
            <a:off x="2627313" y="2687638"/>
            <a:ext cx="0" cy="28717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56" name="Line 92"/>
          <p:cNvSpPr>
            <a:spLocks noChangeShapeType="1"/>
          </p:cNvSpPr>
          <p:nvPr/>
        </p:nvSpPr>
        <p:spPr bwMode="auto">
          <a:xfrm flipV="1">
            <a:off x="2200275" y="3648075"/>
            <a:ext cx="199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57" name="Line 93"/>
          <p:cNvSpPr>
            <a:spLocks noChangeShapeType="1"/>
          </p:cNvSpPr>
          <p:nvPr/>
        </p:nvSpPr>
        <p:spPr bwMode="auto">
          <a:xfrm flipV="1">
            <a:off x="4186238" y="3648075"/>
            <a:ext cx="0" cy="189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159" name="Line 95"/>
          <p:cNvSpPr>
            <a:spLocks noChangeShapeType="1"/>
          </p:cNvSpPr>
          <p:nvPr/>
        </p:nvSpPr>
        <p:spPr bwMode="auto">
          <a:xfrm flipV="1">
            <a:off x="5710238" y="4572000"/>
            <a:ext cx="0" cy="9810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6195" name="Group 131"/>
          <p:cNvGrpSpPr>
            <a:grpSpLocks/>
          </p:cNvGrpSpPr>
          <p:nvPr/>
        </p:nvGrpSpPr>
        <p:grpSpPr bwMode="auto">
          <a:xfrm>
            <a:off x="3541713" y="2495550"/>
            <a:ext cx="2547937" cy="1649413"/>
            <a:chOff x="2231" y="1572"/>
            <a:chExt cx="1605" cy="1039"/>
          </a:xfrm>
        </p:grpSpPr>
        <p:pic>
          <p:nvPicPr>
            <p:cNvPr id="216163" name="Picture 99" descr="Fig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1" y="1572"/>
              <a:ext cx="1340" cy="958"/>
            </a:xfrm>
            <a:prstGeom prst="rect">
              <a:avLst/>
            </a:prstGeom>
            <a:noFill/>
          </p:spPr>
        </p:pic>
        <p:sp>
          <p:nvSpPr>
            <p:cNvPr id="216129" name="Rectangle 65"/>
            <p:cNvSpPr>
              <a:spLocks noChangeArrowheads="1"/>
            </p:cNvSpPr>
            <p:nvPr/>
          </p:nvSpPr>
          <p:spPr bwMode="auto">
            <a:xfrm>
              <a:off x="2550" y="2115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6173" name="Text Box 109"/>
            <p:cNvSpPr txBox="1">
              <a:spLocks noChangeArrowheads="1"/>
            </p:cNvSpPr>
            <p:nvPr/>
          </p:nvSpPr>
          <p:spPr bwMode="auto">
            <a:xfrm>
              <a:off x="2608" y="2104"/>
              <a:ext cx="2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E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  <p:sp>
          <p:nvSpPr>
            <p:cNvPr id="216177" name="Text Box 113"/>
            <p:cNvSpPr txBox="1">
              <a:spLocks noChangeArrowheads="1"/>
            </p:cNvSpPr>
            <p:nvPr/>
          </p:nvSpPr>
          <p:spPr bwMode="auto">
            <a:xfrm>
              <a:off x="3528" y="2419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III</a:t>
              </a:r>
              <a:endParaRPr lang="en-US" sz="1400" i="1" baseline="-25000"/>
            </a:p>
          </p:txBody>
        </p:sp>
      </p:grpSp>
      <p:grpSp>
        <p:nvGrpSpPr>
          <p:cNvPr id="216193" name="Group 129"/>
          <p:cNvGrpSpPr>
            <a:grpSpLocks/>
          </p:cNvGrpSpPr>
          <p:nvPr/>
        </p:nvGrpSpPr>
        <p:grpSpPr bwMode="auto">
          <a:xfrm>
            <a:off x="4221163" y="2474913"/>
            <a:ext cx="1909762" cy="1189037"/>
            <a:chOff x="2659" y="1559"/>
            <a:chExt cx="1203" cy="749"/>
          </a:xfrm>
        </p:grpSpPr>
        <p:pic>
          <p:nvPicPr>
            <p:cNvPr id="216164" name="Picture 100" descr="Fig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9" y="1559"/>
              <a:ext cx="935" cy="670"/>
            </a:xfrm>
            <a:prstGeom prst="rect">
              <a:avLst/>
            </a:prstGeom>
            <a:noFill/>
          </p:spPr>
        </p:pic>
        <p:sp>
          <p:nvSpPr>
            <p:cNvPr id="216130" name="Rectangle 66"/>
            <p:cNvSpPr>
              <a:spLocks noChangeArrowheads="1"/>
            </p:cNvSpPr>
            <p:nvPr/>
          </p:nvSpPr>
          <p:spPr bwMode="auto">
            <a:xfrm>
              <a:off x="2788" y="1828"/>
              <a:ext cx="1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cs typeface="Times New Roman" pitchFamily="18" charset="0"/>
                </a:rPr>
                <a:t>•</a:t>
              </a:r>
            </a:p>
          </p:txBody>
        </p:sp>
        <p:sp>
          <p:nvSpPr>
            <p:cNvPr id="216174" name="Text Box 110"/>
            <p:cNvSpPr txBox="1">
              <a:spLocks noChangeArrowheads="1"/>
            </p:cNvSpPr>
            <p:nvPr/>
          </p:nvSpPr>
          <p:spPr bwMode="auto">
            <a:xfrm>
              <a:off x="2872" y="1843"/>
              <a:ext cx="20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1400" i="1">
                  <a:latin typeface="AvantGarde Bk BT" pitchFamily="34" charset="0"/>
                </a:rPr>
                <a:t>D</a:t>
              </a:r>
              <a:endParaRPr lang="en-US" sz="1400" i="1" baseline="-25000">
                <a:latin typeface="AvantGarde Bk BT" pitchFamily="34" charset="0"/>
              </a:endParaRPr>
            </a:p>
          </p:txBody>
        </p:sp>
        <p:sp>
          <p:nvSpPr>
            <p:cNvPr id="216178" name="Text Box 114"/>
            <p:cNvSpPr txBox="1">
              <a:spLocks noChangeArrowheads="1"/>
            </p:cNvSpPr>
            <p:nvPr/>
          </p:nvSpPr>
          <p:spPr bwMode="auto">
            <a:xfrm>
              <a:off x="3554" y="2116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IV</a:t>
              </a:r>
              <a:endParaRPr lang="en-US" sz="1400" i="1" baseline="-25000"/>
            </a:p>
          </p:txBody>
        </p:sp>
      </p:grpSp>
      <p:grpSp>
        <p:nvGrpSpPr>
          <p:cNvPr id="216190" name="Group 126"/>
          <p:cNvGrpSpPr>
            <a:grpSpLocks/>
          </p:cNvGrpSpPr>
          <p:nvPr/>
        </p:nvGrpSpPr>
        <p:grpSpPr bwMode="auto">
          <a:xfrm>
            <a:off x="1881188" y="2571750"/>
            <a:ext cx="760412" cy="274638"/>
            <a:chOff x="1185" y="1620"/>
            <a:chExt cx="479" cy="173"/>
          </a:xfrm>
        </p:grpSpPr>
        <p:sp>
          <p:nvSpPr>
            <p:cNvPr id="216155" name="Line 91"/>
            <p:cNvSpPr>
              <a:spLocks noChangeShapeType="1"/>
            </p:cNvSpPr>
            <p:nvPr/>
          </p:nvSpPr>
          <p:spPr bwMode="auto">
            <a:xfrm>
              <a:off x="1390" y="1692"/>
              <a:ext cx="274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187" name="Text Box 123"/>
            <p:cNvSpPr txBox="1">
              <a:spLocks noChangeArrowheads="1"/>
            </p:cNvSpPr>
            <p:nvPr/>
          </p:nvSpPr>
          <p:spPr bwMode="auto">
            <a:xfrm>
              <a:off x="1185" y="1620"/>
              <a:ext cx="2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45</a:t>
              </a:r>
            </a:p>
          </p:txBody>
        </p:sp>
      </p:grpSp>
      <p:grpSp>
        <p:nvGrpSpPr>
          <p:cNvPr id="216192" name="Group 128"/>
          <p:cNvGrpSpPr>
            <a:grpSpLocks/>
          </p:cNvGrpSpPr>
          <p:nvPr/>
        </p:nvGrpSpPr>
        <p:grpSpPr bwMode="auto">
          <a:xfrm>
            <a:off x="1874838" y="4460875"/>
            <a:ext cx="3821112" cy="274638"/>
            <a:chOff x="1181" y="2810"/>
            <a:chExt cx="2407" cy="173"/>
          </a:xfrm>
        </p:grpSpPr>
        <p:sp>
          <p:nvSpPr>
            <p:cNvPr id="216160" name="Line 96"/>
            <p:cNvSpPr>
              <a:spLocks noChangeShapeType="1"/>
            </p:cNvSpPr>
            <p:nvPr/>
          </p:nvSpPr>
          <p:spPr bwMode="auto">
            <a:xfrm flipH="1">
              <a:off x="1386" y="2889"/>
              <a:ext cx="2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188" name="Text Box 124"/>
            <p:cNvSpPr txBox="1">
              <a:spLocks noChangeArrowheads="1"/>
            </p:cNvSpPr>
            <p:nvPr/>
          </p:nvSpPr>
          <p:spPr bwMode="auto">
            <a:xfrm>
              <a:off x="1181" y="2810"/>
              <a:ext cx="3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vantGarde Bk BT" pitchFamily="34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54" grpId="0" animBg="1"/>
      <p:bldP spid="216156" grpId="0" animBg="1"/>
      <p:bldP spid="216157" grpId="0" animBg="1"/>
      <p:bldP spid="216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641A-FEB6-4951-99E2-BADB6C735390}" type="slidenum">
              <a:rPr lang="en-US"/>
              <a:pPr/>
              <a:t>15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Consumer Demand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8925"/>
            <a:ext cx="8027988" cy="4876800"/>
          </a:xfrm>
        </p:spPr>
        <p:txBody>
          <a:bodyPr/>
          <a:lstStyle/>
          <a:p>
            <a:r>
              <a:rPr lang="en-US"/>
              <a:t>An individual’s demand curve for a specific commodity relates utility-maximizing quantities purchased to market prices</a:t>
            </a:r>
          </a:p>
          <a:p>
            <a:pPr lvl="1"/>
            <a:r>
              <a:rPr lang="en-US"/>
              <a:t>Money income &amp; prices held constant</a:t>
            </a:r>
          </a:p>
          <a:p>
            <a:pPr lvl="1"/>
            <a:r>
              <a:rPr lang="en-US"/>
              <a:t>Slope of demand curve illustrates </a:t>
            </a:r>
            <a:r>
              <a:rPr lang="en-US" i="1"/>
              <a:t>law of demand</a:t>
            </a:r>
            <a:r>
              <a:rPr lang="en-US"/>
              <a:t>—quantity demanded varies inversely with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A58D-01A7-4DAC-806B-4AA96CA6B745}" type="slidenum">
              <a:rPr lang="en-US"/>
              <a:pPr/>
              <a:t>16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cs typeface="Times New Roman" pitchFamily="18" charset="0"/>
              </a:rPr>
              <a:t>Fig. 5.8: Deriving a Demand Curve</a:t>
            </a:r>
            <a:r>
              <a:rPr lang="en-US"/>
              <a:t> </a:t>
            </a:r>
          </a:p>
        </p:txBody>
      </p:sp>
      <p:pic>
        <p:nvPicPr>
          <p:cNvPr id="230403" name="Picture 3" descr="tho71741_0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88" y="1711325"/>
            <a:ext cx="3683000" cy="47101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963E-4F4B-48C4-876F-9ACCBEAE1699}" type="slidenum">
              <a:rPr lang="en-US"/>
              <a:pPr/>
              <a:t>17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Demand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8925"/>
            <a:ext cx="8027988" cy="4876800"/>
          </a:xfrm>
        </p:spPr>
        <p:txBody>
          <a:bodyPr/>
          <a:lstStyle/>
          <a:p>
            <a:r>
              <a:rPr lang="en-US"/>
              <a:t>List of prices &amp; quantities consumers are willing &amp; able to purchase at each price, all else constant</a:t>
            </a:r>
          </a:p>
          <a:p>
            <a:r>
              <a:rPr lang="en-US"/>
              <a:t>Derived by horizontally summing demand curves for all individuals in market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D1E-F027-4B39-BC4A-35FCDA152FFF}" type="slidenum">
              <a:rPr lang="en-US"/>
              <a:pPr/>
              <a:t>18</a:t>
            </a:fld>
            <a:endParaRPr lang="en-US"/>
          </a:p>
        </p:txBody>
      </p:sp>
      <p:sp>
        <p:nvSpPr>
          <p:cNvPr id="225459" name="Line 179"/>
          <p:cNvSpPr>
            <a:spLocks noChangeShapeType="1"/>
          </p:cNvSpPr>
          <p:nvPr/>
        </p:nvSpPr>
        <p:spPr bwMode="auto">
          <a:xfrm flipH="1">
            <a:off x="895350" y="2276475"/>
            <a:ext cx="1114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5775"/>
            <a:ext cx="7620000" cy="8382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/>
              <a:t>Derivation of Market Demand  </a:t>
            </a:r>
            <a:r>
              <a:rPr lang="en-US" sz="3400"/>
              <a:t>(Table 5.1)</a:t>
            </a:r>
          </a:p>
        </p:txBody>
      </p:sp>
      <p:graphicFrame>
        <p:nvGraphicFramePr>
          <p:cNvPr id="225492" name="Group 212"/>
          <p:cNvGraphicFramePr>
            <a:graphicFrameLocks noGrp="1"/>
          </p:cNvGraphicFramePr>
          <p:nvPr/>
        </p:nvGraphicFramePr>
        <p:xfrm>
          <a:off x="882650" y="1909763"/>
          <a:ext cx="7881938" cy="4053840"/>
        </p:xfrm>
        <a:graphic>
          <a:graphicData uri="http://schemas.openxmlformats.org/drawingml/2006/table">
            <a:tbl>
              <a:tblPr/>
              <a:tblGrid>
                <a:gridCol w="1147763"/>
                <a:gridCol w="1668462"/>
                <a:gridCol w="1828800"/>
                <a:gridCol w="1660525"/>
                <a:gridCol w="1576388"/>
              </a:tblGrid>
              <a:tr h="3444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                                        Quantity demanded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marT="18288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Consumer 1</a:t>
                      </a:r>
                    </a:p>
                  </a:txBody>
                  <a:tcPr marT="1828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Consumer 2</a:t>
                      </a:r>
                    </a:p>
                  </a:txBody>
                  <a:tcPr marT="1828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Consumer 3</a:t>
                      </a:r>
                    </a:p>
                  </a:txBody>
                  <a:tcPr marT="1828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2"/>
                          </a:solidFill>
                          <a:effectLst/>
                          <a:latin typeface="Arial" charset="0"/>
                        </a:rPr>
                        <a:t>Market demand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17" name="Text Box 37"/>
          <p:cNvSpPr txBox="1">
            <a:spLocks noChangeArrowheads="1"/>
          </p:cNvSpPr>
          <p:nvPr/>
        </p:nvSpPr>
        <p:spPr bwMode="auto">
          <a:xfrm>
            <a:off x="1152525" y="298608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32"/>
                </a:solidFill>
                <a:latin typeface="Comic Sans MS" pitchFamily="66" charset="0"/>
              </a:rPr>
              <a:t>$6</a:t>
            </a:r>
          </a:p>
        </p:txBody>
      </p:sp>
      <p:sp>
        <p:nvSpPr>
          <p:cNvPr id="225318" name="Text Box 38"/>
          <p:cNvSpPr txBox="1">
            <a:spLocks noChangeArrowheads="1"/>
          </p:cNvSpPr>
          <p:nvPr/>
        </p:nvSpPr>
        <p:spPr bwMode="auto">
          <a:xfrm>
            <a:off x="1309688" y="5019675"/>
            <a:ext cx="49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32"/>
                </a:solidFill>
                <a:latin typeface="Comic Sans MS" pitchFamily="66" charset="0"/>
              </a:rPr>
              <a:t>2</a:t>
            </a:r>
            <a:endParaRPr lang="en-US" sz="2000" baseline="-25000">
              <a:solidFill>
                <a:srgbClr val="000032"/>
              </a:solidFill>
              <a:latin typeface="Comic Sans MS" pitchFamily="66" charset="0"/>
            </a:endParaRPr>
          </a:p>
        </p:txBody>
      </p:sp>
      <p:sp>
        <p:nvSpPr>
          <p:cNvPr id="225319" name="Text Box 39"/>
          <p:cNvSpPr txBox="1">
            <a:spLocks noChangeArrowheads="1"/>
          </p:cNvSpPr>
          <p:nvPr/>
        </p:nvSpPr>
        <p:spPr bwMode="auto">
          <a:xfrm>
            <a:off x="1323975" y="55197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3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25320" name="Text Box 40"/>
          <p:cNvSpPr txBox="1">
            <a:spLocks noChangeArrowheads="1"/>
          </p:cNvSpPr>
          <p:nvPr/>
        </p:nvSpPr>
        <p:spPr bwMode="auto">
          <a:xfrm>
            <a:off x="1309688" y="3505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32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25321" name="Text Box 41"/>
          <p:cNvSpPr txBox="1">
            <a:spLocks noChangeArrowheads="1"/>
          </p:cNvSpPr>
          <p:nvPr/>
        </p:nvSpPr>
        <p:spPr bwMode="auto">
          <a:xfrm>
            <a:off x="1309688" y="39957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32"/>
                </a:solidFill>
                <a:latin typeface="Comic Sans MS" pitchFamily="66" charset="0"/>
              </a:rPr>
              <a:t>4</a:t>
            </a:r>
            <a:endParaRPr lang="en-US" sz="2000" baseline="-25000">
              <a:solidFill>
                <a:srgbClr val="000032"/>
              </a:solidFill>
              <a:latin typeface="Comic Sans MS" pitchFamily="66" charset="0"/>
            </a:endParaRPr>
          </a:p>
        </p:txBody>
      </p:sp>
      <p:sp>
        <p:nvSpPr>
          <p:cNvPr id="225343" name="Text Box 63"/>
          <p:cNvSpPr txBox="1">
            <a:spLocks noChangeArrowheads="1"/>
          </p:cNvSpPr>
          <p:nvPr/>
        </p:nvSpPr>
        <p:spPr bwMode="auto">
          <a:xfrm>
            <a:off x="1319213" y="4505325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32"/>
                </a:solidFill>
                <a:latin typeface="Comic Sans MS" pitchFamily="66" charset="0"/>
              </a:rPr>
              <a:t>3</a:t>
            </a:r>
            <a:endParaRPr lang="en-US" sz="2000" baseline="-25000">
              <a:solidFill>
                <a:srgbClr val="000032"/>
              </a:solidFill>
              <a:latin typeface="Comic Sans MS" pitchFamily="66" charset="0"/>
            </a:endParaRPr>
          </a:p>
        </p:txBody>
      </p:sp>
      <p:sp>
        <p:nvSpPr>
          <p:cNvPr id="225455" name="Line 175"/>
          <p:cNvSpPr>
            <a:spLocks noChangeShapeType="1"/>
          </p:cNvSpPr>
          <p:nvPr/>
        </p:nvSpPr>
        <p:spPr bwMode="auto">
          <a:xfrm flipV="1">
            <a:off x="2046288" y="2278063"/>
            <a:ext cx="515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6" name="Line 176"/>
          <p:cNvSpPr>
            <a:spLocks noChangeShapeType="1"/>
          </p:cNvSpPr>
          <p:nvPr/>
        </p:nvSpPr>
        <p:spPr bwMode="auto">
          <a:xfrm flipV="1">
            <a:off x="2033588" y="1895475"/>
            <a:ext cx="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7" name="Line 177"/>
          <p:cNvSpPr>
            <a:spLocks noChangeShapeType="1"/>
          </p:cNvSpPr>
          <p:nvPr/>
        </p:nvSpPr>
        <p:spPr bwMode="auto">
          <a:xfrm flipV="1">
            <a:off x="7191375" y="1895475"/>
            <a:ext cx="0" cy="1019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8" name="Line 178"/>
          <p:cNvSpPr>
            <a:spLocks noChangeShapeType="1"/>
          </p:cNvSpPr>
          <p:nvPr/>
        </p:nvSpPr>
        <p:spPr bwMode="auto">
          <a:xfrm>
            <a:off x="7200900" y="2276475"/>
            <a:ext cx="1552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0" name="Line 180"/>
          <p:cNvSpPr>
            <a:spLocks noChangeShapeType="1"/>
          </p:cNvSpPr>
          <p:nvPr/>
        </p:nvSpPr>
        <p:spPr bwMode="auto">
          <a:xfrm>
            <a:off x="895350" y="2914650"/>
            <a:ext cx="785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3" name="Line 183"/>
          <p:cNvSpPr>
            <a:spLocks noChangeShapeType="1"/>
          </p:cNvSpPr>
          <p:nvPr/>
        </p:nvSpPr>
        <p:spPr bwMode="auto">
          <a:xfrm>
            <a:off x="895350" y="2281238"/>
            <a:ext cx="11239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488" name="Group 208"/>
          <p:cNvGrpSpPr>
            <a:grpSpLocks/>
          </p:cNvGrpSpPr>
          <p:nvPr/>
        </p:nvGrpSpPr>
        <p:grpSpPr bwMode="auto">
          <a:xfrm>
            <a:off x="2586038" y="2981325"/>
            <a:ext cx="635000" cy="2930525"/>
            <a:chOff x="1629" y="1878"/>
            <a:chExt cx="400" cy="1846"/>
          </a:xfrm>
        </p:grpSpPr>
        <p:sp>
          <p:nvSpPr>
            <p:cNvPr id="225464" name="Text Box 184"/>
            <p:cNvSpPr txBox="1">
              <a:spLocks noChangeArrowheads="1"/>
            </p:cNvSpPr>
            <p:nvPr/>
          </p:nvSpPr>
          <p:spPr bwMode="auto">
            <a:xfrm>
              <a:off x="1713" y="1878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25465" name="Text Box 185"/>
            <p:cNvSpPr txBox="1">
              <a:spLocks noChangeArrowheads="1"/>
            </p:cNvSpPr>
            <p:nvPr/>
          </p:nvSpPr>
          <p:spPr bwMode="auto">
            <a:xfrm>
              <a:off x="1632" y="3159"/>
              <a:ext cx="3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12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  <p:sp>
          <p:nvSpPr>
            <p:cNvPr id="225466" name="Text Box 186"/>
            <p:cNvSpPr txBox="1">
              <a:spLocks noChangeArrowheads="1"/>
            </p:cNvSpPr>
            <p:nvPr/>
          </p:nvSpPr>
          <p:spPr bwMode="auto">
            <a:xfrm>
              <a:off x="1641" y="347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13</a:t>
              </a:r>
            </a:p>
          </p:txBody>
        </p:sp>
        <p:sp>
          <p:nvSpPr>
            <p:cNvPr id="225467" name="Text Box 187"/>
            <p:cNvSpPr txBox="1">
              <a:spLocks noChangeArrowheads="1"/>
            </p:cNvSpPr>
            <p:nvPr/>
          </p:nvSpPr>
          <p:spPr bwMode="auto">
            <a:xfrm>
              <a:off x="1704" y="2205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225468" name="Text Box 188"/>
            <p:cNvSpPr txBox="1">
              <a:spLocks noChangeArrowheads="1"/>
            </p:cNvSpPr>
            <p:nvPr/>
          </p:nvSpPr>
          <p:spPr bwMode="auto">
            <a:xfrm>
              <a:off x="1704" y="2514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8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  <p:sp>
          <p:nvSpPr>
            <p:cNvPr id="225469" name="Text Box 189"/>
            <p:cNvSpPr txBox="1">
              <a:spLocks noChangeArrowheads="1"/>
            </p:cNvSpPr>
            <p:nvPr/>
          </p:nvSpPr>
          <p:spPr bwMode="auto">
            <a:xfrm>
              <a:off x="1629" y="2835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10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489" name="Group 209"/>
          <p:cNvGrpSpPr>
            <a:grpSpLocks/>
          </p:cNvGrpSpPr>
          <p:nvPr/>
        </p:nvGrpSpPr>
        <p:grpSpPr bwMode="auto">
          <a:xfrm>
            <a:off x="4357688" y="2990850"/>
            <a:ext cx="636587" cy="2916238"/>
            <a:chOff x="2745" y="1884"/>
            <a:chExt cx="401" cy="1837"/>
          </a:xfrm>
        </p:grpSpPr>
        <p:sp>
          <p:nvSpPr>
            <p:cNvPr id="225470" name="Text Box 190"/>
            <p:cNvSpPr txBox="1">
              <a:spLocks noChangeArrowheads="1"/>
            </p:cNvSpPr>
            <p:nvPr/>
          </p:nvSpPr>
          <p:spPr bwMode="auto">
            <a:xfrm>
              <a:off x="2826" y="188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225471" name="Text Box 191"/>
            <p:cNvSpPr txBox="1">
              <a:spLocks noChangeArrowheads="1"/>
            </p:cNvSpPr>
            <p:nvPr/>
          </p:nvSpPr>
          <p:spPr bwMode="auto">
            <a:xfrm>
              <a:off x="2817" y="3156"/>
              <a:ext cx="3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7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  <p:sp>
          <p:nvSpPr>
            <p:cNvPr id="225472" name="Text Box 192"/>
            <p:cNvSpPr txBox="1">
              <a:spLocks noChangeArrowheads="1"/>
            </p:cNvSpPr>
            <p:nvPr/>
          </p:nvSpPr>
          <p:spPr bwMode="auto">
            <a:xfrm>
              <a:off x="2745" y="3471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25473" name="Text Box 193"/>
            <p:cNvSpPr txBox="1">
              <a:spLocks noChangeArrowheads="1"/>
            </p:cNvSpPr>
            <p:nvPr/>
          </p:nvSpPr>
          <p:spPr bwMode="auto">
            <a:xfrm>
              <a:off x="2844" y="2211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25474" name="Text Box 194"/>
            <p:cNvSpPr txBox="1">
              <a:spLocks noChangeArrowheads="1"/>
            </p:cNvSpPr>
            <p:nvPr/>
          </p:nvSpPr>
          <p:spPr bwMode="auto">
            <a:xfrm>
              <a:off x="2835" y="2520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3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  <p:sp>
          <p:nvSpPr>
            <p:cNvPr id="225475" name="Text Box 195"/>
            <p:cNvSpPr txBox="1">
              <a:spLocks noChangeArrowheads="1"/>
            </p:cNvSpPr>
            <p:nvPr/>
          </p:nvSpPr>
          <p:spPr bwMode="auto">
            <a:xfrm>
              <a:off x="2823" y="2832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5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490" name="Group 210"/>
          <p:cNvGrpSpPr>
            <a:grpSpLocks/>
          </p:cNvGrpSpPr>
          <p:nvPr/>
        </p:nvGrpSpPr>
        <p:grpSpPr bwMode="auto">
          <a:xfrm>
            <a:off x="6219825" y="2986088"/>
            <a:ext cx="527050" cy="2916237"/>
            <a:chOff x="3918" y="1881"/>
            <a:chExt cx="332" cy="1837"/>
          </a:xfrm>
        </p:grpSpPr>
        <p:sp>
          <p:nvSpPr>
            <p:cNvPr id="225476" name="Text Box 196"/>
            <p:cNvSpPr txBox="1">
              <a:spLocks noChangeArrowheads="1"/>
            </p:cNvSpPr>
            <p:nvPr/>
          </p:nvSpPr>
          <p:spPr bwMode="auto">
            <a:xfrm>
              <a:off x="3921" y="188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225477" name="Text Box 197"/>
            <p:cNvSpPr txBox="1">
              <a:spLocks noChangeArrowheads="1"/>
            </p:cNvSpPr>
            <p:nvPr/>
          </p:nvSpPr>
          <p:spPr bwMode="auto">
            <a:xfrm>
              <a:off x="3921" y="3153"/>
              <a:ext cx="3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6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  <p:sp>
          <p:nvSpPr>
            <p:cNvPr id="225478" name="Text Box 198"/>
            <p:cNvSpPr txBox="1">
              <a:spLocks noChangeArrowheads="1"/>
            </p:cNvSpPr>
            <p:nvPr/>
          </p:nvSpPr>
          <p:spPr bwMode="auto">
            <a:xfrm>
              <a:off x="3921" y="346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8</a:t>
              </a:r>
            </a:p>
          </p:txBody>
        </p:sp>
        <p:sp>
          <p:nvSpPr>
            <p:cNvPr id="225479" name="Text Box 199"/>
            <p:cNvSpPr txBox="1">
              <a:spLocks noChangeArrowheads="1"/>
            </p:cNvSpPr>
            <p:nvPr/>
          </p:nvSpPr>
          <p:spPr bwMode="auto">
            <a:xfrm>
              <a:off x="3921" y="2199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225480" name="Text Box 200"/>
            <p:cNvSpPr txBox="1">
              <a:spLocks noChangeArrowheads="1"/>
            </p:cNvSpPr>
            <p:nvPr/>
          </p:nvSpPr>
          <p:spPr bwMode="auto">
            <a:xfrm>
              <a:off x="3939" y="2517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1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  <p:sp>
          <p:nvSpPr>
            <p:cNvPr id="225481" name="Text Box 201"/>
            <p:cNvSpPr txBox="1">
              <a:spLocks noChangeArrowheads="1"/>
            </p:cNvSpPr>
            <p:nvPr/>
          </p:nvSpPr>
          <p:spPr bwMode="auto">
            <a:xfrm>
              <a:off x="3918" y="2829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C386C"/>
                  </a:solidFill>
                  <a:latin typeface="Comic Sans MS" pitchFamily="66" charset="0"/>
                </a:rPr>
                <a:t>4</a:t>
              </a:r>
              <a:endParaRPr lang="en-US" sz="2000" baseline="-25000">
                <a:solidFill>
                  <a:srgbClr val="3C386C"/>
                </a:solidFill>
                <a:latin typeface="Comic Sans MS" pitchFamily="66" charset="0"/>
              </a:endParaRPr>
            </a:p>
          </p:txBody>
        </p:sp>
      </p:grpSp>
      <p:sp>
        <p:nvSpPr>
          <p:cNvPr id="225482" name="Text Box 202"/>
          <p:cNvSpPr txBox="1">
            <a:spLocks noChangeArrowheads="1"/>
          </p:cNvSpPr>
          <p:nvPr/>
        </p:nvSpPr>
        <p:spPr bwMode="auto">
          <a:xfrm>
            <a:off x="7848600" y="2981325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483" name="Text Box 203"/>
          <p:cNvSpPr txBox="1">
            <a:spLocks noChangeArrowheads="1"/>
          </p:cNvSpPr>
          <p:nvPr/>
        </p:nvSpPr>
        <p:spPr bwMode="auto">
          <a:xfrm>
            <a:off x="7677150" y="5000625"/>
            <a:ext cx="49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25</a:t>
            </a:r>
            <a:endParaRPr lang="en-US" sz="2000" baseline="-25000">
              <a:solidFill>
                <a:srgbClr val="3C386C"/>
              </a:solidFill>
              <a:latin typeface="Comic Sans MS" pitchFamily="66" charset="0"/>
            </a:endParaRPr>
          </a:p>
        </p:txBody>
      </p:sp>
      <p:sp>
        <p:nvSpPr>
          <p:cNvPr id="225484" name="Text Box 204"/>
          <p:cNvSpPr txBox="1">
            <a:spLocks noChangeArrowheads="1"/>
          </p:cNvSpPr>
          <p:nvPr/>
        </p:nvSpPr>
        <p:spPr bwMode="auto">
          <a:xfrm>
            <a:off x="7720013" y="55006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31</a:t>
            </a:r>
          </a:p>
        </p:txBody>
      </p:sp>
      <p:sp>
        <p:nvSpPr>
          <p:cNvPr id="225485" name="Text Box 205"/>
          <p:cNvSpPr txBox="1">
            <a:spLocks noChangeArrowheads="1"/>
          </p:cNvSpPr>
          <p:nvPr/>
        </p:nvSpPr>
        <p:spPr bwMode="auto">
          <a:xfrm>
            <a:off x="7834313" y="34861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225486" name="Text Box 206"/>
          <p:cNvSpPr txBox="1">
            <a:spLocks noChangeArrowheads="1"/>
          </p:cNvSpPr>
          <p:nvPr/>
        </p:nvSpPr>
        <p:spPr bwMode="auto">
          <a:xfrm>
            <a:off x="7720013" y="3990975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12</a:t>
            </a:r>
            <a:endParaRPr lang="en-US" sz="2000" baseline="-25000">
              <a:solidFill>
                <a:srgbClr val="3C386C"/>
              </a:solidFill>
              <a:latin typeface="Comic Sans MS" pitchFamily="66" charset="0"/>
            </a:endParaRPr>
          </a:p>
        </p:txBody>
      </p:sp>
      <p:sp>
        <p:nvSpPr>
          <p:cNvPr id="225487" name="Text Box 207"/>
          <p:cNvSpPr txBox="1">
            <a:spLocks noChangeArrowheads="1"/>
          </p:cNvSpPr>
          <p:nvPr/>
        </p:nvSpPr>
        <p:spPr bwMode="auto">
          <a:xfrm>
            <a:off x="7715250" y="4486275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C386C"/>
                </a:solidFill>
                <a:latin typeface="Comic Sans MS" pitchFamily="66" charset="0"/>
              </a:rPr>
              <a:t>19</a:t>
            </a:r>
            <a:endParaRPr lang="en-US" sz="2000" baseline="-25000">
              <a:solidFill>
                <a:srgbClr val="3C386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2" grpId="0" autoUpdateAnimBg="0"/>
      <p:bldP spid="225483" grpId="0" autoUpdateAnimBg="0"/>
      <p:bldP spid="225484" grpId="0" autoUpdateAnimBg="0"/>
      <p:bldP spid="225485" grpId="0" autoUpdateAnimBg="0"/>
      <p:bldP spid="225486" grpId="0" autoUpdateAnimBg="0"/>
      <p:bldP spid="2254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D4C44-E176-4E48-925F-F70D85CCABBD}" type="slidenum">
              <a:rPr lang="en-US"/>
              <a:pPr/>
              <a:t>19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65138"/>
            <a:ext cx="7620000" cy="838200"/>
          </a:xfrm>
        </p:spPr>
        <p:txBody>
          <a:bodyPr/>
          <a:lstStyle/>
          <a:p>
            <a:r>
              <a:rPr lang="en-US"/>
              <a:t>Derivation of Market Demand  </a:t>
            </a:r>
            <a:r>
              <a:rPr lang="en-US" sz="3400"/>
              <a:t>Figure (5.9)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27988" cy="48768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227332" name="Picture 4" descr="Fig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1631950"/>
            <a:ext cx="5413375" cy="4778375"/>
          </a:xfrm>
          <a:prstGeom prst="rect">
            <a:avLst/>
          </a:prstGeom>
          <a:noFill/>
        </p:spPr>
      </p:pic>
      <p:pic>
        <p:nvPicPr>
          <p:cNvPr id="227334" name="Picture 6" descr="Fig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198688"/>
            <a:ext cx="1636712" cy="3259137"/>
          </a:xfrm>
          <a:prstGeom prst="rect">
            <a:avLst/>
          </a:prstGeom>
          <a:noFill/>
        </p:spPr>
      </p:pic>
      <p:pic>
        <p:nvPicPr>
          <p:cNvPr id="227336" name="Picture 8" descr="Fig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208213"/>
            <a:ext cx="4367213" cy="3206750"/>
          </a:xfrm>
          <a:prstGeom prst="rect">
            <a:avLst/>
          </a:prstGeom>
          <a:noFill/>
        </p:spPr>
      </p:pic>
      <p:pic>
        <p:nvPicPr>
          <p:cNvPr id="227335" name="Picture 7" descr="FIg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0" y="2792413"/>
            <a:ext cx="1293813" cy="2679700"/>
          </a:xfrm>
          <a:prstGeom prst="rect">
            <a:avLst/>
          </a:prstGeom>
          <a:noFill/>
        </p:spPr>
      </p:pic>
      <p:pic>
        <p:nvPicPr>
          <p:cNvPr id="227333" name="Picture 5" descr="Fig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0550" y="2152650"/>
            <a:ext cx="1600200" cy="326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BC3F-C8F7-4F40-9E7D-0224DBB414BA}" type="slidenum">
              <a:rPr lang="en-US"/>
              <a:pPr/>
              <a:t>2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r>
              <a:rPr lang="en-US" sz="3800"/>
              <a:t>Utility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Benefits consumers obtain from goods &amp; services they consume is </a:t>
            </a:r>
            <a:r>
              <a:rPr lang="en-US" i="1"/>
              <a:t>utility</a:t>
            </a:r>
            <a:endParaRPr lang="en-US"/>
          </a:p>
          <a:p>
            <a:r>
              <a:rPr lang="en-US"/>
              <a:t>A </a:t>
            </a:r>
            <a:r>
              <a:rPr lang="en-US" i="1"/>
              <a:t>utility function</a:t>
            </a:r>
            <a:r>
              <a:rPr lang="en-US"/>
              <a:t> shows an individual’s perception of the utility level attained from consuming each conceivable bundle of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58B9-F6CE-484E-9450-9611C676B6C0}" type="slidenum">
              <a:rPr lang="en-US"/>
              <a:pPr/>
              <a:t>20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&amp; Income Effects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27988" cy="4876800"/>
          </a:xfrm>
        </p:spPr>
        <p:txBody>
          <a:bodyPr/>
          <a:lstStyle/>
          <a:p>
            <a:r>
              <a:rPr lang="en-US"/>
              <a:t>When price changes, total change in quantity demanded is composed of two parts</a:t>
            </a:r>
          </a:p>
          <a:p>
            <a:pPr lvl="1"/>
            <a:r>
              <a:rPr lang="en-US"/>
              <a:t>Substitution effect</a:t>
            </a:r>
          </a:p>
          <a:p>
            <a:pPr lvl="1"/>
            <a:r>
              <a:rPr lang="en-US"/>
              <a:t>Income effect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6A35-8B15-45F8-8BFB-7B92D51AE201}" type="slidenum">
              <a:rPr lang="en-US"/>
              <a:pPr/>
              <a:t>21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&amp; Income Effects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27988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Substitution effect</a:t>
            </a:r>
          </a:p>
          <a:p>
            <a:pPr lvl="1">
              <a:lnSpc>
                <a:spcPct val="90000"/>
              </a:lnSpc>
            </a:pPr>
            <a:r>
              <a:rPr lang="en-US"/>
              <a:t>Change in consumption of a good after a change in its price, when the consumer is forced by a change in money income to consume at some point on the original indifference curve</a:t>
            </a:r>
          </a:p>
          <a:p>
            <a:pPr>
              <a:lnSpc>
                <a:spcPct val="90000"/>
              </a:lnSpc>
            </a:pPr>
            <a:r>
              <a:rPr lang="en-US"/>
              <a:t>Income effect</a:t>
            </a:r>
          </a:p>
          <a:p>
            <a:pPr lvl="1">
              <a:lnSpc>
                <a:spcPct val="90000"/>
              </a:lnSpc>
            </a:pPr>
            <a:r>
              <a:rPr lang="en-US"/>
              <a:t>Change in consumption of a good resulting strictly from a change in purchasing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9530-E2FA-4D07-AAE0-DC0EDAD94CF2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1013"/>
            <a:ext cx="7620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Income &amp; Substitution Effects:    A Decrease in P</a:t>
            </a:r>
            <a:r>
              <a:rPr lang="en-US" sz="3600" baseline="-25000"/>
              <a:t>x</a:t>
            </a:r>
            <a:r>
              <a:rPr lang="en-US"/>
              <a:t>  </a:t>
            </a:r>
            <a:r>
              <a:rPr lang="en-US" sz="3400"/>
              <a:t>(Figure 5.11)</a:t>
            </a:r>
          </a:p>
        </p:txBody>
      </p:sp>
      <p:pic>
        <p:nvPicPr>
          <p:cNvPr id="228356" name="Picture 4" descr="Fig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2109788"/>
            <a:ext cx="3987800" cy="3992562"/>
          </a:xfrm>
          <a:prstGeom prst="rect">
            <a:avLst/>
          </a:prstGeom>
          <a:noFill/>
        </p:spPr>
      </p:pic>
      <p:pic>
        <p:nvPicPr>
          <p:cNvPr id="228357" name="Picture 5" descr="Fig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2119313"/>
            <a:ext cx="3975100" cy="3984625"/>
          </a:xfrm>
          <a:prstGeom prst="rect">
            <a:avLst/>
          </a:prstGeom>
          <a:noFill/>
        </p:spPr>
      </p:pic>
      <p:pic>
        <p:nvPicPr>
          <p:cNvPr id="228359" name="Picture 7" descr="Fig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6850" y="2684463"/>
            <a:ext cx="2359025" cy="1939925"/>
          </a:xfrm>
          <a:prstGeom prst="rect">
            <a:avLst/>
          </a:prstGeom>
          <a:noFill/>
        </p:spPr>
      </p:pic>
      <p:pic>
        <p:nvPicPr>
          <p:cNvPr id="228365" name="Picture 13" descr="Fig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025" y="3357563"/>
            <a:ext cx="2719388" cy="2139950"/>
          </a:xfrm>
          <a:prstGeom prst="rect">
            <a:avLst/>
          </a:prstGeom>
          <a:noFill/>
        </p:spPr>
      </p:pic>
      <p:pic>
        <p:nvPicPr>
          <p:cNvPr id="228363" name="Picture 11" descr="Fig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9850" y="2716213"/>
            <a:ext cx="3386138" cy="2782887"/>
          </a:xfrm>
          <a:prstGeom prst="rect">
            <a:avLst/>
          </a:prstGeom>
          <a:noFill/>
        </p:spPr>
      </p:pic>
      <p:pic>
        <p:nvPicPr>
          <p:cNvPr id="228360" name="Picture 8" descr="Fig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2413" y="2649538"/>
            <a:ext cx="1638300" cy="1957387"/>
          </a:xfrm>
          <a:prstGeom prst="rect">
            <a:avLst/>
          </a:prstGeom>
          <a:noFill/>
        </p:spPr>
      </p:pic>
      <p:pic>
        <p:nvPicPr>
          <p:cNvPr id="228361" name="Picture 9" descr="Fig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8550" y="2424113"/>
            <a:ext cx="1670050" cy="3071812"/>
          </a:xfrm>
          <a:prstGeom prst="rect">
            <a:avLst/>
          </a:prstGeom>
          <a:noFill/>
        </p:spPr>
      </p:pic>
      <p:pic>
        <p:nvPicPr>
          <p:cNvPr id="228364" name="Picture 12" descr="Fig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5575" y="2716213"/>
            <a:ext cx="3425825" cy="2782887"/>
          </a:xfrm>
          <a:prstGeom prst="rect">
            <a:avLst/>
          </a:prstGeom>
          <a:noFill/>
        </p:spPr>
      </p:pic>
      <p:pic>
        <p:nvPicPr>
          <p:cNvPr id="228362" name="Picture 10" descr="Fig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6813" y="2420938"/>
            <a:ext cx="1670050" cy="3071812"/>
          </a:xfrm>
          <a:prstGeom prst="rect">
            <a:avLst/>
          </a:prstGeom>
          <a:noFill/>
        </p:spPr>
      </p:pic>
      <p:pic>
        <p:nvPicPr>
          <p:cNvPr id="228366" name="Picture 14" descr="Fig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400" y="3352800"/>
            <a:ext cx="2719388" cy="2139950"/>
          </a:xfrm>
          <a:prstGeom prst="rect">
            <a:avLst/>
          </a:prstGeom>
          <a:noFill/>
        </p:spPr>
      </p:pic>
      <p:pic>
        <p:nvPicPr>
          <p:cNvPr id="228367" name="Picture 15" descr="Fig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3075" y="4733925"/>
            <a:ext cx="1181100" cy="160338"/>
          </a:xfrm>
          <a:prstGeom prst="rect">
            <a:avLst/>
          </a:prstGeom>
          <a:noFill/>
        </p:spPr>
      </p:pic>
      <p:pic>
        <p:nvPicPr>
          <p:cNvPr id="228368" name="Picture 16" descr="Fig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4675" y="4733925"/>
            <a:ext cx="387350" cy="160338"/>
          </a:xfrm>
          <a:prstGeom prst="rect">
            <a:avLst/>
          </a:prstGeom>
          <a:noFill/>
        </p:spPr>
      </p:pic>
      <p:pic>
        <p:nvPicPr>
          <p:cNvPr id="228370" name="Picture 18" descr="Fig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663" y="4956175"/>
            <a:ext cx="642937" cy="160338"/>
          </a:xfrm>
          <a:prstGeom prst="rect">
            <a:avLst/>
          </a:prstGeom>
          <a:noFill/>
        </p:spPr>
      </p:pic>
      <p:pic>
        <p:nvPicPr>
          <p:cNvPr id="228371" name="Picture 19" descr="Fig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6013" y="4954588"/>
            <a:ext cx="533400" cy="160337"/>
          </a:xfrm>
          <a:prstGeom prst="rect">
            <a:avLst/>
          </a:prstGeom>
          <a:noFill/>
        </p:spPr>
      </p:pic>
      <p:pic>
        <p:nvPicPr>
          <p:cNvPr id="228372" name="Picture 20" descr="Fig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5150" y="4956175"/>
            <a:ext cx="642938" cy="160338"/>
          </a:xfrm>
          <a:prstGeom prst="rect">
            <a:avLst/>
          </a:prstGeom>
          <a:noFill/>
        </p:spPr>
      </p:pic>
      <p:pic>
        <p:nvPicPr>
          <p:cNvPr id="228374" name="Picture 22" descr="Fig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4843463"/>
            <a:ext cx="247650" cy="177800"/>
          </a:xfrm>
          <a:prstGeom prst="rect">
            <a:avLst/>
          </a:prstGeom>
          <a:noFill/>
        </p:spPr>
      </p:pic>
      <p:grpSp>
        <p:nvGrpSpPr>
          <p:cNvPr id="228399" name="Group 47"/>
          <p:cNvGrpSpPr>
            <a:grpSpLocks/>
          </p:cNvGrpSpPr>
          <p:nvPr/>
        </p:nvGrpSpPr>
        <p:grpSpPr bwMode="auto">
          <a:xfrm>
            <a:off x="1214438" y="1433513"/>
            <a:ext cx="3306762" cy="809625"/>
            <a:chOff x="963" y="903"/>
            <a:chExt cx="2083" cy="510"/>
          </a:xfrm>
        </p:grpSpPr>
        <p:sp>
          <p:nvSpPr>
            <p:cNvPr id="228376" name="Text Box 24"/>
            <p:cNvSpPr txBox="1">
              <a:spLocks noChangeArrowheads="1"/>
            </p:cNvSpPr>
            <p:nvPr/>
          </p:nvSpPr>
          <p:spPr bwMode="auto">
            <a:xfrm>
              <a:off x="966" y="903"/>
              <a:ext cx="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Total effect of price decrease</a:t>
              </a:r>
            </a:p>
          </p:txBody>
        </p:sp>
        <p:sp>
          <p:nvSpPr>
            <p:cNvPr id="228377" name="Text Box 25"/>
            <p:cNvSpPr txBox="1">
              <a:spLocks noChangeArrowheads="1"/>
            </p:cNvSpPr>
            <p:nvPr/>
          </p:nvSpPr>
          <p:spPr bwMode="auto">
            <a:xfrm>
              <a:off x="1691" y="952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=</a:t>
              </a:r>
            </a:p>
          </p:txBody>
        </p:sp>
        <p:sp>
          <p:nvSpPr>
            <p:cNvPr id="228379" name="Text Box 27"/>
            <p:cNvSpPr txBox="1">
              <a:spLocks noChangeArrowheads="1"/>
            </p:cNvSpPr>
            <p:nvPr/>
          </p:nvSpPr>
          <p:spPr bwMode="auto">
            <a:xfrm>
              <a:off x="1827" y="909"/>
              <a:ext cx="7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Substitution effect</a:t>
              </a:r>
            </a:p>
          </p:txBody>
        </p:sp>
        <p:sp>
          <p:nvSpPr>
            <p:cNvPr id="228381" name="Text Box 29"/>
            <p:cNvSpPr txBox="1">
              <a:spLocks noChangeArrowheads="1"/>
            </p:cNvSpPr>
            <p:nvPr/>
          </p:nvSpPr>
          <p:spPr bwMode="auto">
            <a:xfrm>
              <a:off x="2390" y="949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+</a:t>
              </a:r>
            </a:p>
          </p:txBody>
        </p:sp>
        <p:sp>
          <p:nvSpPr>
            <p:cNvPr id="228382" name="Text Box 30"/>
            <p:cNvSpPr txBox="1">
              <a:spLocks noChangeArrowheads="1"/>
            </p:cNvSpPr>
            <p:nvPr/>
          </p:nvSpPr>
          <p:spPr bwMode="auto">
            <a:xfrm>
              <a:off x="2535" y="906"/>
              <a:ext cx="51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Income effect</a:t>
              </a:r>
            </a:p>
          </p:txBody>
        </p:sp>
        <p:sp>
          <p:nvSpPr>
            <p:cNvPr id="228383" name="Text Box 31"/>
            <p:cNvSpPr txBox="1">
              <a:spLocks noChangeArrowheads="1"/>
            </p:cNvSpPr>
            <p:nvPr/>
          </p:nvSpPr>
          <p:spPr bwMode="auto">
            <a:xfrm>
              <a:off x="963" y="1215"/>
              <a:ext cx="8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                  9</a:t>
              </a:r>
            </a:p>
          </p:txBody>
        </p:sp>
        <p:sp>
          <p:nvSpPr>
            <p:cNvPr id="228384" name="Text Box 32"/>
            <p:cNvSpPr txBox="1">
              <a:spLocks noChangeArrowheads="1"/>
            </p:cNvSpPr>
            <p:nvPr/>
          </p:nvSpPr>
          <p:spPr bwMode="auto">
            <a:xfrm>
              <a:off x="1688" y="1219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=</a:t>
              </a:r>
            </a:p>
          </p:txBody>
        </p:sp>
        <p:sp>
          <p:nvSpPr>
            <p:cNvPr id="228385" name="Text Box 33"/>
            <p:cNvSpPr txBox="1">
              <a:spLocks noChangeArrowheads="1"/>
            </p:cNvSpPr>
            <p:nvPr/>
          </p:nvSpPr>
          <p:spPr bwMode="auto">
            <a:xfrm>
              <a:off x="1824" y="1221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5</a:t>
              </a:r>
            </a:p>
          </p:txBody>
        </p:sp>
        <p:sp>
          <p:nvSpPr>
            <p:cNvPr id="228386" name="Text Box 34"/>
            <p:cNvSpPr txBox="1">
              <a:spLocks noChangeArrowheads="1"/>
            </p:cNvSpPr>
            <p:nvPr/>
          </p:nvSpPr>
          <p:spPr bwMode="auto">
            <a:xfrm>
              <a:off x="2396" y="1216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+</a:t>
              </a:r>
            </a:p>
          </p:txBody>
        </p:sp>
        <p:sp>
          <p:nvSpPr>
            <p:cNvPr id="228387" name="Text Box 35"/>
            <p:cNvSpPr txBox="1">
              <a:spLocks noChangeArrowheads="1"/>
            </p:cNvSpPr>
            <p:nvPr/>
          </p:nvSpPr>
          <p:spPr bwMode="auto">
            <a:xfrm>
              <a:off x="2532" y="1218"/>
              <a:ext cx="2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4</a:t>
              </a:r>
            </a:p>
          </p:txBody>
        </p:sp>
      </p:grpSp>
      <p:grpSp>
        <p:nvGrpSpPr>
          <p:cNvPr id="228398" name="Group 46"/>
          <p:cNvGrpSpPr>
            <a:grpSpLocks/>
          </p:cNvGrpSpPr>
          <p:nvPr/>
        </p:nvGrpSpPr>
        <p:grpSpPr bwMode="auto">
          <a:xfrm>
            <a:off x="5181600" y="1443038"/>
            <a:ext cx="3306763" cy="809625"/>
            <a:chOff x="3390" y="909"/>
            <a:chExt cx="2083" cy="510"/>
          </a:xfrm>
        </p:grpSpPr>
        <p:sp>
          <p:nvSpPr>
            <p:cNvPr id="228388" name="Text Box 36"/>
            <p:cNvSpPr txBox="1">
              <a:spLocks noChangeArrowheads="1"/>
            </p:cNvSpPr>
            <p:nvPr/>
          </p:nvSpPr>
          <p:spPr bwMode="auto">
            <a:xfrm>
              <a:off x="3393" y="909"/>
              <a:ext cx="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Total effect of price decrease</a:t>
              </a:r>
            </a:p>
          </p:txBody>
        </p:sp>
        <p:sp>
          <p:nvSpPr>
            <p:cNvPr id="228389" name="Text Box 37"/>
            <p:cNvSpPr txBox="1">
              <a:spLocks noChangeArrowheads="1"/>
            </p:cNvSpPr>
            <p:nvPr/>
          </p:nvSpPr>
          <p:spPr bwMode="auto">
            <a:xfrm>
              <a:off x="4118" y="95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=</a:t>
              </a:r>
            </a:p>
          </p:txBody>
        </p:sp>
        <p:sp>
          <p:nvSpPr>
            <p:cNvPr id="228390" name="Text Box 38"/>
            <p:cNvSpPr txBox="1">
              <a:spLocks noChangeArrowheads="1"/>
            </p:cNvSpPr>
            <p:nvPr/>
          </p:nvSpPr>
          <p:spPr bwMode="auto">
            <a:xfrm>
              <a:off x="4254" y="915"/>
              <a:ext cx="7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Substitution effect</a:t>
              </a:r>
            </a:p>
          </p:txBody>
        </p:sp>
        <p:sp>
          <p:nvSpPr>
            <p:cNvPr id="228391" name="Text Box 39"/>
            <p:cNvSpPr txBox="1">
              <a:spLocks noChangeArrowheads="1"/>
            </p:cNvSpPr>
            <p:nvPr/>
          </p:nvSpPr>
          <p:spPr bwMode="auto">
            <a:xfrm>
              <a:off x="4817" y="955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+</a:t>
              </a:r>
            </a:p>
          </p:txBody>
        </p:sp>
        <p:sp>
          <p:nvSpPr>
            <p:cNvPr id="228392" name="Text Box 40"/>
            <p:cNvSpPr txBox="1">
              <a:spLocks noChangeArrowheads="1"/>
            </p:cNvSpPr>
            <p:nvPr/>
          </p:nvSpPr>
          <p:spPr bwMode="auto">
            <a:xfrm>
              <a:off x="4962" y="912"/>
              <a:ext cx="51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Income effect</a:t>
              </a:r>
            </a:p>
          </p:txBody>
        </p:sp>
        <p:sp>
          <p:nvSpPr>
            <p:cNvPr id="228393" name="Text Box 41"/>
            <p:cNvSpPr txBox="1">
              <a:spLocks noChangeArrowheads="1"/>
            </p:cNvSpPr>
            <p:nvPr/>
          </p:nvSpPr>
          <p:spPr bwMode="auto">
            <a:xfrm>
              <a:off x="3390" y="1221"/>
              <a:ext cx="8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                  3</a:t>
              </a:r>
            </a:p>
          </p:txBody>
        </p:sp>
        <p:sp>
          <p:nvSpPr>
            <p:cNvPr id="228394" name="Text Box 42"/>
            <p:cNvSpPr txBox="1">
              <a:spLocks noChangeArrowheads="1"/>
            </p:cNvSpPr>
            <p:nvPr/>
          </p:nvSpPr>
          <p:spPr bwMode="auto">
            <a:xfrm>
              <a:off x="4115" y="1225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=</a:t>
              </a:r>
            </a:p>
          </p:txBody>
        </p:sp>
        <p:sp>
          <p:nvSpPr>
            <p:cNvPr id="228395" name="Text Box 43"/>
            <p:cNvSpPr txBox="1">
              <a:spLocks noChangeArrowheads="1"/>
            </p:cNvSpPr>
            <p:nvPr/>
          </p:nvSpPr>
          <p:spPr bwMode="auto">
            <a:xfrm>
              <a:off x="4251" y="1227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5</a:t>
              </a:r>
            </a:p>
          </p:txBody>
        </p:sp>
        <p:sp>
          <p:nvSpPr>
            <p:cNvPr id="228396" name="Text Box 44"/>
            <p:cNvSpPr txBox="1">
              <a:spLocks noChangeArrowheads="1"/>
            </p:cNvSpPr>
            <p:nvPr/>
          </p:nvSpPr>
          <p:spPr bwMode="auto">
            <a:xfrm>
              <a:off x="4823" y="1222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Futura Lt BT" pitchFamily="34" charset="0"/>
                </a:rPr>
                <a:t>+</a:t>
              </a:r>
            </a:p>
          </p:txBody>
        </p:sp>
        <p:sp>
          <p:nvSpPr>
            <p:cNvPr id="228397" name="Text Box 45"/>
            <p:cNvSpPr txBox="1">
              <a:spLocks noChangeArrowheads="1"/>
            </p:cNvSpPr>
            <p:nvPr/>
          </p:nvSpPr>
          <p:spPr bwMode="auto">
            <a:xfrm>
              <a:off x="4959" y="1224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Futura Lt BT" pitchFamily="34" charset="0"/>
                </a:rPr>
                <a:t>(-2)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11C1-AA7C-48AB-88F5-BE8F8513BBF1}" type="slidenum">
              <a:rPr lang="en-US"/>
              <a:pPr/>
              <a:t>23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&amp; Income Effects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27988" cy="4876800"/>
          </a:xfrm>
        </p:spPr>
        <p:txBody>
          <a:bodyPr/>
          <a:lstStyle/>
          <a:p>
            <a:r>
              <a:rPr lang="en-US"/>
              <a:t>Consider the substitution effect alone:</a:t>
            </a:r>
          </a:p>
          <a:p>
            <a:pPr lvl="1"/>
            <a:r>
              <a:rPr lang="en-US"/>
              <a:t>Amount of good consumed must vary inversely with price</a:t>
            </a:r>
          </a:p>
          <a:p>
            <a:r>
              <a:rPr lang="en-US"/>
              <a:t>Income effect reinforces the substitution effect for a normal good &amp; offsets it for an inferior good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15AA-1C9E-4E1A-9B10-535C0611F9E8}" type="slidenum">
              <a:rPr lang="en-US"/>
              <a:pPr/>
              <a:t>3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r>
              <a:rPr lang="en-US" sz="3800"/>
              <a:t>Theory of Consumer Behavior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/>
              <a:t>Assume consumers have complete information about availability, prices, &amp; utility levels of all goods &amp; services</a:t>
            </a:r>
          </a:p>
          <a:p>
            <a:r>
              <a:rPr lang="en-US" sz="3000"/>
              <a:t>All bundles of goods can be ranked based on their ability to provide utility – for any pair of bundles </a:t>
            </a:r>
            <a:r>
              <a:rPr lang="en-US" sz="3000" i="1"/>
              <a:t>A</a:t>
            </a:r>
            <a:r>
              <a:rPr lang="en-US" sz="3000"/>
              <a:t> &amp; </a:t>
            </a:r>
            <a:r>
              <a:rPr lang="en-US" sz="3000" i="1"/>
              <a:t>B</a:t>
            </a:r>
            <a:r>
              <a:rPr lang="en-US" sz="3000"/>
              <a:t>:</a:t>
            </a:r>
          </a:p>
          <a:p>
            <a:pPr lvl="1"/>
            <a:r>
              <a:rPr lang="en-US" sz="2600"/>
              <a:t>Prefer bundle </a:t>
            </a:r>
            <a:r>
              <a:rPr lang="en-US" sz="2600" i="1"/>
              <a:t>A</a:t>
            </a:r>
            <a:r>
              <a:rPr lang="en-US" sz="2600"/>
              <a:t> to bundle </a:t>
            </a:r>
            <a:r>
              <a:rPr lang="en-US" sz="2600" i="1"/>
              <a:t>B</a:t>
            </a:r>
          </a:p>
          <a:p>
            <a:pPr lvl="1"/>
            <a:r>
              <a:rPr lang="en-US" sz="2600"/>
              <a:t>Prefer bundle </a:t>
            </a:r>
            <a:r>
              <a:rPr lang="en-US" sz="2600" i="1"/>
              <a:t>B</a:t>
            </a:r>
            <a:r>
              <a:rPr lang="en-US" sz="2600"/>
              <a:t> to bundle </a:t>
            </a:r>
            <a:r>
              <a:rPr lang="en-US" sz="2600" i="1"/>
              <a:t>A</a:t>
            </a:r>
          </a:p>
          <a:p>
            <a:pPr lvl="1"/>
            <a:r>
              <a:rPr lang="en-US" sz="2600"/>
              <a:t>Indifferent between the two bundles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C56C-89E5-4000-94F5-91E31B31898F}" type="slidenum">
              <a:rPr lang="en-US"/>
              <a:pPr/>
              <a:t>4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r>
              <a:rPr lang="en-US" sz="3800"/>
              <a:t>Indifference Curves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876800"/>
          </a:xfrm>
        </p:spPr>
        <p:txBody>
          <a:bodyPr/>
          <a:lstStyle/>
          <a:p>
            <a:r>
              <a:rPr lang="en-US" sz="3000"/>
              <a:t>Locus of points representing different bundles of goods, each of which yields the same level of total utility</a:t>
            </a:r>
          </a:p>
          <a:p>
            <a:r>
              <a:rPr lang="en-US" sz="3000"/>
              <a:t>Negatively sloped &amp; convex</a:t>
            </a:r>
          </a:p>
          <a:p>
            <a:r>
              <a:rPr lang="en-US" sz="3000"/>
              <a:t>Marginal rate of substitution (</a:t>
            </a:r>
            <a:r>
              <a:rPr lang="en-US" sz="3000" i="1"/>
              <a:t>MRS</a:t>
            </a:r>
            <a:r>
              <a:rPr lang="en-US" sz="3000"/>
              <a:t>)</a:t>
            </a:r>
          </a:p>
          <a:p>
            <a:pPr lvl="1"/>
            <a:r>
              <a:rPr lang="en-US" sz="2600"/>
              <a:t>Absolute value of the slope of the indifference curve</a:t>
            </a:r>
          </a:p>
          <a:p>
            <a:pPr lvl="1"/>
            <a:r>
              <a:rPr lang="en-US" sz="2600"/>
              <a:t>Diminishes along the indifference curve as </a:t>
            </a:r>
            <a:r>
              <a:rPr lang="en-US" sz="2600" i="1"/>
              <a:t>X</a:t>
            </a:r>
            <a:r>
              <a:rPr lang="en-US" sz="2600"/>
              <a:t> increases &amp; </a:t>
            </a:r>
            <a:r>
              <a:rPr lang="en-US" sz="2600" i="1"/>
              <a:t>Y</a:t>
            </a:r>
            <a:r>
              <a:rPr lang="en-US" sz="2600"/>
              <a:t>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8D6C-BB2D-47B4-8FE3-51ECC681EE26}" type="slidenum">
              <a:rPr lang="en-US"/>
              <a:pPr/>
              <a:t>5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66725"/>
            <a:ext cx="7696200" cy="838200"/>
          </a:xfrm>
        </p:spPr>
        <p:txBody>
          <a:bodyPr/>
          <a:lstStyle/>
          <a:p>
            <a:r>
              <a:rPr lang="en-US" sz="3800"/>
              <a:t>Typical Indifference Curve          </a:t>
            </a:r>
            <a:r>
              <a:rPr lang="en-US" sz="3200"/>
              <a:t>(Figure 5.1)</a:t>
            </a:r>
          </a:p>
        </p:txBody>
      </p:sp>
      <p:pic>
        <p:nvPicPr>
          <p:cNvPr id="223246" name="Picture 14" descr="Fig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816100"/>
            <a:ext cx="4643438" cy="4519613"/>
          </a:xfrm>
          <a:prstGeom prst="rect">
            <a:avLst/>
          </a:prstGeom>
          <a:noFill/>
        </p:spPr>
      </p:pic>
      <p:pic>
        <p:nvPicPr>
          <p:cNvPr id="223251" name="Picture 19" descr="Fig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838" y="2119313"/>
            <a:ext cx="2765425" cy="3087687"/>
          </a:xfrm>
          <a:prstGeom prst="rect">
            <a:avLst/>
          </a:prstGeom>
          <a:noFill/>
        </p:spPr>
      </p:pic>
      <p:pic>
        <p:nvPicPr>
          <p:cNvPr id="223247" name="Picture 15" descr="Fig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316163"/>
            <a:ext cx="720725" cy="3327400"/>
          </a:xfrm>
          <a:prstGeom prst="rect">
            <a:avLst/>
          </a:prstGeom>
          <a:noFill/>
        </p:spPr>
      </p:pic>
      <p:pic>
        <p:nvPicPr>
          <p:cNvPr id="223249" name="Picture 17" descr="Fig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1350" y="4518025"/>
            <a:ext cx="2262188" cy="1173163"/>
          </a:xfrm>
          <a:prstGeom prst="rect">
            <a:avLst/>
          </a:prstGeom>
          <a:noFill/>
        </p:spPr>
      </p:pic>
      <p:pic>
        <p:nvPicPr>
          <p:cNvPr id="223250" name="Picture 18" descr="Fig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313" y="4775200"/>
            <a:ext cx="2947987" cy="904875"/>
          </a:xfrm>
          <a:prstGeom prst="rect">
            <a:avLst/>
          </a:prstGeom>
          <a:noFill/>
        </p:spPr>
      </p:pic>
      <p:pic>
        <p:nvPicPr>
          <p:cNvPr id="223248" name="Picture 16" descr="Fig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4363" y="3554413"/>
            <a:ext cx="1195387" cy="210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9DB6F-0B33-4B7B-B101-BF89CE8AE535}" type="slidenum">
              <a:rPr lang="en-US"/>
              <a:pPr/>
              <a:t>6</a:t>
            </a:fld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696200" cy="838200"/>
          </a:xfrm>
        </p:spPr>
        <p:txBody>
          <a:bodyPr/>
          <a:lstStyle/>
          <a:p>
            <a:r>
              <a:rPr lang="en-US" sz="3800"/>
              <a:t>Indifference Map           </a:t>
            </a:r>
            <a:r>
              <a:rPr lang="en-US" sz="3200"/>
              <a:t>(Figure 5.3)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2819400" y="1752600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2819400" y="57912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 rot="16200000">
            <a:off x="1687512" y="3663951"/>
            <a:ext cx="165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vantGarde Bk BT" pitchFamily="34" charset="0"/>
              </a:rPr>
              <a:t>Quantity of Y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4217988" y="5892800"/>
            <a:ext cx="150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vantGarde Bk BT" pitchFamily="34" charset="0"/>
              </a:rPr>
              <a:t>Quantity of X</a:t>
            </a:r>
          </a:p>
        </p:txBody>
      </p:sp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3048000" y="2139950"/>
            <a:ext cx="3859213" cy="3494088"/>
            <a:chOff x="1920" y="1348"/>
            <a:chExt cx="2431" cy="2201"/>
          </a:xfrm>
        </p:grpSpPr>
        <p:pic>
          <p:nvPicPr>
            <p:cNvPr id="205831" name="Picture 7" descr="Fig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" y="1348"/>
              <a:ext cx="2160" cy="2096"/>
            </a:xfrm>
            <a:prstGeom prst="rect">
              <a:avLst/>
            </a:prstGeom>
            <a:noFill/>
          </p:spPr>
        </p:pic>
        <p:sp>
          <p:nvSpPr>
            <p:cNvPr id="205836" name="Text Box 12"/>
            <p:cNvSpPr txBox="1">
              <a:spLocks noChangeArrowheads="1"/>
            </p:cNvSpPr>
            <p:nvPr/>
          </p:nvSpPr>
          <p:spPr bwMode="auto">
            <a:xfrm>
              <a:off x="3815" y="3318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I</a:t>
              </a:r>
            </a:p>
          </p:txBody>
        </p:sp>
        <p:sp>
          <p:nvSpPr>
            <p:cNvPr id="205838" name="Text Box 14"/>
            <p:cNvSpPr txBox="1">
              <a:spLocks noChangeArrowheads="1"/>
            </p:cNvSpPr>
            <p:nvPr/>
          </p:nvSpPr>
          <p:spPr bwMode="auto">
            <a:xfrm>
              <a:off x="3884" y="2955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II</a:t>
              </a:r>
            </a:p>
          </p:txBody>
        </p:sp>
        <p:sp>
          <p:nvSpPr>
            <p:cNvPr id="205839" name="Text Box 15"/>
            <p:cNvSpPr txBox="1">
              <a:spLocks noChangeArrowheads="1"/>
            </p:cNvSpPr>
            <p:nvPr/>
          </p:nvSpPr>
          <p:spPr bwMode="auto">
            <a:xfrm>
              <a:off x="3971" y="2565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III</a:t>
              </a:r>
            </a:p>
          </p:txBody>
        </p:sp>
        <p:sp>
          <p:nvSpPr>
            <p:cNvPr id="205840" name="Text Box 16"/>
            <p:cNvSpPr txBox="1">
              <a:spLocks noChangeArrowheads="1"/>
            </p:cNvSpPr>
            <p:nvPr/>
          </p:nvSpPr>
          <p:spPr bwMode="auto">
            <a:xfrm>
              <a:off x="4058" y="2175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IV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CA1A9-97A5-42A5-AD16-5A84AA743A9B}" type="slidenum">
              <a:rPr lang="en-US"/>
              <a:pPr/>
              <a:t>7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Utility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 to total utility attributable to the addition of one unit of a good to the current rate of consumption, holding constant the amounts of all other goods consumed</a:t>
            </a:r>
          </a:p>
        </p:txBody>
      </p:sp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038" y="5067300"/>
            <a:ext cx="3244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C1C3-78EE-4D80-B5D5-E512DC6EB76A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Rate of Substitution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8925"/>
            <a:ext cx="8027988" cy="4876800"/>
          </a:xfrm>
        </p:spPr>
        <p:txBody>
          <a:bodyPr/>
          <a:lstStyle/>
          <a:p>
            <a:r>
              <a:rPr lang="en-US" i="1"/>
              <a:t>MRS</a:t>
            </a:r>
            <a:r>
              <a:rPr lang="en-US"/>
              <a:t> shows the rate at which one good can be substituted for another while keeping utility constant</a:t>
            </a:r>
          </a:p>
          <a:p>
            <a:pPr lvl="1"/>
            <a:r>
              <a:rPr lang="en-US"/>
              <a:t>Negative of the slope of the indifference curve</a:t>
            </a:r>
          </a:p>
          <a:p>
            <a:pPr lvl="1"/>
            <a:r>
              <a:rPr lang="en-US"/>
              <a:t>Ratio of the marginal utilities of the goods</a:t>
            </a:r>
          </a:p>
        </p:txBody>
      </p:sp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825" y="5160963"/>
            <a:ext cx="42672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0E64-F34A-4D94-BA93-B31D39313687}" type="slidenum">
              <a:rPr lang="en-US"/>
              <a:pPr/>
              <a:t>9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Consumer’s Budget Line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8925"/>
            <a:ext cx="8027988" cy="4876800"/>
          </a:xfrm>
        </p:spPr>
        <p:txBody>
          <a:bodyPr/>
          <a:lstStyle/>
          <a:p>
            <a:r>
              <a:rPr lang="en-US"/>
              <a:t>Shows all possible commodity bundles that can be purchased at given prices with a fixed money income</a:t>
            </a:r>
          </a:p>
          <a:p>
            <a:pPr lvl="1"/>
            <a:endParaRPr lang="en-US"/>
          </a:p>
        </p:txBody>
      </p:sp>
      <p:pic>
        <p:nvPicPr>
          <p:cNvPr id="210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8" y="3632200"/>
            <a:ext cx="3462337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bldLvl="2" autoUpdateAnimBg="0"/>
    </p:bldLst>
  </p:timing>
</p:sld>
</file>

<file path=ppt/theme/theme1.xml><?xml version="1.0" encoding="utf-8"?>
<a:theme xmlns:a="http://schemas.openxmlformats.org/drawingml/2006/main" name="maurice">
  <a:themeElements>
    <a:clrScheme name="maur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ur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ur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r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r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r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r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r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r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754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Times New Roman</vt:lpstr>
      <vt:lpstr>Arial</vt:lpstr>
      <vt:lpstr>Comic Sans MS</vt:lpstr>
      <vt:lpstr>Wingdings</vt:lpstr>
      <vt:lpstr>Garamond</vt:lpstr>
      <vt:lpstr>Book Antiqua</vt:lpstr>
      <vt:lpstr>AvantGarde Bk BT</vt:lpstr>
      <vt:lpstr>Futura Lt BT</vt:lpstr>
      <vt:lpstr>maurice</vt:lpstr>
      <vt:lpstr>MathType 5.0 Equation</vt:lpstr>
      <vt:lpstr>Chapter 5</vt:lpstr>
      <vt:lpstr>Utility</vt:lpstr>
      <vt:lpstr>Theory of Consumer Behavior</vt:lpstr>
      <vt:lpstr>Indifference Curves</vt:lpstr>
      <vt:lpstr>Typical Indifference Curve          (Figure 5.1)</vt:lpstr>
      <vt:lpstr>Indifference Map           (Figure 5.3)</vt:lpstr>
      <vt:lpstr>Marginal Utility</vt:lpstr>
      <vt:lpstr>Marginal Rate of Substitution</vt:lpstr>
      <vt:lpstr>Consumer’s Budget Line</vt:lpstr>
      <vt:lpstr>Typical Budget Line     (Figure 5.5)</vt:lpstr>
      <vt:lpstr>Shifting Budget Lines  (Figure 5.6)</vt:lpstr>
      <vt:lpstr>Utility Maximization</vt:lpstr>
      <vt:lpstr>Utility Maximization</vt:lpstr>
      <vt:lpstr>Constrained Utility Maximization     (Figure 5.7)</vt:lpstr>
      <vt:lpstr>Individual Consumer Demand</vt:lpstr>
      <vt:lpstr>Fig. 5.8: Deriving a Demand Curve </vt:lpstr>
      <vt:lpstr>Market Demand</vt:lpstr>
      <vt:lpstr>Derivation of Market Demand  (Table 5.1)</vt:lpstr>
      <vt:lpstr>Derivation of Market Demand  Figure (5.9)</vt:lpstr>
      <vt:lpstr>Substitution &amp; Income Effects</vt:lpstr>
      <vt:lpstr>Substitution &amp; Income Effects</vt:lpstr>
      <vt:lpstr>Income &amp; Substitution Effects:    A Decrease in Px  (Figure 5.11)</vt:lpstr>
      <vt:lpstr>Substitution &amp; Income Effects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</dc:title>
  <dc:creator>Rebecca Szura</dc:creator>
  <cp:lastModifiedBy>Michael</cp:lastModifiedBy>
  <cp:revision>98</cp:revision>
  <dcterms:created xsi:type="dcterms:W3CDTF">2001-05-31T13:53:20Z</dcterms:created>
  <dcterms:modified xsi:type="dcterms:W3CDTF">2009-10-27T18:55:18Z</dcterms:modified>
</cp:coreProperties>
</file>