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2" r:id="rId2"/>
    <p:sldId id="348" r:id="rId3"/>
    <p:sldId id="368" r:id="rId4"/>
    <p:sldId id="386" r:id="rId5"/>
    <p:sldId id="369" r:id="rId6"/>
    <p:sldId id="370" r:id="rId7"/>
    <p:sldId id="380" r:id="rId8"/>
    <p:sldId id="383" r:id="rId9"/>
    <p:sldId id="371" r:id="rId10"/>
    <p:sldId id="372" r:id="rId11"/>
    <p:sldId id="381" r:id="rId12"/>
    <p:sldId id="373" r:id="rId13"/>
    <p:sldId id="374" r:id="rId14"/>
    <p:sldId id="382" r:id="rId15"/>
    <p:sldId id="385" r:id="rId16"/>
    <p:sldId id="352" r:id="rId17"/>
    <p:sldId id="376" r:id="rId18"/>
    <p:sldId id="377" r:id="rId19"/>
    <p:sldId id="379" r:id="rId20"/>
    <p:sldId id="37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99B9"/>
    <a:srgbClr val="800000"/>
    <a:srgbClr val="3636F6"/>
    <a:srgbClr val="4242F6"/>
    <a:srgbClr val="000048"/>
    <a:srgbClr val="333333"/>
    <a:srgbClr val="1C1C1C"/>
    <a:srgbClr val="DDE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67" autoAdjust="0"/>
  </p:normalViewPr>
  <p:slideViewPr>
    <p:cSldViewPr snapToGrid="0" snapToObjects="1">
      <p:cViewPr>
        <p:scale>
          <a:sx n="75" d="100"/>
          <a:sy n="75" d="100"/>
        </p:scale>
        <p:origin x="-7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0" d="100"/>
          <a:sy n="40" d="100"/>
        </p:scale>
        <p:origin x="-145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8.xml"/><Relationship Id="rId1" Type="http://schemas.openxmlformats.org/officeDocument/2006/relationships/slide" Target="slides/slide7.xml"/><Relationship Id="rId6" Type="http://schemas.openxmlformats.org/officeDocument/2006/relationships/slide" Target="slides/slide15.xml"/><Relationship Id="rId5" Type="http://schemas.openxmlformats.org/officeDocument/2006/relationships/slide" Target="slides/slide14.xml"/><Relationship Id="rId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A762EC9-0A7C-4DD7-BA33-E9BB3E09A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5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18533DA-0FAE-4AFE-A5B3-B7E130DD7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39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B8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26"/>
          <p:cNvSpPr>
            <a:spLocks noChangeArrowheads="1"/>
          </p:cNvSpPr>
          <p:nvPr userDrawn="1"/>
        </p:nvSpPr>
        <p:spPr bwMode="auto">
          <a:xfrm>
            <a:off x="0" y="5486400"/>
            <a:ext cx="9144000" cy="1371600"/>
          </a:xfrm>
          <a:prstGeom prst="rect">
            <a:avLst/>
          </a:prstGeom>
          <a:solidFill>
            <a:srgbClr val="4243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AutoShape 136"/>
          <p:cNvSpPr>
            <a:spLocks noChangeArrowheads="1"/>
          </p:cNvSpPr>
          <p:nvPr userDrawn="1"/>
        </p:nvSpPr>
        <p:spPr bwMode="auto">
          <a:xfrm flipH="1">
            <a:off x="0" y="2133600"/>
            <a:ext cx="9144000" cy="3352800"/>
          </a:xfrm>
          <a:prstGeom prst="rtTriangle">
            <a:avLst/>
          </a:prstGeom>
          <a:solidFill>
            <a:srgbClr val="4243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7" name="Group 27"/>
          <p:cNvGrpSpPr>
            <a:grpSpLocks/>
          </p:cNvGrpSpPr>
          <p:nvPr userDrawn="1"/>
        </p:nvGrpSpPr>
        <p:grpSpPr bwMode="auto">
          <a:xfrm>
            <a:off x="-1362075" y="-628650"/>
            <a:ext cx="11858625" cy="8153400"/>
            <a:chOff x="-858" y="-396"/>
            <a:chExt cx="7470" cy="5136"/>
          </a:xfrm>
        </p:grpSpPr>
        <p:sp>
          <p:nvSpPr>
            <p:cNvPr id="8" name="Rectangle 28"/>
            <p:cNvSpPr>
              <a:spLocks noChangeArrowheads="1"/>
            </p:cNvSpPr>
            <p:nvPr userDrawn="1"/>
          </p:nvSpPr>
          <p:spPr bwMode="auto">
            <a:xfrm>
              <a:off x="-858" y="-396"/>
              <a:ext cx="852" cy="5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29"/>
            <p:cNvSpPr>
              <a:spLocks noChangeArrowheads="1"/>
            </p:cNvSpPr>
            <p:nvPr userDrawn="1"/>
          </p:nvSpPr>
          <p:spPr bwMode="auto">
            <a:xfrm>
              <a:off x="5760" y="-396"/>
              <a:ext cx="852" cy="5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30"/>
            <p:cNvSpPr>
              <a:spLocks noChangeArrowheads="1"/>
            </p:cNvSpPr>
            <p:nvPr userDrawn="1"/>
          </p:nvSpPr>
          <p:spPr bwMode="auto">
            <a:xfrm>
              <a:off x="-12" y="-390"/>
              <a:ext cx="5772" cy="39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31"/>
            <p:cNvSpPr>
              <a:spLocks noChangeArrowheads="1"/>
            </p:cNvSpPr>
            <p:nvPr userDrawn="1"/>
          </p:nvSpPr>
          <p:spPr bwMode="auto">
            <a:xfrm>
              <a:off x="-18" y="4320"/>
              <a:ext cx="5772" cy="39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" name="Text Box 127"/>
          <p:cNvSpPr txBox="1">
            <a:spLocks noChangeArrowheads="1"/>
          </p:cNvSpPr>
          <p:nvPr userDrawn="1"/>
        </p:nvSpPr>
        <p:spPr bwMode="auto">
          <a:xfrm>
            <a:off x="3886200" y="6583363"/>
            <a:ext cx="5486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i="1">
                <a:solidFill>
                  <a:srgbClr val="DDE0A8"/>
                </a:solidFill>
                <a:latin typeface="Book Antiqua" pitchFamily="18" charset="0"/>
              </a:rPr>
              <a:t>Copyright © 2005 by the McGraw-Hill Companies, Inc. All rights reserved.</a:t>
            </a:r>
          </a:p>
        </p:txBody>
      </p:sp>
      <p:sp>
        <p:nvSpPr>
          <p:cNvPr id="13" name="Text Box 128"/>
          <p:cNvSpPr txBox="1">
            <a:spLocks noChangeArrowheads="1"/>
          </p:cNvSpPr>
          <p:nvPr userDrawn="1"/>
        </p:nvSpPr>
        <p:spPr bwMode="auto">
          <a:xfrm>
            <a:off x="0" y="6553200"/>
            <a:ext cx="1770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i="1">
                <a:solidFill>
                  <a:srgbClr val="DDE0A8"/>
                </a:solidFill>
                <a:latin typeface="Book Antiqua" pitchFamily="18" charset="0"/>
              </a:rPr>
              <a:t>McGraw-Hill/Irwin</a:t>
            </a:r>
          </a:p>
        </p:txBody>
      </p:sp>
      <p:sp>
        <p:nvSpPr>
          <p:cNvPr id="14" name="Text Box 129"/>
          <p:cNvSpPr txBox="1">
            <a:spLocks noChangeArrowheads="1"/>
          </p:cNvSpPr>
          <p:nvPr userDrawn="1"/>
        </p:nvSpPr>
        <p:spPr bwMode="auto">
          <a:xfrm>
            <a:off x="228600" y="-34925"/>
            <a:ext cx="5178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chemeClr val="bg1"/>
                </a:solidFill>
                <a:latin typeface="Garamond" pitchFamily="18" charset="0"/>
              </a:rPr>
              <a:t>Managerial</a:t>
            </a:r>
            <a:r>
              <a:rPr lang="en-US" sz="4000" b="1">
                <a:latin typeface="Garamond" pitchFamily="18" charset="0"/>
              </a:rPr>
              <a:t> </a:t>
            </a:r>
            <a:r>
              <a:rPr lang="en-US" sz="4000" b="1">
                <a:solidFill>
                  <a:schemeClr val="bg1"/>
                </a:solidFill>
                <a:latin typeface="Garamond" pitchFamily="18" charset="0"/>
              </a:rPr>
              <a:t>Economics</a:t>
            </a:r>
          </a:p>
        </p:txBody>
      </p:sp>
      <p:sp>
        <p:nvSpPr>
          <p:cNvPr id="15" name="Text Box 141"/>
          <p:cNvSpPr txBox="1">
            <a:spLocks noChangeArrowheads="1"/>
          </p:cNvSpPr>
          <p:nvPr userDrawn="1"/>
        </p:nvSpPr>
        <p:spPr bwMode="auto">
          <a:xfrm>
            <a:off x="7315200" y="-76200"/>
            <a:ext cx="16367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DDE0A8"/>
                </a:solidFill>
                <a:latin typeface="Garamond" pitchFamily="18" charset="0"/>
              </a:rPr>
              <a:t>Thomas</a:t>
            </a:r>
          </a:p>
          <a:p>
            <a:pPr>
              <a:defRPr/>
            </a:pPr>
            <a:r>
              <a:rPr lang="en-US" sz="3600">
                <a:solidFill>
                  <a:srgbClr val="DDE0A8"/>
                </a:solidFill>
                <a:latin typeface="Garamond" pitchFamily="18" charset="0"/>
              </a:rPr>
              <a:t>Maurice</a:t>
            </a:r>
          </a:p>
        </p:txBody>
      </p:sp>
      <p:sp>
        <p:nvSpPr>
          <p:cNvPr id="16" name="Text Box 142"/>
          <p:cNvSpPr txBox="1">
            <a:spLocks noChangeArrowheads="1"/>
          </p:cNvSpPr>
          <p:nvPr userDrawn="1"/>
        </p:nvSpPr>
        <p:spPr bwMode="auto">
          <a:xfrm>
            <a:off x="1676400" y="534988"/>
            <a:ext cx="2078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DDE0A8"/>
                </a:solidFill>
                <a:latin typeface="Garamond" pitchFamily="18" charset="0"/>
              </a:rPr>
              <a:t>eighth edition</a:t>
            </a:r>
          </a:p>
        </p:txBody>
      </p:sp>
      <p:pic>
        <p:nvPicPr>
          <p:cNvPr id="17" name="Picture 145" descr="Managerial Cover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371600"/>
            <a:ext cx="2895600" cy="257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65" name="Rectangle 6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0" y="4953000"/>
            <a:ext cx="4495800" cy="914400"/>
          </a:xfrm>
        </p:spPr>
        <p:txBody>
          <a:bodyPr/>
          <a:lstStyle>
            <a:lvl1pPr marL="0" indent="0" algn="ctr">
              <a:buFontTx/>
              <a:buNone/>
              <a:defRPr sz="3600" i="1">
                <a:solidFill>
                  <a:srgbClr val="DDE0A8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72" name="Rectangle 76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019300"/>
            <a:ext cx="2895600" cy="14097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3CFA-D67E-4C88-A5A3-395B53055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6096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E2EFA-723F-46E5-B78F-DE5AA1187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961-E966-4304-B9B0-B48BE0E7F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6E100-078D-4881-95F1-8509BDEF7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24000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524000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5B7B1-B2F2-4061-9CA4-AFB4BD72F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F39AA-5054-4909-AAC5-B5480A4C6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7A629-6C13-4C62-81F2-DBD3D959F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DF858-6F2B-4B31-8F8E-910FE417E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B1DF0-A57C-4A36-A754-264F8850D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D0119-5617-43FC-956A-A676F42DF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0" y="1447800"/>
            <a:ext cx="762000" cy="5410200"/>
          </a:xfrm>
          <a:prstGeom prst="rect">
            <a:avLst/>
          </a:prstGeom>
          <a:solidFill>
            <a:srgbClr val="AEB8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0"/>
            <a:ext cx="762000" cy="1447800"/>
          </a:xfrm>
          <a:prstGeom prst="rect">
            <a:avLst/>
          </a:prstGeom>
          <a:solidFill>
            <a:srgbClr val="AEB8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66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8915400" y="0"/>
            <a:ext cx="228600" cy="6858000"/>
          </a:xfrm>
          <a:prstGeom prst="rect">
            <a:avLst/>
          </a:prstGeom>
          <a:solidFill>
            <a:srgbClr val="4243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762000" y="0"/>
            <a:ext cx="8382000" cy="1447800"/>
          </a:xfrm>
          <a:prstGeom prst="rect">
            <a:avLst/>
          </a:prstGeom>
          <a:solidFill>
            <a:srgbClr val="4243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 userDrawn="1"/>
        </p:nvSpPr>
        <p:spPr bwMode="auto">
          <a:xfrm>
            <a:off x="990600" y="1447800"/>
            <a:ext cx="54864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>
            <a:off x="762000" y="6553200"/>
            <a:ext cx="8382000" cy="304800"/>
          </a:xfrm>
          <a:prstGeom prst="rect">
            <a:avLst/>
          </a:prstGeom>
          <a:solidFill>
            <a:srgbClr val="4243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620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24000"/>
            <a:ext cx="7848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1143000" y="-77788"/>
            <a:ext cx="288290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latin typeface="Garamond" pitchFamily="18" charset="0"/>
              </a:rPr>
              <a:t>Managerial</a:t>
            </a:r>
            <a:r>
              <a:rPr lang="en-US">
                <a:latin typeface="Garamond" pitchFamily="18" charset="0"/>
              </a:rPr>
              <a:t> </a:t>
            </a:r>
            <a:r>
              <a:rPr lang="en-US">
                <a:solidFill>
                  <a:schemeClr val="bg1"/>
                </a:solidFill>
                <a:latin typeface="Garamond" pitchFamily="18" charset="0"/>
              </a:rPr>
              <a:t>Economics</a:t>
            </a:r>
          </a:p>
        </p:txBody>
      </p:sp>
      <p:sp>
        <p:nvSpPr>
          <p:cNvPr id="1063" name="Text Box 39"/>
          <p:cNvSpPr txBox="1">
            <a:spLocks noChangeArrowheads="1"/>
          </p:cNvSpPr>
          <p:nvPr userDrawn="1"/>
        </p:nvSpPr>
        <p:spPr bwMode="auto">
          <a:xfrm>
            <a:off x="212725" y="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fld id="{901EE33F-13E2-4EB3-9A63-E06D6519F5DC}" type="slidenum">
              <a:rPr lang="en-US">
                <a:solidFill>
                  <a:srgbClr val="828C90"/>
                </a:solidFill>
              </a:rPr>
              <a:pPr algn="ctr">
                <a:defRPr/>
              </a:pPr>
              <a:t>‹#›</a:t>
            </a:fld>
            <a:endParaRPr lang="en-US">
              <a:solidFill>
                <a:srgbClr val="828C90"/>
              </a:solidFill>
            </a:endParaRPr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-1362075" y="-628650"/>
            <a:ext cx="1352550" cy="8153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9144000" y="-628650"/>
            <a:ext cx="1352550" cy="8153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>
            <a:off x="-19050" y="-619125"/>
            <a:ext cx="9163050" cy="6191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 userDrawn="1"/>
        </p:nvSpPr>
        <p:spPr bwMode="auto">
          <a:xfrm>
            <a:off x="-28575" y="6858000"/>
            <a:ext cx="9163050" cy="6191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40" name="Picture 75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890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2" name="Text Box 78"/>
          <p:cNvSpPr txBox="1">
            <a:spLocks noChangeArrowheads="1"/>
          </p:cNvSpPr>
          <p:nvPr userDrawn="1"/>
        </p:nvSpPr>
        <p:spPr bwMode="auto">
          <a:xfrm>
            <a:off x="3962400" y="6583363"/>
            <a:ext cx="5486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i="1">
                <a:solidFill>
                  <a:srgbClr val="DDE0A8"/>
                </a:solidFill>
                <a:latin typeface="Book Antiqua" pitchFamily="18" charset="0"/>
              </a:rPr>
              <a:t>Copyright © 2005 by the McGraw-Hill Companies, Inc. All rights reserved.</a:t>
            </a:r>
          </a:p>
        </p:txBody>
      </p:sp>
      <p:sp>
        <p:nvSpPr>
          <p:cNvPr id="1103" name="Text Box 79"/>
          <p:cNvSpPr txBox="1">
            <a:spLocks noChangeArrowheads="1"/>
          </p:cNvSpPr>
          <p:nvPr userDrawn="1"/>
        </p:nvSpPr>
        <p:spPr bwMode="auto">
          <a:xfrm>
            <a:off x="762000" y="6553200"/>
            <a:ext cx="1770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i="1">
                <a:solidFill>
                  <a:srgbClr val="DDE0A8"/>
                </a:solidFill>
                <a:latin typeface="Book Antiqua" pitchFamily="18" charset="0"/>
              </a:rPr>
              <a:t>McGraw-Hill/Irwin</a:t>
            </a:r>
          </a:p>
        </p:txBody>
      </p:sp>
      <p:sp>
        <p:nvSpPr>
          <p:cNvPr id="1104" name="Rectangle 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600" b="1" smtClean="0">
                <a:latin typeface="+mn-lt"/>
              </a:defRPr>
            </a:lvl1pPr>
          </a:lstStyle>
          <a:p>
            <a:pPr>
              <a:defRPr/>
            </a:pPr>
            <a:fld id="{7C293F80-4AC5-415C-8368-57245CED6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 i="1">
          <a:solidFill>
            <a:srgbClr val="DDE0A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400" b="1">
          <a:solidFill>
            <a:srgbClr val="00003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rgbClr val="3C386C"/>
          </a:solidFill>
          <a:latin typeface="Comic Sans MS" pitchFamily="66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§"/>
        <a:defRPr sz="2600">
          <a:solidFill>
            <a:srgbClr val="800000"/>
          </a:solidFill>
          <a:latin typeface="Comic Sans MS" pitchFamily="66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2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4038600" cy="1409700"/>
          </a:xfrm>
        </p:spPr>
        <p:txBody>
          <a:bodyPr/>
          <a:lstStyle/>
          <a:p>
            <a:pPr eaLnBrk="1" hangingPunct="1"/>
            <a:r>
              <a:rPr lang="en-US" sz="4400" smtClean="0"/>
              <a:t>Chapter 8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724400"/>
            <a:ext cx="6400800" cy="914400"/>
          </a:xfrm>
        </p:spPr>
        <p:txBody>
          <a:bodyPr/>
          <a:lstStyle/>
          <a:p>
            <a:pPr eaLnBrk="1" hangingPunct="1"/>
            <a:r>
              <a:rPr lang="en-US" sz="4000" smtClean="0"/>
              <a:t>Production &amp; Cost in   the Short Run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E5119A-166D-4739-AAD8-3D21E491E7C4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Short Run Production Costs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Total variable cost </a:t>
            </a:r>
            <a:r>
              <a:rPr lang="en-US" i="1" smtClean="0">
                <a:latin typeface="Times New Roman" pitchFamily="18" charset="0"/>
              </a:rPr>
              <a:t>(TVC)</a:t>
            </a:r>
          </a:p>
          <a:p>
            <a:pPr lvl="1" eaLnBrk="1" hangingPunct="1"/>
            <a:r>
              <a:rPr lang="en-US" smtClean="0"/>
              <a:t>Total amount paid for variable inputs</a:t>
            </a:r>
          </a:p>
          <a:p>
            <a:pPr lvl="1" eaLnBrk="1" hangingPunct="1"/>
            <a:r>
              <a:rPr lang="en-US" smtClean="0"/>
              <a:t>Increases as output increases</a:t>
            </a:r>
          </a:p>
          <a:p>
            <a:pPr eaLnBrk="1" hangingPunct="1"/>
            <a:r>
              <a:rPr lang="en-US" smtClean="0"/>
              <a:t>Total fixed cost </a:t>
            </a:r>
            <a:r>
              <a:rPr lang="en-US" i="1" smtClean="0">
                <a:latin typeface="Times New Roman" pitchFamily="18" charset="0"/>
              </a:rPr>
              <a:t>(TFC)</a:t>
            </a:r>
          </a:p>
          <a:p>
            <a:pPr lvl="1" eaLnBrk="1" hangingPunct="1"/>
            <a:r>
              <a:rPr lang="en-US" smtClean="0"/>
              <a:t>Total amount paid for fixed inputs</a:t>
            </a:r>
          </a:p>
          <a:p>
            <a:pPr lvl="1" eaLnBrk="1" hangingPunct="1"/>
            <a:r>
              <a:rPr lang="en-US" smtClean="0"/>
              <a:t>Does not vary with output</a:t>
            </a:r>
          </a:p>
          <a:p>
            <a:pPr eaLnBrk="1" hangingPunct="1"/>
            <a:r>
              <a:rPr lang="en-US" smtClean="0"/>
              <a:t>Total cost </a:t>
            </a:r>
            <a:r>
              <a:rPr lang="en-US" i="1" smtClean="0">
                <a:latin typeface="Times New Roman" pitchFamily="18" charset="0"/>
              </a:rPr>
              <a:t>(TC)</a:t>
            </a:r>
          </a:p>
          <a:p>
            <a:pPr lvl="1" eaLnBrk="1" hangingPunct="1"/>
            <a:r>
              <a:rPr lang="en-US" smtClean="0"/>
              <a:t> </a:t>
            </a:r>
            <a:r>
              <a:rPr lang="en-US" sz="3400" b="1" i="1" smtClean="0">
                <a:latin typeface="Times New Roman" pitchFamily="18" charset="0"/>
              </a:rPr>
              <a:t>TC = TVC + TFC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532C5-2BEC-406F-9AA7-5AE0EB0913A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3315" name="Line 1026"/>
          <p:cNvSpPr>
            <a:spLocks noChangeShapeType="1"/>
          </p:cNvSpPr>
          <p:nvPr/>
        </p:nvSpPr>
        <p:spPr bwMode="auto">
          <a:xfrm flipH="1">
            <a:off x="952500" y="2633663"/>
            <a:ext cx="1114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000125" y="509588"/>
            <a:ext cx="8001000" cy="8382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sz="3600" smtClean="0"/>
              <a:t>Short-Run Total Cost Schedules   </a:t>
            </a:r>
            <a:r>
              <a:rPr lang="en-US" sz="3300" smtClean="0"/>
              <a:t>(Table 8.4)</a:t>
            </a:r>
          </a:p>
        </p:txBody>
      </p:sp>
      <p:graphicFrame>
        <p:nvGraphicFramePr>
          <p:cNvPr id="317546" name="Group 1130"/>
          <p:cNvGraphicFramePr>
            <a:graphicFrameLocks noGrp="1"/>
          </p:cNvGraphicFramePr>
          <p:nvPr/>
        </p:nvGraphicFramePr>
        <p:xfrm>
          <a:off x="841375" y="2101850"/>
          <a:ext cx="7983538" cy="3200400"/>
        </p:xfrm>
        <a:graphic>
          <a:graphicData uri="http://schemas.openxmlformats.org/drawingml/2006/table">
            <a:tbl>
              <a:tblPr/>
              <a:tblGrid>
                <a:gridCol w="1509713"/>
                <a:gridCol w="2060575"/>
                <a:gridCol w="2220912"/>
                <a:gridCol w="2192338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Output (Q)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Total fixed cost (TFC)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Total variable cost (TVC)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Total Cost (TC=TFC+TVC)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$6,000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400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600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  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512" name="Text Box 1096"/>
          <p:cNvSpPr txBox="1">
            <a:spLocks noChangeArrowheads="1"/>
          </p:cNvSpPr>
          <p:nvPr/>
        </p:nvSpPr>
        <p:spPr bwMode="auto">
          <a:xfrm>
            <a:off x="4900613" y="2740025"/>
            <a:ext cx="132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$       0</a:t>
            </a:r>
          </a:p>
        </p:txBody>
      </p:sp>
      <p:sp>
        <p:nvSpPr>
          <p:cNvPr id="317513" name="Text Box 1097"/>
          <p:cNvSpPr txBox="1">
            <a:spLocks noChangeArrowheads="1"/>
          </p:cNvSpPr>
          <p:nvPr/>
        </p:nvSpPr>
        <p:spPr bwMode="auto">
          <a:xfrm>
            <a:off x="5016500" y="4216400"/>
            <a:ext cx="1185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14,000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14" name="Text Box 1098"/>
          <p:cNvSpPr txBox="1">
            <a:spLocks noChangeArrowheads="1"/>
          </p:cNvSpPr>
          <p:nvPr/>
        </p:nvSpPr>
        <p:spPr bwMode="auto">
          <a:xfrm>
            <a:off x="4987925" y="4587875"/>
            <a:ext cx="1255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22,000</a:t>
            </a:r>
          </a:p>
        </p:txBody>
      </p:sp>
      <p:sp>
        <p:nvSpPr>
          <p:cNvPr id="317515" name="Text Box 1099"/>
          <p:cNvSpPr txBox="1">
            <a:spLocks noChangeArrowheads="1"/>
          </p:cNvSpPr>
          <p:nvPr/>
        </p:nvSpPr>
        <p:spPr bwMode="auto">
          <a:xfrm>
            <a:off x="4916488" y="311626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  4,000</a:t>
            </a:r>
          </a:p>
        </p:txBody>
      </p:sp>
      <p:sp>
        <p:nvSpPr>
          <p:cNvPr id="317516" name="Text Box 1100"/>
          <p:cNvSpPr txBox="1">
            <a:spLocks noChangeArrowheads="1"/>
          </p:cNvSpPr>
          <p:nvPr/>
        </p:nvSpPr>
        <p:spPr bwMode="auto">
          <a:xfrm>
            <a:off x="5116513" y="3492500"/>
            <a:ext cx="982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6,000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17" name="Text Box 1101"/>
          <p:cNvSpPr txBox="1">
            <a:spLocks noChangeArrowheads="1"/>
          </p:cNvSpPr>
          <p:nvPr/>
        </p:nvSpPr>
        <p:spPr bwMode="auto">
          <a:xfrm>
            <a:off x="5111750" y="3859213"/>
            <a:ext cx="84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9,000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18" name="Text Box 1102"/>
          <p:cNvSpPr txBox="1">
            <a:spLocks noChangeArrowheads="1"/>
          </p:cNvSpPr>
          <p:nvPr/>
        </p:nvSpPr>
        <p:spPr bwMode="auto">
          <a:xfrm>
            <a:off x="4983163" y="4940300"/>
            <a:ext cx="1103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34,000</a:t>
            </a:r>
          </a:p>
        </p:txBody>
      </p:sp>
      <p:sp>
        <p:nvSpPr>
          <p:cNvPr id="317524" name="Text Box 1108"/>
          <p:cNvSpPr txBox="1">
            <a:spLocks noChangeArrowheads="1"/>
          </p:cNvSpPr>
          <p:nvPr/>
        </p:nvSpPr>
        <p:spPr bwMode="auto">
          <a:xfrm>
            <a:off x="7224713" y="2735263"/>
            <a:ext cx="10398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$ 6,000</a:t>
            </a:r>
          </a:p>
        </p:txBody>
      </p:sp>
      <p:sp>
        <p:nvSpPr>
          <p:cNvPr id="317525" name="Text Box 1109"/>
          <p:cNvSpPr txBox="1">
            <a:spLocks noChangeArrowheads="1"/>
          </p:cNvSpPr>
          <p:nvPr/>
        </p:nvSpPr>
        <p:spPr bwMode="auto">
          <a:xfrm>
            <a:off x="7312025" y="4211638"/>
            <a:ext cx="1165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20,000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26" name="Text Box 1110"/>
          <p:cNvSpPr txBox="1">
            <a:spLocks noChangeArrowheads="1"/>
          </p:cNvSpPr>
          <p:nvPr/>
        </p:nvSpPr>
        <p:spPr bwMode="auto">
          <a:xfrm>
            <a:off x="7312025" y="4583113"/>
            <a:ext cx="1050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28,000</a:t>
            </a:r>
          </a:p>
        </p:txBody>
      </p:sp>
      <p:sp>
        <p:nvSpPr>
          <p:cNvPr id="317527" name="Text Box 1111"/>
          <p:cNvSpPr txBox="1">
            <a:spLocks noChangeArrowheads="1"/>
          </p:cNvSpPr>
          <p:nvPr/>
        </p:nvSpPr>
        <p:spPr bwMode="auto">
          <a:xfrm>
            <a:off x="7283450" y="3111500"/>
            <a:ext cx="1350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10,000</a:t>
            </a:r>
          </a:p>
        </p:txBody>
      </p:sp>
      <p:sp>
        <p:nvSpPr>
          <p:cNvPr id="317528" name="Text Box 1112"/>
          <p:cNvSpPr txBox="1">
            <a:spLocks noChangeArrowheads="1"/>
          </p:cNvSpPr>
          <p:nvPr/>
        </p:nvSpPr>
        <p:spPr bwMode="auto">
          <a:xfrm>
            <a:off x="7354888" y="3487738"/>
            <a:ext cx="1165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12,000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29" name="Text Box 1113"/>
          <p:cNvSpPr txBox="1">
            <a:spLocks noChangeArrowheads="1"/>
          </p:cNvSpPr>
          <p:nvPr/>
        </p:nvSpPr>
        <p:spPr bwMode="auto">
          <a:xfrm>
            <a:off x="7350125" y="3854450"/>
            <a:ext cx="1055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15,000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7530" name="Text Box 1114"/>
          <p:cNvSpPr txBox="1">
            <a:spLocks noChangeArrowheads="1"/>
          </p:cNvSpPr>
          <p:nvPr/>
        </p:nvSpPr>
        <p:spPr bwMode="auto">
          <a:xfrm>
            <a:off x="7307263" y="4935538"/>
            <a:ext cx="1169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40,000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2" grpId="0" autoUpdateAnimBg="0"/>
      <p:bldP spid="317513" grpId="0" autoUpdateAnimBg="0"/>
      <p:bldP spid="317514" grpId="0" autoUpdateAnimBg="0"/>
      <p:bldP spid="317515" grpId="0" autoUpdateAnimBg="0"/>
      <p:bldP spid="317516" grpId="0" autoUpdateAnimBg="0"/>
      <p:bldP spid="317517" grpId="0" autoUpdateAnimBg="0"/>
      <p:bldP spid="317518" grpId="0" autoUpdateAnimBg="0"/>
      <p:bldP spid="317524" grpId="0" autoUpdateAnimBg="0"/>
      <p:bldP spid="317525" grpId="0" autoUpdateAnimBg="0"/>
      <p:bldP spid="317526" grpId="0" autoUpdateAnimBg="0"/>
      <p:bldP spid="317527" grpId="0" autoUpdateAnimBg="0"/>
      <p:bldP spid="317528" grpId="0" autoUpdateAnimBg="0"/>
      <p:bldP spid="317529" grpId="0" autoUpdateAnimBg="0"/>
      <p:bldP spid="31753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F27062-58DB-4B6E-B925-C1B93842183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Costs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89075"/>
            <a:ext cx="7848600" cy="4876800"/>
          </a:xfrm>
        </p:spPr>
        <p:txBody>
          <a:bodyPr/>
          <a:lstStyle/>
          <a:p>
            <a:pPr eaLnBrk="1" hangingPunct="1"/>
            <a:endParaRPr lang="en-US" i="1" smtClean="0">
              <a:solidFill>
                <a:srgbClr val="000040"/>
              </a:solidFill>
              <a:latin typeface="Times New Roman" pitchFamily="18" charset="0"/>
            </a:endParaRP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endParaRPr lang="en-US" i="1" smtClean="0">
              <a:latin typeface="Times New Roman" pitchFamily="18" charset="0"/>
            </a:endParaRP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endParaRPr lang="en-US" i="1" smtClean="0">
              <a:latin typeface="Times New Roman" pitchFamily="18" charset="0"/>
            </a:endParaRPr>
          </a:p>
          <a:p>
            <a:pPr lvl="1" eaLnBrk="1" hangingPunct="1"/>
            <a:endParaRPr lang="en-US" sz="3400" b="1" i="1" smtClean="0">
              <a:latin typeface="Times New Roman" pitchFamily="18" charset="0"/>
            </a:endParaRPr>
          </a:p>
        </p:txBody>
      </p:sp>
      <p:pic>
        <p:nvPicPr>
          <p:cNvPr id="3082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0675" y="2028825"/>
            <a:ext cx="2259013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3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5263" y="3709988"/>
            <a:ext cx="246221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36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0538" y="5362575"/>
            <a:ext cx="48910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909638" y="3100388"/>
            <a:ext cx="5808662" cy="649287"/>
            <a:chOff x="573" y="2008"/>
            <a:chExt cx="3659" cy="409"/>
          </a:xfrm>
        </p:grpSpPr>
        <p:sp>
          <p:nvSpPr>
            <p:cNvPr id="15375" name="Text Box 13"/>
            <p:cNvSpPr txBox="1">
              <a:spLocks noChangeArrowheads="1"/>
            </p:cNvSpPr>
            <p:nvPr/>
          </p:nvSpPr>
          <p:spPr bwMode="auto">
            <a:xfrm>
              <a:off x="573" y="2008"/>
              <a:ext cx="401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400">
                  <a:solidFill>
                    <a:srgbClr val="000040"/>
                  </a:solidFill>
                  <a:latin typeface="Arial" charset="0"/>
                  <a:cs typeface="Times New Roman" pitchFamily="18" charset="0"/>
                </a:rPr>
                <a:t>•</a:t>
              </a:r>
              <a:endParaRPr lang="en-US" sz="3400">
                <a:solidFill>
                  <a:srgbClr val="000040"/>
                </a:solidFill>
                <a:latin typeface="Arial" charset="0"/>
              </a:endParaRPr>
            </a:p>
          </p:txBody>
        </p:sp>
        <p:pic>
          <p:nvPicPr>
            <p:cNvPr id="15376" name="Picture 1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7" y="2057"/>
              <a:ext cx="3425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904875" y="4824413"/>
            <a:ext cx="5514975" cy="642937"/>
            <a:chOff x="570" y="3094"/>
            <a:chExt cx="3474" cy="405"/>
          </a:xfrm>
        </p:grpSpPr>
        <p:sp>
          <p:nvSpPr>
            <p:cNvPr id="15373" name="Text Box 14"/>
            <p:cNvSpPr txBox="1">
              <a:spLocks noChangeArrowheads="1"/>
            </p:cNvSpPr>
            <p:nvPr/>
          </p:nvSpPr>
          <p:spPr bwMode="auto">
            <a:xfrm>
              <a:off x="570" y="3094"/>
              <a:ext cx="401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400">
                  <a:solidFill>
                    <a:srgbClr val="000040"/>
                  </a:solidFill>
                  <a:latin typeface="Arial" charset="0"/>
                  <a:cs typeface="Times New Roman" pitchFamily="18" charset="0"/>
                </a:rPr>
                <a:t>•</a:t>
              </a:r>
              <a:endParaRPr lang="en-US" sz="3400">
                <a:solidFill>
                  <a:srgbClr val="000040"/>
                </a:solidFill>
                <a:latin typeface="Arial" charset="0"/>
              </a:endParaRPr>
            </a:p>
          </p:txBody>
        </p:sp>
        <p:pic>
          <p:nvPicPr>
            <p:cNvPr id="15374" name="Picture 1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87" y="3149"/>
              <a:ext cx="3257" cy="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904875" y="1454150"/>
            <a:ext cx="6076950" cy="623888"/>
            <a:chOff x="570" y="916"/>
            <a:chExt cx="3828" cy="393"/>
          </a:xfrm>
        </p:grpSpPr>
        <p:pic>
          <p:nvPicPr>
            <p:cNvPr id="15371" name="Picture 1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07" y="971"/>
              <a:ext cx="359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72" name="Text Box 20"/>
            <p:cNvSpPr txBox="1">
              <a:spLocks noChangeArrowheads="1"/>
            </p:cNvSpPr>
            <p:nvPr/>
          </p:nvSpPr>
          <p:spPr bwMode="auto">
            <a:xfrm>
              <a:off x="570" y="916"/>
              <a:ext cx="401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400">
                  <a:solidFill>
                    <a:srgbClr val="000040"/>
                  </a:solidFill>
                  <a:latin typeface="Arial" charset="0"/>
                  <a:cs typeface="Times New Roman" pitchFamily="18" charset="0"/>
                </a:rPr>
                <a:t>•</a:t>
              </a:r>
              <a:endParaRPr lang="en-US" sz="3400">
                <a:solidFill>
                  <a:srgbClr val="00004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B09CAE-A51F-4F95-A8A5-F1ACBDF58791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Short Run Marginal Cost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Short run marginal cost </a:t>
            </a:r>
            <a:r>
              <a:rPr lang="en-US" i="1" smtClean="0">
                <a:latin typeface="Times New Roman" pitchFamily="18" charset="0"/>
              </a:rPr>
              <a:t>(SMC)</a:t>
            </a:r>
            <a:r>
              <a:rPr lang="en-US" smtClean="0"/>
              <a:t> measures rate of change in total cost </a:t>
            </a:r>
            <a:r>
              <a:rPr lang="en-US" i="1" smtClean="0">
                <a:latin typeface="Times New Roman" pitchFamily="18" charset="0"/>
              </a:rPr>
              <a:t>(TC)</a:t>
            </a:r>
            <a:r>
              <a:rPr lang="en-US" smtClean="0"/>
              <a:t> as output varies</a:t>
            </a:r>
          </a:p>
          <a:p>
            <a:pPr eaLnBrk="1" hangingPunct="1"/>
            <a:endParaRPr lang="en-US" smtClean="0"/>
          </a:p>
        </p:txBody>
      </p:sp>
      <p:pic>
        <p:nvPicPr>
          <p:cNvPr id="3092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2863" y="3459163"/>
            <a:ext cx="4078287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42C88-0D47-43B3-BBFD-E785FDE5708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1" name="Line 1026"/>
          <p:cNvSpPr>
            <a:spLocks noChangeShapeType="1"/>
          </p:cNvSpPr>
          <p:nvPr/>
        </p:nvSpPr>
        <p:spPr bwMode="auto">
          <a:xfrm flipH="1">
            <a:off x="952500" y="2633663"/>
            <a:ext cx="1114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3" name="Rectangle 1028"/>
          <p:cNvSpPr>
            <a:spLocks noGrp="1" noChangeArrowheads="1"/>
          </p:cNvSpPr>
          <p:nvPr>
            <p:ph type="title"/>
          </p:nvPr>
        </p:nvSpPr>
        <p:spPr>
          <a:xfrm>
            <a:off x="985838" y="509588"/>
            <a:ext cx="8143875" cy="8382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sz="3600" smtClean="0"/>
              <a:t>Average &amp; Marginal Cost Schedules   </a:t>
            </a:r>
            <a:r>
              <a:rPr lang="en-US" sz="3300" smtClean="0"/>
              <a:t>(Table 8.5)</a:t>
            </a:r>
          </a:p>
        </p:txBody>
      </p:sp>
      <p:graphicFrame>
        <p:nvGraphicFramePr>
          <p:cNvPr id="318596" name="Group 1156"/>
          <p:cNvGraphicFramePr>
            <a:graphicFrameLocks noGrp="1"/>
          </p:cNvGraphicFramePr>
          <p:nvPr/>
        </p:nvGraphicFramePr>
        <p:xfrm>
          <a:off x="841375" y="2101850"/>
          <a:ext cx="8012113" cy="3803904"/>
        </p:xfrm>
        <a:graphic>
          <a:graphicData uri="http://schemas.openxmlformats.org/drawingml/2006/table">
            <a:tbl>
              <a:tblPr/>
              <a:tblGrid>
                <a:gridCol w="987425"/>
                <a:gridCol w="1639888"/>
                <a:gridCol w="1727200"/>
                <a:gridCol w="1727200"/>
                <a:gridCol w="19304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Output (Q)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Average fixed cost (AFC=TFC/Q)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Average variable cost (AVC=TVC/Q)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Average total cost (ATC=TC/Q= AFC+AVC)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Short-run marginal cost (SMC=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TC/Q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400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600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516" name="Text Box 1076"/>
          <p:cNvSpPr txBox="1">
            <a:spLocks noChangeArrowheads="1"/>
          </p:cNvSpPr>
          <p:nvPr/>
        </p:nvSpPr>
        <p:spPr bwMode="auto">
          <a:xfrm>
            <a:off x="2371725" y="3354388"/>
            <a:ext cx="511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--</a:t>
            </a:r>
          </a:p>
        </p:txBody>
      </p:sp>
      <p:sp>
        <p:nvSpPr>
          <p:cNvPr id="318517" name="Text Box 1077"/>
          <p:cNvSpPr txBox="1">
            <a:spLocks noChangeArrowheads="1"/>
          </p:cNvSpPr>
          <p:nvPr/>
        </p:nvSpPr>
        <p:spPr bwMode="auto">
          <a:xfrm>
            <a:off x="2401888" y="4830763"/>
            <a:ext cx="48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15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18" name="Text Box 1078"/>
          <p:cNvSpPr txBox="1">
            <a:spLocks noChangeArrowheads="1"/>
          </p:cNvSpPr>
          <p:nvPr/>
        </p:nvSpPr>
        <p:spPr bwMode="auto">
          <a:xfrm>
            <a:off x="2401888" y="5202238"/>
            <a:ext cx="703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12</a:t>
            </a:r>
          </a:p>
        </p:txBody>
      </p:sp>
      <p:sp>
        <p:nvSpPr>
          <p:cNvPr id="318519" name="Text Box 1079"/>
          <p:cNvSpPr txBox="1">
            <a:spLocks noChangeArrowheads="1"/>
          </p:cNvSpPr>
          <p:nvPr/>
        </p:nvSpPr>
        <p:spPr bwMode="auto">
          <a:xfrm>
            <a:off x="2030413" y="373062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  $60</a:t>
            </a:r>
          </a:p>
        </p:txBody>
      </p:sp>
      <p:sp>
        <p:nvSpPr>
          <p:cNvPr id="318520" name="Text Box 1080"/>
          <p:cNvSpPr txBox="1">
            <a:spLocks noChangeArrowheads="1"/>
          </p:cNvSpPr>
          <p:nvPr/>
        </p:nvSpPr>
        <p:spPr bwMode="auto">
          <a:xfrm>
            <a:off x="2387600" y="4106863"/>
            <a:ext cx="566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21" name="Text Box 1081"/>
          <p:cNvSpPr txBox="1">
            <a:spLocks noChangeArrowheads="1"/>
          </p:cNvSpPr>
          <p:nvPr/>
        </p:nvSpPr>
        <p:spPr bwMode="auto">
          <a:xfrm>
            <a:off x="2382838" y="4473575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22" name="Text Box 1082"/>
          <p:cNvSpPr txBox="1">
            <a:spLocks noChangeArrowheads="1"/>
          </p:cNvSpPr>
          <p:nvPr/>
        </p:nvSpPr>
        <p:spPr bwMode="auto">
          <a:xfrm>
            <a:off x="2397125" y="5568950"/>
            <a:ext cx="458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318523" name="Text Box 1083"/>
          <p:cNvSpPr txBox="1">
            <a:spLocks noChangeArrowheads="1"/>
          </p:cNvSpPr>
          <p:nvPr/>
        </p:nvSpPr>
        <p:spPr bwMode="auto">
          <a:xfrm>
            <a:off x="4124325" y="3349625"/>
            <a:ext cx="485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--</a:t>
            </a:r>
          </a:p>
        </p:txBody>
      </p:sp>
      <p:sp>
        <p:nvSpPr>
          <p:cNvPr id="318524" name="Text Box 1084"/>
          <p:cNvSpPr txBox="1">
            <a:spLocks noChangeArrowheads="1"/>
          </p:cNvSpPr>
          <p:nvPr/>
        </p:nvSpPr>
        <p:spPr bwMode="auto">
          <a:xfrm>
            <a:off x="4125913" y="4826000"/>
            <a:ext cx="500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35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25" name="Text Box 1085"/>
          <p:cNvSpPr txBox="1">
            <a:spLocks noChangeArrowheads="1"/>
          </p:cNvSpPr>
          <p:nvPr/>
        </p:nvSpPr>
        <p:spPr bwMode="auto">
          <a:xfrm>
            <a:off x="4111625" y="5197475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44</a:t>
            </a:r>
          </a:p>
        </p:txBody>
      </p:sp>
      <p:sp>
        <p:nvSpPr>
          <p:cNvPr id="318526" name="Text Box 1086"/>
          <p:cNvSpPr txBox="1">
            <a:spLocks noChangeArrowheads="1"/>
          </p:cNvSpPr>
          <p:nvPr/>
        </p:nvSpPr>
        <p:spPr bwMode="auto">
          <a:xfrm>
            <a:off x="3911600" y="37258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$40</a:t>
            </a:r>
          </a:p>
        </p:txBody>
      </p:sp>
      <p:sp>
        <p:nvSpPr>
          <p:cNvPr id="318527" name="Text Box 1087"/>
          <p:cNvSpPr txBox="1">
            <a:spLocks noChangeArrowheads="1"/>
          </p:cNvSpPr>
          <p:nvPr/>
        </p:nvSpPr>
        <p:spPr bwMode="auto">
          <a:xfrm>
            <a:off x="4140200" y="4102100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28" name="Text Box 1088"/>
          <p:cNvSpPr txBox="1">
            <a:spLocks noChangeArrowheads="1"/>
          </p:cNvSpPr>
          <p:nvPr/>
        </p:nvSpPr>
        <p:spPr bwMode="auto">
          <a:xfrm>
            <a:off x="4135438" y="4468813"/>
            <a:ext cx="5064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29" name="Text Box 1089"/>
          <p:cNvSpPr txBox="1">
            <a:spLocks noChangeArrowheads="1"/>
          </p:cNvSpPr>
          <p:nvPr/>
        </p:nvSpPr>
        <p:spPr bwMode="auto">
          <a:xfrm>
            <a:off x="4135438" y="55499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56.7</a:t>
            </a:r>
          </a:p>
        </p:txBody>
      </p:sp>
      <p:sp>
        <p:nvSpPr>
          <p:cNvPr id="318597" name="Text Box 1157"/>
          <p:cNvSpPr txBox="1">
            <a:spLocks noChangeArrowheads="1"/>
          </p:cNvSpPr>
          <p:nvPr/>
        </p:nvSpPr>
        <p:spPr bwMode="auto">
          <a:xfrm>
            <a:off x="5834063" y="3344863"/>
            <a:ext cx="485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--</a:t>
            </a:r>
          </a:p>
        </p:txBody>
      </p:sp>
      <p:sp>
        <p:nvSpPr>
          <p:cNvPr id="318598" name="Text Box 1158"/>
          <p:cNvSpPr txBox="1">
            <a:spLocks noChangeArrowheads="1"/>
          </p:cNvSpPr>
          <p:nvPr/>
        </p:nvSpPr>
        <p:spPr bwMode="auto">
          <a:xfrm>
            <a:off x="5892800" y="4821238"/>
            <a:ext cx="500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599" name="Text Box 1159"/>
          <p:cNvSpPr txBox="1">
            <a:spLocks noChangeArrowheads="1"/>
          </p:cNvSpPr>
          <p:nvPr/>
        </p:nvSpPr>
        <p:spPr bwMode="auto">
          <a:xfrm>
            <a:off x="5878513" y="5192713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56</a:t>
            </a:r>
          </a:p>
        </p:txBody>
      </p:sp>
      <p:sp>
        <p:nvSpPr>
          <p:cNvPr id="318600" name="Text Box 1160"/>
          <p:cNvSpPr txBox="1">
            <a:spLocks noChangeArrowheads="1"/>
          </p:cNvSpPr>
          <p:nvPr/>
        </p:nvSpPr>
        <p:spPr bwMode="auto">
          <a:xfrm>
            <a:off x="5549900" y="3721100"/>
            <a:ext cx="839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$100</a:t>
            </a:r>
          </a:p>
        </p:txBody>
      </p:sp>
      <p:sp>
        <p:nvSpPr>
          <p:cNvPr id="318601" name="Text Box 1161"/>
          <p:cNvSpPr txBox="1">
            <a:spLocks noChangeArrowheads="1"/>
          </p:cNvSpPr>
          <p:nvPr/>
        </p:nvSpPr>
        <p:spPr bwMode="auto">
          <a:xfrm>
            <a:off x="5892800" y="4097338"/>
            <a:ext cx="468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60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602" name="Text Box 1162"/>
          <p:cNvSpPr txBox="1">
            <a:spLocks noChangeArrowheads="1"/>
          </p:cNvSpPr>
          <p:nvPr/>
        </p:nvSpPr>
        <p:spPr bwMode="auto">
          <a:xfrm>
            <a:off x="5888038" y="4464050"/>
            <a:ext cx="506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603" name="Text Box 1163"/>
          <p:cNvSpPr txBox="1">
            <a:spLocks noChangeArrowheads="1"/>
          </p:cNvSpPr>
          <p:nvPr/>
        </p:nvSpPr>
        <p:spPr bwMode="auto">
          <a:xfrm>
            <a:off x="5859463" y="5545138"/>
            <a:ext cx="730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66.7</a:t>
            </a:r>
          </a:p>
        </p:txBody>
      </p:sp>
      <p:sp>
        <p:nvSpPr>
          <p:cNvPr id="318604" name="Text Box 1164"/>
          <p:cNvSpPr txBox="1">
            <a:spLocks noChangeArrowheads="1"/>
          </p:cNvSpPr>
          <p:nvPr/>
        </p:nvSpPr>
        <p:spPr bwMode="auto">
          <a:xfrm>
            <a:off x="7700963" y="3354388"/>
            <a:ext cx="485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--</a:t>
            </a:r>
          </a:p>
        </p:txBody>
      </p:sp>
      <p:sp>
        <p:nvSpPr>
          <p:cNvPr id="318605" name="Text Box 1165"/>
          <p:cNvSpPr txBox="1">
            <a:spLocks noChangeArrowheads="1"/>
          </p:cNvSpPr>
          <p:nvPr/>
        </p:nvSpPr>
        <p:spPr bwMode="auto">
          <a:xfrm>
            <a:off x="7716838" y="4830763"/>
            <a:ext cx="500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606" name="Text Box 1166"/>
          <p:cNvSpPr txBox="1">
            <a:spLocks noChangeArrowheads="1"/>
          </p:cNvSpPr>
          <p:nvPr/>
        </p:nvSpPr>
        <p:spPr bwMode="auto">
          <a:xfrm>
            <a:off x="7716838" y="5202238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80</a:t>
            </a:r>
          </a:p>
        </p:txBody>
      </p:sp>
      <p:sp>
        <p:nvSpPr>
          <p:cNvPr id="318607" name="Text Box 1167"/>
          <p:cNvSpPr txBox="1">
            <a:spLocks noChangeArrowheads="1"/>
          </p:cNvSpPr>
          <p:nvPr/>
        </p:nvSpPr>
        <p:spPr bwMode="auto">
          <a:xfrm>
            <a:off x="7488238" y="3730625"/>
            <a:ext cx="839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$40</a:t>
            </a:r>
          </a:p>
        </p:txBody>
      </p:sp>
      <p:sp>
        <p:nvSpPr>
          <p:cNvPr id="318608" name="Text Box 1168"/>
          <p:cNvSpPr txBox="1">
            <a:spLocks noChangeArrowheads="1"/>
          </p:cNvSpPr>
          <p:nvPr/>
        </p:nvSpPr>
        <p:spPr bwMode="auto">
          <a:xfrm>
            <a:off x="7716838" y="41068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609" name="Text Box 1169"/>
          <p:cNvSpPr txBox="1">
            <a:spLocks noChangeArrowheads="1"/>
          </p:cNvSpPr>
          <p:nvPr/>
        </p:nvSpPr>
        <p:spPr bwMode="auto">
          <a:xfrm>
            <a:off x="7712075" y="4473575"/>
            <a:ext cx="506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8610" name="Text Box 1170"/>
          <p:cNvSpPr txBox="1">
            <a:spLocks noChangeArrowheads="1"/>
          </p:cNvSpPr>
          <p:nvPr/>
        </p:nvSpPr>
        <p:spPr bwMode="auto">
          <a:xfrm>
            <a:off x="7612063" y="5554663"/>
            <a:ext cx="730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516" grpId="0" autoUpdateAnimBg="0"/>
      <p:bldP spid="318517" grpId="0" autoUpdateAnimBg="0"/>
      <p:bldP spid="318518" grpId="0" autoUpdateAnimBg="0"/>
      <p:bldP spid="318519" grpId="0" autoUpdateAnimBg="0"/>
      <p:bldP spid="318520" grpId="0" autoUpdateAnimBg="0"/>
      <p:bldP spid="318521" grpId="0" autoUpdateAnimBg="0"/>
      <p:bldP spid="318522" grpId="0" autoUpdateAnimBg="0"/>
      <p:bldP spid="318523" grpId="0" autoUpdateAnimBg="0"/>
      <p:bldP spid="318524" grpId="0" autoUpdateAnimBg="0"/>
      <p:bldP spid="318525" grpId="0" autoUpdateAnimBg="0"/>
      <p:bldP spid="318526" grpId="0" autoUpdateAnimBg="0"/>
      <p:bldP spid="318527" grpId="0" autoUpdateAnimBg="0"/>
      <p:bldP spid="318528" grpId="0" autoUpdateAnimBg="0"/>
      <p:bldP spid="318529" grpId="0" autoUpdateAnimBg="0"/>
      <p:bldP spid="318597" grpId="0" autoUpdateAnimBg="0"/>
      <p:bldP spid="318598" grpId="0" autoUpdateAnimBg="0"/>
      <p:bldP spid="318599" grpId="0" autoUpdateAnimBg="0"/>
      <p:bldP spid="318600" grpId="0" autoUpdateAnimBg="0"/>
      <p:bldP spid="318601" grpId="0" autoUpdateAnimBg="0"/>
      <p:bldP spid="318602" grpId="0" autoUpdateAnimBg="0"/>
      <p:bldP spid="318603" grpId="0" autoUpdateAnimBg="0"/>
      <p:bldP spid="318604" grpId="0" autoUpdateAnimBg="0"/>
      <p:bldP spid="318605" grpId="0" autoUpdateAnimBg="0"/>
      <p:bldP spid="318606" grpId="0" autoUpdateAnimBg="0"/>
      <p:bldP spid="318607" grpId="0" autoUpdateAnimBg="0"/>
      <p:bldP spid="318608" grpId="0" autoUpdateAnimBg="0"/>
      <p:bldP spid="318609" grpId="0" autoUpdateAnimBg="0"/>
      <p:bldP spid="31861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1E5B5C-A333-42DC-90BE-8038F1A6E4C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81013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Average &amp; Marginal Cost Curves  </a:t>
            </a:r>
            <a:r>
              <a:rPr lang="en-US" sz="3400" smtClean="0"/>
              <a:t>(Figure 8.3)</a:t>
            </a:r>
          </a:p>
        </p:txBody>
      </p:sp>
      <p:pic>
        <p:nvPicPr>
          <p:cNvPr id="18436" name="Picture 10" descr="Fig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388" y="1879600"/>
            <a:ext cx="4521200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48" name="Picture 12" descr="Fig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8713" y="4013200"/>
            <a:ext cx="3297237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52" name="Picture 16" descr="Fig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90900" y="2241550"/>
            <a:ext cx="3252788" cy="294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47" name="Picture 11" descr="Fig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3788" y="4070350"/>
            <a:ext cx="295275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50" name="Picture 14" descr="Fig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2363" y="2862263"/>
            <a:ext cx="3281362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49" name="Picture 13" descr="Fig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3788" y="2816225"/>
            <a:ext cx="2952750" cy="15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1551" name="Picture 15" descr="Fig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9625" y="2247900"/>
            <a:ext cx="2894013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5B12-4875-4668-B328-1C7D6DD37F2A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Short Run Cost Curve Relations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9475" y="1524000"/>
            <a:ext cx="7883525" cy="4876800"/>
          </a:xfrm>
        </p:spPr>
        <p:txBody>
          <a:bodyPr/>
          <a:lstStyle/>
          <a:p>
            <a:pPr eaLnBrk="1" hangingPunct="1"/>
            <a:r>
              <a:rPr lang="en-US" i="1" dirty="0" smtClean="0">
                <a:latin typeface="Times New Roman" pitchFamily="18" charset="0"/>
              </a:rPr>
              <a:t>AFC</a:t>
            </a:r>
            <a:r>
              <a:rPr lang="en-US" dirty="0" smtClean="0"/>
              <a:t> decreases continuously as output increases</a:t>
            </a:r>
          </a:p>
          <a:p>
            <a:pPr lvl="1" eaLnBrk="1" hangingPunct="1"/>
            <a:r>
              <a:rPr lang="en-US" dirty="0" smtClean="0"/>
              <a:t>Equal to vertical distance between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&amp; </a:t>
            </a:r>
            <a:r>
              <a:rPr lang="en-US" sz="3200" b="1" i="1" dirty="0" smtClean="0">
                <a:latin typeface="Times New Roman" pitchFamily="18" charset="0"/>
              </a:rPr>
              <a:t>AVC</a:t>
            </a:r>
          </a:p>
          <a:p>
            <a:pPr eaLnBrk="1" hangingPunct="1"/>
            <a:r>
              <a:rPr lang="en-US" i="1" dirty="0" smtClean="0">
                <a:latin typeface="Times New Roman" pitchFamily="18" charset="0"/>
              </a:rPr>
              <a:t>AVC</a:t>
            </a:r>
            <a:r>
              <a:rPr lang="en-US" dirty="0" smtClean="0"/>
              <a:t> is </a:t>
            </a:r>
            <a:r>
              <a:rPr lang="en-US" sz="3600" dirty="0" smtClean="0">
                <a:sym typeface="WP MathExtendedA" pitchFamily="2" charset="2"/>
              </a:rPr>
              <a:t>U</a:t>
            </a:r>
            <a:r>
              <a:rPr lang="en-US" dirty="0" smtClean="0"/>
              <a:t>-shaped</a:t>
            </a:r>
            <a:endParaRPr lang="en-US" dirty="0" smtClean="0"/>
          </a:p>
          <a:p>
            <a:pPr lvl="1" eaLnBrk="1" hangingPunct="1"/>
            <a:r>
              <a:rPr lang="en-US" dirty="0" smtClean="0"/>
              <a:t>Equals </a:t>
            </a:r>
            <a:r>
              <a:rPr lang="en-US" sz="3200" b="1" i="1" dirty="0" smtClean="0">
                <a:latin typeface="Times New Roman" pitchFamily="18" charset="0"/>
              </a:rPr>
              <a:t>SMC </a:t>
            </a:r>
            <a:r>
              <a:rPr lang="en-US" dirty="0" smtClean="0"/>
              <a:t>at </a:t>
            </a:r>
            <a:r>
              <a:rPr lang="en-US" sz="3200" b="1" i="1" dirty="0" smtClean="0">
                <a:latin typeface="Times New Roman" pitchFamily="18" charset="0"/>
              </a:rPr>
              <a:t>AVC’s</a:t>
            </a:r>
            <a:r>
              <a:rPr lang="en-US" dirty="0" smtClean="0"/>
              <a:t> minimum</a:t>
            </a:r>
          </a:p>
          <a:p>
            <a:pPr eaLnBrk="1" hangingPunct="1"/>
            <a:r>
              <a:rPr lang="en-US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is </a:t>
            </a:r>
            <a:r>
              <a:rPr lang="en-US" sz="3600" dirty="0">
                <a:sym typeface="WP MathExtendedA" pitchFamily="2" charset="2"/>
              </a:rPr>
              <a:t>U</a:t>
            </a:r>
            <a:r>
              <a:rPr lang="en-US" dirty="0" smtClean="0"/>
              <a:t>-shaped</a:t>
            </a:r>
            <a:endParaRPr lang="en-US" dirty="0" smtClean="0"/>
          </a:p>
          <a:p>
            <a:pPr lvl="1" eaLnBrk="1" hangingPunct="1"/>
            <a:r>
              <a:rPr lang="en-US" dirty="0" smtClean="0"/>
              <a:t>Equals </a:t>
            </a:r>
            <a:r>
              <a:rPr lang="en-US" sz="3200" b="1" i="1" dirty="0" smtClean="0">
                <a:latin typeface="Times New Roman" pitchFamily="18" charset="0"/>
              </a:rPr>
              <a:t>SMC</a:t>
            </a:r>
            <a:r>
              <a:rPr lang="en-US" dirty="0" smtClean="0"/>
              <a:t> at </a:t>
            </a:r>
            <a:r>
              <a:rPr lang="en-US" sz="3200" b="1" i="1" dirty="0" smtClean="0">
                <a:latin typeface="Times New Roman" pitchFamily="18" charset="0"/>
              </a:rPr>
              <a:t>ATC’s</a:t>
            </a:r>
            <a:r>
              <a:rPr lang="en-US" dirty="0" smtClean="0"/>
              <a:t> minimum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6292DF-BB88-46B6-BEFD-083B7CE63E2B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Short Run Cost Curve Relations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9475" y="1524000"/>
            <a:ext cx="7883525" cy="4876800"/>
          </a:xfrm>
        </p:spPr>
        <p:txBody>
          <a:bodyPr/>
          <a:lstStyle/>
          <a:p>
            <a:pPr eaLnBrk="1" hangingPunct="1"/>
            <a:r>
              <a:rPr lang="en-US" i="1" dirty="0" smtClean="0">
                <a:latin typeface="Times New Roman" pitchFamily="18" charset="0"/>
              </a:rPr>
              <a:t>SMC</a:t>
            </a:r>
            <a:r>
              <a:rPr lang="en-US" dirty="0" smtClean="0"/>
              <a:t> is </a:t>
            </a:r>
            <a:r>
              <a:rPr lang="en-US" sz="3600" dirty="0">
                <a:sym typeface="WP MathExtendedA" pitchFamily="2" charset="2"/>
              </a:rPr>
              <a:t>U</a:t>
            </a:r>
            <a:r>
              <a:rPr lang="en-US" dirty="0" smtClean="0"/>
              <a:t>-shaped</a:t>
            </a:r>
            <a:endParaRPr lang="en-US" dirty="0" smtClean="0"/>
          </a:p>
          <a:p>
            <a:pPr lvl="1" eaLnBrk="1" hangingPunct="1"/>
            <a:r>
              <a:rPr lang="en-US" dirty="0" smtClean="0"/>
              <a:t>Intersects </a:t>
            </a:r>
            <a:r>
              <a:rPr lang="en-US" sz="3200" b="1" i="1" dirty="0" smtClean="0">
                <a:latin typeface="Times New Roman" pitchFamily="18" charset="0"/>
              </a:rPr>
              <a:t>AVC </a:t>
            </a:r>
            <a:r>
              <a:rPr lang="en-US" dirty="0" smtClean="0"/>
              <a:t>&amp;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at their minimum points</a:t>
            </a:r>
          </a:p>
          <a:p>
            <a:pPr lvl="1" eaLnBrk="1" hangingPunct="1"/>
            <a:r>
              <a:rPr lang="en-US" dirty="0" smtClean="0"/>
              <a:t>Lies below </a:t>
            </a:r>
            <a:r>
              <a:rPr lang="en-US" sz="3200" b="1" i="1" dirty="0" smtClean="0">
                <a:latin typeface="Times New Roman" pitchFamily="18" charset="0"/>
              </a:rPr>
              <a:t>AVC </a:t>
            </a:r>
            <a:r>
              <a:rPr lang="en-US" dirty="0" smtClean="0"/>
              <a:t>&amp;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when </a:t>
            </a:r>
            <a:r>
              <a:rPr lang="en-US" sz="3200" b="1" i="1" dirty="0" smtClean="0">
                <a:latin typeface="Times New Roman" pitchFamily="18" charset="0"/>
              </a:rPr>
              <a:t>AVC </a:t>
            </a:r>
            <a:r>
              <a:rPr lang="en-US" dirty="0" smtClean="0"/>
              <a:t>&amp;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are falling</a:t>
            </a:r>
          </a:p>
          <a:p>
            <a:pPr lvl="1" eaLnBrk="1" hangingPunct="1"/>
            <a:r>
              <a:rPr lang="en-US" dirty="0" smtClean="0"/>
              <a:t>Lies above </a:t>
            </a:r>
            <a:r>
              <a:rPr lang="en-US" sz="3200" b="1" i="1" dirty="0" smtClean="0">
                <a:latin typeface="Times New Roman" pitchFamily="18" charset="0"/>
              </a:rPr>
              <a:t>AVC </a:t>
            </a:r>
            <a:r>
              <a:rPr lang="en-US" dirty="0" smtClean="0"/>
              <a:t>&amp;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when </a:t>
            </a:r>
            <a:r>
              <a:rPr lang="en-US" sz="3200" b="1" i="1" dirty="0" smtClean="0">
                <a:latin typeface="Times New Roman" pitchFamily="18" charset="0"/>
              </a:rPr>
              <a:t>AVC </a:t>
            </a:r>
            <a:r>
              <a:rPr lang="en-US" dirty="0" smtClean="0"/>
              <a:t>&amp; </a:t>
            </a:r>
            <a:r>
              <a:rPr lang="en-US" sz="3200" b="1" i="1" dirty="0" smtClean="0">
                <a:latin typeface="Times New Roman" pitchFamily="18" charset="0"/>
              </a:rPr>
              <a:t>ATC</a:t>
            </a:r>
            <a:r>
              <a:rPr lang="en-US" dirty="0" smtClean="0"/>
              <a:t> are rising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4DFBD9-57D7-4A1E-9E79-520D96DFBAD9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Relations Between Short-Run Costs &amp; Production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9475" y="1524000"/>
            <a:ext cx="7883525" cy="2483644"/>
          </a:xfrm>
        </p:spPr>
        <p:txBody>
          <a:bodyPr/>
          <a:lstStyle/>
          <a:p>
            <a:pPr eaLnBrk="1" hangingPunct="1"/>
            <a:r>
              <a:rPr lang="en-US" dirty="0" smtClean="0"/>
              <a:t>In the case of a single variable input, short-run costs are related to the production function by two </a:t>
            </a:r>
            <a:r>
              <a:rPr lang="en-US" dirty="0" smtClean="0"/>
              <a:t>relations</a:t>
            </a:r>
            <a:endParaRPr lang="en-US" sz="2800" b="0" dirty="0" smtClean="0">
              <a:latin typeface="Comic Sans MS" pitchFamily="66" charset="0"/>
            </a:endParaRPr>
          </a:p>
          <a:p>
            <a:pPr eaLnBrk="1" hangingPunct="1"/>
            <a:endParaRPr lang="en-US" sz="2800" b="0" dirty="0" smtClean="0">
              <a:latin typeface="Comic Sans MS" pitchFamily="66" charset="0"/>
            </a:endParaRPr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  <p:pic>
        <p:nvPicPr>
          <p:cNvPr id="2253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5281613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1858963" y="3768725"/>
            <a:ext cx="556418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6657975" y="4298950"/>
            <a:ext cx="682625" cy="0"/>
          </a:xfrm>
          <a:prstGeom prst="line">
            <a:avLst/>
          </a:prstGeom>
          <a:noFill/>
          <a:ln w="19050">
            <a:solidFill>
              <a:srgbClr val="40386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318250" y="4038600"/>
            <a:ext cx="2174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0" i="0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Symbol" pitchFamily="18" charset="2"/>
                <a:cs typeface="Arial" pitchFamily="34" charset="0"/>
              </a:rPr>
              <a:t>=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865938" y="3768725"/>
            <a:ext cx="265112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w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86388" y="4043363"/>
            <a:ext cx="8397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SMC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743700" y="4349750"/>
            <a:ext cx="5969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MP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968750" y="4038600"/>
            <a:ext cx="159543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1" i="0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Arial" pitchFamily="34" charset="0"/>
                <a:cs typeface="Arial" pitchFamily="34" charset="0"/>
              </a:rPr>
              <a:t>   and  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3254375" y="4311650"/>
            <a:ext cx="682625" cy="0"/>
          </a:xfrm>
          <a:prstGeom prst="line">
            <a:avLst/>
          </a:prstGeom>
          <a:noFill/>
          <a:ln w="19050">
            <a:solidFill>
              <a:srgbClr val="40386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914650" y="4051300"/>
            <a:ext cx="2174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0" i="0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Symbol" pitchFamily="18" charset="2"/>
                <a:cs typeface="Arial" pitchFamily="34" charset="0"/>
              </a:rPr>
              <a:t>=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462338" y="3781425"/>
            <a:ext cx="265112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w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982788" y="4056063"/>
            <a:ext cx="76399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100" b="1" i="1" dirty="0" smtClean="0">
                <a:solidFill>
                  <a:srgbClr val="403863"/>
                </a:solidFill>
                <a:latin typeface="Times New Roman" pitchFamily="18" charset="0"/>
              </a:rPr>
              <a:t>AV</a:t>
            </a: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340100" y="4362450"/>
            <a:ext cx="506549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100" b="1" i="1" dirty="0">
                <a:solidFill>
                  <a:srgbClr val="403863"/>
                </a:solidFill>
                <a:latin typeface="Times New Roman" pitchFamily="18" charset="0"/>
              </a:rPr>
              <a:t>A</a:t>
            </a:r>
            <a:r>
              <a:rPr kumimoji="0" lang="en-US" altLang="en-US" sz="3100" b="1" i="1" u="none" strike="noStrike" cap="none" normalizeH="0" baseline="0" dirty="0" smtClean="0">
                <a:ln>
                  <a:noFill/>
                </a:ln>
                <a:solidFill>
                  <a:srgbClr val="403863"/>
                </a:solidFill>
                <a:effectLst/>
                <a:latin typeface="Times New Roman" pitchFamily="18" charset="0"/>
                <a:cs typeface="Arial" pitchFamily="34" charset="0"/>
              </a:rPr>
              <a:t>P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0535E3-504B-4016-B2A5-F0BB997074C7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87363"/>
            <a:ext cx="76200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/>
              <a:t>Short-Run Production &amp; Cost Relations   </a:t>
            </a:r>
            <a:r>
              <a:rPr lang="en-US" sz="3400" smtClean="0"/>
              <a:t>(Figure 8.6)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9475" y="1576388"/>
            <a:ext cx="7883525" cy="4876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z="2800" b="0" smtClean="0">
              <a:latin typeface="Comic Sans MS" pitchFamily="66" charset="0"/>
            </a:endParaRPr>
          </a:p>
          <a:p>
            <a:pPr eaLnBrk="1" hangingPunct="1"/>
            <a:endParaRPr lang="en-US" sz="2800" b="0" smtClean="0">
              <a:latin typeface="Comic Sans MS" pitchFamily="66" charset="0"/>
            </a:endParaRP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pic>
        <p:nvPicPr>
          <p:cNvPr id="23557" name="Picture 4" descr="Fig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7413" y="1465263"/>
            <a:ext cx="2513012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3" name="Picture 5" descr="Fig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2081213"/>
            <a:ext cx="21097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4" name="Picture 6" descr="Fig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75" y="4143375"/>
            <a:ext cx="20431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5" name="Picture 7" descr="Fig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6575" y="2085975"/>
            <a:ext cx="14446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6" name="Picture 8" descr="Fig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6638" y="1957388"/>
            <a:ext cx="103028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7" name="Picture 9" descr="Fig 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76738" y="5091113"/>
            <a:ext cx="2206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8" name="Picture 10" descr="Fig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3463" y="5027613"/>
            <a:ext cx="1023937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79" name="Picture 11" descr="Fig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1713" y="2386013"/>
            <a:ext cx="144462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0" name="Picture 12" descr="Fig 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56025" y="2268538"/>
            <a:ext cx="1285875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1" name="Picture 13" descr="Fig 8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88" y="5156200"/>
            <a:ext cx="22066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2" name="Picture 14" descr="Fig 8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06800" y="5130800"/>
            <a:ext cx="153035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3" name="Picture 15" descr="Fig 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8913" y="2532063"/>
            <a:ext cx="220662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4" name="Picture 16" descr="Fig 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46500" y="2400300"/>
            <a:ext cx="1739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5" name="Picture 17" descr="Fig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725" y="4514850"/>
            <a:ext cx="220663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386" name="Picture 18" descr="Fig 8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95688" y="4467225"/>
            <a:ext cx="18923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B4486-7D00-49C1-8F45-51B6C73C723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69900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Basic Concepts of Production Theory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Production function</a:t>
            </a:r>
          </a:p>
          <a:p>
            <a:pPr lvl="1" eaLnBrk="1" hangingPunct="1"/>
            <a:r>
              <a:rPr lang="en-US" sz="2600" smtClean="0"/>
              <a:t>Maximum amount of output that can be produced from any specified set of inputs, given existing technology</a:t>
            </a:r>
          </a:p>
          <a:p>
            <a:pPr eaLnBrk="1" hangingPunct="1"/>
            <a:r>
              <a:rPr lang="en-US" sz="3000" smtClean="0"/>
              <a:t>Technical efficiency</a:t>
            </a:r>
          </a:p>
          <a:p>
            <a:pPr lvl="1" eaLnBrk="1" hangingPunct="1"/>
            <a:r>
              <a:rPr lang="en-US" sz="2600" smtClean="0"/>
              <a:t>Achieved when maximum amount of output is produced with a given combination of inputs</a:t>
            </a:r>
          </a:p>
          <a:p>
            <a:pPr eaLnBrk="1" hangingPunct="1"/>
            <a:r>
              <a:rPr lang="en-US" sz="3000" smtClean="0"/>
              <a:t>Economic efficiency</a:t>
            </a:r>
          </a:p>
          <a:p>
            <a:pPr lvl="1" eaLnBrk="1" hangingPunct="1"/>
            <a:r>
              <a:rPr lang="en-US" sz="2600" smtClean="0"/>
              <a:t>Achieved when firm is producing a given output at the lowest possible total 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1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B3AB3D-4353-4A9C-834C-EBAC3EA5AE67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457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Relations Between Short-Run Costs &amp; Production</a:t>
            </a:r>
          </a:p>
        </p:txBody>
      </p:sp>
      <p:sp>
        <p:nvSpPr>
          <p:cNvPr id="3133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576388"/>
            <a:ext cx="7654925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When marginal product (average product) is increasing, marginal cost (average cost) is decreasing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When marginal product (average product) is decreasing, marginal cost (average variable cost) is increasing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When marginal product = average product at maximum </a:t>
            </a:r>
            <a:r>
              <a:rPr lang="en-US" sz="3200" i="1" smtClean="0">
                <a:latin typeface="Times New Roman" pitchFamily="18" charset="0"/>
              </a:rPr>
              <a:t>AP</a:t>
            </a:r>
            <a:r>
              <a:rPr lang="en-US" sz="3000" smtClean="0"/>
              <a:t>, marginal    cost = average variable cost at minimum </a:t>
            </a:r>
            <a:r>
              <a:rPr lang="en-US" sz="3200" i="1" smtClean="0">
                <a:latin typeface="Times New Roman" pitchFamily="18" charset="0"/>
              </a:rPr>
              <a:t>AVC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0CDC-EE17-4BD5-A393-3BBB0AB9E1A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69900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Basic Concepts of Production Theory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Inputs are considered </a:t>
            </a:r>
            <a:r>
              <a:rPr lang="en-US" i="1" smtClean="0"/>
              <a:t>variable</a:t>
            </a:r>
            <a:r>
              <a:rPr lang="en-US" smtClean="0"/>
              <a:t> or </a:t>
            </a:r>
            <a:r>
              <a:rPr lang="en-US" i="1" smtClean="0"/>
              <a:t>fixed</a:t>
            </a:r>
            <a:r>
              <a:rPr lang="en-US" smtClean="0"/>
              <a:t> depending on how readily their usage  can be changed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Variable input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 input for which the level of usage may be changed quite readily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Fixed input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 input for which the level of usage </a:t>
            </a:r>
            <a:r>
              <a:rPr lang="en-US" i="1" smtClean="0"/>
              <a:t>cannot </a:t>
            </a:r>
            <a:r>
              <a:rPr lang="en-US" smtClean="0"/>
              <a:t>readily be 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CE7BA0-067E-45A3-A321-17427495BCF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69900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Basic Concepts of Production Theory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Short run</a:t>
            </a:r>
          </a:p>
          <a:p>
            <a:pPr lvl="1" eaLnBrk="1" hangingPunct="1"/>
            <a:r>
              <a:rPr lang="en-US" smtClean="0"/>
              <a:t>At least one input is fixed</a:t>
            </a:r>
          </a:p>
          <a:p>
            <a:pPr lvl="1" eaLnBrk="1" hangingPunct="1"/>
            <a:r>
              <a:rPr lang="en-US" smtClean="0"/>
              <a:t>All changes in output achieved by changing usage of variable inputs</a:t>
            </a:r>
          </a:p>
          <a:p>
            <a:pPr eaLnBrk="1" hangingPunct="1"/>
            <a:r>
              <a:rPr lang="en-US" smtClean="0"/>
              <a:t>Long run</a:t>
            </a:r>
          </a:p>
          <a:p>
            <a:pPr lvl="1" eaLnBrk="1" hangingPunct="1"/>
            <a:r>
              <a:rPr lang="en-US" smtClean="0"/>
              <a:t>All inputs are variable</a:t>
            </a:r>
          </a:p>
          <a:p>
            <a:pPr lvl="1" eaLnBrk="1" hangingPunct="1"/>
            <a:r>
              <a:rPr lang="en-US" smtClean="0"/>
              <a:t>Output changed by varying usage of all inputs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6D6D1F-D3C8-4742-ABEC-08FC417A5DB0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92138"/>
            <a:ext cx="7620000" cy="838200"/>
          </a:xfrm>
        </p:spPr>
        <p:txBody>
          <a:bodyPr/>
          <a:lstStyle/>
          <a:p>
            <a:pPr eaLnBrk="1" hangingPunct="1"/>
            <a:r>
              <a:rPr lang="en-US" smtClean="0"/>
              <a:t>Short Run Production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short run, capital is fixed</a:t>
            </a:r>
          </a:p>
          <a:p>
            <a:pPr lvl="1" eaLnBrk="1" hangingPunct="1"/>
            <a:r>
              <a:rPr lang="en-US" smtClean="0"/>
              <a:t>Only changes in the variable labor input can change the level of output</a:t>
            </a:r>
          </a:p>
          <a:p>
            <a:pPr eaLnBrk="1" hangingPunct="1"/>
            <a:r>
              <a:rPr lang="en-US" smtClean="0"/>
              <a:t>Short run production function</a:t>
            </a:r>
          </a:p>
          <a:p>
            <a:pPr lvl="1" eaLnBrk="1" hangingPunct="1">
              <a:buFontTx/>
              <a:buNone/>
            </a:pPr>
            <a:endParaRPr lang="en-US" sz="2600" smtClean="0"/>
          </a:p>
        </p:txBody>
      </p:sp>
      <p:pic>
        <p:nvPicPr>
          <p:cNvPr id="3041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2038" y="3946525"/>
            <a:ext cx="459898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DF436D-4A8A-4408-BB44-8B38390B06D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&amp; Marginal Products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33525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Average product of labor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b="1" i="1" dirty="0" smtClean="0">
                <a:latin typeface="Times New Roman" pitchFamily="18" charset="0"/>
              </a:rPr>
              <a:t>AP = Q/L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Marginal product of labor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b="1" i="1" dirty="0" smtClean="0">
                <a:latin typeface="Times New Roman" pitchFamily="18" charset="0"/>
              </a:rPr>
              <a:t>MP = </a:t>
            </a:r>
            <a:r>
              <a:rPr lang="en-US" sz="2800" b="1" i="1" dirty="0" smtClean="0">
                <a:latin typeface="Times New Roman" pitchFamily="18" charset="0"/>
                <a:sym typeface="Symbol" pitchFamily="18" charset="2"/>
              </a:rPr>
              <a:t>Q/L</a:t>
            </a:r>
            <a:endParaRPr lang="en-US" sz="2800" b="1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Law </a:t>
            </a:r>
            <a:r>
              <a:rPr lang="en-US" sz="3000" dirty="0" smtClean="0"/>
              <a:t>of diminishing marginal product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As usage of a variable input increases, a point is reached beyond which its marginal product decreases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245C13-6F47-4262-8FDF-53B0BBF1061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9219" name="Line 1026"/>
          <p:cNvSpPr>
            <a:spLocks noChangeShapeType="1"/>
          </p:cNvSpPr>
          <p:nvPr/>
        </p:nvSpPr>
        <p:spPr bwMode="auto">
          <a:xfrm flipH="1">
            <a:off x="952500" y="2205038"/>
            <a:ext cx="11144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000125" y="509588"/>
            <a:ext cx="8001000" cy="8382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sz="3600" smtClean="0"/>
              <a:t>Total, Average, &amp; Marginal Products of Labor, K = 2   </a:t>
            </a:r>
            <a:r>
              <a:rPr lang="en-US" sz="3300" smtClean="0"/>
              <a:t>(Table 8.2)</a:t>
            </a:r>
          </a:p>
        </p:txBody>
      </p:sp>
      <p:graphicFrame>
        <p:nvGraphicFramePr>
          <p:cNvPr id="316644" name="Group 1252"/>
          <p:cNvGraphicFramePr>
            <a:graphicFrameLocks noGrp="1"/>
          </p:cNvGraphicFramePr>
          <p:nvPr/>
        </p:nvGraphicFramePr>
        <p:xfrm>
          <a:off x="952500" y="1736725"/>
          <a:ext cx="7983538" cy="4663440"/>
        </p:xfrm>
        <a:graphic>
          <a:graphicData uri="http://schemas.openxmlformats.org/drawingml/2006/table">
            <a:tbl>
              <a:tblPr/>
              <a:tblGrid>
                <a:gridCol w="1509713"/>
                <a:gridCol w="2060575"/>
                <a:gridCol w="2220912"/>
                <a:gridCol w="2192338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Number of workers (L)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Total product (Q)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Average product (AP=Q/L)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</a:rPr>
                        <a:t>Marginal product (MP=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Q/L)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286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Comic Sans MS" pitchFamily="66" charset="0"/>
                        </a:rPr>
                        <a:t>314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6525" name="Text Box 1133"/>
          <p:cNvSpPr txBox="1">
            <a:spLocks noChangeArrowheads="1"/>
          </p:cNvSpPr>
          <p:nvPr/>
        </p:nvSpPr>
        <p:spPr bwMode="auto">
          <a:xfrm>
            <a:off x="5229225" y="2311400"/>
            <a:ext cx="585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--</a:t>
            </a:r>
          </a:p>
        </p:txBody>
      </p:sp>
      <p:sp>
        <p:nvSpPr>
          <p:cNvPr id="316526" name="Text Box 1134"/>
          <p:cNvSpPr txBox="1">
            <a:spLocks noChangeArrowheads="1"/>
          </p:cNvSpPr>
          <p:nvPr/>
        </p:nvSpPr>
        <p:spPr bwMode="auto">
          <a:xfrm>
            <a:off x="5245100" y="3787775"/>
            <a:ext cx="73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55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527" name="Text Box 1135"/>
          <p:cNvSpPr txBox="1">
            <a:spLocks noChangeArrowheads="1"/>
          </p:cNvSpPr>
          <p:nvPr/>
        </p:nvSpPr>
        <p:spPr bwMode="auto">
          <a:xfrm>
            <a:off x="5173663" y="4159250"/>
            <a:ext cx="811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51.6</a:t>
            </a:r>
          </a:p>
        </p:txBody>
      </p:sp>
      <p:sp>
        <p:nvSpPr>
          <p:cNvPr id="316528" name="Text Box 1136"/>
          <p:cNvSpPr txBox="1">
            <a:spLocks noChangeArrowheads="1"/>
          </p:cNvSpPr>
          <p:nvPr/>
        </p:nvSpPr>
        <p:spPr bwMode="auto">
          <a:xfrm>
            <a:off x="5187950" y="2687638"/>
            <a:ext cx="796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52</a:t>
            </a:r>
          </a:p>
        </p:txBody>
      </p:sp>
      <p:sp>
        <p:nvSpPr>
          <p:cNvPr id="316529" name="Text Box 1137"/>
          <p:cNvSpPr txBox="1">
            <a:spLocks noChangeArrowheads="1"/>
          </p:cNvSpPr>
          <p:nvPr/>
        </p:nvSpPr>
        <p:spPr bwMode="auto">
          <a:xfrm>
            <a:off x="5245100" y="3063875"/>
            <a:ext cx="665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56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530" name="Text Box 1138"/>
          <p:cNvSpPr txBox="1">
            <a:spLocks noChangeArrowheads="1"/>
          </p:cNvSpPr>
          <p:nvPr/>
        </p:nvSpPr>
        <p:spPr bwMode="auto">
          <a:xfrm>
            <a:off x="5140325" y="3430588"/>
            <a:ext cx="84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56.7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531" name="Text Box 1139"/>
          <p:cNvSpPr txBox="1">
            <a:spLocks noChangeArrowheads="1"/>
          </p:cNvSpPr>
          <p:nvPr/>
        </p:nvSpPr>
        <p:spPr bwMode="auto">
          <a:xfrm>
            <a:off x="5140325" y="4511675"/>
            <a:ext cx="830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47.7</a:t>
            </a:r>
          </a:p>
        </p:txBody>
      </p:sp>
      <p:sp>
        <p:nvSpPr>
          <p:cNvPr id="9295" name="Line 1154"/>
          <p:cNvSpPr>
            <a:spLocks noChangeShapeType="1"/>
          </p:cNvSpPr>
          <p:nvPr/>
        </p:nvSpPr>
        <p:spPr bwMode="auto">
          <a:xfrm>
            <a:off x="5357813" y="971550"/>
            <a:ext cx="295275" cy="0"/>
          </a:xfrm>
          <a:prstGeom prst="line">
            <a:avLst/>
          </a:prstGeom>
          <a:noFill/>
          <a:ln w="19050">
            <a:solidFill>
              <a:srgbClr val="DDE0A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6651" name="Text Box 1259"/>
          <p:cNvSpPr txBox="1">
            <a:spLocks noChangeArrowheads="1"/>
          </p:cNvSpPr>
          <p:nvPr/>
        </p:nvSpPr>
        <p:spPr bwMode="auto">
          <a:xfrm>
            <a:off x="5149850" y="4864100"/>
            <a:ext cx="830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43.4</a:t>
            </a:r>
          </a:p>
        </p:txBody>
      </p:sp>
      <p:sp>
        <p:nvSpPr>
          <p:cNvPr id="316653" name="Text Box 1261"/>
          <p:cNvSpPr txBox="1">
            <a:spLocks noChangeArrowheads="1"/>
          </p:cNvSpPr>
          <p:nvPr/>
        </p:nvSpPr>
        <p:spPr bwMode="auto">
          <a:xfrm>
            <a:off x="5145088" y="5245100"/>
            <a:ext cx="830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39.3</a:t>
            </a:r>
          </a:p>
        </p:txBody>
      </p:sp>
      <p:sp>
        <p:nvSpPr>
          <p:cNvPr id="316654" name="Text Box 1262"/>
          <p:cNvSpPr txBox="1">
            <a:spLocks noChangeArrowheads="1"/>
          </p:cNvSpPr>
          <p:nvPr/>
        </p:nvSpPr>
        <p:spPr bwMode="auto">
          <a:xfrm>
            <a:off x="5140325" y="5597525"/>
            <a:ext cx="830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35.3</a:t>
            </a:r>
          </a:p>
        </p:txBody>
      </p:sp>
      <p:sp>
        <p:nvSpPr>
          <p:cNvPr id="316655" name="Text Box 1263"/>
          <p:cNvSpPr txBox="1">
            <a:spLocks noChangeArrowheads="1"/>
          </p:cNvSpPr>
          <p:nvPr/>
        </p:nvSpPr>
        <p:spPr bwMode="auto">
          <a:xfrm>
            <a:off x="5149850" y="5964238"/>
            <a:ext cx="830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31.4</a:t>
            </a:r>
          </a:p>
        </p:txBody>
      </p:sp>
      <p:sp>
        <p:nvSpPr>
          <p:cNvPr id="316656" name="Text Box 1264"/>
          <p:cNvSpPr txBox="1">
            <a:spLocks noChangeArrowheads="1"/>
          </p:cNvSpPr>
          <p:nvPr/>
        </p:nvSpPr>
        <p:spPr bwMode="auto">
          <a:xfrm>
            <a:off x="7453313" y="2306638"/>
            <a:ext cx="585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--</a:t>
            </a:r>
          </a:p>
        </p:txBody>
      </p:sp>
      <p:sp>
        <p:nvSpPr>
          <p:cNvPr id="316657" name="Text Box 1265"/>
          <p:cNvSpPr txBox="1">
            <a:spLocks noChangeArrowheads="1"/>
          </p:cNvSpPr>
          <p:nvPr/>
        </p:nvSpPr>
        <p:spPr bwMode="auto">
          <a:xfrm>
            <a:off x="7469188" y="3783013"/>
            <a:ext cx="739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658" name="Text Box 1266"/>
          <p:cNvSpPr txBox="1">
            <a:spLocks noChangeArrowheads="1"/>
          </p:cNvSpPr>
          <p:nvPr/>
        </p:nvSpPr>
        <p:spPr bwMode="auto">
          <a:xfrm>
            <a:off x="7469188" y="415448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38</a:t>
            </a:r>
          </a:p>
        </p:txBody>
      </p:sp>
      <p:sp>
        <p:nvSpPr>
          <p:cNvPr id="316659" name="Text Box 1267"/>
          <p:cNvSpPr txBox="1">
            <a:spLocks noChangeArrowheads="1"/>
          </p:cNvSpPr>
          <p:nvPr/>
        </p:nvSpPr>
        <p:spPr bwMode="auto">
          <a:xfrm>
            <a:off x="7412038" y="2682875"/>
            <a:ext cx="796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 52</a:t>
            </a:r>
          </a:p>
        </p:txBody>
      </p:sp>
      <p:sp>
        <p:nvSpPr>
          <p:cNvPr id="316660" name="Text Box 1268"/>
          <p:cNvSpPr txBox="1">
            <a:spLocks noChangeArrowheads="1"/>
          </p:cNvSpPr>
          <p:nvPr/>
        </p:nvSpPr>
        <p:spPr bwMode="auto">
          <a:xfrm>
            <a:off x="7469188" y="3059113"/>
            <a:ext cx="665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60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661" name="Text Box 1269"/>
          <p:cNvSpPr txBox="1">
            <a:spLocks noChangeArrowheads="1"/>
          </p:cNvSpPr>
          <p:nvPr/>
        </p:nvSpPr>
        <p:spPr bwMode="auto">
          <a:xfrm>
            <a:off x="7464425" y="3425825"/>
            <a:ext cx="674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58</a:t>
            </a:r>
            <a:endParaRPr lang="en-US" sz="1800" baseline="-2500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16662" name="Text Box 1270"/>
          <p:cNvSpPr txBox="1">
            <a:spLocks noChangeArrowheads="1"/>
          </p:cNvSpPr>
          <p:nvPr/>
        </p:nvSpPr>
        <p:spPr bwMode="auto">
          <a:xfrm>
            <a:off x="7464425" y="4506913"/>
            <a:ext cx="6746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28</a:t>
            </a:r>
          </a:p>
        </p:txBody>
      </p:sp>
      <p:sp>
        <p:nvSpPr>
          <p:cNvPr id="316663" name="Text Box 1271"/>
          <p:cNvSpPr txBox="1">
            <a:spLocks noChangeArrowheads="1"/>
          </p:cNvSpPr>
          <p:nvPr/>
        </p:nvSpPr>
        <p:spPr bwMode="auto">
          <a:xfrm>
            <a:off x="7502525" y="4859338"/>
            <a:ext cx="665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18</a:t>
            </a:r>
          </a:p>
        </p:txBody>
      </p:sp>
      <p:sp>
        <p:nvSpPr>
          <p:cNvPr id="316664" name="Text Box 1272"/>
          <p:cNvSpPr txBox="1">
            <a:spLocks noChangeArrowheads="1"/>
          </p:cNvSpPr>
          <p:nvPr/>
        </p:nvSpPr>
        <p:spPr bwMode="auto">
          <a:xfrm>
            <a:off x="7512050" y="5240338"/>
            <a:ext cx="4302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316665" name="Text Box 1273"/>
          <p:cNvSpPr txBox="1">
            <a:spLocks noChangeArrowheads="1"/>
          </p:cNvSpPr>
          <p:nvPr/>
        </p:nvSpPr>
        <p:spPr bwMode="auto">
          <a:xfrm>
            <a:off x="7535863" y="5592763"/>
            <a:ext cx="357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316666" name="Text Box 1274"/>
          <p:cNvSpPr txBox="1">
            <a:spLocks noChangeArrowheads="1"/>
          </p:cNvSpPr>
          <p:nvPr/>
        </p:nvSpPr>
        <p:spPr bwMode="auto">
          <a:xfrm>
            <a:off x="7459663" y="59594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3C386C"/>
                </a:solidFill>
                <a:latin typeface="Comic Sans MS" pitchFamily="66" charset="0"/>
              </a:rPr>
              <a:t>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525" grpId="0" autoUpdateAnimBg="0"/>
      <p:bldP spid="316526" grpId="0" autoUpdateAnimBg="0"/>
      <p:bldP spid="316527" grpId="0" autoUpdateAnimBg="0"/>
      <p:bldP spid="316528" grpId="0" autoUpdateAnimBg="0"/>
      <p:bldP spid="316529" grpId="0" autoUpdateAnimBg="0"/>
      <p:bldP spid="316530" grpId="0" autoUpdateAnimBg="0"/>
      <p:bldP spid="316531" grpId="0" autoUpdateAnimBg="0"/>
      <p:bldP spid="316651" grpId="0" autoUpdateAnimBg="0"/>
      <p:bldP spid="316653" grpId="0" autoUpdateAnimBg="0"/>
      <p:bldP spid="316654" grpId="0" autoUpdateAnimBg="0"/>
      <p:bldP spid="316655" grpId="0" autoUpdateAnimBg="0"/>
      <p:bldP spid="316656" grpId="0" autoUpdateAnimBg="0"/>
      <p:bldP spid="316657" grpId="0" autoUpdateAnimBg="0"/>
      <p:bldP spid="316658" grpId="0" autoUpdateAnimBg="0"/>
      <p:bldP spid="316659" grpId="0" autoUpdateAnimBg="0"/>
      <p:bldP spid="316660" grpId="0" autoUpdateAnimBg="0"/>
      <p:bldP spid="316661" grpId="0" autoUpdateAnimBg="0"/>
      <p:bldP spid="316662" grpId="0" autoUpdateAnimBg="0"/>
      <p:bldP spid="316663" grpId="0" autoUpdateAnimBg="0"/>
      <p:bldP spid="316664" grpId="0" autoUpdateAnimBg="0"/>
      <p:bldP spid="316665" grpId="0" autoUpdateAnimBg="0"/>
      <p:bldP spid="31666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EA2085-4CFF-45AB-99C0-88BCCCCFBBA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66725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Total, Average &amp; Marginal Products, K = 2  </a:t>
            </a:r>
            <a:r>
              <a:rPr lang="en-US" sz="3400" smtClean="0"/>
              <a:t>(Figure 8.1)</a:t>
            </a:r>
          </a:p>
        </p:txBody>
      </p:sp>
      <p:pic>
        <p:nvPicPr>
          <p:cNvPr id="10245" name="Picture 10" descr="Fig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1495425"/>
            <a:ext cx="3379788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500" name="Picture 12" descr="Fig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2813" y="1800225"/>
            <a:ext cx="287972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499" name="Picture 11" descr="Fig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5538" y="1781175"/>
            <a:ext cx="222726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502" name="Picture 14" descr="Fig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4502150"/>
            <a:ext cx="266858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504" name="Picture 16" descr="Fig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6963" y="4445000"/>
            <a:ext cx="1919287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501" name="Picture 13" descr="Fig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27438" y="4489450"/>
            <a:ext cx="217646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9503" name="Picture 15" descr="Fig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75088" y="4445000"/>
            <a:ext cx="17033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Line 17"/>
          <p:cNvSpPr>
            <a:spLocks noChangeShapeType="1"/>
          </p:cNvSpPr>
          <p:nvPr/>
        </p:nvSpPr>
        <p:spPr bwMode="auto">
          <a:xfrm>
            <a:off x="3570288" y="928688"/>
            <a:ext cx="247650" cy="0"/>
          </a:xfrm>
          <a:prstGeom prst="line">
            <a:avLst/>
          </a:prstGeom>
          <a:noFill/>
          <a:ln w="19050">
            <a:solidFill>
              <a:srgbClr val="DDE0A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D29141-6A88-4361-B928-4611FD89239B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Total, Average &amp; Marginal Product Curves</a:t>
            </a:r>
          </a:p>
        </p:txBody>
      </p:sp>
      <p:pic>
        <p:nvPicPr>
          <p:cNvPr id="11269" name="Picture 6" descr="SW CH 8 panel 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4388" y="1503363"/>
            <a:ext cx="2613025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 descr="SW Ch 8 panel 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4388" y="4048125"/>
            <a:ext cx="2598737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18"/>
          <p:cNvSpPr txBox="1">
            <a:spLocks noChangeArrowheads="1"/>
          </p:cNvSpPr>
          <p:nvPr/>
        </p:nvSpPr>
        <p:spPr bwMode="auto">
          <a:xfrm>
            <a:off x="1528763" y="2462213"/>
            <a:ext cx="126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Futura Lt BT" pitchFamily="34" charset="0"/>
              </a:rPr>
              <a:t>Panel A</a:t>
            </a:r>
          </a:p>
        </p:txBody>
      </p:sp>
      <p:sp>
        <p:nvSpPr>
          <p:cNvPr id="11272" name="Text Box 19"/>
          <p:cNvSpPr txBox="1">
            <a:spLocks noChangeArrowheads="1"/>
          </p:cNvSpPr>
          <p:nvPr/>
        </p:nvSpPr>
        <p:spPr bwMode="auto">
          <a:xfrm>
            <a:off x="1524000" y="4843463"/>
            <a:ext cx="126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Futura Lt BT" pitchFamily="34" charset="0"/>
              </a:rPr>
              <a:t>Panel B</a:t>
            </a: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3471863" y="1838325"/>
            <a:ext cx="3519487" cy="1781175"/>
            <a:chOff x="2187" y="1158"/>
            <a:chExt cx="2217" cy="1122"/>
          </a:xfrm>
        </p:grpSpPr>
        <p:pic>
          <p:nvPicPr>
            <p:cNvPr id="11306" name="Picture 8" descr="SW CH 8 TP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87" y="1158"/>
              <a:ext cx="1647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7" name="Text Box 42"/>
            <p:cNvSpPr txBox="1">
              <a:spLocks noChangeArrowheads="1"/>
            </p:cNvSpPr>
            <p:nvPr/>
          </p:nvSpPr>
          <p:spPr bwMode="auto">
            <a:xfrm>
              <a:off x="3744" y="1368"/>
              <a:ext cx="6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Futura Lt BT" pitchFamily="34" charset="0"/>
                </a:rPr>
                <a:t>Total product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3462338" y="5019675"/>
            <a:ext cx="3376612" cy="1131888"/>
            <a:chOff x="2181" y="3162"/>
            <a:chExt cx="2127" cy="713"/>
          </a:xfrm>
        </p:grpSpPr>
        <p:pic>
          <p:nvPicPr>
            <p:cNvPr id="11304" name="Picture 9" descr="SW CH 8 AP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81" y="3162"/>
              <a:ext cx="1329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5" name="Text Box 43"/>
            <p:cNvSpPr txBox="1">
              <a:spLocks noChangeArrowheads="1"/>
            </p:cNvSpPr>
            <p:nvPr/>
          </p:nvSpPr>
          <p:spPr bwMode="auto">
            <a:xfrm>
              <a:off x="3480" y="3426"/>
              <a:ext cx="8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Futura Lt BT" pitchFamily="34" charset="0"/>
                </a:rPr>
                <a:t>Average product</a:t>
              </a:r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3481388" y="4684713"/>
            <a:ext cx="3529012" cy="1866900"/>
            <a:chOff x="2193" y="2951"/>
            <a:chExt cx="2223" cy="1176"/>
          </a:xfrm>
        </p:grpSpPr>
        <p:pic>
          <p:nvPicPr>
            <p:cNvPr id="11302" name="Picture 10" descr="SW CH 8 MP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93" y="2951"/>
              <a:ext cx="1412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3" name="Text Box 44"/>
            <p:cNvSpPr txBox="1">
              <a:spLocks noChangeArrowheads="1"/>
            </p:cNvSpPr>
            <p:nvPr/>
          </p:nvSpPr>
          <p:spPr bwMode="auto">
            <a:xfrm>
              <a:off x="3588" y="3954"/>
              <a:ext cx="8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>
                  <a:latin typeface="Futura Lt BT" pitchFamily="34" charset="0"/>
                </a:rPr>
                <a:t>Marginal product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190875" y="2171700"/>
            <a:ext cx="1819275" cy="4202113"/>
            <a:chOff x="2010" y="1368"/>
            <a:chExt cx="1146" cy="2647"/>
          </a:xfrm>
        </p:grpSpPr>
        <p:sp>
          <p:nvSpPr>
            <p:cNvPr id="11294" name="Line 13"/>
            <p:cNvSpPr>
              <a:spLocks noChangeShapeType="1"/>
            </p:cNvSpPr>
            <p:nvPr/>
          </p:nvSpPr>
          <p:spPr bwMode="auto">
            <a:xfrm>
              <a:off x="3027" y="1458"/>
              <a:ext cx="0" cy="816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11295" name="Picture 14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010" y="3156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6" name="Picture 30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010" y="1436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7" name="Line 31"/>
            <p:cNvSpPr>
              <a:spLocks noChangeShapeType="1"/>
            </p:cNvSpPr>
            <p:nvPr/>
          </p:nvSpPr>
          <p:spPr bwMode="auto">
            <a:xfrm flipH="1">
              <a:off x="2196" y="1455"/>
              <a:ext cx="814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Text Box 32"/>
            <p:cNvSpPr txBox="1">
              <a:spLocks noChangeArrowheads="1"/>
            </p:cNvSpPr>
            <p:nvPr/>
          </p:nvSpPr>
          <p:spPr bwMode="auto">
            <a:xfrm>
              <a:off x="2010" y="1368"/>
              <a:ext cx="2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Q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1</a:t>
              </a:r>
            </a:p>
          </p:txBody>
        </p:sp>
        <p:sp>
          <p:nvSpPr>
            <p:cNvPr id="11299" name="Text Box 33"/>
            <p:cNvSpPr txBox="1">
              <a:spLocks noChangeArrowheads="1"/>
            </p:cNvSpPr>
            <p:nvPr/>
          </p:nvSpPr>
          <p:spPr bwMode="auto">
            <a:xfrm>
              <a:off x="2943" y="2280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1</a:t>
              </a:r>
            </a:p>
          </p:txBody>
        </p:sp>
        <p:sp>
          <p:nvSpPr>
            <p:cNvPr id="11300" name="Line 34"/>
            <p:cNvSpPr>
              <a:spLocks noChangeShapeType="1"/>
            </p:cNvSpPr>
            <p:nvPr/>
          </p:nvSpPr>
          <p:spPr bwMode="auto">
            <a:xfrm>
              <a:off x="3027" y="3187"/>
              <a:ext cx="0" cy="683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Text Box 35"/>
            <p:cNvSpPr txBox="1">
              <a:spLocks noChangeArrowheads="1"/>
            </p:cNvSpPr>
            <p:nvPr/>
          </p:nvSpPr>
          <p:spPr bwMode="auto">
            <a:xfrm>
              <a:off x="2937" y="3861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1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190875" y="1704975"/>
            <a:ext cx="2547938" cy="4668838"/>
            <a:chOff x="2010" y="1074"/>
            <a:chExt cx="1605" cy="2941"/>
          </a:xfrm>
        </p:grpSpPr>
        <p:pic>
          <p:nvPicPr>
            <p:cNvPr id="11287" name="Picture 15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55" y="3854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8" name="Picture 17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66" y="1142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9" name="Line 36"/>
            <p:cNvSpPr>
              <a:spLocks noChangeShapeType="1"/>
            </p:cNvSpPr>
            <p:nvPr/>
          </p:nvSpPr>
          <p:spPr bwMode="auto">
            <a:xfrm>
              <a:off x="3483" y="1173"/>
              <a:ext cx="0" cy="1101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Text Box 37"/>
            <p:cNvSpPr txBox="1">
              <a:spLocks noChangeArrowheads="1"/>
            </p:cNvSpPr>
            <p:nvPr/>
          </p:nvSpPr>
          <p:spPr bwMode="auto">
            <a:xfrm>
              <a:off x="3402" y="2280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2</a:t>
              </a:r>
            </a:p>
          </p:txBody>
        </p:sp>
        <p:sp>
          <p:nvSpPr>
            <p:cNvPr id="11291" name="Line 39"/>
            <p:cNvSpPr>
              <a:spLocks noChangeShapeType="1"/>
            </p:cNvSpPr>
            <p:nvPr/>
          </p:nvSpPr>
          <p:spPr bwMode="auto">
            <a:xfrm flipH="1">
              <a:off x="2196" y="1158"/>
              <a:ext cx="1270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Text Box 40"/>
            <p:cNvSpPr txBox="1">
              <a:spLocks noChangeArrowheads="1"/>
            </p:cNvSpPr>
            <p:nvPr/>
          </p:nvSpPr>
          <p:spPr bwMode="auto">
            <a:xfrm>
              <a:off x="2010" y="1074"/>
              <a:ext cx="2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Q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2</a:t>
              </a:r>
            </a:p>
          </p:txBody>
        </p:sp>
        <p:sp>
          <p:nvSpPr>
            <p:cNvPr id="11293" name="Text Box 41"/>
            <p:cNvSpPr txBox="1">
              <a:spLocks noChangeArrowheads="1"/>
            </p:cNvSpPr>
            <p:nvPr/>
          </p:nvSpPr>
          <p:spPr bwMode="auto">
            <a:xfrm>
              <a:off x="3342" y="3861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2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3190875" y="2928938"/>
            <a:ext cx="1362075" cy="3444875"/>
            <a:chOff x="2010" y="1845"/>
            <a:chExt cx="858" cy="2170"/>
          </a:xfrm>
        </p:grpSpPr>
        <p:pic>
          <p:nvPicPr>
            <p:cNvPr id="11279" name="Picture 11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18" y="1908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0" name="Picture 12" descr="black do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20" y="2939"/>
              <a:ext cx="31" cy="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1" name="Line 22"/>
            <p:cNvSpPr>
              <a:spLocks noChangeShapeType="1"/>
            </p:cNvSpPr>
            <p:nvPr/>
          </p:nvSpPr>
          <p:spPr bwMode="auto">
            <a:xfrm flipH="1">
              <a:off x="2732" y="1933"/>
              <a:ext cx="0" cy="341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23"/>
            <p:cNvSpPr>
              <a:spLocks noChangeShapeType="1"/>
            </p:cNvSpPr>
            <p:nvPr/>
          </p:nvSpPr>
          <p:spPr bwMode="auto">
            <a:xfrm flipH="1">
              <a:off x="2196" y="1927"/>
              <a:ext cx="522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Text Box 24"/>
            <p:cNvSpPr txBox="1">
              <a:spLocks noChangeArrowheads="1"/>
            </p:cNvSpPr>
            <p:nvPr/>
          </p:nvSpPr>
          <p:spPr bwMode="auto">
            <a:xfrm>
              <a:off x="2655" y="2280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0</a:t>
              </a:r>
            </a:p>
          </p:txBody>
        </p:sp>
        <p:sp>
          <p:nvSpPr>
            <p:cNvPr id="11284" name="Text Box 26"/>
            <p:cNvSpPr txBox="1">
              <a:spLocks noChangeArrowheads="1"/>
            </p:cNvSpPr>
            <p:nvPr/>
          </p:nvSpPr>
          <p:spPr bwMode="auto">
            <a:xfrm>
              <a:off x="2010" y="1845"/>
              <a:ext cx="2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Q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0</a:t>
              </a:r>
            </a:p>
          </p:txBody>
        </p:sp>
        <p:sp>
          <p:nvSpPr>
            <p:cNvPr id="11285" name="Text Box 28"/>
            <p:cNvSpPr txBox="1">
              <a:spLocks noChangeArrowheads="1"/>
            </p:cNvSpPr>
            <p:nvPr/>
          </p:nvSpPr>
          <p:spPr bwMode="auto">
            <a:xfrm>
              <a:off x="2646" y="3861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i="1">
                  <a:solidFill>
                    <a:srgbClr val="333333"/>
                  </a:solidFill>
                  <a:latin typeface="Futura Lt BT" pitchFamily="34" charset="0"/>
                </a:rPr>
                <a:t>L</a:t>
              </a:r>
              <a:r>
                <a:rPr lang="en-US" sz="1000" i="1" baseline="-25000">
                  <a:solidFill>
                    <a:srgbClr val="333333"/>
                  </a:solidFill>
                  <a:latin typeface="Futura Lt BT" pitchFamily="34" charset="0"/>
                </a:rPr>
                <a:t>0</a:t>
              </a:r>
            </a:p>
          </p:txBody>
        </p:sp>
        <p:sp>
          <p:nvSpPr>
            <p:cNvPr id="11286" name="Line 29"/>
            <p:cNvSpPr>
              <a:spLocks noChangeShapeType="1"/>
            </p:cNvSpPr>
            <p:nvPr/>
          </p:nvSpPr>
          <p:spPr bwMode="auto">
            <a:xfrm>
              <a:off x="2735" y="2951"/>
              <a:ext cx="0" cy="919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urice">
  <a:themeElements>
    <a:clrScheme name="maur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ur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ur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ur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ur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ur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ur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ur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ur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4242</TotalTime>
  <Words>802</Words>
  <Application>Microsoft Office PowerPoint</Application>
  <PresentationFormat>On-screen Show (4:3)</PresentationFormat>
  <Paragraphs>245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maurice</vt:lpstr>
      <vt:lpstr>Chapter 8</vt:lpstr>
      <vt:lpstr>Basic Concepts of Production Theory</vt:lpstr>
      <vt:lpstr>Basic Concepts of Production Theory</vt:lpstr>
      <vt:lpstr>Basic Concepts of Production Theory</vt:lpstr>
      <vt:lpstr>Short Run Production</vt:lpstr>
      <vt:lpstr>Average &amp; Marginal Products</vt:lpstr>
      <vt:lpstr>Total, Average, &amp; Marginal Products of Labor, K = 2   (Table 8.2)</vt:lpstr>
      <vt:lpstr>Total, Average &amp; Marginal Products, K = 2  (Figure 8.1)</vt:lpstr>
      <vt:lpstr>Total, Average &amp; Marginal Product Curves</vt:lpstr>
      <vt:lpstr>Short Run Production Costs</vt:lpstr>
      <vt:lpstr>Short-Run Total Cost Schedules   (Table 8.4)</vt:lpstr>
      <vt:lpstr>Average Costs</vt:lpstr>
      <vt:lpstr>Short Run Marginal Cost</vt:lpstr>
      <vt:lpstr>Average &amp; Marginal Cost Schedules   (Table 8.5)</vt:lpstr>
      <vt:lpstr>Average &amp; Marginal Cost Curves  (Figure 8.3)</vt:lpstr>
      <vt:lpstr>Short Run Cost Curve Relations</vt:lpstr>
      <vt:lpstr>Short Run Cost Curve Relations</vt:lpstr>
      <vt:lpstr>Relations Between Short-Run Costs &amp; Production</vt:lpstr>
      <vt:lpstr>Short-Run Production &amp; Cost Relations   (Figure 8.6)</vt:lpstr>
      <vt:lpstr>Relations Between Short-Run Costs &amp; Production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#</dc:title>
  <dc:creator>Rebecca Szura</dc:creator>
  <cp:lastModifiedBy>Michael</cp:lastModifiedBy>
  <cp:revision>119</cp:revision>
  <dcterms:created xsi:type="dcterms:W3CDTF">2001-05-31T13:53:20Z</dcterms:created>
  <dcterms:modified xsi:type="dcterms:W3CDTF">2014-01-29T21:54:38Z</dcterms:modified>
</cp:coreProperties>
</file>