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12" r:id="rId2"/>
    <p:sldId id="348" r:id="rId3"/>
    <p:sldId id="391" r:id="rId4"/>
    <p:sldId id="389" r:id="rId5"/>
    <p:sldId id="390" r:id="rId6"/>
    <p:sldId id="392" r:id="rId7"/>
    <p:sldId id="393" r:id="rId8"/>
    <p:sldId id="394" r:id="rId9"/>
    <p:sldId id="383" r:id="rId10"/>
    <p:sldId id="395" r:id="rId11"/>
    <p:sldId id="396" r:id="rId12"/>
    <p:sldId id="397" r:id="rId13"/>
    <p:sldId id="398" r:id="rId14"/>
    <p:sldId id="412" r:id="rId15"/>
    <p:sldId id="413" r:id="rId16"/>
    <p:sldId id="399" r:id="rId17"/>
    <p:sldId id="400" r:id="rId18"/>
    <p:sldId id="410" r:id="rId19"/>
    <p:sldId id="401" r:id="rId20"/>
    <p:sldId id="402" r:id="rId21"/>
    <p:sldId id="411" r:id="rId22"/>
    <p:sldId id="403" r:id="rId23"/>
    <p:sldId id="405" r:id="rId24"/>
    <p:sldId id="404" r:id="rId25"/>
    <p:sldId id="406" r:id="rId26"/>
    <p:sldId id="408" r:id="rId27"/>
    <p:sldId id="407" r:id="rId28"/>
    <p:sldId id="409" r:id="rId29"/>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99B9"/>
    <a:srgbClr val="800000"/>
    <a:srgbClr val="3636F6"/>
    <a:srgbClr val="000048"/>
    <a:srgbClr val="3C386C"/>
    <a:srgbClr val="000040"/>
    <a:srgbClr val="000044"/>
    <a:srgbClr val="00003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napToObjects="1">
      <p:cViewPr varScale="1">
        <p:scale>
          <a:sx n="89" d="100"/>
          <a:sy n="89" d="100"/>
        </p:scale>
        <p:origin x="-1482" y="-10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0" d="100"/>
          <a:sy n="40" d="100"/>
        </p:scale>
        <p:origin x="-145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7.xml"/><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2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2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2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E352C8D-AD58-4ACE-85E8-CBBDCF044EB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17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4531A2-CE26-441C-B12B-1028F770F0E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5"/>
          <p:cNvSpPr>
            <a:spLocks noChangeArrowheads="1"/>
          </p:cNvSpPr>
          <p:nvPr userDrawn="1"/>
        </p:nvSpPr>
        <p:spPr bwMode="auto">
          <a:xfrm>
            <a:off x="0" y="0"/>
            <a:ext cx="9144000" cy="6858000"/>
          </a:xfrm>
          <a:prstGeom prst="rect">
            <a:avLst/>
          </a:prstGeom>
          <a:solidFill>
            <a:srgbClr val="AEB8CE"/>
          </a:solidFill>
          <a:ln w="9525">
            <a:noFill/>
            <a:miter lim="800000"/>
            <a:headEnd/>
            <a:tailEnd/>
          </a:ln>
          <a:effectLst/>
        </p:spPr>
        <p:txBody>
          <a:bodyPr wrap="none" anchor="ctr"/>
          <a:lstStyle/>
          <a:p>
            <a:pPr>
              <a:defRPr/>
            </a:pPr>
            <a:endParaRPr lang="en-US"/>
          </a:p>
        </p:txBody>
      </p:sp>
      <p:sp>
        <p:nvSpPr>
          <p:cNvPr id="5" name="Rectangle 126"/>
          <p:cNvSpPr>
            <a:spLocks noChangeArrowheads="1"/>
          </p:cNvSpPr>
          <p:nvPr userDrawn="1"/>
        </p:nvSpPr>
        <p:spPr bwMode="auto">
          <a:xfrm>
            <a:off x="0" y="5486400"/>
            <a:ext cx="9144000" cy="1371600"/>
          </a:xfrm>
          <a:prstGeom prst="rect">
            <a:avLst/>
          </a:prstGeom>
          <a:solidFill>
            <a:srgbClr val="424358"/>
          </a:solidFill>
          <a:ln w="9525">
            <a:noFill/>
            <a:miter lim="800000"/>
            <a:headEnd/>
            <a:tailEnd/>
          </a:ln>
          <a:effectLst/>
        </p:spPr>
        <p:txBody>
          <a:bodyPr wrap="none" anchor="ctr"/>
          <a:lstStyle/>
          <a:p>
            <a:pPr>
              <a:defRPr/>
            </a:pPr>
            <a:endParaRPr lang="en-US"/>
          </a:p>
        </p:txBody>
      </p:sp>
      <p:sp>
        <p:nvSpPr>
          <p:cNvPr id="6" name="AutoShape 136"/>
          <p:cNvSpPr>
            <a:spLocks noChangeArrowheads="1"/>
          </p:cNvSpPr>
          <p:nvPr userDrawn="1"/>
        </p:nvSpPr>
        <p:spPr bwMode="auto">
          <a:xfrm flipH="1">
            <a:off x="0" y="2133600"/>
            <a:ext cx="9144000" cy="3352800"/>
          </a:xfrm>
          <a:prstGeom prst="rtTriangle">
            <a:avLst/>
          </a:prstGeom>
          <a:solidFill>
            <a:srgbClr val="424358"/>
          </a:solidFill>
          <a:ln w="9525">
            <a:noFill/>
            <a:miter lim="800000"/>
            <a:headEnd/>
            <a:tailEnd/>
          </a:ln>
          <a:effectLst/>
        </p:spPr>
        <p:txBody>
          <a:bodyPr wrap="none" anchor="ctr"/>
          <a:lstStyle/>
          <a:p>
            <a:pPr>
              <a:defRPr/>
            </a:pPr>
            <a:endParaRPr lang="en-US"/>
          </a:p>
        </p:txBody>
      </p:sp>
      <p:grpSp>
        <p:nvGrpSpPr>
          <p:cNvPr id="7" name="Group 27"/>
          <p:cNvGrpSpPr>
            <a:grpSpLocks/>
          </p:cNvGrpSpPr>
          <p:nvPr userDrawn="1"/>
        </p:nvGrpSpPr>
        <p:grpSpPr bwMode="auto">
          <a:xfrm>
            <a:off x="-1362075" y="-628650"/>
            <a:ext cx="11858625" cy="8153400"/>
            <a:chOff x="-858" y="-396"/>
            <a:chExt cx="7470" cy="5136"/>
          </a:xfrm>
        </p:grpSpPr>
        <p:sp>
          <p:nvSpPr>
            <p:cNvPr id="8" name="Rectangle 28"/>
            <p:cNvSpPr>
              <a:spLocks noChangeArrowheads="1"/>
            </p:cNvSpPr>
            <p:nvPr userDrawn="1"/>
          </p:nvSpPr>
          <p:spPr bwMode="auto">
            <a:xfrm>
              <a:off x="-858" y="-396"/>
              <a:ext cx="852" cy="5136"/>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29"/>
            <p:cNvSpPr>
              <a:spLocks noChangeArrowheads="1"/>
            </p:cNvSpPr>
            <p:nvPr userDrawn="1"/>
          </p:nvSpPr>
          <p:spPr bwMode="auto">
            <a:xfrm>
              <a:off x="5760" y="-396"/>
              <a:ext cx="852" cy="5136"/>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 name="Rectangle 30"/>
            <p:cNvSpPr>
              <a:spLocks noChangeArrowheads="1"/>
            </p:cNvSpPr>
            <p:nvPr userDrawn="1"/>
          </p:nvSpPr>
          <p:spPr bwMode="auto">
            <a:xfrm>
              <a:off x="-12" y="-390"/>
              <a:ext cx="5772" cy="39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1" name="Rectangle 31"/>
            <p:cNvSpPr>
              <a:spLocks noChangeArrowheads="1"/>
            </p:cNvSpPr>
            <p:nvPr userDrawn="1"/>
          </p:nvSpPr>
          <p:spPr bwMode="auto">
            <a:xfrm>
              <a:off x="-18" y="4320"/>
              <a:ext cx="5772" cy="390"/>
            </a:xfrm>
            <a:prstGeom prst="rect">
              <a:avLst/>
            </a:prstGeom>
            <a:solidFill>
              <a:schemeClr val="bg2"/>
            </a:solidFill>
            <a:ln w="9525">
              <a:noFill/>
              <a:miter lim="800000"/>
              <a:headEnd/>
              <a:tailEnd/>
            </a:ln>
            <a:effectLst/>
          </p:spPr>
          <p:txBody>
            <a:bodyPr wrap="none" anchor="ctr"/>
            <a:lstStyle/>
            <a:p>
              <a:pPr>
                <a:defRPr/>
              </a:pPr>
              <a:endParaRPr lang="en-US"/>
            </a:p>
          </p:txBody>
        </p:sp>
      </p:grpSp>
      <p:sp>
        <p:nvSpPr>
          <p:cNvPr id="12" name="Text Box 127"/>
          <p:cNvSpPr txBox="1">
            <a:spLocks noChangeArrowheads="1"/>
          </p:cNvSpPr>
          <p:nvPr userDrawn="1"/>
        </p:nvSpPr>
        <p:spPr bwMode="auto">
          <a:xfrm>
            <a:off x="3886200" y="6583363"/>
            <a:ext cx="5486400" cy="274637"/>
          </a:xfrm>
          <a:prstGeom prst="rect">
            <a:avLst/>
          </a:prstGeom>
          <a:noFill/>
          <a:ln w="9525">
            <a:noFill/>
            <a:miter lim="800000"/>
            <a:headEnd/>
            <a:tailEnd/>
          </a:ln>
          <a:effectLst/>
        </p:spPr>
        <p:txBody>
          <a:bodyPr>
            <a:spAutoFit/>
          </a:bodyPr>
          <a:lstStyle/>
          <a:p>
            <a:pPr>
              <a:spcBef>
                <a:spcPct val="50000"/>
              </a:spcBef>
              <a:defRPr/>
            </a:pPr>
            <a:r>
              <a:rPr lang="en-US" sz="1200" b="1" i="1">
                <a:solidFill>
                  <a:srgbClr val="DDE0A8"/>
                </a:solidFill>
                <a:latin typeface="Book Antiqua" pitchFamily="18" charset="0"/>
              </a:rPr>
              <a:t>Copyright © 2005 by the McGraw-Hill Companies, Inc. All rights reserved.</a:t>
            </a:r>
          </a:p>
        </p:txBody>
      </p:sp>
      <p:sp>
        <p:nvSpPr>
          <p:cNvPr id="13" name="Text Box 128"/>
          <p:cNvSpPr txBox="1">
            <a:spLocks noChangeArrowheads="1"/>
          </p:cNvSpPr>
          <p:nvPr userDrawn="1"/>
        </p:nvSpPr>
        <p:spPr bwMode="auto">
          <a:xfrm>
            <a:off x="0" y="6553200"/>
            <a:ext cx="1770063" cy="304800"/>
          </a:xfrm>
          <a:prstGeom prst="rect">
            <a:avLst/>
          </a:prstGeom>
          <a:noFill/>
          <a:ln w="9525">
            <a:noFill/>
            <a:miter lim="800000"/>
            <a:headEnd/>
            <a:tailEnd/>
          </a:ln>
          <a:effectLst/>
        </p:spPr>
        <p:txBody>
          <a:bodyPr wrap="none">
            <a:spAutoFit/>
          </a:bodyPr>
          <a:lstStyle/>
          <a:p>
            <a:pPr>
              <a:defRPr/>
            </a:pPr>
            <a:r>
              <a:rPr lang="en-US" sz="1400" b="1" i="1">
                <a:solidFill>
                  <a:srgbClr val="DDE0A8"/>
                </a:solidFill>
                <a:latin typeface="Book Antiqua" pitchFamily="18" charset="0"/>
              </a:rPr>
              <a:t>McGraw-Hill/Irwin</a:t>
            </a:r>
          </a:p>
        </p:txBody>
      </p:sp>
      <p:sp>
        <p:nvSpPr>
          <p:cNvPr id="14" name="Text Box 129"/>
          <p:cNvSpPr txBox="1">
            <a:spLocks noChangeArrowheads="1"/>
          </p:cNvSpPr>
          <p:nvPr userDrawn="1"/>
        </p:nvSpPr>
        <p:spPr bwMode="auto">
          <a:xfrm>
            <a:off x="228600" y="-34925"/>
            <a:ext cx="5178425" cy="701675"/>
          </a:xfrm>
          <a:prstGeom prst="rect">
            <a:avLst/>
          </a:prstGeom>
          <a:noFill/>
          <a:ln w="9525">
            <a:noFill/>
            <a:miter lim="800000"/>
            <a:headEnd/>
            <a:tailEnd/>
          </a:ln>
          <a:effectLst/>
        </p:spPr>
        <p:txBody>
          <a:bodyPr wrap="none">
            <a:spAutoFit/>
          </a:bodyPr>
          <a:lstStyle/>
          <a:p>
            <a:pPr>
              <a:defRPr/>
            </a:pPr>
            <a:r>
              <a:rPr lang="en-US" sz="4000" b="1">
                <a:solidFill>
                  <a:schemeClr val="bg1"/>
                </a:solidFill>
                <a:latin typeface="Garamond" pitchFamily="18" charset="0"/>
              </a:rPr>
              <a:t>Managerial</a:t>
            </a:r>
            <a:r>
              <a:rPr lang="en-US" sz="4000" b="1">
                <a:latin typeface="Garamond" pitchFamily="18" charset="0"/>
              </a:rPr>
              <a:t> </a:t>
            </a:r>
            <a:r>
              <a:rPr lang="en-US" sz="4000" b="1">
                <a:solidFill>
                  <a:schemeClr val="bg1"/>
                </a:solidFill>
                <a:latin typeface="Garamond" pitchFamily="18" charset="0"/>
              </a:rPr>
              <a:t>Economics</a:t>
            </a:r>
          </a:p>
        </p:txBody>
      </p:sp>
      <p:sp>
        <p:nvSpPr>
          <p:cNvPr id="15" name="Text Box 141"/>
          <p:cNvSpPr txBox="1">
            <a:spLocks noChangeArrowheads="1"/>
          </p:cNvSpPr>
          <p:nvPr userDrawn="1"/>
        </p:nvSpPr>
        <p:spPr bwMode="auto">
          <a:xfrm>
            <a:off x="7315200" y="-76200"/>
            <a:ext cx="1636713" cy="1190625"/>
          </a:xfrm>
          <a:prstGeom prst="rect">
            <a:avLst/>
          </a:prstGeom>
          <a:noFill/>
          <a:ln w="9525">
            <a:noFill/>
            <a:miter lim="800000"/>
            <a:headEnd/>
            <a:tailEnd/>
          </a:ln>
          <a:effectLst/>
        </p:spPr>
        <p:txBody>
          <a:bodyPr wrap="none">
            <a:spAutoFit/>
          </a:bodyPr>
          <a:lstStyle/>
          <a:p>
            <a:pPr>
              <a:defRPr/>
            </a:pPr>
            <a:r>
              <a:rPr lang="en-US">
                <a:solidFill>
                  <a:srgbClr val="DDE0A8"/>
                </a:solidFill>
                <a:latin typeface="Garamond" pitchFamily="18" charset="0"/>
              </a:rPr>
              <a:t>Thomas</a:t>
            </a:r>
          </a:p>
          <a:p>
            <a:pPr>
              <a:defRPr/>
            </a:pPr>
            <a:r>
              <a:rPr lang="en-US">
                <a:solidFill>
                  <a:srgbClr val="DDE0A8"/>
                </a:solidFill>
                <a:latin typeface="Garamond" pitchFamily="18" charset="0"/>
              </a:rPr>
              <a:t>Maurice</a:t>
            </a:r>
          </a:p>
        </p:txBody>
      </p:sp>
      <p:sp>
        <p:nvSpPr>
          <p:cNvPr id="16" name="Text Box 142"/>
          <p:cNvSpPr txBox="1">
            <a:spLocks noChangeArrowheads="1"/>
          </p:cNvSpPr>
          <p:nvPr userDrawn="1"/>
        </p:nvSpPr>
        <p:spPr bwMode="auto">
          <a:xfrm>
            <a:off x="1676400" y="534988"/>
            <a:ext cx="2078038" cy="519112"/>
          </a:xfrm>
          <a:prstGeom prst="rect">
            <a:avLst/>
          </a:prstGeom>
          <a:noFill/>
          <a:ln w="9525">
            <a:noFill/>
            <a:miter lim="800000"/>
            <a:headEnd/>
            <a:tailEnd/>
          </a:ln>
          <a:effectLst/>
        </p:spPr>
        <p:txBody>
          <a:bodyPr wrap="none">
            <a:spAutoFit/>
          </a:bodyPr>
          <a:lstStyle/>
          <a:p>
            <a:pPr>
              <a:defRPr/>
            </a:pPr>
            <a:r>
              <a:rPr lang="en-US" sz="2800">
                <a:solidFill>
                  <a:srgbClr val="DDE0A8"/>
                </a:solidFill>
                <a:latin typeface="Garamond" pitchFamily="18" charset="0"/>
              </a:rPr>
              <a:t>eighth edition</a:t>
            </a:r>
          </a:p>
        </p:txBody>
      </p:sp>
      <p:pic>
        <p:nvPicPr>
          <p:cNvPr id="17" name="Picture 145" descr="Managerial Cover_2"/>
          <p:cNvPicPr>
            <a:picLocks noChangeAspect="1" noChangeArrowheads="1"/>
          </p:cNvPicPr>
          <p:nvPr userDrawn="1"/>
        </p:nvPicPr>
        <p:blipFill>
          <a:blip r:embed="rId2" cstate="print"/>
          <a:srcRect/>
          <a:stretch>
            <a:fillRect/>
          </a:stretch>
        </p:blipFill>
        <p:spPr bwMode="auto">
          <a:xfrm>
            <a:off x="6248400" y="1371600"/>
            <a:ext cx="2895600" cy="2576513"/>
          </a:xfrm>
          <a:prstGeom prst="rect">
            <a:avLst/>
          </a:prstGeom>
          <a:noFill/>
          <a:ln w="9525">
            <a:noFill/>
            <a:miter lim="800000"/>
            <a:headEnd/>
            <a:tailEnd/>
          </a:ln>
        </p:spPr>
      </p:pic>
      <p:sp>
        <p:nvSpPr>
          <p:cNvPr id="4165" name="Rectangle 69"/>
          <p:cNvSpPr>
            <a:spLocks noGrp="1" noChangeArrowheads="1"/>
          </p:cNvSpPr>
          <p:nvPr>
            <p:ph type="subTitle" sz="quarter" idx="1"/>
          </p:nvPr>
        </p:nvSpPr>
        <p:spPr>
          <a:xfrm>
            <a:off x="3048000" y="4953000"/>
            <a:ext cx="4495800" cy="914400"/>
          </a:xfrm>
        </p:spPr>
        <p:txBody>
          <a:bodyPr/>
          <a:lstStyle>
            <a:lvl1pPr marL="0" indent="0" algn="ctr">
              <a:buFontTx/>
              <a:buNone/>
              <a:defRPr sz="3600" i="1">
                <a:solidFill>
                  <a:srgbClr val="DDE0A8"/>
                </a:solidFill>
              </a:defRPr>
            </a:lvl1pPr>
          </a:lstStyle>
          <a:p>
            <a:r>
              <a:rPr lang="en-US"/>
              <a:t>Click to edit Master subtitle style</a:t>
            </a:r>
          </a:p>
        </p:txBody>
      </p:sp>
      <p:sp>
        <p:nvSpPr>
          <p:cNvPr id="4172" name="Rectangle 76"/>
          <p:cNvSpPr>
            <a:spLocks noGrp="1" noChangeArrowheads="1"/>
          </p:cNvSpPr>
          <p:nvPr>
            <p:ph type="ctrTitle" sz="quarter"/>
          </p:nvPr>
        </p:nvSpPr>
        <p:spPr>
          <a:xfrm>
            <a:off x="838200" y="2019300"/>
            <a:ext cx="2895600" cy="1409700"/>
          </a:xfrm>
        </p:spPr>
        <p:txBody>
          <a:bodyPr/>
          <a:lstStyle>
            <a:lvl1pPr algn="ctr">
              <a:defRPr>
                <a:solidFill>
                  <a:schemeClr val="bg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0"/>
          <p:cNvSpPr>
            <a:spLocks noGrp="1" noChangeArrowheads="1"/>
          </p:cNvSpPr>
          <p:nvPr>
            <p:ph type="sldNum" sz="quarter" idx="10"/>
          </p:nvPr>
        </p:nvSpPr>
        <p:spPr>
          <a:ln/>
        </p:spPr>
        <p:txBody>
          <a:bodyPr/>
          <a:lstStyle>
            <a:lvl1pPr>
              <a:defRPr/>
            </a:lvl1pPr>
          </a:lstStyle>
          <a:p>
            <a:pPr>
              <a:defRPr/>
            </a:pPr>
            <a:fld id="{3ECC9EBE-4A02-4574-A6B3-DFCD161681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09600"/>
            <a:ext cx="19621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57340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0"/>
          <p:cNvSpPr>
            <a:spLocks noGrp="1" noChangeArrowheads="1"/>
          </p:cNvSpPr>
          <p:nvPr>
            <p:ph type="sldNum" sz="quarter" idx="10"/>
          </p:nvPr>
        </p:nvSpPr>
        <p:spPr>
          <a:ln/>
        </p:spPr>
        <p:txBody>
          <a:bodyPr/>
          <a:lstStyle>
            <a:lvl1pPr>
              <a:defRPr/>
            </a:lvl1pPr>
          </a:lstStyle>
          <a:p>
            <a:pPr>
              <a:defRPr/>
            </a:pPr>
            <a:fld id="{415A7CDD-14D5-47B4-946D-73C461B6BD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0"/>
          <p:cNvSpPr>
            <a:spLocks noGrp="1" noChangeArrowheads="1"/>
          </p:cNvSpPr>
          <p:nvPr>
            <p:ph type="sldNum" sz="quarter" idx="10"/>
          </p:nvPr>
        </p:nvSpPr>
        <p:spPr>
          <a:ln/>
        </p:spPr>
        <p:txBody>
          <a:bodyPr/>
          <a:lstStyle>
            <a:lvl1pPr>
              <a:defRPr/>
            </a:lvl1pPr>
          </a:lstStyle>
          <a:p>
            <a:pPr>
              <a:defRPr/>
            </a:pPr>
            <a:fld id="{921126CD-C778-4C4F-BECE-88D5D45BEF4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0"/>
          <p:cNvSpPr>
            <a:spLocks noGrp="1" noChangeArrowheads="1"/>
          </p:cNvSpPr>
          <p:nvPr>
            <p:ph type="sldNum" sz="quarter" idx="10"/>
          </p:nvPr>
        </p:nvSpPr>
        <p:spPr>
          <a:ln/>
        </p:spPr>
        <p:txBody>
          <a:bodyPr/>
          <a:lstStyle>
            <a:lvl1pPr>
              <a:defRPr/>
            </a:lvl1pPr>
          </a:lstStyle>
          <a:p>
            <a:pPr>
              <a:defRPr/>
            </a:pPr>
            <a:fld id="{E1BE5EC3-0851-4DA0-AFAD-C33424C664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5240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0"/>
          <p:cNvSpPr>
            <a:spLocks noGrp="1" noChangeArrowheads="1"/>
          </p:cNvSpPr>
          <p:nvPr>
            <p:ph type="sldNum" sz="quarter" idx="10"/>
          </p:nvPr>
        </p:nvSpPr>
        <p:spPr>
          <a:ln/>
        </p:spPr>
        <p:txBody>
          <a:bodyPr/>
          <a:lstStyle>
            <a:lvl1pPr>
              <a:defRPr/>
            </a:lvl1pPr>
          </a:lstStyle>
          <a:p>
            <a:pPr>
              <a:defRPr/>
            </a:pPr>
            <a:fld id="{52D2B9CA-3BDB-4367-A951-2147C8A40B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0"/>
          <p:cNvSpPr>
            <a:spLocks noGrp="1" noChangeArrowheads="1"/>
          </p:cNvSpPr>
          <p:nvPr>
            <p:ph type="sldNum" sz="quarter" idx="10"/>
          </p:nvPr>
        </p:nvSpPr>
        <p:spPr>
          <a:ln/>
        </p:spPr>
        <p:txBody>
          <a:bodyPr/>
          <a:lstStyle>
            <a:lvl1pPr>
              <a:defRPr/>
            </a:lvl1pPr>
          </a:lstStyle>
          <a:p>
            <a:pPr>
              <a:defRPr/>
            </a:pPr>
            <a:fld id="{4E7F6450-2413-45DD-9E2A-A9C1624534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0"/>
          <p:cNvSpPr>
            <a:spLocks noGrp="1" noChangeArrowheads="1"/>
          </p:cNvSpPr>
          <p:nvPr>
            <p:ph type="sldNum" sz="quarter" idx="10"/>
          </p:nvPr>
        </p:nvSpPr>
        <p:spPr>
          <a:ln/>
        </p:spPr>
        <p:txBody>
          <a:bodyPr/>
          <a:lstStyle>
            <a:lvl1pPr>
              <a:defRPr/>
            </a:lvl1pPr>
          </a:lstStyle>
          <a:p>
            <a:pPr>
              <a:defRPr/>
            </a:pPr>
            <a:fld id="{DCB02057-950F-432D-84A0-707760B40C0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0"/>
          <p:cNvSpPr>
            <a:spLocks noGrp="1" noChangeArrowheads="1"/>
          </p:cNvSpPr>
          <p:nvPr>
            <p:ph type="sldNum" sz="quarter" idx="10"/>
          </p:nvPr>
        </p:nvSpPr>
        <p:spPr>
          <a:ln/>
        </p:spPr>
        <p:txBody>
          <a:bodyPr/>
          <a:lstStyle>
            <a:lvl1pPr>
              <a:defRPr/>
            </a:lvl1pPr>
          </a:lstStyle>
          <a:p>
            <a:pPr>
              <a:defRPr/>
            </a:pPr>
            <a:fld id="{EED43ECC-6B5C-406D-8C1D-5E7390E8AB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0"/>
          <p:cNvSpPr>
            <a:spLocks noGrp="1" noChangeArrowheads="1"/>
          </p:cNvSpPr>
          <p:nvPr>
            <p:ph type="sldNum" sz="quarter" idx="10"/>
          </p:nvPr>
        </p:nvSpPr>
        <p:spPr>
          <a:ln/>
        </p:spPr>
        <p:txBody>
          <a:bodyPr/>
          <a:lstStyle>
            <a:lvl1pPr>
              <a:defRPr/>
            </a:lvl1pPr>
          </a:lstStyle>
          <a:p>
            <a:pPr>
              <a:defRPr/>
            </a:pPr>
            <a:fld id="{C38A6DC8-4900-4D07-9988-496C7E10D9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0"/>
          <p:cNvSpPr>
            <a:spLocks noGrp="1" noChangeArrowheads="1"/>
          </p:cNvSpPr>
          <p:nvPr>
            <p:ph type="sldNum" sz="quarter" idx="10"/>
          </p:nvPr>
        </p:nvSpPr>
        <p:spPr>
          <a:ln/>
        </p:spPr>
        <p:txBody>
          <a:bodyPr/>
          <a:lstStyle>
            <a:lvl1pPr>
              <a:defRPr/>
            </a:lvl1pPr>
          </a:lstStyle>
          <a:p>
            <a:pPr>
              <a:defRPr/>
            </a:pPr>
            <a:fld id="{8F493C15-9921-499D-B943-1250DC68F06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userDrawn="1"/>
        </p:nvSpPr>
        <p:spPr bwMode="auto">
          <a:xfrm>
            <a:off x="0" y="1447800"/>
            <a:ext cx="762000" cy="5410200"/>
          </a:xfrm>
          <a:prstGeom prst="rect">
            <a:avLst/>
          </a:prstGeom>
          <a:solidFill>
            <a:srgbClr val="AEB8CE"/>
          </a:solidFill>
          <a:ln w="9525">
            <a:noFill/>
            <a:miter lim="800000"/>
            <a:headEnd/>
            <a:tailEnd/>
          </a:ln>
          <a:effectLst/>
        </p:spPr>
        <p:txBody>
          <a:bodyPr wrap="none" anchor="ctr"/>
          <a:lstStyle/>
          <a:p>
            <a:pPr>
              <a:defRPr/>
            </a:pPr>
            <a:endParaRPr lang="en-US"/>
          </a:p>
        </p:txBody>
      </p:sp>
      <p:sp>
        <p:nvSpPr>
          <p:cNvPr id="1033" name="Rectangle 9"/>
          <p:cNvSpPr>
            <a:spLocks noChangeArrowheads="1"/>
          </p:cNvSpPr>
          <p:nvPr userDrawn="1"/>
        </p:nvSpPr>
        <p:spPr bwMode="auto">
          <a:xfrm>
            <a:off x="0" y="0"/>
            <a:ext cx="762000" cy="1447800"/>
          </a:xfrm>
          <a:prstGeom prst="rect">
            <a:avLst/>
          </a:prstGeom>
          <a:solidFill>
            <a:srgbClr val="AEB8CE"/>
          </a:solidFill>
          <a:ln w="9525">
            <a:noFill/>
            <a:miter lim="800000"/>
            <a:headEnd/>
            <a:tailEnd/>
          </a:ln>
          <a:effectLst/>
        </p:spPr>
        <p:txBody>
          <a:bodyPr wrap="none" anchor="ctr"/>
          <a:lstStyle/>
          <a:p>
            <a:pPr algn="ctr">
              <a:defRPr/>
            </a:pPr>
            <a:endParaRPr lang="en-US" sz="2400">
              <a:solidFill>
                <a:srgbClr val="000066"/>
              </a:solidFill>
            </a:endParaRPr>
          </a:p>
        </p:txBody>
      </p:sp>
      <p:sp>
        <p:nvSpPr>
          <p:cNvPr id="1032" name="Rectangle 8"/>
          <p:cNvSpPr>
            <a:spLocks noChangeArrowheads="1"/>
          </p:cNvSpPr>
          <p:nvPr userDrawn="1"/>
        </p:nvSpPr>
        <p:spPr bwMode="auto">
          <a:xfrm>
            <a:off x="8915400" y="0"/>
            <a:ext cx="228600" cy="6858000"/>
          </a:xfrm>
          <a:prstGeom prst="rect">
            <a:avLst/>
          </a:prstGeom>
          <a:solidFill>
            <a:srgbClr val="424358"/>
          </a:solidFill>
          <a:ln w="9525">
            <a:noFill/>
            <a:miter lim="800000"/>
            <a:headEnd/>
            <a:tailEnd/>
          </a:ln>
          <a:effectLst/>
        </p:spPr>
        <p:txBody>
          <a:bodyPr wrap="none" anchor="ctr"/>
          <a:lstStyle/>
          <a:p>
            <a:pPr>
              <a:defRPr/>
            </a:pPr>
            <a:endParaRPr lang="en-US"/>
          </a:p>
        </p:txBody>
      </p:sp>
      <p:sp>
        <p:nvSpPr>
          <p:cNvPr id="1043" name="Rectangle 19"/>
          <p:cNvSpPr>
            <a:spLocks noChangeArrowheads="1"/>
          </p:cNvSpPr>
          <p:nvPr userDrawn="1"/>
        </p:nvSpPr>
        <p:spPr bwMode="auto">
          <a:xfrm>
            <a:off x="762000" y="0"/>
            <a:ext cx="8382000" cy="1447800"/>
          </a:xfrm>
          <a:prstGeom prst="rect">
            <a:avLst/>
          </a:prstGeom>
          <a:solidFill>
            <a:srgbClr val="424358"/>
          </a:solidFill>
          <a:ln w="9525">
            <a:noFill/>
            <a:miter lim="800000"/>
            <a:headEnd/>
            <a:tailEnd/>
          </a:ln>
          <a:effectLst/>
        </p:spPr>
        <p:txBody>
          <a:bodyPr wrap="none" anchor="ctr"/>
          <a:lstStyle/>
          <a:p>
            <a:pPr>
              <a:defRPr/>
            </a:pPr>
            <a:endParaRPr lang="en-US"/>
          </a:p>
        </p:txBody>
      </p:sp>
      <p:sp>
        <p:nvSpPr>
          <p:cNvPr id="1048" name="Rectangle 24"/>
          <p:cNvSpPr>
            <a:spLocks noChangeArrowheads="1"/>
          </p:cNvSpPr>
          <p:nvPr userDrawn="1"/>
        </p:nvSpPr>
        <p:spPr bwMode="auto">
          <a:xfrm>
            <a:off x="990600" y="1447800"/>
            <a:ext cx="5486400" cy="518160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44" name="Rectangle 20"/>
          <p:cNvSpPr>
            <a:spLocks noChangeArrowheads="1"/>
          </p:cNvSpPr>
          <p:nvPr userDrawn="1"/>
        </p:nvSpPr>
        <p:spPr bwMode="auto">
          <a:xfrm>
            <a:off x="762000" y="6553200"/>
            <a:ext cx="8382000" cy="304800"/>
          </a:xfrm>
          <a:prstGeom prst="rect">
            <a:avLst/>
          </a:prstGeom>
          <a:solidFill>
            <a:srgbClr val="424358"/>
          </a:solidFill>
          <a:ln w="9525">
            <a:noFill/>
            <a:miter lim="800000"/>
            <a:headEnd/>
            <a:tailEnd/>
          </a:ln>
          <a:effectLst/>
        </p:spPr>
        <p:txBody>
          <a:bodyPr wrap="none" anchor="ctr"/>
          <a:lstStyle/>
          <a:p>
            <a:pPr>
              <a:defRPr/>
            </a:pPr>
            <a:endParaRPr lang="en-US"/>
          </a:p>
        </p:txBody>
      </p:sp>
      <p:sp>
        <p:nvSpPr>
          <p:cNvPr id="2056" name="Rectangle 2"/>
          <p:cNvSpPr>
            <a:spLocks noGrp="1" noChangeArrowheads="1"/>
          </p:cNvSpPr>
          <p:nvPr>
            <p:ph type="title"/>
          </p:nvPr>
        </p:nvSpPr>
        <p:spPr bwMode="auto">
          <a:xfrm>
            <a:off x="1143000" y="609600"/>
            <a:ext cx="7620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7" name="Rectangle 3"/>
          <p:cNvSpPr>
            <a:spLocks noGrp="1" noChangeArrowheads="1"/>
          </p:cNvSpPr>
          <p:nvPr>
            <p:ph type="body" idx="1"/>
          </p:nvPr>
        </p:nvSpPr>
        <p:spPr bwMode="auto">
          <a:xfrm>
            <a:off x="914400" y="1524000"/>
            <a:ext cx="7848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8" name="Text Box 34"/>
          <p:cNvSpPr txBox="1">
            <a:spLocks noChangeArrowheads="1"/>
          </p:cNvSpPr>
          <p:nvPr userDrawn="1"/>
        </p:nvSpPr>
        <p:spPr bwMode="auto">
          <a:xfrm>
            <a:off x="1143000" y="-77788"/>
            <a:ext cx="2882900" cy="457201"/>
          </a:xfrm>
          <a:prstGeom prst="rect">
            <a:avLst/>
          </a:prstGeom>
          <a:noFill/>
          <a:ln w="9525">
            <a:noFill/>
            <a:miter lim="800000"/>
            <a:headEnd/>
            <a:tailEnd/>
          </a:ln>
          <a:effectLst/>
        </p:spPr>
        <p:txBody>
          <a:bodyPr wrap="none">
            <a:spAutoFit/>
          </a:bodyPr>
          <a:lstStyle/>
          <a:p>
            <a:pPr>
              <a:defRPr/>
            </a:pPr>
            <a:r>
              <a:rPr lang="en-US" sz="2400">
                <a:solidFill>
                  <a:schemeClr val="bg1"/>
                </a:solidFill>
                <a:latin typeface="Garamond" pitchFamily="18" charset="0"/>
              </a:rPr>
              <a:t>Managerial</a:t>
            </a:r>
            <a:r>
              <a:rPr lang="en-US" sz="2400">
                <a:latin typeface="Garamond" pitchFamily="18" charset="0"/>
              </a:rPr>
              <a:t> </a:t>
            </a:r>
            <a:r>
              <a:rPr lang="en-US" sz="2400">
                <a:solidFill>
                  <a:schemeClr val="bg1"/>
                </a:solidFill>
                <a:latin typeface="Garamond" pitchFamily="18" charset="0"/>
              </a:rPr>
              <a:t>Economics</a:t>
            </a:r>
          </a:p>
        </p:txBody>
      </p:sp>
      <p:sp>
        <p:nvSpPr>
          <p:cNvPr id="1063" name="Text Box 39"/>
          <p:cNvSpPr txBox="1">
            <a:spLocks noChangeArrowheads="1"/>
          </p:cNvSpPr>
          <p:nvPr userDrawn="1"/>
        </p:nvSpPr>
        <p:spPr bwMode="auto">
          <a:xfrm>
            <a:off x="212725" y="0"/>
            <a:ext cx="539750" cy="457200"/>
          </a:xfrm>
          <a:prstGeom prst="rect">
            <a:avLst/>
          </a:prstGeom>
          <a:noFill/>
          <a:ln w="9525">
            <a:noFill/>
            <a:miter lim="800000"/>
            <a:headEnd/>
            <a:tailEnd/>
          </a:ln>
          <a:effectLst/>
        </p:spPr>
        <p:txBody>
          <a:bodyPr>
            <a:spAutoFit/>
          </a:bodyPr>
          <a:lstStyle/>
          <a:p>
            <a:pPr algn="ctr">
              <a:defRPr/>
            </a:pPr>
            <a:fld id="{08DF0B23-85A5-42C9-8FB1-E0A2033DD8AD}" type="slidenum">
              <a:rPr lang="en-US" sz="2400">
                <a:solidFill>
                  <a:srgbClr val="828C90"/>
                </a:solidFill>
              </a:rPr>
              <a:pPr algn="ctr">
                <a:defRPr/>
              </a:pPr>
              <a:t>‹#›</a:t>
            </a:fld>
            <a:endParaRPr lang="en-US" sz="2400">
              <a:solidFill>
                <a:srgbClr val="828C90"/>
              </a:solidFill>
            </a:endParaRPr>
          </a:p>
        </p:txBody>
      </p:sp>
      <p:sp>
        <p:nvSpPr>
          <p:cNvPr id="1067" name="Rectangle 43"/>
          <p:cNvSpPr>
            <a:spLocks noChangeArrowheads="1"/>
          </p:cNvSpPr>
          <p:nvPr userDrawn="1"/>
        </p:nvSpPr>
        <p:spPr bwMode="auto">
          <a:xfrm>
            <a:off x="-1362075" y="-628650"/>
            <a:ext cx="1352550" cy="815340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68" name="Rectangle 44"/>
          <p:cNvSpPr>
            <a:spLocks noChangeArrowheads="1"/>
          </p:cNvSpPr>
          <p:nvPr userDrawn="1"/>
        </p:nvSpPr>
        <p:spPr bwMode="auto">
          <a:xfrm>
            <a:off x="9144000" y="-628650"/>
            <a:ext cx="1352550" cy="815340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69" name="Rectangle 45"/>
          <p:cNvSpPr>
            <a:spLocks noChangeArrowheads="1"/>
          </p:cNvSpPr>
          <p:nvPr userDrawn="1"/>
        </p:nvSpPr>
        <p:spPr bwMode="auto">
          <a:xfrm>
            <a:off x="-19050" y="-619125"/>
            <a:ext cx="9163050" cy="619125"/>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70" name="Rectangle 46"/>
          <p:cNvSpPr>
            <a:spLocks noChangeArrowheads="1"/>
          </p:cNvSpPr>
          <p:nvPr userDrawn="1"/>
        </p:nvSpPr>
        <p:spPr bwMode="auto">
          <a:xfrm>
            <a:off x="-28575" y="6858000"/>
            <a:ext cx="9163050" cy="619125"/>
          </a:xfrm>
          <a:prstGeom prst="rect">
            <a:avLst/>
          </a:prstGeom>
          <a:solidFill>
            <a:schemeClr val="bg2"/>
          </a:solidFill>
          <a:ln w="9525">
            <a:noFill/>
            <a:miter lim="800000"/>
            <a:headEnd/>
            <a:tailEnd/>
          </a:ln>
          <a:effectLst/>
        </p:spPr>
        <p:txBody>
          <a:bodyPr wrap="none" anchor="ctr"/>
          <a:lstStyle/>
          <a:p>
            <a:pPr>
              <a:defRPr/>
            </a:pPr>
            <a:endParaRPr lang="en-US"/>
          </a:p>
        </p:txBody>
      </p:sp>
      <p:pic>
        <p:nvPicPr>
          <p:cNvPr id="2064" name="Picture 75"/>
          <p:cNvPicPr>
            <a:picLocks noChangeAspect="1" noChangeArrowheads="1"/>
          </p:cNvPicPr>
          <p:nvPr userDrawn="1"/>
        </p:nvPicPr>
        <p:blipFill>
          <a:blip r:embed="rId13" cstate="print"/>
          <a:srcRect/>
          <a:stretch>
            <a:fillRect/>
          </a:stretch>
        </p:blipFill>
        <p:spPr bwMode="auto">
          <a:xfrm>
            <a:off x="0" y="0"/>
            <a:ext cx="989013" cy="1447800"/>
          </a:xfrm>
          <a:prstGeom prst="rect">
            <a:avLst/>
          </a:prstGeom>
          <a:noFill/>
          <a:ln w="9525">
            <a:noFill/>
            <a:miter lim="800000"/>
            <a:headEnd/>
            <a:tailEnd/>
          </a:ln>
        </p:spPr>
      </p:pic>
      <p:sp>
        <p:nvSpPr>
          <p:cNvPr id="1102" name="Text Box 78"/>
          <p:cNvSpPr txBox="1">
            <a:spLocks noChangeArrowheads="1"/>
          </p:cNvSpPr>
          <p:nvPr userDrawn="1"/>
        </p:nvSpPr>
        <p:spPr bwMode="auto">
          <a:xfrm>
            <a:off x="3962400" y="6583363"/>
            <a:ext cx="5486400" cy="274637"/>
          </a:xfrm>
          <a:prstGeom prst="rect">
            <a:avLst/>
          </a:prstGeom>
          <a:noFill/>
          <a:ln w="9525">
            <a:noFill/>
            <a:miter lim="800000"/>
            <a:headEnd/>
            <a:tailEnd/>
          </a:ln>
          <a:effectLst/>
        </p:spPr>
        <p:txBody>
          <a:bodyPr>
            <a:spAutoFit/>
          </a:bodyPr>
          <a:lstStyle/>
          <a:p>
            <a:pPr>
              <a:spcBef>
                <a:spcPct val="50000"/>
              </a:spcBef>
              <a:defRPr/>
            </a:pPr>
            <a:r>
              <a:rPr lang="en-US" sz="1200" b="1" i="1">
                <a:solidFill>
                  <a:srgbClr val="DDE0A8"/>
                </a:solidFill>
                <a:latin typeface="Book Antiqua" pitchFamily="18" charset="0"/>
              </a:rPr>
              <a:t>Copyright © 2005 by the McGraw-Hill Companies, Inc. All rights reserved.</a:t>
            </a:r>
          </a:p>
        </p:txBody>
      </p:sp>
      <p:sp>
        <p:nvSpPr>
          <p:cNvPr id="1103" name="Text Box 79"/>
          <p:cNvSpPr txBox="1">
            <a:spLocks noChangeArrowheads="1"/>
          </p:cNvSpPr>
          <p:nvPr userDrawn="1"/>
        </p:nvSpPr>
        <p:spPr bwMode="auto">
          <a:xfrm>
            <a:off x="762000" y="6553200"/>
            <a:ext cx="1770063" cy="304800"/>
          </a:xfrm>
          <a:prstGeom prst="rect">
            <a:avLst/>
          </a:prstGeom>
          <a:noFill/>
          <a:ln w="9525">
            <a:noFill/>
            <a:miter lim="800000"/>
            <a:headEnd/>
            <a:tailEnd/>
          </a:ln>
          <a:effectLst/>
        </p:spPr>
        <p:txBody>
          <a:bodyPr wrap="none">
            <a:spAutoFit/>
          </a:bodyPr>
          <a:lstStyle/>
          <a:p>
            <a:pPr>
              <a:defRPr/>
            </a:pPr>
            <a:r>
              <a:rPr lang="en-US" sz="1400" b="1" i="1">
                <a:solidFill>
                  <a:srgbClr val="DDE0A8"/>
                </a:solidFill>
                <a:latin typeface="Book Antiqua" pitchFamily="18" charset="0"/>
              </a:rPr>
              <a:t>McGraw-Hill/Irwin</a:t>
            </a:r>
          </a:p>
        </p:txBody>
      </p:sp>
      <p:sp>
        <p:nvSpPr>
          <p:cNvPr id="1104" name="Rectangle 80"/>
          <p:cNvSpPr>
            <a:spLocks noGrp="1" noChangeArrowheads="1"/>
          </p:cNvSpPr>
          <p:nvPr>
            <p:ph type="sldNum" sz="quarter" idx="4"/>
          </p:nvPr>
        </p:nvSpPr>
        <p:spPr bwMode="auto">
          <a:xfrm>
            <a:off x="0" y="6400800"/>
            <a:ext cx="685800" cy="4572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r">
              <a:defRPr sz="1600" b="1">
                <a:latin typeface="+mn-lt"/>
              </a:defRPr>
            </a:lvl1pPr>
          </a:lstStyle>
          <a:p>
            <a:pPr>
              <a:defRPr/>
            </a:pPr>
            <a:fld id="{1475E049-94A8-4BBA-9374-DBE1473167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i="1">
          <a:solidFill>
            <a:srgbClr val="DDE0A8"/>
          </a:solidFill>
          <a:latin typeface="+mj-lt"/>
          <a:ea typeface="+mj-ea"/>
          <a:cs typeface="+mj-cs"/>
        </a:defRPr>
      </a:lvl1pPr>
      <a:lvl2pPr algn="l" rtl="0" eaLnBrk="0" fontAlgn="base" hangingPunct="0">
        <a:spcBef>
          <a:spcPct val="0"/>
        </a:spcBef>
        <a:spcAft>
          <a:spcPct val="0"/>
        </a:spcAft>
        <a:defRPr sz="4000" b="1" i="1">
          <a:solidFill>
            <a:srgbClr val="DDE0A8"/>
          </a:solidFill>
          <a:latin typeface="Arial" charset="0"/>
        </a:defRPr>
      </a:lvl2pPr>
      <a:lvl3pPr algn="l" rtl="0" eaLnBrk="0" fontAlgn="base" hangingPunct="0">
        <a:spcBef>
          <a:spcPct val="0"/>
        </a:spcBef>
        <a:spcAft>
          <a:spcPct val="0"/>
        </a:spcAft>
        <a:defRPr sz="4000" b="1" i="1">
          <a:solidFill>
            <a:srgbClr val="DDE0A8"/>
          </a:solidFill>
          <a:latin typeface="Arial" charset="0"/>
        </a:defRPr>
      </a:lvl3pPr>
      <a:lvl4pPr algn="l" rtl="0" eaLnBrk="0" fontAlgn="base" hangingPunct="0">
        <a:spcBef>
          <a:spcPct val="0"/>
        </a:spcBef>
        <a:spcAft>
          <a:spcPct val="0"/>
        </a:spcAft>
        <a:defRPr sz="4000" b="1" i="1">
          <a:solidFill>
            <a:srgbClr val="DDE0A8"/>
          </a:solidFill>
          <a:latin typeface="Arial" charset="0"/>
        </a:defRPr>
      </a:lvl4pPr>
      <a:lvl5pPr algn="l" rtl="0" eaLnBrk="0" fontAlgn="base" hangingPunct="0">
        <a:spcBef>
          <a:spcPct val="0"/>
        </a:spcBef>
        <a:spcAft>
          <a:spcPct val="0"/>
        </a:spcAft>
        <a:defRPr sz="4000" b="1" i="1">
          <a:solidFill>
            <a:srgbClr val="DDE0A8"/>
          </a:solidFill>
          <a:latin typeface="Arial" charset="0"/>
        </a:defRPr>
      </a:lvl5pPr>
      <a:lvl6pPr marL="457200" algn="l" rtl="0" fontAlgn="base">
        <a:spcBef>
          <a:spcPct val="0"/>
        </a:spcBef>
        <a:spcAft>
          <a:spcPct val="0"/>
        </a:spcAft>
        <a:defRPr sz="4000" b="1" i="1">
          <a:solidFill>
            <a:srgbClr val="DDE0A8"/>
          </a:solidFill>
          <a:latin typeface="Arial" charset="0"/>
        </a:defRPr>
      </a:lvl6pPr>
      <a:lvl7pPr marL="914400" algn="l" rtl="0" fontAlgn="base">
        <a:spcBef>
          <a:spcPct val="0"/>
        </a:spcBef>
        <a:spcAft>
          <a:spcPct val="0"/>
        </a:spcAft>
        <a:defRPr sz="4000" b="1" i="1">
          <a:solidFill>
            <a:srgbClr val="DDE0A8"/>
          </a:solidFill>
          <a:latin typeface="Arial" charset="0"/>
        </a:defRPr>
      </a:lvl7pPr>
      <a:lvl8pPr marL="1371600" algn="l" rtl="0" fontAlgn="base">
        <a:spcBef>
          <a:spcPct val="0"/>
        </a:spcBef>
        <a:spcAft>
          <a:spcPct val="0"/>
        </a:spcAft>
        <a:defRPr sz="4000" b="1" i="1">
          <a:solidFill>
            <a:srgbClr val="DDE0A8"/>
          </a:solidFill>
          <a:latin typeface="Arial" charset="0"/>
        </a:defRPr>
      </a:lvl8pPr>
      <a:lvl9pPr marL="1828800" algn="l" rtl="0" fontAlgn="base">
        <a:spcBef>
          <a:spcPct val="0"/>
        </a:spcBef>
        <a:spcAft>
          <a:spcPct val="0"/>
        </a:spcAft>
        <a:defRPr sz="4000" b="1" i="1">
          <a:solidFill>
            <a:srgbClr val="DDE0A8"/>
          </a:solidFill>
          <a:latin typeface="Arial" charset="0"/>
        </a:defRPr>
      </a:lvl9pPr>
    </p:titleStyle>
    <p:bodyStyle>
      <a:lvl1pPr marL="342900" indent="-342900" algn="l" rtl="0" eaLnBrk="0" fontAlgn="base" hangingPunct="0">
        <a:spcBef>
          <a:spcPct val="20000"/>
        </a:spcBef>
        <a:spcAft>
          <a:spcPct val="0"/>
        </a:spcAft>
        <a:buChar char="•"/>
        <a:defRPr sz="3400" b="1">
          <a:solidFill>
            <a:srgbClr val="000032"/>
          </a:solidFill>
          <a:latin typeface="+mn-lt"/>
          <a:ea typeface="+mn-ea"/>
          <a:cs typeface="+mn-cs"/>
        </a:defRPr>
      </a:lvl1pPr>
      <a:lvl2pPr marL="742950" indent="-285750" algn="l" rtl="0" eaLnBrk="0" fontAlgn="base" hangingPunct="0">
        <a:spcBef>
          <a:spcPct val="20000"/>
        </a:spcBef>
        <a:spcAft>
          <a:spcPct val="0"/>
        </a:spcAft>
        <a:buChar char="•"/>
        <a:defRPr sz="3000">
          <a:solidFill>
            <a:srgbClr val="3C386C"/>
          </a:solidFill>
          <a:latin typeface="Comic Sans MS" pitchFamily="66" charset="0"/>
        </a:defRPr>
      </a:lvl2pPr>
      <a:lvl3pPr marL="1143000" indent="-228600" algn="l" rtl="0" eaLnBrk="0" fontAlgn="base" hangingPunct="0">
        <a:spcBef>
          <a:spcPct val="20000"/>
        </a:spcBef>
        <a:spcAft>
          <a:spcPct val="0"/>
        </a:spcAft>
        <a:buSzPct val="75000"/>
        <a:buFont typeface="Wingdings" pitchFamily="2" charset="2"/>
        <a:buChar char="§"/>
        <a:defRPr sz="2600">
          <a:solidFill>
            <a:srgbClr val="800000"/>
          </a:solidFill>
          <a:latin typeface="Comic Sans MS" pitchFamily="66" charset="0"/>
        </a:defRPr>
      </a:lvl3pPr>
      <a:lvl4pPr marL="1600200" indent="-228600" algn="l" rtl="0" eaLnBrk="0" fontAlgn="base" hangingPunct="0">
        <a:spcBef>
          <a:spcPct val="20000"/>
        </a:spcBef>
        <a:spcAft>
          <a:spcPct val="0"/>
        </a:spcAft>
        <a:buChar char="–"/>
        <a:defRPr sz="2000">
          <a:solidFill>
            <a:schemeClr val="tx1"/>
          </a:solidFill>
          <a:latin typeface="Comic Sans MS" pitchFamily="66" charset="0"/>
        </a:defRPr>
      </a:lvl4pPr>
      <a:lvl5pPr marL="2057400" indent="-228600" algn="l" rtl="0" eaLnBrk="0" fontAlgn="base" hangingPunct="0">
        <a:spcBef>
          <a:spcPct val="20000"/>
        </a:spcBef>
        <a:spcAft>
          <a:spcPct val="0"/>
        </a:spcAft>
        <a:buChar char="»"/>
        <a:defRPr sz="2000">
          <a:solidFill>
            <a:schemeClr val="tx1"/>
          </a:solidFill>
          <a:latin typeface="Comic Sans MS" pitchFamily="66" charset="0"/>
        </a:defRPr>
      </a:lvl5pPr>
      <a:lvl6pPr marL="2514600" indent="-228600" algn="l" rtl="0" fontAlgn="base">
        <a:spcBef>
          <a:spcPct val="20000"/>
        </a:spcBef>
        <a:spcAft>
          <a:spcPct val="0"/>
        </a:spcAft>
        <a:buChar char="»"/>
        <a:defRPr sz="2000">
          <a:solidFill>
            <a:schemeClr val="tx1"/>
          </a:solidFill>
          <a:latin typeface="Comic Sans MS" pitchFamily="66" charset="0"/>
        </a:defRPr>
      </a:lvl6pPr>
      <a:lvl7pPr marL="2971800" indent="-228600" algn="l" rtl="0" fontAlgn="base">
        <a:spcBef>
          <a:spcPct val="20000"/>
        </a:spcBef>
        <a:spcAft>
          <a:spcPct val="0"/>
        </a:spcAft>
        <a:buChar char="»"/>
        <a:defRPr sz="2000">
          <a:solidFill>
            <a:schemeClr val="tx1"/>
          </a:solidFill>
          <a:latin typeface="Comic Sans MS" pitchFamily="66" charset="0"/>
        </a:defRPr>
      </a:lvl7pPr>
      <a:lvl8pPr marL="3429000" indent="-228600" algn="l" rtl="0" fontAlgn="base">
        <a:spcBef>
          <a:spcPct val="20000"/>
        </a:spcBef>
        <a:spcAft>
          <a:spcPct val="0"/>
        </a:spcAft>
        <a:buChar char="»"/>
        <a:defRPr sz="2000">
          <a:solidFill>
            <a:schemeClr val="tx1"/>
          </a:solidFill>
          <a:latin typeface="Comic Sans MS" pitchFamily="66" charset="0"/>
        </a:defRPr>
      </a:lvl8pPr>
      <a:lvl9pPr marL="3886200" indent="-228600" algn="l" rtl="0" fontAlgn="base">
        <a:spcBef>
          <a:spcPct val="20000"/>
        </a:spcBef>
        <a:spcAft>
          <a:spcPct val="0"/>
        </a:spcAft>
        <a:buChar char="»"/>
        <a:defRPr sz="2000">
          <a:solidFill>
            <a:schemeClr val="tx1"/>
          </a:solidFill>
          <a:latin typeface="Comic Sans MS" pitchFamily="66"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438400"/>
            <a:ext cx="4038600" cy="1409700"/>
          </a:xfrm>
        </p:spPr>
        <p:txBody>
          <a:bodyPr/>
          <a:lstStyle/>
          <a:p>
            <a:pPr eaLnBrk="1" hangingPunct="1"/>
            <a:r>
              <a:rPr lang="en-US" sz="4400" smtClean="0"/>
              <a:t>Chapter 9</a:t>
            </a:r>
          </a:p>
        </p:txBody>
      </p:sp>
      <p:sp>
        <p:nvSpPr>
          <p:cNvPr id="4099" name="Rectangle 3"/>
          <p:cNvSpPr>
            <a:spLocks noGrp="1" noChangeArrowheads="1"/>
          </p:cNvSpPr>
          <p:nvPr>
            <p:ph type="subTitle" idx="1"/>
          </p:nvPr>
        </p:nvSpPr>
        <p:spPr>
          <a:xfrm>
            <a:off x="2057400" y="4724400"/>
            <a:ext cx="6400800" cy="914400"/>
          </a:xfrm>
        </p:spPr>
        <p:txBody>
          <a:bodyPr/>
          <a:lstStyle/>
          <a:p>
            <a:pPr eaLnBrk="1" hangingPunct="1"/>
            <a:r>
              <a:rPr lang="en-US" sz="4000" smtClean="0"/>
              <a:t>Production &amp; Cost in   the Long Run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A1422AB-AB4C-4444-862B-59C663D13D12}" type="slidenum">
              <a:rPr lang="en-US"/>
              <a:pPr>
                <a:defRPr/>
              </a:pPr>
              <a:t>10</a:t>
            </a:fld>
            <a:endParaRPr lang="en-US"/>
          </a:p>
        </p:txBody>
      </p:sp>
      <p:sp>
        <p:nvSpPr>
          <p:cNvPr id="13315" name="Rectangle 2"/>
          <p:cNvSpPr>
            <a:spLocks noGrp="1" noChangeArrowheads="1"/>
          </p:cNvSpPr>
          <p:nvPr>
            <p:ph type="title"/>
          </p:nvPr>
        </p:nvSpPr>
        <p:spPr>
          <a:xfrm>
            <a:off x="1143000" y="557213"/>
            <a:ext cx="7620000" cy="838200"/>
          </a:xfrm>
        </p:spPr>
        <p:txBody>
          <a:bodyPr/>
          <a:lstStyle/>
          <a:p>
            <a:pPr eaLnBrk="1" hangingPunct="1"/>
            <a:r>
              <a:rPr lang="en-US" smtClean="0"/>
              <a:t>Optimization &amp; Cost</a:t>
            </a:r>
          </a:p>
        </p:txBody>
      </p:sp>
      <p:sp>
        <p:nvSpPr>
          <p:cNvPr id="332803" name="Rectangle 3"/>
          <p:cNvSpPr>
            <a:spLocks noGrp="1" noChangeArrowheads="1"/>
          </p:cNvSpPr>
          <p:nvPr>
            <p:ph type="body" idx="1"/>
          </p:nvPr>
        </p:nvSpPr>
        <p:spPr/>
        <p:txBody>
          <a:bodyPr/>
          <a:lstStyle/>
          <a:p>
            <a:pPr eaLnBrk="1" hangingPunct="1"/>
            <a:r>
              <a:rPr lang="en-US" sz="3200" i="1" smtClean="0"/>
              <a:t>Expansion path</a:t>
            </a:r>
            <a:r>
              <a:rPr lang="en-US" sz="3200" smtClean="0"/>
              <a:t> gives the efficient (least-cost) input combinations for every level of output</a:t>
            </a:r>
          </a:p>
          <a:p>
            <a:pPr lvl="1" eaLnBrk="1" hangingPunct="1"/>
            <a:r>
              <a:rPr lang="en-US" sz="2800" smtClean="0"/>
              <a:t>Derived for a specific set of input prices</a:t>
            </a:r>
          </a:p>
          <a:p>
            <a:pPr lvl="1" eaLnBrk="1" hangingPunct="1"/>
            <a:r>
              <a:rPr lang="en-US" sz="2800" smtClean="0"/>
              <a:t>Along expansion path, input-price ratio is constant &amp; equal to the marginal rate of technical substitution</a:t>
            </a:r>
          </a:p>
          <a:p>
            <a:pPr lvl="1" eaLnBrk="1" hangingPunct="1"/>
            <a:endParaRPr lang="en-US" sz="3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Effect transition="in" filter="wipe(left)">
                                      <p:cBhvr>
                                        <p:cTn id="7" dur="500"/>
                                        <p:tgtEl>
                                          <p:spTgt spid="332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2803">
                                            <p:txEl>
                                              <p:pRg st="1" end="1"/>
                                            </p:txEl>
                                          </p:spTgt>
                                        </p:tgtEl>
                                        <p:attrNameLst>
                                          <p:attrName>style.visibility</p:attrName>
                                        </p:attrNameLst>
                                      </p:cBhvr>
                                      <p:to>
                                        <p:strVal val="visible"/>
                                      </p:to>
                                    </p:set>
                                    <p:animEffect transition="in" filter="wipe(left)">
                                      <p:cBhvr>
                                        <p:cTn id="12" dur="500"/>
                                        <p:tgtEl>
                                          <p:spTgt spid="332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2803">
                                            <p:txEl>
                                              <p:pRg st="2" end="2"/>
                                            </p:txEl>
                                          </p:spTgt>
                                        </p:tgtEl>
                                        <p:attrNameLst>
                                          <p:attrName>style.visibility</p:attrName>
                                        </p:attrNameLst>
                                      </p:cBhvr>
                                      <p:to>
                                        <p:strVal val="visible"/>
                                      </p:to>
                                    </p:set>
                                    <p:animEffect transition="in" filter="wipe(left)">
                                      <p:cBhvr>
                                        <p:cTn id="17" dur="500"/>
                                        <p:tgtEl>
                                          <p:spTgt spid="332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pPr>
              <a:defRPr/>
            </a:pPr>
            <a:fld id="{0F1BA57C-E76E-4622-AC22-72A0BED38752}" type="slidenum">
              <a:rPr lang="en-US"/>
              <a:pPr>
                <a:defRPr/>
              </a:pPr>
              <a:t>11</a:t>
            </a:fld>
            <a:endParaRPr lang="en-US"/>
          </a:p>
        </p:txBody>
      </p:sp>
      <p:sp>
        <p:nvSpPr>
          <p:cNvPr id="14339" name="Rectangle 2"/>
          <p:cNvSpPr>
            <a:spLocks noGrp="1" noChangeArrowheads="1"/>
          </p:cNvSpPr>
          <p:nvPr>
            <p:ph type="title"/>
          </p:nvPr>
        </p:nvSpPr>
        <p:spPr/>
        <p:txBody>
          <a:bodyPr/>
          <a:lstStyle/>
          <a:p>
            <a:pPr eaLnBrk="1" hangingPunct="1"/>
            <a:r>
              <a:rPr lang="en-US" smtClean="0"/>
              <a:t>Expansion Path   </a:t>
            </a:r>
            <a:r>
              <a:rPr lang="en-US" sz="3400" smtClean="0"/>
              <a:t>(Figure 9.6)</a:t>
            </a:r>
          </a:p>
        </p:txBody>
      </p:sp>
      <p:pic>
        <p:nvPicPr>
          <p:cNvPr id="14340" name="Picture 4" descr="Fig 9"/>
          <p:cNvPicPr>
            <a:picLocks noChangeAspect="1" noChangeArrowheads="1"/>
          </p:cNvPicPr>
          <p:nvPr/>
        </p:nvPicPr>
        <p:blipFill>
          <a:blip r:embed="rId2" cstate="print"/>
          <a:srcRect/>
          <a:stretch>
            <a:fillRect/>
          </a:stretch>
        </p:blipFill>
        <p:spPr bwMode="auto">
          <a:xfrm>
            <a:off x="1082675" y="1811338"/>
            <a:ext cx="7135813" cy="4441825"/>
          </a:xfrm>
          <a:prstGeom prst="rect">
            <a:avLst/>
          </a:prstGeom>
          <a:noFill/>
          <a:ln w="9525">
            <a:noFill/>
            <a:miter lim="800000"/>
            <a:headEnd/>
            <a:tailEnd/>
          </a:ln>
        </p:spPr>
      </p:pic>
      <p:pic>
        <p:nvPicPr>
          <p:cNvPr id="333830" name="Picture 6" descr="Fig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60488" y="2395538"/>
            <a:ext cx="6835775" cy="3538537"/>
          </a:xfrm>
          <a:prstGeom prst="rect">
            <a:avLst/>
          </a:prstGeom>
          <a:noFill/>
          <a:ln w="9525">
            <a:noFill/>
            <a:miter lim="800000"/>
            <a:headEnd/>
            <a:tailEnd/>
          </a:ln>
        </p:spPr>
      </p:pic>
      <p:pic>
        <p:nvPicPr>
          <p:cNvPr id="333829" name="Picture 5" descr="Fig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84450" y="2736850"/>
            <a:ext cx="3722688" cy="2449513"/>
          </a:xfrm>
          <a:prstGeom prst="rect">
            <a:avLst/>
          </a:prstGeom>
          <a:noFill/>
          <a:ln w="9525">
            <a:noFill/>
            <a:miter lim="800000"/>
            <a:headEnd/>
            <a:tailEnd/>
          </a:ln>
        </p:spPr>
      </p:pic>
      <p:pic>
        <p:nvPicPr>
          <p:cNvPr id="333832" name="Picture 8" descr="Fig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32025" y="3473450"/>
            <a:ext cx="3817938" cy="2012950"/>
          </a:xfrm>
          <a:prstGeom prst="rect">
            <a:avLst/>
          </a:prstGeom>
          <a:noFill/>
          <a:ln w="9525">
            <a:noFill/>
            <a:miter lim="800000"/>
            <a:headEnd/>
            <a:tailEnd/>
          </a:ln>
        </p:spPr>
      </p:pic>
      <p:pic>
        <p:nvPicPr>
          <p:cNvPr id="333831" name="Picture 7" descr="Fig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70013" y="3578225"/>
            <a:ext cx="3048000" cy="235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3829"/>
                                        </p:tgtEl>
                                        <p:attrNameLst>
                                          <p:attrName>style.visibility</p:attrName>
                                        </p:attrNameLst>
                                      </p:cBhvr>
                                      <p:to>
                                        <p:strVal val="visible"/>
                                      </p:to>
                                    </p:set>
                                    <p:animEffect transition="in" filter="wipe(left)">
                                      <p:cBhvr>
                                        <p:cTn id="7" dur="500"/>
                                        <p:tgtEl>
                                          <p:spTgt spid="333829"/>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333830"/>
                                        </p:tgtEl>
                                        <p:attrNameLst>
                                          <p:attrName>style.visibility</p:attrName>
                                        </p:attrNameLst>
                                      </p:cBhvr>
                                      <p:to>
                                        <p:strVal val="visible"/>
                                      </p:to>
                                    </p:set>
                                    <p:animEffect transition="in" filter="wipe(up)">
                                      <p:cBhvr>
                                        <p:cTn id="11" dur="500"/>
                                        <p:tgtEl>
                                          <p:spTgt spid="333830"/>
                                        </p:tgtEl>
                                      </p:cBhvr>
                                    </p:animEffect>
                                  </p:childTnLst>
                                </p:cTn>
                              </p:par>
                            </p:childTnLst>
                          </p:cTn>
                        </p:par>
                        <p:par>
                          <p:cTn id="12" fill="hold">
                            <p:stCondLst>
                              <p:cond delay="2000"/>
                            </p:stCondLst>
                            <p:childTnLst>
                              <p:par>
                                <p:cTn id="13" presetID="22" presetClass="entr" presetSubtype="2" fill="hold" nodeType="afterEffect">
                                  <p:stCondLst>
                                    <p:cond delay="1000"/>
                                  </p:stCondLst>
                                  <p:childTnLst>
                                    <p:set>
                                      <p:cBhvr>
                                        <p:cTn id="14" dur="1" fill="hold">
                                          <p:stCondLst>
                                            <p:cond delay="0"/>
                                          </p:stCondLst>
                                        </p:cTn>
                                        <p:tgtEl>
                                          <p:spTgt spid="333831"/>
                                        </p:tgtEl>
                                        <p:attrNameLst>
                                          <p:attrName>style.visibility</p:attrName>
                                        </p:attrNameLst>
                                      </p:cBhvr>
                                      <p:to>
                                        <p:strVal val="visible"/>
                                      </p:to>
                                    </p:set>
                                    <p:animEffect transition="in" filter="wipe(right)">
                                      <p:cBhvr>
                                        <p:cTn id="15" dur="500"/>
                                        <p:tgtEl>
                                          <p:spTgt spid="3338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33832"/>
                                        </p:tgtEl>
                                        <p:attrNameLst>
                                          <p:attrName>style.visibility</p:attrName>
                                        </p:attrNameLst>
                                      </p:cBhvr>
                                      <p:to>
                                        <p:strVal val="visible"/>
                                      </p:to>
                                    </p:set>
                                    <p:animEffect transition="in" filter="wipe(left)">
                                      <p:cBhvr>
                                        <p:cTn id="20" dur="500"/>
                                        <p:tgtEl>
                                          <p:spTgt spid="333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C796600F-50ED-4EED-9D93-D987A7388E87}" type="slidenum">
              <a:rPr lang="en-US"/>
              <a:pPr>
                <a:defRPr/>
              </a:pPr>
              <a:t>12</a:t>
            </a:fld>
            <a:endParaRPr lang="en-US"/>
          </a:p>
        </p:txBody>
      </p:sp>
      <p:sp>
        <p:nvSpPr>
          <p:cNvPr id="15363" name="Rectangle 2"/>
          <p:cNvSpPr>
            <a:spLocks noGrp="1" noChangeArrowheads="1"/>
          </p:cNvSpPr>
          <p:nvPr>
            <p:ph type="title"/>
          </p:nvPr>
        </p:nvSpPr>
        <p:spPr>
          <a:xfrm>
            <a:off x="1143000" y="557213"/>
            <a:ext cx="7620000" cy="838200"/>
          </a:xfrm>
        </p:spPr>
        <p:txBody>
          <a:bodyPr/>
          <a:lstStyle/>
          <a:p>
            <a:pPr eaLnBrk="1" hangingPunct="1"/>
            <a:r>
              <a:rPr lang="en-US" smtClean="0"/>
              <a:t>Returns to Scale</a:t>
            </a:r>
          </a:p>
        </p:txBody>
      </p:sp>
      <p:sp>
        <p:nvSpPr>
          <p:cNvPr id="334851" name="Rectangle 3"/>
          <p:cNvSpPr>
            <a:spLocks noGrp="1" noChangeArrowheads="1"/>
          </p:cNvSpPr>
          <p:nvPr>
            <p:ph type="body" idx="1"/>
          </p:nvPr>
        </p:nvSpPr>
        <p:spPr>
          <a:xfrm>
            <a:off x="914400" y="2327275"/>
            <a:ext cx="7848600" cy="4130675"/>
          </a:xfrm>
        </p:spPr>
        <p:txBody>
          <a:bodyPr/>
          <a:lstStyle/>
          <a:p>
            <a:pPr eaLnBrk="1" hangingPunct="1"/>
            <a:r>
              <a:rPr lang="en-US" sz="2800" smtClean="0"/>
              <a:t>If all inputs are increased by a factor of </a:t>
            </a:r>
            <a:r>
              <a:rPr lang="en-US" sz="2800" i="1" smtClean="0"/>
              <a:t>c</a:t>
            </a:r>
            <a:r>
              <a:rPr lang="en-US" sz="2800" smtClean="0"/>
              <a:t> &amp; output goes up by a factor of </a:t>
            </a:r>
            <a:r>
              <a:rPr lang="en-US" sz="2800" i="1" smtClean="0"/>
              <a:t>z</a:t>
            </a:r>
            <a:r>
              <a:rPr lang="en-US" sz="2800" smtClean="0"/>
              <a:t> then, in general, a producer experiences:</a:t>
            </a:r>
          </a:p>
          <a:p>
            <a:pPr lvl="1" eaLnBrk="1" hangingPunct="1"/>
            <a:r>
              <a:rPr lang="en-US" sz="2200" i="1" smtClean="0"/>
              <a:t>Increasing returns to scale</a:t>
            </a:r>
            <a:r>
              <a:rPr lang="en-US" sz="2200" smtClean="0"/>
              <a:t> if </a:t>
            </a:r>
            <a:r>
              <a:rPr lang="en-US" sz="2200" i="1" smtClean="0"/>
              <a:t>z</a:t>
            </a:r>
            <a:r>
              <a:rPr lang="en-US" sz="2200" smtClean="0"/>
              <a:t> &gt; </a:t>
            </a:r>
            <a:r>
              <a:rPr lang="en-US" sz="2200" i="1" smtClean="0"/>
              <a:t>c</a:t>
            </a:r>
            <a:r>
              <a:rPr lang="en-US" sz="2200" smtClean="0"/>
              <a:t>; output goes up proportionately </a:t>
            </a:r>
            <a:r>
              <a:rPr lang="en-US" sz="2200" i="1" smtClean="0"/>
              <a:t>more</a:t>
            </a:r>
            <a:r>
              <a:rPr lang="en-US" sz="2200" smtClean="0"/>
              <a:t> than the increase in input usage</a:t>
            </a:r>
          </a:p>
          <a:p>
            <a:pPr lvl="1" eaLnBrk="1" hangingPunct="1"/>
            <a:r>
              <a:rPr lang="en-US" sz="2200" i="1" smtClean="0"/>
              <a:t>Decreasing returns to scale</a:t>
            </a:r>
            <a:r>
              <a:rPr lang="en-US" sz="2200" smtClean="0"/>
              <a:t> if </a:t>
            </a:r>
            <a:r>
              <a:rPr lang="en-US" sz="2200" i="1" smtClean="0"/>
              <a:t>z</a:t>
            </a:r>
            <a:r>
              <a:rPr lang="en-US" sz="2200" smtClean="0"/>
              <a:t> &lt; </a:t>
            </a:r>
            <a:r>
              <a:rPr lang="en-US" sz="2200" i="1" smtClean="0"/>
              <a:t>c</a:t>
            </a:r>
            <a:r>
              <a:rPr lang="en-US" sz="2200" smtClean="0"/>
              <a:t>; output goes up proportionately </a:t>
            </a:r>
            <a:r>
              <a:rPr lang="en-US" sz="2200" i="1" smtClean="0"/>
              <a:t>less</a:t>
            </a:r>
            <a:r>
              <a:rPr lang="en-US" sz="2200" smtClean="0"/>
              <a:t> than the increase in input usage</a:t>
            </a:r>
          </a:p>
          <a:p>
            <a:pPr lvl="1" eaLnBrk="1" hangingPunct="1"/>
            <a:r>
              <a:rPr lang="en-US" sz="2200" i="1" smtClean="0"/>
              <a:t>Constant returns to scale</a:t>
            </a:r>
            <a:r>
              <a:rPr lang="en-US" sz="2200" smtClean="0"/>
              <a:t> if </a:t>
            </a:r>
            <a:r>
              <a:rPr lang="en-US" sz="2200" i="1" smtClean="0"/>
              <a:t>z</a:t>
            </a:r>
            <a:r>
              <a:rPr lang="en-US" sz="2200" smtClean="0"/>
              <a:t> = </a:t>
            </a:r>
            <a:r>
              <a:rPr lang="en-US" sz="2200" i="1" smtClean="0"/>
              <a:t>c</a:t>
            </a:r>
            <a:r>
              <a:rPr lang="en-US" sz="2200" smtClean="0"/>
              <a:t>; output goes up by the </a:t>
            </a:r>
            <a:r>
              <a:rPr lang="en-US" sz="2200" i="1" smtClean="0"/>
              <a:t>same</a:t>
            </a:r>
            <a:r>
              <a:rPr lang="en-US" sz="2200" smtClean="0"/>
              <a:t> proportion as the increase in input usage</a:t>
            </a:r>
          </a:p>
        </p:txBody>
      </p:sp>
      <p:sp>
        <p:nvSpPr>
          <p:cNvPr id="334852" name="Text Box 4"/>
          <p:cNvSpPr txBox="1">
            <a:spLocks noChangeArrowheads="1"/>
          </p:cNvSpPr>
          <p:nvPr/>
        </p:nvSpPr>
        <p:spPr bwMode="auto">
          <a:xfrm>
            <a:off x="3106738" y="1543050"/>
            <a:ext cx="3300412" cy="641350"/>
          </a:xfrm>
          <a:prstGeom prst="rect">
            <a:avLst/>
          </a:prstGeom>
          <a:noFill/>
          <a:ln w="9525">
            <a:noFill/>
            <a:miter lim="800000"/>
            <a:headEnd/>
            <a:tailEnd/>
          </a:ln>
        </p:spPr>
        <p:txBody>
          <a:bodyPr>
            <a:spAutoFit/>
          </a:bodyPr>
          <a:lstStyle/>
          <a:p>
            <a:pPr>
              <a:spcBef>
                <a:spcPct val="50000"/>
              </a:spcBef>
            </a:pPr>
            <a:r>
              <a:rPr lang="en-US" b="1" i="1">
                <a:solidFill>
                  <a:srgbClr val="000036"/>
                </a:solidFill>
              </a:rPr>
              <a:t>f(cL, cK) = zQ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4852">
                                            <p:txEl>
                                              <p:pRg st="0" end="0"/>
                                            </p:txEl>
                                          </p:spTgt>
                                        </p:tgtEl>
                                        <p:attrNameLst>
                                          <p:attrName>style.visibility</p:attrName>
                                        </p:attrNameLst>
                                      </p:cBhvr>
                                      <p:to>
                                        <p:strVal val="visible"/>
                                      </p:to>
                                    </p:set>
                                    <p:animEffect transition="in" filter="wipe(left)">
                                      <p:cBhvr>
                                        <p:cTn id="7" dur="500"/>
                                        <p:tgtEl>
                                          <p:spTgt spid="3348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4851">
                                            <p:txEl>
                                              <p:pRg st="0" end="0"/>
                                            </p:txEl>
                                          </p:spTgt>
                                        </p:tgtEl>
                                        <p:attrNameLst>
                                          <p:attrName>style.visibility</p:attrName>
                                        </p:attrNameLst>
                                      </p:cBhvr>
                                      <p:to>
                                        <p:strVal val="visible"/>
                                      </p:to>
                                    </p:set>
                                    <p:animEffect transition="in" filter="wipe(left)">
                                      <p:cBhvr>
                                        <p:cTn id="12" dur="500"/>
                                        <p:tgtEl>
                                          <p:spTgt spid="3348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4851">
                                            <p:txEl>
                                              <p:pRg st="1" end="1"/>
                                            </p:txEl>
                                          </p:spTgt>
                                        </p:tgtEl>
                                        <p:attrNameLst>
                                          <p:attrName>style.visibility</p:attrName>
                                        </p:attrNameLst>
                                      </p:cBhvr>
                                      <p:to>
                                        <p:strVal val="visible"/>
                                      </p:to>
                                    </p:set>
                                    <p:animEffect transition="in" filter="wipe(left)">
                                      <p:cBhvr>
                                        <p:cTn id="17" dur="500"/>
                                        <p:tgtEl>
                                          <p:spTgt spid="3348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4851">
                                            <p:txEl>
                                              <p:pRg st="2" end="2"/>
                                            </p:txEl>
                                          </p:spTgt>
                                        </p:tgtEl>
                                        <p:attrNameLst>
                                          <p:attrName>style.visibility</p:attrName>
                                        </p:attrNameLst>
                                      </p:cBhvr>
                                      <p:to>
                                        <p:strVal val="visible"/>
                                      </p:to>
                                    </p:set>
                                    <p:animEffect transition="in" filter="wipe(left)">
                                      <p:cBhvr>
                                        <p:cTn id="22" dur="500"/>
                                        <p:tgtEl>
                                          <p:spTgt spid="3348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4851">
                                            <p:txEl>
                                              <p:pRg st="3" end="3"/>
                                            </p:txEl>
                                          </p:spTgt>
                                        </p:tgtEl>
                                        <p:attrNameLst>
                                          <p:attrName>style.visibility</p:attrName>
                                        </p:attrNameLst>
                                      </p:cBhvr>
                                      <p:to>
                                        <p:strVal val="visible"/>
                                      </p:to>
                                    </p:set>
                                    <p:animEffect transition="in" filter="wipe(left)">
                                      <p:cBhvr>
                                        <p:cTn id="27" dur="500"/>
                                        <p:tgtEl>
                                          <p:spTgt spid="334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bldLvl="2" autoUpdateAnimBg="0"/>
      <p:bldP spid="33485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9C03B13-5747-40DB-8FB4-0B5F2849BD7C}" type="slidenum">
              <a:rPr lang="en-US"/>
              <a:pPr>
                <a:defRPr/>
              </a:pPr>
              <a:t>13</a:t>
            </a:fld>
            <a:endParaRPr lang="en-US"/>
          </a:p>
        </p:txBody>
      </p:sp>
      <p:sp>
        <p:nvSpPr>
          <p:cNvPr id="16387" name="Rectangle 2"/>
          <p:cNvSpPr>
            <a:spLocks noGrp="1" noChangeArrowheads="1"/>
          </p:cNvSpPr>
          <p:nvPr>
            <p:ph type="title"/>
          </p:nvPr>
        </p:nvSpPr>
        <p:spPr/>
        <p:txBody>
          <a:bodyPr/>
          <a:lstStyle/>
          <a:p>
            <a:pPr eaLnBrk="1" hangingPunct="1"/>
            <a:r>
              <a:rPr lang="en-US" smtClean="0"/>
              <a:t>Long-Run Costs</a:t>
            </a:r>
          </a:p>
        </p:txBody>
      </p:sp>
      <p:sp>
        <p:nvSpPr>
          <p:cNvPr id="335875" name="Rectangle 3"/>
          <p:cNvSpPr>
            <a:spLocks noGrp="1" noChangeArrowheads="1"/>
          </p:cNvSpPr>
          <p:nvPr>
            <p:ph type="body" idx="1"/>
          </p:nvPr>
        </p:nvSpPr>
        <p:spPr/>
        <p:txBody>
          <a:bodyPr/>
          <a:lstStyle/>
          <a:p>
            <a:pPr eaLnBrk="1" hangingPunct="1"/>
            <a:r>
              <a:rPr lang="en-US" smtClean="0"/>
              <a:t>Long-run total cost </a:t>
            </a:r>
            <a:r>
              <a:rPr lang="en-US" i="1" smtClean="0">
                <a:latin typeface="Times New Roman" pitchFamily="18" charset="0"/>
              </a:rPr>
              <a:t>(LTC)</a:t>
            </a:r>
            <a:r>
              <a:rPr lang="en-US" smtClean="0"/>
              <a:t> for a given level of output is given by:</a:t>
            </a:r>
          </a:p>
          <a:p>
            <a:pPr lvl="1" eaLnBrk="1" hangingPunct="1">
              <a:buFontTx/>
              <a:buNone/>
            </a:pPr>
            <a:r>
              <a:rPr lang="en-US" smtClean="0"/>
              <a:t>                </a:t>
            </a:r>
            <a:r>
              <a:rPr lang="en-US" sz="3200" b="1" i="1" smtClean="0">
                <a:latin typeface="Times New Roman" pitchFamily="18" charset="0"/>
              </a:rPr>
              <a:t>LTC = wL* + rK*</a:t>
            </a:r>
          </a:p>
          <a:p>
            <a:pPr lvl="1" eaLnBrk="1" hangingPunct="1">
              <a:buFontTx/>
              <a:buNone/>
            </a:pPr>
            <a:r>
              <a:rPr lang="en-US" sz="2400" smtClean="0"/>
              <a:t>  Where </a:t>
            </a:r>
            <a:r>
              <a:rPr lang="en-US" sz="2600" b="1" i="1" smtClean="0">
                <a:latin typeface="Times New Roman" pitchFamily="18" charset="0"/>
              </a:rPr>
              <a:t>w</a:t>
            </a:r>
            <a:r>
              <a:rPr lang="en-US" sz="2400" smtClean="0"/>
              <a:t> &amp; </a:t>
            </a:r>
            <a:r>
              <a:rPr lang="en-US" sz="2600" b="1" i="1" smtClean="0">
                <a:latin typeface="Times New Roman" pitchFamily="18" charset="0"/>
              </a:rPr>
              <a:t>r</a:t>
            </a:r>
            <a:r>
              <a:rPr lang="en-US" sz="2400" smtClean="0"/>
              <a:t> are prices of labor &amp; capital, respectively, &amp; </a:t>
            </a:r>
            <a:r>
              <a:rPr lang="en-US" sz="2600" b="1" i="1" smtClean="0">
                <a:latin typeface="Times New Roman" pitchFamily="18" charset="0"/>
              </a:rPr>
              <a:t>(L*, K*)</a:t>
            </a:r>
            <a:r>
              <a:rPr lang="en-US" sz="2400" smtClean="0"/>
              <a:t> is the input combination on the expansion path that minimizes the total cost of producing that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animEffect transition="in" filter="wipe(left)">
                                      <p:cBhvr>
                                        <p:cTn id="7" dur="500"/>
                                        <p:tgtEl>
                                          <p:spTgt spid="335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5875">
                                            <p:txEl>
                                              <p:pRg st="1" end="1"/>
                                            </p:txEl>
                                          </p:spTgt>
                                        </p:tgtEl>
                                        <p:attrNameLst>
                                          <p:attrName>style.visibility</p:attrName>
                                        </p:attrNameLst>
                                      </p:cBhvr>
                                      <p:to>
                                        <p:strVal val="visible"/>
                                      </p:to>
                                    </p:set>
                                    <p:animEffect transition="in" filter="wipe(left)">
                                      <p:cBhvr>
                                        <p:cTn id="12" dur="500"/>
                                        <p:tgtEl>
                                          <p:spTgt spid="335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5875">
                                            <p:txEl>
                                              <p:pRg st="2" end="2"/>
                                            </p:txEl>
                                          </p:spTgt>
                                        </p:tgtEl>
                                        <p:attrNameLst>
                                          <p:attrName>style.visibility</p:attrName>
                                        </p:attrNameLst>
                                      </p:cBhvr>
                                      <p:to>
                                        <p:strVal val="visible"/>
                                      </p:to>
                                    </p:set>
                                    <p:animEffect transition="in" filter="wipe(left)">
                                      <p:cBhvr>
                                        <p:cTn id="17" dur="500"/>
                                        <p:tgtEl>
                                          <p:spTgt spid="3358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F4E7B48-8FD0-4F8E-B246-B9F20F385D3C}" type="slidenum">
              <a:rPr lang="en-US"/>
              <a:pPr>
                <a:defRPr/>
              </a:pPr>
              <a:t>14</a:t>
            </a:fld>
            <a:endParaRPr lang="en-US"/>
          </a:p>
        </p:txBody>
      </p:sp>
      <p:sp>
        <p:nvSpPr>
          <p:cNvPr id="1029" name="Rectangle 2"/>
          <p:cNvSpPr>
            <a:spLocks noGrp="1" noChangeArrowheads="1"/>
          </p:cNvSpPr>
          <p:nvPr>
            <p:ph type="title"/>
          </p:nvPr>
        </p:nvSpPr>
        <p:spPr/>
        <p:txBody>
          <a:bodyPr/>
          <a:lstStyle/>
          <a:p>
            <a:pPr eaLnBrk="1" hangingPunct="1"/>
            <a:r>
              <a:rPr lang="en-US" smtClean="0"/>
              <a:t>Long-Run Costs</a:t>
            </a:r>
          </a:p>
        </p:txBody>
      </p:sp>
      <p:sp>
        <p:nvSpPr>
          <p:cNvPr id="335875" name="Rectangle 3"/>
          <p:cNvSpPr>
            <a:spLocks noGrp="1" noChangeArrowheads="1"/>
          </p:cNvSpPr>
          <p:nvPr>
            <p:ph type="body" idx="1"/>
          </p:nvPr>
        </p:nvSpPr>
        <p:spPr>
          <a:xfrm>
            <a:off x="914400" y="2962275"/>
            <a:ext cx="6350000" cy="604838"/>
          </a:xfrm>
        </p:spPr>
        <p:txBody>
          <a:bodyPr/>
          <a:lstStyle/>
          <a:p>
            <a:pPr lvl="1" eaLnBrk="1" hangingPunct="1">
              <a:buFontTx/>
              <a:buNone/>
            </a:pPr>
            <a:r>
              <a:rPr lang="en-US" sz="2400" smtClean="0"/>
              <a:t>Where </a:t>
            </a:r>
            <a:r>
              <a:rPr lang="en-US" sz="2600" b="1" i="1" smtClean="0">
                <a:latin typeface="Times New Roman" pitchFamily="18" charset="0"/>
              </a:rPr>
              <a:t>L is labor and K is capital</a:t>
            </a:r>
            <a:endParaRPr lang="en-US" sz="2400" smtClean="0"/>
          </a:p>
        </p:txBody>
      </p:sp>
      <p:graphicFrame>
        <p:nvGraphicFramePr>
          <p:cNvPr id="1026" name="Object 2"/>
          <p:cNvGraphicFramePr>
            <a:graphicFrameLocks noChangeAspect="1"/>
          </p:cNvGraphicFramePr>
          <p:nvPr/>
        </p:nvGraphicFramePr>
        <p:xfrm>
          <a:off x="1674813" y="2284413"/>
          <a:ext cx="1514475" cy="447675"/>
        </p:xfrm>
        <a:graphic>
          <a:graphicData uri="http://schemas.openxmlformats.org/presentationml/2006/ole">
            <p:oleObj spid="_x0000_s1026" name="Equation" r:id="rId3" imgW="749160" imgH="228600" progId="Equation.3">
              <p:embed/>
            </p:oleObj>
          </a:graphicData>
        </a:graphic>
      </p:graphicFrame>
      <p:sp>
        <p:nvSpPr>
          <p:cNvPr id="6" name="Rectangle 3"/>
          <p:cNvSpPr txBox="1">
            <a:spLocks noChangeArrowheads="1"/>
          </p:cNvSpPr>
          <p:nvPr/>
        </p:nvSpPr>
        <p:spPr bwMode="auto">
          <a:xfrm>
            <a:off x="1066800" y="1539875"/>
            <a:ext cx="4265613" cy="571500"/>
          </a:xfrm>
          <a:prstGeom prst="rect">
            <a:avLst/>
          </a:prstGeom>
          <a:noFill/>
          <a:ln w="9525">
            <a:noFill/>
            <a:miter lim="800000"/>
            <a:headEnd/>
            <a:tailEnd/>
          </a:ln>
        </p:spPr>
        <p:txBody>
          <a:bodyPr/>
          <a:lstStyle/>
          <a:p>
            <a:pPr marL="742950" lvl="1" indent="-285750">
              <a:spcBef>
                <a:spcPct val="20000"/>
              </a:spcBef>
              <a:defRPr/>
            </a:pPr>
            <a:r>
              <a:rPr lang="en-US" sz="2400" kern="0" dirty="0">
                <a:solidFill>
                  <a:srgbClr val="3C386C"/>
                </a:solidFill>
                <a:latin typeface="Comic Sans MS" pitchFamily="66" charset="0"/>
              </a:rPr>
              <a:t>Cobb-Douglas Function</a:t>
            </a:r>
          </a:p>
        </p:txBody>
      </p:sp>
      <p:graphicFrame>
        <p:nvGraphicFramePr>
          <p:cNvPr id="1027" name="Object 3"/>
          <p:cNvGraphicFramePr>
            <a:graphicFrameLocks noChangeAspect="1"/>
          </p:cNvGraphicFramePr>
          <p:nvPr/>
        </p:nvGraphicFramePr>
        <p:xfrm>
          <a:off x="3770313" y="2284413"/>
          <a:ext cx="1931987" cy="447675"/>
        </p:xfrm>
        <a:graphic>
          <a:graphicData uri="http://schemas.openxmlformats.org/presentationml/2006/ole">
            <p:oleObj spid="_x0000_s1027" name="Equation" r:id="rId4" imgW="72360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animEffect transition="in" filter="wipe(left)">
                                      <p:cBhvr>
                                        <p:cTn id="7" dur="500"/>
                                        <p:tgtEl>
                                          <p:spTgt spid="335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bldLvl="2" autoUpdateAnimBg="0"/>
      <p:bldP spid="6"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AE15A64-FD48-42B2-A03B-95A18F7FB194}" type="slidenum">
              <a:rPr lang="en-US"/>
              <a:pPr>
                <a:defRPr/>
              </a:pPr>
              <a:t>15</a:t>
            </a:fld>
            <a:endParaRPr lang="en-US"/>
          </a:p>
        </p:txBody>
      </p:sp>
      <p:sp>
        <p:nvSpPr>
          <p:cNvPr id="17411" name="Rectangle 2"/>
          <p:cNvSpPr>
            <a:spLocks noGrp="1" noChangeArrowheads="1"/>
          </p:cNvSpPr>
          <p:nvPr>
            <p:ph type="title"/>
          </p:nvPr>
        </p:nvSpPr>
        <p:spPr/>
        <p:txBody>
          <a:bodyPr/>
          <a:lstStyle/>
          <a:p>
            <a:pPr eaLnBrk="1" hangingPunct="1"/>
            <a:r>
              <a:rPr lang="en-US" smtClean="0"/>
              <a:t>Long-Run Costs</a:t>
            </a:r>
          </a:p>
        </p:txBody>
      </p:sp>
      <p:graphicFrame>
        <p:nvGraphicFramePr>
          <p:cNvPr id="9" name="Table 8"/>
          <p:cNvGraphicFramePr>
            <a:graphicFrameLocks noGrp="1"/>
          </p:cNvGraphicFramePr>
          <p:nvPr/>
        </p:nvGraphicFramePr>
        <p:xfrm>
          <a:off x="1524000" y="1635125"/>
          <a:ext cx="6096000" cy="4424112"/>
        </p:xfrm>
        <a:graphic>
          <a:graphicData uri="http://schemas.openxmlformats.org/drawingml/2006/table">
            <a:tbl>
              <a:tblPr firstRow="1" bandRow="1">
                <a:tableStyleId>{21E4AEA4-8DFA-4A89-87EB-49C32662AFE0}</a:tableStyleId>
              </a:tblPr>
              <a:tblGrid>
                <a:gridCol w="406400"/>
                <a:gridCol w="406400"/>
                <a:gridCol w="406400"/>
                <a:gridCol w="406400"/>
                <a:gridCol w="406400"/>
                <a:gridCol w="406400"/>
                <a:gridCol w="406400"/>
                <a:gridCol w="406400"/>
                <a:gridCol w="406400"/>
                <a:gridCol w="406400"/>
                <a:gridCol w="406400"/>
                <a:gridCol w="406400"/>
                <a:gridCol w="406400"/>
                <a:gridCol w="406400"/>
                <a:gridCol w="406400"/>
              </a:tblGrid>
              <a:tr h="201096">
                <a:tc>
                  <a:txBody>
                    <a:bodyPr/>
                    <a:lstStyle/>
                    <a:p>
                      <a:pPr algn="r" fontAlgn="b"/>
                      <a:r>
                        <a:rPr lang="en-US" sz="1100" b="0" u="none" strike="noStrike" dirty="0">
                          <a:solidFill>
                            <a:schemeClr val="tx1"/>
                          </a:solidFill>
                        </a:rPr>
                        <a:t>20</a:t>
                      </a:r>
                      <a:endParaRPr lang="en-US" sz="1100" b="0" i="0" u="none" strike="noStrike" dirty="0">
                        <a:solidFill>
                          <a:schemeClr val="tx1"/>
                        </a:solidFill>
                        <a:latin typeface="Calibri"/>
                      </a:endParaRPr>
                    </a:p>
                  </a:txBody>
                  <a:tcPr marL="0" marR="0" marT="0" marB="0" anchor="b">
                    <a:solidFill>
                      <a:schemeClr val="bg2">
                        <a:lumMod val="20000"/>
                        <a:lumOff val="80000"/>
                      </a:schemeClr>
                    </a:solidFill>
                  </a:tcPr>
                </a:tc>
                <a:tc>
                  <a:txBody>
                    <a:bodyPr/>
                    <a:lstStyle/>
                    <a:p>
                      <a:pPr algn="r" fontAlgn="b"/>
                      <a:r>
                        <a:rPr lang="en-US" sz="1100" b="0" u="none" strike="noStrike" dirty="0">
                          <a:solidFill>
                            <a:schemeClr val="tx1"/>
                          </a:solidFill>
                        </a:rPr>
                        <a:t>0.00</a:t>
                      </a:r>
                      <a:endParaRPr lang="en-US" sz="1100" b="0" i="0" u="none" strike="noStrike" dirty="0">
                        <a:solidFill>
                          <a:schemeClr val="tx1"/>
                        </a:solidFill>
                        <a:latin typeface="Calibri"/>
                      </a:endParaRPr>
                    </a:p>
                  </a:txBody>
                  <a:tcPr marL="0" marR="0" marT="0" marB="0" anchor="b">
                    <a:solidFill>
                      <a:schemeClr val="bg2">
                        <a:lumMod val="20000"/>
                        <a:lumOff val="80000"/>
                      </a:schemeClr>
                    </a:solidFill>
                  </a:tcPr>
                </a:tc>
                <a:tc>
                  <a:txBody>
                    <a:bodyPr/>
                    <a:lstStyle/>
                    <a:p>
                      <a:pPr algn="r" fontAlgn="b"/>
                      <a:r>
                        <a:rPr lang="en-US" sz="1100" b="0" u="none" strike="noStrike" dirty="0">
                          <a:solidFill>
                            <a:schemeClr val="tx1"/>
                          </a:solidFill>
                        </a:rPr>
                        <a:t>17.89</a:t>
                      </a:r>
                      <a:endParaRPr lang="en-US" sz="1100" b="0" i="0" u="none" strike="noStrike" dirty="0">
                        <a:solidFill>
                          <a:schemeClr val="tx1"/>
                        </a:solidFill>
                        <a:latin typeface="Calibri"/>
                      </a:endParaRPr>
                    </a:p>
                  </a:txBody>
                  <a:tcPr marL="0" marR="0" marT="0" marB="0" anchor="b">
                    <a:solidFill>
                      <a:schemeClr val="bg2">
                        <a:lumMod val="20000"/>
                        <a:lumOff val="80000"/>
                      </a:schemeClr>
                    </a:solidFill>
                  </a:tcPr>
                </a:tc>
                <a:tc>
                  <a:txBody>
                    <a:bodyPr/>
                    <a:lstStyle/>
                    <a:p>
                      <a:pPr algn="r" fontAlgn="b"/>
                      <a:r>
                        <a:rPr lang="en-US" sz="1100" b="0" u="none" strike="noStrike" dirty="0">
                          <a:solidFill>
                            <a:schemeClr val="tx1"/>
                          </a:solidFill>
                        </a:rPr>
                        <a:t>25.30</a:t>
                      </a:r>
                      <a:endParaRPr lang="en-US" sz="1100" b="0" i="0" u="none" strike="noStrike" dirty="0">
                        <a:solidFill>
                          <a:schemeClr val="tx1"/>
                        </a:solidFill>
                        <a:latin typeface="Calibri"/>
                      </a:endParaRPr>
                    </a:p>
                  </a:txBody>
                  <a:tcPr marL="0" marR="0" marT="0" marB="0" anchor="b">
                    <a:solidFill>
                      <a:schemeClr val="bg2">
                        <a:lumMod val="20000"/>
                        <a:lumOff val="80000"/>
                      </a:schemeClr>
                    </a:solidFill>
                  </a:tcPr>
                </a:tc>
                <a:tc>
                  <a:txBody>
                    <a:bodyPr/>
                    <a:lstStyle/>
                    <a:p>
                      <a:pPr algn="r" fontAlgn="b"/>
                      <a:r>
                        <a:rPr lang="en-US" sz="1100" b="0" u="none" strike="noStrike" dirty="0">
                          <a:solidFill>
                            <a:schemeClr val="tx1"/>
                          </a:solidFill>
                        </a:rPr>
                        <a:t>30.98</a:t>
                      </a:r>
                      <a:endParaRPr lang="en-US" sz="1100" b="0" i="0" u="none" strike="noStrike" dirty="0">
                        <a:solidFill>
                          <a:schemeClr val="tx1"/>
                        </a:solidFill>
                        <a:latin typeface="Calibri"/>
                      </a:endParaRPr>
                    </a:p>
                  </a:txBody>
                  <a:tcPr marL="0" marR="0" marT="0" marB="0" anchor="b">
                    <a:solidFill>
                      <a:schemeClr val="bg2">
                        <a:lumMod val="20000"/>
                        <a:lumOff val="80000"/>
                      </a:schemeClr>
                    </a:solidFill>
                  </a:tcPr>
                </a:tc>
                <a:tc>
                  <a:txBody>
                    <a:bodyPr/>
                    <a:lstStyle/>
                    <a:p>
                      <a:pPr algn="r" fontAlgn="b"/>
                      <a:r>
                        <a:rPr lang="en-US" sz="1100" b="0" u="none" strike="noStrike" dirty="0">
                          <a:solidFill>
                            <a:schemeClr val="tx1"/>
                          </a:solidFill>
                        </a:rPr>
                        <a:t>35.78</a:t>
                      </a:r>
                      <a:endParaRPr lang="en-US" sz="1100" b="0" i="0" u="none" strike="noStrike" dirty="0">
                        <a:solidFill>
                          <a:schemeClr val="tx1"/>
                        </a:solidFill>
                        <a:latin typeface="Calibri"/>
                      </a:endParaRPr>
                    </a:p>
                  </a:txBody>
                  <a:tcPr marL="0" marR="0" marT="0" marB="0" anchor="b">
                    <a:solidFill>
                      <a:schemeClr val="bg2">
                        <a:lumMod val="20000"/>
                        <a:lumOff val="80000"/>
                      </a:schemeClr>
                    </a:solidFill>
                  </a:tcPr>
                </a:tc>
                <a:tc>
                  <a:txBody>
                    <a:bodyPr/>
                    <a:lstStyle/>
                    <a:p>
                      <a:pPr algn="r" fontAlgn="b"/>
                      <a:r>
                        <a:rPr lang="en-US" sz="1100" b="0" u="none" strike="noStrike" dirty="0">
                          <a:solidFill>
                            <a:schemeClr val="tx1"/>
                          </a:solidFill>
                        </a:rPr>
                        <a:t>40.00</a:t>
                      </a:r>
                      <a:endParaRPr lang="en-US" sz="1100" b="0" i="0" u="none" strike="noStrike" dirty="0">
                        <a:solidFill>
                          <a:schemeClr val="tx1"/>
                        </a:solidFill>
                        <a:latin typeface="Calibri"/>
                      </a:endParaRPr>
                    </a:p>
                  </a:txBody>
                  <a:tcPr marL="0" marR="0" marT="0" marB="0" anchor="b">
                    <a:solidFill>
                      <a:schemeClr val="bg2">
                        <a:lumMod val="20000"/>
                        <a:lumOff val="80000"/>
                      </a:schemeClr>
                    </a:solidFill>
                  </a:tcPr>
                </a:tc>
                <a:tc>
                  <a:txBody>
                    <a:bodyPr/>
                    <a:lstStyle/>
                    <a:p>
                      <a:pPr algn="r" fontAlgn="b"/>
                      <a:r>
                        <a:rPr lang="en-US" sz="1100" b="0" u="none" strike="noStrike" dirty="0">
                          <a:solidFill>
                            <a:schemeClr val="tx1"/>
                          </a:solidFill>
                        </a:rPr>
                        <a:t>43.82</a:t>
                      </a:r>
                      <a:endParaRPr lang="en-US" sz="1100" b="0" i="0" u="none" strike="noStrike" dirty="0">
                        <a:solidFill>
                          <a:schemeClr val="tx1"/>
                        </a:solidFill>
                        <a:latin typeface="Calibri"/>
                      </a:endParaRPr>
                    </a:p>
                  </a:txBody>
                  <a:tcPr marL="0" marR="0" marT="0" marB="0" anchor="b">
                    <a:solidFill>
                      <a:schemeClr val="bg2">
                        <a:lumMod val="20000"/>
                        <a:lumOff val="80000"/>
                      </a:schemeClr>
                    </a:solidFill>
                  </a:tcPr>
                </a:tc>
                <a:tc>
                  <a:txBody>
                    <a:bodyPr/>
                    <a:lstStyle/>
                    <a:p>
                      <a:pPr algn="r" fontAlgn="b"/>
                      <a:r>
                        <a:rPr lang="en-US" sz="1100" b="0" u="none" strike="noStrike" dirty="0">
                          <a:solidFill>
                            <a:schemeClr val="tx1"/>
                          </a:solidFill>
                        </a:rPr>
                        <a:t>47.33</a:t>
                      </a:r>
                      <a:endParaRPr lang="en-US" sz="1100" b="0" i="0" u="none" strike="noStrike" dirty="0">
                        <a:solidFill>
                          <a:schemeClr val="tx1"/>
                        </a:solidFill>
                        <a:latin typeface="Calibri"/>
                      </a:endParaRPr>
                    </a:p>
                  </a:txBody>
                  <a:tcPr marL="0" marR="0" marT="0" marB="0" anchor="b">
                    <a:solidFill>
                      <a:schemeClr val="bg2">
                        <a:lumMod val="20000"/>
                        <a:lumOff val="80000"/>
                      </a:schemeClr>
                    </a:solidFill>
                  </a:tcPr>
                </a:tc>
                <a:tc>
                  <a:txBody>
                    <a:bodyPr/>
                    <a:lstStyle/>
                    <a:p>
                      <a:pPr algn="r" fontAlgn="b"/>
                      <a:r>
                        <a:rPr lang="en-US" sz="1100" b="0" u="none" strike="noStrike" dirty="0">
                          <a:solidFill>
                            <a:schemeClr val="tx1"/>
                          </a:solidFill>
                        </a:rPr>
                        <a:t>50.60</a:t>
                      </a:r>
                      <a:endParaRPr lang="en-US" sz="1100" b="0" i="0" u="none" strike="noStrike" dirty="0">
                        <a:solidFill>
                          <a:schemeClr val="tx1"/>
                        </a:solidFill>
                        <a:latin typeface="Calibri"/>
                      </a:endParaRPr>
                    </a:p>
                  </a:txBody>
                  <a:tcPr marL="0" marR="0" marT="0" marB="0" anchor="b">
                    <a:solidFill>
                      <a:schemeClr val="bg2">
                        <a:lumMod val="20000"/>
                        <a:lumOff val="80000"/>
                      </a:schemeClr>
                    </a:solidFill>
                  </a:tcPr>
                </a:tc>
                <a:tc>
                  <a:txBody>
                    <a:bodyPr/>
                    <a:lstStyle/>
                    <a:p>
                      <a:pPr algn="r" fontAlgn="b"/>
                      <a:r>
                        <a:rPr lang="en-US" sz="1100" b="0" u="none" strike="noStrike" dirty="0">
                          <a:solidFill>
                            <a:schemeClr val="tx1"/>
                          </a:solidFill>
                        </a:rPr>
                        <a:t>53.67</a:t>
                      </a:r>
                      <a:endParaRPr lang="en-US" sz="1100" b="0" i="0" u="none" strike="noStrike" dirty="0">
                        <a:solidFill>
                          <a:schemeClr val="tx1"/>
                        </a:solidFill>
                        <a:latin typeface="Calibri"/>
                      </a:endParaRPr>
                    </a:p>
                  </a:txBody>
                  <a:tcPr marL="0" marR="0" marT="0" marB="0" anchor="b">
                    <a:solidFill>
                      <a:schemeClr val="bg2">
                        <a:lumMod val="20000"/>
                        <a:lumOff val="80000"/>
                      </a:schemeClr>
                    </a:solidFill>
                  </a:tcPr>
                </a:tc>
                <a:tc>
                  <a:txBody>
                    <a:bodyPr/>
                    <a:lstStyle/>
                    <a:p>
                      <a:pPr algn="r" fontAlgn="b"/>
                      <a:r>
                        <a:rPr lang="en-US" sz="1100" b="0" u="none" strike="noStrike" dirty="0">
                          <a:solidFill>
                            <a:schemeClr val="tx1"/>
                          </a:solidFill>
                        </a:rPr>
                        <a:t>56.57</a:t>
                      </a:r>
                      <a:endParaRPr lang="en-US" sz="1100" b="0" i="0" u="none" strike="noStrike" dirty="0">
                        <a:solidFill>
                          <a:schemeClr val="tx1"/>
                        </a:solidFill>
                        <a:latin typeface="Calibri"/>
                      </a:endParaRPr>
                    </a:p>
                  </a:txBody>
                  <a:tcPr marL="0" marR="0" marT="0" marB="0" anchor="b">
                    <a:solidFill>
                      <a:schemeClr val="bg2">
                        <a:lumMod val="20000"/>
                        <a:lumOff val="80000"/>
                      </a:schemeClr>
                    </a:solidFill>
                  </a:tcPr>
                </a:tc>
                <a:tc>
                  <a:txBody>
                    <a:bodyPr/>
                    <a:lstStyle/>
                    <a:p>
                      <a:pPr algn="r" fontAlgn="b"/>
                      <a:r>
                        <a:rPr lang="en-US" sz="1100" b="0" u="none" strike="noStrike" dirty="0">
                          <a:solidFill>
                            <a:schemeClr val="tx1"/>
                          </a:solidFill>
                        </a:rPr>
                        <a:t>59.33</a:t>
                      </a:r>
                      <a:endParaRPr lang="en-US" sz="1100" b="0" i="0" u="none" strike="noStrike" dirty="0">
                        <a:solidFill>
                          <a:schemeClr val="tx1"/>
                        </a:solidFill>
                        <a:latin typeface="Calibri"/>
                      </a:endParaRPr>
                    </a:p>
                  </a:txBody>
                  <a:tcPr marL="0" marR="0" marT="0" marB="0" anchor="b">
                    <a:solidFill>
                      <a:schemeClr val="bg2">
                        <a:lumMod val="20000"/>
                        <a:lumOff val="80000"/>
                      </a:schemeClr>
                    </a:solidFill>
                  </a:tcPr>
                </a:tc>
                <a:tc>
                  <a:txBody>
                    <a:bodyPr/>
                    <a:lstStyle/>
                    <a:p>
                      <a:pPr algn="r" fontAlgn="b"/>
                      <a:r>
                        <a:rPr lang="en-US" sz="1100" b="0" u="none" strike="noStrike" dirty="0">
                          <a:solidFill>
                            <a:schemeClr val="tx1"/>
                          </a:solidFill>
                        </a:rPr>
                        <a:t>61.97</a:t>
                      </a:r>
                      <a:endParaRPr lang="en-US" sz="1100" b="0" i="0" u="none" strike="noStrike" dirty="0">
                        <a:solidFill>
                          <a:schemeClr val="tx1"/>
                        </a:solidFill>
                        <a:latin typeface="Calibri"/>
                      </a:endParaRPr>
                    </a:p>
                  </a:txBody>
                  <a:tcPr marL="0" marR="0" marT="0" marB="0" anchor="b">
                    <a:solidFill>
                      <a:schemeClr val="bg2">
                        <a:lumMod val="20000"/>
                        <a:lumOff val="80000"/>
                      </a:schemeClr>
                    </a:solidFill>
                  </a:tcPr>
                </a:tc>
                <a:tc>
                  <a:txBody>
                    <a:bodyPr/>
                    <a:lstStyle/>
                    <a:p>
                      <a:pPr algn="r" fontAlgn="b"/>
                      <a:r>
                        <a:rPr lang="en-US" sz="1100" b="0" u="none" strike="noStrike" dirty="0">
                          <a:solidFill>
                            <a:schemeClr val="tx1"/>
                          </a:solidFill>
                        </a:rPr>
                        <a:t>64.50</a:t>
                      </a:r>
                      <a:endParaRPr lang="en-US" sz="1100" b="0" i="0" u="none" strike="noStrike" dirty="0">
                        <a:solidFill>
                          <a:schemeClr val="tx1"/>
                        </a:solidFill>
                        <a:latin typeface="Calibri"/>
                      </a:endParaRPr>
                    </a:p>
                  </a:txBody>
                  <a:tcPr marL="0" marR="0" marT="0" marB="0" anchor="b">
                    <a:solidFill>
                      <a:schemeClr val="bg2">
                        <a:lumMod val="20000"/>
                        <a:lumOff val="80000"/>
                      </a:schemeClr>
                    </a:solidFill>
                  </a:tcPr>
                </a:tc>
              </a:tr>
              <a:tr h="201096">
                <a:tc>
                  <a:txBody>
                    <a:bodyPr/>
                    <a:lstStyle/>
                    <a:p>
                      <a:pPr algn="r" fontAlgn="b"/>
                      <a:r>
                        <a:rPr lang="en-US" sz="1100" u="none" strike="noStrike"/>
                        <a:t>19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dirty="0"/>
                        <a:t>0.00</a:t>
                      </a:r>
                      <a:endParaRPr lang="en-US" sz="1100" b="0" i="0" u="none" strike="noStrike" dirty="0">
                        <a:solidFill>
                          <a:srgbClr val="000000"/>
                        </a:solidFill>
                        <a:latin typeface="Calibri"/>
                      </a:endParaRPr>
                    </a:p>
                  </a:txBody>
                  <a:tcPr marL="0" marR="0" marT="0" marB="0" anchor="b"/>
                </a:tc>
                <a:tc>
                  <a:txBody>
                    <a:bodyPr/>
                    <a:lstStyle/>
                    <a:p>
                      <a:pPr algn="r" fontAlgn="b"/>
                      <a:r>
                        <a:rPr lang="en-US" sz="1100" u="none" strike="noStrike" dirty="0"/>
                        <a:t>17.44</a:t>
                      </a:r>
                      <a:endParaRPr lang="en-US" sz="1100" b="0" i="0" u="none" strike="noStrike" dirty="0">
                        <a:solidFill>
                          <a:srgbClr val="000000"/>
                        </a:solidFill>
                        <a:latin typeface="Calibri"/>
                      </a:endParaRPr>
                    </a:p>
                  </a:txBody>
                  <a:tcPr marL="0" marR="0" marT="0" marB="0" anchor="b"/>
                </a:tc>
                <a:tc>
                  <a:txBody>
                    <a:bodyPr/>
                    <a:lstStyle/>
                    <a:p>
                      <a:pPr algn="r" fontAlgn="b"/>
                      <a:r>
                        <a:rPr lang="en-US" sz="1100" u="none" strike="noStrike" dirty="0"/>
                        <a:t>24.66</a:t>
                      </a:r>
                      <a:endParaRPr lang="en-US" sz="1100" b="0" i="0" u="none" strike="noStrike" dirty="0">
                        <a:solidFill>
                          <a:srgbClr val="000000"/>
                        </a:solidFill>
                        <a:latin typeface="Calibri"/>
                      </a:endParaRPr>
                    </a:p>
                  </a:txBody>
                  <a:tcPr marL="0" marR="0" marT="0" marB="0" anchor="b"/>
                </a:tc>
                <a:tc>
                  <a:txBody>
                    <a:bodyPr/>
                    <a:lstStyle/>
                    <a:p>
                      <a:pPr algn="r" fontAlgn="b"/>
                      <a:r>
                        <a:rPr lang="en-US" sz="1100" u="none" strike="noStrike" dirty="0"/>
                        <a:t>30.20</a:t>
                      </a:r>
                      <a:endParaRPr lang="en-US" sz="1100" b="0" i="0" u="none" strike="noStrike" dirty="0">
                        <a:solidFill>
                          <a:srgbClr val="000000"/>
                        </a:solidFill>
                        <a:latin typeface="Calibri"/>
                      </a:endParaRPr>
                    </a:p>
                  </a:txBody>
                  <a:tcPr marL="0" marR="0" marT="0" marB="0" anchor="b"/>
                </a:tc>
                <a:tc>
                  <a:txBody>
                    <a:bodyPr/>
                    <a:lstStyle/>
                    <a:p>
                      <a:pPr algn="r" fontAlgn="b"/>
                      <a:r>
                        <a:rPr lang="en-US" sz="1100" u="none" strike="noStrike" dirty="0"/>
                        <a:t>34.87</a:t>
                      </a:r>
                      <a:endParaRPr lang="en-US" sz="1100" b="0" i="0" u="none" strike="noStrike" dirty="0">
                        <a:solidFill>
                          <a:srgbClr val="000000"/>
                        </a:solidFill>
                        <a:latin typeface="Calibri"/>
                      </a:endParaRPr>
                    </a:p>
                  </a:txBody>
                  <a:tcPr marL="0" marR="0" marT="0" marB="0" anchor="b"/>
                </a:tc>
                <a:tc>
                  <a:txBody>
                    <a:bodyPr/>
                    <a:lstStyle/>
                    <a:p>
                      <a:pPr algn="r" fontAlgn="b"/>
                      <a:r>
                        <a:rPr lang="en-US" sz="1100" u="none" strike="noStrike" dirty="0"/>
                        <a:t>38.99</a:t>
                      </a:r>
                      <a:endParaRPr lang="en-US" sz="1100" b="0" i="0" u="none" strike="noStrike" dirty="0">
                        <a:solidFill>
                          <a:srgbClr val="000000"/>
                        </a:solidFill>
                        <a:latin typeface="Calibri"/>
                      </a:endParaRPr>
                    </a:p>
                  </a:txBody>
                  <a:tcPr marL="0" marR="0" marT="0" marB="0" anchor="b"/>
                </a:tc>
                <a:tc>
                  <a:txBody>
                    <a:bodyPr/>
                    <a:lstStyle/>
                    <a:p>
                      <a:pPr algn="r" fontAlgn="b"/>
                      <a:r>
                        <a:rPr lang="en-US" sz="1100" u="none" strike="noStrike"/>
                        <a:t>42.71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46.13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dirty="0"/>
                        <a:t>49.32</a:t>
                      </a:r>
                      <a:endParaRPr lang="en-US" sz="1100" b="0" i="0" u="none" strike="noStrike" dirty="0">
                        <a:solidFill>
                          <a:srgbClr val="000000"/>
                        </a:solidFill>
                        <a:latin typeface="Calibri"/>
                      </a:endParaRPr>
                    </a:p>
                  </a:txBody>
                  <a:tcPr marL="0" marR="0" marT="0" marB="0" anchor="b"/>
                </a:tc>
                <a:tc>
                  <a:txBody>
                    <a:bodyPr/>
                    <a:lstStyle/>
                    <a:p>
                      <a:pPr algn="r" fontAlgn="b"/>
                      <a:r>
                        <a:rPr lang="en-US" sz="1100" u="none" strike="noStrike" dirty="0"/>
                        <a:t>52.31</a:t>
                      </a:r>
                      <a:endParaRPr lang="en-US" sz="1100" b="0" i="0" u="none" strike="noStrike" dirty="0">
                        <a:solidFill>
                          <a:srgbClr val="000000"/>
                        </a:solidFill>
                        <a:latin typeface="Calibri"/>
                      </a:endParaRPr>
                    </a:p>
                  </a:txBody>
                  <a:tcPr marL="0" marR="0" marT="0" marB="0" anchor="b"/>
                </a:tc>
                <a:tc>
                  <a:txBody>
                    <a:bodyPr/>
                    <a:lstStyle/>
                    <a:p>
                      <a:pPr algn="r" fontAlgn="b"/>
                      <a:r>
                        <a:rPr lang="en-US" sz="1100" u="none" strike="noStrike"/>
                        <a:t>55.14</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57.83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60.40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62.86</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18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dirty="0"/>
                        <a:t>0.00</a:t>
                      </a:r>
                      <a:endParaRPr lang="en-US" sz="1100" b="0" i="0" u="none" strike="noStrike" dirty="0">
                        <a:solidFill>
                          <a:srgbClr val="000000"/>
                        </a:solidFill>
                        <a:latin typeface="Calibri"/>
                      </a:endParaRPr>
                    </a:p>
                  </a:txBody>
                  <a:tcPr marL="0" marR="0" marT="0" marB="0" anchor="b"/>
                </a:tc>
                <a:tc>
                  <a:txBody>
                    <a:bodyPr/>
                    <a:lstStyle/>
                    <a:p>
                      <a:pPr algn="r" fontAlgn="b"/>
                      <a:r>
                        <a:rPr lang="en-US" sz="1100" u="none" strike="noStrike"/>
                        <a:t>16.97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24.00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29.39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33.94</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37.95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41.57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44.90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48.00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50.91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53.67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56.28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58.79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61.19</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dirty="0"/>
                        <a:t>17</a:t>
                      </a:r>
                      <a:endParaRPr lang="en-US" sz="1100" b="0" i="0" u="none" strike="noStrike" dirty="0">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16.49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23.32</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28.57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32.98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36.88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40.40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43.63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46.65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49.48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52.15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54.70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57.13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59.46</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16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16.00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22.63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27.71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32.00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35.78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39.19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42.33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45.25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48.00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50.60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53.07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55.43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57.69</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15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15.49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21.91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26.83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30.98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34.64</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37.95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40.99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43.82</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46.48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48.99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51.38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53.67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55.86</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14</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14.97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21.17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25.92</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29.93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33.47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36.66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39.60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42.33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44.90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47.33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49.64</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51.85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53.96</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13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14.42</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20.40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24.98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28.84</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32.25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35.33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38.16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40.79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43.27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dirty="0"/>
                        <a:t>45.61</a:t>
                      </a:r>
                      <a:endParaRPr lang="en-US" sz="1100" b="0" i="0" u="none" strike="noStrike" dirty="0">
                        <a:solidFill>
                          <a:srgbClr val="000000"/>
                        </a:solidFill>
                        <a:latin typeface="Calibri"/>
                      </a:endParaRPr>
                    </a:p>
                  </a:txBody>
                  <a:tcPr marL="0" marR="0" marT="0" marB="0" anchor="b">
                    <a:solidFill>
                      <a:srgbClr val="FFFF00"/>
                    </a:solidFill>
                  </a:tcPr>
                </a:tc>
                <a:tc>
                  <a:txBody>
                    <a:bodyPr/>
                    <a:lstStyle/>
                    <a:p>
                      <a:pPr algn="r" fontAlgn="b"/>
                      <a:r>
                        <a:rPr lang="en-US" sz="1100" u="none" strike="noStrike"/>
                        <a:t>47.83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49.96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52.00</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12</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13.86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19.60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24.00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27.71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30.98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33.94</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36.66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39.19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41.57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43.82</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45.96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48.00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49.96</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11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13.27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18.76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22.98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26.53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29.66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32.50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35.10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37.52</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39.80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41.95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44.00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45.96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47.83</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10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12.65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17.89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21.91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25.30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28.28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30.98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33.47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35.78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37.95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41.95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43.82</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45.61</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12.00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dirty="0"/>
                        <a:t>16.97</a:t>
                      </a:r>
                      <a:endParaRPr lang="en-US" sz="1100" b="0" i="0" u="none" strike="noStrike" dirty="0">
                        <a:solidFill>
                          <a:srgbClr val="000000"/>
                        </a:solidFill>
                        <a:latin typeface="Calibri"/>
                      </a:endParaRPr>
                    </a:p>
                  </a:txBody>
                  <a:tcPr marL="0" marR="0" marT="0" marB="0" anchor="b">
                    <a:solidFill>
                      <a:srgbClr val="FFFF00"/>
                    </a:solidFill>
                  </a:tcPr>
                </a:tc>
                <a:tc>
                  <a:txBody>
                    <a:bodyPr/>
                    <a:lstStyle/>
                    <a:p>
                      <a:pPr algn="r" fontAlgn="b"/>
                      <a:r>
                        <a:rPr lang="en-US" sz="1100" u="none" strike="noStrike" dirty="0"/>
                        <a:t>20.78</a:t>
                      </a:r>
                      <a:endParaRPr lang="en-US" sz="1100" b="0" i="0" u="none" strike="noStrike" dirty="0">
                        <a:solidFill>
                          <a:srgbClr val="000000"/>
                        </a:solidFill>
                        <a:latin typeface="Calibri"/>
                      </a:endParaRPr>
                    </a:p>
                  </a:txBody>
                  <a:tcPr marL="0" marR="0" marT="0" marB="0" anchor="b"/>
                </a:tc>
                <a:tc>
                  <a:txBody>
                    <a:bodyPr/>
                    <a:lstStyle/>
                    <a:p>
                      <a:pPr algn="r" fontAlgn="b"/>
                      <a:r>
                        <a:rPr lang="en-US" sz="1100" u="none" strike="noStrike"/>
                        <a:t>24.00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26.83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29.39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31.75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33.94</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36.00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37.95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39.80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41.57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43.27</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11.31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dirty="0"/>
                        <a:t>16.00</a:t>
                      </a:r>
                      <a:endParaRPr lang="en-US" sz="1100" b="0" i="0" u="none" strike="noStrike" dirty="0">
                        <a:solidFill>
                          <a:srgbClr val="000000"/>
                        </a:solidFill>
                        <a:latin typeface="Calibri"/>
                      </a:endParaRPr>
                    </a:p>
                  </a:txBody>
                  <a:tcPr marL="0" marR="0" marT="0" marB="0" anchor="b"/>
                </a:tc>
                <a:tc>
                  <a:txBody>
                    <a:bodyPr/>
                    <a:lstStyle/>
                    <a:p>
                      <a:pPr algn="r" fontAlgn="b"/>
                      <a:r>
                        <a:rPr lang="en-US" sz="1100" u="none" strike="noStrike"/>
                        <a:t>19.60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22.63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25.30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27.71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29.93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32.00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33.94</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35.78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37.52</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39.19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40.79</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10.58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14.97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18.33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21.17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23.66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25.92</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28.00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29.93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31.75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33.47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35.10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36.66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38.16</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dirty="0"/>
                        <a:t>0.00</a:t>
                      </a:r>
                      <a:endParaRPr lang="en-US" sz="1100" b="0" i="0" u="none" strike="noStrike" dirty="0">
                        <a:solidFill>
                          <a:srgbClr val="000000"/>
                        </a:solidFill>
                        <a:latin typeface="Calibri"/>
                      </a:endParaRPr>
                    </a:p>
                  </a:txBody>
                  <a:tcPr marL="0" marR="0" marT="0" marB="0" anchor="b">
                    <a:solidFill>
                      <a:srgbClr val="FFFF00"/>
                    </a:solidFill>
                  </a:tcPr>
                </a:tc>
                <a:tc>
                  <a:txBody>
                    <a:bodyPr/>
                    <a:lstStyle/>
                    <a:p>
                      <a:pPr algn="r" fontAlgn="b"/>
                      <a:r>
                        <a:rPr lang="en-US" sz="1100" u="none" strike="noStrike" dirty="0"/>
                        <a:t>9.80</a:t>
                      </a:r>
                      <a:endParaRPr lang="en-US" sz="1100" b="0" i="0" u="none" strike="noStrike" dirty="0">
                        <a:solidFill>
                          <a:srgbClr val="000000"/>
                        </a:solidFill>
                        <a:latin typeface="Calibri"/>
                      </a:endParaRPr>
                    </a:p>
                  </a:txBody>
                  <a:tcPr marL="0" marR="0" marT="0" marB="0" anchor="b"/>
                </a:tc>
                <a:tc>
                  <a:txBody>
                    <a:bodyPr/>
                    <a:lstStyle/>
                    <a:p>
                      <a:pPr algn="r" fontAlgn="b"/>
                      <a:r>
                        <a:rPr lang="en-US" sz="1100" u="none" strike="noStrike"/>
                        <a:t>13.86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16.97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19.60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21.91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24.00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25.92</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27.71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29.39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30.98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32.50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33.94</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35.33</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8.94</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12.65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15.49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17.89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21.91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23.66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25.30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26.83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28.28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29.66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30.98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32.25</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4</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8.00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11.31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13.86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16.00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17.89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19.60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21.17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22.63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24.00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25.30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26.53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27.71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28.84</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6.93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9.80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12.00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13.86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15.49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16.97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18.33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19.60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20.78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21.91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22.98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24.00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24.98</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2</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5.66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8.00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9.80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11.31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12.65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13.86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14.97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16.00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16.97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17.89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18.76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19.60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20.40</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5.66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6.93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8.00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8.94</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9.80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10.58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11.31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12.00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12.65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13.27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13.86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14.42</a:t>
                      </a:r>
                      <a:endParaRPr lang="en-US" sz="1100" b="0" i="0" u="none" strike="noStrike">
                        <a:solidFill>
                          <a:srgbClr val="000000"/>
                        </a:solidFill>
                        <a:latin typeface="Calibri"/>
                      </a:endParaRPr>
                    </a:p>
                  </a:txBody>
                  <a:tcPr marL="0" marR="0" marT="0" marB="0" anchor="b"/>
                </a:tc>
              </a:tr>
              <a:tr h="201096">
                <a:tc>
                  <a:txBody>
                    <a:bodyPr/>
                    <a:lstStyle/>
                    <a:p>
                      <a:pPr algn="r" fontAlgn="b"/>
                      <a:r>
                        <a:rPr lang="en-US" sz="1100" u="none" strike="noStrike"/>
                        <a:t>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0.00</a:t>
                      </a:r>
                      <a:endParaRPr lang="en-US" sz="1100" b="0" i="0" u="none" strike="noStrike">
                        <a:solidFill>
                          <a:srgbClr val="000000"/>
                        </a:solidFill>
                        <a:latin typeface="Calibri"/>
                      </a:endParaRPr>
                    </a:p>
                  </a:txBody>
                  <a:tcPr marL="0" marR="0" marT="0" marB="0" anchor="b"/>
                </a:tc>
              </a:tr>
              <a:tr h="201096">
                <a:tc>
                  <a:txBody>
                    <a:bodyPr/>
                    <a:lstStyle/>
                    <a:p>
                      <a:pPr algn="l" fontAlgn="b"/>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2</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3</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4</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5</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6</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7</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8</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9</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10</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11</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a:t>12</a:t>
                      </a:r>
                      <a:endParaRPr lang="en-US" sz="1100" b="0" i="0" u="none" strike="noStrike">
                        <a:solidFill>
                          <a:srgbClr val="000000"/>
                        </a:solidFill>
                        <a:latin typeface="Calibri"/>
                      </a:endParaRPr>
                    </a:p>
                  </a:txBody>
                  <a:tcPr marL="0" marR="0" marT="0" marB="0" anchor="b"/>
                </a:tc>
                <a:tc>
                  <a:txBody>
                    <a:bodyPr/>
                    <a:lstStyle/>
                    <a:p>
                      <a:pPr algn="r" fontAlgn="b"/>
                      <a:r>
                        <a:rPr lang="en-US" sz="1100" u="none" strike="noStrike" dirty="0"/>
                        <a:t>13</a:t>
                      </a:r>
                      <a:endParaRPr lang="en-US" sz="1100" b="0" i="0" u="none" strike="noStrike" dirty="0">
                        <a:solidFill>
                          <a:srgbClr val="000000"/>
                        </a:solidFill>
                        <a:latin typeface="Calibri"/>
                      </a:endParaRPr>
                    </a:p>
                  </a:txBody>
                  <a:tcPr marL="0" marR="0" marT="0" marB="0" anchor="b"/>
                </a:tc>
              </a:tr>
            </a:tbl>
          </a:graphicData>
        </a:graphic>
      </p:graphicFrame>
      <p:sp>
        <p:nvSpPr>
          <p:cNvPr id="17782" name="TextBox 9"/>
          <p:cNvSpPr txBox="1">
            <a:spLocks noChangeArrowheads="1"/>
          </p:cNvSpPr>
          <p:nvPr/>
        </p:nvSpPr>
        <p:spPr bwMode="auto">
          <a:xfrm rot="-5400000">
            <a:off x="519113" y="3419475"/>
            <a:ext cx="1247775" cy="460375"/>
          </a:xfrm>
          <a:prstGeom prst="rect">
            <a:avLst/>
          </a:prstGeom>
          <a:noFill/>
          <a:ln w="9525">
            <a:noFill/>
            <a:miter lim="800000"/>
            <a:headEnd/>
            <a:tailEnd/>
          </a:ln>
        </p:spPr>
        <p:txBody>
          <a:bodyPr>
            <a:spAutoFit/>
          </a:bodyPr>
          <a:lstStyle/>
          <a:p>
            <a:r>
              <a:rPr lang="en-US" sz="2400"/>
              <a:t>Capital</a:t>
            </a:r>
          </a:p>
        </p:txBody>
      </p:sp>
      <p:sp>
        <p:nvSpPr>
          <p:cNvPr id="17783" name="TextBox 10"/>
          <p:cNvSpPr txBox="1">
            <a:spLocks noChangeArrowheads="1"/>
          </p:cNvSpPr>
          <p:nvPr/>
        </p:nvSpPr>
        <p:spPr bwMode="auto">
          <a:xfrm>
            <a:off x="4149725" y="6059488"/>
            <a:ext cx="1014413" cy="461962"/>
          </a:xfrm>
          <a:prstGeom prst="rect">
            <a:avLst/>
          </a:prstGeom>
          <a:noFill/>
          <a:ln w="9525">
            <a:noFill/>
            <a:miter lim="800000"/>
            <a:headEnd/>
            <a:tailEnd/>
          </a:ln>
        </p:spPr>
        <p:txBody>
          <a:bodyPr>
            <a:spAutoFit/>
          </a:bodyPr>
          <a:lstStyle/>
          <a:p>
            <a:r>
              <a:rPr lang="en-US" sz="2400"/>
              <a:t>Labor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085694BD-328E-48A4-A928-E601CFC794D1}" type="slidenum">
              <a:rPr lang="en-US"/>
              <a:pPr>
                <a:defRPr/>
              </a:pPr>
              <a:t>16</a:t>
            </a:fld>
            <a:endParaRPr lang="en-US"/>
          </a:p>
        </p:txBody>
      </p:sp>
      <p:sp>
        <p:nvSpPr>
          <p:cNvPr id="18435" name="Rectangle 2"/>
          <p:cNvSpPr>
            <a:spLocks noGrp="1" noChangeArrowheads="1"/>
          </p:cNvSpPr>
          <p:nvPr>
            <p:ph type="title"/>
          </p:nvPr>
        </p:nvSpPr>
        <p:spPr/>
        <p:txBody>
          <a:bodyPr/>
          <a:lstStyle/>
          <a:p>
            <a:pPr eaLnBrk="1" hangingPunct="1"/>
            <a:r>
              <a:rPr lang="en-US" smtClean="0"/>
              <a:t>Long-Run Costs</a:t>
            </a:r>
          </a:p>
        </p:txBody>
      </p:sp>
      <p:sp>
        <p:nvSpPr>
          <p:cNvPr id="336899" name="Rectangle 3"/>
          <p:cNvSpPr>
            <a:spLocks noGrp="1" noChangeArrowheads="1"/>
          </p:cNvSpPr>
          <p:nvPr>
            <p:ph type="body" idx="1"/>
          </p:nvPr>
        </p:nvSpPr>
        <p:spPr/>
        <p:txBody>
          <a:bodyPr/>
          <a:lstStyle/>
          <a:p>
            <a:pPr eaLnBrk="1" hangingPunct="1"/>
            <a:r>
              <a:rPr lang="en-US" sz="2800" smtClean="0"/>
              <a:t>Long-run average cost </a:t>
            </a:r>
            <a:r>
              <a:rPr lang="en-US" sz="2800" i="1" smtClean="0">
                <a:latin typeface="Times New Roman" pitchFamily="18" charset="0"/>
              </a:rPr>
              <a:t>(LAC)</a:t>
            </a:r>
            <a:r>
              <a:rPr lang="en-US" sz="2800" smtClean="0"/>
              <a:t> measures the cost per unit of output when production can be adjusted so that the optimal amount of each input is employed</a:t>
            </a:r>
          </a:p>
          <a:p>
            <a:pPr lvl="1" eaLnBrk="1" hangingPunct="1"/>
            <a:r>
              <a:rPr lang="en-US" sz="2800" b="1" i="1" smtClean="0">
                <a:latin typeface="Times New Roman" pitchFamily="18" charset="0"/>
              </a:rPr>
              <a:t>LAC</a:t>
            </a:r>
            <a:r>
              <a:rPr lang="en-US" sz="2600" smtClean="0"/>
              <a:t> is U-shaped </a:t>
            </a:r>
          </a:p>
          <a:p>
            <a:pPr lvl="1" eaLnBrk="1" hangingPunct="1"/>
            <a:r>
              <a:rPr lang="en-US" sz="2600" smtClean="0"/>
              <a:t>Falling </a:t>
            </a:r>
            <a:r>
              <a:rPr lang="en-US" sz="2800" b="1" i="1" smtClean="0">
                <a:latin typeface="Times New Roman" pitchFamily="18" charset="0"/>
              </a:rPr>
              <a:t>LAC</a:t>
            </a:r>
            <a:r>
              <a:rPr lang="en-US" sz="2600" smtClean="0"/>
              <a:t> indicates </a:t>
            </a:r>
            <a:r>
              <a:rPr lang="en-US" sz="2600" i="1" smtClean="0"/>
              <a:t>economies of scale</a:t>
            </a:r>
          </a:p>
          <a:p>
            <a:pPr lvl="1" eaLnBrk="1" hangingPunct="1"/>
            <a:r>
              <a:rPr lang="en-US" sz="2600" smtClean="0"/>
              <a:t>Rising </a:t>
            </a:r>
            <a:r>
              <a:rPr lang="en-US" sz="2800" b="1" i="1" smtClean="0">
                <a:latin typeface="Times New Roman" pitchFamily="18" charset="0"/>
              </a:rPr>
              <a:t>LAC</a:t>
            </a:r>
            <a:r>
              <a:rPr lang="en-US" sz="2600" smtClean="0"/>
              <a:t> indicates </a:t>
            </a:r>
            <a:r>
              <a:rPr lang="en-US" sz="2600" i="1" smtClean="0"/>
              <a:t>diseconomies of scale</a:t>
            </a:r>
          </a:p>
        </p:txBody>
      </p:sp>
      <p:pic>
        <p:nvPicPr>
          <p:cNvPr id="336901" name="Picture 5"/>
          <p:cNvPicPr>
            <a:picLocks noChangeAspect="1" noChangeArrowheads="1"/>
          </p:cNvPicPr>
          <p:nvPr/>
        </p:nvPicPr>
        <p:blipFill>
          <a:blip r:embed="rId2" cstate="print"/>
          <a:srcRect/>
          <a:stretch>
            <a:fillRect/>
          </a:stretch>
        </p:blipFill>
        <p:spPr bwMode="auto">
          <a:xfrm>
            <a:off x="3463925" y="5162550"/>
            <a:ext cx="2290763" cy="1112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animEffect transition="in" filter="wipe(left)">
                                      <p:cBhvr>
                                        <p:cTn id="7" dur="500"/>
                                        <p:tgtEl>
                                          <p:spTgt spid="336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6899">
                                            <p:txEl>
                                              <p:pRg st="1" end="1"/>
                                            </p:txEl>
                                          </p:spTgt>
                                        </p:tgtEl>
                                        <p:attrNameLst>
                                          <p:attrName>style.visibility</p:attrName>
                                        </p:attrNameLst>
                                      </p:cBhvr>
                                      <p:to>
                                        <p:strVal val="visible"/>
                                      </p:to>
                                    </p:set>
                                    <p:animEffect transition="in" filter="wipe(left)">
                                      <p:cBhvr>
                                        <p:cTn id="12" dur="500"/>
                                        <p:tgtEl>
                                          <p:spTgt spid="336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6899">
                                            <p:txEl>
                                              <p:pRg st="2" end="2"/>
                                            </p:txEl>
                                          </p:spTgt>
                                        </p:tgtEl>
                                        <p:attrNameLst>
                                          <p:attrName>style.visibility</p:attrName>
                                        </p:attrNameLst>
                                      </p:cBhvr>
                                      <p:to>
                                        <p:strVal val="visible"/>
                                      </p:to>
                                    </p:set>
                                    <p:animEffect transition="in" filter="wipe(left)">
                                      <p:cBhvr>
                                        <p:cTn id="17" dur="500"/>
                                        <p:tgtEl>
                                          <p:spTgt spid="336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6899">
                                            <p:txEl>
                                              <p:pRg st="3" end="3"/>
                                            </p:txEl>
                                          </p:spTgt>
                                        </p:tgtEl>
                                        <p:attrNameLst>
                                          <p:attrName>style.visibility</p:attrName>
                                        </p:attrNameLst>
                                      </p:cBhvr>
                                      <p:to>
                                        <p:strVal val="visible"/>
                                      </p:to>
                                    </p:set>
                                    <p:animEffect transition="in" filter="wipe(left)">
                                      <p:cBhvr>
                                        <p:cTn id="22" dur="500"/>
                                        <p:tgtEl>
                                          <p:spTgt spid="336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36901"/>
                                        </p:tgtEl>
                                        <p:attrNameLst>
                                          <p:attrName>style.visibility</p:attrName>
                                        </p:attrNameLst>
                                      </p:cBhvr>
                                      <p:to>
                                        <p:strVal val="visible"/>
                                      </p:to>
                                    </p:set>
                                    <p:animEffect transition="in" filter="wipe(left)">
                                      <p:cBhvr>
                                        <p:cTn id="27" dur="500"/>
                                        <p:tgtEl>
                                          <p:spTgt spid="336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8D70C081-4D13-4A6C-8E6B-1E37EA7AE1DE}" type="slidenum">
              <a:rPr lang="en-US"/>
              <a:pPr>
                <a:defRPr/>
              </a:pPr>
              <a:t>17</a:t>
            </a:fld>
            <a:endParaRPr lang="en-US"/>
          </a:p>
        </p:txBody>
      </p:sp>
      <p:sp>
        <p:nvSpPr>
          <p:cNvPr id="19459" name="Rectangle 2"/>
          <p:cNvSpPr>
            <a:spLocks noGrp="1" noChangeArrowheads="1"/>
          </p:cNvSpPr>
          <p:nvPr>
            <p:ph type="title"/>
          </p:nvPr>
        </p:nvSpPr>
        <p:spPr/>
        <p:txBody>
          <a:bodyPr/>
          <a:lstStyle/>
          <a:p>
            <a:pPr eaLnBrk="1" hangingPunct="1"/>
            <a:r>
              <a:rPr lang="en-US" smtClean="0"/>
              <a:t>Long-Run Costs</a:t>
            </a:r>
          </a:p>
        </p:txBody>
      </p:sp>
      <p:sp>
        <p:nvSpPr>
          <p:cNvPr id="337923" name="Rectangle 3"/>
          <p:cNvSpPr>
            <a:spLocks noGrp="1" noChangeArrowheads="1"/>
          </p:cNvSpPr>
          <p:nvPr>
            <p:ph type="body" idx="1"/>
          </p:nvPr>
        </p:nvSpPr>
        <p:spPr/>
        <p:txBody>
          <a:bodyPr/>
          <a:lstStyle/>
          <a:p>
            <a:pPr eaLnBrk="1" hangingPunct="1"/>
            <a:r>
              <a:rPr lang="en-US" sz="2800" smtClean="0"/>
              <a:t>Long-run marginal cost </a:t>
            </a:r>
            <a:r>
              <a:rPr lang="en-US" sz="2800" i="1" smtClean="0">
                <a:latin typeface="Times New Roman" pitchFamily="18" charset="0"/>
              </a:rPr>
              <a:t>(LMC)</a:t>
            </a:r>
            <a:r>
              <a:rPr lang="en-US" sz="2800" smtClean="0"/>
              <a:t> measures the rate of change in long-run total cost as output changes along expansion path</a:t>
            </a:r>
          </a:p>
          <a:p>
            <a:pPr lvl="1" eaLnBrk="1" hangingPunct="1"/>
            <a:r>
              <a:rPr lang="en-US" sz="2800" b="1" i="1" smtClean="0">
                <a:latin typeface="Times New Roman" pitchFamily="18" charset="0"/>
              </a:rPr>
              <a:t>LMC</a:t>
            </a:r>
            <a:r>
              <a:rPr lang="en-US" sz="2600" smtClean="0"/>
              <a:t> is U-shaped </a:t>
            </a:r>
          </a:p>
          <a:p>
            <a:pPr lvl="1" eaLnBrk="1" hangingPunct="1"/>
            <a:r>
              <a:rPr lang="en-US" sz="2800" b="1" i="1" smtClean="0">
                <a:latin typeface="Times New Roman" pitchFamily="18" charset="0"/>
              </a:rPr>
              <a:t>LMC</a:t>
            </a:r>
            <a:r>
              <a:rPr lang="en-US" sz="2600" smtClean="0"/>
              <a:t> lies below </a:t>
            </a:r>
            <a:r>
              <a:rPr lang="en-US" sz="2800" b="1" i="1" smtClean="0">
                <a:latin typeface="Times New Roman" pitchFamily="18" charset="0"/>
              </a:rPr>
              <a:t>LAC</a:t>
            </a:r>
            <a:r>
              <a:rPr lang="en-US" sz="2600" smtClean="0"/>
              <a:t> when </a:t>
            </a:r>
            <a:r>
              <a:rPr lang="en-US" sz="2800" b="1" i="1" smtClean="0">
                <a:latin typeface="Times New Roman" pitchFamily="18" charset="0"/>
              </a:rPr>
              <a:t>LAC</a:t>
            </a:r>
            <a:r>
              <a:rPr lang="en-US" sz="2600" smtClean="0"/>
              <a:t> is falling</a:t>
            </a:r>
            <a:endParaRPr lang="en-US" sz="2600" i="1" smtClean="0"/>
          </a:p>
          <a:p>
            <a:pPr lvl="1" eaLnBrk="1" hangingPunct="1"/>
            <a:r>
              <a:rPr lang="en-US" sz="2800" b="1" i="1" smtClean="0">
                <a:latin typeface="Times New Roman" pitchFamily="18" charset="0"/>
              </a:rPr>
              <a:t>LMC</a:t>
            </a:r>
            <a:r>
              <a:rPr lang="en-US" sz="2600" smtClean="0"/>
              <a:t> lies above </a:t>
            </a:r>
            <a:r>
              <a:rPr lang="en-US" sz="2800" b="1" i="1" smtClean="0">
                <a:latin typeface="Times New Roman" pitchFamily="18" charset="0"/>
              </a:rPr>
              <a:t>LAC</a:t>
            </a:r>
            <a:r>
              <a:rPr lang="en-US" sz="2600" smtClean="0"/>
              <a:t> when </a:t>
            </a:r>
            <a:r>
              <a:rPr lang="en-US" sz="2800" b="1" i="1" smtClean="0">
                <a:latin typeface="Times New Roman" pitchFamily="18" charset="0"/>
              </a:rPr>
              <a:t>LAC</a:t>
            </a:r>
            <a:r>
              <a:rPr lang="en-US" sz="2600" smtClean="0"/>
              <a:t> is rising</a:t>
            </a:r>
          </a:p>
          <a:p>
            <a:pPr lvl="1" eaLnBrk="1" hangingPunct="1"/>
            <a:r>
              <a:rPr lang="en-US" sz="2800" b="1" i="1" smtClean="0">
                <a:latin typeface="Times New Roman" pitchFamily="18" charset="0"/>
              </a:rPr>
              <a:t>LMC = LAC</a:t>
            </a:r>
            <a:r>
              <a:rPr lang="en-US" sz="2600" smtClean="0"/>
              <a:t> at the minimum value of </a:t>
            </a:r>
            <a:r>
              <a:rPr lang="en-US" sz="2800" b="1" i="1" smtClean="0">
                <a:latin typeface="Times New Roman" pitchFamily="18" charset="0"/>
              </a:rPr>
              <a:t>LAC</a:t>
            </a:r>
          </a:p>
        </p:txBody>
      </p:sp>
      <p:pic>
        <p:nvPicPr>
          <p:cNvPr id="337926" name="Picture 6"/>
          <p:cNvPicPr>
            <a:picLocks noChangeAspect="1" noChangeArrowheads="1"/>
          </p:cNvPicPr>
          <p:nvPr/>
        </p:nvPicPr>
        <p:blipFill>
          <a:blip r:embed="rId2" cstate="print"/>
          <a:srcRect/>
          <a:stretch>
            <a:fillRect/>
          </a:stretch>
        </p:blipFill>
        <p:spPr bwMode="auto">
          <a:xfrm>
            <a:off x="3446463" y="5167313"/>
            <a:ext cx="2579687" cy="1104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animEffect transition="in" filter="wipe(left)">
                                      <p:cBhvr>
                                        <p:cTn id="7" dur="500"/>
                                        <p:tgtEl>
                                          <p:spTgt spid="337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23">
                                            <p:txEl>
                                              <p:pRg st="1" end="1"/>
                                            </p:txEl>
                                          </p:spTgt>
                                        </p:tgtEl>
                                        <p:attrNameLst>
                                          <p:attrName>style.visibility</p:attrName>
                                        </p:attrNameLst>
                                      </p:cBhvr>
                                      <p:to>
                                        <p:strVal val="visible"/>
                                      </p:to>
                                    </p:set>
                                    <p:animEffect transition="in" filter="wipe(left)">
                                      <p:cBhvr>
                                        <p:cTn id="12" dur="500"/>
                                        <p:tgtEl>
                                          <p:spTgt spid="337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23">
                                            <p:txEl>
                                              <p:pRg st="2" end="2"/>
                                            </p:txEl>
                                          </p:spTgt>
                                        </p:tgtEl>
                                        <p:attrNameLst>
                                          <p:attrName>style.visibility</p:attrName>
                                        </p:attrNameLst>
                                      </p:cBhvr>
                                      <p:to>
                                        <p:strVal val="visible"/>
                                      </p:to>
                                    </p:set>
                                    <p:animEffect transition="in" filter="wipe(left)">
                                      <p:cBhvr>
                                        <p:cTn id="17" dur="500"/>
                                        <p:tgtEl>
                                          <p:spTgt spid="337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23">
                                            <p:txEl>
                                              <p:pRg st="3" end="3"/>
                                            </p:txEl>
                                          </p:spTgt>
                                        </p:tgtEl>
                                        <p:attrNameLst>
                                          <p:attrName>style.visibility</p:attrName>
                                        </p:attrNameLst>
                                      </p:cBhvr>
                                      <p:to>
                                        <p:strVal val="visible"/>
                                      </p:to>
                                    </p:set>
                                    <p:animEffect transition="in" filter="wipe(left)">
                                      <p:cBhvr>
                                        <p:cTn id="22" dur="500"/>
                                        <p:tgtEl>
                                          <p:spTgt spid="337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23">
                                            <p:txEl>
                                              <p:pRg st="4" end="4"/>
                                            </p:txEl>
                                          </p:spTgt>
                                        </p:tgtEl>
                                        <p:attrNameLst>
                                          <p:attrName>style.visibility</p:attrName>
                                        </p:attrNameLst>
                                      </p:cBhvr>
                                      <p:to>
                                        <p:strVal val="visible"/>
                                      </p:to>
                                    </p:set>
                                    <p:animEffect transition="in" filter="wipe(left)">
                                      <p:cBhvr>
                                        <p:cTn id="27" dur="500"/>
                                        <p:tgtEl>
                                          <p:spTgt spid="3379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7926"/>
                                        </p:tgtEl>
                                        <p:attrNameLst>
                                          <p:attrName>style.visibility</p:attrName>
                                        </p:attrNameLst>
                                      </p:cBhvr>
                                      <p:to>
                                        <p:strVal val="visible"/>
                                      </p:to>
                                    </p:set>
                                    <p:animEffect transition="in" filter="wipe(left)">
                                      <p:cBhvr>
                                        <p:cTn id="32" dur="500"/>
                                        <p:tgtEl>
                                          <p:spTgt spid="337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lide Number Placeholder 3"/>
          <p:cNvSpPr>
            <a:spLocks noGrp="1"/>
          </p:cNvSpPr>
          <p:nvPr>
            <p:ph type="sldNum" sz="quarter" idx="10"/>
          </p:nvPr>
        </p:nvSpPr>
        <p:spPr/>
        <p:txBody>
          <a:bodyPr/>
          <a:lstStyle/>
          <a:p>
            <a:pPr>
              <a:defRPr/>
            </a:pPr>
            <a:fld id="{7B12495F-51DF-4069-9CFB-83A6D7512E22}" type="slidenum">
              <a:rPr lang="en-US"/>
              <a:pPr>
                <a:defRPr/>
              </a:pPr>
              <a:t>18</a:t>
            </a:fld>
            <a:endParaRPr lang="en-US"/>
          </a:p>
        </p:txBody>
      </p:sp>
      <p:sp>
        <p:nvSpPr>
          <p:cNvPr id="20483" name="Line 2"/>
          <p:cNvSpPr>
            <a:spLocks noChangeShapeType="1"/>
          </p:cNvSpPr>
          <p:nvPr/>
        </p:nvSpPr>
        <p:spPr bwMode="auto">
          <a:xfrm flipH="1">
            <a:off x="952500" y="2205038"/>
            <a:ext cx="1114425" cy="0"/>
          </a:xfrm>
          <a:prstGeom prst="line">
            <a:avLst/>
          </a:prstGeom>
          <a:noFill/>
          <a:ln w="9525">
            <a:solidFill>
              <a:schemeClr val="bg1"/>
            </a:solidFill>
            <a:round/>
            <a:headEnd/>
            <a:tailEnd/>
          </a:ln>
        </p:spPr>
        <p:txBody>
          <a:bodyPr/>
          <a:lstStyle/>
          <a:p>
            <a:endParaRPr lang="en-US"/>
          </a:p>
        </p:txBody>
      </p:sp>
      <p:sp>
        <p:nvSpPr>
          <p:cNvPr id="20484" name="Rectangle 4"/>
          <p:cNvSpPr>
            <a:spLocks noGrp="1" noChangeArrowheads="1"/>
          </p:cNvSpPr>
          <p:nvPr>
            <p:ph type="title"/>
          </p:nvPr>
        </p:nvSpPr>
        <p:spPr>
          <a:xfrm>
            <a:off x="1143000" y="523875"/>
            <a:ext cx="7620000" cy="838200"/>
          </a:xfrm>
        </p:spPr>
        <p:txBody>
          <a:bodyPr/>
          <a:lstStyle/>
          <a:p>
            <a:pPr eaLnBrk="1" hangingPunct="1">
              <a:lnSpc>
                <a:spcPct val="90000"/>
              </a:lnSpc>
            </a:pPr>
            <a:r>
              <a:rPr lang="en-US" sz="3600" smtClean="0"/>
              <a:t>Derivation of a Long-Run Cost Schedule</a:t>
            </a:r>
            <a:r>
              <a:rPr lang="en-US" smtClean="0"/>
              <a:t>  </a:t>
            </a:r>
            <a:r>
              <a:rPr lang="en-US" sz="3400" smtClean="0"/>
              <a:t>(Table 9.1)</a:t>
            </a:r>
          </a:p>
        </p:txBody>
      </p:sp>
      <p:graphicFrame>
        <p:nvGraphicFramePr>
          <p:cNvPr id="348530" name="Group 370"/>
          <p:cNvGraphicFramePr>
            <a:graphicFrameLocks noGrp="1"/>
          </p:cNvGraphicFramePr>
          <p:nvPr/>
        </p:nvGraphicFramePr>
        <p:xfrm>
          <a:off x="952500" y="1508125"/>
          <a:ext cx="7781925" cy="4979416"/>
        </p:xfrm>
        <a:graphic>
          <a:graphicData uri="http://schemas.openxmlformats.org/drawingml/2006/table">
            <a:tbl>
              <a:tblPr/>
              <a:tblGrid>
                <a:gridCol w="1147763"/>
                <a:gridCol w="1147762"/>
                <a:gridCol w="1060450"/>
                <a:gridCol w="2001838"/>
                <a:gridCol w="1263650"/>
                <a:gridCol w="1160462"/>
              </a:tblGrid>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3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gridSpan="5">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1800" b="1" i="0" u="none" strike="noStrike" cap="none" normalizeH="0" baseline="0" dirty="0" smtClean="0">
                          <a:ln>
                            <a:noFill/>
                          </a:ln>
                          <a:solidFill>
                            <a:srgbClr val="000032"/>
                          </a:solidFill>
                          <a:effectLst/>
                          <a:latin typeface="Arial" charset="0"/>
                        </a:rPr>
                        <a:t>      Least-cost</a:t>
                      </a:r>
                    </a:p>
                    <a:p>
                      <a:pPr marL="0" marR="0" lvl="0" indent="0" algn="l" defTabSz="914400" rtl="0" eaLnBrk="1" fontAlgn="base" latinLnBrk="0" hangingPunct="1">
                        <a:lnSpc>
                          <a:spcPct val="80000"/>
                        </a:lnSpc>
                        <a:spcBef>
                          <a:spcPct val="20000"/>
                        </a:spcBef>
                        <a:spcAft>
                          <a:spcPct val="0"/>
                        </a:spcAft>
                        <a:buClrTx/>
                        <a:buSzTx/>
                        <a:buFontTx/>
                        <a:buNone/>
                        <a:tabLst/>
                      </a:pPr>
                      <a:r>
                        <a:rPr kumimoji="0" lang="en-US" sz="1800" b="1" i="0" u="none" strike="noStrike" cap="none" normalizeH="0" baseline="0" dirty="0" smtClean="0">
                          <a:ln>
                            <a:noFill/>
                          </a:ln>
                          <a:solidFill>
                            <a:srgbClr val="000032"/>
                          </a:solidFill>
                          <a:effectLst/>
                          <a:latin typeface="Arial" charset="0"/>
                        </a:rPr>
                        <a:t>  combination of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0032"/>
                          </a:solidFill>
                          <a:effectLst/>
                          <a:latin typeface="Arial" charset="0"/>
                        </a:rPr>
                        <a:t>Output</a:t>
                      </a:r>
                    </a:p>
                  </a:txBody>
                  <a:tcPr marT="18288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32"/>
                          </a:solidFill>
                          <a:effectLst/>
                          <a:latin typeface="Arial" charset="0"/>
                        </a:rPr>
                        <a:t>Labor (units)</a:t>
                      </a:r>
                    </a:p>
                  </a:txBody>
                  <a:tcPr marT="18288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32"/>
                          </a:solidFill>
                          <a:effectLst/>
                          <a:latin typeface="Arial" charset="0"/>
                        </a:rPr>
                        <a:t>Capital (units)</a:t>
                      </a:r>
                    </a:p>
                  </a:txBody>
                  <a:tcPr marT="18288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32"/>
                          </a:solidFill>
                          <a:effectLst/>
                          <a:latin typeface="Arial" charset="0"/>
                        </a:rPr>
                        <a:t>Total cost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32"/>
                          </a:solidFill>
                          <a:effectLst/>
                          <a:latin typeface="Arial" charset="0"/>
                        </a:rPr>
                        <a:t>(</a:t>
                      </a:r>
                      <a:r>
                        <a:rPr kumimoji="0" lang="en-US" sz="1800" b="1" i="1" u="none" strike="noStrike" cap="none" normalizeH="0" baseline="0" smtClean="0">
                          <a:ln>
                            <a:noFill/>
                          </a:ln>
                          <a:solidFill>
                            <a:srgbClr val="000032"/>
                          </a:solidFill>
                          <a:effectLst/>
                          <a:latin typeface="Arial" charset="0"/>
                        </a:rPr>
                        <a:t>w</a:t>
                      </a:r>
                      <a:r>
                        <a:rPr kumimoji="0" lang="en-US" sz="1800" b="1" i="0" u="none" strike="noStrike" cap="none" normalizeH="0" baseline="0" smtClean="0">
                          <a:ln>
                            <a:noFill/>
                          </a:ln>
                          <a:solidFill>
                            <a:srgbClr val="000032"/>
                          </a:solidFill>
                          <a:effectLst/>
                          <a:latin typeface="Arial" charset="0"/>
                        </a:rPr>
                        <a:t> = $5,</a:t>
                      </a:r>
                      <a:r>
                        <a:rPr kumimoji="0" lang="en-US" sz="1800" b="1" i="1" u="none" strike="noStrike" cap="none" normalizeH="0" baseline="0" smtClean="0">
                          <a:ln>
                            <a:noFill/>
                          </a:ln>
                          <a:solidFill>
                            <a:srgbClr val="000032"/>
                          </a:solidFill>
                          <a:effectLst/>
                          <a:latin typeface="Arial" charset="0"/>
                        </a:rPr>
                        <a:t> r</a:t>
                      </a:r>
                      <a:r>
                        <a:rPr kumimoji="0" lang="en-US" sz="1800" b="1" i="0" u="none" strike="noStrike" cap="none" normalizeH="0" baseline="0" smtClean="0">
                          <a:ln>
                            <a:noFill/>
                          </a:ln>
                          <a:solidFill>
                            <a:srgbClr val="000032"/>
                          </a:solidFill>
                          <a:effectLst/>
                          <a:latin typeface="Arial" charset="0"/>
                        </a:rPr>
                        <a:t> = $10)</a:t>
                      </a:r>
                    </a:p>
                  </a:txBody>
                  <a:tcPr marT="18288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rgbClr val="000032"/>
                          </a:solidFill>
                          <a:effectLst/>
                          <a:latin typeface="Arial" charset="0"/>
                        </a:rPr>
                        <a:t>LAC</a:t>
                      </a:r>
                    </a:p>
                  </a:txBody>
                  <a:tcPr marT="18288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rgbClr val="000032"/>
                          </a:solidFill>
                          <a:effectLst/>
                          <a:latin typeface="Arial" charset="0"/>
                        </a:rPr>
                        <a:t>LMC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3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3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00003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53" name="Text Box 57"/>
          <p:cNvSpPr txBox="1">
            <a:spLocks noChangeArrowheads="1"/>
          </p:cNvSpPr>
          <p:nvPr/>
        </p:nvSpPr>
        <p:spPr bwMode="auto">
          <a:xfrm>
            <a:off x="1209675" y="3028950"/>
            <a:ext cx="631825" cy="396875"/>
          </a:xfrm>
          <a:prstGeom prst="rect">
            <a:avLst/>
          </a:prstGeom>
          <a:noFill/>
          <a:ln w="9525">
            <a:noFill/>
            <a:miter lim="800000"/>
            <a:headEnd/>
            <a:tailEnd/>
          </a:ln>
        </p:spPr>
        <p:txBody>
          <a:bodyPr>
            <a:spAutoFit/>
          </a:bodyPr>
          <a:lstStyle/>
          <a:p>
            <a:pPr>
              <a:spcBef>
                <a:spcPct val="50000"/>
              </a:spcBef>
            </a:pPr>
            <a:r>
              <a:rPr lang="en-US" sz="2000">
                <a:solidFill>
                  <a:srgbClr val="000032"/>
                </a:solidFill>
                <a:latin typeface="Comic Sans MS" pitchFamily="66" charset="0"/>
              </a:rPr>
              <a:t>100</a:t>
            </a:r>
          </a:p>
        </p:txBody>
      </p:sp>
      <p:sp>
        <p:nvSpPr>
          <p:cNvPr id="20554" name="Text Box 58"/>
          <p:cNvSpPr txBox="1">
            <a:spLocks noChangeArrowheads="1"/>
          </p:cNvSpPr>
          <p:nvPr/>
        </p:nvSpPr>
        <p:spPr bwMode="auto">
          <a:xfrm>
            <a:off x="1166813" y="5062538"/>
            <a:ext cx="736600" cy="396875"/>
          </a:xfrm>
          <a:prstGeom prst="rect">
            <a:avLst/>
          </a:prstGeom>
          <a:noFill/>
          <a:ln w="9525">
            <a:noFill/>
            <a:miter lim="800000"/>
            <a:headEnd/>
            <a:tailEnd/>
          </a:ln>
        </p:spPr>
        <p:txBody>
          <a:bodyPr>
            <a:spAutoFit/>
          </a:bodyPr>
          <a:lstStyle/>
          <a:p>
            <a:pPr>
              <a:spcBef>
                <a:spcPct val="50000"/>
              </a:spcBef>
            </a:pPr>
            <a:r>
              <a:rPr lang="en-US" sz="2000">
                <a:solidFill>
                  <a:srgbClr val="000032"/>
                </a:solidFill>
                <a:latin typeface="Comic Sans MS" pitchFamily="66" charset="0"/>
              </a:rPr>
              <a:t>500</a:t>
            </a:r>
            <a:endParaRPr lang="en-US" sz="2000" baseline="-25000">
              <a:solidFill>
                <a:srgbClr val="000032"/>
              </a:solidFill>
              <a:latin typeface="Comic Sans MS" pitchFamily="66" charset="0"/>
            </a:endParaRPr>
          </a:p>
        </p:txBody>
      </p:sp>
      <p:sp>
        <p:nvSpPr>
          <p:cNvPr id="20555" name="Text Box 59"/>
          <p:cNvSpPr txBox="1">
            <a:spLocks noChangeArrowheads="1"/>
          </p:cNvSpPr>
          <p:nvPr/>
        </p:nvSpPr>
        <p:spPr bwMode="auto">
          <a:xfrm>
            <a:off x="1181100" y="5562600"/>
            <a:ext cx="722313" cy="396875"/>
          </a:xfrm>
          <a:prstGeom prst="rect">
            <a:avLst/>
          </a:prstGeom>
          <a:noFill/>
          <a:ln w="9525">
            <a:noFill/>
            <a:miter lim="800000"/>
            <a:headEnd/>
            <a:tailEnd/>
          </a:ln>
        </p:spPr>
        <p:txBody>
          <a:bodyPr>
            <a:spAutoFit/>
          </a:bodyPr>
          <a:lstStyle/>
          <a:p>
            <a:pPr>
              <a:spcBef>
                <a:spcPct val="50000"/>
              </a:spcBef>
            </a:pPr>
            <a:r>
              <a:rPr lang="en-US" sz="2000">
                <a:solidFill>
                  <a:srgbClr val="000032"/>
                </a:solidFill>
                <a:latin typeface="Comic Sans MS" pitchFamily="66" charset="0"/>
              </a:rPr>
              <a:t>600</a:t>
            </a:r>
          </a:p>
        </p:txBody>
      </p:sp>
      <p:sp>
        <p:nvSpPr>
          <p:cNvPr id="20556" name="Text Box 60"/>
          <p:cNvSpPr txBox="1">
            <a:spLocks noChangeArrowheads="1"/>
          </p:cNvSpPr>
          <p:nvPr/>
        </p:nvSpPr>
        <p:spPr bwMode="auto">
          <a:xfrm>
            <a:off x="1166813" y="3533775"/>
            <a:ext cx="700087" cy="396875"/>
          </a:xfrm>
          <a:prstGeom prst="rect">
            <a:avLst/>
          </a:prstGeom>
          <a:noFill/>
          <a:ln w="9525">
            <a:noFill/>
            <a:miter lim="800000"/>
            <a:headEnd/>
            <a:tailEnd/>
          </a:ln>
        </p:spPr>
        <p:txBody>
          <a:bodyPr>
            <a:spAutoFit/>
          </a:bodyPr>
          <a:lstStyle/>
          <a:p>
            <a:pPr>
              <a:spcBef>
                <a:spcPct val="50000"/>
              </a:spcBef>
            </a:pPr>
            <a:r>
              <a:rPr lang="en-US" sz="2000">
                <a:solidFill>
                  <a:srgbClr val="000032"/>
                </a:solidFill>
                <a:latin typeface="Comic Sans MS" pitchFamily="66" charset="0"/>
              </a:rPr>
              <a:t>200</a:t>
            </a:r>
          </a:p>
        </p:txBody>
      </p:sp>
      <p:sp>
        <p:nvSpPr>
          <p:cNvPr id="20557" name="Text Box 61"/>
          <p:cNvSpPr txBox="1">
            <a:spLocks noChangeArrowheads="1"/>
          </p:cNvSpPr>
          <p:nvPr/>
        </p:nvSpPr>
        <p:spPr bwMode="auto">
          <a:xfrm>
            <a:off x="1166813" y="4038600"/>
            <a:ext cx="736600" cy="396875"/>
          </a:xfrm>
          <a:prstGeom prst="rect">
            <a:avLst/>
          </a:prstGeom>
          <a:noFill/>
          <a:ln w="9525">
            <a:noFill/>
            <a:miter lim="800000"/>
            <a:headEnd/>
            <a:tailEnd/>
          </a:ln>
        </p:spPr>
        <p:txBody>
          <a:bodyPr>
            <a:spAutoFit/>
          </a:bodyPr>
          <a:lstStyle/>
          <a:p>
            <a:pPr>
              <a:spcBef>
                <a:spcPct val="50000"/>
              </a:spcBef>
            </a:pPr>
            <a:r>
              <a:rPr lang="en-US" sz="2000">
                <a:solidFill>
                  <a:srgbClr val="000032"/>
                </a:solidFill>
                <a:latin typeface="Comic Sans MS" pitchFamily="66" charset="0"/>
              </a:rPr>
              <a:t>300</a:t>
            </a:r>
            <a:endParaRPr lang="en-US" sz="2000" baseline="-25000">
              <a:solidFill>
                <a:srgbClr val="000032"/>
              </a:solidFill>
              <a:latin typeface="Comic Sans MS" pitchFamily="66" charset="0"/>
            </a:endParaRPr>
          </a:p>
        </p:txBody>
      </p:sp>
      <p:sp>
        <p:nvSpPr>
          <p:cNvPr id="20558" name="Text Box 62"/>
          <p:cNvSpPr txBox="1">
            <a:spLocks noChangeArrowheads="1"/>
          </p:cNvSpPr>
          <p:nvPr/>
        </p:nvSpPr>
        <p:spPr bwMode="auto">
          <a:xfrm>
            <a:off x="1176338" y="4548188"/>
            <a:ext cx="714375" cy="396875"/>
          </a:xfrm>
          <a:prstGeom prst="rect">
            <a:avLst/>
          </a:prstGeom>
          <a:noFill/>
          <a:ln w="9525">
            <a:noFill/>
            <a:miter lim="800000"/>
            <a:headEnd/>
            <a:tailEnd/>
          </a:ln>
        </p:spPr>
        <p:txBody>
          <a:bodyPr>
            <a:spAutoFit/>
          </a:bodyPr>
          <a:lstStyle/>
          <a:p>
            <a:pPr>
              <a:spcBef>
                <a:spcPct val="50000"/>
              </a:spcBef>
            </a:pPr>
            <a:r>
              <a:rPr lang="en-US" sz="2000">
                <a:solidFill>
                  <a:srgbClr val="000032"/>
                </a:solidFill>
                <a:latin typeface="Comic Sans MS" pitchFamily="66" charset="0"/>
              </a:rPr>
              <a:t>400</a:t>
            </a:r>
            <a:endParaRPr lang="en-US" sz="2000" baseline="-25000">
              <a:solidFill>
                <a:srgbClr val="000032"/>
              </a:solidFill>
              <a:latin typeface="Comic Sans MS" pitchFamily="66" charset="0"/>
            </a:endParaRPr>
          </a:p>
        </p:txBody>
      </p:sp>
      <p:sp>
        <p:nvSpPr>
          <p:cNvPr id="20559" name="Line 64"/>
          <p:cNvSpPr>
            <a:spLocks noChangeShapeType="1"/>
          </p:cNvSpPr>
          <p:nvPr/>
        </p:nvSpPr>
        <p:spPr bwMode="auto">
          <a:xfrm flipV="1">
            <a:off x="2103438" y="1525588"/>
            <a:ext cx="0" cy="1417637"/>
          </a:xfrm>
          <a:prstGeom prst="line">
            <a:avLst/>
          </a:prstGeom>
          <a:noFill/>
          <a:ln w="28575">
            <a:solidFill>
              <a:schemeClr val="tx1"/>
            </a:solidFill>
            <a:round/>
            <a:headEnd/>
            <a:tailEnd/>
          </a:ln>
        </p:spPr>
        <p:txBody>
          <a:bodyPr/>
          <a:lstStyle/>
          <a:p>
            <a:endParaRPr lang="en-US"/>
          </a:p>
        </p:txBody>
      </p:sp>
      <p:sp>
        <p:nvSpPr>
          <p:cNvPr id="20560" name="Line 66"/>
          <p:cNvSpPr>
            <a:spLocks noChangeShapeType="1"/>
          </p:cNvSpPr>
          <p:nvPr/>
        </p:nvSpPr>
        <p:spPr bwMode="auto">
          <a:xfrm>
            <a:off x="7258050" y="2205038"/>
            <a:ext cx="1552575" cy="0"/>
          </a:xfrm>
          <a:prstGeom prst="line">
            <a:avLst/>
          </a:prstGeom>
          <a:noFill/>
          <a:ln w="9525">
            <a:solidFill>
              <a:schemeClr val="bg1"/>
            </a:solidFill>
            <a:round/>
            <a:headEnd/>
            <a:tailEnd/>
          </a:ln>
        </p:spPr>
        <p:txBody>
          <a:bodyPr/>
          <a:lstStyle/>
          <a:p>
            <a:endParaRPr lang="en-US"/>
          </a:p>
        </p:txBody>
      </p:sp>
      <p:sp>
        <p:nvSpPr>
          <p:cNvPr id="20561" name="Line 67"/>
          <p:cNvSpPr>
            <a:spLocks noChangeShapeType="1"/>
          </p:cNvSpPr>
          <p:nvPr/>
        </p:nvSpPr>
        <p:spPr bwMode="auto">
          <a:xfrm>
            <a:off x="939800" y="2943225"/>
            <a:ext cx="7781925" cy="0"/>
          </a:xfrm>
          <a:prstGeom prst="line">
            <a:avLst/>
          </a:prstGeom>
          <a:noFill/>
          <a:ln w="28575">
            <a:solidFill>
              <a:schemeClr val="tx1"/>
            </a:solidFill>
            <a:round/>
            <a:headEnd/>
            <a:tailEnd/>
          </a:ln>
        </p:spPr>
        <p:txBody>
          <a:bodyPr/>
          <a:lstStyle/>
          <a:p>
            <a:endParaRPr lang="en-US"/>
          </a:p>
        </p:txBody>
      </p:sp>
      <p:sp>
        <p:nvSpPr>
          <p:cNvPr id="20562" name="Line 68"/>
          <p:cNvSpPr>
            <a:spLocks noChangeShapeType="1"/>
          </p:cNvSpPr>
          <p:nvPr/>
        </p:nvSpPr>
        <p:spPr bwMode="auto">
          <a:xfrm>
            <a:off x="952500" y="2209800"/>
            <a:ext cx="1123950" cy="0"/>
          </a:xfrm>
          <a:prstGeom prst="line">
            <a:avLst/>
          </a:prstGeom>
          <a:noFill/>
          <a:ln w="28575">
            <a:solidFill>
              <a:schemeClr val="bg1"/>
            </a:solidFill>
            <a:round/>
            <a:headEnd/>
            <a:tailEnd/>
          </a:ln>
        </p:spPr>
        <p:txBody>
          <a:bodyPr/>
          <a:lstStyle/>
          <a:p>
            <a:endParaRPr lang="en-US"/>
          </a:p>
        </p:txBody>
      </p:sp>
      <p:sp>
        <p:nvSpPr>
          <p:cNvPr id="20563" name="Text Box 109"/>
          <p:cNvSpPr txBox="1">
            <a:spLocks noChangeArrowheads="1"/>
          </p:cNvSpPr>
          <p:nvPr/>
        </p:nvSpPr>
        <p:spPr bwMode="auto">
          <a:xfrm>
            <a:off x="1190625" y="6072188"/>
            <a:ext cx="722313" cy="396875"/>
          </a:xfrm>
          <a:prstGeom prst="rect">
            <a:avLst/>
          </a:prstGeom>
          <a:noFill/>
          <a:ln w="9525">
            <a:noFill/>
            <a:miter lim="800000"/>
            <a:headEnd/>
            <a:tailEnd/>
          </a:ln>
        </p:spPr>
        <p:txBody>
          <a:bodyPr>
            <a:spAutoFit/>
          </a:bodyPr>
          <a:lstStyle/>
          <a:p>
            <a:pPr>
              <a:spcBef>
                <a:spcPct val="50000"/>
              </a:spcBef>
            </a:pPr>
            <a:r>
              <a:rPr lang="en-US" sz="2000">
                <a:solidFill>
                  <a:srgbClr val="000032"/>
                </a:solidFill>
                <a:latin typeface="Comic Sans MS" pitchFamily="66" charset="0"/>
              </a:rPr>
              <a:t>700</a:t>
            </a:r>
          </a:p>
        </p:txBody>
      </p:sp>
      <p:sp>
        <p:nvSpPr>
          <p:cNvPr id="20564" name="Line 119"/>
          <p:cNvSpPr>
            <a:spLocks noChangeShapeType="1"/>
          </p:cNvSpPr>
          <p:nvPr/>
        </p:nvSpPr>
        <p:spPr bwMode="auto">
          <a:xfrm flipV="1">
            <a:off x="4295775" y="1525588"/>
            <a:ext cx="0" cy="1417637"/>
          </a:xfrm>
          <a:prstGeom prst="line">
            <a:avLst/>
          </a:prstGeom>
          <a:noFill/>
          <a:ln w="28575">
            <a:solidFill>
              <a:schemeClr val="tx1"/>
            </a:solidFill>
            <a:round/>
            <a:headEnd/>
            <a:tailEnd/>
          </a:ln>
        </p:spPr>
        <p:txBody>
          <a:bodyPr/>
          <a:lstStyle/>
          <a:p>
            <a:endParaRPr lang="en-US"/>
          </a:p>
        </p:txBody>
      </p:sp>
      <p:sp>
        <p:nvSpPr>
          <p:cNvPr id="20565" name="Rectangle 338"/>
          <p:cNvSpPr>
            <a:spLocks noChangeArrowheads="1"/>
          </p:cNvSpPr>
          <p:nvPr/>
        </p:nvSpPr>
        <p:spPr bwMode="auto">
          <a:xfrm>
            <a:off x="7848600" y="2209800"/>
            <a:ext cx="673100" cy="563563"/>
          </a:xfrm>
          <a:prstGeom prst="rect">
            <a:avLst/>
          </a:prstGeom>
          <a:solidFill>
            <a:schemeClr val="bg1"/>
          </a:solidFill>
          <a:ln w="9525">
            <a:noFill/>
            <a:miter lim="800000"/>
            <a:headEnd/>
            <a:tailEnd/>
          </a:ln>
        </p:spPr>
        <p:txBody>
          <a:bodyPr wrap="none" anchor="ctr"/>
          <a:lstStyle/>
          <a:p>
            <a:endParaRPr lang="en-US"/>
          </a:p>
        </p:txBody>
      </p:sp>
      <p:sp>
        <p:nvSpPr>
          <p:cNvPr id="20566" name="Text Box 339"/>
          <p:cNvSpPr txBox="1">
            <a:spLocks noChangeArrowheads="1"/>
          </p:cNvSpPr>
          <p:nvPr/>
        </p:nvSpPr>
        <p:spPr bwMode="auto">
          <a:xfrm>
            <a:off x="7777163" y="2252663"/>
            <a:ext cx="715962" cy="366712"/>
          </a:xfrm>
          <a:prstGeom prst="rect">
            <a:avLst/>
          </a:prstGeom>
          <a:noFill/>
          <a:ln w="9525">
            <a:noFill/>
            <a:miter lim="800000"/>
            <a:headEnd/>
            <a:tailEnd/>
          </a:ln>
        </p:spPr>
        <p:txBody>
          <a:bodyPr>
            <a:spAutoFit/>
          </a:bodyPr>
          <a:lstStyle/>
          <a:p>
            <a:pPr>
              <a:spcBef>
                <a:spcPct val="50000"/>
              </a:spcBef>
            </a:pPr>
            <a:r>
              <a:rPr lang="en-US" sz="1800" b="1" i="1">
                <a:solidFill>
                  <a:srgbClr val="000040"/>
                </a:solidFill>
                <a:latin typeface="Arial" charset="0"/>
              </a:rPr>
              <a:t>LMC</a:t>
            </a:r>
          </a:p>
        </p:txBody>
      </p:sp>
      <p:sp>
        <p:nvSpPr>
          <p:cNvPr id="20567" name="Line 371"/>
          <p:cNvSpPr>
            <a:spLocks noChangeShapeType="1"/>
          </p:cNvSpPr>
          <p:nvPr/>
        </p:nvSpPr>
        <p:spPr bwMode="auto">
          <a:xfrm flipV="1">
            <a:off x="6297613" y="1524000"/>
            <a:ext cx="0" cy="585788"/>
          </a:xfrm>
          <a:prstGeom prst="line">
            <a:avLst/>
          </a:prstGeom>
          <a:noFill/>
          <a:ln w="9525">
            <a:solidFill>
              <a:schemeClr val="tx1"/>
            </a:solidFill>
            <a:round/>
            <a:headEnd/>
            <a:tailEnd/>
          </a:ln>
        </p:spPr>
        <p:txBody>
          <a:bodyPr/>
          <a:lstStyle/>
          <a:p>
            <a:endParaRPr lang="en-US"/>
          </a:p>
        </p:txBody>
      </p:sp>
      <p:sp>
        <p:nvSpPr>
          <p:cNvPr id="20568" name="Line 372"/>
          <p:cNvSpPr>
            <a:spLocks noChangeShapeType="1"/>
          </p:cNvSpPr>
          <p:nvPr/>
        </p:nvSpPr>
        <p:spPr bwMode="auto">
          <a:xfrm flipV="1">
            <a:off x="7561263" y="1524000"/>
            <a:ext cx="0" cy="728663"/>
          </a:xfrm>
          <a:prstGeom prst="line">
            <a:avLst/>
          </a:prstGeom>
          <a:noFill/>
          <a:ln w="9525">
            <a:solidFill>
              <a:schemeClr val="tx1"/>
            </a:solidFill>
            <a:round/>
            <a:headEnd/>
            <a:tailEnd/>
          </a:ln>
        </p:spPr>
        <p:txBody>
          <a:bodyPr/>
          <a:lstStyle/>
          <a:p>
            <a:endParaRPr lang="en-US"/>
          </a:p>
        </p:txBody>
      </p:sp>
      <p:grpSp>
        <p:nvGrpSpPr>
          <p:cNvPr id="2" name="Group 388"/>
          <p:cNvGrpSpPr>
            <a:grpSpLocks/>
          </p:cNvGrpSpPr>
          <p:nvPr/>
        </p:nvGrpSpPr>
        <p:grpSpPr bwMode="auto">
          <a:xfrm>
            <a:off x="2376488" y="3038475"/>
            <a:ext cx="644525" cy="3440113"/>
            <a:chOff x="1497" y="1914"/>
            <a:chExt cx="406" cy="2167"/>
          </a:xfrm>
        </p:grpSpPr>
        <p:sp>
          <p:nvSpPr>
            <p:cNvPr id="20599" name="Text Box 70"/>
            <p:cNvSpPr txBox="1">
              <a:spLocks noChangeArrowheads="1"/>
            </p:cNvSpPr>
            <p:nvPr/>
          </p:nvSpPr>
          <p:spPr bwMode="auto">
            <a:xfrm>
              <a:off x="1551" y="1914"/>
              <a:ext cx="316" cy="250"/>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10</a:t>
              </a:r>
            </a:p>
          </p:txBody>
        </p:sp>
        <p:sp>
          <p:nvSpPr>
            <p:cNvPr id="20600" name="Text Box 71"/>
            <p:cNvSpPr txBox="1">
              <a:spLocks noChangeArrowheads="1"/>
            </p:cNvSpPr>
            <p:nvPr/>
          </p:nvSpPr>
          <p:spPr bwMode="auto">
            <a:xfrm>
              <a:off x="1497" y="3195"/>
              <a:ext cx="313" cy="250"/>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40</a:t>
              </a:r>
              <a:endParaRPr lang="en-US" sz="2000" baseline="-25000">
                <a:solidFill>
                  <a:srgbClr val="3C386C"/>
                </a:solidFill>
                <a:latin typeface="Comic Sans MS" pitchFamily="66" charset="0"/>
              </a:endParaRPr>
            </a:p>
          </p:txBody>
        </p:sp>
        <p:sp>
          <p:nvSpPr>
            <p:cNvPr id="20601" name="Text Box 72"/>
            <p:cNvSpPr txBox="1">
              <a:spLocks noChangeArrowheads="1"/>
            </p:cNvSpPr>
            <p:nvPr/>
          </p:nvSpPr>
          <p:spPr bwMode="auto">
            <a:xfrm>
              <a:off x="1506" y="3510"/>
              <a:ext cx="388" cy="250"/>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52</a:t>
              </a:r>
            </a:p>
          </p:txBody>
        </p:sp>
        <p:sp>
          <p:nvSpPr>
            <p:cNvPr id="20602" name="Text Box 73"/>
            <p:cNvSpPr txBox="1">
              <a:spLocks noChangeArrowheads="1"/>
            </p:cNvSpPr>
            <p:nvPr/>
          </p:nvSpPr>
          <p:spPr bwMode="auto">
            <a:xfrm>
              <a:off x="1542" y="2232"/>
              <a:ext cx="288" cy="250"/>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12</a:t>
              </a:r>
            </a:p>
          </p:txBody>
        </p:sp>
        <p:sp>
          <p:nvSpPr>
            <p:cNvPr id="20603" name="Text Box 74"/>
            <p:cNvSpPr txBox="1">
              <a:spLocks noChangeArrowheads="1"/>
            </p:cNvSpPr>
            <p:nvPr/>
          </p:nvSpPr>
          <p:spPr bwMode="auto">
            <a:xfrm>
              <a:off x="1506" y="2550"/>
              <a:ext cx="325" cy="250"/>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20</a:t>
              </a:r>
              <a:endParaRPr lang="en-US" sz="2000" baseline="-25000">
                <a:solidFill>
                  <a:srgbClr val="3C386C"/>
                </a:solidFill>
                <a:latin typeface="Comic Sans MS" pitchFamily="66" charset="0"/>
              </a:endParaRPr>
            </a:p>
          </p:txBody>
        </p:sp>
        <p:sp>
          <p:nvSpPr>
            <p:cNvPr id="20604" name="Text Box 75"/>
            <p:cNvSpPr txBox="1">
              <a:spLocks noChangeArrowheads="1"/>
            </p:cNvSpPr>
            <p:nvPr/>
          </p:nvSpPr>
          <p:spPr bwMode="auto">
            <a:xfrm>
              <a:off x="1503" y="2871"/>
              <a:ext cx="400" cy="250"/>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30</a:t>
              </a:r>
              <a:endParaRPr lang="en-US" sz="2000" baseline="-25000">
                <a:solidFill>
                  <a:srgbClr val="3C386C"/>
                </a:solidFill>
                <a:latin typeface="Comic Sans MS" pitchFamily="66" charset="0"/>
              </a:endParaRPr>
            </a:p>
          </p:txBody>
        </p:sp>
        <p:sp>
          <p:nvSpPr>
            <p:cNvPr id="20605" name="Text Box 373"/>
            <p:cNvSpPr txBox="1">
              <a:spLocks noChangeArrowheads="1"/>
            </p:cNvSpPr>
            <p:nvPr/>
          </p:nvSpPr>
          <p:spPr bwMode="auto">
            <a:xfrm>
              <a:off x="1503" y="3831"/>
              <a:ext cx="388" cy="250"/>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60</a:t>
              </a:r>
            </a:p>
          </p:txBody>
        </p:sp>
      </p:grpSp>
      <p:grpSp>
        <p:nvGrpSpPr>
          <p:cNvPr id="3" name="Group 389"/>
          <p:cNvGrpSpPr>
            <a:grpSpLocks/>
          </p:cNvGrpSpPr>
          <p:nvPr/>
        </p:nvGrpSpPr>
        <p:grpSpPr bwMode="auto">
          <a:xfrm>
            <a:off x="3471863" y="3048000"/>
            <a:ext cx="673100" cy="3440113"/>
            <a:chOff x="2187" y="1920"/>
            <a:chExt cx="424" cy="2167"/>
          </a:xfrm>
        </p:grpSpPr>
        <p:sp>
          <p:nvSpPr>
            <p:cNvPr id="20592" name="Text Box 374"/>
            <p:cNvSpPr txBox="1">
              <a:spLocks noChangeArrowheads="1"/>
            </p:cNvSpPr>
            <p:nvPr/>
          </p:nvSpPr>
          <p:spPr bwMode="auto">
            <a:xfrm>
              <a:off x="2250" y="1920"/>
              <a:ext cx="316" cy="250"/>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 7</a:t>
              </a:r>
            </a:p>
          </p:txBody>
        </p:sp>
        <p:sp>
          <p:nvSpPr>
            <p:cNvPr id="20593" name="Text Box 375"/>
            <p:cNvSpPr txBox="1">
              <a:spLocks noChangeArrowheads="1"/>
            </p:cNvSpPr>
            <p:nvPr/>
          </p:nvSpPr>
          <p:spPr bwMode="auto">
            <a:xfrm>
              <a:off x="2187" y="3201"/>
              <a:ext cx="313" cy="250"/>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22</a:t>
              </a:r>
              <a:endParaRPr lang="en-US" sz="2000" baseline="-25000">
                <a:solidFill>
                  <a:srgbClr val="3C386C"/>
                </a:solidFill>
                <a:latin typeface="Comic Sans MS" pitchFamily="66" charset="0"/>
              </a:endParaRPr>
            </a:p>
          </p:txBody>
        </p:sp>
        <p:sp>
          <p:nvSpPr>
            <p:cNvPr id="20594" name="Text Box 376"/>
            <p:cNvSpPr txBox="1">
              <a:spLocks noChangeArrowheads="1"/>
            </p:cNvSpPr>
            <p:nvPr/>
          </p:nvSpPr>
          <p:spPr bwMode="auto">
            <a:xfrm>
              <a:off x="2196" y="3516"/>
              <a:ext cx="388" cy="250"/>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30</a:t>
              </a:r>
            </a:p>
          </p:txBody>
        </p:sp>
        <p:sp>
          <p:nvSpPr>
            <p:cNvPr id="20595" name="Text Box 377"/>
            <p:cNvSpPr txBox="1">
              <a:spLocks noChangeArrowheads="1"/>
            </p:cNvSpPr>
            <p:nvPr/>
          </p:nvSpPr>
          <p:spPr bwMode="auto">
            <a:xfrm>
              <a:off x="2241" y="2238"/>
              <a:ext cx="288" cy="250"/>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 8</a:t>
              </a:r>
            </a:p>
          </p:txBody>
        </p:sp>
        <p:sp>
          <p:nvSpPr>
            <p:cNvPr id="20596" name="Text Box 378"/>
            <p:cNvSpPr txBox="1">
              <a:spLocks noChangeArrowheads="1"/>
            </p:cNvSpPr>
            <p:nvPr/>
          </p:nvSpPr>
          <p:spPr bwMode="auto">
            <a:xfrm>
              <a:off x="2214" y="2556"/>
              <a:ext cx="325" cy="250"/>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10</a:t>
              </a:r>
              <a:endParaRPr lang="en-US" sz="2000" baseline="-25000">
                <a:solidFill>
                  <a:srgbClr val="3C386C"/>
                </a:solidFill>
                <a:latin typeface="Comic Sans MS" pitchFamily="66" charset="0"/>
              </a:endParaRPr>
            </a:p>
          </p:txBody>
        </p:sp>
        <p:sp>
          <p:nvSpPr>
            <p:cNvPr id="20597" name="Text Box 379"/>
            <p:cNvSpPr txBox="1">
              <a:spLocks noChangeArrowheads="1"/>
            </p:cNvSpPr>
            <p:nvPr/>
          </p:nvSpPr>
          <p:spPr bwMode="auto">
            <a:xfrm>
              <a:off x="2211" y="2877"/>
              <a:ext cx="400" cy="250"/>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15</a:t>
              </a:r>
              <a:endParaRPr lang="en-US" sz="2000" baseline="-25000">
                <a:solidFill>
                  <a:srgbClr val="3C386C"/>
                </a:solidFill>
                <a:latin typeface="Comic Sans MS" pitchFamily="66" charset="0"/>
              </a:endParaRPr>
            </a:p>
          </p:txBody>
        </p:sp>
        <p:sp>
          <p:nvSpPr>
            <p:cNvPr id="20598" name="Text Box 380"/>
            <p:cNvSpPr txBox="1">
              <a:spLocks noChangeArrowheads="1"/>
            </p:cNvSpPr>
            <p:nvPr/>
          </p:nvSpPr>
          <p:spPr bwMode="auto">
            <a:xfrm>
              <a:off x="2193" y="3837"/>
              <a:ext cx="388" cy="250"/>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42</a:t>
              </a:r>
            </a:p>
          </p:txBody>
        </p:sp>
      </p:grpSp>
      <p:sp>
        <p:nvSpPr>
          <p:cNvPr id="348541" name="Text Box 381"/>
          <p:cNvSpPr txBox="1">
            <a:spLocks noChangeArrowheads="1"/>
          </p:cNvSpPr>
          <p:nvPr/>
        </p:nvSpPr>
        <p:spPr bwMode="auto">
          <a:xfrm>
            <a:off x="4794250" y="3043238"/>
            <a:ext cx="1069975"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 $120</a:t>
            </a:r>
          </a:p>
        </p:txBody>
      </p:sp>
      <p:sp>
        <p:nvSpPr>
          <p:cNvPr id="348542" name="Text Box 382"/>
          <p:cNvSpPr txBox="1">
            <a:spLocks noChangeArrowheads="1"/>
          </p:cNvSpPr>
          <p:nvPr/>
        </p:nvSpPr>
        <p:spPr bwMode="auto">
          <a:xfrm>
            <a:off x="5010150" y="5076825"/>
            <a:ext cx="739775"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420</a:t>
            </a:r>
            <a:endParaRPr lang="en-US" sz="2000" baseline="-25000">
              <a:solidFill>
                <a:srgbClr val="3C386C"/>
              </a:solidFill>
              <a:latin typeface="Comic Sans MS" pitchFamily="66" charset="0"/>
            </a:endParaRPr>
          </a:p>
        </p:txBody>
      </p:sp>
      <p:sp>
        <p:nvSpPr>
          <p:cNvPr id="348543" name="Text Box 383"/>
          <p:cNvSpPr txBox="1">
            <a:spLocks noChangeArrowheads="1"/>
          </p:cNvSpPr>
          <p:nvPr/>
        </p:nvSpPr>
        <p:spPr bwMode="auto">
          <a:xfrm>
            <a:off x="5010150" y="5576888"/>
            <a:ext cx="811213"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560</a:t>
            </a:r>
          </a:p>
        </p:txBody>
      </p:sp>
      <p:sp>
        <p:nvSpPr>
          <p:cNvPr id="348544" name="Text Box 384"/>
          <p:cNvSpPr txBox="1">
            <a:spLocks noChangeArrowheads="1"/>
          </p:cNvSpPr>
          <p:nvPr/>
        </p:nvSpPr>
        <p:spPr bwMode="auto">
          <a:xfrm>
            <a:off x="4967288" y="3548063"/>
            <a:ext cx="796925"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 140</a:t>
            </a:r>
          </a:p>
        </p:txBody>
      </p:sp>
      <p:sp>
        <p:nvSpPr>
          <p:cNvPr id="348545" name="Text Box 385"/>
          <p:cNvSpPr txBox="1">
            <a:spLocks noChangeArrowheads="1"/>
          </p:cNvSpPr>
          <p:nvPr/>
        </p:nvSpPr>
        <p:spPr bwMode="auto">
          <a:xfrm>
            <a:off x="5010150" y="4052888"/>
            <a:ext cx="839788"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200</a:t>
            </a:r>
            <a:endParaRPr lang="en-US" sz="2000" baseline="-25000">
              <a:solidFill>
                <a:srgbClr val="3C386C"/>
              </a:solidFill>
              <a:latin typeface="Comic Sans MS" pitchFamily="66" charset="0"/>
            </a:endParaRPr>
          </a:p>
        </p:txBody>
      </p:sp>
      <p:sp>
        <p:nvSpPr>
          <p:cNvPr id="348546" name="Text Box 386"/>
          <p:cNvSpPr txBox="1">
            <a:spLocks noChangeArrowheads="1"/>
          </p:cNvSpPr>
          <p:nvPr/>
        </p:nvSpPr>
        <p:spPr bwMode="auto">
          <a:xfrm>
            <a:off x="5019675" y="4562475"/>
            <a:ext cx="844550"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300</a:t>
            </a:r>
            <a:endParaRPr lang="en-US" sz="2000" baseline="-25000">
              <a:solidFill>
                <a:srgbClr val="3C386C"/>
              </a:solidFill>
              <a:latin typeface="Comic Sans MS" pitchFamily="66" charset="0"/>
            </a:endParaRPr>
          </a:p>
        </p:txBody>
      </p:sp>
      <p:sp>
        <p:nvSpPr>
          <p:cNvPr id="348547" name="Text Box 387"/>
          <p:cNvSpPr txBox="1">
            <a:spLocks noChangeArrowheads="1"/>
          </p:cNvSpPr>
          <p:nvPr/>
        </p:nvSpPr>
        <p:spPr bwMode="auto">
          <a:xfrm>
            <a:off x="5019675" y="6072188"/>
            <a:ext cx="830263"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720</a:t>
            </a:r>
          </a:p>
        </p:txBody>
      </p:sp>
      <p:sp>
        <p:nvSpPr>
          <p:cNvPr id="348550" name="Text Box 390"/>
          <p:cNvSpPr txBox="1">
            <a:spLocks noChangeArrowheads="1"/>
          </p:cNvSpPr>
          <p:nvPr/>
        </p:nvSpPr>
        <p:spPr bwMode="auto">
          <a:xfrm>
            <a:off x="6403975" y="3052763"/>
            <a:ext cx="1069975"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 $1.20</a:t>
            </a:r>
          </a:p>
        </p:txBody>
      </p:sp>
      <p:sp>
        <p:nvSpPr>
          <p:cNvPr id="348551" name="Text Box 391"/>
          <p:cNvSpPr txBox="1">
            <a:spLocks noChangeArrowheads="1"/>
          </p:cNvSpPr>
          <p:nvPr/>
        </p:nvSpPr>
        <p:spPr bwMode="auto">
          <a:xfrm>
            <a:off x="6634163" y="5086350"/>
            <a:ext cx="739775"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0.84</a:t>
            </a:r>
            <a:endParaRPr lang="en-US" sz="2000" baseline="-25000">
              <a:solidFill>
                <a:srgbClr val="3C386C"/>
              </a:solidFill>
              <a:latin typeface="Comic Sans MS" pitchFamily="66" charset="0"/>
            </a:endParaRPr>
          </a:p>
        </p:txBody>
      </p:sp>
      <p:sp>
        <p:nvSpPr>
          <p:cNvPr id="348552" name="Text Box 392"/>
          <p:cNvSpPr txBox="1">
            <a:spLocks noChangeArrowheads="1"/>
          </p:cNvSpPr>
          <p:nvPr/>
        </p:nvSpPr>
        <p:spPr bwMode="auto">
          <a:xfrm>
            <a:off x="6634163" y="5586413"/>
            <a:ext cx="811212"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0.93</a:t>
            </a:r>
          </a:p>
        </p:txBody>
      </p:sp>
      <p:sp>
        <p:nvSpPr>
          <p:cNvPr id="348553" name="Text Box 393"/>
          <p:cNvSpPr txBox="1">
            <a:spLocks noChangeArrowheads="1"/>
          </p:cNvSpPr>
          <p:nvPr/>
        </p:nvSpPr>
        <p:spPr bwMode="auto">
          <a:xfrm>
            <a:off x="6548438" y="3557588"/>
            <a:ext cx="796925"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 0.70</a:t>
            </a:r>
          </a:p>
        </p:txBody>
      </p:sp>
      <p:sp>
        <p:nvSpPr>
          <p:cNvPr id="348554" name="Text Box 394"/>
          <p:cNvSpPr txBox="1">
            <a:spLocks noChangeArrowheads="1"/>
          </p:cNvSpPr>
          <p:nvPr/>
        </p:nvSpPr>
        <p:spPr bwMode="auto">
          <a:xfrm>
            <a:off x="6619875" y="4062413"/>
            <a:ext cx="839788"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0.67</a:t>
            </a:r>
            <a:endParaRPr lang="en-US" sz="2000" baseline="-25000">
              <a:solidFill>
                <a:srgbClr val="3C386C"/>
              </a:solidFill>
              <a:latin typeface="Comic Sans MS" pitchFamily="66" charset="0"/>
            </a:endParaRPr>
          </a:p>
        </p:txBody>
      </p:sp>
      <p:sp>
        <p:nvSpPr>
          <p:cNvPr id="348555" name="Text Box 395"/>
          <p:cNvSpPr txBox="1">
            <a:spLocks noChangeArrowheads="1"/>
          </p:cNvSpPr>
          <p:nvPr/>
        </p:nvSpPr>
        <p:spPr bwMode="auto">
          <a:xfrm>
            <a:off x="6629400" y="4572000"/>
            <a:ext cx="844550"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0.75</a:t>
            </a:r>
            <a:endParaRPr lang="en-US" sz="2000" baseline="-25000">
              <a:solidFill>
                <a:srgbClr val="3C386C"/>
              </a:solidFill>
              <a:latin typeface="Comic Sans MS" pitchFamily="66" charset="0"/>
            </a:endParaRPr>
          </a:p>
        </p:txBody>
      </p:sp>
      <p:sp>
        <p:nvSpPr>
          <p:cNvPr id="348556" name="Text Box 396"/>
          <p:cNvSpPr txBox="1">
            <a:spLocks noChangeArrowheads="1"/>
          </p:cNvSpPr>
          <p:nvPr/>
        </p:nvSpPr>
        <p:spPr bwMode="auto">
          <a:xfrm>
            <a:off x="6657975" y="6081713"/>
            <a:ext cx="830263"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1.03</a:t>
            </a:r>
          </a:p>
        </p:txBody>
      </p:sp>
      <p:sp>
        <p:nvSpPr>
          <p:cNvPr id="348557" name="Text Box 397"/>
          <p:cNvSpPr txBox="1">
            <a:spLocks noChangeArrowheads="1"/>
          </p:cNvSpPr>
          <p:nvPr/>
        </p:nvSpPr>
        <p:spPr bwMode="auto">
          <a:xfrm>
            <a:off x="7599363" y="3062288"/>
            <a:ext cx="1069975"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 $1.20</a:t>
            </a:r>
          </a:p>
        </p:txBody>
      </p:sp>
      <p:sp>
        <p:nvSpPr>
          <p:cNvPr id="348558" name="Text Box 398"/>
          <p:cNvSpPr txBox="1">
            <a:spLocks noChangeArrowheads="1"/>
          </p:cNvSpPr>
          <p:nvPr/>
        </p:nvSpPr>
        <p:spPr bwMode="auto">
          <a:xfrm>
            <a:off x="7843838" y="5095875"/>
            <a:ext cx="739775"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1.20</a:t>
            </a:r>
            <a:endParaRPr lang="en-US" sz="2000" baseline="-25000">
              <a:solidFill>
                <a:srgbClr val="3C386C"/>
              </a:solidFill>
              <a:latin typeface="Comic Sans MS" pitchFamily="66" charset="0"/>
            </a:endParaRPr>
          </a:p>
        </p:txBody>
      </p:sp>
      <p:sp>
        <p:nvSpPr>
          <p:cNvPr id="348559" name="Text Box 399"/>
          <p:cNvSpPr txBox="1">
            <a:spLocks noChangeArrowheads="1"/>
          </p:cNvSpPr>
          <p:nvPr/>
        </p:nvSpPr>
        <p:spPr bwMode="auto">
          <a:xfrm>
            <a:off x="7843838" y="5595938"/>
            <a:ext cx="811212"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1.40</a:t>
            </a:r>
          </a:p>
        </p:txBody>
      </p:sp>
      <p:sp>
        <p:nvSpPr>
          <p:cNvPr id="348560" name="Text Box 400"/>
          <p:cNvSpPr txBox="1">
            <a:spLocks noChangeArrowheads="1"/>
          </p:cNvSpPr>
          <p:nvPr/>
        </p:nvSpPr>
        <p:spPr bwMode="auto">
          <a:xfrm>
            <a:off x="7743825" y="3567113"/>
            <a:ext cx="796925"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 0.20</a:t>
            </a:r>
          </a:p>
        </p:txBody>
      </p:sp>
      <p:sp>
        <p:nvSpPr>
          <p:cNvPr id="348561" name="Text Box 401"/>
          <p:cNvSpPr txBox="1">
            <a:spLocks noChangeArrowheads="1"/>
          </p:cNvSpPr>
          <p:nvPr/>
        </p:nvSpPr>
        <p:spPr bwMode="auto">
          <a:xfrm>
            <a:off x="7815263" y="4071938"/>
            <a:ext cx="839787"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0.60</a:t>
            </a:r>
            <a:endParaRPr lang="en-US" sz="2000" baseline="-25000">
              <a:solidFill>
                <a:srgbClr val="3C386C"/>
              </a:solidFill>
              <a:latin typeface="Comic Sans MS" pitchFamily="66" charset="0"/>
            </a:endParaRPr>
          </a:p>
        </p:txBody>
      </p:sp>
      <p:sp>
        <p:nvSpPr>
          <p:cNvPr id="348562" name="Text Box 402"/>
          <p:cNvSpPr txBox="1">
            <a:spLocks noChangeArrowheads="1"/>
          </p:cNvSpPr>
          <p:nvPr/>
        </p:nvSpPr>
        <p:spPr bwMode="auto">
          <a:xfrm>
            <a:off x="7853363" y="4581525"/>
            <a:ext cx="844550"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1.00</a:t>
            </a:r>
            <a:endParaRPr lang="en-US" sz="2000" baseline="-25000">
              <a:solidFill>
                <a:srgbClr val="3C386C"/>
              </a:solidFill>
              <a:latin typeface="Comic Sans MS" pitchFamily="66" charset="0"/>
            </a:endParaRPr>
          </a:p>
        </p:txBody>
      </p:sp>
      <p:sp>
        <p:nvSpPr>
          <p:cNvPr id="348563" name="Text Box 403"/>
          <p:cNvSpPr txBox="1">
            <a:spLocks noChangeArrowheads="1"/>
          </p:cNvSpPr>
          <p:nvPr/>
        </p:nvSpPr>
        <p:spPr bwMode="auto">
          <a:xfrm>
            <a:off x="7867650" y="6091238"/>
            <a:ext cx="830263" cy="396875"/>
          </a:xfrm>
          <a:prstGeom prst="rect">
            <a:avLst/>
          </a:prstGeom>
          <a:noFill/>
          <a:ln w="9525">
            <a:noFill/>
            <a:miter lim="800000"/>
            <a:headEnd/>
            <a:tailEnd/>
          </a:ln>
        </p:spPr>
        <p:txBody>
          <a:bodyPr>
            <a:spAutoFit/>
          </a:bodyPr>
          <a:lstStyle/>
          <a:p>
            <a:pPr>
              <a:spcBef>
                <a:spcPct val="50000"/>
              </a:spcBef>
            </a:pPr>
            <a:r>
              <a:rPr lang="en-US" sz="2000">
                <a:solidFill>
                  <a:srgbClr val="3C386C"/>
                </a:solidFill>
                <a:latin typeface="Comic Sans MS" pitchFamily="66" charset="0"/>
              </a:rPr>
              <a:t>1.60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4854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485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4854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4854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4854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4854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34854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34855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34855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34855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34855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34855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34855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499"/>
                                          </p:stCondLst>
                                        </p:cTn>
                                        <p:tgtEl>
                                          <p:spTgt spid="34855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499"/>
                                          </p:stCondLst>
                                        </p:cTn>
                                        <p:tgtEl>
                                          <p:spTgt spid="34855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34856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499"/>
                                          </p:stCondLst>
                                        </p:cTn>
                                        <p:tgtEl>
                                          <p:spTgt spid="34856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499"/>
                                          </p:stCondLst>
                                        </p:cTn>
                                        <p:tgtEl>
                                          <p:spTgt spid="34856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499"/>
                                          </p:stCondLst>
                                        </p:cTn>
                                        <p:tgtEl>
                                          <p:spTgt spid="348558"/>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499"/>
                                          </p:stCondLst>
                                        </p:cTn>
                                        <p:tgtEl>
                                          <p:spTgt spid="34855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499"/>
                                          </p:stCondLst>
                                        </p:cTn>
                                        <p:tgtEl>
                                          <p:spTgt spid="348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41" grpId="0" autoUpdateAnimBg="0"/>
      <p:bldP spid="348542" grpId="0" autoUpdateAnimBg="0"/>
      <p:bldP spid="348543" grpId="0" autoUpdateAnimBg="0"/>
      <p:bldP spid="348544" grpId="0" autoUpdateAnimBg="0"/>
      <p:bldP spid="348545" grpId="0" autoUpdateAnimBg="0"/>
      <p:bldP spid="348546" grpId="0" autoUpdateAnimBg="0"/>
      <p:bldP spid="348547" grpId="0" autoUpdateAnimBg="0"/>
      <p:bldP spid="348550" grpId="0" autoUpdateAnimBg="0"/>
      <p:bldP spid="348551" grpId="0" autoUpdateAnimBg="0"/>
      <p:bldP spid="348552" grpId="0" autoUpdateAnimBg="0"/>
      <p:bldP spid="348553" grpId="0" autoUpdateAnimBg="0"/>
      <p:bldP spid="348554" grpId="0" autoUpdateAnimBg="0"/>
      <p:bldP spid="348555" grpId="0" autoUpdateAnimBg="0"/>
      <p:bldP spid="348556" grpId="0" autoUpdateAnimBg="0"/>
      <p:bldP spid="348557" grpId="0" autoUpdateAnimBg="0"/>
      <p:bldP spid="348558" grpId="0" autoUpdateAnimBg="0"/>
      <p:bldP spid="348559" grpId="0" autoUpdateAnimBg="0"/>
      <p:bldP spid="348560" grpId="0" autoUpdateAnimBg="0"/>
      <p:bldP spid="348561" grpId="0" autoUpdateAnimBg="0"/>
      <p:bldP spid="348562" grpId="0" autoUpdateAnimBg="0"/>
      <p:bldP spid="34856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pPr>
              <a:defRPr/>
            </a:pPr>
            <a:fld id="{B2761519-B3EB-451C-84BD-AF6A779A2EA2}" type="slidenum">
              <a:rPr lang="en-US"/>
              <a:pPr>
                <a:defRPr/>
              </a:pPr>
              <a:t>19</a:t>
            </a:fld>
            <a:endParaRPr lang="en-US"/>
          </a:p>
        </p:txBody>
      </p:sp>
      <p:sp>
        <p:nvSpPr>
          <p:cNvPr id="21507" name="Rectangle 2"/>
          <p:cNvSpPr>
            <a:spLocks noGrp="1" noChangeArrowheads="1"/>
          </p:cNvSpPr>
          <p:nvPr>
            <p:ph type="title"/>
          </p:nvPr>
        </p:nvSpPr>
        <p:spPr>
          <a:xfrm>
            <a:off x="1143000" y="495300"/>
            <a:ext cx="7620000" cy="838200"/>
          </a:xfrm>
        </p:spPr>
        <p:txBody>
          <a:bodyPr/>
          <a:lstStyle/>
          <a:p>
            <a:pPr eaLnBrk="1" hangingPunct="1">
              <a:lnSpc>
                <a:spcPct val="90000"/>
              </a:lnSpc>
            </a:pPr>
            <a:r>
              <a:rPr lang="en-US" sz="3600" smtClean="0"/>
              <a:t>Long-Run Total, Average, &amp; Marginal Cost</a:t>
            </a:r>
            <a:r>
              <a:rPr lang="en-US" smtClean="0"/>
              <a:t>  </a:t>
            </a:r>
            <a:r>
              <a:rPr lang="en-US" sz="3400" smtClean="0"/>
              <a:t>(Figure 9.9)</a:t>
            </a:r>
          </a:p>
        </p:txBody>
      </p:sp>
      <p:pic>
        <p:nvPicPr>
          <p:cNvPr id="21508" name="Picture 4" descr="Fig 9"/>
          <p:cNvPicPr>
            <a:picLocks noChangeAspect="1" noChangeArrowheads="1"/>
          </p:cNvPicPr>
          <p:nvPr/>
        </p:nvPicPr>
        <p:blipFill>
          <a:blip r:embed="rId2" cstate="print"/>
          <a:srcRect/>
          <a:stretch>
            <a:fillRect/>
          </a:stretch>
        </p:blipFill>
        <p:spPr bwMode="auto">
          <a:xfrm>
            <a:off x="871538" y="1927225"/>
            <a:ext cx="7773987" cy="4187825"/>
          </a:xfrm>
          <a:prstGeom prst="rect">
            <a:avLst/>
          </a:prstGeom>
          <a:noFill/>
          <a:ln w="9525">
            <a:noFill/>
            <a:miter lim="800000"/>
            <a:headEnd/>
            <a:tailEnd/>
          </a:ln>
        </p:spPr>
      </p:pic>
      <p:pic>
        <p:nvPicPr>
          <p:cNvPr id="338949" name="Picture 5" descr="Fig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17638" y="2100263"/>
            <a:ext cx="2916237" cy="3281362"/>
          </a:xfrm>
          <a:prstGeom prst="rect">
            <a:avLst/>
          </a:prstGeom>
          <a:noFill/>
          <a:ln w="9525">
            <a:noFill/>
            <a:miter lim="800000"/>
            <a:headEnd/>
            <a:tailEnd/>
          </a:ln>
        </p:spPr>
      </p:pic>
      <p:pic>
        <p:nvPicPr>
          <p:cNvPr id="338951" name="Picture 7" descr="Fig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946775" y="2941638"/>
            <a:ext cx="463550" cy="2062162"/>
          </a:xfrm>
          <a:prstGeom prst="rect">
            <a:avLst/>
          </a:prstGeom>
          <a:noFill/>
          <a:ln w="9525">
            <a:noFill/>
            <a:miter lim="800000"/>
            <a:headEnd/>
            <a:tailEnd/>
          </a:ln>
        </p:spPr>
      </p:pic>
      <p:pic>
        <p:nvPicPr>
          <p:cNvPr id="338952" name="Picture 8" descr="Fig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388100" y="2114550"/>
            <a:ext cx="2332038" cy="2898775"/>
          </a:xfrm>
          <a:prstGeom prst="rect">
            <a:avLst/>
          </a:prstGeom>
          <a:noFill/>
          <a:ln w="9525">
            <a:noFill/>
            <a:miter lim="800000"/>
            <a:headEnd/>
            <a:tailEnd/>
          </a:ln>
        </p:spPr>
      </p:pic>
      <p:pic>
        <p:nvPicPr>
          <p:cNvPr id="338950" name="Picture 6" descr="Fig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45188" y="2933700"/>
            <a:ext cx="2584450" cy="1152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8949"/>
                                        </p:tgtEl>
                                        <p:attrNameLst>
                                          <p:attrName>style.visibility</p:attrName>
                                        </p:attrNameLst>
                                      </p:cBhvr>
                                      <p:to>
                                        <p:strVal val="visible"/>
                                      </p:to>
                                    </p:set>
                                    <p:animEffect transition="in" filter="wipe(down)">
                                      <p:cBhvr>
                                        <p:cTn id="7" dur="500"/>
                                        <p:tgtEl>
                                          <p:spTgt spid="3389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8950"/>
                                        </p:tgtEl>
                                        <p:attrNameLst>
                                          <p:attrName>style.visibility</p:attrName>
                                        </p:attrNameLst>
                                      </p:cBhvr>
                                      <p:to>
                                        <p:strVal val="visible"/>
                                      </p:to>
                                    </p:set>
                                    <p:animEffect transition="in" filter="wipe(left)">
                                      <p:cBhvr>
                                        <p:cTn id="12" dur="500"/>
                                        <p:tgtEl>
                                          <p:spTgt spid="3389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38951"/>
                                        </p:tgtEl>
                                        <p:attrNameLst>
                                          <p:attrName>style.visibility</p:attrName>
                                        </p:attrNameLst>
                                      </p:cBhvr>
                                      <p:to>
                                        <p:strVal val="visible"/>
                                      </p:to>
                                    </p:set>
                                    <p:animEffect transition="in" filter="wipe(up)">
                                      <p:cBhvr>
                                        <p:cTn id="17" dur="500"/>
                                        <p:tgtEl>
                                          <p:spTgt spid="338951"/>
                                        </p:tgtEl>
                                      </p:cBhvr>
                                    </p:animEffect>
                                  </p:childTnLst>
                                </p:cTn>
                              </p:par>
                            </p:childTnLst>
                          </p:cTn>
                        </p:par>
                        <p:par>
                          <p:cTn id="18" fill="hold">
                            <p:stCondLst>
                              <p:cond delay="500"/>
                            </p:stCondLst>
                            <p:childTnLst>
                              <p:par>
                                <p:cTn id="19" presetID="22" presetClass="entr" presetSubtype="4" fill="hold" nodeType="afterEffect">
                                  <p:stCondLst>
                                    <p:cond delay="1000"/>
                                  </p:stCondLst>
                                  <p:childTnLst>
                                    <p:set>
                                      <p:cBhvr>
                                        <p:cTn id="20" dur="1" fill="hold">
                                          <p:stCondLst>
                                            <p:cond delay="0"/>
                                          </p:stCondLst>
                                        </p:cTn>
                                        <p:tgtEl>
                                          <p:spTgt spid="338952"/>
                                        </p:tgtEl>
                                        <p:attrNameLst>
                                          <p:attrName>style.visibility</p:attrName>
                                        </p:attrNameLst>
                                      </p:cBhvr>
                                      <p:to>
                                        <p:strVal val="visible"/>
                                      </p:to>
                                    </p:set>
                                    <p:animEffect transition="in" filter="wipe(down)">
                                      <p:cBhvr>
                                        <p:cTn id="21" dur="500"/>
                                        <p:tgtEl>
                                          <p:spTgt spid="338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B89177B-C52C-4317-8B04-A9CAF6EFBAE5}" type="slidenum">
              <a:rPr lang="en-US"/>
              <a:pPr>
                <a:defRPr/>
              </a:pPr>
              <a:t>2</a:t>
            </a:fld>
            <a:endParaRPr lang="en-US"/>
          </a:p>
        </p:txBody>
      </p:sp>
      <p:sp>
        <p:nvSpPr>
          <p:cNvPr id="5123" name="Rectangle 2"/>
          <p:cNvSpPr>
            <a:spLocks noGrp="1" noChangeArrowheads="1"/>
          </p:cNvSpPr>
          <p:nvPr>
            <p:ph type="title"/>
          </p:nvPr>
        </p:nvSpPr>
        <p:spPr>
          <a:xfrm>
            <a:off x="1143000" y="557213"/>
            <a:ext cx="7620000" cy="838200"/>
          </a:xfrm>
        </p:spPr>
        <p:txBody>
          <a:bodyPr/>
          <a:lstStyle/>
          <a:p>
            <a:pPr eaLnBrk="1" hangingPunct="1"/>
            <a:r>
              <a:rPr lang="en-US" smtClean="0"/>
              <a:t>Production Isoquants</a:t>
            </a:r>
          </a:p>
        </p:txBody>
      </p:sp>
      <p:sp>
        <p:nvSpPr>
          <p:cNvPr id="281603" name="Rectangle 3"/>
          <p:cNvSpPr>
            <a:spLocks noGrp="1" noChangeArrowheads="1"/>
          </p:cNvSpPr>
          <p:nvPr>
            <p:ph type="body" idx="1"/>
          </p:nvPr>
        </p:nvSpPr>
        <p:spPr/>
        <p:txBody>
          <a:bodyPr/>
          <a:lstStyle/>
          <a:p>
            <a:pPr eaLnBrk="1" hangingPunct="1"/>
            <a:r>
              <a:rPr lang="en-US" sz="3200" smtClean="0"/>
              <a:t>In the long run, all inputs are variable &amp; </a:t>
            </a:r>
            <a:r>
              <a:rPr lang="en-US" sz="3200" i="1" smtClean="0"/>
              <a:t>isoquants</a:t>
            </a:r>
            <a:r>
              <a:rPr lang="en-US" sz="3200" smtClean="0"/>
              <a:t> are used to study production decisions</a:t>
            </a:r>
          </a:p>
          <a:p>
            <a:pPr lvl="1" eaLnBrk="1" hangingPunct="1"/>
            <a:r>
              <a:rPr lang="en-US" sz="2800" smtClean="0"/>
              <a:t>An isoquant is a curve showing all possible input combinations capable of producing a given level of output</a:t>
            </a:r>
          </a:p>
          <a:p>
            <a:pPr lvl="1" eaLnBrk="1" hangingPunct="1"/>
            <a:r>
              <a:rPr lang="en-US" sz="2800" smtClean="0"/>
              <a:t>Isoquants are downward sloping; if greater amounts of labor are used, less capital is required to produce a given output</a:t>
            </a:r>
            <a:endParaRPr lang="en-US" sz="3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Effect transition="in" filter="wipe(left)">
                                      <p:cBhvr>
                                        <p:cTn id="7" dur="500"/>
                                        <p:tgtEl>
                                          <p:spTgt spid="281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1603">
                                            <p:txEl>
                                              <p:pRg st="1" end="1"/>
                                            </p:txEl>
                                          </p:spTgt>
                                        </p:tgtEl>
                                        <p:attrNameLst>
                                          <p:attrName>style.visibility</p:attrName>
                                        </p:attrNameLst>
                                      </p:cBhvr>
                                      <p:to>
                                        <p:strVal val="visible"/>
                                      </p:to>
                                    </p:set>
                                    <p:animEffect transition="in" filter="wipe(left)">
                                      <p:cBhvr>
                                        <p:cTn id="12" dur="500"/>
                                        <p:tgtEl>
                                          <p:spTgt spid="281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1603">
                                            <p:txEl>
                                              <p:pRg st="2" end="2"/>
                                            </p:txEl>
                                          </p:spTgt>
                                        </p:tgtEl>
                                        <p:attrNameLst>
                                          <p:attrName>style.visibility</p:attrName>
                                        </p:attrNameLst>
                                      </p:cBhvr>
                                      <p:to>
                                        <p:strVal val="visible"/>
                                      </p:to>
                                    </p:set>
                                    <p:animEffect transition="in" filter="wipe(left)">
                                      <p:cBhvr>
                                        <p:cTn id="17" dur="500"/>
                                        <p:tgtEl>
                                          <p:spTgt spid="281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6558A30E-D060-4730-BEF1-1A9C1BBD9BC5}" type="slidenum">
              <a:rPr lang="en-US"/>
              <a:pPr>
                <a:defRPr/>
              </a:pPr>
              <a:t>20</a:t>
            </a:fld>
            <a:endParaRPr lang="en-US"/>
          </a:p>
        </p:txBody>
      </p:sp>
      <p:sp>
        <p:nvSpPr>
          <p:cNvPr id="22531" name="Rectangle 2"/>
          <p:cNvSpPr>
            <a:spLocks noGrp="1" noChangeArrowheads="1"/>
          </p:cNvSpPr>
          <p:nvPr>
            <p:ph type="title"/>
          </p:nvPr>
        </p:nvSpPr>
        <p:spPr>
          <a:xfrm>
            <a:off x="1143000" y="495300"/>
            <a:ext cx="7620000" cy="838200"/>
          </a:xfrm>
        </p:spPr>
        <p:txBody>
          <a:bodyPr/>
          <a:lstStyle/>
          <a:p>
            <a:pPr eaLnBrk="1" hangingPunct="1">
              <a:lnSpc>
                <a:spcPct val="90000"/>
              </a:lnSpc>
            </a:pPr>
            <a:r>
              <a:rPr lang="en-US" sz="3600" smtClean="0"/>
              <a:t>Long-Run Average &amp; Marginal Cost Curves</a:t>
            </a:r>
            <a:r>
              <a:rPr lang="en-US" smtClean="0"/>
              <a:t>  </a:t>
            </a:r>
            <a:r>
              <a:rPr lang="en-US" sz="3400" smtClean="0"/>
              <a:t>(Figure 9.10)</a:t>
            </a:r>
          </a:p>
        </p:txBody>
      </p:sp>
      <p:pic>
        <p:nvPicPr>
          <p:cNvPr id="22532" name="Picture 5" descr="Fig 9"/>
          <p:cNvPicPr>
            <a:picLocks noChangeAspect="1" noChangeArrowheads="1"/>
          </p:cNvPicPr>
          <p:nvPr/>
        </p:nvPicPr>
        <p:blipFill>
          <a:blip r:embed="rId2" cstate="print"/>
          <a:srcRect/>
          <a:stretch>
            <a:fillRect/>
          </a:stretch>
        </p:blipFill>
        <p:spPr bwMode="auto">
          <a:xfrm>
            <a:off x="2020888" y="1733550"/>
            <a:ext cx="5254625" cy="4633913"/>
          </a:xfrm>
          <a:prstGeom prst="rect">
            <a:avLst/>
          </a:prstGeom>
          <a:noFill/>
          <a:ln w="9525">
            <a:noFill/>
            <a:miter lim="800000"/>
            <a:headEnd/>
            <a:tailEnd/>
          </a:ln>
        </p:spPr>
      </p:pic>
      <p:pic>
        <p:nvPicPr>
          <p:cNvPr id="339974" name="Picture 6" descr="Fig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25738" y="2663825"/>
            <a:ext cx="4391025" cy="1706563"/>
          </a:xfrm>
          <a:prstGeom prst="rect">
            <a:avLst/>
          </a:prstGeom>
          <a:noFill/>
          <a:ln w="9525">
            <a:noFill/>
            <a:miter lim="800000"/>
            <a:headEnd/>
            <a:tailEnd/>
          </a:ln>
        </p:spPr>
      </p:pic>
      <p:pic>
        <p:nvPicPr>
          <p:cNvPr id="339975" name="Picture 7" descr="Fig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17788" y="1960563"/>
            <a:ext cx="3813175" cy="2854325"/>
          </a:xfrm>
          <a:prstGeom prst="rect">
            <a:avLst/>
          </a:prstGeom>
          <a:noFill/>
          <a:ln w="9525">
            <a:noFill/>
            <a:miter lim="800000"/>
            <a:headEnd/>
            <a:tailEnd/>
          </a:ln>
        </p:spPr>
      </p:pic>
      <p:pic>
        <p:nvPicPr>
          <p:cNvPr id="339976" name="Picture 8" descr="Fig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83013" y="4313238"/>
            <a:ext cx="1158875" cy="1689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9974"/>
                                        </p:tgtEl>
                                        <p:attrNameLst>
                                          <p:attrName>style.visibility</p:attrName>
                                        </p:attrNameLst>
                                      </p:cBhvr>
                                      <p:to>
                                        <p:strVal val="visible"/>
                                      </p:to>
                                    </p:set>
                                    <p:animEffect transition="in" filter="wipe(left)">
                                      <p:cBhvr>
                                        <p:cTn id="7" dur="500"/>
                                        <p:tgtEl>
                                          <p:spTgt spid="3399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9975"/>
                                        </p:tgtEl>
                                        <p:attrNameLst>
                                          <p:attrName>style.visibility</p:attrName>
                                        </p:attrNameLst>
                                      </p:cBhvr>
                                      <p:to>
                                        <p:strVal val="visible"/>
                                      </p:to>
                                    </p:set>
                                    <p:animEffect transition="in" filter="wipe(left)">
                                      <p:cBhvr>
                                        <p:cTn id="12" dur="500"/>
                                        <p:tgtEl>
                                          <p:spTgt spid="3399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39976"/>
                                        </p:tgtEl>
                                        <p:attrNameLst>
                                          <p:attrName>style.visibility</p:attrName>
                                        </p:attrNameLst>
                                      </p:cBhvr>
                                      <p:to>
                                        <p:strVal val="visible"/>
                                      </p:to>
                                    </p:set>
                                    <p:animEffect transition="in" filter="wipe(up)">
                                      <p:cBhvr>
                                        <p:cTn id="17" dur="500"/>
                                        <p:tgtEl>
                                          <p:spTgt spid="339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538ACAD4-C5A0-4018-AFBC-8A62B6877DFD}" type="slidenum">
              <a:rPr lang="en-US"/>
              <a:pPr>
                <a:defRPr/>
              </a:pPr>
              <a:t>21</a:t>
            </a:fld>
            <a:endParaRPr lang="en-US"/>
          </a:p>
        </p:txBody>
      </p:sp>
      <p:sp>
        <p:nvSpPr>
          <p:cNvPr id="23555" name="Rectangle 2"/>
          <p:cNvSpPr>
            <a:spLocks noGrp="1" noChangeArrowheads="1"/>
          </p:cNvSpPr>
          <p:nvPr>
            <p:ph type="title"/>
          </p:nvPr>
        </p:nvSpPr>
        <p:spPr>
          <a:xfrm>
            <a:off x="1143000" y="495300"/>
            <a:ext cx="7620000" cy="838200"/>
          </a:xfrm>
        </p:spPr>
        <p:txBody>
          <a:bodyPr/>
          <a:lstStyle/>
          <a:p>
            <a:pPr eaLnBrk="1" hangingPunct="1">
              <a:lnSpc>
                <a:spcPct val="90000"/>
              </a:lnSpc>
            </a:pPr>
            <a:r>
              <a:rPr lang="en-US" sz="3600" smtClean="0"/>
              <a:t>Various Shapes of LAC</a:t>
            </a:r>
            <a:r>
              <a:rPr lang="en-US" sz="3400" smtClean="0"/>
              <a:t>        (Figure 9.11)</a:t>
            </a:r>
          </a:p>
        </p:txBody>
      </p:sp>
      <p:pic>
        <p:nvPicPr>
          <p:cNvPr id="349192" name="Picture 8" descr="Fig 9"/>
          <p:cNvPicPr>
            <a:picLocks noChangeAspect="1" noChangeArrowheads="1"/>
          </p:cNvPicPr>
          <p:nvPr/>
        </p:nvPicPr>
        <p:blipFill>
          <a:blip r:embed="rId2" cstate="print"/>
          <a:srcRect/>
          <a:stretch>
            <a:fillRect/>
          </a:stretch>
        </p:blipFill>
        <p:spPr bwMode="auto">
          <a:xfrm>
            <a:off x="925513" y="2552700"/>
            <a:ext cx="2106612" cy="2439988"/>
          </a:xfrm>
          <a:prstGeom prst="rect">
            <a:avLst/>
          </a:prstGeom>
          <a:noFill/>
          <a:ln w="9525">
            <a:noFill/>
            <a:miter lim="800000"/>
            <a:headEnd/>
            <a:tailEnd/>
          </a:ln>
        </p:spPr>
      </p:pic>
      <p:pic>
        <p:nvPicPr>
          <p:cNvPr id="349193" name="Picture 9" descr="Fig 9"/>
          <p:cNvPicPr>
            <a:picLocks noChangeAspect="1" noChangeArrowheads="1"/>
          </p:cNvPicPr>
          <p:nvPr/>
        </p:nvPicPr>
        <p:blipFill>
          <a:blip r:embed="rId3" cstate="print"/>
          <a:srcRect/>
          <a:stretch>
            <a:fillRect/>
          </a:stretch>
        </p:blipFill>
        <p:spPr bwMode="auto">
          <a:xfrm>
            <a:off x="1225550" y="2700338"/>
            <a:ext cx="1820863" cy="1244600"/>
          </a:xfrm>
          <a:prstGeom prst="rect">
            <a:avLst/>
          </a:prstGeom>
          <a:noFill/>
          <a:ln w="9525">
            <a:noFill/>
            <a:miter lim="800000"/>
            <a:headEnd/>
            <a:tailEnd/>
          </a:ln>
        </p:spPr>
      </p:pic>
      <p:pic>
        <p:nvPicPr>
          <p:cNvPr id="349194" name="Picture 10" descr="Fig 9"/>
          <p:cNvPicPr>
            <a:picLocks noChangeAspect="1" noChangeArrowheads="1"/>
          </p:cNvPicPr>
          <p:nvPr/>
        </p:nvPicPr>
        <p:blipFill>
          <a:blip r:embed="rId4" cstate="print"/>
          <a:srcRect/>
          <a:stretch>
            <a:fillRect/>
          </a:stretch>
        </p:blipFill>
        <p:spPr bwMode="auto">
          <a:xfrm>
            <a:off x="3660775" y="2549525"/>
            <a:ext cx="2176463" cy="2411413"/>
          </a:xfrm>
          <a:prstGeom prst="rect">
            <a:avLst/>
          </a:prstGeom>
          <a:noFill/>
          <a:ln w="9525">
            <a:noFill/>
            <a:miter lim="800000"/>
            <a:headEnd/>
            <a:tailEnd/>
          </a:ln>
        </p:spPr>
      </p:pic>
      <p:pic>
        <p:nvPicPr>
          <p:cNvPr id="349195" name="Picture 11" descr="Fig 9"/>
          <p:cNvPicPr>
            <a:picLocks noChangeAspect="1" noChangeArrowheads="1"/>
          </p:cNvPicPr>
          <p:nvPr/>
        </p:nvPicPr>
        <p:blipFill>
          <a:blip r:embed="rId5" cstate="print"/>
          <a:srcRect/>
          <a:stretch>
            <a:fillRect/>
          </a:stretch>
        </p:blipFill>
        <p:spPr bwMode="auto">
          <a:xfrm>
            <a:off x="3883025" y="2835275"/>
            <a:ext cx="1839913" cy="1236663"/>
          </a:xfrm>
          <a:prstGeom prst="rect">
            <a:avLst/>
          </a:prstGeom>
          <a:noFill/>
          <a:ln w="9525">
            <a:noFill/>
            <a:miter lim="800000"/>
            <a:headEnd/>
            <a:tailEnd/>
          </a:ln>
        </p:spPr>
      </p:pic>
      <p:pic>
        <p:nvPicPr>
          <p:cNvPr id="349196" name="Picture 12" descr="Fig 9"/>
          <p:cNvPicPr>
            <a:picLocks noChangeAspect="1" noChangeArrowheads="1"/>
          </p:cNvPicPr>
          <p:nvPr/>
        </p:nvPicPr>
        <p:blipFill>
          <a:blip r:embed="rId6" cstate="print"/>
          <a:srcRect/>
          <a:stretch>
            <a:fillRect/>
          </a:stretch>
        </p:blipFill>
        <p:spPr bwMode="auto">
          <a:xfrm>
            <a:off x="6399213" y="2552700"/>
            <a:ext cx="2352675" cy="2411413"/>
          </a:xfrm>
          <a:prstGeom prst="rect">
            <a:avLst/>
          </a:prstGeom>
          <a:noFill/>
          <a:ln w="9525">
            <a:noFill/>
            <a:miter lim="800000"/>
            <a:headEnd/>
            <a:tailEnd/>
          </a:ln>
        </p:spPr>
      </p:pic>
      <p:pic>
        <p:nvPicPr>
          <p:cNvPr id="349197" name="Picture 13" descr="Fig 9"/>
          <p:cNvPicPr>
            <a:picLocks noChangeAspect="1" noChangeArrowheads="1"/>
          </p:cNvPicPr>
          <p:nvPr/>
        </p:nvPicPr>
        <p:blipFill>
          <a:blip r:embed="rId7" cstate="print"/>
          <a:srcRect/>
          <a:stretch>
            <a:fillRect/>
          </a:stretch>
        </p:blipFill>
        <p:spPr bwMode="auto">
          <a:xfrm>
            <a:off x="6635750" y="3333750"/>
            <a:ext cx="1973263" cy="468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9192"/>
                                        </p:tgtEl>
                                        <p:attrNameLst>
                                          <p:attrName>style.visibility</p:attrName>
                                        </p:attrNameLst>
                                      </p:cBhvr>
                                      <p:to>
                                        <p:strVal val="visible"/>
                                      </p:to>
                                    </p:set>
                                    <p:animEffect transition="in" filter="wipe(left)">
                                      <p:cBhvr>
                                        <p:cTn id="7" dur="500"/>
                                        <p:tgtEl>
                                          <p:spTgt spid="3491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9193"/>
                                        </p:tgtEl>
                                        <p:attrNameLst>
                                          <p:attrName>style.visibility</p:attrName>
                                        </p:attrNameLst>
                                      </p:cBhvr>
                                      <p:to>
                                        <p:strVal val="visible"/>
                                      </p:to>
                                    </p:set>
                                    <p:animEffect transition="in" filter="wipe(left)">
                                      <p:cBhvr>
                                        <p:cTn id="12" dur="500"/>
                                        <p:tgtEl>
                                          <p:spTgt spid="34919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9194"/>
                                        </p:tgtEl>
                                        <p:attrNameLst>
                                          <p:attrName>style.visibility</p:attrName>
                                        </p:attrNameLst>
                                      </p:cBhvr>
                                      <p:to>
                                        <p:strVal val="visible"/>
                                      </p:to>
                                    </p:set>
                                    <p:animEffect transition="in" filter="wipe(left)">
                                      <p:cBhvr>
                                        <p:cTn id="17" dur="500"/>
                                        <p:tgtEl>
                                          <p:spTgt spid="3491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9195"/>
                                        </p:tgtEl>
                                        <p:attrNameLst>
                                          <p:attrName>style.visibility</p:attrName>
                                        </p:attrNameLst>
                                      </p:cBhvr>
                                      <p:to>
                                        <p:strVal val="visible"/>
                                      </p:to>
                                    </p:set>
                                    <p:animEffect transition="in" filter="wipe(left)">
                                      <p:cBhvr>
                                        <p:cTn id="22" dur="500"/>
                                        <p:tgtEl>
                                          <p:spTgt spid="3491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9196"/>
                                        </p:tgtEl>
                                        <p:attrNameLst>
                                          <p:attrName>style.visibility</p:attrName>
                                        </p:attrNameLst>
                                      </p:cBhvr>
                                      <p:to>
                                        <p:strVal val="visible"/>
                                      </p:to>
                                    </p:set>
                                    <p:animEffect transition="in" filter="wipe(left)">
                                      <p:cBhvr>
                                        <p:cTn id="27" dur="500"/>
                                        <p:tgtEl>
                                          <p:spTgt spid="3491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49197"/>
                                        </p:tgtEl>
                                        <p:attrNameLst>
                                          <p:attrName>style.visibility</p:attrName>
                                        </p:attrNameLst>
                                      </p:cBhvr>
                                      <p:to>
                                        <p:strVal val="visible"/>
                                      </p:to>
                                    </p:set>
                                    <p:animEffect transition="in" filter="wipe(left)">
                                      <p:cBhvr>
                                        <p:cTn id="32" dur="500"/>
                                        <p:tgtEl>
                                          <p:spTgt spid="349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49C2043-DC87-4ABA-8D66-B14892324D81}" type="slidenum">
              <a:rPr lang="en-US"/>
              <a:pPr>
                <a:defRPr/>
              </a:pPr>
              <a:t>22</a:t>
            </a:fld>
            <a:endParaRPr lang="en-US"/>
          </a:p>
        </p:txBody>
      </p:sp>
      <p:sp>
        <p:nvSpPr>
          <p:cNvPr id="24579" name="Rectangle 2"/>
          <p:cNvSpPr>
            <a:spLocks noGrp="1" noChangeArrowheads="1"/>
          </p:cNvSpPr>
          <p:nvPr>
            <p:ph type="title"/>
          </p:nvPr>
        </p:nvSpPr>
        <p:spPr>
          <a:xfrm>
            <a:off x="1143000" y="557213"/>
            <a:ext cx="7620000" cy="838200"/>
          </a:xfrm>
        </p:spPr>
        <p:txBody>
          <a:bodyPr/>
          <a:lstStyle/>
          <a:p>
            <a:pPr eaLnBrk="1" hangingPunct="1"/>
            <a:r>
              <a:rPr lang="en-US" smtClean="0"/>
              <a:t>Constant Long-Run Costs</a:t>
            </a:r>
          </a:p>
        </p:txBody>
      </p:sp>
      <p:sp>
        <p:nvSpPr>
          <p:cNvPr id="340995" name="Rectangle 3"/>
          <p:cNvSpPr>
            <a:spLocks noGrp="1" noChangeArrowheads="1"/>
          </p:cNvSpPr>
          <p:nvPr>
            <p:ph type="body" idx="1"/>
          </p:nvPr>
        </p:nvSpPr>
        <p:spPr/>
        <p:txBody>
          <a:bodyPr/>
          <a:lstStyle/>
          <a:p>
            <a:pPr eaLnBrk="1" hangingPunct="1"/>
            <a:r>
              <a:rPr lang="en-US" smtClean="0"/>
              <a:t>When constant returns to scale occur over entire range of output</a:t>
            </a:r>
          </a:p>
          <a:p>
            <a:pPr lvl="1" eaLnBrk="1" hangingPunct="1"/>
            <a:r>
              <a:rPr lang="en-US" smtClean="0"/>
              <a:t>Firm experiences constant costs in the long run</a:t>
            </a:r>
          </a:p>
          <a:p>
            <a:pPr lvl="1" eaLnBrk="1" hangingPunct="1"/>
            <a:r>
              <a:rPr lang="en-US" b="1" i="1" smtClean="0">
                <a:latin typeface="Times New Roman" pitchFamily="18" charset="0"/>
              </a:rPr>
              <a:t>LAC</a:t>
            </a:r>
            <a:r>
              <a:rPr lang="en-US" smtClean="0"/>
              <a:t> curve is flat &amp; equal to </a:t>
            </a:r>
            <a:r>
              <a:rPr lang="en-US" b="1" i="1" smtClean="0">
                <a:latin typeface="Times New Roman" pitchFamily="18" charset="0"/>
              </a:rPr>
              <a:t>LMC</a:t>
            </a:r>
            <a:r>
              <a:rPr lang="en-US" smtClean="0"/>
              <a:t> at all output levels</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Effect transition="in" filter="wipe(left)">
                                      <p:cBhvr>
                                        <p:cTn id="7" dur="500"/>
                                        <p:tgtEl>
                                          <p:spTgt spid="340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0995">
                                            <p:txEl>
                                              <p:pRg st="1" end="1"/>
                                            </p:txEl>
                                          </p:spTgt>
                                        </p:tgtEl>
                                        <p:attrNameLst>
                                          <p:attrName>style.visibility</p:attrName>
                                        </p:attrNameLst>
                                      </p:cBhvr>
                                      <p:to>
                                        <p:strVal val="visible"/>
                                      </p:to>
                                    </p:set>
                                    <p:animEffect transition="in" filter="wipe(left)">
                                      <p:cBhvr>
                                        <p:cTn id="12" dur="500"/>
                                        <p:tgtEl>
                                          <p:spTgt spid="340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0995">
                                            <p:txEl>
                                              <p:pRg st="2" end="2"/>
                                            </p:txEl>
                                          </p:spTgt>
                                        </p:tgtEl>
                                        <p:attrNameLst>
                                          <p:attrName>style.visibility</p:attrName>
                                        </p:attrNameLst>
                                      </p:cBhvr>
                                      <p:to>
                                        <p:strVal val="visible"/>
                                      </p:to>
                                    </p:set>
                                    <p:animEffect transition="in" filter="wipe(left)">
                                      <p:cBhvr>
                                        <p:cTn id="17" dur="500"/>
                                        <p:tgtEl>
                                          <p:spTgt spid="340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fld id="{1315FBFA-549F-4FB0-BB20-D600CC4ED8C4}" type="slidenum">
              <a:rPr lang="en-US"/>
              <a:pPr>
                <a:defRPr/>
              </a:pPr>
              <a:t>23</a:t>
            </a:fld>
            <a:endParaRPr lang="en-US"/>
          </a:p>
        </p:txBody>
      </p:sp>
      <p:sp>
        <p:nvSpPr>
          <p:cNvPr id="25603" name="Rectangle 2"/>
          <p:cNvSpPr>
            <a:spLocks noGrp="1" noChangeArrowheads="1"/>
          </p:cNvSpPr>
          <p:nvPr>
            <p:ph type="title"/>
          </p:nvPr>
        </p:nvSpPr>
        <p:spPr>
          <a:xfrm>
            <a:off x="1143000" y="481013"/>
            <a:ext cx="7620000" cy="838200"/>
          </a:xfrm>
        </p:spPr>
        <p:txBody>
          <a:bodyPr/>
          <a:lstStyle/>
          <a:p>
            <a:pPr eaLnBrk="1" hangingPunct="1">
              <a:lnSpc>
                <a:spcPct val="90000"/>
              </a:lnSpc>
            </a:pPr>
            <a:r>
              <a:rPr lang="en-US" smtClean="0"/>
              <a:t>Constant Long-Run Costs  </a:t>
            </a:r>
            <a:r>
              <a:rPr lang="en-US" sz="3400" smtClean="0"/>
              <a:t>(Figure 9.12)</a:t>
            </a:r>
          </a:p>
        </p:txBody>
      </p:sp>
      <p:pic>
        <p:nvPicPr>
          <p:cNvPr id="25604" name="Picture 4" descr="Fig 9"/>
          <p:cNvPicPr>
            <a:picLocks noChangeAspect="1" noChangeArrowheads="1"/>
          </p:cNvPicPr>
          <p:nvPr/>
        </p:nvPicPr>
        <p:blipFill>
          <a:blip r:embed="rId2" cstate="print"/>
          <a:srcRect/>
          <a:stretch>
            <a:fillRect/>
          </a:stretch>
        </p:blipFill>
        <p:spPr bwMode="auto">
          <a:xfrm>
            <a:off x="2308225" y="2200275"/>
            <a:ext cx="4876800" cy="3736975"/>
          </a:xfrm>
          <a:prstGeom prst="rect">
            <a:avLst/>
          </a:prstGeom>
          <a:noFill/>
          <a:ln w="9525">
            <a:noFill/>
            <a:miter lim="800000"/>
            <a:headEnd/>
            <a:tailEnd/>
          </a:ln>
        </p:spPr>
      </p:pic>
      <p:pic>
        <p:nvPicPr>
          <p:cNvPr id="343045" name="Picture 5" descr="Fig 9"/>
          <p:cNvPicPr>
            <a:picLocks noChangeAspect="1" noChangeArrowheads="1"/>
          </p:cNvPicPr>
          <p:nvPr/>
        </p:nvPicPr>
        <p:blipFill>
          <a:blip r:embed="rId3" cstate="print"/>
          <a:srcRect/>
          <a:stretch>
            <a:fillRect/>
          </a:stretch>
        </p:blipFill>
        <p:spPr bwMode="auto">
          <a:xfrm>
            <a:off x="2616200" y="4208463"/>
            <a:ext cx="4700588" cy="134937"/>
          </a:xfrm>
          <a:prstGeom prst="rect">
            <a:avLst/>
          </a:prstGeom>
          <a:noFill/>
          <a:ln w="9525">
            <a:noFill/>
            <a:miter lim="800000"/>
            <a:headEnd/>
            <a:tailEnd/>
          </a:ln>
        </p:spPr>
      </p:pic>
      <p:sp>
        <p:nvSpPr>
          <p:cNvPr id="25606" name="Line 6"/>
          <p:cNvSpPr>
            <a:spLocks noChangeShapeType="1"/>
          </p:cNvSpPr>
          <p:nvPr/>
        </p:nvSpPr>
        <p:spPr bwMode="auto">
          <a:xfrm flipV="1">
            <a:off x="2857500" y="4076700"/>
            <a:ext cx="0" cy="266700"/>
          </a:xfrm>
          <a:prstGeom prst="line">
            <a:avLst/>
          </a:prstGeom>
          <a:noFill/>
          <a:ln w="19050">
            <a:solidFill>
              <a:srgbClr val="878787"/>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3045"/>
                                        </p:tgtEl>
                                        <p:attrNameLst>
                                          <p:attrName>style.visibility</p:attrName>
                                        </p:attrNameLst>
                                      </p:cBhvr>
                                      <p:to>
                                        <p:strVal val="visible"/>
                                      </p:to>
                                    </p:set>
                                    <p:animEffect transition="in" filter="wipe(left)">
                                      <p:cBhvr>
                                        <p:cTn id="7" dur="500"/>
                                        <p:tgtEl>
                                          <p:spTgt spid="343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2293439E-A6DE-41D6-8DB8-6BDE1225F4C6}" type="slidenum">
              <a:rPr lang="en-US"/>
              <a:pPr>
                <a:defRPr/>
              </a:pPr>
              <a:t>24</a:t>
            </a:fld>
            <a:endParaRPr lang="en-US"/>
          </a:p>
        </p:txBody>
      </p:sp>
      <p:sp>
        <p:nvSpPr>
          <p:cNvPr id="26627" name="Rectangle 2"/>
          <p:cNvSpPr>
            <a:spLocks noGrp="1" noChangeArrowheads="1"/>
          </p:cNvSpPr>
          <p:nvPr>
            <p:ph type="title"/>
          </p:nvPr>
        </p:nvSpPr>
        <p:spPr>
          <a:xfrm>
            <a:off x="1143000" y="557213"/>
            <a:ext cx="7620000" cy="838200"/>
          </a:xfrm>
        </p:spPr>
        <p:txBody>
          <a:bodyPr/>
          <a:lstStyle/>
          <a:p>
            <a:pPr eaLnBrk="1" hangingPunct="1"/>
            <a:r>
              <a:rPr lang="en-US" smtClean="0"/>
              <a:t>Economies of Scope</a:t>
            </a:r>
          </a:p>
        </p:txBody>
      </p:sp>
      <p:sp>
        <p:nvSpPr>
          <p:cNvPr id="342019" name="Rectangle 3"/>
          <p:cNvSpPr>
            <a:spLocks noGrp="1" noChangeArrowheads="1"/>
          </p:cNvSpPr>
          <p:nvPr>
            <p:ph type="body" idx="1"/>
          </p:nvPr>
        </p:nvSpPr>
        <p:spPr/>
        <p:txBody>
          <a:bodyPr/>
          <a:lstStyle/>
          <a:p>
            <a:pPr eaLnBrk="1" hangingPunct="1"/>
            <a:r>
              <a:rPr lang="en-US" sz="2800" smtClean="0"/>
              <a:t>Exist for a multi-product firm when the joint cost of producing two or more goods is less than the sum of the separate costs of producing the two goods</a:t>
            </a:r>
          </a:p>
          <a:p>
            <a:pPr eaLnBrk="1" hangingPunct="1"/>
            <a:r>
              <a:rPr lang="en-US" sz="2800" smtClean="0"/>
              <a:t>For two goods, </a:t>
            </a:r>
            <a:r>
              <a:rPr lang="en-US" sz="3000" i="1" smtClean="0">
                <a:latin typeface="Times New Roman" pitchFamily="18" charset="0"/>
              </a:rPr>
              <a:t>X</a:t>
            </a:r>
            <a:r>
              <a:rPr lang="en-US" sz="2800" smtClean="0"/>
              <a:t> &amp; </a:t>
            </a:r>
            <a:r>
              <a:rPr lang="en-US" sz="3000" i="1" smtClean="0">
                <a:latin typeface="Times New Roman" pitchFamily="18" charset="0"/>
              </a:rPr>
              <a:t>Y</a:t>
            </a:r>
            <a:r>
              <a:rPr lang="en-US" sz="2800" smtClean="0"/>
              <a:t>, economies of scope are measured by:</a:t>
            </a:r>
          </a:p>
          <a:p>
            <a:pPr eaLnBrk="1" hangingPunct="1"/>
            <a:endParaRPr lang="en-US" sz="3000" smtClean="0"/>
          </a:p>
        </p:txBody>
      </p:sp>
      <p:pic>
        <p:nvPicPr>
          <p:cNvPr id="342021" name="Picture 5"/>
          <p:cNvPicPr>
            <a:picLocks noChangeAspect="1" noChangeArrowheads="1"/>
          </p:cNvPicPr>
          <p:nvPr/>
        </p:nvPicPr>
        <p:blipFill>
          <a:blip r:embed="rId2" cstate="print"/>
          <a:srcRect/>
          <a:stretch>
            <a:fillRect/>
          </a:stretch>
        </p:blipFill>
        <p:spPr bwMode="auto">
          <a:xfrm>
            <a:off x="2581275" y="4432300"/>
            <a:ext cx="4368800" cy="895350"/>
          </a:xfrm>
          <a:prstGeom prst="rect">
            <a:avLst/>
          </a:prstGeom>
          <a:noFill/>
          <a:ln w="9525">
            <a:noFill/>
            <a:miter lim="800000"/>
            <a:headEnd/>
            <a:tailEnd/>
          </a:ln>
        </p:spPr>
      </p:pic>
      <p:pic>
        <p:nvPicPr>
          <p:cNvPr id="342024" name="Picture 8"/>
          <p:cNvPicPr>
            <a:picLocks noChangeAspect="1" noChangeArrowheads="1"/>
          </p:cNvPicPr>
          <p:nvPr/>
        </p:nvPicPr>
        <p:blipFill>
          <a:blip r:embed="rId3" cstate="print"/>
          <a:srcRect/>
          <a:stretch>
            <a:fillRect/>
          </a:stretch>
        </p:blipFill>
        <p:spPr bwMode="auto">
          <a:xfrm>
            <a:off x="1020763" y="5543550"/>
            <a:ext cx="7620000" cy="803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Effect transition="in" filter="wipe(left)">
                                      <p:cBhvr>
                                        <p:cTn id="7" dur="500"/>
                                        <p:tgtEl>
                                          <p:spTgt spid="342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2019">
                                            <p:txEl>
                                              <p:pRg st="1" end="1"/>
                                            </p:txEl>
                                          </p:spTgt>
                                        </p:tgtEl>
                                        <p:attrNameLst>
                                          <p:attrName>style.visibility</p:attrName>
                                        </p:attrNameLst>
                                      </p:cBhvr>
                                      <p:to>
                                        <p:strVal val="visible"/>
                                      </p:to>
                                    </p:set>
                                    <p:animEffect transition="in" filter="wipe(left)">
                                      <p:cBhvr>
                                        <p:cTn id="12" dur="500"/>
                                        <p:tgtEl>
                                          <p:spTgt spid="342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2021"/>
                                        </p:tgtEl>
                                        <p:attrNameLst>
                                          <p:attrName>style.visibility</p:attrName>
                                        </p:attrNameLst>
                                      </p:cBhvr>
                                      <p:to>
                                        <p:strVal val="visible"/>
                                      </p:to>
                                    </p:set>
                                    <p:animEffect transition="in" filter="wipe(left)">
                                      <p:cBhvr>
                                        <p:cTn id="17" dur="500"/>
                                        <p:tgtEl>
                                          <p:spTgt spid="3420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2024"/>
                                        </p:tgtEl>
                                        <p:attrNameLst>
                                          <p:attrName>style.visibility</p:attrName>
                                        </p:attrNameLst>
                                      </p:cBhvr>
                                      <p:to>
                                        <p:strVal val="visible"/>
                                      </p:to>
                                    </p:set>
                                    <p:animEffect transition="in" filter="wipe(left)">
                                      <p:cBhvr>
                                        <p:cTn id="22" dur="500"/>
                                        <p:tgtEl>
                                          <p:spTgt spid="342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EE4A617-943F-4DFD-9662-9BAB7741A4C7}" type="slidenum">
              <a:rPr lang="en-US"/>
              <a:pPr>
                <a:defRPr/>
              </a:pPr>
              <a:t>25</a:t>
            </a:fld>
            <a:endParaRPr lang="en-US"/>
          </a:p>
        </p:txBody>
      </p:sp>
      <p:sp>
        <p:nvSpPr>
          <p:cNvPr id="27651" name="Rectangle 2"/>
          <p:cNvSpPr>
            <a:spLocks noGrp="1" noChangeArrowheads="1"/>
          </p:cNvSpPr>
          <p:nvPr>
            <p:ph type="title"/>
          </p:nvPr>
        </p:nvSpPr>
        <p:spPr>
          <a:xfrm>
            <a:off x="1143000" y="469900"/>
            <a:ext cx="7620000" cy="838200"/>
          </a:xfrm>
        </p:spPr>
        <p:txBody>
          <a:bodyPr/>
          <a:lstStyle/>
          <a:p>
            <a:pPr eaLnBrk="1" hangingPunct="1"/>
            <a:r>
              <a:rPr lang="en-US" sz="3600" smtClean="0"/>
              <a:t>Relations Between Short-Run &amp; Long-Run Costs</a:t>
            </a:r>
          </a:p>
        </p:txBody>
      </p:sp>
      <p:sp>
        <p:nvSpPr>
          <p:cNvPr id="344067" name="Rectangle 3"/>
          <p:cNvSpPr>
            <a:spLocks noGrp="1" noChangeArrowheads="1"/>
          </p:cNvSpPr>
          <p:nvPr>
            <p:ph type="body" idx="1"/>
          </p:nvPr>
        </p:nvSpPr>
        <p:spPr/>
        <p:txBody>
          <a:bodyPr/>
          <a:lstStyle/>
          <a:p>
            <a:pPr eaLnBrk="1" hangingPunct="1">
              <a:spcBef>
                <a:spcPct val="50000"/>
              </a:spcBef>
            </a:pPr>
            <a:r>
              <a:rPr lang="en-US" sz="2800" i="1" smtClean="0">
                <a:latin typeface="Times New Roman" pitchFamily="18" charset="0"/>
              </a:rPr>
              <a:t>LMC</a:t>
            </a:r>
            <a:r>
              <a:rPr lang="en-US" sz="2800" smtClean="0"/>
              <a:t> intersects </a:t>
            </a:r>
            <a:r>
              <a:rPr lang="en-US" sz="2800" i="1" smtClean="0">
                <a:latin typeface="Times New Roman" pitchFamily="18" charset="0"/>
              </a:rPr>
              <a:t>LAC</a:t>
            </a:r>
            <a:r>
              <a:rPr lang="en-US" sz="2800" smtClean="0"/>
              <a:t> when the latter is at its minimum point</a:t>
            </a:r>
          </a:p>
          <a:p>
            <a:pPr eaLnBrk="1" hangingPunct="1">
              <a:spcBef>
                <a:spcPct val="50000"/>
              </a:spcBef>
            </a:pPr>
            <a:r>
              <a:rPr lang="en-US" sz="2800" smtClean="0"/>
              <a:t>At each output where a particular </a:t>
            </a:r>
            <a:r>
              <a:rPr lang="en-US" sz="2800" i="1" smtClean="0">
                <a:latin typeface="Times New Roman" pitchFamily="18" charset="0"/>
              </a:rPr>
              <a:t>ATC</a:t>
            </a:r>
            <a:r>
              <a:rPr lang="en-US" sz="2800" smtClean="0"/>
              <a:t> is tangent to </a:t>
            </a:r>
            <a:r>
              <a:rPr lang="en-US" sz="2800" i="1" smtClean="0">
                <a:latin typeface="Times New Roman" pitchFamily="18" charset="0"/>
              </a:rPr>
              <a:t>LAC</a:t>
            </a:r>
            <a:r>
              <a:rPr lang="en-US" sz="2800" smtClean="0"/>
              <a:t>, the relevant </a:t>
            </a:r>
            <a:r>
              <a:rPr lang="en-US" sz="2800" i="1" smtClean="0">
                <a:latin typeface="Times New Roman" pitchFamily="18" charset="0"/>
              </a:rPr>
              <a:t>SMC = LMC</a:t>
            </a:r>
          </a:p>
          <a:p>
            <a:pPr eaLnBrk="1" hangingPunct="1">
              <a:spcBef>
                <a:spcPct val="50000"/>
              </a:spcBef>
            </a:pPr>
            <a:r>
              <a:rPr lang="en-US" sz="2800" smtClean="0"/>
              <a:t>For all </a:t>
            </a:r>
            <a:r>
              <a:rPr lang="en-US" sz="2800" i="1" smtClean="0">
                <a:latin typeface="Times New Roman" pitchFamily="18" charset="0"/>
              </a:rPr>
              <a:t>ATC</a:t>
            </a:r>
            <a:r>
              <a:rPr lang="en-US" sz="2800" smtClean="0">
                <a:latin typeface="Times New Roman" pitchFamily="18" charset="0"/>
              </a:rPr>
              <a:t> </a:t>
            </a:r>
            <a:r>
              <a:rPr lang="en-US" sz="2800" smtClean="0"/>
              <a:t>curves, point of tangency with </a:t>
            </a:r>
            <a:r>
              <a:rPr lang="en-US" sz="2800" i="1" smtClean="0">
                <a:latin typeface="Times New Roman" pitchFamily="18" charset="0"/>
              </a:rPr>
              <a:t>LAC</a:t>
            </a:r>
            <a:r>
              <a:rPr lang="en-US" sz="2800" smtClean="0"/>
              <a:t> is at an output less (greater) than the output of minimum </a:t>
            </a:r>
            <a:r>
              <a:rPr lang="en-US" sz="2800" i="1" smtClean="0">
                <a:latin typeface="Times New Roman" pitchFamily="18" charset="0"/>
              </a:rPr>
              <a:t>ATC</a:t>
            </a:r>
            <a:r>
              <a:rPr lang="en-US" sz="2800" smtClean="0"/>
              <a:t> if the tangency is at an output less (greater) than that associated with minimum </a:t>
            </a:r>
            <a:r>
              <a:rPr lang="en-US" sz="2800" i="1" smtClean="0">
                <a:latin typeface="Times New Roman" pitchFamily="18" charset="0"/>
              </a:rPr>
              <a:t>LAC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Effect transition="in" filter="wipe(left)">
                                      <p:cBhvr>
                                        <p:cTn id="7" dur="500"/>
                                        <p:tgtEl>
                                          <p:spTgt spid="344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4067">
                                            <p:txEl>
                                              <p:pRg st="1" end="1"/>
                                            </p:txEl>
                                          </p:spTgt>
                                        </p:tgtEl>
                                        <p:attrNameLst>
                                          <p:attrName>style.visibility</p:attrName>
                                        </p:attrNameLst>
                                      </p:cBhvr>
                                      <p:to>
                                        <p:strVal val="visible"/>
                                      </p:to>
                                    </p:set>
                                    <p:animEffect transition="in" filter="wipe(left)">
                                      <p:cBhvr>
                                        <p:cTn id="12" dur="500"/>
                                        <p:tgtEl>
                                          <p:spTgt spid="344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4067">
                                            <p:txEl>
                                              <p:pRg st="2" end="2"/>
                                            </p:txEl>
                                          </p:spTgt>
                                        </p:tgtEl>
                                        <p:attrNameLst>
                                          <p:attrName>style.visibility</p:attrName>
                                        </p:attrNameLst>
                                      </p:cBhvr>
                                      <p:to>
                                        <p:strVal val="visible"/>
                                      </p:to>
                                    </p:set>
                                    <p:animEffect transition="in" filter="wipe(left)">
                                      <p:cBhvr>
                                        <p:cTn id="17" dur="500"/>
                                        <p:tgtEl>
                                          <p:spTgt spid="344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pPr>
              <a:defRPr/>
            </a:pPr>
            <a:fld id="{D33A92DA-6AB4-44E9-8312-0972156EEEEA}" type="slidenum">
              <a:rPr lang="en-US"/>
              <a:pPr>
                <a:defRPr/>
              </a:pPr>
              <a:t>26</a:t>
            </a:fld>
            <a:endParaRPr lang="en-US"/>
          </a:p>
        </p:txBody>
      </p:sp>
      <p:sp>
        <p:nvSpPr>
          <p:cNvPr id="28675" name="Rectangle 2"/>
          <p:cNvSpPr>
            <a:spLocks noGrp="1" noChangeArrowheads="1"/>
          </p:cNvSpPr>
          <p:nvPr>
            <p:ph type="title"/>
          </p:nvPr>
        </p:nvSpPr>
        <p:spPr>
          <a:xfrm>
            <a:off x="1143000" y="452438"/>
            <a:ext cx="7620000" cy="838200"/>
          </a:xfrm>
        </p:spPr>
        <p:txBody>
          <a:bodyPr/>
          <a:lstStyle/>
          <a:p>
            <a:pPr eaLnBrk="1" hangingPunct="1"/>
            <a:r>
              <a:rPr lang="en-US" sz="3600" smtClean="0"/>
              <a:t>Long-Run Average Cost as the Planning Horizon</a:t>
            </a:r>
            <a:r>
              <a:rPr lang="en-US" smtClean="0"/>
              <a:t>        </a:t>
            </a:r>
            <a:r>
              <a:rPr lang="en-US" sz="3300" smtClean="0"/>
              <a:t>(Figure 9.13)</a:t>
            </a:r>
          </a:p>
        </p:txBody>
      </p:sp>
      <p:pic>
        <p:nvPicPr>
          <p:cNvPr id="28676" name="Picture 4" descr="Fig 9"/>
          <p:cNvPicPr>
            <a:picLocks noChangeAspect="1" noChangeArrowheads="1"/>
          </p:cNvPicPr>
          <p:nvPr/>
        </p:nvPicPr>
        <p:blipFill>
          <a:blip r:embed="rId2" cstate="print"/>
          <a:srcRect/>
          <a:stretch>
            <a:fillRect/>
          </a:stretch>
        </p:blipFill>
        <p:spPr bwMode="auto">
          <a:xfrm>
            <a:off x="1300163" y="1752600"/>
            <a:ext cx="6897687" cy="4672013"/>
          </a:xfrm>
          <a:prstGeom prst="rect">
            <a:avLst/>
          </a:prstGeom>
          <a:noFill/>
          <a:ln w="9525">
            <a:noFill/>
            <a:miter lim="800000"/>
            <a:headEnd/>
            <a:tailEnd/>
          </a:ln>
        </p:spPr>
      </p:pic>
      <p:pic>
        <p:nvPicPr>
          <p:cNvPr id="346117" name="Picture 5" descr="Fig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25738" y="1919288"/>
            <a:ext cx="5235575" cy="2752725"/>
          </a:xfrm>
          <a:prstGeom prst="rect">
            <a:avLst/>
          </a:prstGeom>
          <a:noFill/>
          <a:ln w="9525">
            <a:noFill/>
            <a:miter lim="800000"/>
            <a:headEnd/>
            <a:tailEnd/>
          </a:ln>
        </p:spPr>
      </p:pic>
      <p:pic>
        <p:nvPicPr>
          <p:cNvPr id="346121" name="Picture 9" descr="Fig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49413" y="2511425"/>
            <a:ext cx="5807075" cy="2238375"/>
          </a:xfrm>
          <a:prstGeom prst="rect">
            <a:avLst/>
          </a:prstGeom>
          <a:noFill/>
          <a:ln w="9525">
            <a:noFill/>
            <a:miter lim="800000"/>
            <a:headEnd/>
            <a:tailEnd/>
          </a:ln>
        </p:spPr>
      </p:pic>
      <p:pic>
        <p:nvPicPr>
          <p:cNvPr id="346122" name="Picture 10" descr="Fig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59125" y="2360613"/>
            <a:ext cx="4441825" cy="2455862"/>
          </a:xfrm>
          <a:prstGeom prst="rect">
            <a:avLst/>
          </a:prstGeom>
          <a:noFill/>
          <a:ln w="9525">
            <a:noFill/>
            <a:miter lim="800000"/>
            <a:headEnd/>
            <a:tailEnd/>
          </a:ln>
        </p:spPr>
      </p:pic>
      <p:pic>
        <p:nvPicPr>
          <p:cNvPr id="346123" name="Picture 11" descr="Fig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741613" y="2400300"/>
            <a:ext cx="5275262" cy="2293938"/>
          </a:xfrm>
          <a:prstGeom prst="rect">
            <a:avLst/>
          </a:prstGeom>
          <a:noFill/>
          <a:ln w="9525">
            <a:noFill/>
            <a:miter lim="800000"/>
            <a:headEnd/>
            <a:tailEnd/>
          </a:ln>
        </p:spPr>
      </p:pic>
      <p:pic>
        <p:nvPicPr>
          <p:cNvPr id="346118" name="Picture 6" descr="Fig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89238" y="2963863"/>
            <a:ext cx="1616075" cy="3144837"/>
          </a:xfrm>
          <a:prstGeom prst="rect">
            <a:avLst/>
          </a:prstGeom>
          <a:noFill/>
          <a:ln w="9525">
            <a:noFill/>
            <a:miter lim="800000"/>
            <a:headEnd/>
            <a:tailEnd/>
          </a:ln>
        </p:spPr>
      </p:pic>
      <p:pic>
        <p:nvPicPr>
          <p:cNvPr id="346119" name="Picture 7" descr="Fig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751388" y="3786188"/>
            <a:ext cx="1379537" cy="2297112"/>
          </a:xfrm>
          <a:prstGeom prst="rect">
            <a:avLst/>
          </a:prstGeom>
          <a:noFill/>
          <a:ln w="9525">
            <a:noFill/>
            <a:miter lim="800000"/>
            <a:headEnd/>
            <a:tailEnd/>
          </a:ln>
        </p:spPr>
      </p:pic>
      <p:pic>
        <p:nvPicPr>
          <p:cNvPr id="346120" name="Picture 8" descr="Fig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689725" y="2536825"/>
            <a:ext cx="1090613" cy="3571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6117"/>
                                        </p:tgtEl>
                                        <p:attrNameLst>
                                          <p:attrName>style.visibility</p:attrName>
                                        </p:attrNameLst>
                                      </p:cBhvr>
                                      <p:to>
                                        <p:strVal val="visible"/>
                                      </p:to>
                                    </p:set>
                                    <p:animEffect transition="in" filter="wipe(left)">
                                      <p:cBhvr>
                                        <p:cTn id="7" dur="500"/>
                                        <p:tgtEl>
                                          <p:spTgt spid="3461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6118"/>
                                        </p:tgtEl>
                                        <p:attrNameLst>
                                          <p:attrName>style.visibility</p:attrName>
                                        </p:attrNameLst>
                                      </p:cBhvr>
                                      <p:to>
                                        <p:strVal val="visible"/>
                                      </p:to>
                                    </p:set>
                                    <p:animEffect transition="in" filter="wipe(down)">
                                      <p:cBhvr>
                                        <p:cTn id="12" dur="500"/>
                                        <p:tgtEl>
                                          <p:spTgt spid="346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46119"/>
                                        </p:tgtEl>
                                        <p:attrNameLst>
                                          <p:attrName>style.visibility</p:attrName>
                                        </p:attrNameLst>
                                      </p:cBhvr>
                                      <p:to>
                                        <p:strVal val="visible"/>
                                      </p:to>
                                    </p:set>
                                    <p:animEffect transition="in" filter="wipe(down)">
                                      <p:cBhvr>
                                        <p:cTn id="17" dur="500"/>
                                        <p:tgtEl>
                                          <p:spTgt spid="3461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6120"/>
                                        </p:tgtEl>
                                        <p:attrNameLst>
                                          <p:attrName>style.visibility</p:attrName>
                                        </p:attrNameLst>
                                      </p:cBhvr>
                                      <p:to>
                                        <p:strVal val="visible"/>
                                      </p:to>
                                    </p:set>
                                    <p:animEffect transition="in" filter="wipe(down)">
                                      <p:cBhvr>
                                        <p:cTn id="22" dur="500"/>
                                        <p:tgtEl>
                                          <p:spTgt spid="3461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46121"/>
                                        </p:tgtEl>
                                        <p:attrNameLst>
                                          <p:attrName>style.visibility</p:attrName>
                                        </p:attrNameLst>
                                      </p:cBhvr>
                                      <p:to>
                                        <p:strVal val="visible"/>
                                      </p:to>
                                    </p:set>
                                    <p:animEffect transition="in" filter="wipe(right)">
                                      <p:cBhvr>
                                        <p:cTn id="27" dur="500"/>
                                        <p:tgtEl>
                                          <p:spTgt spid="34612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499"/>
                                          </p:stCondLst>
                                        </p:cTn>
                                        <p:tgtEl>
                                          <p:spTgt spid="3461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46123"/>
                                        </p:tgtEl>
                                        <p:attrNameLst>
                                          <p:attrName>style.visibility</p:attrName>
                                        </p:attrNameLst>
                                      </p:cBhvr>
                                      <p:to>
                                        <p:strVal val="visible"/>
                                      </p:to>
                                    </p:set>
                                    <p:animEffect transition="in" filter="wipe(left)">
                                      <p:cBhvr>
                                        <p:cTn id="36" dur="500"/>
                                        <p:tgtEl>
                                          <p:spTgt spid="346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49E6EEB-28EB-4B47-BD2B-BFB9D3551AAB}" type="slidenum">
              <a:rPr lang="en-US"/>
              <a:pPr>
                <a:defRPr/>
              </a:pPr>
              <a:t>27</a:t>
            </a:fld>
            <a:endParaRPr lang="en-US"/>
          </a:p>
        </p:txBody>
      </p:sp>
      <p:sp>
        <p:nvSpPr>
          <p:cNvPr id="29699" name="Rectangle 2"/>
          <p:cNvSpPr>
            <a:spLocks noGrp="1" noChangeArrowheads="1"/>
          </p:cNvSpPr>
          <p:nvPr>
            <p:ph type="title"/>
          </p:nvPr>
        </p:nvSpPr>
        <p:spPr>
          <a:xfrm>
            <a:off x="1090613" y="557213"/>
            <a:ext cx="8001000" cy="838200"/>
          </a:xfrm>
        </p:spPr>
        <p:txBody>
          <a:bodyPr/>
          <a:lstStyle/>
          <a:p>
            <a:pPr eaLnBrk="1" hangingPunct="1"/>
            <a:r>
              <a:rPr lang="en-US" smtClean="0"/>
              <a:t>Restructuring Short-Run Costs</a:t>
            </a:r>
          </a:p>
        </p:txBody>
      </p:sp>
      <p:sp>
        <p:nvSpPr>
          <p:cNvPr id="345091" name="Rectangle 3"/>
          <p:cNvSpPr>
            <a:spLocks noGrp="1" noChangeArrowheads="1"/>
          </p:cNvSpPr>
          <p:nvPr>
            <p:ph type="body" idx="1"/>
          </p:nvPr>
        </p:nvSpPr>
        <p:spPr/>
        <p:txBody>
          <a:bodyPr/>
          <a:lstStyle/>
          <a:p>
            <a:pPr eaLnBrk="1" hangingPunct="1"/>
            <a:r>
              <a:rPr lang="en-US" sz="3000" smtClean="0"/>
              <a:t>Because managers have greatest flexibility to choose inputs in the long run, costs are lower in the long run than in the short run for all output levels except that for which the fixed input is at its optimal level</a:t>
            </a:r>
          </a:p>
          <a:p>
            <a:pPr lvl="1" eaLnBrk="1" hangingPunct="1"/>
            <a:r>
              <a:rPr lang="en-US" sz="2600" smtClean="0"/>
              <a:t>Short-run costs can be reduced by adjusting fixed inputs to their optimal long-run levels when the opportunity arises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Effect transition="in" filter="wipe(left)">
                                      <p:cBhvr>
                                        <p:cTn id="7" dur="500"/>
                                        <p:tgtEl>
                                          <p:spTgt spid="345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5091">
                                            <p:txEl>
                                              <p:pRg st="1" end="1"/>
                                            </p:txEl>
                                          </p:spTgt>
                                        </p:tgtEl>
                                        <p:attrNameLst>
                                          <p:attrName>style.visibility</p:attrName>
                                        </p:attrNameLst>
                                      </p:cBhvr>
                                      <p:to>
                                        <p:strVal val="visible"/>
                                      </p:to>
                                    </p:set>
                                    <p:animEffect transition="in" filter="wipe(left)">
                                      <p:cBhvr>
                                        <p:cTn id="12" dur="500"/>
                                        <p:tgtEl>
                                          <p:spTgt spid="3450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pPr>
              <a:defRPr/>
            </a:pPr>
            <a:fld id="{F5B615C9-CF43-411D-AC58-049F274CF2B9}" type="slidenum">
              <a:rPr lang="en-US"/>
              <a:pPr>
                <a:defRPr/>
              </a:pPr>
              <a:t>28</a:t>
            </a:fld>
            <a:endParaRPr lang="en-US"/>
          </a:p>
        </p:txBody>
      </p:sp>
      <p:pic>
        <p:nvPicPr>
          <p:cNvPr id="347148" name="Picture 12" descr="Fig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49425" y="4316413"/>
            <a:ext cx="6621463" cy="179387"/>
          </a:xfrm>
          <a:prstGeom prst="rect">
            <a:avLst/>
          </a:prstGeom>
          <a:noFill/>
          <a:ln w="9525">
            <a:noFill/>
            <a:miter lim="800000"/>
            <a:headEnd/>
            <a:tailEnd/>
          </a:ln>
        </p:spPr>
      </p:pic>
      <p:pic>
        <p:nvPicPr>
          <p:cNvPr id="347149" name="Picture 13" descr="Fig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73200" y="2016125"/>
            <a:ext cx="5994400" cy="3973513"/>
          </a:xfrm>
          <a:prstGeom prst="rect">
            <a:avLst/>
          </a:prstGeom>
          <a:noFill/>
          <a:ln w="9525">
            <a:noFill/>
            <a:miter lim="800000"/>
            <a:headEnd/>
            <a:tailEnd/>
          </a:ln>
        </p:spPr>
      </p:pic>
      <p:pic>
        <p:nvPicPr>
          <p:cNvPr id="347147" name="Picture 11" descr="Fig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24025" y="3055938"/>
            <a:ext cx="4521200" cy="2740025"/>
          </a:xfrm>
          <a:prstGeom prst="rect">
            <a:avLst/>
          </a:prstGeom>
          <a:noFill/>
          <a:ln w="9525">
            <a:noFill/>
            <a:miter lim="800000"/>
            <a:headEnd/>
            <a:tailEnd/>
          </a:ln>
        </p:spPr>
      </p:pic>
      <p:pic>
        <p:nvPicPr>
          <p:cNvPr id="30726" name="Picture 9" descr="Fig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85863" y="1747838"/>
            <a:ext cx="7159625" cy="4505325"/>
          </a:xfrm>
          <a:prstGeom prst="rect">
            <a:avLst/>
          </a:prstGeom>
          <a:noFill/>
          <a:ln w="9525">
            <a:noFill/>
            <a:miter lim="800000"/>
            <a:headEnd/>
            <a:tailEnd/>
          </a:ln>
        </p:spPr>
      </p:pic>
      <p:sp>
        <p:nvSpPr>
          <p:cNvPr id="30727" name="Rectangle 2"/>
          <p:cNvSpPr>
            <a:spLocks noGrp="1" noChangeArrowheads="1"/>
          </p:cNvSpPr>
          <p:nvPr>
            <p:ph type="title"/>
          </p:nvPr>
        </p:nvSpPr>
        <p:spPr>
          <a:xfrm>
            <a:off x="1143000" y="466725"/>
            <a:ext cx="7620000" cy="838200"/>
          </a:xfrm>
        </p:spPr>
        <p:txBody>
          <a:bodyPr/>
          <a:lstStyle/>
          <a:p>
            <a:pPr eaLnBrk="1" hangingPunct="1"/>
            <a:r>
              <a:rPr lang="en-US" sz="3600" smtClean="0"/>
              <a:t>Restructuring Short-Run Costs</a:t>
            </a:r>
            <a:r>
              <a:rPr lang="en-US" smtClean="0"/>
              <a:t>   </a:t>
            </a:r>
            <a:r>
              <a:rPr lang="en-US" sz="3300" smtClean="0"/>
              <a:t>(Figure 9.14)</a:t>
            </a:r>
          </a:p>
        </p:txBody>
      </p:sp>
      <p:pic>
        <p:nvPicPr>
          <p:cNvPr id="347150" name="Picture 14" descr="Fig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71650" y="4075113"/>
            <a:ext cx="6624638" cy="161925"/>
          </a:xfrm>
          <a:prstGeom prst="rect">
            <a:avLst/>
          </a:prstGeom>
          <a:noFill/>
          <a:ln w="9525">
            <a:noFill/>
            <a:miter lim="800000"/>
            <a:headEnd/>
            <a:tailEnd/>
          </a:ln>
        </p:spPr>
      </p:pic>
      <p:pic>
        <p:nvPicPr>
          <p:cNvPr id="347152" name="Picture 16" descr="Fig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09713" y="3978275"/>
            <a:ext cx="3163887" cy="2009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7152"/>
                                        </p:tgtEl>
                                        <p:attrNameLst>
                                          <p:attrName>style.visibility</p:attrName>
                                        </p:attrNameLst>
                                      </p:cBhvr>
                                      <p:to>
                                        <p:strVal val="visible"/>
                                      </p:to>
                                    </p:set>
                                    <p:animEffect transition="in" filter="wipe(up)">
                                      <p:cBhvr>
                                        <p:cTn id="7" dur="500"/>
                                        <p:tgtEl>
                                          <p:spTgt spid="3471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7147"/>
                                        </p:tgtEl>
                                        <p:attrNameLst>
                                          <p:attrName>style.visibility</p:attrName>
                                        </p:attrNameLst>
                                      </p:cBhvr>
                                      <p:to>
                                        <p:strVal val="visible"/>
                                      </p:to>
                                    </p:set>
                                    <p:animEffect transition="in" filter="wipe(left)">
                                      <p:cBhvr>
                                        <p:cTn id="12" dur="500"/>
                                        <p:tgtEl>
                                          <p:spTgt spid="3471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7148"/>
                                        </p:tgtEl>
                                        <p:attrNameLst>
                                          <p:attrName>style.visibility</p:attrName>
                                        </p:attrNameLst>
                                      </p:cBhvr>
                                      <p:to>
                                        <p:strVal val="visible"/>
                                      </p:to>
                                    </p:set>
                                    <p:animEffect transition="in" filter="wipe(left)">
                                      <p:cBhvr>
                                        <p:cTn id="17" dur="500"/>
                                        <p:tgtEl>
                                          <p:spTgt spid="3471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47149"/>
                                        </p:tgtEl>
                                        <p:attrNameLst>
                                          <p:attrName>style.visibility</p:attrName>
                                        </p:attrNameLst>
                                      </p:cBhvr>
                                      <p:to>
                                        <p:strVal val="visible"/>
                                      </p:to>
                                    </p:set>
                                    <p:animEffect transition="in" filter="wipe(up)">
                                      <p:cBhvr>
                                        <p:cTn id="22" dur="500"/>
                                        <p:tgtEl>
                                          <p:spTgt spid="3471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7150"/>
                                        </p:tgtEl>
                                        <p:attrNameLst>
                                          <p:attrName>style.visibility</p:attrName>
                                        </p:attrNameLst>
                                      </p:cBhvr>
                                      <p:to>
                                        <p:strVal val="visible"/>
                                      </p:to>
                                    </p:set>
                                    <p:animEffect transition="in" filter="wipe(left)">
                                      <p:cBhvr>
                                        <p:cTn id="27" dur="500"/>
                                        <p:tgtEl>
                                          <p:spTgt spid="347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pPr>
              <a:defRPr/>
            </a:pPr>
            <a:fld id="{F7003C1A-BDED-4A03-BD6F-00510B514C33}" type="slidenum">
              <a:rPr lang="en-US"/>
              <a:pPr>
                <a:defRPr/>
              </a:pPr>
              <a:t>3</a:t>
            </a:fld>
            <a:endParaRPr lang="en-US"/>
          </a:p>
        </p:txBody>
      </p:sp>
      <p:sp>
        <p:nvSpPr>
          <p:cNvPr id="6147" name="Rectangle 20"/>
          <p:cNvSpPr>
            <a:spLocks noGrp="1" noChangeArrowheads="1"/>
          </p:cNvSpPr>
          <p:nvPr>
            <p:ph type="title"/>
          </p:nvPr>
        </p:nvSpPr>
        <p:spPr>
          <a:xfrm>
            <a:off x="1143000" y="506413"/>
            <a:ext cx="7696200" cy="838200"/>
          </a:xfrm>
        </p:spPr>
        <p:txBody>
          <a:bodyPr/>
          <a:lstStyle/>
          <a:p>
            <a:pPr eaLnBrk="1" hangingPunct="1"/>
            <a:r>
              <a:rPr lang="en-US" smtClean="0"/>
              <a:t>Typical Isoquants</a:t>
            </a:r>
            <a:r>
              <a:rPr lang="en-US" sz="3800" smtClean="0"/>
              <a:t>      </a:t>
            </a:r>
            <a:r>
              <a:rPr lang="en-US" sz="3400" smtClean="0"/>
              <a:t>(Figure 9.1)</a:t>
            </a:r>
          </a:p>
        </p:txBody>
      </p:sp>
      <p:pic>
        <p:nvPicPr>
          <p:cNvPr id="6148" name="Picture 76" descr="Fig 9"/>
          <p:cNvPicPr>
            <a:picLocks noChangeAspect="1" noChangeArrowheads="1"/>
          </p:cNvPicPr>
          <p:nvPr/>
        </p:nvPicPr>
        <p:blipFill>
          <a:blip r:embed="rId2" cstate="print"/>
          <a:srcRect/>
          <a:stretch>
            <a:fillRect/>
          </a:stretch>
        </p:blipFill>
        <p:spPr bwMode="auto">
          <a:xfrm>
            <a:off x="2430463" y="1827213"/>
            <a:ext cx="4338637" cy="4238625"/>
          </a:xfrm>
          <a:prstGeom prst="rect">
            <a:avLst/>
          </a:prstGeom>
          <a:noFill/>
          <a:ln w="9525">
            <a:noFill/>
            <a:miter lim="800000"/>
            <a:headEnd/>
            <a:tailEnd/>
          </a:ln>
        </p:spPr>
      </p:pic>
      <p:pic>
        <p:nvPicPr>
          <p:cNvPr id="327757" name="Picture 77" descr="Fig 9"/>
          <p:cNvPicPr>
            <a:picLocks noChangeAspect="1" noChangeArrowheads="1"/>
          </p:cNvPicPr>
          <p:nvPr/>
        </p:nvPicPr>
        <p:blipFill>
          <a:blip r:embed="rId3" cstate="print"/>
          <a:srcRect/>
          <a:stretch>
            <a:fillRect/>
          </a:stretch>
        </p:blipFill>
        <p:spPr bwMode="auto">
          <a:xfrm>
            <a:off x="3644900" y="1941513"/>
            <a:ext cx="3454400" cy="3136900"/>
          </a:xfrm>
          <a:prstGeom prst="rect">
            <a:avLst/>
          </a:prstGeom>
          <a:noFill/>
          <a:ln w="9525">
            <a:noFill/>
            <a:miter lim="800000"/>
            <a:headEnd/>
            <a:tailEnd/>
          </a:ln>
        </p:spPr>
      </p:pic>
      <p:pic>
        <p:nvPicPr>
          <p:cNvPr id="327758" name="Picture 78" descr="Fig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98775" y="4759325"/>
            <a:ext cx="2760663" cy="952500"/>
          </a:xfrm>
          <a:prstGeom prst="rect">
            <a:avLst/>
          </a:prstGeom>
          <a:noFill/>
          <a:ln w="9525">
            <a:noFill/>
            <a:miter lim="800000"/>
            <a:headEnd/>
            <a:tailEnd/>
          </a:ln>
        </p:spPr>
      </p:pic>
      <p:pic>
        <p:nvPicPr>
          <p:cNvPr id="327760" name="Picture 80" descr="Fig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905125" y="2919413"/>
            <a:ext cx="1092200" cy="2784475"/>
          </a:xfrm>
          <a:prstGeom prst="rect">
            <a:avLst/>
          </a:prstGeom>
          <a:noFill/>
          <a:ln w="9525">
            <a:noFill/>
            <a:miter lim="800000"/>
            <a:headEnd/>
            <a:tailEnd/>
          </a:ln>
        </p:spPr>
      </p:pic>
      <p:pic>
        <p:nvPicPr>
          <p:cNvPr id="327761" name="Picture 81" descr="Fig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13063" y="2301875"/>
            <a:ext cx="855662" cy="3276600"/>
          </a:xfrm>
          <a:prstGeom prst="rect">
            <a:avLst/>
          </a:prstGeom>
          <a:noFill/>
          <a:ln w="9525">
            <a:noFill/>
            <a:miter lim="800000"/>
            <a:headEnd/>
            <a:tailEnd/>
          </a:ln>
        </p:spPr>
      </p:pic>
      <p:pic>
        <p:nvPicPr>
          <p:cNvPr id="327762" name="Picture 82" descr="Fig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64013" y="3813175"/>
            <a:ext cx="769937" cy="931863"/>
          </a:xfrm>
          <a:prstGeom prst="rect">
            <a:avLst/>
          </a:prstGeom>
          <a:noFill/>
          <a:ln w="9525">
            <a:noFill/>
            <a:miter lim="800000"/>
            <a:headEnd/>
            <a:tailEnd/>
          </a:ln>
        </p:spPr>
      </p:pic>
      <p:pic>
        <p:nvPicPr>
          <p:cNvPr id="327759" name="Picture 79" descr="Fig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906713" y="4108450"/>
            <a:ext cx="1738312" cy="1593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7757"/>
                                        </p:tgtEl>
                                        <p:attrNameLst>
                                          <p:attrName>style.visibility</p:attrName>
                                        </p:attrNameLst>
                                      </p:cBhvr>
                                      <p:to>
                                        <p:strVal val="visible"/>
                                      </p:to>
                                    </p:set>
                                    <p:animEffect transition="in" filter="wipe(left)">
                                      <p:cBhvr>
                                        <p:cTn id="7" dur="500"/>
                                        <p:tgtEl>
                                          <p:spTgt spid="3277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7758"/>
                                        </p:tgtEl>
                                        <p:attrNameLst>
                                          <p:attrName>style.visibility</p:attrName>
                                        </p:attrNameLst>
                                      </p:cBhvr>
                                      <p:to>
                                        <p:strVal val="visible"/>
                                      </p:to>
                                    </p:set>
                                    <p:animEffect transition="in" filter="wipe(left)">
                                      <p:cBhvr>
                                        <p:cTn id="12" dur="500"/>
                                        <p:tgtEl>
                                          <p:spTgt spid="3277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7759"/>
                                        </p:tgtEl>
                                        <p:attrNameLst>
                                          <p:attrName>style.visibility</p:attrName>
                                        </p:attrNameLst>
                                      </p:cBhvr>
                                      <p:to>
                                        <p:strVal val="visible"/>
                                      </p:to>
                                    </p:set>
                                    <p:animEffect transition="in" filter="wipe(left)">
                                      <p:cBhvr>
                                        <p:cTn id="17" dur="500"/>
                                        <p:tgtEl>
                                          <p:spTgt spid="3277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7760"/>
                                        </p:tgtEl>
                                        <p:attrNameLst>
                                          <p:attrName>style.visibility</p:attrName>
                                        </p:attrNameLst>
                                      </p:cBhvr>
                                      <p:to>
                                        <p:strVal val="visible"/>
                                      </p:to>
                                    </p:set>
                                    <p:animEffect transition="in" filter="wipe(left)">
                                      <p:cBhvr>
                                        <p:cTn id="22" dur="500"/>
                                        <p:tgtEl>
                                          <p:spTgt spid="32776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7761"/>
                                        </p:tgtEl>
                                        <p:attrNameLst>
                                          <p:attrName>style.visibility</p:attrName>
                                        </p:attrNameLst>
                                      </p:cBhvr>
                                      <p:to>
                                        <p:strVal val="visible"/>
                                      </p:to>
                                    </p:set>
                                    <p:animEffect transition="in" filter="wipe(left)">
                                      <p:cBhvr>
                                        <p:cTn id="27" dur="500"/>
                                        <p:tgtEl>
                                          <p:spTgt spid="3277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27762"/>
                                        </p:tgtEl>
                                        <p:attrNameLst>
                                          <p:attrName>style.visibility</p:attrName>
                                        </p:attrNameLst>
                                      </p:cBhvr>
                                      <p:to>
                                        <p:strVal val="visible"/>
                                      </p:to>
                                    </p:set>
                                    <p:animEffect transition="in" filter="wipe(up)">
                                      <p:cBhvr>
                                        <p:cTn id="32" dur="500"/>
                                        <p:tgtEl>
                                          <p:spTgt spid="327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05B5435F-74D6-4AC1-9FF3-F2B35A532743}" type="slidenum">
              <a:rPr lang="en-US"/>
              <a:pPr>
                <a:defRPr/>
              </a:pPr>
              <a:t>4</a:t>
            </a:fld>
            <a:endParaRPr lang="en-US"/>
          </a:p>
        </p:txBody>
      </p:sp>
      <p:sp>
        <p:nvSpPr>
          <p:cNvPr id="7171" name="Rectangle 2"/>
          <p:cNvSpPr>
            <a:spLocks noGrp="1" noChangeArrowheads="1"/>
          </p:cNvSpPr>
          <p:nvPr>
            <p:ph type="title"/>
          </p:nvPr>
        </p:nvSpPr>
        <p:spPr>
          <a:xfrm>
            <a:off x="1143000" y="522288"/>
            <a:ext cx="7620000" cy="838200"/>
          </a:xfrm>
        </p:spPr>
        <p:txBody>
          <a:bodyPr/>
          <a:lstStyle/>
          <a:p>
            <a:pPr eaLnBrk="1" hangingPunct="1"/>
            <a:r>
              <a:rPr lang="en-US" sz="3600" smtClean="0"/>
              <a:t>Marginal Rate of Technical Substitution</a:t>
            </a:r>
          </a:p>
        </p:txBody>
      </p:sp>
      <p:sp>
        <p:nvSpPr>
          <p:cNvPr id="325635" name="Rectangle 3"/>
          <p:cNvSpPr>
            <a:spLocks noGrp="1" noChangeArrowheads="1"/>
          </p:cNvSpPr>
          <p:nvPr>
            <p:ph type="body" idx="1"/>
          </p:nvPr>
        </p:nvSpPr>
        <p:spPr/>
        <p:txBody>
          <a:bodyPr/>
          <a:lstStyle/>
          <a:p>
            <a:pPr eaLnBrk="1" hangingPunct="1"/>
            <a:r>
              <a:rPr lang="en-US" sz="3200" smtClean="0"/>
              <a:t>The </a:t>
            </a:r>
            <a:r>
              <a:rPr lang="en-US" sz="3200" i="1" smtClean="0">
                <a:latin typeface="Times New Roman" pitchFamily="18" charset="0"/>
              </a:rPr>
              <a:t>MRTS</a:t>
            </a:r>
            <a:r>
              <a:rPr lang="en-US" sz="3200" smtClean="0"/>
              <a:t> is the slope of an isoquant &amp; measures the rate at which the two inputs can be substituted for one another while maintaining a constant level of output</a:t>
            </a:r>
          </a:p>
          <a:p>
            <a:pPr eaLnBrk="1" hangingPunct="1"/>
            <a:endParaRPr lang="en-US" sz="3200" smtClean="0"/>
          </a:p>
          <a:p>
            <a:pPr eaLnBrk="1" hangingPunct="1"/>
            <a:endParaRPr lang="en-US" sz="3200" smtClean="0"/>
          </a:p>
          <a:p>
            <a:pPr lvl="1" eaLnBrk="1" hangingPunct="1">
              <a:buFontTx/>
              <a:buNone/>
            </a:pPr>
            <a:endParaRPr lang="en-US" sz="2200" smtClean="0"/>
          </a:p>
          <a:p>
            <a:pPr lvl="1" eaLnBrk="1" hangingPunct="1"/>
            <a:endParaRPr lang="en-US" sz="2400" smtClean="0"/>
          </a:p>
        </p:txBody>
      </p:sp>
      <p:pic>
        <p:nvPicPr>
          <p:cNvPr id="325637" name="Picture 5"/>
          <p:cNvPicPr>
            <a:picLocks noChangeAspect="1" noChangeArrowheads="1"/>
          </p:cNvPicPr>
          <p:nvPr/>
        </p:nvPicPr>
        <p:blipFill>
          <a:blip r:embed="rId2" cstate="print"/>
          <a:srcRect/>
          <a:stretch>
            <a:fillRect/>
          </a:stretch>
        </p:blipFill>
        <p:spPr bwMode="auto">
          <a:xfrm>
            <a:off x="3465513" y="4232275"/>
            <a:ext cx="2524125" cy="1003300"/>
          </a:xfrm>
          <a:prstGeom prst="rect">
            <a:avLst/>
          </a:prstGeom>
          <a:noFill/>
          <a:ln w="9525">
            <a:noFill/>
            <a:miter lim="800000"/>
            <a:headEnd/>
            <a:tailEnd/>
          </a:ln>
        </p:spPr>
      </p:pic>
      <p:pic>
        <p:nvPicPr>
          <p:cNvPr id="325638" name="Picture 6"/>
          <p:cNvPicPr>
            <a:picLocks noChangeAspect="1" noChangeArrowheads="1"/>
          </p:cNvPicPr>
          <p:nvPr/>
        </p:nvPicPr>
        <p:blipFill>
          <a:blip r:embed="rId3" cstate="print"/>
          <a:srcRect/>
          <a:stretch>
            <a:fillRect/>
          </a:stretch>
        </p:blipFill>
        <p:spPr bwMode="auto">
          <a:xfrm>
            <a:off x="1468438" y="5387975"/>
            <a:ext cx="6665912" cy="1125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animEffect transition="in" filter="wipe(left)">
                                      <p:cBhvr>
                                        <p:cTn id="7" dur="500"/>
                                        <p:tgtEl>
                                          <p:spTgt spid="325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5637"/>
                                        </p:tgtEl>
                                        <p:attrNameLst>
                                          <p:attrName>style.visibility</p:attrName>
                                        </p:attrNameLst>
                                      </p:cBhvr>
                                      <p:to>
                                        <p:strVal val="visible"/>
                                      </p:to>
                                    </p:set>
                                    <p:animEffect transition="in" filter="wipe(left)">
                                      <p:cBhvr>
                                        <p:cTn id="12" dur="500"/>
                                        <p:tgtEl>
                                          <p:spTgt spid="3256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5638"/>
                                        </p:tgtEl>
                                        <p:attrNameLst>
                                          <p:attrName>style.visibility</p:attrName>
                                        </p:attrNameLst>
                                      </p:cBhvr>
                                      <p:to>
                                        <p:strVal val="visible"/>
                                      </p:to>
                                    </p:set>
                                    <p:animEffect transition="in" filter="wipe(left)">
                                      <p:cBhvr>
                                        <p:cTn id="17" dur="500"/>
                                        <p:tgtEl>
                                          <p:spTgt spid="325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fld id="{18AB1B4E-0A05-4BFB-93CC-8146A1827C61}" type="slidenum">
              <a:rPr lang="en-US"/>
              <a:pPr>
                <a:defRPr/>
              </a:pPr>
              <a:t>5</a:t>
            </a:fld>
            <a:endParaRPr lang="en-US"/>
          </a:p>
        </p:txBody>
      </p:sp>
      <p:sp>
        <p:nvSpPr>
          <p:cNvPr id="8195" name="Rectangle 2"/>
          <p:cNvSpPr>
            <a:spLocks noGrp="1" noChangeArrowheads="1"/>
          </p:cNvSpPr>
          <p:nvPr>
            <p:ph type="title"/>
          </p:nvPr>
        </p:nvSpPr>
        <p:spPr>
          <a:xfrm>
            <a:off x="1143000" y="522288"/>
            <a:ext cx="7620000" cy="838200"/>
          </a:xfrm>
        </p:spPr>
        <p:txBody>
          <a:bodyPr/>
          <a:lstStyle/>
          <a:p>
            <a:pPr eaLnBrk="1" hangingPunct="1"/>
            <a:r>
              <a:rPr lang="en-US" sz="3600" smtClean="0"/>
              <a:t>Marginal Rate of Technical Substitution</a:t>
            </a:r>
          </a:p>
        </p:txBody>
      </p:sp>
      <p:sp>
        <p:nvSpPr>
          <p:cNvPr id="326659" name="Rectangle 3"/>
          <p:cNvSpPr>
            <a:spLocks noGrp="1" noChangeArrowheads="1"/>
          </p:cNvSpPr>
          <p:nvPr>
            <p:ph type="body" idx="1"/>
          </p:nvPr>
        </p:nvSpPr>
        <p:spPr/>
        <p:txBody>
          <a:bodyPr/>
          <a:lstStyle/>
          <a:p>
            <a:pPr eaLnBrk="1" hangingPunct="1"/>
            <a:r>
              <a:rPr lang="en-US" sz="3200" smtClean="0"/>
              <a:t>The </a:t>
            </a:r>
            <a:r>
              <a:rPr lang="en-US" sz="3200" i="1" smtClean="0">
                <a:latin typeface="Times New Roman" pitchFamily="18" charset="0"/>
              </a:rPr>
              <a:t>MRTS </a:t>
            </a:r>
            <a:r>
              <a:rPr lang="en-US" sz="3200" smtClean="0"/>
              <a:t>can also be expressed as the ratio of two marginal products:</a:t>
            </a:r>
          </a:p>
          <a:p>
            <a:pPr eaLnBrk="1" hangingPunct="1"/>
            <a:endParaRPr lang="en-US" sz="3200" smtClean="0"/>
          </a:p>
          <a:p>
            <a:pPr eaLnBrk="1" hangingPunct="1"/>
            <a:endParaRPr lang="en-US" sz="3200" smtClean="0"/>
          </a:p>
          <a:p>
            <a:pPr lvl="1" eaLnBrk="1" hangingPunct="1"/>
            <a:endParaRPr lang="en-US" sz="2200" smtClean="0"/>
          </a:p>
          <a:p>
            <a:pPr lvl="1" eaLnBrk="1" hangingPunct="1">
              <a:buFontTx/>
              <a:buNone/>
            </a:pPr>
            <a:endParaRPr lang="en-US" sz="2200" smtClean="0"/>
          </a:p>
          <a:p>
            <a:pPr eaLnBrk="1" hangingPunct="1"/>
            <a:endParaRPr lang="en-US" sz="2200" smtClean="0"/>
          </a:p>
          <a:p>
            <a:pPr lvl="1" eaLnBrk="1" hangingPunct="1">
              <a:buFontTx/>
              <a:buNone/>
            </a:pPr>
            <a:endParaRPr lang="en-US" sz="2200" smtClean="0"/>
          </a:p>
          <a:p>
            <a:pPr lvl="1" eaLnBrk="1" hangingPunct="1"/>
            <a:endParaRPr lang="en-US" sz="2400" smtClean="0"/>
          </a:p>
        </p:txBody>
      </p:sp>
      <p:pic>
        <p:nvPicPr>
          <p:cNvPr id="326663" name="Picture 7"/>
          <p:cNvPicPr>
            <a:picLocks noChangeAspect="1" noChangeArrowheads="1"/>
          </p:cNvPicPr>
          <p:nvPr/>
        </p:nvPicPr>
        <p:blipFill>
          <a:blip r:embed="rId2" cstate="print"/>
          <a:srcRect/>
          <a:stretch>
            <a:fillRect/>
          </a:stretch>
        </p:blipFill>
        <p:spPr bwMode="auto">
          <a:xfrm>
            <a:off x="3465513" y="2757488"/>
            <a:ext cx="2406650" cy="1079500"/>
          </a:xfrm>
          <a:prstGeom prst="rect">
            <a:avLst/>
          </a:prstGeom>
          <a:noFill/>
          <a:ln w="9525">
            <a:noFill/>
            <a:miter lim="800000"/>
            <a:headEnd/>
            <a:tailEnd/>
          </a:ln>
        </p:spPr>
      </p:pic>
      <p:pic>
        <p:nvPicPr>
          <p:cNvPr id="326664" name="Picture 8"/>
          <p:cNvPicPr>
            <a:picLocks noChangeAspect="1" noChangeArrowheads="1"/>
          </p:cNvPicPr>
          <p:nvPr/>
        </p:nvPicPr>
        <p:blipFill>
          <a:blip r:embed="rId3" cstate="print"/>
          <a:srcRect/>
          <a:stretch>
            <a:fillRect/>
          </a:stretch>
        </p:blipFill>
        <p:spPr bwMode="auto">
          <a:xfrm>
            <a:off x="1452563" y="4002088"/>
            <a:ext cx="6821487" cy="808037"/>
          </a:xfrm>
          <a:prstGeom prst="rect">
            <a:avLst/>
          </a:prstGeom>
          <a:noFill/>
          <a:ln w="9525">
            <a:noFill/>
            <a:miter lim="800000"/>
            <a:headEnd/>
            <a:tailEnd/>
          </a:ln>
        </p:spPr>
      </p:pic>
      <p:pic>
        <p:nvPicPr>
          <p:cNvPr id="326665" name="Picture 9"/>
          <p:cNvPicPr>
            <a:picLocks noChangeAspect="1" noChangeArrowheads="1"/>
          </p:cNvPicPr>
          <p:nvPr/>
        </p:nvPicPr>
        <p:blipFill>
          <a:blip r:embed="rId4" cstate="print"/>
          <a:srcRect/>
          <a:stretch>
            <a:fillRect/>
          </a:stretch>
        </p:blipFill>
        <p:spPr bwMode="auto">
          <a:xfrm>
            <a:off x="2889250" y="5327650"/>
            <a:ext cx="3683000" cy="1101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Effect transition="in" filter="wipe(left)">
                                      <p:cBhvr>
                                        <p:cTn id="7" dur="500"/>
                                        <p:tgtEl>
                                          <p:spTgt spid="326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6663"/>
                                        </p:tgtEl>
                                        <p:attrNameLst>
                                          <p:attrName>style.visibility</p:attrName>
                                        </p:attrNameLst>
                                      </p:cBhvr>
                                      <p:to>
                                        <p:strVal val="visible"/>
                                      </p:to>
                                    </p:set>
                                    <p:animEffect transition="in" filter="wipe(left)">
                                      <p:cBhvr>
                                        <p:cTn id="12" dur="500"/>
                                        <p:tgtEl>
                                          <p:spTgt spid="3266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6664"/>
                                        </p:tgtEl>
                                        <p:attrNameLst>
                                          <p:attrName>style.visibility</p:attrName>
                                        </p:attrNameLst>
                                      </p:cBhvr>
                                      <p:to>
                                        <p:strVal val="visible"/>
                                      </p:to>
                                    </p:set>
                                    <p:animEffect transition="in" filter="wipe(left)">
                                      <p:cBhvr>
                                        <p:cTn id="17" dur="500"/>
                                        <p:tgtEl>
                                          <p:spTgt spid="3266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6665"/>
                                        </p:tgtEl>
                                        <p:attrNameLst>
                                          <p:attrName>style.visibility</p:attrName>
                                        </p:attrNameLst>
                                      </p:cBhvr>
                                      <p:to>
                                        <p:strVal val="visible"/>
                                      </p:to>
                                    </p:set>
                                    <p:animEffect transition="in" filter="wipe(left)">
                                      <p:cBhvr>
                                        <p:cTn id="22" dur="500"/>
                                        <p:tgtEl>
                                          <p:spTgt spid="326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pPr>
              <a:defRPr/>
            </a:pPr>
            <a:fld id="{3E5A506E-1D0B-4174-ACAE-0B0CB5970ED8}" type="slidenum">
              <a:rPr lang="en-US"/>
              <a:pPr>
                <a:defRPr/>
              </a:pPr>
              <a:t>6</a:t>
            </a:fld>
            <a:endParaRPr lang="en-US"/>
          </a:p>
        </p:txBody>
      </p:sp>
      <p:sp>
        <p:nvSpPr>
          <p:cNvPr id="9219" name="Rectangle 2"/>
          <p:cNvSpPr>
            <a:spLocks noGrp="1" noChangeArrowheads="1"/>
          </p:cNvSpPr>
          <p:nvPr>
            <p:ph type="title"/>
          </p:nvPr>
        </p:nvSpPr>
        <p:spPr/>
        <p:txBody>
          <a:bodyPr/>
          <a:lstStyle/>
          <a:p>
            <a:pPr eaLnBrk="1" hangingPunct="1"/>
            <a:r>
              <a:rPr lang="en-US" smtClean="0"/>
              <a:t>Isocost Curves</a:t>
            </a:r>
          </a:p>
        </p:txBody>
      </p:sp>
      <p:sp>
        <p:nvSpPr>
          <p:cNvPr id="328707" name="Rectangle 3"/>
          <p:cNvSpPr>
            <a:spLocks noGrp="1" noChangeArrowheads="1"/>
          </p:cNvSpPr>
          <p:nvPr>
            <p:ph type="body" idx="1"/>
          </p:nvPr>
        </p:nvSpPr>
        <p:spPr/>
        <p:txBody>
          <a:bodyPr/>
          <a:lstStyle/>
          <a:p>
            <a:pPr eaLnBrk="1" hangingPunct="1">
              <a:lnSpc>
                <a:spcPct val="90000"/>
              </a:lnSpc>
            </a:pPr>
            <a:endParaRPr lang="en-US" sz="3000" smtClean="0"/>
          </a:p>
          <a:p>
            <a:pPr eaLnBrk="1" hangingPunct="1">
              <a:lnSpc>
                <a:spcPct val="90000"/>
              </a:lnSpc>
            </a:pPr>
            <a:endParaRPr lang="en-US" sz="30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lvl="1" eaLnBrk="1" hangingPunct="1">
              <a:lnSpc>
                <a:spcPct val="90000"/>
              </a:lnSpc>
            </a:pPr>
            <a:endParaRPr lang="en-US" sz="2400" smtClean="0"/>
          </a:p>
          <a:p>
            <a:pPr lvl="1" eaLnBrk="1" hangingPunct="1">
              <a:lnSpc>
                <a:spcPct val="90000"/>
              </a:lnSpc>
            </a:pPr>
            <a:endParaRPr lang="en-US" sz="2400" smtClean="0"/>
          </a:p>
          <a:p>
            <a:pPr lvl="1" eaLnBrk="1" hangingPunct="1">
              <a:lnSpc>
                <a:spcPct val="90000"/>
              </a:lnSpc>
            </a:pPr>
            <a:r>
              <a:rPr lang="en-US" sz="2400" smtClean="0"/>
              <a:t>Represents amount of capital that may be purchased if zero labor is purchased</a:t>
            </a:r>
          </a:p>
        </p:txBody>
      </p:sp>
      <p:grpSp>
        <p:nvGrpSpPr>
          <p:cNvPr id="2" name="Group 14"/>
          <p:cNvGrpSpPr>
            <a:grpSpLocks/>
          </p:cNvGrpSpPr>
          <p:nvPr/>
        </p:nvGrpSpPr>
        <p:grpSpPr bwMode="auto">
          <a:xfrm>
            <a:off x="906463" y="1477963"/>
            <a:ext cx="7856537" cy="1449387"/>
            <a:chOff x="571" y="931"/>
            <a:chExt cx="4949" cy="913"/>
          </a:xfrm>
        </p:grpSpPr>
        <p:pic>
          <p:nvPicPr>
            <p:cNvPr id="9229" name="Picture 5"/>
            <p:cNvPicPr>
              <a:picLocks noChangeAspect="1" noChangeArrowheads="1"/>
            </p:cNvPicPr>
            <p:nvPr/>
          </p:nvPicPr>
          <p:blipFill>
            <a:blip r:embed="rId2" cstate="print"/>
            <a:srcRect/>
            <a:stretch>
              <a:fillRect/>
            </a:stretch>
          </p:blipFill>
          <p:spPr bwMode="auto">
            <a:xfrm>
              <a:off x="808" y="971"/>
              <a:ext cx="4712" cy="873"/>
            </a:xfrm>
            <a:prstGeom prst="rect">
              <a:avLst/>
            </a:prstGeom>
            <a:noFill/>
            <a:ln w="9525">
              <a:noFill/>
              <a:miter lim="800000"/>
              <a:headEnd/>
              <a:tailEnd/>
            </a:ln>
          </p:spPr>
        </p:pic>
        <p:sp>
          <p:nvSpPr>
            <p:cNvPr id="9230" name="Text Box 6"/>
            <p:cNvSpPr txBox="1">
              <a:spLocks noChangeArrowheads="1"/>
            </p:cNvSpPr>
            <p:nvPr/>
          </p:nvSpPr>
          <p:spPr bwMode="auto">
            <a:xfrm>
              <a:off x="571" y="931"/>
              <a:ext cx="364" cy="346"/>
            </a:xfrm>
            <a:prstGeom prst="rect">
              <a:avLst/>
            </a:prstGeom>
            <a:noFill/>
            <a:ln w="9525">
              <a:noFill/>
              <a:miter lim="800000"/>
              <a:headEnd/>
              <a:tailEnd/>
            </a:ln>
          </p:spPr>
          <p:txBody>
            <a:bodyPr>
              <a:spAutoFit/>
            </a:bodyPr>
            <a:lstStyle/>
            <a:p>
              <a:pPr>
                <a:spcBef>
                  <a:spcPct val="50000"/>
                </a:spcBef>
              </a:pPr>
              <a:r>
                <a:rPr lang="en-US" sz="3000">
                  <a:solidFill>
                    <a:srgbClr val="000040"/>
                  </a:solidFill>
                  <a:latin typeface="Arial" charset="0"/>
                  <a:cs typeface="Times New Roman" pitchFamily="18" charset="0"/>
                </a:rPr>
                <a:t>•</a:t>
              </a:r>
              <a:endParaRPr lang="en-US" sz="3000">
                <a:solidFill>
                  <a:srgbClr val="000040"/>
                </a:solidFill>
                <a:latin typeface="Arial" charset="0"/>
              </a:endParaRPr>
            </a:p>
          </p:txBody>
        </p:sp>
      </p:grpSp>
      <p:grpSp>
        <p:nvGrpSpPr>
          <p:cNvPr id="3" name="Group 12"/>
          <p:cNvGrpSpPr>
            <a:grpSpLocks/>
          </p:cNvGrpSpPr>
          <p:nvPr/>
        </p:nvGrpSpPr>
        <p:grpSpPr bwMode="auto">
          <a:xfrm>
            <a:off x="912813" y="5172075"/>
            <a:ext cx="3354387" cy="558800"/>
            <a:chOff x="575" y="3115"/>
            <a:chExt cx="2113" cy="352"/>
          </a:xfrm>
        </p:grpSpPr>
        <p:sp>
          <p:nvSpPr>
            <p:cNvPr id="9227" name="Text Box 9"/>
            <p:cNvSpPr txBox="1">
              <a:spLocks noChangeArrowheads="1"/>
            </p:cNvSpPr>
            <p:nvPr/>
          </p:nvSpPr>
          <p:spPr bwMode="auto">
            <a:xfrm>
              <a:off x="575" y="3115"/>
              <a:ext cx="364" cy="346"/>
            </a:xfrm>
            <a:prstGeom prst="rect">
              <a:avLst/>
            </a:prstGeom>
            <a:noFill/>
            <a:ln w="9525">
              <a:noFill/>
              <a:miter lim="800000"/>
              <a:headEnd/>
              <a:tailEnd/>
            </a:ln>
          </p:spPr>
          <p:txBody>
            <a:bodyPr>
              <a:spAutoFit/>
            </a:bodyPr>
            <a:lstStyle/>
            <a:p>
              <a:pPr>
                <a:spcBef>
                  <a:spcPct val="50000"/>
                </a:spcBef>
              </a:pPr>
              <a:r>
                <a:rPr lang="en-US" sz="3000">
                  <a:solidFill>
                    <a:srgbClr val="000040"/>
                  </a:solidFill>
                  <a:latin typeface="Arial" charset="0"/>
                  <a:cs typeface="Times New Roman" pitchFamily="18" charset="0"/>
                </a:rPr>
                <a:t>•</a:t>
              </a:r>
              <a:endParaRPr lang="en-US" sz="3000">
                <a:solidFill>
                  <a:srgbClr val="000040"/>
                </a:solidFill>
                <a:latin typeface="Arial" charset="0"/>
              </a:endParaRPr>
            </a:p>
          </p:txBody>
        </p:sp>
        <p:pic>
          <p:nvPicPr>
            <p:cNvPr id="9228" name="Picture 10"/>
            <p:cNvPicPr>
              <a:picLocks noChangeAspect="1" noChangeArrowheads="1"/>
            </p:cNvPicPr>
            <p:nvPr/>
          </p:nvPicPr>
          <p:blipFill>
            <a:blip r:embed="rId3" cstate="print"/>
            <a:srcRect/>
            <a:stretch>
              <a:fillRect/>
            </a:stretch>
          </p:blipFill>
          <p:spPr bwMode="auto">
            <a:xfrm>
              <a:off x="797" y="3134"/>
              <a:ext cx="1891" cy="333"/>
            </a:xfrm>
            <a:prstGeom prst="rect">
              <a:avLst/>
            </a:prstGeom>
            <a:noFill/>
            <a:ln w="9525">
              <a:noFill/>
              <a:miter lim="800000"/>
              <a:headEnd/>
              <a:tailEnd/>
            </a:ln>
          </p:spPr>
        </p:pic>
      </p:grpSp>
      <p:pic>
        <p:nvPicPr>
          <p:cNvPr id="328715" name="Picture 11"/>
          <p:cNvPicPr>
            <a:picLocks noChangeAspect="1" noChangeArrowheads="1"/>
          </p:cNvPicPr>
          <p:nvPr/>
        </p:nvPicPr>
        <p:blipFill>
          <a:blip r:embed="rId4" cstate="print"/>
          <a:srcRect/>
          <a:stretch>
            <a:fillRect/>
          </a:stretch>
        </p:blipFill>
        <p:spPr bwMode="auto">
          <a:xfrm>
            <a:off x="3392488" y="2970213"/>
            <a:ext cx="2384425" cy="1141412"/>
          </a:xfrm>
          <a:prstGeom prst="rect">
            <a:avLst/>
          </a:prstGeom>
          <a:noFill/>
          <a:ln w="9525">
            <a:noFill/>
            <a:miter lim="800000"/>
            <a:headEnd/>
            <a:tailEnd/>
          </a:ln>
        </p:spPr>
      </p:pic>
      <p:grpSp>
        <p:nvGrpSpPr>
          <p:cNvPr id="4" name="Group 18"/>
          <p:cNvGrpSpPr>
            <a:grpSpLocks/>
          </p:cNvGrpSpPr>
          <p:nvPr/>
        </p:nvGrpSpPr>
        <p:grpSpPr bwMode="auto">
          <a:xfrm>
            <a:off x="909638" y="4194175"/>
            <a:ext cx="7319962" cy="979488"/>
            <a:chOff x="573" y="2642"/>
            <a:chExt cx="4611" cy="617"/>
          </a:xfrm>
        </p:grpSpPr>
        <p:sp>
          <p:nvSpPr>
            <p:cNvPr id="9225" name="Text Box 8"/>
            <p:cNvSpPr txBox="1">
              <a:spLocks noChangeArrowheads="1"/>
            </p:cNvSpPr>
            <p:nvPr/>
          </p:nvSpPr>
          <p:spPr bwMode="auto">
            <a:xfrm>
              <a:off x="573" y="2642"/>
              <a:ext cx="364" cy="346"/>
            </a:xfrm>
            <a:prstGeom prst="rect">
              <a:avLst/>
            </a:prstGeom>
            <a:noFill/>
            <a:ln w="9525">
              <a:noFill/>
              <a:miter lim="800000"/>
              <a:headEnd/>
              <a:tailEnd/>
            </a:ln>
          </p:spPr>
          <p:txBody>
            <a:bodyPr>
              <a:spAutoFit/>
            </a:bodyPr>
            <a:lstStyle/>
            <a:p>
              <a:pPr>
                <a:spcBef>
                  <a:spcPct val="50000"/>
                </a:spcBef>
              </a:pPr>
              <a:r>
                <a:rPr lang="en-US" sz="3000">
                  <a:solidFill>
                    <a:srgbClr val="000040"/>
                  </a:solidFill>
                  <a:latin typeface="Arial" charset="0"/>
                  <a:cs typeface="Times New Roman" pitchFamily="18" charset="0"/>
                </a:rPr>
                <a:t>•</a:t>
              </a:r>
              <a:endParaRPr lang="en-US" sz="3000">
                <a:solidFill>
                  <a:srgbClr val="000040"/>
                </a:solidFill>
                <a:latin typeface="Arial" charset="0"/>
              </a:endParaRPr>
            </a:p>
          </p:txBody>
        </p:sp>
        <p:pic>
          <p:nvPicPr>
            <p:cNvPr id="9226" name="Picture 16"/>
            <p:cNvPicPr>
              <a:picLocks noChangeAspect="1" noChangeArrowheads="1"/>
            </p:cNvPicPr>
            <p:nvPr/>
          </p:nvPicPr>
          <p:blipFill>
            <a:blip r:embed="rId5" cstate="print"/>
            <a:srcRect/>
            <a:stretch>
              <a:fillRect/>
            </a:stretch>
          </p:blipFill>
          <p:spPr bwMode="auto">
            <a:xfrm>
              <a:off x="797" y="2704"/>
              <a:ext cx="4387" cy="55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8715"/>
                                        </p:tgtEl>
                                        <p:attrNameLst>
                                          <p:attrName>style.visibility</p:attrName>
                                        </p:attrNameLst>
                                      </p:cBhvr>
                                      <p:to>
                                        <p:strVal val="visible"/>
                                      </p:to>
                                    </p:set>
                                    <p:animEffect transition="in" filter="wipe(left)">
                                      <p:cBhvr>
                                        <p:cTn id="12" dur="500"/>
                                        <p:tgtEl>
                                          <p:spTgt spid="3287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8707">
                                            <p:txEl>
                                              <p:pRg st="9" end="9"/>
                                            </p:txEl>
                                          </p:spTgt>
                                        </p:tgtEl>
                                        <p:attrNameLst>
                                          <p:attrName>style.visibility</p:attrName>
                                        </p:attrNameLst>
                                      </p:cBhvr>
                                      <p:to>
                                        <p:strVal val="visible"/>
                                      </p:to>
                                    </p:set>
                                    <p:animEffect transition="in" filter="wipe(left)">
                                      <p:cBhvr>
                                        <p:cTn id="27" dur="500"/>
                                        <p:tgtEl>
                                          <p:spTgt spid="3287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pPr>
              <a:defRPr/>
            </a:pPr>
            <a:fld id="{9D08EC9D-E470-4C62-99B9-B7C99C2412AC}" type="slidenum">
              <a:rPr lang="en-US"/>
              <a:pPr>
                <a:defRPr/>
              </a:pPr>
              <a:t>7</a:t>
            </a:fld>
            <a:endParaRPr lang="en-US"/>
          </a:p>
        </p:txBody>
      </p:sp>
      <p:sp>
        <p:nvSpPr>
          <p:cNvPr id="10243" name="Rectangle 2"/>
          <p:cNvSpPr>
            <a:spLocks noGrp="1" noChangeArrowheads="1"/>
          </p:cNvSpPr>
          <p:nvPr>
            <p:ph type="title"/>
          </p:nvPr>
        </p:nvSpPr>
        <p:spPr>
          <a:xfrm>
            <a:off x="1143000" y="609600"/>
            <a:ext cx="8001000" cy="838200"/>
          </a:xfrm>
        </p:spPr>
        <p:txBody>
          <a:bodyPr/>
          <a:lstStyle/>
          <a:p>
            <a:pPr eaLnBrk="1" hangingPunct="1"/>
            <a:r>
              <a:rPr lang="en-US" smtClean="0"/>
              <a:t>Isocost Curves  </a:t>
            </a:r>
            <a:r>
              <a:rPr lang="en-US" sz="3300" smtClean="0"/>
              <a:t>(Figures 9.2 &amp; 9.3)</a:t>
            </a:r>
          </a:p>
        </p:txBody>
      </p:sp>
      <p:pic>
        <p:nvPicPr>
          <p:cNvPr id="10244" name="Picture 79" descr="Fig 9"/>
          <p:cNvPicPr>
            <a:picLocks noChangeAspect="1" noChangeArrowheads="1"/>
          </p:cNvPicPr>
          <p:nvPr/>
        </p:nvPicPr>
        <p:blipFill>
          <a:blip r:embed="rId2" cstate="print"/>
          <a:srcRect/>
          <a:stretch>
            <a:fillRect/>
          </a:stretch>
        </p:blipFill>
        <p:spPr bwMode="auto">
          <a:xfrm>
            <a:off x="1143000" y="2168525"/>
            <a:ext cx="7058025" cy="4049713"/>
          </a:xfrm>
          <a:prstGeom prst="rect">
            <a:avLst/>
          </a:prstGeom>
          <a:noFill/>
          <a:ln w="9525">
            <a:noFill/>
            <a:miter lim="800000"/>
            <a:headEnd/>
            <a:tailEnd/>
          </a:ln>
        </p:spPr>
      </p:pic>
      <p:pic>
        <p:nvPicPr>
          <p:cNvPr id="329809" name="Picture 81" descr="Fig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150" y="2701925"/>
            <a:ext cx="5799138" cy="2917825"/>
          </a:xfrm>
          <a:prstGeom prst="rect">
            <a:avLst/>
          </a:prstGeom>
          <a:noFill/>
          <a:ln w="9525">
            <a:noFill/>
            <a:miter lim="800000"/>
            <a:headEnd/>
            <a:tailEnd/>
          </a:ln>
        </p:spPr>
      </p:pic>
      <p:pic>
        <p:nvPicPr>
          <p:cNvPr id="329808" name="Picture 80" descr="Fig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41500" y="3294063"/>
            <a:ext cx="4632325" cy="2330450"/>
          </a:xfrm>
          <a:prstGeom prst="rect">
            <a:avLst/>
          </a:prstGeom>
          <a:noFill/>
          <a:ln w="9525">
            <a:noFill/>
            <a:miter lim="800000"/>
            <a:headEnd/>
            <a:tailEnd/>
          </a:ln>
        </p:spPr>
      </p:pic>
      <p:pic>
        <p:nvPicPr>
          <p:cNvPr id="329810" name="Picture 82" descr="Fig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92288" y="3138488"/>
            <a:ext cx="225425" cy="225425"/>
          </a:xfrm>
          <a:prstGeom prst="rect">
            <a:avLst/>
          </a:prstGeom>
          <a:noFill/>
          <a:ln w="9525">
            <a:noFill/>
            <a:miter lim="800000"/>
            <a:headEnd/>
            <a:tailEnd/>
          </a:ln>
        </p:spPr>
      </p:pic>
      <p:pic>
        <p:nvPicPr>
          <p:cNvPr id="329811" name="Picture 83" descr="Fig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57375" y="3640138"/>
            <a:ext cx="1239838" cy="1970087"/>
          </a:xfrm>
          <a:prstGeom prst="rect">
            <a:avLst/>
          </a:prstGeom>
          <a:noFill/>
          <a:ln w="9525">
            <a:noFill/>
            <a:miter lim="800000"/>
            <a:headEnd/>
            <a:tailEnd/>
          </a:ln>
        </p:spPr>
      </p:pic>
      <p:pic>
        <p:nvPicPr>
          <p:cNvPr id="329815" name="Picture 87" descr="Fig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343150" y="3201988"/>
            <a:ext cx="3624263" cy="2032000"/>
          </a:xfrm>
          <a:prstGeom prst="rect">
            <a:avLst/>
          </a:prstGeom>
          <a:noFill/>
          <a:ln w="9525">
            <a:noFill/>
            <a:miter lim="800000"/>
            <a:headEnd/>
            <a:tailEnd/>
          </a:ln>
        </p:spPr>
      </p:pic>
      <p:pic>
        <p:nvPicPr>
          <p:cNvPr id="329812" name="Picture 84" descr="Fig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44675" y="4229100"/>
            <a:ext cx="2444750" cy="1373188"/>
          </a:xfrm>
          <a:prstGeom prst="rect">
            <a:avLst/>
          </a:prstGeom>
          <a:noFill/>
          <a:ln w="9525">
            <a:noFill/>
            <a:miter lim="800000"/>
            <a:headEnd/>
            <a:tailEnd/>
          </a:ln>
        </p:spPr>
      </p:pic>
      <p:pic>
        <p:nvPicPr>
          <p:cNvPr id="329813" name="Picture 85" descr="Fig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00800" y="5410200"/>
            <a:ext cx="201613" cy="239713"/>
          </a:xfrm>
          <a:prstGeom prst="rect">
            <a:avLst/>
          </a:prstGeom>
          <a:noFill/>
          <a:ln w="9525">
            <a:noFill/>
            <a:miter lim="800000"/>
            <a:headEnd/>
            <a:tailEnd/>
          </a:ln>
        </p:spPr>
      </p:pic>
      <p:pic>
        <p:nvPicPr>
          <p:cNvPr id="329814" name="Picture 86" descr="Fig 9"/>
          <p:cNvPicPr>
            <a:picLocks noChangeAspect="1" noChangeArrowheads="1"/>
          </p:cNvPicPr>
          <p:nvPr/>
        </p:nvPicPr>
        <p:blipFill>
          <a:blip r:embed="rId10" cstate="print"/>
          <a:srcRect/>
          <a:stretch>
            <a:fillRect/>
          </a:stretch>
        </p:blipFill>
        <p:spPr bwMode="auto">
          <a:xfrm>
            <a:off x="4219575" y="5037138"/>
            <a:ext cx="969963" cy="336550"/>
          </a:xfrm>
          <a:prstGeom prst="rect">
            <a:avLst/>
          </a:prstGeom>
          <a:noFill/>
          <a:ln w="9525">
            <a:noFill/>
            <a:miter lim="800000"/>
            <a:headEnd/>
            <a:tailEnd/>
          </a:ln>
        </p:spPr>
      </p:pic>
      <p:pic>
        <p:nvPicPr>
          <p:cNvPr id="329816" name="Picture 88" descr="Fig 9"/>
          <p:cNvPicPr>
            <a:picLocks noChangeAspect="1" noChangeArrowheads="1"/>
          </p:cNvPicPr>
          <p:nvPr/>
        </p:nvPicPr>
        <p:blipFill>
          <a:blip r:embed="rId11" cstate="print"/>
          <a:srcRect/>
          <a:stretch>
            <a:fillRect/>
          </a:stretch>
        </p:blipFill>
        <p:spPr bwMode="auto">
          <a:xfrm>
            <a:off x="4976813" y="3757613"/>
            <a:ext cx="938212" cy="388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9808"/>
                                        </p:tgtEl>
                                        <p:attrNameLst>
                                          <p:attrName>style.visibility</p:attrName>
                                        </p:attrNameLst>
                                      </p:cBhvr>
                                      <p:to>
                                        <p:strVal val="visible"/>
                                      </p:to>
                                    </p:set>
                                    <p:animEffect transition="in" filter="wipe(left)">
                                      <p:cBhvr>
                                        <p:cTn id="7" dur="500"/>
                                        <p:tgtEl>
                                          <p:spTgt spid="3298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9810"/>
                                        </p:tgtEl>
                                        <p:attrNameLst>
                                          <p:attrName>style.visibility</p:attrName>
                                        </p:attrNameLst>
                                      </p:cBhvr>
                                      <p:to>
                                        <p:strVal val="visible"/>
                                      </p:to>
                                    </p:set>
                                    <p:animEffect transition="in" filter="wipe(left)">
                                      <p:cBhvr>
                                        <p:cTn id="12" dur="500"/>
                                        <p:tgtEl>
                                          <p:spTgt spid="3298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9811"/>
                                        </p:tgtEl>
                                        <p:attrNameLst>
                                          <p:attrName>style.visibility</p:attrName>
                                        </p:attrNameLst>
                                      </p:cBhvr>
                                      <p:to>
                                        <p:strVal val="visible"/>
                                      </p:to>
                                    </p:set>
                                    <p:animEffect transition="in" filter="wipe(left)">
                                      <p:cBhvr>
                                        <p:cTn id="17" dur="500"/>
                                        <p:tgtEl>
                                          <p:spTgt spid="3298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9812"/>
                                        </p:tgtEl>
                                        <p:attrNameLst>
                                          <p:attrName>style.visibility</p:attrName>
                                        </p:attrNameLst>
                                      </p:cBhvr>
                                      <p:to>
                                        <p:strVal val="visible"/>
                                      </p:to>
                                    </p:set>
                                    <p:animEffect transition="in" filter="wipe(left)">
                                      <p:cBhvr>
                                        <p:cTn id="22" dur="500"/>
                                        <p:tgtEl>
                                          <p:spTgt spid="3298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9813"/>
                                        </p:tgtEl>
                                        <p:attrNameLst>
                                          <p:attrName>style.visibility</p:attrName>
                                        </p:attrNameLst>
                                      </p:cBhvr>
                                      <p:to>
                                        <p:strVal val="visible"/>
                                      </p:to>
                                    </p:set>
                                    <p:animEffect transition="in" filter="wipe(left)">
                                      <p:cBhvr>
                                        <p:cTn id="27" dur="500"/>
                                        <p:tgtEl>
                                          <p:spTgt spid="3298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9814"/>
                                        </p:tgtEl>
                                        <p:attrNameLst>
                                          <p:attrName>style.visibility</p:attrName>
                                        </p:attrNameLst>
                                      </p:cBhvr>
                                      <p:to>
                                        <p:strVal val="visible"/>
                                      </p:to>
                                    </p:set>
                                    <p:animEffect transition="in" filter="wipe(left)">
                                      <p:cBhvr>
                                        <p:cTn id="32" dur="500"/>
                                        <p:tgtEl>
                                          <p:spTgt spid="3298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29815"/>
                                        </p:tgtEl>
                                        <p:attrNameLst>
                                          <p:attrName>style.visibility</p:attrName>
                                        </p:attrNameLst>
                                      </p:cBhvr>
                                      <p:to>
                                        <p:strVal val="visible"/>
                                      </p:to>
                                    </p:set>
                                    <p:animEffect transition="in" filter="wipe(down)">
                                      <p:cBhvr>
                                        <p:cTn id="37" dur="500"/>
                                        <p:tgtEl>
                                          <p:spTgt spid="3298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29809"/>
                                        </p:tgtEl>
                                        <p:attrNameLst>
                                          <p:attrName>style.visibility</p:attrName>
                                        </p:attrNameLst>
                                      </p:cBhvr>
                                      <p:to>
                                        <p:strVal val="visible"/>
                                      </p:to>
                                    </p:set>
                                    <p:animEffect transition="in" filter="wipe(left)">
                                      <p:cBhvr>
                                        <p:cTn id="42" dur="500"/>
                                        <p:tgtEl>
                                          <p:spTgt spid="32980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29816"/>
                                        </p:tgtEl>
                                        <p:attrNameLst>
                                          <p:attrName>style.visibility</p:attrName>
                                        </p:attrNameLst>
                                      </p:cBhvr>
                                      <p:to>
                                        <p:strVal val="visible"/>
                                      </p:to>
                                    </p:set>
                                    <p:animEffect transition="in" filter="wipe(up)">
                                      <p:cBhvr>
                                        <p:cTn id="47" dur="500"/>
                                        <p:tgtEl>
                                          <p:spTgt spid="32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pPr>
              <a:defRPr/>
            </a:pPr>
            <a:fld id="{590AAD47-D406-4CBC-8AE3-1DD3FAC8F7A1}" type="slidenum">
              <a:rPr lang="en-US"/>
              <a:pPr>
                <a:defRPr/>
              </a:pPr>
              <a:t>8</a:t>
            </a:fld>
            <a:endParaRPr lang="en-US"/>
          </a:p>
        </p:txBody>
      </p:sp>
      <p:sp>
        <p:nvSpPr>
          <p:cNvPr id="11267" name="Rectangle 2"/>
          <p:cNvSpPr>
            <a:spLocks noGrp="1" noChangeArrowheads="1"/>
          </p:cNvSpPr>
          <p:nvPr>
            <p:ph type="title"/>
          </p:nvPr>
        </p:nvSpPr>
        <p:spPr>
          <a:xfrm>
            <a:off x="1143000" y="522288"/>
            <a:ext cx="7620000" cy="838200"/>
          </a:xfrm>
        </p:spPr>
        <p:txBody>
          <a:bodyPr/>
          <a:lstStyle/>
          <a:p>
            <a:pPr eaLnBrk="1" hangingPunct="1"/>
            <a:r>
              <a:rPr lang="en-US" smtClean="0"/>
              <a:t>Optimal Combination of Inputs</a:t>
            </a:r>
          </a:p>
        </p:txBody>
      </p:sp>
      <p:sp>
        <p:nvSpPr>
          <p:cNvPr id="331779" name="Rectangle 3"/>
          <p:cNvSpPr>
            <a:spLocks noGrp="1" noChangeArrowheads="1"/>
          </p:cNvSpPr>
          <p:nvPr>
            <p:ph type="body" idx="1"/>
          </p:nvPr>
        </p:nvSpPr>
        <p:spPr>
          <a:xfrm>
            <a:off x="914400" y="1052513"/>
            <a:ext cx="7848600" cy="4876800"/>
          </a:xfrm>
        </p:spPr>
        <p:txBody>
          <a:bodyPr/>
          <a:lstStyle/>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solidFill>
                <a:srgbClr val="000048"/>
              </a:solidFill>
            </a:endParaRPr>
          </a:p>
          <a:p>
            <a:pPr lvl="1" eaLnBrk="1" hangingPunct="1"/>
            <a:r>
              <a:rPr lang="en-US" sz="2400" smtClean="0"/>
              <a:t>Two slopes are equal in equilibrium</a:t>
            </a:r>
          </a:p>
          <a:p>
            <a:pPr lvl="1" eaLnBrk="1" hangingPunct="1"/>
            <a:r>
              <a:rPr lang="en-US" sz="2400" smtClean="0"/>
              <a:t>Implies marginal product per dollar spent on last unit of each input is the same</a:t>
            </a:r>
          </a:p>
          <a:p>
            <a:pPr lvl="1" eaLnBrk="1" hangingPunct="1">
              <a:buFontTx/>
              <a:buNone/>
            </a:pPr>
            <a:endParaRPr lang="en-US" sz="2200" smtClean="0"/>
          </a:p>
          <a:p>
            <a:pPr lvl="1" eaLnBrk="1" hangingPunct="1"/>
            <a:endParaRPr lang="en-US" sz="2400" smtClean="0"/>
          </a:p>
        </p:txBody>
      </p:sp>
      <p:grpSp>
        <p:nvGrpSpPr>
          <p:cNvPr id="2" name="Group 12"/>
          <p:cNvGrpSpPr>
            <a:grpSpLocks/>
          </p:cNvGrpSpPr>
          <p:nvPr/>
        </p:nvGrpSpPr>
        <p:grpSpPr bwMode="auto">
          <a:xfrm>
            <a:off x="914400" y="1541463"/>
            <a:ext cx="7634288" cy="1925637"/>
            <a:chOff x="576" y="916"/>
            <a:chExt cx="4809" cy="1213"/>
          </a:xfrm>
        </p:grpSpPr>
        <p:pic>
          <p:nvPicPr>
            <p:cNvPr id="11271" name="Picture 7"/>
            <p:cNvPicPr>
              <a:picLocks noChangeAspect="1" noChangeArrowheads="1"/>
            </p:cNvPicPr>
            <p:nvPr/>
          </p:nvPicPr>
          <p:blipFill>
            <a:blip r:embed="rId2" cstate="print"/>
            <a:srcRect/>
            <a:stretch>
              <a:fillRect/>
            </a:stretch>
          </p:blipFill>
          <p:spPr bwMode="auto">
            <a:xfrm>
              <a:off x="819" y="916"/>
              <a:ext cx="4566" cy="1213"/>
            </a:xfrm>
            <a:prstGeom prst="rect">
              <a:avLst/>
            </a:prstGeom>
            <a:noFill/>
            <a:ln w="9525">
              <a:noFill/>
              <a:miter lim="800000"/>
              <a:headEnd/>
              <a:tailEnd/>
            </a:ln>
          </p:spPr>
        </p:pic>
        <p:sp>
          <p:nvSpPr>
            <p:cNvPr id="11272" name="Text Box 8"/>
            <p:cNvSpPr txBox="1">
              <a:spLocks noChangeArrowheads="1"/>
            </p:cNvSpPr>
            <p:nvPr/>
          </p:nvSpPr>
          <p:spPr bwMode="auto">
            <a:xfrm>
              <a:off x="576" y="945"/>
              <a:ext cx="243" cy="327"/>
            </a:xfrm>
            <a:prstGeom prst="rect">
              <a:avLst/>
            </a:prstGeom>
            <a:noFill/>
            <a:ln w="9525">
              <a:noFill/>
              <a:miter lim="800000"/>
              <a:headEnd/>
              <a:tailEnd/>
            </a:ln>
          </p:spPr>
          <p:txBody>
            <a:bodyPr>
              <a:spAutoFit/>
            </a:bodyPr>
            <a:lstStyle/>
            <a:p>
              <a:pPr>
                <a:spcBef>
                  <a:spcPct val="50000"/>
                </a:spcBef>
              </a:pPr>
              <a:r>
                <a:rPr lang="en-US" sz="2800">
                  <a:solidFill>
                    <a:srgbClr val="000040"/>
                  </a:solidFill>
                  <a:latin typeface="Arial" charset="0"/>
                  <a:cs typeface="Times New Roman" pitchFamily="18" charset="0"/>
                </a:rPr>
                <a:t>•</a:t>
              </a:r>
              <a:endParaRPr lang="en-US" sz="2800">
                <a:solidFill>
                  <a:srgbClr val="000040"/>
                </a:solidFill>
                <a:latin typeface="Arial" charset="0"/>
              </a:endParaRPr>
            </a:p>
          </p:txBody>
        </p:sp>
      </p:grpSp>
      <p:pic>
        <p:nvPicPr>
          <p:cNvPr id="331787" name="Picture 11"/>
          <p:cNvPicPr>
            <a:picLocks noChangeAspect="1" noChangeArrowheads="1"/>
          </p:cNvPicPr>
          <p:nvPr/>
        </p:nvPicPr>
        <p:blipFill>
          <a:blip r:embed="rId3" cstate="print"/>
          <a:srcRect/>
          <a:stretch>
            <a:fillRect/>
          </a:stretch>
        </p:blipFill>
        <p:spPr bwMode="auto">
          <a:xfrm>
            <a:off x="2481263" y="5135563"/>
            <a:ext cx="4443412" cy="1003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79">
                                            <p:txEl>
                                              <p:pRg st="5" end="5"/>
                                            </p:txEl>
                                          </p:spTgt>
                                        </p:tgtEl>
                                        <p:attrNameLst>
                                          <p:attrName>style.visibility</p:attrName>
                                        </p:attrNameLst>
                                      </p:cBhvr>
                                      <p:to>
                                        <p:strVal val="visible"/>
                                      </p:to>
                                    </p:set>
                                    <p:animEffect transition="in" filter="wipe(left)">
                                      <p:cBhvr>
                                        <p:cTn id="12" dur="500"/>
                                        <p:tgtEl>
                                          <p:spTgt spid="33177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1779">
                                            <p:txEl>
                                              <p:pRg st="6" end="6"/>
                                            </p:txEl>
                                          </p:spTgt>
                                        </p:tgtEl>
                                        <p:attrNameLst>
                                          <p:attrName>style.visibility</p:attrName>
                                        </p:attrNameLst>
                                      </p:cBhvr>
                                      <p:to>
                                        <p:strVal val="visible"/>
                                      </p:to>
                                    </p:set>
                                    <p:animEffect transition="in" filter="wipe(left)">
                                      <p:cBhvr>
                                        <p:cTn id="17" dur="500"/>
                                        <p:tgtEl>
                                          <p:spTgt spid="33177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1787"/>
                                        </p:tgtEl>
                                        <p:attrNameLst>
                                          <p:attrName>style.visibility</p:attrName>
                                        </p:attrNameLst>
                                      </p:cBhvr>
                                      <p:to>
                                        <p:strVal val="visible"/>
                                      </p:to>
                                    </p:set>
                                    <p:animEffect transition="in" filter="wipe(left)">
                                      <p:cBhvr>
                                        <p:cTn id="22" dur="500"/>
                                        <p:tgtEl>
                                          <p:spTgt spid="331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pPr>
              <a:defRPr/>
            </a:pPr>
            <a:fld id="{97E45B2F-7C94-4800-892D-1B5AB9CB489B}" type="slidenum">
              <a:rPr lang="en-US"/>
              <a:pPr>
                <a:defRPr/>
              </a:pPr>
              <a:t>9</a:t>
            </a:fld>
            <a:endParaRPr lang="en-US"/>
          </a:p>
        </p:txBody>
      </p:sp>
      <p:sp>
        <p:nvSpPr>
          <p:cNvPr id="12291" name="Rectangle 2"/>
          <p:cNvSpPr>
            <a:spLocks noGrp="1" noChangeArrowheads="1"/>
          </p:cNvSpPr>
          <p:nvPr>
            <p:ph type="title"/>
          </p:nvPr>
        </p:nvSpPr>
        <p:spPr>
          <a:xfrm>
            <a:off x="1071563" y="523875"/>
            <a:ext cx="8001000" cy="838200"/>
          </a:xfrm>
        </p:spPr>
        <p:txBody>
          <a:bodyPr/>
          <a:lstStyle/>
          <a:p>
            <a:pPr eaLnBrk="1" hangingPunct="1">
              <a:lnSpc>
                <a:spcPct val="90000"/>
              </a:lnSpc>
            </a:pPr>
            <a:r>
              <a:rPr lang="en-US" sz="3200" smtClean="0"/>
              <a:t>Optimal Input Combination to Minimize Cost for Given Output</a:t>
            </a:r>
            <a:r>
              <a:rPr lang="en-US" smtClean="0"/>
              <a:t>    </a:t>
            </a:r>
            <a:r>
              <a:rPr lang="en-US" sz="3000" smtClean="0"/>
              <a:t>(Figure 9.4)</a:t>
            </a:r>
          </a:p>
        </p:txBody>
      </p:sp>
      <p:pic>
        <p:nvPicPr>
          <p:cNvPr id="12292" name="Picture 4" descr="Fig 9"/>
          <p:cNvPicPr>
            <a:picLocks noChangeAspect="1" noChangeArrowheads="1"/>
          </p:cNvPicPr>
          <p:nvPr/>
        </p:nvPicPr>
        <p:blipFill>
          <a:blip r:embed="rId2" cstate="print"/>
          <a:srcRect/>
          <a:stretch>
            <a:fillRect/>
          </a:stretch>
        </p:blipFill>
        <p:spPr bwMode="auto">
          <a:xfrm>
            <a:off x="1514475" y="1641475"/>
            <a:ext cx="6635750" cy="4808538"/>
          </a:xfrm>
          <a:prstGeom prst="rect">
            <a:avLst/>
          </a:prstGeom>
          <a:noFill/>
          <a:ln w="9525">
            <a:noFill/>
            <a:miter lim="800000"/>
            <a:headEnd/>
            <a:tailEnd/>
          </a:ln>
        </p:spPr>
      </p:pic>
      <p:pic>
        <p:nvPicPr>
          <p:cNvPr id="318470" name="Picture 6" descr="Fig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52588" y="2506663"/>
            <a:ext cx="5670550" cy="3806825"/>
          </a:xfrm>
          <a:prstGeom prst="rect">
            <a:avLst/>
          </a:prstGeom>
          <a:noFill/>
          <a:ln w="9525">
            <a:noFill/>
            <a:miter lim="800000"/>
            <a:headEnd/>
            <a:tailEnd/>
          </a:ln>
        </p:spPr>
      </p:pic>
      <p:pic>
        <p:nvPicPr>
          <p:cNvPr id="318469" name="Picture 5" descr="Fig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86150" y="2979738"/>
            <a:ext cx="3549650" cy="2111375"/>
          </a:xfrm>
          <a:prstGeom prst="rect">
            <a:avLst/>
          </a:prstGeom>
          <a:noFill/>
          <a:ln w="9525">
            <a:noFill/>
            <a:miter lim="800000"/>
            <a:headEnd/>
            <a:tailEnd/>
          </a:ln>
        </p:spPr>
      </p:pic>
      <p:pic>
        <p:nvPicPr>
          <p:cNvPr id="318471" name="Picture 7" descr="Fig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79588" y="3360738"/>
            <a:ext cx="2012950" cy="2806700"/>
          </a:xfrm>
          <a:prstGeom prst="rect">
            <a:avLst/>
          </a:prstGeom>
          <a:noFill/>
          <a:ln w="9525">
            <a:noFill/>
            <a:miter lim="800000"/>
            <a:headEnd/>
            <a:tailEnd/>
          </a:ln>
        </p:spPr>
      </p:pic>
      <p:pic>
        <p:nvPicPr>
          <p:cNvPr id="318472" name="Picture 8" descr="Fig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687763" y="3762375"/>
            <a:ext cx="190500" cy="107950"/>
          </a:xfrm>
          <a:prstGeom prst="rect">
            <a:avLst/>
          </a:prstGeom>
          <a:noFill/>
          <a:ln w="9525">
            <a:noFill/>
            <a:miter lim="800000"/>
            <a:headEnd/>
            <a:tailEnd/>
          </a:ln>
        </p:spPr>
      </p:pic>
      <p:pic>
        <p:nvPicPr>
          <p:cNvPr id="318473" name="Picture 9" descr="Fig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59150" y="3260725"/>
            <a:ext cx="741363" cy="741363"/>
          </a:xfrm>
          <a:prstGeom prst="rect">
            <a:avLst/>
          </a:prstGeom>
          <a:noFill/>
          <a:ln w="9525">
            <a:noFill/>
            <a:miter lim="800000"/>
            <a:headEnd/>
            <a:tailEnd/>
          </a:ln>
        </p:spPr>
      </p:pic>
      <p:pic>
        <p:nvPicPr>
          <p:cNvPr id="318474" name="Picture 10" descr="Fig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73600" y="2008188"/>
            <a:ext cx="2054225" cy="1862137"/>
          </a:xfrm>
          <a:prstGeom prst="rect">
            <a:avLst/>
          </a:prstGeom>
          <a:noFill/>
          <a:ln w="9525">
            <a:noFill/>
            <a:miter lim="800000"/>
            <a:headEnd/>
            <a:tailEnd/>
          </a:ln>
        </p:spPr>
      </p:pic>
      <p:pic>
        <p:nvPicPr>
          <p:cNvPr id="318475" name="Picture 11" descr="Fig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876425" y="4384675"/>
            <a:ext cx="2590800" cy="1784350"/>
          </a:xfrm>
          <a:prstGeom prst="rect">
            <a:avLst/>
          </a:prstGeom>
          <a:noFill/>
          <a:ln w="9525">
            <a:noFill/>
            <a:miter lim="800000"/>
            <a:headEnd/>
            <a:tailEnd/>
          </a:ln>
        </p:spPr>
      </p:pic>
      <p:pic>
        <p:nvPicPr>
          <p:cNvPr id="318476" name="Picture 12" descr="Fig 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862138" y="4759325"/>
            <a:ext cx="4065587" cy="1393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8469"/>
                                        </p:tgtEl>
                                        <p:attrNameLst>
                                          <p:attrName>style.visibility</p:attrName>
                                        </p:attrNameLst>
                                      </p:cBhvr>
                                      <p:to>
                                        <p:strVal val="visible"/>
                                      </p:to>
                                    </p:set>
                                    <p:animEffect transition="in" filter="wipe(left)">
                                      <p:cBhvr>
                                        <p:cTn id="7" dur="500"/>
                                        <p:tgtEl>
                                          <p:spTgt spid="318469"/>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318470"/>
                                        </p:tgtEl>
                                        <p:attrNameLst>
                                          <p:attrName>style.visibility</p:attrName>
                                        </p:attrNameLst>
                                      </p:cBhvr>
                                      <p:to>
                                        <p:strVal val="visible"/>
                                      </p:to>
                                    </p:set>
                                    <p:animEffect transition="in" filter="wipe(up)">
                                      <p:cBhvr>
                                        <p:cTn id="11" dur="500"/>
                                        <p:tgtEl>
                                          <p:spTgt spid="3184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18471"/>
                                        </p:tgtEl>
                                        <p:attrNameLst>
                                          <p:attrName>style.visibility</p:attrName>
                                        </p:attrNameLst>
                                      </p:cBhvr>
                                      <p:to>
                                        <p:strVal val="visible"/>
                                      </p:to>
                                    </p:set>
                                    <p:animEffect transition="in" filter="wipe(right)">
                                      <p:cBhvr>
                                        <p:cTn id="16" dur="500"/>
                                        <p:tgtEl>
                                          <p:spTgt spid="31847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318472"/>
                                        </p:tgtEl>
                                        <p:attrNameLst>
                                          <p:attrName>style.visibility</p:attrName>
                                        </p:attrNameLst>
                                      </p:cBhvr>
                                      <p:to>
                                        <p:strVal val="visible"/>
                                      </p:to>
                                    </p:set>
                                  </p:childTnLst>
                                </p:cTn>
                              </p:par>
                            </p:childTnLst>
                          </p:cTn>
                        </p:par>
                        <p:par>
                          <p:cTn id="21" fill="hold">
                            <p:stCondLst>
                              <p:cond delay="500"/>
                            </p:stCondLst>
                            <p:childTnLst>
                              <p:par>
                                <p:cTn id="22" presetID="23" presetClass="entr" presetSubtype="16" fill="hold" nodeType="afterEffect">
                                  <p:stCondLst>
                                    <p:cond delay="1000"/>
                                  </p:stCondLst>
                                  <p:childTnLst>
                                    <p:set>
                                      <p:cBhvr>
                                        <p:cTn id="23" dur="1" fill="hold">
                                          <p:stCondLst>
                                            <p:cond delay="0"/>
                                          </p:stCondLst>
                                        </p:cTn>
                                        <p:tgtEl>
                                          <p:spTgt spid="318473"/>
                                        </p:tgtEl>
                                        <p:attrNameLst>
                                          <p:attrName>style.visibility</p:attrName>
                                        </p:attrNameLst>
                                      </p:cBhvr>
                                      <p:to>
                                        <p:strVal val="visible"/>
                                      </p:to>
                                    </p:set>
                                    <p:anim calcmode="lin" valueType="num">
                                      <p:cBhvr>
                                        <p:cTn id="24" dur="500" fill="hold"/>
                                        <p:tgtEl>
                                          <p:spTgt spid="318473"/>
                                        </p:tgtEl>
                                        <p:attrNameLst>
                                          <p:attrName>ppt_w</p:attrName>
                                        </p:attrNameLst>
                                      </p:cBhvr>
                                      <p:tavLst>
                                        <p:tav tm="0">
                                          <p:val>
                                            <p:fltVal val="0"/>
                                          </p:val>
                                        </p:tav>
                                        <p:tav tm="100000">
                                          <p:val>
                                            <p:strVal val="#ppt_w"/>
                                          </p:val>
                                        </p:tav>
                                      </p:tavLst>
                                    </p:anim>
                                    <p:anim calcmode="lin" valueType="num">
                                      <p:cBhvr>
                                        <p:cTn id="25" dur="500" fill="hold"/>
                                        <p:tgtEl>
                                          <p:spTgt spid="318473"/>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23" presetClass="entr" presetSubtype="16" fill="hold" nodeType="afterEffect">
                                  <p:stCondLst>
                                    <p:cond delay="1000"/>
                                  </p:stCondLst>
                                  <p:childTnLst>
                                    <p:set>
                                      <p:cBhvr>
                                        <p:cTn id="28" dur="1" fill="hold">
                                          <p:stCondLst>
                                            <p:cond delay="0"/>
                                          </p:stCondLst>
                                        </p:cTn>
                                        <p:tgtEl>
                                          <p:spTgt spid="318474"/>
                                        </p:tgtEl>
                                        <p:attrNameLst>
                                          <p:attrName>style.visibility</p:attrName>
                                        </p:attrNameLst>
                                      </p:cBhvr>
                                      <p:to>
                                        <p:strVal val="visible"/>
                                      </p:to>
                                    </p:set>
                                    <p:anim calcmode="lin" valueType="num">
                                      <p:cBhvr>
                                        <p:cTn id="29" dur="500" fill="hold"/>
                                        <p:tgtEl>
                                          <p:spTgt spid="318474"/>
                                        </p:tgtEl>
                                        <p:attrNameLst>
                                          <p:attrName>ppt_w</p:attrName>
                                        </p:attrNameLst>
                                      </p:cBhvr>
                                      <p:tavLst>
                                        <p:tav tm="0">
                                          <p:val>
                                            <p:fltVal val="0"/>
                                          </p:val>
                                        </p:tav>
                                        <p:tav tm="100000">
                                          <p:val>
                                            <p:strVal val="#ppt_w"/>
                                          </p:val>
                                        </p:tav>
                                      </p:tavLst>
                                    </p:anim>
                                    <p:anim calcmode="lin" valueType="num">
                                      <p:cBhvr>
                                        <p:cTn id="30" dur="500" fill="hold"/>
                                        <p:tgtEl>
                                          <p:spTgt spid="31847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18475"/>
                                        </p:tgtEl>
                                        <p:attrNameLst>
                                          <p:attrName>style.visibility</p:attrName>
                                        </p:attrNameLst>
                                      </p:cBhvr>
                                      <p:to>
                                        <p:strVal val="visible"/>
                                      </p:to>
                                    </p:set>
                                    <p:animEffect transition="in" filter="wipe(right)">
                                      <p:cBhvr>
                                        <p:cTn id="35" dur="500"/>
                                        <p:tgtEl>
                                          <p:spTgt spid="31847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18476"/>
                                        </p:tgtEl>
                                        <p:attrNameLst>
                                          <p:attrName>style.visibility</p:attrName>
                                        </p:attrNameLst>
                                      </p:cBhvr>
                                      <p:to>
                                        <p:strVal val="visible"/>
                                      </p:to>
                                    </p:set>
                                    <p:animEffect transition="in" filter="wipe(right)">
                                      <p:cBhvr>
                                        <p:cTn id="40" dur="500"/>
                                        <p:tgtEl>
                                          <p:spTgt spid="318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urice">
  <a:themeElements>
    <a:clrScheme name="maur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ur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ur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ur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ur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ur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ur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ur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ur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4896</TotalTime>
  <Words>1238</Words>
  <Application>Microsoft Office PowerPoint</Application>
  <PresentationFormat>On-screen Show (4:3)</PresentationFormat>
  <Paragraphs>504</Paragraphs>
  <Slides>28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Times New Roman</vt:lpstr>
      <vt:lpstr>Arial</vt:lpstr>
      <vt:lpstr>Comic Sans MS</vt:lpstr>
      <vt:lpstr>Wingdings</vt:lpstr>
      <vt:lpstr>Garamond</vt:lpstr>
      <vt:lpstr>Book Antiqua</vt:lpstr>
      <vt:lpstr>Calibri</vt:lpstr>
      <vt:lpstr>maurice</vt:lpstr>
      <vt:lpstr>Microsoft Equation 3.0</vt:lpstr>
      <vt:lpstr>Chapter 9</vt:lpstr>
      <vt:lpstr>Production Isoquants</vt:lpstr>
      <vt:lpstr>Typical Isoquants      (Figure 9.1)</vt:lpstr>
      <vt:lpstr>Marginal Rate of Technical Substitution</vt:lpstr>
      <vt:lpstr>Marginal Rate of Technical Substitution</vt:lpstr>
      <vt:lpstr>Isocost Curves</vt:lpstr>
      <vt:lpstr>Isocost Curves  (Figures 9.2 &amp; 9.3)</vt:lpstr>
      <vt:lpstr>Optimal Combination of Inputs</vt:lpstr>
      <vt:lpstr>Optimal Input Combination to Minimize Cost for Given Output    (Figure 9.4)</vt:lpstr>
      <vt:lpstr>Optimization &amp; Cost</vt:lpstr>
      <vt:lpstr>Expansion Path   (Figure 9.6)</vt:lpstr>
      <vt:lpstr>Returns to Scale</vt:lpstr>
      <vt:lpstr>Long-Run Costs</vt:lpstr>
      <vt:lpstr>Long-Run Costs</vt:lpstr>
      <vt:lpstr>Long-Run Costs</vt:lpstr>
      <vt:lpstr>Long-Run Costs</vt:lpstr>
      <vt:lpstr>Long-Run Costs</vt:lpstr>
      <vt:lpstr>Derivation of a Long-Run Cost Schedule  (Table 9.1)</vt:lpstr>
      <vt:lpstr>Long-Run Total, Average, &amp; Marginal Cost  (Figure 9.9)</vt:lpstr>
      <vt:lpstr>Long-Run Average &amp; Marginal Cost Curves  (Figure 9.10)</vt:lpstr>
      <vt:lpstr>Various Shapes of LAC        (Figure 9.11)</vt:lpstr>
      <vt:lpstr>Constant Long-Run Costs</vt:lpstr>
      <vt:lpstr>Constant Long-Run Costs  (Figure 9.12)</vt:lpstr>
      <vt:lpstr>Economies of Scope</vt:lpstr>
      <vt:lpstr>Relations Between Short-Run &amp; Long-Run Costs</vt:lpstr>
      <vt:lpstr>Long-Run Average Cost as the Planning Horizon        (Figure 9.13)</vt:lpstr>
      <vt:lpstr>Restructuring Short-Run Costs</vt:lpstr>
      <vt:lpstr>Restructuring Short-Run Costs   (Figure 9.14)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dc:title>
  <dc:creator>Rebecca Szura</dc:creator>
  <cp:lastModifiedBy>Michael</cp:lastModifiedBy>
  <cp:revision>127</cp:revision>
  <dcterms:created xsi:type="dcterms:W3CDTF">2001-05-31T13:53:20Z</dcterms:created>
  <dcterms:modified xsi:type="dcterms:W3CDTF">2009-10-27T18:57:14Z</dcterms:modified>
</cp:coreProperties>
</file>