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32"/>
  </p:notesMasterIdLst>
  <p:handoutMasterIdLst>
    <p:handoutMasterId r:id="rId33"/>
  </p:handoutMasterIdLst>
  <p:sldIdLst>
    <p:sldId id="315" r:id="rId2"/>
    <p:sldId id="316" r:id="rId3"/>
    <p:sldId id="317" r:id="rId4"/>
    <p:sldId id="318" r:id="rId5"/>
    <p:sldId id="319" r:id="rId6"/>
    <p:sldId id="320" r:id="rId7"/>
    <p:sldId id="321" r:id="rId8"/>
    <p:sldId id="322" r:id="rId9"/>
    <p:sldId id="323" r:id="rId10"/>
    <p:sldId id="324" r:id="rId11"/>
    <p:sldId id="325" r:id="rId12"/>
    <p:sldId id="326" r:id="rId13"/>
    <p:sldId id="327" r:id="rId14"/>
    <p:sldId id="328" r:id="rId15"/>
    <p:sldId id="329" r:id="rId16"/>
    <p:sldId id="330" r:id="rId17"/>
    <p:sldId id="331" r:id="rId18"/>
    <p:sldId id="332" r:id="rId19"/>
    <p:sldId id="333" r:id="rId20"/>
    <p:sldId id="334" r:id="rId21"/>
    <p:sldId id="335" r:id="rId22"/>
    <p:sldId id="336" r:id="rId23"/>
    <p:sldId id="337" r:id="rId24"/>
    <p:sldId id="338" r:id="rId25"/>
    <p:sldId id="339" r:id="rId26"/>
    <p:sldId id="340" r:id="rId27"/>
    <p:sldId id="341" r:id="rId28"/>
    <p:sldId id="342" r:id="rId29"/>
    <p:sldId id="343" r:id="rId30"/>
    <p:sldId id="344" r:id="rId31"/>
  </p:sldIdLst>
  <p:sldSz cx="9144000" cy="6858000" type="screen4x3"/>
  <p:notesSz cx="6858000" cy="9144000"/>
  <p:defaultTextStyle>
    <a:defPPr>
      <a:defRPr lang="en-US"/>
    </a:defPPr>
    <a:lvl1pPr algn="l" rtl="0" fontAlgn="base">
      <a:spcBef>
        <a:spcPct val="0"/>
      </a:spcBef>
      <a:spcAft>
        <a:spcPct val="0"/>
      </a:spcAft>
      <a:defRPr sz="3600" kern="1200">
        <a:solidFill>
          <a:schemeClr val="tx1"/>
        </a:solidFill>
        <a:latin typeface="Times New Roman" pitchFamily="18" charset="0"/>
        <a:ea typeface="+mn-ea"/>
        <a:cs typeface="+mn-cs"/>
      </a:defRPr>
    </a:lvl1pPr>
    <a:lvl2pPr marL="457200" algn="l" rtl="0" fontAlgn="base">
      <a:spcBef>
        <a:spcPct val="0"/>
      </a:spcBef>
      <a:spcAft>
        <a:spcPct val="0"/>
      </a:spcAft>
      <a:defRPr sz="3600" kern="1200">
        <a:solidFill>
          <a:schemeClr val="tx1"/>
        </a:solidFill>
        <a:latin typeface="Times New Roman" pitchFamily="18" charset="0"/>
        <a:ea typeface="+mn-ea"/>
        <a:cs typeface="+mn-cs"/>
      </a:defRPr>
    </a:lvl2pPr>
    <a:lvl3pPr marL="914400" algn="l" rtl="0" fontAlgn="base">
      <a:spcBef>
        <a:spcPct val="0"/>
      </a:spcBef>
      <a:spcAft>
        <a:spcPct val="0"/>
      </a:spcAft>
      <a:defRPr sz="3600" kern="1200">
        <a:solidFill>
          <a:schemeClr val="tx1"/>
        </a:solidFill>
        <a:latin typeface="Times New Roman" pitchFamily="18" charset="0"/>
        <a:ea typeface="+mn-ea"/>
        <a:cs typeface="+mn-cs"/>
      </a:defRPr>
    </a:lvl3pPr>
    <a:lvl4pPr marL="1371600" algn="l" rtl="0" fontAlgn="base">
      <a:spcBef>
        <a:spcPct val="0"/>
      </a:spcBef>
      <a:spcAft>
        <a:spcPct val="0"/>
      </a:spcAft>
      <a:defRPr sz="3600" kern="1200">
        <a:solidFill>
          <a:schemeClr val="tx1"/>
        </a:solidFill>
        <a:latin typeface="Times New Roman" pitchFamily="18" charset="0"/>
        <a:ea typeface="+mn-ea"/>
        <a:cs typeface="+mn-cs"/>
      </a:defRPr>
    </a:lvl4pPr>
    <a:lvl5pPr marL="1828800" algn="l" rtl="0" fontAlgn="base">
      <a:spcBef>
        <a:spcPct val="0"/>
      </a:spcBef>
      <a:spcAft>
        <a:spcPct val="0"/>
      </a:spcAft>
      <a:defRPr sz="3600" kern="1200">
        <a:solidFill>
          <a:schemeClr val="tx1"/>
        </a:solidFill>
        <a:latin typeface="Times New Roman" pitchFamily="18" charset="0"/>
        <a:ea typeface="+mn-ea"/>
        <a:cs typeface="+mn-cs"/>
      </a:defRPr>
    </a:lvl5pPr>
    <a:lvl6pPr marL="2286000" algn="l" defTabSz="914400" rtl="0" eaLnBrk="1" latinLnBrk="0" hangingPunct="1">
      <a:defRPr sz="3600" kern="1200">
        <a:solidFill>
          <a:schemeClr val="tx1"/>
        </a:solidFill>
        <a:latin typeface="Times New Roman" pitchFamily="18" charset="0"/>
        <a:ea typeface="+mn-ea"/>
        <a:cs typeface="+mn-cs"/>
      </a:defRPr>
    </a:lvl6pPr>
    <a:lvl7pPr marL="2743200" algn="l" defTabSz="914400" rtl="0" eaLnBrk="1" latinLnBrk="0" hangingPunct="1">
      <a:defRPr sz="3600" kern="1200">
        <a:solidFill>
          <a:schemeClr val="tx1"/>
        </a:solidFill>
        <a:latin typeface="Times New Roman" pitchFamily="18" charset="0"/>
        <a:ea typeface="+mn-ea"/>
        <a:cs typeface="+mn-cs"/>
      </a:defRPr>
    </a:lvl7pPr>
    <a:lvl8pPr marL="3200400" algn="l" defTabSz="914400" rtl="0" eaLnBrk="1" latinLnBrk="0" hangingPunct="1">
      <a:defRPr sz="3600" kern="1200">
        <a:solidFill>
          <a:schemeClr val="tx1"/>
        </a:solidFill>
        <a:latin typeface="Times New Roman" pitchFamily="18" charset="0"/>
        <a:ea typeface="+mn-ea"/>
        <a:cs typeface="+mn-cs"/>
      </a:defRPr>
    </a:lvl8pPr>
    <a:lvl9pPr marL="3657600" algn="l" defTabSz="914400" rtl="0" eaLnBrk="1" latinLnBrk="0" hangingPunct="1">
      <a:defRPr sz="36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B99B9"/>
    <a:srgbClr val="800000"/>
    <a:srgbClr val="3636F6"/>
    <a:srgbClr val="000048"/>
    <a:srgbClr val="3C386C"/>
    <a:srgbClr val="000040"/>
    <a:srgbClr val="000044"/>
    <a:srgbClr val="79A7B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67" autoAdjust="0"/>
    <p:restoredTop sz="94624" autoAdjust="0"/>
  </p:normalViewPr>
  <p:slideViewPr>
    <p:cSldViewPr snapToGrid="0" snapToObjects="1">
      <p:cViewPr varScale="1">
        <p:scale>
          <a:sx n="84" d="100"/>
          <a:sy n="84" d="100"/>
        </p:scale>
        <p:origin x="-1062" y="-78"/>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Lst>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40" d="100"/>
          <a:sy n="40" d="100"/>
        </p:scale>
        <p:origin x="-1458"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13.xml"/><Relationship Id="rId2" Type="http://schemas.openxmlformats.org/officeDocument/2006/relationships/slide" Target="slides/slide7.xml"/><Relationship Id="rId1" Type="http://schemas.openxmlformats.org/officeDocument/2006/relationships/slide" Target="slides/slide5.xml"/><Relationship Id="rId6" Type="http://schemas.openxmlformats.org/officeDocument/2006/relationships/slide" Target="slides/slide29.xml"/><Relationship Id="rId5" Type="http://schemas.openxmlformats.org/officeDocument/2006/relationships/slide" Target="slides/slide19.xml"/><Relationship Id="rId4" Type="http://schemas.openxmlformats.org/officeDocument/2006/relationships/slide" Target="slides/slide18.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col"/>
        <c:grouping val="clustered"/>
        <c:ser>
          <c:idx val="1"/>
          <c:order val="0"/>
          <c:tx>
            <c:strRef>
              <c:f>Sheet1!$B$1</c:f>
              <c:strCache>
                <c:ptCount val="1"/>
                <c:pt idx="0">
                  <c:v>p</c:v>
                </c:pt>
              </c:strCache>
            </c:strRef>
          </c:tx>
          <c:cat>
            <c:numRef>
              <c:f>Sheet1!$A$2:$A$6</c:f>
              <c:numCache>
                <c:formatCode>#,##0</c:formatCode>
                <c:ptCount val="5"/>
                <c:pt idx="0">
                  <c:v>47500</c:v>
                </c:pt>
                <c:pt idx="1">
                  <c:v>50000</c:v>
                </c:pt>
                <c:pt idx="2">
                  <c:v>52500</c:v>
                </c:pt>
                <c:pt idx="3">
                  <c:v>55000</c:v>
                </c:pt>
                <c:pt idx="4">
                  <c:v>57500</c:v>
                </c:pt>
              </c:numCache>
            </c:numRef>
          </c:cat>
          <c:val>
            <c:numRef>
              <c:f>Sheet1!$B$2:$B$6</c:f>
              <c:numCache>
                <c:formatCode>General</c:formatCode>
                <c:ptCount val="5"/>
                <c:pt idx="0">
                  <c:v>0.1</c:v>
                </c:pt>
                <c:pt idx="1">
                  <c:v>0.2</c:v>
                </c:pt>
                <c:pt idx="2">
                  <c:v>0.3000000000000001</c:v>
                </c:pt>
                <c:pt idx="3">
                  <c:v>0.25</c:v>
                </c:pt>
                <c:pt idx="4">
                  <c:v>0.15000000000000005</c:v>
                </c:pt>
              </c:numCache>
            </c:numRef>
          </c:val>
        </c:ser>
        <c:axId val="65260928"/>
        <c:axId val="76136448"/>
      </c:barChart>
      <c:catAx>
        <c:axId val="65260928"/>
        <c:scaling>
          <c:orientation val="minMax"/>
        </c:scaling>
        <c:axPos val="b"/>
        <c:numFmt formatCode="#,##0" sourceLinked="1"/>
        <c:tickLblPos val="nextTo"/>
        <c:crossAx val="76136448"/>
        <c:crosses val="autoZero"/>
        <c:auto val="1"/>
        <c:lblAlgn val="ctr"/>
        <c:lblOffset val="100"/>
      </c:catAx>
      <c:valAx>
        <c:axId val="76136448"/>
        <c:scaling>
          <c:orientation val="minMax"/>
        </c:scaling>
        <c:axPos val="l"/>
        <c:majorGridlines/>
        <c:numFmt formatCode="General" sourceLinked="1"/>
        <c:tickLblPos val="nextTo"/>
        <c:crossAx val="65260928"/>
        <c:crosses val="autoZero"/>
        <c:crossBetween val="between"/>
      </c:valAx>
    </c:plotArea>
    <c:plotVisOnly val="1"/>
  </c:chart>
  <c:externalData r:id="rId1"/>
</c:chartSpace>
</file>

<file path=ppt/drawings/_rels/vmlDrawing1.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2.wmf"/><Relationship Id="rId1" Type="http://schemas.openxmlformats.org/officeDocument/2006/relationships/image" Target="../media/image11.wmf"/><Relationship Id="rId4" Type="http://schemas.openxmlformats.org/officeDocument/2006/relationships/image" Target="../media/image20.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12.wmf"/><Relationship Id="rId1" Type="http://schemas.openxmlformats.org/officeDocument/2006/relationships/image" Target="../media/image1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28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16281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16282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16282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44B196E6-D35F-460D-94D0-FD296CD7E4E2}"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1945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33796"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946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946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1946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7D79837A-6ADC-4C67-833E-41BC3A35377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097F6548-2894-4E96-B730-709074CBB31C}" type="slidenum">
              <a:rPr lang="en-US"/>
              <a:pPr/>
              <a:t>1</a:t>
            </a:fld>
            <a:endParaRPr lang="en-US"/>
          </a:p>
        </p:txBody>
      </p:sp>
      <p:sp>
        <p:nvSpPr>
          <p:cNvPr id="34819" name="Rectangle 2"/>
          <p:cNvSpPr>
            <a:spLocks noChangeArrowheads="1" noTextEdit="1"/>
          </p:cNvSpPr>
          <p:nvPr>
            <p:ph type="sldImg"/>
          </p:nvPr>
        </p:nvSpPr>
        <p:spPr>
          <a:solidFill>
            <a:srgbClr val="FFFFFF"/>
          </a:solidFill>
          <a:ln/>
        </p:spPr>
      </p:sp>
      <p:sp>
        <p:nvSpPr>
          <p:cNvPr id="34820"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DE69823F-EC8D-4EC8-A050-2E57709B65CD}" type="slidenum">
              <a:rPr lang="en-US"/>
              <a:pPr/>
              <a:t>10</a:t>
            </a:fld>
            <a:endParaRPr lang="en-US"/>
          </a:p>
        </p:txBody>
      </p:sp>
      <p:sp>
        <p:nvSpPr>
          <p:cNvPr id="44035" name="Rectangle 2"/>
          <p:cNvSpPr>
            <a:spLocks noChangeArrowheads="1" noTextEdit="1"/>
          </p:cNvSpPr>
          <p:nvPr>
            <p:ph type="sldImg"/>
          </p:nvPr>
        </p:nvSpPr>
        <p:spPr>
          <a:solidFill>
            <a:srgbClr val="FFFFFF"/>
          </a:solidFill>
          <a:ln/>
        </p:spPr>
      </p:sp>
      <p:sp>
        <p:nvSpPr>
          <p:cNvPr id="44036"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154B95D3-ABD2-4EFA-B114-29FAD6AC89DF}" type="slidenum">
              <a:rPr lang="en-US"/>
              <a:pPr/>
              <a:t>11</a:t>
            </a:fld>
            <a:endParaRPr lang="en-US"/>
          </a:p>
        </p:txBody>
      </p:sp>
      <p:sp>
        <p:nvSpPr>
          <p:cNvPr id="45059" name="Rectangle 2"/>
          <p:cNvSpPr>
            <a:spLocks noChangeArrowheads="1" noTextEdit="1"/>
          </p:cNvSpPr>
          <p:nvPr>
            <p:ph type="sldImg"/>
          </p:nvPr>
        </p:nvSpPr>
        <p:spPr>
          <a:solidFill>
            <a:srgbClr val="FFFFFF"/>
          </a:solidFill>
          <a:ln/>
        </p:spPr>
      </p:sp>
      <p:sp>
        <p:nvSpPr>
          <p:cNvPr id="45060"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B1F5B6DB-00CF-4CE7-835C-B781FC145ABC}" type="slidenum">
              <a:rPr lang="en-US"/>
              <a:pPr/>
              <a:t>12</a:t>
            </a:fld>
            <a:endParaRPr lang="en-US"/>
          </a:p>
        </p:txBody>
      </p:sp>
      <p:sp>
        <p:nvSpPr>
          <p:cNvPr id="46083" name="Rectangle 2"/>
          <p:cNvSpPr>
            <a:spLocks noChangeArrowheads="1" noTextEdit="1"/>
          </p:cNvSpPr>
          <p:nvPr>
            <p:ph type="sldImg"/>
          </p:nvPr>
        </p:nvSpPr>
        <p:spPr>
          <a:solidFill>
            <a:srgbClr val="FFFFFF"/>
          </a:solidFill>
          <a:ln/>
        </p:spPr>
      </p:sp>
      <p:sp>
        <p:nvSpPr>
          <p:cNvPr id="46084"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D49F8290-718C-4394-B228-2498BDF2C0C5}" type="slidenum">
              <a:rPr lang="en-US"/>
              <a:pPr/>
              <a:t>13</a:t>
            </a:fld>
            <a:endParaRPr lang="en-US"/>
          </a:p>
        </p:txBody>
      </p:sp>
      <p:sp>
        <p:nvSpPr>
          <p:cNvPr id="47107" name="Rectangle 2"/>
          <p:cNvSpPr>
            <a:spLocks noChangeArrowheads="1" noTextEdit="1"/>
          </p:cNvSpPr>
          <p:nvPr>
            <p:ph type="sldImg"/>
          </p:nvPr>
        </p:nvSpPr>
        <p:spPr>
          <a:solidFill>
            <a:srgbClr val="FFFFFF"/>
          </a:solidFill>
          <a:ln/>
        </p:spPr>
      </p:sp>
      <p:sp>
        <p:nvSpPr>
          <p:cNvPr id="47108"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90887839-DADC-4784-9F15-B42E84367E4B}" type="slidenum">
              <a:rPr lang="en-US"/>
              <a:pPr/>
              <a:t>14</a:t>
            </a:fld>
            <a:endParaRPr lang="en-US"/>
          </a:p>
        </p:txBody>
      </p:sp>
      <p:sp>
        <p:nvSpPr>
          <p:cNvPr id="48131" name="Rectangle 2"/>
          <p:cNvSpPr>
            <a:spLocks noChangeArrowheads="1" noTextEdit="1"/>
          </p:cNvSpPr>
          <p:nvPr>
            <p:ph type="sldImg"/>
          </p:nvPr>
        </p:nvSpPr>
        <p:spPr>
          <a:solidFill>
            <a:srgbClr val="FFFFFF"/>
          </a:solidFill>
          <a:ln/>
        </p:spPr>
      </p:sp>
      <p:sp>
        <p:nvSpPr>
          <p:cNvPr id="48132"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E317A1CC-5586-4B21-88B1-791779BD1D49}" type="slidenum">
              <a:rPr lang="en-US"/>
              <a:pPr/>
              <a:t>15</a:t>
            </a:fld>
            <a:endParaRPr lang="en-US"/>
          </a:p>
        </p:txBody>
      </p:sp>
      <p:sp>
        <p:nvSpPr>
          <p:cNvPr id="49155" name="Rectangle 2"/>
          <p:cNvSpPr>
            <a:spLocks noChangeArrowheads="1" noTextEdit="1"/>
          </p:cNvSpPr>
          <p:nvPr>
            <p:ph type="sldImg"/>
          </p:nvPr>
        </p:nvSpPr>
        <p:spPr>
          <a:solidFill>
            <a:srgbClr val="FFFFFF"/>
          </a:solidFill>
          <a:ln/>
        </p:spPr>
      </p:sp>
      <p:sp>
        <p:nvSpPr>
          <p:cNvPr id="49156"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8C7D5367-044D-4143-80A6-760D361FCC63}" type="slidenum">
              <a:rPr lang="en-US"/>
              <a:pPr/>
              <a:t>16</a:t>
            </a:fld>
            <a:endParaRPr lang="en-US"/>
          </a:p>
        </p:txBody>
      </p:sp>
      <p:sp>
        <p:nvSpPr>
          <p:cNvPr id="50179" name="Rectangle 2"/>
          <p:cNvSpPr>
            <a:spLocks noChangeArrowheads="1" noTextEdit="1"/>
          </p:cNvSpPr>
          <p:nvPr>
            <p:ph type="sldImg"/>
          </p:nvPr>
        </p:nvSpPr>
        <p:spPr>
          <a:solidFill>
            <a:srgbClr val="FFFFFF"/>
          </a:solidFill>
          <a:ln/>
        </p:spPr>
      </p:sp>
      <p:sp>
        <p:nvSpPr>
          <p:cNvPr id="50180"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D3360A7F-91C9-415E-9B0D-5B8F8BB9FB8F}" type="slidenum">
              <a:rPr lang="en-US"/>
              <a:pPr/>
              <a:t>17</a:t>
            </a:fld>
            <a:endParaRPr lang="en-US"/>
          </a:p>
        </p:txBody>
      </p:sp>
      <p:sp>
        <p:nvSpPr>
          <p:cNvPr id="51203" name="Rectangle 2"/>
          <p:cNvSpPr>
            <a:spLocks noChangeArrowheads="1" noTextEdit="1"/>
          </p:cNvSpPr>
          <p:nvPr>
            <p:ph type="sldImg"/>
          </p:nvPr>
        </p:nvSpPr>
        <p:spPr>
          <a:solidFill>
            <a:srgbClr val="FFFFFF"/>
          </a:solidFill>
          <a:ln/>
        </p:spPr>
      </p:sp>
      <p:sp>
        <p:nvSpPr>
          <p:cNvPr id="51204"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1803E9E7-BD97-46E5-85F6-2B1DDBE28CA0}" type="slidenum">
              <a:rPr lang="en-US"/>
              <a:pPr/>
              <a:t>18</a:t>
            </a:fld>
            <a:endParaRPr lang="en-US"/>
          </a:p>
        </p:txBody>
      </p:sp>
      <p:sp>
        <p:nvSpPr>
          <p:cNvPr id="52227" name="Rectangle 2"/>
          <p:cNvSpPr>
            <a:spLocks noChangeArrowheads="1" noTextEdit="1"/>
          </p:cNvSpPr>
          <p:nvPr>
            <p:ph type="sldImg"/>
          </p:nvPr>
        </p:nvSpPr>
        <p:spPr>
          <a:solidFill>
            <a:srgbClr val="FFFFFF"/>
          </a:solidFill>
          <a:ln/>
        </p:spPr>
      </p:sp>
      <p:sp>
        <p:nvSpPr>
          <p:cNvPr id="52228"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801853FD-6A71-444A-B257-207F16537ACA}" type="slidenum">
              <a:rPr lang="en-US"/>
              <a:pPr/>
              <a:t>19</a:t>
            </a:fld>
            <a:endParaRPr lang="en-US"/>
          </a:p>
        </p:txBody>
      </p:sp>
      <p:sp>
        <p:nvSpPr>
          <p:cNvPr id="53251" name="Rectangle 2"/>
          <p:cNvSpPr>
            <a:spLocks noChangeArrowheads="1" noTextEdit="1"/>
          </p:cNvSpPr>
          <p:nvPr>
            <p:ph type="sldImg"/>
          </p:nvPr>
        </p:nvSpPr>
        <p:spPr>
          <a:solidFill>
            <a:srgbClr val="FFFFFF"/>
          </a:solidFill>
          <a:ln/>
        </p:spPr>
      </p:sp>
      <p:sp>
        <p:nvSpPr>
          <p:cNvPr id="53252"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29B092C7-ED12-46D6-8917-EEA75AAC50A0}" type="slidenum">
              <a:rPr lang="en-US"/>
              <a:pPr/>
              <a:t>2</a:t>
            </a:fld>
            <a:endParaRPr lang="en-US"/>
          </a:p>
        </p:txBody>
      </p:sp>
      <p:sp>
        <p:nvSpPr>
          <p:cNvPr id="35843" name="Rectangle 2"/>
          <p:cNvSpPr>
            <a:spLocks noChangeArrowheads="1" noTextEdit="1"/>
          </p:cNvSpPr>
          <p:nvPr>
            <p:ph type="sldImg"/>
          </p:nvPr>
        </p:nvSpPr>
        <p:spPr>
          <a:solidFill>
            <a:srgbClr val="FFFFFF"/>
          </a:solidFill>
          <a:ln/>
        </p:spPr>
      </p:sp>
      <p:sp>
        <p:nvSpPr>
          <p:cNvPr id="35844"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7C039B13-C612-4D18-B782-3E69ED15A76B}" type="slidenum">
              <a:rPr lang="en-US"/>
              <a:pPr/>
              <a:t>20</a:t>
            </a:fld>
            <a:endParaRPr lang="en-US"/>
          </a:p>
        </p:txBody>
      </p:sp>
      <p:sp>
        <p:nvSpPr>
          <p:cNvPr id="54275" name="Rectangle 2"/>
          <p:cNvSpPr>
            <a:spLocks noChangeArrowheads="1" noTextEdit="1"/>
          </p:cNvSpPr>
          <p:nvPr>
            <p:ph type="sldImg"/>
          </p:nvPr>
        </p:nvSpPr>
        <p:spPr>
          <a:solidFill>
            <a:srgbClr val="FFFFFF"/>
          </a:solidFill>
          <a:ln/>
        </p:spPr>
      </p:sp>
      <p:sp>
        <p:nvSpPr>
          <p:cNvPr id="54276"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89593CB8-A135-43EB-97A6-D80D7D9AB297}" type="slidenum">
              <a:rPr lang="en-US"/>
              <a:pPr/>
              <a:t>21</a:t>
            </a:fld>
            <a:endParaRPr lang="en-US"/>
          </a:p>
        </p:txBody>
      </p:sp>
      <p:sp>
        <p:nvSpPr>
          <p:cNvPr id="55299" name="Rectangle 2"/>
          <p:cNvSpPr>
            <a:spLocks noChangeArrowheads="1" noTextEdit="1"/>
          </p:cNvSpPr>
          <p:nvPr>
            <p:ph type="sldImg"/>
          </p:nvPr>
        </p:nvSpPr>
        <p:spPr>
          <a:solidFill>
            <a:srgbClr val="FFFFFF"/>
          </a:solidFill>
          <a:ln/>
        </p:spPr>
      </p:sp>
      <p:sp>
        <p:nvSpPr>
          <p:cNvPr id="55300"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87F73EE3-4414-455E-9006-C40F84C01584}" type="slidenum">
              <a:rPr lang="en-US"/>
              <a:pPr/>
              <a:t>22</a:t>
            </a:fld>
            <a:endParaRPr lang="en-US"/>
          </a:p>
        </p:txBody>
      </p:sp>
      <p:sp>
        <p:nvSpPr>
          <p:cNvPr id="56323" name="Rectangle 2"/>
          <p:cNvSpPr>
            <a:spLocks noChangeArrowheads="1" noTextEdit="1"/>
          </p:cNvSpPr>
          <p:nvPr>
            <p:ph type="sldImg"/>
          </p:nvPr>
        </p:nvSpPr>
        <p:spPr>
          <a:solidFill>
            <a:srgbClr val="FFFFFF"/>
          </a:solidFill>
          <a:ln/>
        </p:spPr>
      </p:sp>
      <p:sp>
        <p:nvSpPr>
          <p:cNvPr id="56324"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7557E07A-B3F6-49F7-AA7F-128A2D1FDA8B}" type="slidenum">
              <a:rPr lang="en-US"/>
              <a:pPr/>
              <a:t>23</a:t>
            </a:fld>
            <a:endParaRPr lang="en-US"/>
          </a:p>
        </p:txBody>
      </p:sp>
      <p:sp>
        <p:nvSpPr>
          <p:cNvPr id="57347" name="Rectangle 2"/>
          <p:cNvSpPr>
            <a:spLocks noChangeArrowheads="1" noTextEdit="1"/>
          </p:cNvSpPr>
          <p:nvPr>
            <p:ph type="sldImg"/>
          </p:nvPr>
        </p:nvSpPr>
        <p:spPr>
          <a:solidFill>
            <a:srgbClr val="FFFFFF"/>
          </a:solidFill>
          <a:ln/>
        </p:spPr>
      </p:sp>
      <p:sp>
        <p:nvSpPr>
          <p:cNvPr id="57348"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4AD896C6-E969-4B6B-A71A-3CAB722322C1}" type="slidenum">
              <a:rPr lang="en-US"/>
              <a:pPr/>
              <a:t>24</a:t>
            </a:fld>
            <a:endParaRPr lang="en-US"/>
          </a:p>
        </p:txBody>
      </p:sp>
      <p:sp>
        <p:nvSpPr>
          <p:cNvPr id="58371" name="Rectangle 2"/>
          <p:cNvSpPr>
            <a:spLocks noChangeArrowheads="1" noTextEdit="1"/>
          </p:cNvSpPr>
          <p:nvPr>
            <p:ph type="sldImg"/>
          </p:nvPr>
        </p:nvSpPr>
        <p:spPr>
          <a:solidFill>
            <a:srgbClr val="FFFFFF"/>
          </a:solidFill>
          <a:ln/>
        </p:spPr>
      </p:sp>
      <p:sp>
        <p:nvSpPr>
          <p:cNvPr id="58372"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DF89129C-0216-4C86-A810-7FC3AA6C338E}" type="slidenum">
              <a:rPr lang="en-US"/>
              <a:pPr/>
              <a:t>25</a:t>
            </a:fld>
            <a:endParaRPr lang="en-US"/>
          </a:p>
        </p:txBody>
      </p:sp>
      <p:sp>
        <p:nvSpPr>
          <p:cNvPr id="59395" name="Rectangle 2"/>
          <p:cNvSpPr>
            <a:spLocks noChangeArrowheads="1" noTextEdit="1"/>
          </p:cNvSpPr>
          <p:nvPr>
            <p:ph type="sldImg"/>
          </p:nvPr>
        </p:nvSpPr>
        <p:spPr>
          <a:solidFill>
            <a:srgbClr val="FFFFFF"/>
          </a:solidFill>
          <a:ln/>
        </p:spPr>
      </p:sp>
      <p:sp>
        <p:nvSpPr>
          <p:cNvPr id="59396"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8C7C47B5-F38E-40DB-9F0C-FAC3CBDF7139}" type="slidenum">
              <a:rPr lang="en-US"/>
              <a:pPr/>
              <a:t>26</a:t>
            </a:fld>
            <a:endParaRPr lang="en-US"/>
          </a:p>
        </p:txBody>
      </p:sp>
      <p:sp>
        <p:nvSpPr>
          <p:cNvPr id="60419" name="Rectangle 2"/>
          <p:cNvSpPr>
            <a:spLocks noChangeArrowheads="1" noTextEdit="1"/>
          </p:cNvSpPr>
          <p:nvPr>
            <p:ph type="sldImg"/>
          </p:nvPr>
        </p:nvSpPr>
        <p:spPr>
          <a:solidFill>
            <a:srgbClr val="FFFFFF"/>
          </a:solidFill>
          <a:ln/>
        </p:spPr>
      </p:sp>
      <p:sp>
        <p:nvSpPr>
          <p:cNvPr id="60420"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A43CCFDE-2282-4FAF-B21A-58AB10C58097}" type="slidenum">
              <a:rPr lang="en-US"/>
              <a:pPr/>
              <a:t>27</a:t>
            </a:fld>
            <a:endParaRPr lang="en-US"/>
          </a:p>
        </p:txBody>
      </p:sp>
      <p:sp>
        <p:nvSpPr>
          <p:cNvPr id="61443" name="Rectangle 2"/>
          <p:cNvSpPr>
            <a:spLocks noChangeArrowheads="1" noTextEdit="1"/>
          </p:cNvSpPr>
          <p:nvPr>
            <p:ph type="sldImg"/>
          </p:nvPr>
        </p:nvSpPr>
        <p:spPr>
          <a:solidFill>
            <a:srgbClr val="FFFFFF"/>
          </a:solidFill>
          <a:ln/>
        </p:spPr>
      </p:sp>
      <p:sp>
        <p:nvSpPr>
          <p:cNvPr id="61444"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8BFEDDC4-F790-4697-BECF-7CFA28D88B4F}" type="slidenum">
              <a:rPr lang="en-US"/>
              <a:pPr/>
              <a:t>28</a:t>
            </a:fld>
            <a:endParaRPr lang="en-US"/>
          </a:p>
        </p:txBody>
      </p:sp>
      <p:sp>
        <p:nvSpPr>
          <p:cNvPr id="62467" name="Rectangle 2"/>
          <p:cNvSpPr>
            <a:spLocks noChangeArrowheads="1" noTextEdit="1"/>
          </p:cNvSpPr>
          <p:nvPr>
            <p:ph type="sldImg"/>
          </p:nvPr>
        </p:nvSpPr>
        <p:spPr>
          <a:solidFill>
            <a:srgbClr val="FFFFFF"/>
          </a:solidFill>
          <a:ln/>
        </p:spPr>
      </p:sp>
      <p:sp>
        <p:nvSpPr>
          <p:cNvPr id="62468"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E0DD2939-AD24-40A3-87DF-50A5D09478CE}" type="slidenum">
              <a:rPr lang="en-US"/>
              <a:pPr/>
              <a:t>29</a:t>
            </a:fld>
            <a:endParaRPr lang="en-US"/>
          </a:p>
        </p:txBody>
      </p:sp>
      <p:sp>
        <p:nvSpPr>
          <p:cNvPr id="63491" name="Rectangle 2"/>
          <p:cNvSpPr>
            <a:spLocks noChangeArrowheads="1" noTextEdit="1"/>
          </p:cNvSpPr>
          <p:nvPr>
            <p:ph type="sldImg"/>
          </p:nvPr>
        </p:nvSpPr>
        <p:spPr>
          <a:solidFill>
            <a:srgbClr val="FFFFFF"/>
          </a:solidFill>
          <a:ln/>
        </p:spPr>
      </p:sp>
      <p:sp>
        <p:nvSpPr>
          <p:cNvPr id="63492"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60FC86E2-39CB-42E7-A787-B3AF56C10BF9}" type="slidenum">
              <a:rPr lang="en-US"/>
              <a:pPr/>
              <a:t>3</a:t>
            </a:fld>
            <a:endParaRPr lang="en-US"/>
          </a:p>
        </p:txBody>
      </p:sp>
      <p:sp>
        <p:nvSpPr>
          <p:cNvPr id="36867" name="Rectangle 2"/>
          <p:cNvSpPr>
            <a:spLocks noChangeArrowheads="1" noTextEdit="1"/>
          </p:cNvSpPr>
          <p:nvPr>
            <p:ph type="sldImg"/>
          </p:nvPr>
        </p:nvSpPr>
        <p:spPr>
          <a:solidFill>
            <a:srgbClr val="FFFFFF"/>
          </a:solidFill>
          <a:ln/>
        </p:spPr>
      </p:sp>
      <p:sp>
        <p:nvSpPr>
          <p:cNvPr id="36868"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6F75611A-AA7B-437C-9BF1-E2B4644CC64B}" type="slidenum">
              <a:rPr lang="en-US"/>
              <a:pPr/>
              <a:t>4</a:t>
            </a:fld>
            <a:endParaRPr lang="en-US"/>
          </a:p>
        </p:txBody>
      </p:sp>
      <p:sp>
        <p:nvSpPr>
          <p:cNvPr id="37891" name="Rectangle 2"/>
          <p:cNvSpPr>
            <a:spLocks noChangeArrowheads="1" noTextEdit="1"/>
          </p:cNvSpPr>
          <p:nvPr>
            <p:ph type="sldImg"/>
          </p:nvPr>
        </p:nvSpPr>
        <p:spPr>
          <a:solidFill>
            <a:srgbClr val="FFFFFF"/>
          </a:solidFill>
          <a:ln/>
        </p:spPr>
      </p:sp>
      <p:sp>
        <p:nvSpPr>
          <p:cNvPr id="37892"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FC4592BB-B067-4353-8C58-EAB2D7D6F866}" type="slidenum">
              <a:rPr lang="en-US"/>
              <a:pPr/>
              <a:t>5</a:t>
            </a:fld>
            <a:endParaRPr lang="en-US"/>
          </a:p>
        </p:txBody>
      </p:sp>
      <p:sp>
        <p:nvSpPr>
          <p:cNvPr id="38915" name="Rectangle 2"/>
          <p:cNvSpPr>
            <a:spLocks noChangeArrowheads="1" noTextEdit="1"/>
          </p:cNvSpPr>
          <p:nvPr>
            <p:ph type="sldImg"/>
          </p:nvPr>
        </p:nvSpPr>
        <p:spPr>
          <a:solidFill>
            <a:srgbClr val="FFFFFF"/>
          </a:solidFill>
          <a:ln/>
        </p:spPr>
      </p:sp>
      <p:sp>
        <p:nvSpPr>
          <p:cNvPr id="38916"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82333350-F8F3-4321-BC34-76D242CCCC38}" type="slidenum">
              <a:rPr lang="en-US"/>
              <a:pPr/>
              <a:t>6</a:t>
            </a:fld>
            <a:endParaRPr lang="en-US"/>
          </a:p>
        </p:txBody>
      </p:sp>
      <p:sp>
        <p:nvSpPr>
          <p:cNvPr id="39939" name="Rectangle 2"/>
          <p:cNvSpPr>
            <a:spLocks noChangeArrowheads="1" noTextEdit="1"/>
          </p:cNvSpPr>
          <p:nvPr>
            <p:ph type="sldImg"/>
          </p:nvPr>
        </p:nvSpPr>
        <p:spPr>
          <a:solidFill>
            <a:srgbClr val="FFFFFF"/>
          </a:solidFill>
          <a:ln/>
        </p:spPr>
      </p:sp>
      <p:sp>
        <p:nvSpPr>
          <p:cNvPr id="39940"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AACE2840-3C1D-4172-ADF4-93D3721F40A9}" type="slidenum">
              <a:rPr lang="en-US"/>
              <a:pPr/>
              <a:t>7</a:t>
            </a:fld>
            <a:endParaRPr lang="en-US"/>
          </a:p>
        </p:txBody>
      </p:sp>
      <p:sp>
        <p:nvSpPr>
          <p:cNvPr id="40963" name="Rectangle 2"/>
          <p:cNvSpPr>
            <a:spLocks noChangeArrowheads="1" noTextEdit="1"/>
          </p:cNvSpPr>
          <p:nvPr>
            <p:ph type="sldImg"/>
          </p:nvPr>
        </p:nvSpPr>
        <p:spPr>
          <a:solidFill>
            <a:srgbClr val="FFFFFF"/>
          </a:solidFill>
          <a:ln/>
        </p:spPr>
      </p:sp>
      <p:sp>
        <p:nvSpPr>
          <p:cNvPr id="40964"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18E27C37-A74B-47CD-B346-8EFA2A016144}" type="slidenum">
              <a:rPr lang="en-US"/>
              <a:pPr/>
              <a:t>8</a:t>
            </a:fld>
            <a:endParaRPr lang="en-US"/>
          </a:p>
        </p:txBody>
      </p:sp>
      <p:sp>
        <p:nvSpPr>
          <p:cNvPr id="41987" name="Rectangle 2"/>
          <p:cNvSpPr>
            <a:spLocks noChangeArrowheads="1" noTextEdit="1"/>
          </p:cNvSpPr>
          <p:nvPr>
            <p:ph type="sldImg"/>
          </p:nvPr>
        </p:nvSpPr>
        <p:spPr>
          <a:solidFill>
            <a:srgbClr val="FFFFFF"/>
          </a:solidFill>
          <a:ln/>
        </p:spPr>
      </p:sp>
      <p:sp>
        <p:nvSpPr>
          <p:cNvPr id="41988"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26642864-C46A-4587-A497-CBF5DA7E0C49}" type="slidenum">
              <a:rPr lang="en-US"/>
              <a:pPr/>
              <a:t>9</a:t>
            </a:fld>
            <a:endParaRPr lang="en-US"/>
          </a:p>
        </p:txBody>
      </p:sp>
      <p:sp>
        <p:nvSpPr>
          <p:cNvPr id="43011" name="Rectangle 2"/>
          <p:cNvSpPr>
            <a:spLocks noChangeArrowheads="1" noTextEdit="1"/>
          </p:cNvSpPr>
          <p:nvPr>
            <p:ph type="sldImg"/>
          </p:nvPr>
        </p:nvSpPr>
        <p:spPr>
          <a:solidFill>
            <a:srgbClr val="FFFFFF"/>
          </a:solidFill>
          <a:ln/>
        </p:spPr>
      </p:sp>
      <p:sp>
        <p:nvSpPr>
          <p:cNvPr id="43012"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descr="solid blue copy"/>
          <p:cNvSpPr>
            <a:spLocks noChangeArrowheads="1"/>
          </p:cNvSpPr>
          <p:nvPr/>
        </p:nvSpPr>
        <p:spPr bwMode="auto">
          <a:xfrm>
            <a:off x="0" y="0"/>
            <a:ext cx="9144000" cy="6858000"/>
          </a:xfrm>
          <a:prstGeom prst="rect">
            <a:avLst/>
          </a:prstGeom>
          <a:blipFill dpi="0" rotWithShape="0">
            <a:blip r:embed="rId2" cstate="print"/>
            <a:srcRect/>
            <a:stretch>
              <a:fillRect/>
            </a:stretch>
          </a:blipFill>
          <a:ln w="9525">
            <a:noFill/>
            <a:miter lim="800000"/>
            <a:headEnd/>
            <a:tailEnd/>
          </a:ln>
          <a:effectLst/>
        </p:spPr>
        <p:txBody>
          <a:bodyPr wrap="none" anchor="ctr"/>
          <a:lstStyle/>
          <a:p>
            <a:pPr>
              <a:defRPr/>
            </a:pPr>
            <a:endParaRPr lang="en-US"/>
          </a:p>
        </p:txBody>
      </p:sp>
      <p:sp>
        <p:nvSpPr>
          <p:cNvPr id="5" name="Rectangle 3" descr="blue birds in sky"/>
          <p:cNvSpPr>
            <a:spLocks noChangeArrowheads="1"/>
          </p:cNvSpPr>
          <p:nvPr/>
        </p:nvSpPr>
        <p:spPr bwMode="auto">
          <a:xfrm>
            <a:off x="-28575" y="5867400"/>
            <a:ext cx="9172575" cy="990600"/>
          </a:xfrm>
          <a:prstGeom prst="rect">
            <a:avLst/>
          </a:prstGeom>
          <a:blipFill dpi="0" rotWithShape="0">
            <a:blip r:embed="rId3" cstate="print"/>
            <a:srcRect/>
            <a:stretch>
              <a:fillRect/>
            </a:stretch>
          </a:blipFill>
          <a:ln w="9525">
            <a:noFill/>
            <a:miter lim="800000"/>
            <a:headEnd/>
            <a:tailEnd/>
          </a:ln>
          <a:effectLst/>
        </p:spPr>
        <p:txBody>
          <a:bodyPr wrap="none" anchor="ctr"/>
          <a:lstStyle/>
          <a:p>
            <a:pPr>
              <a:defRPr/>
            </a:pPr>
            <a:endParaRPr lang="en-US"/>
          </a:p>
        </p:txBody>
      </p:sp>
      <p:sp>
        <p:nvSpPr>
          <p:cNvPr id="6" name="Text Box 10"/>
          <p:cNvSpPr txBox="1">
            <a:spLocks noChangeArrowheads="1"/>
          </p:cNvSpPr>
          <p:nvPr/>
        </p:nvSpPr>
        <p:spPr bwMode="auto">
          <a:xfrm>
            <a:off x="3886200" y="6583363"/>
            <a:ext cx="5486400" cy="274637"/>
          </a:xfrm>
          <a:prstGeom prst="rect">
            <a:avLst/>
          </a:prstGeom>
          <a:noFill/>
          <a:ln w="9525">
            <a:noFill/>
            <a:miter lim="800000"/>
            <a:headEnd/>
            <a:tailEnd/>
          </a:ln>
          <a:effectLst/>
        </p:spPr>
        <p:txBody>
          <a:bodyPr>
            <a:spAutoFit/>
          </a:bodyPr>
          <a:lstStyle/>
          <a:p>
            <a:pPr>
              <a:spcBef>
                <a:spcPct val="50000"/>
              </a:spcBef>
              <a:defRPr/>
            </a:pPr>
            <a:r>
              <a:rPr lang="en-US" sz="1200" b="1" i="1">
                <a:solidFill>
                  <a:srgbClr val="DDE0A8"/>
                </a:solidFill>
                <a:latin typeface="Book Antiqua" pitchFamily="18" charset="0"/>
              </a:rPr>
              <a:t>Copyright © 2008 by the McGraw-Hill Companies, Inc. All rights reserved.</a:t>
            </a:r>
          </a:p>
        </p:txBody>
      </p:sp>
      <p:sp>
        <p:nvSpPr>
          <p:cNvPr id="7" name="Text Box 11"/>
          <p:cNvSpPr txBox="1">
            <a:spLocks noChangeArrowheads="1"/>
          </p:cNvSpPr>
          <p:nvPr/>
        </p:nvSpPr>
        <p:spPr bwMode="auto">
          <a:xfrm>
            <a:off x="0" y="6248400"/>
            <a:ext cx="2533650" cy="517525"/>
          </a:xfrm>
          <a:prstGeom prst="rect">
            <a:avLst/>
          </a:prstGeom>
          <a:noFill/>
          <a:ln w="9525">
            <a:noFill/>
            <a:miter lim="800000"/>
            <a:headEnd/>
            <a:tailEnd/>
          </a:ln>
          <a:effectLst/>
        </p:spPr>
        <p:txBody>
          <a:bodyPr>
            <a:spAutoFit/>
          </a:bodyPr>
          <a:lstStyle/>
          <a:p>
            <a:pPr>
              <a:defRPr/>
            </a:pPr>
            <a:r>
              <a:rPr lang="en-US" sz="1400" b="1" i="1">
                <a:solidFill>
                  <a:srgbClr val="DDE0A8"/>
                </a:solidFill>
                <a:latin typeface="Book Antiqua" pitchFamily="18" charset="0"/>
              </a:rPr>
              <a:t>McGraw-Hill/Irwin</a:t>
            </a:r>
          </a:p>
          <a:p>
            <a:pPr>
              <a:defRPr/>
            </a:pPr>
            <a:r>
              <a:rPr lang="en-US" sz="1400" b="1" i="1">
                <a:solidFill>
                  <a:srgbClr val="DDE0A8"/>
                </a:solidFill>
                <a:latin typeface="Book Antiqua" pitchFamily="18" charset="0"/>
              </a:rPr>
              <a:t>Managerial Economics, 9e</a:t>
            </a:r>
          </a:p>
        </p:txBody>
      </p:sp>
      <p:sp>
        <p:nvSpPr>
          <p:cNvPr id="8" name="Text Box 12"/>
          <p:cNvSpPr txBox="1">
            <a:spLocks noChangeArrowheads="1"/>
          </p:cNvSpPr>
          <p:nvPr/>
        </p:nvSpPr>
        <p:spPr bwMode="auto">
          <a:xfrm>
            <a:off x="228600" y="-34925"/>
            <a:ext cx="5178425" cy="701675"/>
          </a:xfrm>
          <a:prstGeom prst="rect">
            <a:avLst/>
          </a:prstGeom>
          <a:noFill/>
          <a:ln w="9525">
            <a:noFill/>
            <a:miter lim="800000"/>
            <a:headEnd/>
            <a:tailEnd/>
          </a:ln>
          <a:effectLst/>
        </p:spPr>
        <p:txBody>
          <a:bodyPr wrap="none">
            <a:spAutoFit/>
          </a:bodyPr>
          <a:lstStyle/>
          <a:p>
            <a:pPr>
              <a:defRPr/>
            </a:pPr>
            <a:r>
              <a:rPr lang="en-US" sz="4000" b="1">
                <a:solidFill>
                  <a:schemeClr val="bg1"/>
                </a:solidFill>
                <a:latin typeface="Garamond" pitchFamily="18" charset="0"/>
              </a:rPr>
              <a:t>Managerial</a:t>
            </a:r>
            <a:r>
              <a:rPr lang="en-US" sz="4000" b="1">
                <a:latin typeface="Garamond" pitchFamily="18" charset="0"/>
              </a:rPr>
              <a:t> </a:t>
            </a:r>
            <a:r>
              <a:rPr lang="en-US" sz="4000" b="1">
                <a:solidFill>
                  <a:schemeClr val="bg1"/>
                </a:solidFill>
                <a:latin typeface="Garamond" pitchFamily="18" charset="0"/>
              </a:rPr>
              <a:t>Economics</a:t>
            </a:r>
          </a:p>
        </p:txBody>
      </p:sp>
      <p:sp>
        <p:nvSpPr>
          <p:cNvPr id="9" name="Text Box 13"/>
          <p:cNvSpPr txBox="1">
            <a:spLocks noChangeArrowheads="1"/>
          </p:cNvSpPr>
          <p:nvPr/>
        </p:nvSpPr>
        <p:spPr bwMode="auto">
          <a:xfrm>
            <a:off x="7315200" y="-76200"/>
            <a:ext cx="1789113" cy="1190625"/>
          </a:xfrm>
          <a:prstGeom prst="rect">
            <a:avLst/>
          </a:prstGeom>
          <a:noFill/>
          <a:ln w="9525">
            <a:noFill/>
            <a:miter lim="800000"/>
            <a:headEnd/>
            <a:tailEnd/>
          </a:ln>
          <a:effectLst/>
        </p:spPr>
        <p:txBody>
          <a:bodyPr wrap="none">
            <a:spAutoFit/>
          </a:bodyPr>
          <a:lstStyle/>
          <a:p>
            <a:pPr>
              <a:defRPr/>
            </a:pPr>
            <a:r>
              <a:rPr lang="en-US" b="1">
                <a:solidFill>
                  <a:srgbClr val="DDE0A8"/>
                </a:solidFill>
                <a:latin typeface="Garamond" pitchFamily="18" charset="0"/>
              </a:rPr>
              <a:t>Thomas</a:t>
            </a:r>
          </a:p>
          <a:p>
            <a:pPr>
              <a:defRPr/>
            </a:pPr>
            <a:r>
              <a:rPr lang="en-US" b="1">
                <a:solidFill>
                  <a:srgbClr val="DDE0A8"/>
                </a:solidFill>
                <a:latin typeface="Garamond" pitchFamily="18" charset="0"/>
              </a:rPr>
              <a:t>Maurice</a:t>
            </a:r>
          </a:p>
        </p:txBody>
      </p:sp>
      <p:sp>
        <p:nvSpPr>
          <p:cNvPr id="10" name="Text Box 14"/>
          <p:cNvSpPr txBox="1">
            <a:spLocks noChangeArrowheads="1"/>
          </p:cNvSpPr>
          <p:nvPr/>
        </p:nvSpPr>
        <p:spPr bwMode="auto">
          <a:xfrm>
            <a:off x="1676400" y="534988"/>
            <a:ext cx="2132013" cy="519112"/>
          </a:xfrm>
          <a:prstGeom prst="rect">
            <a:avLst/>
          </a:prstGeom>
          <a:noFill/>
          <a:ln w="9525">
            <a:noFill/>
            <a:miter lim="800000"/>
            <a:headEnd/>
            <a:tailEnd/>
          </a:ln>
          <a:effectLst/>
        </p:spPr>
        <p:txBody>
          <a:bodyPr wrap="none">
            <a:spAutoFit/>
          </a:bodyPr>
          <a:lstStyle/>
          <a:p>
            <a:pPr>
              <a:defRPr/>
            </a:pPr>
            <a:r>
              <a:rPr lang="en-US" sz="2800" b="1">
                <a:solidFill>
                  <a:srgbClr val="DDE0A8"/>
                </a:solidFill>
                <a:latin typeface="Garamond" pitchFamily="18" charset="0"/>
              </a:rPr>
              <a:t>ninth edition</a:t>
            </a:r>
          </a:p>
        </p:txBody>
      </p:sp>
      <p:sp>
        <p:nvSpPr>
          <p:cNvPr id="11" name="Rectangle 16" descr="solid blue copy"/>
          <p:cNvSpPr>
            <a:spLocks noChangeArrowheads="1"/>
          </p:cNvSpPr>
          <p:nvPr userDrawn="1"/>
        </p:nvSpPr>
        <p:spPr bwMode="auto">
          <a:xfrm>
            <a:off x="0" y="0"/>
            <a:ext cx="9144000" cy="6858000"/>
          </a:xfrm>
          <a:prstGeom prst="rect">
            <a:avLst/>
          </a:prstGeom>
          <a:blipFill dpi="0" rotWithShape="0">
            <a:blip r:embed="rId2" cstate="print"/>
            <a:srcRect/>
            <a:stretch>
              <a:fillRect/>
            </a:stretch>
          </a:blipFill>
          <a:ln w="9525">
            <a:noFill/>
            <a:miter lim="800000"/>
            <a:headEnd/>
            <a:tailEnd/>
          </a:ln>
          <a:effectLst/>
        </p:spPr>
        <p:txBody>
          <a:bodyPr wrap="none" anchor="ctr"/>
          <a:lstStyle/>
          <a:p>
            <a:pPr>
              <a:defRPr/>
            </a:pPr>
            <a:endParaRPr lang="en-US"/>
          </a:p>
        </p:txBody>
      </p:sp>
      <p:sp>
        <p:nvSpPr>
          <p:cNvPr id="12" name="Rectangle 17" descr="blue birds in sky"/>
          <p:cNvSpPr>
            <a:spLocks noChangeArrowheads="1"/>
          </p:cNvSpPr>
          <p:nvPr userDrawn="1"/>
        </p:nvSpPr>
        <p:spPr bwMode="auto">
          <a:xfrm>
            <a:off x="-28575" y="5867400"/>
            <a:ext cx="9172575" cy="990600"/>
          </a:xfrm>
          <a:prstGeom prst="rect">
            <a:avLst/>
          </a:prstGeom>
          <a:blipFill dpi="0" rotWithShape="0">
            <a:blip r:embed="rId3" cstate="print"/>
            <a:srcRect/>
            <a:stretch>
              <a:fillRect/>
            </a:stretch>
          </a:blipFill>
          <a:ln w="9525">
            <a:noFill/>
            <a:miter lim="800000"/>
            <a:headEnd/>
            <a:tailEnd/>
          </a:ln>
          <a:effectLst/>
        </p:spPr>
        <p:txBody>
          <a:bodyPr wrap="none" anchor="ctr"/>
          <a:lstStyle/>
          <a:p>
            <a:pPr>
              <a:defRPr/>
            </a:pPr>
            <a:endParaRPr lang="en-US"/>
          </a:p>
        </p:txBody>
      </p:sp>
      <p:sp>
        <p:nvSpPr>
          <p:cNvPr id="13" name="Text Box 23"/>
          <p:cNvSpPr txBox="1">
            <a:spLocks noChangeArrowheads="1"/>
          </p:cNvSpPr>
          <p:nvPr userDrawn="1"/>
        </p:nvSpPr>
        <p:spPr bwMode="auto">
          <a:xfrm>
            <a:off x="3886200" y="6583363"/>
            <a:ext cx="5486400" cy="274637"/>
          </a:xfrm>
          <a:prstGeom prst="rect">
            <a:avLst/>
          </a:prstGeom>
          <a:noFill/>
          <a:ln w="9525">
            <a:noFill/>
            <a:miter lim="800000"/>
            <a:headEnd/>
            <a:tailEnd/>
          </a:ln>
          <a:effectLst/>
        </p:spPr>
        <p:txBody>
          <a:bodyPr>
            <a:spAutoFit/>
          </a:bodyPr>
          <a:lstStyle/>
          <a:p>
            <a:pPr>
              <a:spcBef>
                <a:spcPct val="50000"/>
              </a:spcBef>
              <a:defRPr/>
            </a:pPr>
            <a:r>
              <a:rPr lang="en-US" sz="1200" b="1" i="1">
                <a:solidFill>
                  <a:srgbClr val="DDE0A8"/>
                </a:solidFill>
                <a:latin typeface="Book Antiqua" pitchFamily="18" charset="0"/>
              </a:rPr>
              <a:t>Copyright © 2008 by the McGraw-Hill Companies, Inc. All rights reserved.</a:t>
            </a:r>
          </a:p>
        </p:txBody>
      </p:sp>
      <p:sp>
        <p:nvSpPr>
          <p:cNvPr id="14" name="Text Box 24"/>
          <p:cNvSpPr txBox="1">
            <a:spLocks noChangeArrowheads="1"/>
          </p:cNvSpPr>
          <p:nvPr userDrawn="1"/>
        </p:nvSpPr>
        <p:spPr bwMode="auto">
          <a:xfrm>
            <a:off x="0" y="6343650"/>
            <a:ext cx="2533650" cy="517525"/>
          </a:xfrm>
          <a:prstGeom prst="rect">
            <a:avLst/>
          </a:prstGeom>
          <a:noFill/>
          <a:ln w="9525">
            <a:noFill/>
            <a:miter lim="800000"/>
            <a:headEnd/>
            <a:tailEnd/>
          </a:ln>
          <a:effectLst/>
        </p:spPr>
        <p:txBody>
          <a:bodyPr>
            <a:spAutoFit/>
          </a:bodyPr>
          <a:lstStyle/>
          <a:p>
            <a:pPr>
              <a:defRPr/>
            </a:pPr>
            <a:r>
              <a:rPr lang="en-US" sz="1400" b="1" i="1">
                <a:solidFill>
                  <a:srgbClr val="DDE0A8"/>
                </a:solidFill>
                <a:latin typeface="Book Antiqua" pitchFamily="18" charset="0"/>
              </a:rPr>
              <a:t>McGraw-Hill/Irwin</a:t>
            </a:r>
          </a:p>
          <a:p>
            <a:pPr>
              <a:defRPr/>
            </a:pPr>
            <a:r>
              <a:rPr lang="en-US" sz="1400" b="1" i="1">
                <a:solidFill>
                  <a:srgbClr val="DDE0A8"/>
                </a:solidFill>
                <a:latin typeface="Book Antiqua" pitchFamily="18" charset="0"/>
              </a:rPr>
              <a:t>Managerial Economics, 9e</a:t>
            </a:r>
          </a:p>
        </p:txBody>
      </p:sp>
      <p:sp>
        <p:nvSpPr>
          <p:cNvPr id="15" name="Text Box 25"/>
          <p:cNvSpPr txBox="1">
            <a:spLocks noChangeArrowheads="1"/>
          </p:cNvSpPr>
          <p:nvPr userDrawn="1"/>
        </p:nvSpPr>
        <p:spPr bwMode="auto">
          <a:xfrm>
            <a:off x="228600" y="-34925"/>
            <a:ext cx="5178425" cy="701675"/>
          </a:xfrm>
          <a:prstGeom prst="rect">
            <a:avLst/>
          </a:prstGeom>
          <a:noFill/>
          <a:ln w="9525">
            <a:noFill/>
            <a:miter lim="800000"/>
            <a:headEnd/>
            <a:tailEnd/>
          </a:ln>
          <a:effectLst/>
        </p:spPr>
        <p:txBody>
          <a:bodyPr wrap="none">
            <a:spAutoFit/>
          </a:bodyPr>
          <a:lstStyle/>
          <a:p>
            <a:pPr>
              <a:defRPr/>
            </a:pPr>
            <a:r>
              <a:rPr lang="en-US" sz="4000" b="1">
                <a:solidFill>
                  <a:schemeClr val="bg1"/>
                </a:solidFill>
                <a:latin typeface="Garamond" pitchFamily="18" charset="0"/>
              </a:rPr>
              <a:t>Managerial</a:t>
            </a:r>
            <a:r>
              <a:rPr lang="en-US" sz="4000" b="1">
                <a:latin typeface="Garamond" pitchFamily="18" charset="0"/>
              </a:rPr>
              <a:t> </a:t>
            </a:r>
            <a:r>
              <a:rPr lang="en-US" sz="4000" b="1">
                <a:solidFill>
                  <a:schemeClr val="bg1"/>
                </a:solidFill>
                <a:latin typeface="Garamond" pitchFamily="18" charset="0"/>
              </a:rPr>
              <a:t>Economics</a:t>
            </a:r>
          </a:p>
        </p:txBody>
      </p:sp>
      <p:sp>
        <p:nvSpPr>
          <p:cNvPr id="16" name="Text Box 26"/>
          <p:cNvSpPr txBox="1">
            <a:spLocks noChangeArrowheads="1"/>
          </p:cNvSpPr>
          <p:nvPr userDrawn="1"/>
        </p:nvSpPr>
        <p:spPr bwMode="auto">
          <a:xfrm>
            <a:off x="7315200" y="-76200"/>
            <a:ext cx="1789113" cy="1190625"/>
          </a:xfrm>
          <a:prstGeom prst="rect">
            <a:avLst/>
          </a:prstGeom>
          <a:noFill/>
          <a:ln w="9525">
            <a:noFill/>
            <a:miter lim="800000"/>
            <a:headEnd/>
            <a:tailEnd/>
          </a:ln>
          <a:effectLst/>
        </p:spPr>
        <p:txBody>
          <a:bodyPr wrap="none">
            <a:spAutoFit/>
          </a:bodyPr>
          <a:lstStyle/>
          <a:p>
            <a:pPr>
              <a:defRPr/>
            </a:pPr>
            <a:r>
              <a:rPr lang="en-US" b="1">
                <a:solidFill>
                  <a:srgbClr val="DDE0A8"/>
                </a:solidFill>
                <a:latin typeface="Garamond" pitchFamily="18" charset="0"/>
              </a:rPr>
              <a:t>Thomas</a:t>
            </a:r>
          </a:p>
          <a:p>
            <a:pPr>
              <a:defRPr/>
            </a:pPr>
            <a:r>
              <a:rPr lang="en-US" b="1">
                <a:solidFill>
                  <a:srgbClr val="DDE0A8"/>
                </a:solidFill>
                <a:latin typeface="Garamond" pitchFamily="18" charset="0"/>
              </a:rPr>
              <a:t>Maurice</a:t>
            </a:r>
          </a:p>
        </p:txBody>
      </p:sp>
      <p:sp>
        <p:nvSpPr>
          <p:cNvPr id="17" name="Text Box 27"/>
          <p:cNvSpPr txBox="1">
            <a:spLocks noChangeArrowheads="1"/>
          </p:cNvSpPr>
          <p:nvPr userDrawn="1"/>
        </p:nvSpPr>
        <p:spPr bwMode="auto">
          <a:xfrm>
            <a:off x="1676400" y="534988"/>
            <a:ext cx="2132013" cy="519112"/>
          </a:xfrm>
          <a:prstGeom prst="rect">
            <a:avLst/>
          </a:prstGeom>
          <a:noFill/>
          <a:ln w="9525">
            <a:noFill/>
            <a:miter lim="800000"/>
            <a:headEnd/>
            <a:tailEnd/>
          </a:ln>
          <a:effectLst/>
        </p:spPr>
        <p:txBody>
          <a:bodyPr wrap="none">
            <a:spAutoFit/>
          </a:bodyPr>
          <a:lstStyle/>
          <a:p>
            <a:pPr>
              <a:defRPr/>
            </a:pPr>
            <a:r>
              <a:rPr lang="en-US" sz="2800" b="1">
                <a:solidFill>
                  <a:srgbClr val="DDE0A8"/>
                </a:solidFill>
                <a:latin typeface="Garamond" pitchFamily="18" charset="0"/>
              </a:rPr>
              <a:t>ninth edition</a:t>
            </a:r>
          </a:p>
        </p:txBody>
      </p:sp>
      <p:sp>
        <p:nvSpPr>
          <p:cNvPr id="379913" name="Rectangle 9"/>
          <p:cNvSpPr>
            <a:spLocks noGrp="1" noChangeArrowheads="1"/>
          </p:cNvSpPr>
          <p:nvPr>
            <p:ph type="ctrTitle" sz="quarter"/>
          </p:nvPr>
        </p:nvSpPr>
        <p:spPr>
          <a:xfrm>
            <a:off x="228600" y="2724150"/>
            <a:ext cx="2895600" cy="1409700"/>
          </a:xfrm>
        </p:spPr>
        <p:txBody>
          <a:bodyPr/>
          <a:lstStyle>
            <a:lvl1pPr algn="ctr">
              <a:defRPr>
                <a:solidFill>
                  <a:schemeClr val="bg1"/>
                </a:solidFill>
              </a:defRPr>
            </a:lvl1pPr>
          </a:lstStyle>
          <a:p>
            <a:r>
              <a:rPr lang="en-US"/>
              <a:t>Click to edit Master title style</a:t>
            </a:r>
          </a:p>
        </p:txBody>
      </p:sp>
      <p:sp>
        <p:nvSpPr>
          <p:cNvPr id="379919" name="Rectangle 15"/>
          <p:cNvSpPr>
            <a:spLocks noGrp="1" noChangeArrowheads="1"/>
          </p:cNvSpPr>
          <p:nvPr>
            <p:ph type="subTitle" sz="quarter" idx="1"/>
          </p:nvPr>
        </p:nvSpPr>
        <p:spPr>
          <a:xfrm>
            <a:off x="2819400" y="4724400"/>
            <a:ext cx="4495800" cy="914400"/>
          </a:xfrm>
        </p:spPr>
        <p:txBody>
          <a:bodyPr/>
          <a:lstStyle>
            <a:lvl1pPr marL="0" indent="0" algn="ctr">
              <a:buFontTx/>
              <a:buNone/>
              <a:defRPr sz="3600" i="1">
                <a:solidFill>
                  <a:srgbClr val="DDE0A8"/>
                </a:solidFill>
              </a:defRPr>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sldNum" sz="quarter" idx="10"/>
          </p:nvPr>
        </p:nvSpPr>
        <p:spPr>
          <a:ln/>
        </p:spPr>
        <p:txBody>
          <a:bodyPr/>
          <a:lstStyle>
            <a:lvl1pPr>
              <a:defRPr/>
            </a:lvl1pPr>
          </a:lstStyle>
          <a:p>
            <a:pPr>
              <a:defRPr/>
            </a:pPr>
            <a:r>
              <a:rPr lang="en-US"/>
              <a:t>15-</a:t>
            </a:r>
            <a:fld id="{E83B028A-CA0C-4EDF-BE07-EC57E3F76BC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00850" y="457200"/>
            <a:ext cx="1962150"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457200"/>
            <a:ext cx="573405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sldNum" sz="quarter" idx="10"/>
          </p:nvPr>
        </p:nvSpPr>
        <p:spPr>
          <a:ln/>
        </p:spPr>
        <p:txBody>
          <a:bodyPr/>
          <a:lstStyle>
            <a:lvl1pPr>
              <a:defRPr/>
            </a:lvl1pPr>
          </a:lstStyle>
          <a:p>
            <a:pPr>
              <a:defRPr/>
            </a:pPr>
            <a:r>
              <a:rPr lang="en-US"/>
              <a:t>15-</a:t>
            </a:r>
            <a:fld id="{BBE93B1F-4BAA-44A8-B7AE-4DEE5F20700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sldNum" sz="quarter" idx="10"/>
          </p:nvPr>
        </p:nvSpPr>
        <p:spPr>
          <a:ln/>
        </p:spPr>
        <p:txBody>
          <a:bodyPr/>
          <a:lstStyle>
            <a:lvl1pPr>
              <a:defRPr/>
            </a:lvl1pPr>
          </a:lstStyle>
          <a:p>
            <a:pPr>
              <a:defRPr/>
            </a:pPr>
            <a:r>
              <a:rPr lang="en-US"/>
              <a:t>15-</a:t>
            </a:r>
            <a:fld id="{A62C1F3A-EB26-4FB5-ADA6-D10B4E7DBB9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
          <p:cNvSpPr>
            <a:spLocks noGrp="1" noChangeArrowheads="1"/>
          </p:cNvSpPr>
          <p:nvPr>
            <p:ph type="sldNum" sz="quarter" idx="10"/>
          </p:nvPr>
        </p:nvSpPr>
        <p:spPr>
          <a:ln/>
        </p:spPr>
        <p:txBody>
          <a:bodyPr/>
          <a:lstStyle>
            <a:lvl1pPr>
              <a:defRPr/>
            </a:lvl1pPr>
          </a:lstStyle>
          <a:p>
            <a:pPr>
              <a:defRPr/>
            </a:pPr>
            <a:r>
              <a:rPr lang="en-US"/>
              <a:t>15-</a:t>
            </a:r>
            <a:fld id="{2A3EBD98-E04A-4C9D-B3A2-7D1E516817E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524000"/>
            <a:ext cx="38481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4900" y="1524000"/>
            <a:ext cx="38481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
          <p:cNvSpPr>
            <a:spLocks noGrp="1" noChangeArrowheads="1"/>
          </p:cNvSpPr>
          <p:nvPr>
            <p:ph type="sldNum" sz="quarter" idx="10"/>
          </p:nvPr>
        </p:nvSpPr>
        <p:spPr>
          <a:ln/>
        </p:spPr>
        <p:txBody>
          <a:bodyPr/>
          <a:lstStyle>
            <a:lvl1pPr>
              <a:defRPr/>
            </a:lvl1pPr>
          </a:lstStyle>
          <a:p>
            <a:pPr>
              <a:defRPr/>
            </a:pPr>
            <a:r>
              <a:rPr lang="en-US"/>
              <a:t>15-</a:t>
            </a:r>
            <a:fld id="{8415F608-2E8E-4A13-979C-53D3BCFD7CF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0"/>
          <p:cNvSpPr>
            <a:spLocks noGrp="1" noChangeArrowheads="1"/>
          </p:cNvSpPr>
          <p:nvPr>
            <p:ph type="sldNum" sz="quarter" idx="10"/>
          </p:nvPr>
        </p:nvSpPr>
        <p:spPr>
          <a:ln/>
        </p:spPr>
        <p:txBody>
          <a:bodyPr/>
          <a:lstStyle>
            <a:lvl1pPr>
              <a:defRPr/>
            </a:lvl1pPr>
          </a:lstStyle>
          <a:p>
            <a:pPr>
              <a:defRPr/>
            </a:pPr>
            <a:r>
              <a:rPr lang="en-US"/>
              <a:t>15-</a:t>
            </a:r>
            <a:fld id="{8C5F19D5-1CFF-4A09-A596-5D46207AE87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0"/>
          <p:cNvSpPr>
            <a:spLocks noGrp="1" noChangeArrowheads="1"/>
          </p:cNvSpPr>
          <p:nvPr>
            <p:ph type="sldNum" sz="quarter" idx="10"/>
          </p:nvPr>
        </p:nvSpPr>
        <p:spPr>
          <a:ln/>
        </p:spPr>
        <p:txBody>
          <a:bodyPr/>
          <a:lstStyle>
            <a:lvl1pPr>
              <a:defRPr/>
            </a:lvl1pPr>
          </a:lstStyle>
          <a:p>
            <a:pPr>
              <a:defRPr/>
            </a:pPr>
            <a:r>
              <a:rPr lang="en-US"/>
              <a:t>15-</a:t>
            </a:r>
            <a:fld id="{25802394-0464-4A1F-A8F0-A6BDEF76E16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p:cNvSpPr>
            <a:spLocks noGrp="1" noChangeArrowheads="1"/>
          </p:cNvSpPr>
          <p:nvPr>
            <p:ph type="sldNum" sz="quarter" idx="10"/>
          </p:nvPr>
        </p:nvSpPr>
        <p:spPr>
          <a:ln/>
        </p:spPr>
        <p:txBody>
          <a:bodyPr/>
          <a:lstStyle>
            <a:lvl1pPr>
              <a:defRPr/>
            </a:lvl1pPr>
          </a:lstStyle>
          <a:p>
            <a:pPr>
              <a:defRPr/>
            </a:pPr>
            <a:r>
              <a:rPr lang="en-US"/>
              <a:t>15-</a:t>
            </a:r>
            <a:fld id="{489C0251-3AC1-4FA8-97EF-D74A333EC48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sldNum" sz="quarter" idx="10"/>
          </p:nvPr>
        </p:nvSpPr>
        <p:spPr>
          <a:ln/>
        </p:spPr>
        <p:txBody>
          <a:bodyPr/>
          <a:lstStyle>
            <a:lvl1pPr>
              <a:defRPr/>
            </a:lvl1pPr>
          </a:lstStyle>
          <a:p>
            <a:pPr>
              <a:defRPr/>
            </a:pPr>
            <a:r>
              <a:rPr lang="en-US"/>
              <a:t>15-</a:t>
            </a:r>
            <a:fld id="{38021DB0-A38E-4480-B310-3769F495C17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sldNum" sz="quarter" idx="10"/>
          </p:nvPr>
        </p:nvSpPr>
        <p:spPr>
          <a:ln/>
        </p:spPr>
        <p:txBody>
          <a:bodyPr/>
          <a:lstStyle>
            <a:lvl1pPr>
              <a:defRPr/>
            </a:lvl1pPr>
          </a:lstStyle>
          <a:p>
            <a:pPr>
              <a:defRPr/>
            </a:pPr>
            <a:r>
              <a:rPr lang="en-US"/>
              <a:t>15-</a:t>
            </a:r>
            <a:fld id="{10A81498-BCF4-4B65-AF69-0CA3B5950D2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892" name="Rectangle 12" descr="solid blue copy"/>
          <p:cNvSpPr>
            <a:spLocks noChangeArrowheads="1"/>
          </p:cNvSpPr>
          <p:nvPr userDrawn="1"/>
        </p:nvSpPr>
        <p:spPr bwMode="auto">
          <a:xfrm>
            <a:off x="8915400" y="0"/>
            <a:ext cx="228600" cy="6858000"/>
          </a:xfrm>
          <a:prstGeom prst="rect">
            <a:avLst/>
          </a:prstGeom>
          <a:blipFill dpi="0" rotWithShape="0">
            <a:blip r:embed="rId13" cstate="print"/>
            <a:srcRect/>
            <a:stretch>
              <a:fillRect/>
            </a:stretch>
          </a:blipFill>
          <a:ln w="9525">
            <a:noFill/>
            <a:miter lim="800000"/>
            <a:headEnd/>
            <a:tailEnd/>
          </a:ln>
          <a:effectLst/>
        </p:spPr>
        <p:txBody>
          <a:bodyPr wrap="none" anchor="ctr"/>
          <a:lstStyle/>
          <a:p>
            <a:pPr>
              <a:defRPr/>
            </a:pPr>
            <a:endParaRPr lang="en-US"/>
          </a:p>
        </p:txBody>
      </p:sp>
      <p:sp>
        <p:nvSpPr>
          <p:cNvPr id="378882" name="Rectangle 2" descr="solid blue copy"/>
          <p:cNvSpPr>
            <a:spLocks noChangeArrowheads="1"/>
          </p:cNvSpPr>
          <p:nvPr/>
        </p:nvSpPr>
        <p:spPr bwMode="auto">
          <a:xfrm>
            <a:off x="0" y="0"/>
            <a:ext cx="762000" cy="6858000"/>
          </a:xfrm>
          <a:prstGeom prst="rect">
            <a:avLst/>
          </a:prstGeom>
          <a:blipFill dpi="0" rotWithShape="0">
            <a:blip r:embed="rId13" cstate="print"/>
            <a:srcRect/>
            <a:stretch>
              <a:fillRect/>
            </a:stretch>
          </a:blipFill>
          <a:ln w="9525">
            <a:noFill/>
            <a:miter lim="800000"/>
            <a:headEnd/>
            <a:tailEnd/>
          </a:ln>
          <a:effectLst/>
        </p:spPr>
        <p:txBody>
          <a:bodyPr wrap="none" anchor="ctr"/>
          <a:lstStyle/>
          <a:p>
            <a:pPr algn="ctr">
              <a:defRPr/>
            </a:pPr>
            <a:endParaRPr lang="en-US" sz="2400">
              <a:solidFill>
                <a:srgbClr val="000066"/>
              </a:solidFill>
            </a:endParaRPr>
          </a:p>
        </p:txBody>
      </p:sp>
      <p:sp>
        <p:nvSpPr>
          <p:cNvPr id="378883" name="Rectangle 3" descr="solid blue copy"/>
          <p:cNvSpPr>
            <a:spLocks noChangeArrowheads="1"/>
          </p:cNvSpPr>
          <p:nvPr/>
        </p:nvSpPr>
        <p:spPr bwMode="auto">
          <a:xfrm>
            <a:off x="8915400" y="0"/>
            <a:ext cx="228600" cy="6858000"/>
          </a:xfrm>
          <a:prstGeom prst="rect">
            <a:avLst/>
          </a:prstGeom>
          <a:blipFill dpi="0" rotWithShape="0">
            <a:blip r:embed="rId13" cstate="print"/>
            <a:srcRect/>
            <a:stretch>
              <a:fillRect/>
            </a:stretch>
          </a:blipFill>
          <a:ln w="9525">
            <a:noFill/>
            <a:miter lim="800000"/>
            <a:headEnd/>
            <a:tailEnd/>
          </a:ln>
          <a:effectLst/>
        </p:spPr>
        <p:txBody>
          <a:bodyPr wrap="none" anchor="ctr"/>
          <a:lstStyle/>
          <a:p>
            <a:pPr>
              <a:defRPr/>
            </a:pPr>
            <a:endParaRPr lang="en-US"/>
          </a:p>
        </p:txBody>
      </p:sp>
      <p:sp>
        <p:nvSpPr>
          <p:cNvPr id="378885" name="Rectangle 5"/>
          <p:cNvSpPr>
            <a:spLocks noChangeArrowheads="1"/>
          </p:cNvSpPr>
          <p:nvPr/>
        </p:nvSpPr>
        <p:spPr bwMode="auto">
          <a:xfrm>
            <a:off x="990600" y="1447800"/>
            <a:ext cx="5486400" cy="5181600"/>
          </a:xfrm>
          <a:prstGeom prst="rect">
            <a:avLst/>
          </a:prstGeom>
          <a:solidFill>
            <a:schemeClr val="bg1"/>
          </a:solidFill>
          <a:ln w="9525">
            <a:noFill/>
            <a:miter lim="800000"/>
            <a:headEnd/>
            <a:tailEnd/>
          </a:ln>
          <a:effectLst/>
        </p:spPr>
        <p:txBody>
          <a:bodyPr wrap="none" anchor="ctr"/>
          <a:lstStyle/>
          <a:p>
            <a:pPr>
              <a:defRPr/>
            </a:pPr>
            <a:endParaRPr lang="en-US"/>
          </a:p>
        </p:txBody>
      </p:sp>
      <p:sp>
        <p:nvSpPr>
          <p:cNvPr id="378884" name="Rectangle 4" descr="blue birds in sky"/>
          <p:cNvSpPr>
            <a:spLocks noChangeArrowheads="1"/>
          </p:cNvSpPr>
          <p:nvPr/>
        </p:nvSpPr>
        <p:spPr bwMode="auto">
          <a:xfrm>
            <a:off x="762000" y="0"/>
            <a:ext cx="8382000" cy="1447800"/>
          </a:xfrm>
          <a:prstGeom prst="rect">
            <a:avLst/>
          </a:prstGeom>
          <a:blipFill dpi="0" rotWithShape="0">
            <a:blip r:embed="rId14" cstate="print"/>
            <a:srcRect/>
            <a:stretch>
              <a:fillRect/>
            </a:stretch>
          </a:blipFill>
          <a:ln w="9525">
            <a:noFill/>
            <a:miter lim="800000"/>
            <a:headEnd/>
            <a:tailEnd/>
          </a:ln>
          <a:effectLst/>
        </p:spPr>
        <p:txBody>
          <a:bodyPr wrap="none" anchor="ctr"/>
          <a:lstStyle/>
          <a:p>
            <a:pPr>
              <a:defRPr/>
            </a:pPr>
            <a:endParaRPr lang="en-US"/>
          </a:p>
        </p:txBody>
      </p:sp>
      <p:sp>
        <p:nvSpPr>
          <p:cNvPr id="378886" name="Rectangle 6" descr="blue jagged"/>
          <p:cNvSpPr>
            <a:spLocks noChangeArrowheads="1"/>
          </p:cNvSpPr>
          <p:nvPr/>
        </p:nvSpPr>
        <p:spPr bwMode="auto">
          <a:xfrm>
            <a:off x="762000" y="6553200"/>
            <a:ext cx="8382000" cy="304800"/>
          </a:xfrm>
          <a:prstGeom prst="rect">
            <a:avLst/>
          </a:prstGeom>
          <a:blipFill dpi="0" rotWithShape="0">
            <a:blip r:embed="rId15" cstate="print"/>
            <a:srcRect/>
            <a:stretch>
              <a:fillRect/>
            </a:stretch>
          </a:blipFill>
          <a:ln w="9525">
            <a:noFill/>
            <a:miter lim="800000"/>
            <a:headEnd/>
            <a:tailEnd/>
          </a:ln>
          <a:effectLst/>
        </p:spPr>
        <p:txBody>
          <a:bodyPr wrap="none" anchor="ctr"/>
          <a:lstStyle/>
          <a:p>
            <a:pPr>
              <a:defRPr/>
            </a:pPr>
            <a:endParaRPr lang="en-US"/>
          </a:p>
        </p:txBody>
      </p:sp>
      <p:sp>
        <p:nvSpPr>
          <p:cNvPr id="5128" name="Rectangle 8"/>
          <p:cNvSpPr>
            <a:spLocks noGrp="1" noChangeArrowheads="1"/>
          </p:cNvSpPr>
          <p:nvPr>
            <p:ph type="body" idx="1"/>
          </p:nvPr>
        </p:nvSpPr>
        <p:spPr bwMode="auto">
          <a:xfrm>
            <a:off x="914400" y="1524000"/>
            <a:ext cx="7848600" cy="4876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78889" name="Text Box 9"/>
          <p:cNvSpPr txBox="1">
            <a:spLocks noChangeArrowheads="1"/>
          </p:cNvSpPr>
          <p:nvPr/>
        </p:nvSpPr>
        <p:spPr bwMode="auto">
          <a:xfrm>
            <a:off x="1143000" y="-77788"/>
            <a:ext cx="2882900" cy="457201"/>
          </a:xfrm>
          <a:prstGeom prst="rect">
            <a:avLst/>
          </a:prstGeom>
          <a:noFill/>
          <a:ln w="9525">
            <a:noFill/>
            <a:miter lim="800000"/>
            <a:headEnd/>
            <a:tailEnd/>
          </a:ln>
          <a:effectLst/>
        </p:spPr>
        <p:txBody>
          <a:bodyPr wrap="none">
            <a:spAutoFit/>
          </a:bodyPr>
          <a:lstStyle/>
          <a:p>
            <a:pPr>
              <a:defRPr/>
            </a:pPr>
            <a:r>
              <a:rPr lang="en-US" sz="2400">
                <a:solidFill>
                  <a:schemeClr val="bg1"/>
                </a:solidFill>
                <a:latin typeface="Garamond" pitchFamily="18" charset="0"/>
              </a:rPr>
              <a:t>Managerial</a:t>
            </a:r>
            <a:r>
              <a:rPr lang="en-US" sz="2400">
                <a:latin typeface="Garamond" pitchFamily="18" charset="0"/>
              </a:rPr>
              <a:t> </a:t>
            </a:r>
            <a:r>
              <a:rPr lang="en-US" sz="2400">
                <a:solidFill>
                  <a:schemeClr val="bg1"/>
                </a:solidFill>
                <a:latin typeface="Garamond" pitchFamily="18" charset="0"/>
              </a:rPr>
              <a:t>Economics</a:t>
            </a:r>
          </a:p>
        </p:txBody>
      </p:sp>
      <p:sp>
        <p:nvSpPr>
          <p:cNvPr id="378891" name="Rectangle 11" descr="solid blue copy"/>
          <p:cNvSpPr>
            <a:spLocks noChangeArrowheads="1"/>
          </p:cNvSpPr>
          <p:nvPr userDrawn="1"/>
        </p:nvSpPr>
        <p:spPr bwMode="auto">
          <a:xfrm>
            <a:off x="0" y="0"/>
            <a:ext cx="762000" cy="6858000"/>
          </a:xfrm>
          <a:prstGeom prst="rect">
            <a:avLst/>
          </a:prstGeom>
          <a:blipFill dpi="0" rotWithShape="0">
            <a:blip r:embed="rId13" cstate="print"/>
            <a:srcRect/>
            <a:stretch>
              <a:fillRect/>
            </a:stretch>
          </a:blipFill>
          <a:ln w="9525">
            <a:noFill/>
            <a:miter lim="800000"/>
            <a:headEnd/>
            <a:tailEnd/>
          </a:ln>
          <a:effectLst/>
        </p:spPr>
        <p:txBody>
          <a:bodyPr wrap="none" anchor="ctr"/>
          <a:lstStyle/>
          <a:p>
            <a:pPr algn="ctr">
              <a:defRPr/>
            </a:pPr>
            <a:endParaRPr lang="en-US" sz="2400">
              <a:solidFill>
                <a:srgbClr val="000066"/>
              </a:solidFill>
            </a:endParaRPr>
          </a:p>
        </p:txBody>
      </p:sp>
      <p:sp>
        <p:nvSpPr>
          <p:cNvPr id="378895" name="Rectangle 15" descr="blue jagged"/>
          <p:cNvSpPr>
            <a:spLocks noChangeArrowheads="1"/>
          </p:cNvSpPr>
          <p:nvPr userDrawn="1"/>
        </p:nvSpPr>
        <p:spPr bwMode="auto">
          <a:xfrm>
            <a:off x="762000" y="6553200"/>
            <a:ext cx="8382000" cy="304800"/>
          </a:xfrm>
          <a:prstGeom prst="rect">
            <a:avLst/>
          </a:prstGeom>
          <a:blipFill dpi="0" rotWithShape="0">
            <a:blip r:embed="rId15" cstate="print"/>
            <a:srcRect/>
            <a:stretch>
              <a:fillRect/>
            </a:stretch>
          </a:blipFill>
          <a:ln w="9525">
            <a:noFill/>
            <a:miter lim="800000"/>
            <a:headEnd/>
            <a:tailEnd/>
          </a:ln>
          <a:effectLst/>
        </p:spPr>
        <p:txBody>
          <a:bodyPr wrap="none" anchor="ctr"/>
          <a:lstStyle/>
          <a:p>
            <a:pPr>
              <a:defRPr/>
            </a:pPr>
            <a:endParaRPr lang="en-US"/>
          </a:p>
        </p:txBody>
      </p:sp>
      <p:sp>
        <p:nvSpPr>
          <p:cNvPr id="378896" name="Text Box 16"/>
          <p:cNvSpPr txBox="1">
            <a:spLocks noChangeArrowheads="1"/>
          </p:cNvSpPr>
          <p:nvPr userDrawn="1"/>
        </p:nvSpPr>
        <p:spPr bwMode="auto">
          <a:xfrm>
            <a:off x="1143000" y="-77788"/>
            <a:ext cx="2882900" cy="457201"/>
          </a:xfrm>
          <a:prstGeom prst="rect">
            <a:avLst/>
          </a:prstGeom>
          <a:noFill/>
          <a:ln w="9525">
            <a:noFill/>
            <a:miter lim="800000"/>
            <a:headEnd/>
            <a:tailEnd/>
          </a:ln>
          <a:effectLst/>
        </p:spPr>
        <p:txBody>
          <a:bodyPr wrap="none">
            <a:spAutoFit/>
          </a:bodyPr>
          <a:lstStyle/>
          <a:p>
            <a:pPr>
              <a:defRPr/>
            </a:pPr>
            <a:r>
              <a:rPr lang="en-US" sz="2400">
                <a:solidFill>
                  <a:schemeClr val="bg1"/>
                </a:solidFill>
                <a:latin typeface="Garamond" pitchFamily="18" charset="0"/>
              </a:rPr>
              <a:t>Managerial</a:t>
            </a:r>
            <a:r>
              <a:rPr lang="en-US" sz="2400">
                <a:latin typeface="Garamond" pitchFamily="18" charset="0"/>
              </a:rPr>
              <a:t> </a:t>
            </a:r>
            <a:r>
              <a:rPr lang="en-US" sz="2400">
                <a:solidFill>
                  <a:schemeClr val="bg1"/>
                </a:solidFill>
                <a:latin typeface="Garamond" pitchFamily="18" charset="0"/>
              </a:rPr>
              <a:t>Economics</a:t>
            </a:r>
          </a:p>
        </p:txBody>
      </p:sp>
      <p:sp>
        <p:nvSpPr>
          <p:cNvPr id="378890" name="Rectangle 10"/>
          <p:cNvSpPr>
            <a:spLocks noGrp="1" noChangeArrowheads="1"/>
          </p:cNvSpPr>
          <p:nvPr>
            <p:ph type="sldNum" sz="quarter" idx="4"/>
          </p:nvPr>
        </p:nvSpPr>
        <p:spPr bwMode="auto">
          <a:xfrm>
            <a:off x="0" y="6400800"/>
            <a:ext cx="914400" cy="457200"/>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lvl1pPr algn="r">
              <a:defRPr sz="1600" b="1" smtClean="0">
                <a:solidFill>
                  <a:srgbClr val="000044"/>
                </a:solidFill>
                <a:latin typeface="+mn-lt"/>
              </a:defRPr>
            </a:lvl1pPr>
          </a:lstStyle>
          <a:p>
            <a:pPr>
              <a:defRPr/>
            </a:pPr>
            <a:r>
              <a:rPr lang="en-US"/>
              <a:t>15-</a:t>
            </a:r>
            <a:fld id="{A69AB51C-207D-40FC-97CC-CDE0F58A8EA8}" type="slidenum">
              <a:rPr lang="en-US"/>
              <a:pPr>
                <a:defRPr/>
              </a:pPr>
              <a:t>‹#›</a:t>
            </a:fld>
            <a:endParaRPr lang="en-US"/>
          </a:p>
        </p:txBody>
      </p:sp>
      <p:sp>
        <p:nvSpPr>
          <p:cNvPr id="5134" name="Rectangle 7"/>
          <p:cNvSpPr>
            <a:spLocks noGrp="1" noChangeArrowheads="1"/>
          </p:cNvSpPr>
          <p:nvPr>
            <p:ph type="title"/>
          </p:nvPr>
        </p:nvSpPr>
        <p:spPr bwMode="auto">
          <a:xfrm>
            <a:off x="1028700" y="457200"/>
            <a:ext cx="77343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673"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4000" b="1" i="1">
          <a:solidFill>
            <a:srgbClr val="DDE0A8"/>
          </a:solidFill>
          <a:latin typeface="+mj-lt"/>
          <a:ea typeface="+mj-ea"/>
          <a:cs typeface="+mj-cs"/>
        </a:defRPr>
      </a:lvl1pPr>
      <a:lvl2pPr algn="l" rtl="0" eaLnBrk="0" fontAlgn="base" hangingPunct="0">
        <a:spcBef>
          <a:spcPct val="0"/>
        </a:spcBef>
        <a:spcAft>
          <a:spcPct val="0"/>
        </a:spcAft>
        <a:defRPr sz="4000" b="1" i="1">
          <a:solidFill>
            <a:srgbClr val="DDE0A8"/>
          </a:solidFill>
          <a:latin typeface="Arial" charset="0"/>
        </a:defRPr>
      </a:lvl2pPr>
      <a:lvl3pPr algn="l" rtl="0" eaLnBrk="0" fontAlgn="base" hangingPunct="0">
        <a:spcBef>
          <a:spcPct val="0"/>
        </a:spcBef>
        <a:spcAft>
          <a:spcPct val="0"/>
        </a:spcAft>
        <a:defRPr sz="4000" b="1" i="1">
          <a:solidFill>
            <a:srgbClr val="DDE0A8"/>
          </a:solidFill>
          <a:latin typeface="Arial" charset="0"/>
        </a:defRPr>
      </a:lvl3pPr>
      <a:lvl4pPr algn="l" rtl="0" eaLnBrk="0" fontAlgn="base" hangingPunct="0">
        <a:spcBef>
          <a:spcPct val="0"/>
        </a:spcBef>
        <a:spcAft>
          <a:spcPct val="0"/>
        </a:spcAft>
        <a:defRPr sz="4000" b="1" i="1">
          <a:solidFill>
            <a:srgbClr val="DDE0A8"/>
          </a:solidFill>
          <a:latin typeface="Arial" charset="0"/>
        </a:defRPr>
      </a:lvl4pPr>
      <a:lvl5pPr algn="l" rtl="0" eaLnBrk="0" fontAlgn="base" hangingPunct="0">
        <a:spcBef>
          <a:spcPct val="0"/>
        </a:spcBef>
        <a:spcAft>
          <a:spcPct val="0"/>
        </a:spcAft>
        <a:defRPr sz="4000" b="1" i="1">
          <a:solidFill>
            <a:srgbClr val="DDE0A8"/>
          </a:solidFill>
          <a:latin typeface="Arial" charset="0"/>
        </a:defRPr>
      </a:lvl5pPr>
      <a:lvl6pPr marL="457200" algn="l" rtl="0" fontAlgn="base">
        <a:spcBef>
          <a:spcPct val="0"/>
        </a:spcBef>
        <a:spcAft>
          <a:spcPct val="0"/>
        </a:spcAft>
        <a:defRPr sz="4000" b="1" i="1">
          <a:solidFill>
            <a:srgbClr val="DDE0A8"/>
          </a:solidFill>
          <a:latin typeface="Arial" charset="0"/>
        </a:defRPr>
      </a:lvl6pPr>
      <a:lvl7pPr marL="914400" algn="l" rtl="0" fontAlgn="base">
        <a:spcBef>
          <a:spcPct val="0"/>
        </a:spcBef>
        <a:spcAft>
          <a:spcPct val="0"/>
        </a:spcAft>
        <a:defRPr sz="4000" b="1" i="1">
          <a:solidFill>
            <a:srgbClr val="DDE0A8"/>
          </a:solidFill>
          <a:latin typeface="Arial" charset="0"/>
        </a:defRPr>
      </a:lvl7pPr>
      <a:lvl8pPr marL="1371600" algn="l" rtl="0" fontAlgn="base">
        <a:spcBef>
          <a:spcPct val="0"/>
        </a:spcBef>
        <a:spcAft>
          <a:spcPct val="0"/>
        </a:spcAft>
        <a:defRPr sz="4000" b="1" i="1">
          <a:solidFill>
            <a:srgbClr val="DDE0A8"/>
          </a:solidFill>
          <a:latin typeface="Arial" charset="0"/>
        </a:defRPr>
      </a:lvl8pPr>
      <a:lvl9pPr marL="1828800" algn="l" rtl="0" fontAlgn="base">
        <a:spcBef>
          <a:spcPct val="0"/>
        </a:spcBef>
        <a:spcAft>
          <a:spcPct val="0"/>
        </a:spcAft>
        <a:defRPr sz="4000" b="1" i="1">
          <a:solidFill>
            <a:srgbClr val="DDE0A8"/>
          </a:solidFill>
          <a:latin typeface="Arial" charset="0"/>
        </a:defRPr>
      </a:lvl9pPr>
    </p:titleStyle>
    <p:bodyStyle>
      <a:lvl1pPr marL="342900" indent="-342900" algn="l" rtl="0" eaLnBrk="0" fontAlgn="base" hangingPunct="0">
        <a:spcBef>
          <a:spcPct val="20000"/>
        </a:spcBef>
        <a:spcAft>
          <a:spcPct val="0"/>
        </a:spcAft>
        <a:buChar char="•"/>
        <a:defRPr sz="3400" b="1">
          <a:solidFill>
            <a:srgbClr val="000032"/>
          </a:solidFill>
          <a:latin typeface="+mn-lt"/>
          <a:ea typeface="+mn-ea"/>
          <a:cs typeface="+mn-cs"/>
        </a:defRPr>
      </a:lvl1pPr>
      <a:lvl2pPr marL="742950" indent="-285750" algn="l" rtl="0" eaLnBrk="0" fontAlgn="base" hangingPunct="0">
        <a:spcBef>
          <a:spcPct val="20000"/>
        </a:spcBef>
        <a:spcAft>
          <a:spcPct val="0"/>
        </a:spcAft>
        <a:buChar char="•"/>
        <a:defRPr sz="3000">
          <a:solidFill>
            <a:srgbClr val="3C386C"/>
          </a:solidFill>
          <a:latin typeface="Comic Sans MS" pitchFamily="66" charset="0"/>
        </a:defRPr>
      </a:lvl2pPr>
      <a:lvl3pPr marL="1143000" indent="-228600" algn="l" rtl="0" eaLnBrk="0" fontAlgn="base" hangingPunct="0">
        <a:spcBef>
          <a:spcPct val="20000"/>
        </a:spcBef>
        <a:spcAft>
          <a:spcPct val="0"/>
        </a:spcAft>
        <a:buSzPct val="75000"/>
        <a:buFont typeface="Wingdings" pitchFamily="2" charset="2"/>
        <a:buChar char="§"/>
        <a:defRPr sz="2600">
          <a:solidFill>
            <a:srgbClr val="800000"/>
          </a:solidFill>
          <a:latin typeface="Comic Sans MS" pitchFamily="66" charset="0"/>
        </a:defRPr>
      </a:lvl3pPr>
      <a:lvl4pPr marL="1600200" indent="-228600" algn="l" rtl="0" eaLnBrk="0" fontAlgn="base" hangingPunct="0">
        <a:spcBef>
          <a:spcPct val="20000"/>
        </a:spcBef>
        <a:spcAft>
          <a:spcPct val="0"/>
        </a:spcAft>
        <a:buChar char="–"/>
        <a:defRPr sz="2000">
          <a:solidFill>
            <a:schemeClr val="tx1"/>
          </a:solidFill>
          <a:latin typeface="Comic Sans MS" pitchFamily="66" charset="0"/>
        </a:defRPr>
      </a:lvl4pPr>
      <a:lvl5pPr marL="2057400" indent="-228600" algn="l" rtl="0" eaLnBrk="0" fontAlgn="base" hangingPunct="0">
        <a:spcBef>
          <a:spcPct val="20000"/>
        </a:spcBef>
        <a:spcAft>
          <a:spcPct val="0"/>
        </a:spcAft>
        <a:buChar char="»"/>
        <a:defRPr sz="2000">
          <a:solidFill>
            <a:schemeClr val="tx1"/>
          </a:solidFill>
          <a:latin typeface="Comic Sans MS" pitchFamily="66" charset="0"/>
        </a:defRPr>
      </a:lvl5pPr>
      <a:lvl6pPr marL="2514600" indent="-228600" algn="l" rtl="0" fontAlgn="base">
        <a:spcBef>
          <a:spcPct val="20000"/>
        </a:spcBef>
        <a:spcAft>
          <a:spcPct val="0"/>
        </a:spcAft>
        <a:buChar char="»"/>
        <a:defRPr sz="2000">
          <a:solidFill>
            <a:schemeClr val="tx1"/>
          </a:solidFill>
          <a:latin typeface="Comic Sans MS" pitchFamily="66" charset="0"/>
        </a:defRPr>
      </a:lvl6pPr>
      <a:lvl7pPr marL="2971800" indent="-228600" algn="l" rtl="0" fontAlgn="base">
        <a:spcBef>
          <a:spcPct val="20000"/>
        </a:spcBef>
        <a:spcAft>
          <a:spcPct val="0"/>
        </a:spcAft>
        <a:buChar char="»"/>
        <a:defRPr sz="2000">
          <a:solidFill>
            <a:schemeClr val="tx1"/>
          </a:solidFill>
          <a:latin typeface="Comic Sans MS" pitchFamily="66" charset="0"/>
        </a:defRPr>
      </a:lvl7pPr>
      <a:lvl8pPr marL="3429000" indent="-228600" algn="l" rtl="0" fontAlgn="base">
        <a:spcBef>
          <a:spcPct val="20000"/>
        </a:spcBef>
        <a:spcAft>
          <a:spcPct val="0"/>
        </a:spcAft>
        <a:buChar char="»"/>
        <a:defRPr sz="2000">
          <a:solidFill>
            <a:schemeClr val="tx1"/>
          </a:solidFill>
          <a:latin typeface="Comic Sans MS" pitchFamily="66" charset="0"/>
        </a:defRPr>
      </a:lvl8pPr>
      <a:lvl9pPr marL="3886200" indent="-228600" algn="l" rtl="0" fontAlgn="base">
        <a:spcBef>
          <a:spcPct val="20000"/>
        </a:spcBef>
        <a:spcAft>
          <a:spcPct val="0"/>
        </a:spcAft>
        <a:buChar char="»"/>
        <a:defRPr sz="2000">
          <a:solidFill>
            <a:schemeClr val="tx1"/>
          </a:solidFill>
          <a:latin typeface="Comic Sans MS" pitchFamily="66"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 Id="rId9" Type="http://schemas.openxmlformats.org/officeDocument/2006/relationships/image" Target="../media/image27.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9.wmf"/><Relationship Id="rId5" Type="http://schemas.openxmlformats.org/officeDocument/2006/relationships/oleObject" Target="../embeddings/oleObject10.bin"/><Relationship Id="rId4" Type="http://schemas.openxmlformats.org/officeDocument/2006/relationships/oleObject" Target="../embeddings/oleObject9.bin"/></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35.png"/><Relationship Id="rId3" Type="http://schemas.openxmlformats.org/officeDocument/2006/relationships/image" Target="../media/image30.png"/><Relationship Id="rId7" Type="http://schemas.openxmlformats.org/officeDocument/2006/relationships/image" Target="../media/image34.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33.png"/><Relationship Id="rId5" Type="http://schemas.openxmlformats.org/officeDocument/2006/relationships/image" Target="../media/image32.png"/><Relationship Id="rId4" Type="http://schemas.openxmlformats.org/officeDocument/2006/relationships/image" Target="../media/image31.png"/><Relationship Id="rId9" Type="http://schemas.openxmlformats.org/officeDocument/2006/relationships/image" Target="../media/image36.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42.png"/><Relationship Id="rId5" Type="http://schemas.openxmlformats.org/officeDocument/2006/relationships/image" Target="../media/image41.png"/><Relationship Id="rId4" Type="http://schemas.openxmlformats.org/officeDocument/2006/relationships/image" Target="../media/image40.png"/></Relationships>
</file>

<file path=ppt/slides/_rels/slide23.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image" Target="../media/image46.png"/><Relationship Id="rId5" Type="http://schemas.openxmlformats.org/officeDocument/2006/relationships/image" Target="../media/image45.png"/><Relationship Id="rId4" Type="http://schemas.openxmlformats.org/officeDocument/2006/relationships/image" Target="../media/image44.png"/></Relationships>
</file>

<file path=ppt/slides/_rels/slide24.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image" Target="../media/image50.png"/><Relationship Id="rId5" Type="http://schemas.openxmlformats.org/officeDocument/2006/relationships/image" Target="../media/image49.png"/><Relationship Id="rId4" Type="http://schemas.openxmlformats.org/officeDocument/2006/relationships/image" Target="../media/image48.png"/></Relationships>
</file>

<file path=ppt/slides/_rels/slide25.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notesSlide" Target="../notesSlides/notesSlide25.xml"/><Relationship Id="rId1" Type="http://schemas.openxmlformats.org/officeDocument/2006/relationships/slideLayout" Target="../slideLayouts/slideLayout2.xml"/><Relationship Id="rId5" Type="http://schemas.openxmlformats.org/officeDocument/2006/relationships/image" Target="../media/image53.png"/><Relationship Id="rId4" Type="http://schemas.openxmlformats.org/officeDocument/2006/relationships/image" Target="../media/image52.png"/></Relationships>
</file>

<file path=ppt/slides/_rels/slide26.xml.rels><?xml version="1.0" encoding="UTF-8" standalone="yes"?>
<Relationships xmlns="http://schemas.openxmlformats.org/package/2006/relationships"><Relationship Id="rId8" Type="http://schemas.openxmlformats.org/officeDocument/2006/relationships/image" Target="../media/image59.png"/><Relationship Id="rId3" Type="http://schemas.openxmlformats.org/officeDocument/2006/relationships/image" Target="../media/image54.png"/><Relationship Id="rId7" Type="http://schemas.openxmlformats.org/officeDocument/2006/relationships/image" Target="../media/image58.png"/><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image" Target="../media/image57.png"/><Relationship Id="rId5" Type="http://schemas.openxmlformats.org/officeDocument/2006/relationships/image" Target="../media/image56.png"/><Relationship Id="rId10" Type="http://schemas.openxmlformats.org/officeDocument/2006/relationships/image" Target="../media/image61.png"/><Relationship Id="rId4" Type="http://schemas.openxmlformats.org/officeDocument/2006/relationships/image" Target="../media/image55.png"/><Relationship Id="rId9" Type="http://schemas.openxmlformats.org/officeDocument/2006/relationships/image" Target="../media/image60.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3.w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4.wmf"/><Relationship Id="rId5" Type="http://schemas.openxmlformats.org/officeDocument/2006/relationships/oleObject" Target="../embeddings/oleObject4.bin"/><Relationship Id="rId4" Type="http://schemas.openxmlformats.org/officeDocument/2006/relationships/oleObject" Target="../embeddings/oleObject3.bin"/></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7.bin"/><Relationship Id="rId5" Type="http://schemas.openxmlformats.org/officeDocument/2006/relationships/oleObject" Target="../embeddings/oleObject6.bin"/><Relationship Id="rId4" Type="http://schemas.openxmlformats.org/officeDocument/2006/relationships/oleObject" Target="../embeddings/oleObject5.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95250" y="3143250"/>
            <a:ext cx="3333750" cy="1409700"/>
          </a:xfrm>
        </p:spPr>
        <p:txBody>
          <a:bodyPr/>
          <a:lstStyle/>
          <a:p>
            <a:pPr eaLnBrk="1" hangingPunct="1"/>
            <a:r>
              <a:rPr lang="en-US" sz="4400" smtClean="0"/>
              <a:t>Chapter 15</a:t>
            </a:r>
          </a:p>
        </p:txBody>
      </p:sp>
      <p:sp>
        <p:nvSpPr>
          <p:cNvPr id="7171" name="Rectangle 3"/>
          <p:cNvSpPr>
            <a:spLocks noGrp="1" noChangeArrowheads="1"/>
          </p:cNvSpPr>
          <p:nvPr>
            <p:ph type="subTitle" idx="1"/>
          </p:nvPr>
        </p:nvSpPr>
        <p:spPr>
          <a:xfrm>
            <a:off x="1295400" y="4610100"/>
            <a:ext cx="6727825" cy="1276350"/>
          </a:xfrm>
        </p:spPr>
        <p:txBody>
          <a:bodyPr/>
          <a:lstStyle/>
          <a:p>
            <a:pPr eaLnBrk="1" hangingPunct="1"/>
            <a:r>
              <a:rPr lang="en-US" sz="4000" smtClean="0">
                <a:solidFill>
                  <a:srgbClr val="000044"/>
                </a:solidFill>
              </a:rPr>
              <a:t>Decisions Under Risk   and Uncertainty</a:t>
            </a:r>
          </a:p>
        </p:txBody>
      </p:sp>
      <p:pic>
        <p:nvPicPr>
          <p:cNvPr id="7172" name="Picture 4" descr="0073402818"/>
          <p:cNvPicPr>
            <a:picLocks noChangeAspect="1" noChangeArrowheads="1"/>
          </p:cNvPicPr>
          <p:nvPr/>
        </p:nvPicPr>
        <p:blipFill>
          <a:blip r:embed="rId3" cstate="print"/>
          <a:srcRect/>
          <a:stretch>
            <a:fillRect/>
          </a:stretch>
        </p:blipFill>
        <p:spPr bwMode="auto">
          <a:xfrm>
            <a:off x="3219450" y="1143000"/>
            <a:ext cx="3005138" cy="3429000"/>
          </a:xfrm>
          <a:prstGeom prst="rect">
            <a:avLst/>
          </a:prstGeom>
          <a:noFill/>
          <a:ln w="9525">
            <a:solidFill>
              <a:srgbClr val="424358"/>
            </a:solid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3"/>
          <p:cNvSpPr>
            <a:spLocks noGrp="1"/>
          </p:cNvSpPr>
          <p:nvPr>
            <p:ph type="sldNum" sz="quarter" idx="10"/>
          </p:nvPr>
        </p:nvSpPr>
        <p:spPr/>
        <p:txBody>
          <a:bodyPr/>
          <a:lstStyle/>
          <a:p>
            <a:pPr>
              <a:defRPr/>
            </a:pPr>
            <a:r>
              <a:rPr lang="en-US"/>
              <a:t>15-</a:t>
            </a:r>
            <a:fld id="{3279E138-A3CF-4B36-86F2-7BACF07C87BA}" type="slidenum">
              <a:rPr lang="en-US"/>
              <a:pPr>
                <a:defRPr/>
              </a:pPr>
              <a:t>10</a:t>
            </a:fld>
            <a:endParaRPr lang="en-US"/>
          </a:p>
        </p:txBody>
      </p:sp>
      <p:sp>
        <p:nvSpPr>
          <p:cNvPr id="13315" name="Rectangle 2"/>
          <p:cNvSpPr>
            <a:spLocks noGrp="1" noChangeArrowheads="1"/>
          </p:cNvSpPr>
          <p:nvPr>
            <p:ph type="title"/>
          </p:nvPr>
        </p:nvSpPr>
        <p:spPr>
          <a:xfrm>
            <a:off x="1090613" y="515938"/>
            <a:ext cx="7672387" cy="838200"/>
          </a:xfrm>
        </p:spPr>
        <p:txBody>
          <a:bodyPr/>
          <a:lstStyle/>
          <a:p>
            <a:pPr eaLnBrk="1" hangingPunct="1">
              <a:lnSpc>
                <a:spcPct val="90000"/>
              </a:lnSpc>
            </a:pPr>
            <a:r>
              <a:rPr lang="en-US" sz="3600" smtClean="0"/>
              <a:t>Probability Distributions with Different Variances   </a:t>
            </a:r>
            <a:r>
              <a:rPr lang="en-US" sz="3400" smtClean="0"/>
              <a:t>(Figure 15.3)</a:t>
            </a:r>
          </a:p>
        </p:txBody>
      </p:sp>
      <p:pic>
        <p:nvPicPr>
          <p:cNvPr id="13316" name="Picture 3" descr="Fig 15"/>
          <p:cNvPicPr>
            <a:picLocks noChangeAspect="1" noChangeArrowheads="1"/>
          </p:cNvPicPr>
          <p:nvPr/>
        </p:nvPicPr>
        <p:blipFill>
          <a:blip r:embed="rId3" cstate="print"/>
          <a:srcRect/>
          <a:stretch>
            <a:fillRect/>
          </a:stretch>
        </p:blipFill>
        <p:spPr bwMode="auto">
          <a:xfrm>
            <a:off x="914400" y="1957388"/>
            <a:ext cx="7848600" cy="4146550"/>
          </a:xfrm>
          <a:prstGeom prst="rect">
            <a:avLst/>
          </a:prstGeom>
          <a:noFill/>
          <a:ln w="9525">
            <a:noFill/>
            <a:miter lim="800000"/>
            <a:headEnd/>
            <a:tailEnd/>
          </a:ln>
        </p:spPr>
      </p:pic>
      <p:pic>
        <p:nvPicPr>
          <p:cNvPr id="401412" name="Picture 4" descr="Fig 15"/>
          <p:cNvPicPr>
            <a:picLocks noChangeAspect="1" noChangeArrowheads="1"/>
          </p:cNvPicPr>
          <p:nvPr/>
        </p:nvPicPr>
        <p:blipFill>
          <a:blip r:embed="rId4" cstate="print"/>
          <a:srcRect/>
          <a:stretch>
            <a:fillRect/>
          </a:stretch>
        </p:blipFill>
        <p:spPr bwMode="auto">
          <a:xfrm>
            <a:off x="1477963" y="5170488"/>
            <a:ext cx="412750" cy="511175"/>
          </a:xfrm>
          <a:prstGeom prst="rect">
            <a:avLst/>
          </a:prstGeom>
          <a:noFill/>
          <a:ln w="9525">
            <a:noFill/>
            <a:miter lim="800000"/>
            <a:headEnd/>
            <a:tailEnd/>
          </a:ln>
        </p:spPr>
      </p:pic>
      <p:pic>
        <p:nvPicPr>
          <p:cNvPr id="401413" name="Picture 5" descr="Fig 15"/>
          <p:cNvPicPr>
            <a:picLocks noChangeAspect="1" noChangeArrowheads="1"/>
          </p:cNvPicPr>
          <p:nvPr/>
        </p:nvPicPr>
        <p:blipFill>
          <a:blip r:embed="rId5" cstate="print"/>
          <a:srcRect/>
          <a:stretch>
            <a:fillRect/>
          </a:stretch>
        </p:blipFill>
        <p:spPr bwMode="auto">
          <a:xfrm>
            <a:off x="2047875" y="4156075"/>
            <a:ext cx="414338" cy="1525588"/>
          </a:xfrm>
          <a:prstGeom prst="rect">
            <a:avLst/>
          </a:prstGeom>
          <a:noFill/>
          <a:ln w="9525">
            <a:noFill/>
            <a:miter lim="800000"/>
            <a:headEnd/>
            <a:tailEnd/>
          </a:ln>
        </p:spPr>
      </p:pic>
      <p:pic>
        <p:nvPicPr>
          <p:cNvPr id="401414" name="Picture 6" descr="Fig 15"/>
          <p:cNvPicPr>
            <a:picLocks noChangeAspect="1" noChangeArrowheads="1"/>
          </p:cNvPicPr>
          <p:nvPr/>
        </p:nvPicPr>
        <p:blipFill>
          <a:blip r:embed="rId6" cstate="print"/>
          <a:srcRect/>
          <a:stretch>
            <a:fillRect/>
          </a:stretch>
        </p:blipFill>
        <p:spPr bwMode="auto">
          <a:xfrm>
            <a:off x="2620963" y="2128838"/>
            <a:ext cx="414337" cy="3554412"/>
          </a:xfrm>
          <a:prstGeom prst="rect">
            <a:avLst/>
          </a:prstGeom>
          <a:noFill/>
          <a:ln w="9525">
            <a:noFill/>
            <a:miter lim="800000"/>
            <a:headEnd/>
            <a:tailEnd/>
          </a:ln>
        </p:spPr>
      </p:pic>
      <p:pic>
        <p:nvPicPr>
          <p:cNvPr id="401415" name="Picture 7" descr="Fig 15"/>
          <p:cNvPicPr>
            <a:picLocks noChangeAspect="1" noChangeArrowheads="1"/>
          </p:cNvPicPr>
          <p:nvPr/>
        </p:nvPicPr>
        <p:blipFill>
          <a:blip r:embed="rId5" cstate="print"/>
          <a:srcRect/>
          <a:stretch>
            <a:fillRect/>
          </a:stretch>
        </p:blipFill>
        <p:spPr bwMode="auto">
          <a:xfrm>
            <a:off x="3200400" y="4156075"/>
            <a:ext cx="414338" cy="1525588"/>
          </a:xfrm>
          <a:prstGeom prst="rect">
            <a:avLst/>
          </a:prstGeom>
          <a:noFill/>
          <a:ln w="9525">
            <a:noFill/>
            <a:miter lim="800000"/>
            <a:headEnd/>
            <a:tailEnd/>
          </a:ln>
        </p:spPr>
      </p:pic>
      <p:pic>
        <p:nvPicPr>
          <p:cNvPr id="401416" name="Picture 8" descr="Fig 15"/>
          <p:cNvPicPr>
            <a:picLocks noChangeAspect="1" noChangeArrowheads="1"/>
          </p:cNvPicPr>
          <p:nvPr/>
        </p:nvPicPr>
        <p:blipFill>
          <a:blip r:embed="rId4" cstate="print"/>
          <a:srcRect/>
          <a:stretch>
            <a:fillRect/>
          </a:stretch>
        </p:blipFill>
        <p:spPr bwMode="auto">
          <a:xfrm>
            <a:off x="3773488" y="5172075"/>
            <a:ext cx="412750" cy="511175"/>
          </a:xfrm>
          <a:prstGeom prst="rect">
            <a:avLst/>
          </a:prstGeom>
          <a:noFill/>
          <a:ln w="9525">
            <a:noFill/>
            <a:miter lim="800000"/>
            <a:headEnd/>
            <a:tailEnd/>
          </a:ln>
        </p:spPr>
      </p:pic>
      <p:pic>
        <p:nvPicPr>
          <p:cNvPr id="401417" name="Picture 9" descr="Fig 15"/>
          <p:cNvPicPr>
            <a:picLocks noChangeAspect="1" noChangeArrowheads="1"/>
          </p:cNvPicPr>
          <p:nvPr/>
        </p:nvPicPr>
        <p:blipFill>
          <a:blip r:embed="rId7" cstate="print"/>
          <a:srcRect/>
          <a:stretch>
            <a:fillRect/>
          </a:stretch>
        </p:blipFill>
        <p:spPr bwMode="auto">
          <a:xfrm>
            <a:off x="5540375" y="4835525"/>
            <a:ext cx="412750" cy="847725"/>
          </a:xfrm>
          <a:prstGeom prst="rect">
            <a:avLst/>
          </a:prstGeom>
          <a:noFill/>
          <a:ln w="9525">
            <a:noFill/>
            <a:miter lim="800000"/>
            <a:headEnd/>
            <a:tailEnd/>
          </a:ln>
        </p:spPr>
      </p:pic>
      <p:pic>
        <p:nvPicPr>
          <p:cNvPr id="401418" name="Picture 10" descr="Fig 15"/>
          <p:cNvPicPr>
            <a:picLocks noChangeAspect="1" noChangeArrowheads="1"/>
          </p:cNvPicPr>
          <p:nvPr/>
        </p:nvPicPr>
        <p:blipFill>
          <a:blip r:embed="rId8" cstate="print"/>
          <a:srcRect/>
          <a:stretch>
            <a:fillRect/>
          </a:stretch>
        </p:blipFill>
        <p:spPr bwMode="auto">
          <a:xfrm>
            <a:off x="6110288" y="3819525"/>
            <a:ext cx="414337" cy="1862138"/>
          </a:xfrm>
          <a:prstGeom prst="rect">
            <a:avLst/>
          </a:prstGeom>
          <a:noFill/>
          <a:ln w="9525">
            <a:noFill/>
            <a:miter lim="800000"/>
            <a:headEnd/>
            <a:tailEnd/>
          </a:ln>
        </p:spPr>
      </p:pic>
      <p:pic>
        <p:nvPicPr>
          <p:cNvPr id="401419" name="Picture 11" descr="Fig 15"/>
          <p:cNvPicPr>
            <a:picLocks noChangeAspect="1" noChangeArrowheads="1"/>
          </p:cNvPicPr>
          <p:nvPr/>
        </p:nvPicPr>
        <p:blipFill>
          <a:blip r:embed="rId9" cstate="print"/>
          <a:srcRect/>
          <a:stretch>
            <a:fillRect/>
          </a:stretch>
        </p:blipFill>
        <p:spPr bwMode="auto">
          <a:xfrm>
            <a:off x="6683375" y="3481388"/>
            <a:ext cx="415925" cy="2200275"/>
          </a:xfrm>
          <a:prstGeom prst="rect">
            <a:avLst/>
          </a:prstGeom>
          <a:noFill/>
          <a:ln w="9525">
            <a:noFill/>
            <a:miter lim="800000"/>
            <a:headEnd/>
            <a:tailEnd/>
          </a:ln>
        </p:spPr>
      </p:pic>
      <p:pic>
        <p:nvPicPr>
          <p:cNvPr id="401420" name="Picture 12" descr="Fig 15"/>
          <p:cNvPicPr>
            <a:picLocks noChangeAspect="1" noChangeArrowheads="1"/>
          </p:cNvPicPr>
          <p:nvPr/>
        </p:nvPicPr>
        <p:blipFill>
          <a:blip r:embed="rId8" cstate="print"/>
          <a:srcRect/>
          <a:stretch>
            <a:fillRect/>
          </a:stretch>
        </p:blipFill>
        <p:spPr bwMode="auto">
          <a:xfrm>
            <a:off x="7261225" y="3819525"/>
            <a:ext cx="414338" cy="1862138"/>
          </a:xfrm>
          <a:prstGeom prst="rect">
            <a:avLst/>
          </a:prstGeom>
          <a:noFill/>
          <a:ln w="9525">
            <a:noFill/>
            <a:miter lim="800000"/>
            <a:headEnd/>
            <a:tailEnd/>
          </a:ln>
        </p:spPr>
      </p:pic>
      <p:pic>
        <p:nvPicPr>
          <p:cNvPr id="401421" name="Picture 13" descr="Fig 15"/>
          <p:cNvPicPr>
            <a:picLocks noChangeAspect="1" noChangeArrowheads="1"/>
          </p:cNvPicPr>
          <p:nvPr/>
        </p:nvPicPr>
        <p:blipFill>
          <a:blip r:embed="rId7" cstate="print"/>
          <a:srcRect/>
          <a:stretch>
            <a:fillRect/>
          </a:stretch>
        </p:blipFill>
        <p:spPr bwMode="auto">
          <a:xfrm>
            <a:off x="7837488" y="4833938"/>
            <a:ext cx="412750" cy="8477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01412"/>
                                        </p:tgtEl>
                                        <p:attrNameLst>
                                          <p:attrName>style.visibility</p:attrName>
                                        </p:attrNameLst>
                                      </p:cBhvr>
                                      <p:to>
                                        <p:strVal val="visible"/>
                                      </p:to>
                                    </p:set>
                                    <p:animEffect transition="in" filter="wipe(down)">
                                      <p:cBhvr>
                                        <p:cTn id="7" dur="500"/>
                                        <p:tgtEl>
                                          <p:spTgt spid="401412"/>
                                        </p:tgtEl>
                                      </p:cBhvr>
                                    </p:animEffect>
                                  </p:childTnLst>
                                </p:cTn>
                              </p:par>
                            </p:childTnLst>
                          </p:cTn>
                        </p:par>
                        <p:par>
                          <p:cTn id="8" fill="hold">
                            <p:stCondLst>
                              <p:cond delay="500"/>
                            </p:stCondLst>
                            <p:childTnLst>
                              <p:par>
                                <p:cTn id="9" presetID="22" presetClass="entr" presetSubtype="4" fill="hold" nodeType="afterEffect">
                                  <p:stCondLst>
                                    <p:cond delay="1000"/>
                                  </p:stCondLst>
                                  <p:childTnLst>
                                    <p:set>
                                      <p:cBhvr>
                                        <p:cTn id="10" dur="1" fill="hold">
                                          <p:stCondLst>
                                            <p:cond delay="0"/>
                                          </p:stCondLst>
                                        </p:cTn>
                                        <p:tgtEl>
                                          <p:spTgt spid="401413"/>
                                        </p:tgtEl>
                                        <p:attrNameLst>
                                          <p:attrName>style.visibility</p:attrName>
                                        </p:attrNameLst>
                                      </p:cBhvr>
                                      <p:to>
                                        <p:strVal val="visible"/>
                                      </p:to>
                                    </p:set>
                                    <p:animEffect transition="in" filter="wipe(down)">
                                      <p:cBhvr>
                                        <p:cTn id="11" dur="500"/>
                                        <p:tgtEl>
                                          <p:spTgt spid="401413"/>
                                        </p:tgtEl>
                                      </p:cBhvr>
                                    </p:animEffect>
                                  </p:childTnLst>
                                </p:cTn>
                              </p:par>
                            </p:childTnLst>
                          </p:cTn>
                        </p:par>
                        <p:par>
                          <p:cTn id="12" fill="hold">
                            <p:stCondLst>
                              <p:cond delay="2000"/>
                            </p:stCondLst>
                            <p:childTnLst>
                              <p:par>
                                <p:cTn id="13" presetID="22" presetClass="entr" presetSubtype="4" fill="hold" nodeType="afterEffect">
                                  <p:stCondLst>
                                    <p:cond delay="1000"/>
                                  </p:stCondLst>
                                  <p:childTnLst>
                                    <p:set>
                                      <p:cBhvr>
                                        <p:cTn id="14" dur="1" fill="hold">
                                          <p:stCondLst>
                                            <p:cond delay="0"/>
                                          </p:stCondLst>
                                        </p:cTn>
                                        <p:tgtEl>
                                          <p:spTgt spid="401414"/>
                                        </p:tgtEl>
                                        <p:attrNameLst>
                                          <p:attrName>style.visibility</p:attrName>
                                        </p:attrNameLst>
                                      </p:cBhvr>
                                      <p:to>
                                        <p:strVal val="visible"/>
                                      </p:to>
                                    </p:set>
                                    <p:animEffect transition="in" filter="wipe(down)">
                                      <p:cBhvr>
                                        <p:cTn id="15" dur="500"/>
                                        <p:tgtEl>
                                          <p:spTgt spid="401414"/>
                                        </p:tgtEl>
                                      </p:cBhvr>
                                    </p:animEffect>
                                  </p:childTnLst>
                                </p:cTn>
                              </p:par>
                            </p:childTnLst>
                          </p:cTn>
                        </p:par>
                        <p:par>
                          <p:cTn id="16" fill="hold">
                            <p:stCondLst>
                              <p:cond delay="3500"/>
                            </p:stCondLst>
                            <p:childTnLst>
                              <p:par>
                                <p:cTn id="17" presetID="22" presetClass="entr" presetSubtype="4" fill="hold" nodeType="afterEffect">
                                  <p:stCondLst>
                                    <p:cond delay="1000"/>
                                  </p:stCondLst>
                                  <p:childTnLst>
                                    <p:set>
                                      <p:cBhvr>
                                        <p:cTn id="18" dur="1" fill="hold">
                                          <p:stCondLst>
                                            <p:cond delay="0"/>
                                          </p:stCondLst>
                                        </p:cTn>
                                        <p:tgtEl>
                                          <p:spTgt spid="401415"/>
                                        </p:tgtEl>
                                        <p:attrNameLst>
                                          <p:attrName>style.visibility</p:attrName>
                                        </p:attrNameLst>
                                      </p:cBhvr>
                                      <p:to>
                                        <p:strVal val="visible"/>
                                      </p:to>
                                    </p:set>
                                    <p:animEffect transition="in" filter="wipe(down)">
                                      <p:cBhvr>
                                        <p:cTn id="19" dur="500"/>
                                        <p:tgtEl>
                                          <p:spTgt spid="401415"/>
                                        </p:tgtEl>
                                      </p:cBhvr>
                                    </p:animEffect>
                                  </p:childTnLst>
                                </p:cTn>
                              </p:par>
                            </p:childTnLst>
                          </p:cTn>
                        </p:par>
                        <p:par>
                          <p:cTn id="20" fill="hold">
                            <p:stCondLst>
                              <p:cond delay="5000"/>
                            </p:stCondLst>
                            <p:childTnLst>
                              <p:par>
                                <p:cTn id="21" presetID="22" presetClass="entr" presetSubtype="4" fill="hold" nodeType="afterEffect">
                                  <p:stCondLst>
                                    <p:cond delay="1000"/>
                                  </p:stCondLst>
                                  <p:childTnLst>
                                    <p:set>
                                      <p:cBhvr>
                                        <p:cTn id="22" dur="1" fill="hold">
                                          <p:stCondLst>
                                            <p:cond delay="0"/>
                                          </p:stCondLst>
                                        </p:cTn>
                                        <p:tgtEl>
                                          <p:spTgt spid="401416"/>
                                        </p:tgtEl>
                                        <p:attrNameLst>
                                          <p:attrName>style.visibility</p:attrName>
                                        </p:attrNameLst>
                                      </p:cBhvr>
                                      <p:to>
                                        <p:strVal val="visible"/>
                                      </p:to>
                                    </p:set>
                                    <p:animEffect transition="in" filter="wipe(down)">
                                      <p:cBhvr>
                                        <p:cTn id="23" dur="500"/>
                                        <p:tgtEl>
                                          <p:spTgt spid="401416"/>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401417"/>
                                        </p:tgtEl>
                                        <p:attrNameLst>
                                          <p:attrName>style.visibility</p:attrName>
                                        </p:attrNameLst>
                                      </p:cBhvr>
                                      <p:to>
                                        <p:strVal val="visible"/>
                                      </p:to>
                                    </p:set>
                                    <p:animEffect transition="in" filter="wipe(down)">
                                      <p:cBhvr>
                                        <p:cTn id="28" dur="500"/>
                                        <p:tgtEl>
                                          <p:spTgt spid="401417"/>
                                        </p:tgtEl>
                                      </p:cBhvr>
                                    </p:animEffect>
                                  </p:childTnLst>
                                </p:cTn>
                              </p:par>
                            </p:childTnLst>
                          </p:cTn>
                        </p:par>
                        <p:par>
                          <p:cTn id="29" fill="hold">
                            <p:stCondLst>
                              <p:cond delay="500"/>
                            </p:stCondLst>
                            <p:childTnLst>
                              <p:par>
                                <p:cTn id="30" presetID="22" presetClass="entr" presetSubtype="4" fill="hold" nodeType="afterEffect">
                                  <p:stCondLst>
                                    <p:cond delay="1000"/>
                                  </p:stCondLst>
                                  <p:childTnLst>
                                    <p:set>
                                      <p:cBhvr>
                                        <p:cTn id="31" dur="1" fill="hold">
                                          <p:stCondLst>
                                            <p:cond delay="0"/>
                                          </p:stCondLst>
                                        </p:cTn>
                                        <p:tgtEl>
                                          <p:spTgt spid="401418"/>
                                        </p:tgtEl>
                                        <p:attrNameLst>
                                          <p:attrName>style.visibility</p:attrName>
                                        </p:attrNameLst>
                                      </p:cBhvr>
                                      <p:to>
                                        <p:strVal val="visible"/>
                                      </p:to>
                                    </p:set>
                                    <p:animEffect transition="in" filter="wipe(down)">
                                      <p:cBhvr>
                                        <p:cTn id="32" dur="500"/>
                                        <p:tgtEl>
                                          <p:spTgt spid="401418"/>
                                        </p:tgtEl>
                                      </p:cBhvr>
                                    </p:animEffect>
                                  </p:childTnLst>
                                </p:cTn>
                              </p:par>
                            </p:childTnLst>
                          </p:cTn>
                        </p:par>
                        <p:par>
                          <p:cTn id="33" fill="hold">
                            <p:stCondLst>
                              <p:cond delay="2000"/>
                            </p:stCondLst>
                            <p:childTnLst>
                              <p:par>
                                <p:cTn id="34" presetID="22" presetClass="entr" presetSubtype="4" fill="hold" nodeType="afterEffect">
                                  <p:stCondLst>
                                    <p:cond delay="1000"/>
                                  </p:stCondLst>
                                  <p:childTnLst>
                                    <p:set>
                                      <p:cBhvr>
                                        <p:cTn id="35" dur="1" fill="hold">
                                          <p:stCondLst>
                                            <p:cond delay="0"/>
                                          </p:stCondLst>
                                        </p:cTn>
                                        <p:tgtEl>
                                          <p:spTgt spid="401419"/>
                                        </p:tgtEl>
                                        <p:attrNameLst>
                                          <p:attrName>style.visibility</p:attrName>
                                        </p:attrNameLst>
                                      </p:cBhvr>
                                      <p:to>
                                        <p:strVal val="visible"/>
                                      </p:to>
                                    </p:set>
                                    <p:animEffect transition="in" filter="wipe(down)">
                                      <p:cBhvr>
                                        <p:cTn id="36" dur="500"/>
                                        <p:tgtEl>
                                          <p:spTgt spid="401419"/>
                                        </p:tgtEl>
                                      </p:cBhvr>
                                    </p:animEffect>
                                  </p:childTnLst>
                                </p:cTn>
                              </p:par>
                            </p:childTnLst>
                          </p:cTn>
                        </p:par>
                        <p:par>
                          <p:cTn id="37" fill="hold">
                            <p:stCondLst>
                              <p:cond delay="3500"/>
                            </p:stCondLst>
                            <p:childTnLst>
                              <p:par>
                                <p:cTn id="38" presetID="22" presetClass="entr" presetSubtype="4" fill="hold" nodeType="afterEffect">
                                  <p:stCondLst>
                                    <p:cond delay="1000"/>
                                  </p:stCondLst>
                                  <p:childTnLst>
                                    <p:set>
                                      <p:cBhvr>
                                        <p:cTn id="39" dur="1" fill="hold">
                                          <p:stCondLst>
                                            <p:cond delay="0"/>
                                          </p:stCondLst>
                                        </p:cTn>
                                        <p:tgtEl>
                                          <p:spTgt spid="401420"/>
                                        </p:tgtEl>
                                        <p:attrNameLst>
                                          <p:attrName>style.visibility</p:attrName>
                                        </p:attrNameLst>
                                      </p:cBhvr>
                                      <p:to>
                                        <p:strVal val="visible"/>
                                      </p:to>
                                    </p:set>
                                    <p:animEffect transition="in" filter="wipe(down)">
                                      <p:cBhvr>
                                        <p:cTn id="40" dur="500"/>
                                        <p:tgtEl>
                                          <p:spTgt spid="401420"/>
                                        </p:tgtEl>
                                      </p:cBhvr>
                                    </p:animEffect>
                                  </p:childTnLst>
                                </p:cTn>
                              </p:par>
                            </p:childTnLst>
                          </p:cTn>
                        </p:par>
                        <p:par>
                          <p:cTn id="41" fill="hold">
                            <p:stCondLst>
                              <p:cond delay="5000"/>
                            </p:stCondLst>
                            <p:childTnLst>
                              <p:par>
                                <p:cTn id="42" presetID="22" presetClass="entr" presetSubtype="4" fill="hold" nodeType="afterEffect">
                                  <p:stCondLst>
                                    <p:cond delay="1000"/>
                                  </p:stCondLst>
                                  <p:childTnLst>
                                    <p:set>
                                      <p:cBhvr>
                                        <p:cTn id="43" dur="1" fill="hold">
                                          <p:stCondLst>
                                            <p:cond delay="0"/>
                                          </p:stCondLst>
                                        </p:cTn>
                                        <p:tgtEl>
                                          <p:spTgt spid="401421"/>
                                        </p:tgtEl>
                                        <p:attrNameLst>
                                          <p:attrName>style.visibility</p:attrName>
                                        </p:attrNameLst>
                                      </p:cBhvr>
                                      <p:to>
                                        <p:strVal val="visible"/>
                                      </p:to>
                                    </p:set>
                                    <p:animEffect transition="in" filter="wipe(down)">
                                      <p:cBhvr>
                                        <p:cTn id="44" dur="500"/>
                                        <p:tgtEl>
                                          <p:spTgt spid="4014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Slide Number Placeholder 3"/>
          <p:cNvSpPr>
            <a:spLocks noGrp="1"/>
          </p:cNvSpPr>
          <p:nvPr>
            <p:ph type="sldNum" sz="quarter" idx="10"/>
          </p:nvPr>
        </p:nvSpPr>
        <p:spPr/>
        <p:txBody>
          <a:bodyPr/>
          <a:lstStyle/>
          <a:p>
            <a:pPr>
              <a:defRPr/>
            </a:pPr>
            <a:r>
              <a:rPr lang="en-US"/>
              <a:t>15-</a:t>
            </a:r>
            <a:fld id="{0B204C52-4A72-436B-BE39-84995701DE40}" type="slidenum">
              <a:rPr lang="en-US"/>
              <a:pPr>
                <a:defRPr/>
              </a:pPr>
              <a:t>11</a:t>
            </a:fld>
            <a:endParaRPr lang="en-US"/>
          </a:p>
        </p:txBody>
      </p:sp>
      <p:sp>
        <p:nvSpPr>
          <p:cNvPr id="4102" name="Rectangle 2"/>
          <p:cNvSpPr>
            <a:spLocks noGrp="1" noChangeArrowheads="1"/>
          </p:cNvSpPr>
          <p:nvPr>
            <p:ph type="title"/>
          </p:nvPr>
        </p:nvSpPr>
        <p:spPr>
          <a:xfrm>
            <a:off x="1143000" y="557213"/>
            <a:ext cx="7620000" cy="838200"/>
          </a:xfrm>
        </p:spPr>
        <p:txBody>
          <a:bodyPr/>
          <a:lstStyle/>
          <a:p>
            <a:pPr eaLnBrk="1" hangingPunct="1"/>
            <a:r>
              <a:rPr lang="en-US" smtClean="0"/>
              <a:t>Coefficient of Variation</a:t>
            </a:r>
          </a:p>
        </p:txBody>
      </p:sp>
      <p:sp>
        <p:nvSpPr>
          <p:cNvPr id="403459" name="Rectangle 3"/>
          <p:cNvSpPr>
            <a:spLocks noGrp="1" noChangeArrowheads="1"/>
          </p:cNvSpPr>
          <p:nvPr>
            <p:ph type="body" idx="1"/>
          </p:nvPr>
        </p:nvSpPr>
        <p:spPr>
          <a:xfrm>
            <a:off x="914400" y="1544638"/>
            <a:ext cx="7848600" cy="3067050"/>
          </a:xfrm>
        </p:spPr>
        <p:txBody>
          <a:bodyPr/>
          <a:lstStyle/>
          <a:p>
            <a:pPr eaLnBrk="1" hangingPunct="1"/>
            <a:r>
              <a:rPr lang="en-US" sz="3000" smtClean="0"/>
              <a:t>When expected values of outcomes differ substantially, managers should measure riskiness of a decision relative to its expected value using the coefficient of variation</a:t>
            </a:r>
          </a:p>
          <a:p>
            <a:pPr lvl="1" eaLnBrk="1" hangingPunct="1"/>
            <a:r>
              <a:rPr lang="en-US" sz="2600" smtClean="0"/>
              <a:t>A measure of relative risk</a:t>
            </a:r>
          </a:p>
        </p:txBody>
      </p:sp>
      <p:graphicFrame>
        <p:nvGraphicFramePr>
          <p:cNvPr id="4098" name="Object 1024"/>
          <p:cNvGraphicFramePr>
            <a:graphicFrameLocks noChangeAspect="1"/>
          </p:cNvGraphicFramePr>
          <p:nvPr/>
        </p:nvGraphicFramePr>
        <p:xfrm>
          <a:off x="400050" y="12700"/>
          <a:ext cx="114300" cy="177800"/>
        </p:xfrm>
        <a:graphic>
          <a:graphicData uri="http://schemas.openxmlformats.org/presentationml/2006/ole">
            <p:oleObj spid="_x0000_s4098" name="Equation" r:id="rId4" imgW="114120" imgH="177480" progId="Equation.DSMT4">
              <p:embed/>
            </p:oleObj>
          </a:graphicData>
        </a:graphic>
      </p:graphicFrame>
      <p:graphicFrame>
        <p:nvGraphicFramePr>
          <p:cNvPr id="4099" name="Object 1025"/>
          <p:cNvGraphicFramePr>
            <a:graphicFrameLocks noChangeAspect="1"/>
          </p:cNvGraphicFramePr>
          <p:nvPr/>
        </p:nvGraphicFramePr>
        <p:xfrm>
          <a:off x="400050" y="12700"/>
          <a:ext cx="114300" cy="177800"/>
        </p:xfrm>
        <a:graphic>
          <a:graphicData uri="http://schemas.openxmlformats.org/presentationml/2006/ole">
            <p:oleObj spid="_x0000_s4099" name="Equation" r:id="rId5" imgW="114120" imgH="177480" progId="Equation.DSMT4">
              <p:embed/>
            </p:oleObj>
          </a:graphicData>
        </a:graphic>
      </p:graphicFrame>
      <p:sp>
        <p:nvSpPr>
          <p:cNvPr id="403462" name="Rectangle 6"/>
          <p:cNvSpPr>
            <a:spLocks noChangeArrowheads="1"/>
          </p:cNvSpPr>
          <p:nvPr/>
        </p:nvSpPr>
        <p:spPr bwMode="auto">
          <a:xfrm>
            <a:off x="914400" y="4892675"/>
            <a:ext cx="7848600" cy="1119188"/>
          </a:xfrm>
          <a:prstGeom prst="rect">
            <a:avLst/>
          </a:prstGeom>
          <a:noFill/>
          <a:ln w="9525">
            <a:noFill/>
            <a:miter lim="800000"/>
            <a:headEnd/>
            <a:tailEnd/>
          </a:ln>
        </p:spPr>
        <p:txBody>
          <a:bodyPr/>
          <a:lstStyle/>
          <a:p>
            <a:pPr marL="342900" indent="-342900">
              <a:spcBef>
                <a:spcPct val="20000"/>
              </a:spcBef>
              <a:buFontTx/>
              <a:buChar char="•"/>
            </a:pPr>
            <a:endParaRPr lang="en-US" sz="3200" b="1">
              <a:solidFill>
                <a:srgbClr val="000032"/>
              </a:solidFill>
              <a:latin typeface="Arial" charset="0"/>
            </a:endParaRPr>
          </a:p>
        </p:txBody>
      </p:sp>
      <p:pic>
        <p:nvPicPr>
          <p:cNvPr id="403463" name="Picture 7"/>
          <p:cNvPicPr>
            <a:picLocks noChangeAspect="1" noChangeArrowheads="1"/>
          </p:cNvPicPr>
          <p:nvPr/>
        </p:nvPicPr>
        <p:blipFill>
          <a:blip r:embed="rId6" cstate="print"/>
          <a:srcRect/>
          <a:stretch>
            <a:fillRect/>
          </a:stretch>
        </p:blipFill>
        <p:spPr bwMode="auto">
          <a:xfrm>
            <a:off x="914400" y="4611688"/>
            <a:ext cx="5232400" cy="1052512"/>
          </a:xfrm>
          <a:prstGeom prst="rect">
            <a:avLst/>
          </a:prstGeom>
          <a:noFill/>
          <a:ln w="9525">
            <a:noFill/>
            <a:miter lim="800000"/>
            <a:headEnd/>
            <a:tailEnd/>
          </a:ln>
        </p:spPr>
      </p:pic>
      <p:graphicFrame>
        <p:nvGraphicFramePr>
          <p:cNvPr id="9" name="Object 1026"/>
          <p:cNvGraphicFramePr>
            <a:graphicFrameLocks noChangeAspect="1"/>
          </p:cNvGraphicFramePr>
          <p:nvPr/>
        </p:nvGraphicFramePr>
        <p:xfrm>
          <a:off x="6324600" y="4683125"/>
          <a:ext cx="2438400" cy="981075"/>
        </p:xfrm>
        <a:graphic>
          <a:graphicData uri="http://schemas.openxmlformats.org/presentationml/2006/ole">
            <p:oleObj spid="_x0000_s4100" name="Equation" r:id="rId7" imgW="1041120" imgH="41904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03459">
                                            <p:txEl>
                                              <p:pRg st="0" end="0"/>
                                            </p:txEl>
                                          </p:spTgt>
                                        </p:tgtEl>
                                        <p:attrNameLst>
                                          <p:attrName>style.visibility</p:attrName>
                                        </p:attrNameLst>
                                      </p:cBhvr>
                                      <p:to>
                                        <p:strVal val="visible"/>
                                      </p:to>
                                    </p:set>
                                    <p:animEffect transition="in" filter="wipe(left)">
                                      <p:cBhvr>
                                        <p:cTn id="7" dur="500"/>
                                        <p:tgtEl>
                                          <p:spTgt spid="40345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03459">
                                            <p:txEl>
                                              <p:pRg st="1" end="1"/>
                                            </p:txEl>
                                          </p:spTgt>
                                        </p:tgtEl>
                                        <p:attrNameLst>
                                          <p:attrName>style.visibility</p:attrName>
                                        </p:attrNameLst>
                                      </p:cBhvr>
                                      <p:to>
                                        <p:strVal val="visible"/>
                                      </p:to>
                                    </p:set>
                                    <p:animEffect transition="in" filter="wipe(left)">
                                      <p:cBhvr>
                                        <p:cTn id="12" dur="500"/>
                                        <p:tgtEl>
                                          <p:spTgt spid="40345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nodePh="1">
                                  <p:stCondLst>
                                    <p:cond delay="0"/>
                                  </p:stCondLst>
                                  <p:endCondLst>
                                    <p:cond evt="begin" delay="0">
                                      <p:tn val="15"/>
                                    </p:cond>
                                  </p:endCondLst>
                                  <p:childTnLst>
                                    <p:set>
                                      <p:cBhvr>
                                        <p:cTn id="16" dur="1" fill="hold">
                                          <p:stCondLst>
                                            <p:cond delay="0"/>
                                          </p:stCondLst>
                                        </p:cTn>
                                        <p:tgtEl>
                                          <p:spTgt spid="403462">
                                            <p:txEl>
                                              <p:pRg st="0" end="0"/>
                                            </p:txEl>
                                          </p:spTgt>
                                        </p:tgtEl>
                                        <p:attrNameLst>
                                          <p:attrName>style.visibility</p:attrName>
                                        </p:attrNameLst>
                                      </p:cBhvr>
                                      <p:to>
                                        <p:strVal val="visible"/>
                                      </p:to>
                                    </p:set>
                                    <p:animEffect transition="in" filter="wipe(left)">
                                      <p:cBhvr>
                                        <p:cTn id="17" dur="500"/>
                                        <p:tgtEl>
                                          <p:spTgt spid="40346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03463"/>
                                        </p:tgtEl>
                                        <p:attrNameLst>
                                          <p:attrName>style.visibility</p:attrName>
                                        </p:attrNameLst>
                                      </p:cBhvr>
                                      <p:to>
                                        <p:strVal val="visible"/>
                                      </p:to>
                                    </p:set>
                                    <p:animEffect transition="in" filter="wipe(left)">
                                      <p:cBhvr>
                                        <p:cTn id="22" dur="500"/>
                                        <p:tgtEl>
                                          <p:spTgt spid="40346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3459" grpId="0" build="p" bldLvl="2" autoUpdateAnimBg="0"/>
      <p:bldP spid="403462" grpId="0" build="p" bldLvl="2"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r>
              <a:rPr lang="en-US"/>
              <a:t>15-</a:t>
            </a:r>
            <a:fld id="{EF73B728-0AEC-405D-ADF0-D7815B4B4824}" type="slidenum">
              <a:rPr lang="en-US"/>
              <a:pPr>
                <a:defRPr/>
              </a:pPr>
              <a:t>12</a:t>
            </a:fld>
            <a:endParaRPr lang="en-US"/>
          </a:p>
        </p:txBody>
      </p:sp>
      <p:sp>
        <p:nvSpPr>
          <p:cNvPr id="14339" name="Rectangle 2"/>
          <p:cNvSpPr>
            <a:spLocks noGrp="1" noChangeArrowheads="1"/>
          </p:cNvSpPr>
          <p:nvPr>
            <p:ph type="title"/>
          </p:nvPr>
        </p:nvSpPr>
        <p:spPr>
          <a:xfrm>
            <a:off x="1143000" y="557213"/>
            <a:ext cx="7620000" cy="838200"/>
          </a:xfrm>
        </p:spPr>
        <p:txBody>
          <a:bodyPr/>
          <a:lstStyle/>
          <a:p>
            <a:pPr eaLnBrk="1" hangingPunct="1"/>
            <a:r>
              <a:rPr lang="en-US" smtClean="0"/>
              <a:t>Decisions Under Risk</a:t>
            </a:r>
          </a:p>
        </p:txBody>
      </p:sp>
      <p:sp>
        <p:nvSpPr>
          <p:cNvPr id="405507" name="Rectangle 3"/>
          <p:cNvSpPr>
            <a:spLocks noGrp="1" noChangeArrowheads="1"/>
          </p:cNvSpPr>
          <p:nvPr>
            <p:ph type="body" idx="1"/>
          </p:nvPr>
        </p:nvSpPr>
        <p:spPr>
          <a:xfrm>
            <a:off x="914400" y="1565275"/>
            <a:ext cx="7848600" cy="4876800"/>
          </a:xfrm>
        </p:spPr>
        <p:txBody>
          <a:bodyPr/>
          <a:lstStyle/>
          <a:p>
            <a:pPr eaLnBrk="1" hangingPunct="1"/>
            <a:r>
              <a:rPr lang="en-US" smtClean="0"/>
              <a:t>No single decision rule guarantees profits will actually be maximized</a:t>
            </a:r>
          </a:p>
          <a:p>
            <a:pPr eaLnBrk="1" hangingPunct="1"/>
            <a:r>
              <a:rPr lang="en-US" smtClean="0"/>
              <a:t>Decision rules do not eliminate risk</a:t>
            </a:r>
          </a:p>
          <a:p>
            <a:pPr lvl="1" eaLnBrk="1" hangingPunct="1"/>
            <a:r>
              <a:rPr lang="en-US" smtClean="0"/>
              <a:t>Provide a method to systematically include risk in the decision making process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05507">
                                            <p:txEl>
                                              <p:pRg st="0" end="0"/>
                                            </p:txEl>
                                          </p:spTgt>
                                        </p:tgtEl>
                                        <p:attrNameLst>
                                          <p:attrName>style.visibility</p:attrName>
                                        </p:attrNameLst>
                                      </p:cBhvr>
                                      <p:to>
                                        <p:strVal val="visible"/>
                                      </p:to>
                                    </p:set>
                                    <p:animEffect transition="in" filter="wipe(left)">
                                      <p:cBhvr>
                                        <p:cTn id="7" dur="500"/>
                                        <p:tgtEl>
                                          <p:spTgt spid="40550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05507">
                                            <p:txEl>
                                              <p:pRg st="1" end="1"/>
                                            </p:txEl>
                                          </p:spTgt>
                                        </p:tgtEl>
                                        <p:attrNameLst>
                                          <p:attrName>style.visibility</p:attrName>
                                        </p:attrNameLst>
                                      </p:cBhvr>
                                      <p:to>
                                        <p:strVal val="visible"/>
                                      </p:to>
                                    </p:set>
                                    <p:animEffect transition="in" filter="wipe(left)">
                                      <p:cBhvr>
                                        <p:cTn id="12" dur="500"/>
                                        <p:tgtEl>
                                          <p:spTgt spid="40550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05507">
                                            <p:txEl>
                                              <p:pRg st="2" end="2"/>
                                            </p:txEl>
                                          </p:spTgt>
                                        </p:tgtEl>
                                        <p:attrNameLst>
                                          <p:attrName>style.visibility</p:attrName>
                                        </p:attrNameLst>
                                      </p:cBhvr>
                                      <p:to>
                                        <p:strVal val="visible"/>
                                      </p:to>
                                    </p:set>
                                    <p:animEffect transition="in" filter="wipe(left)">
                                      <p:cBhvr>
                                        <p:cTn id="17" dur="500"/>
                                        <p:tgtEl>
                                          <p:spTgt spid="40550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5507" grpId="0" build="p" bldLvl="2"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Slide Number Placeholder 3"/>
          <p:cNvSpPr>
            <a:spLocks noGrp="1"/>
          </p:cNvSpPr>
          <p:nvPr>
            <p:ph type="sldNum" sz="quarter" idx="10"/>
          </p:nvPr>
        </p:nvSpPr>
        <p:spPr/>
        <p:txBody>
          <a:bodyPr/>
          <a:lstStyle/>
          <a:p>
            <a:pPr>
              <a:defRPr/>
            </a:pPr>
            <a:r>
              <a:rPr lang="en-US"/>
              <a:t>15-</a:t>
            </a:r>
            <a:fld id="{83E3E564-85A6-42A0-B4EC-E266A4C6E030}" type="slidenum">
              <a:rPr lang="en-US"/>
              <a:pPr>
                <a:defRPr/>
              </a:pPr>
              <a:t>13</a:t>
            </a:fld>
            <a:endParaRPr lang="en-US"/>
          </a:p>
        </p:txBody>
      </p:sp>
      <p:sp>
        <p:nvSpPr>
          <p:cNvPr id="15363" name="Rectangle 1026"/>
          <p:cNvSpPr>
            <a:spLocks noGrp="1" noChangeArrowheads="1"/>
          </p:cNvSpPr>
          <p:nvPr>
            <p:ph type="title"/>
          </p:nvPr>
        </p:nvSpPr>
        <p:spPr>
          <a:xfrm>
            <a:off x="1143000" y="515938"/>
            <a:ext cx="7620000" cy="838200"/>
          </a:xfrm>
        </p:spPr>
        <p:txBody>
          <a:bodyPr/>
          <a:lstStyle/>
          <a:p>
            <a:pPr eaLnBrk="1" hangingPunct="1">
              <a:lnSpc>
                <a:spcPct val="90000"/>
              </a:lnSpc>
            </a:pPr>
            <a:r>
              <a:rPr lang="en-US" sz="3600" smtClean="0"/>
              <a:t>Summary of Decision Rules Under Conditions of Risk</a:t>
            </a:r>
          </a:p>
        </p:txBody>
      </p:sp>
      <p:graphicFrame>
        <p:nvGraphicFramePr>
          <p:cNvPr id="407555" name="Group 1027"/>
          <p:cNvGraphicFramePr>
            <a:graphicFrameLocks noGrp="1"/>
          </p:cNvGraphicFramePr>
          <p:nvPr/>
        </p:nvGraphicFramePr>
        <p:xfrm>
          <a:off x="854075" y="1628775"/>
          <a:ext cx="7991475" cy="4716463"/>
        </p:xfrm>
        <a:graphic>
          <a:graphicData uri="http://schemas.openxmlformats.org/drawingml/2006/table">
            <a:tbl>
              <a:tblPr/>
              <a:tblGrid>
                <a:gridCol w="1828800"/>
                <a:gridCol w="6162675"/>
              </a:tblGrid>
              <a:tr h="6318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32"/>
                          </a:solidFill>
                          <a:effectLst/>
                          <a:latin typeface="Arial" charset="0"/>
                        </a:rPr>
                        <a:t>Expected value rule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1" i="0" u="none" strike="noStrike" cap="none" normalizeH="0" baseline="0" smtClean="0">
                        <a:ln>
                          <a:noFill/>
                        </a:ln>
                        <a:solidFill>
                          <a:srgbClr val="3C386C"/>
                        </a:solidFill>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400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32"/>
                          </a:solidFill>
                          <a:effectLst/>
                          <a:latin typeface="Arial" charset="0"/>
                        </a:rPr>
                        <a:t>Mean-variance rules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1" i="0" u="none" strike="noStrike" cap="none" normalizeH="0" baseline="0" smtClean="0">
                        <a:ln>
                          <a:noFill/>
                        </a:ln>
                        <a:solidFill>
                          <a:srgbClr val="3C386C"/>
                        </a:solidFill>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747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32"/>
                          </a:solidFill>
                          <a:effectLst/>
                          <a:latin typeface="Arial" charset="0"/>
                        </a:rPr>
                        <a:t>Coefficient of variation rule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1" i="0" u="none" strike="noStrike" cap="none" normalizeH="0" baseline="0" smtClean="0">
                        <a:ln>
                          <a:noFill/>
                        </a:ln>
                        <a:solidFill>
                          <a:srgbClr val="3C386C"/>
                        </a:solidFill>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07571" name="Text Box 1043"/>
          <p:cNvSpPr txBox="1">
            <a:spLocks noChangeArrowheads="1"/>
          </p:cNvSpPr>
          <p:nvPr/>
        </p:nvSpPr>
        <p:spPr bwMode="auto">
          <a:xfrm>
            <a:off x="2686050" y="1620838"/>
            <a:ext cx="6126163" cy="396875"/>
          </a:xfrm>
          <a:prstGeom prst="rect">
            <a:avLst/>
          </a:prstGeom>
          <a:noFill/>
          <a:ln w="9525">
            <a:noFill/>
            <a:miter lim="800000"/>
            <a:headEnd/>
            <a:tailEnd/>
          </a:ln>
        </p:spPr>
        <p:txBody>
          <a:bodyPr>
            <a:spAutoFit/>
          </a:bodyPr>
          <a:lstStyle/>
          <a:p>
            <a:pPr>
              <a:spcBef>
                <a:spcPct val="50000"/>
              </a:spcBef>
            </a:pPr>
            <a:r>
              <a:rPr lang="en-US" sz="2000" b="1">
                <a:solidFill>
                  <a:srgbClr val="3C386C"/>
                </a:solidFill>
                <a:latin typeface="Comic Sans MS" pitchFamily="66" charset="0"/>
              </a:rPr>
              <a:t>Choose decision with highest expected value</a:t>
            </a:r>
          </a:p>
        </p:txBody>
      </p:sp>
      <p:sp>
        <p:nvSpPr>
          <p:cNvPr id="407572" name="Text Box 1044"/>
          <p:cNvSpPr txBox="1">
            <a:spLocks noChangeArrowheads="1"/>
          </p:cNvSpPr>
          <p:nvPr/>
        </p:nvSpPr>
        <p:spPr bwMode="auto">
          <a:xfrm>
            <a:off x="2678113" y="2336800"/>
            <a:ext cx="6167437" cy="3454400"/>
          </a:xfrm>
          <a:prstGeom prst="rect">
            <a:avLst/>
          </a:prstGeom>
          <a:noFill/>
          <a:ln w="9525">
            <a:noFill/>
            <a:miter lim="800000"/>
            <a:headEnd/>
            <a:tailEnd/>
          </a:ln>
        </p:spPr>
        <p:txBody>
          <a:bodyPr>
            <a:spAutoFit/>
          </a:bodyPr>
          <a:lstStyle/>
          <a:p>
            <a:pPr>
              <a:spcBef>
                <a:spcPct val="50000"/>
              </a:spcBef>
            </a:pPr>
            <a:r>
              <a:rPr lang="en-US" sz="2000" b="1">
                <a:solidFill>
                  <a:srgbClr val="3C386C"/>
                </a:solidFill>
                <a:latin typeface="Comic Sans MS" pitchFamily="66" charset="0"/>
              </a:rPr>
              <a:t>Given two risky decisions A &amp; B:</a:t>
            </a:r>
          </a:p>
          <a:p>
            <a:pPr>
              <a:spcBef>
                <a:spcPct val="20000"/>
              </a:spcBef>
              <a:buFontTx/>
              <a:buChar char="•"/>
            </a:pPr>
            <a:r>
              <a:rPr lang="en-US" sz="2000" b="1">
                <a:solidFill>
                  <a:srgbClr val="3C386C"/>
                </a:solidFill>
                <a:latin typeface="Comic Sans MS" pitchFamily="66" charset="0"/>
              </a:rPr>
              <a:t>If A has higher expected outcome &amp; lower variance than B, choose decision A</a:t>
            </a:r>
          </a:p>
          <a:p>
            <a:pPr>
              <a:spcBef>
                <a:spcPct val="20000"/>
              </a:spcBef>
              <a:buFontTx/>
              <a:buChar char="•"/>
            </a:pPr>
            <a:r>
              <a:rPr lang="en-US" sz="2000" b="1">
                <a:solidFill>
                  <a:srgbClr val="3C386C"/>
                </a:solidFill>
                <a:latin typeface="Comic Sans MS" pitchFamily="66" charset="0"/>
              </a:rPr>
              <a:t>If A &amp; B have identical variances (or standard deviations), choose decision with higher expected value</a:t>
            </a:r>
          </a:p>
          <a:p>
            <a:pPr>
              <a:spcBef>
                <a:spcPct val="20000"/>
              </a:spcBef>
              <a:buFontTx/>
              <a:buChar char="•"/>
            </a:pPr>
            <a:r>
              <a:rPr lang="en-US" sz="2000" b="1">
                <a:solidFill>
                  <a:srgbClr val="3C386C"/>
                </a:solidFill>
                <a:latin typeface="Comic Sans MS" pitchFamily="66" charset="0"/>
              </a:rPr>
              <a:t>If A &amp; B have identical expected values, choose decision with lower variance (standard deviation)</a:t>
            </a:r>
          </a:p>
          <a:p>
            <a:pPr>
              <a:spcBef>
                <a:spcPct val="20000"/>
              </a:spcBef>
              <a:buFontTx/>
              <a:buChar char="•"/>
            </a:pPr>
            <a:endParaRPr lang="en-US" sz="2400"/>
          </a:p>
        </p:txBody>
      </p:sp>
      <p:sp>
        <p:nvSpPr>
          <p:cNvPr id="407573" name="Text Box 1045"/>
          <p:cNvSpPr txBox="1">
            <a:spLocks noChangeArrowheads="1"/>
          </p:cNvSpPr>
          <p:nvPr/>
        </p:nvSpPr>
        <p:spPr bwMode="auto">
          <a:xfrm>
            <a:off x="2674938" y="5470525"/>
            <a:ext cx="5661025" cy="701675"/>
          </a:xfrm>
          <a:prstGeom prst="rect">
            <a:avLst/>
          </a:prstGeom>
          <a:noFill/>
          <a:ln w="9525">
            <a:noFill/>
            <a:miter lim="800000"/>
            <a:headEnd/>
            <a:tailEnd/>
          </a:ln>
        </p:spPr>
        <p:txBody>
          <a:bodyPr>
            <a:spAutoFit/>
          </a:bodyPr>
          <a:lstStyle/>
          <a:p>
            <a:pPr>
              <a:spcBef>
                <a:spcPct val="50000"/>
              </a:spcBef>
            </a:pPr>
            <a:r>
              <a:rPr lang="en-US" sz="2000" b="1">
                <a:solidFill>
                  <a:srgbClr val="3C386C"/>
                </a:solidFill>
                <a:latin typeface="Comic Sans MS" pitchFamily="66" charset="0"/>
              </a:rPr>
              <a:t>Choose decision with smallest coefficient of variation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07571">
                                            <p:txEl>
                                              <p:pRg st="0" end="0"/>
                                            </p:txEl>
                                          </p:spTgt>
                                        </p:tgtEl>
                                        <p:attrNameLst>
                                          <p:attrName>style.visibility</p:attrName>
                                        </p:attrNameLst>
                                      </p:cBhvr>
                                      <p:to>
                                        <p:strVal val="visible"/>
                                      </p:to>
                                    </p:set>
                                    <p:animEffect transition="in" filter="wipe(left)">
                                      <p:cBhvr>
                                        <p:cTn id="7" dur="500"/>
                                        <p:tgtEl>
                                          <p:spTgt spid="4075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07572">
                                            <p:txEl>
                                              <p:pRg st="0" end="0"/>
                                            </p:txEl>
                                          </p:spTgt>
                                        </p:tgtEl>
                                        <p:attrNameLst>
                                          <p:attrName>style.visibility</p:attrName>
                                        </p:attrNameLst>
                                      </p:cBhvr>
                                      <p:to>
                                        <p:strVal val="visible"/>
                                      </p:to>
                                    </p:set>
                                    <p:animEffect transition="in" filter="wipe(left)">
                                      <p:cBhvr>
                                        <p:cTn id="12" dur="500"/>
                                        <p:tgtEl>
                                          <p:spTgt spid="40757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07572">
                                            <p:txEl>
                                              <p:pRg st="1" end="1"/>
                                            </p:txEl>
                                          </p:spTgt>
                                        </p:tgtEl>
                                        <p:attrNameLst>
                                          <p:attrName>style.visibility</p:attrName>
                                        </p:attrNameLst>
                                      </p:cBhvr>
                                      <p:to>
                                        <p:strVal val="visible"/>
                                      </p:to>
                                    </p:set>
                                    <p:animEffect transition="in" filter="wipe(left)">
                                      <p:cBhvr>
                                        <p:cTn id="17" dur="500"/>
                                        <p:tgtEl>
                                          <p:spTgt spid="40757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07572">
                                            <p:txEl>
                                              <p:pRg st="2" end="2"/>
                                            </p:txEl>
                                          </p:spTgt>
                                        </p:tgtEl>
                                        <p:attrNameLst>
                                          <p:attrName>style.visibility</p:attrName>
                                        </p:attrNameLst>
                                      </p:cBhvr>
                                      <p:to>
                                        <p:strVal val="visible"/>
                                      </p:to>
                                    </p:set>
                                    <p:animEffect transition="in" filter="wipe(left)">
                                      <p:cBhvr>
                                        <p:cTn id="22" dur="500"/>
                                        <p:tgtEl>
                                          <p:spTgt spid="40757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07572">
                                            <p:txEl>
                                              <p:pRg st="3" end="3"/>
                                            </p:txEl>
                                          </p:spTgt>
                                        </p:tgtEl>
                                        <p:attrNameLst>
                                          <p:attrName>style.visibility</p:attrName>
                                        </p:attrNameLst>
                                      </p:cBhvr>
                                      <p:to>
                                        <p:strVal val="visible"/>
                                      </p:to>
                                    </p:set>
                                    <p:animEffect transition="in" filter="wipe(left)">
                                      <p:cBhvr>
                                        <p:cTn id="27" dur="500"/>
                                        <p:tgtEl>
                                          <p:spTgt spid="407572">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07573">
                                            <p:txEl>
                                              <p:pRg st="0" end="0"/>
                                            </p:txEl>
                                          </p:spTgt>
                                        </p:tgtEl>
                                        <p:attrNameLst>
                                          <p:attrName>style.visibility</p:attrName>
                                        </p:attrNameLst>
                                      </p:cBhvr>
                                      <p:to>
                                        <p:strVal val="visible"/>
                                      </p:to>
                                    </p:set>
                                    <p:animEffect transition="in" filter="wipe(left)">
                                      <p:cBhvr>
                                        <p:cTn id="32" dur="500"/>
                                        <p:tgtEl>
                                          <p:spTgt spid="40757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7571" grpId="0" build="p" autoUpdateAnimBg="0"/>
      <p:bldP spid="407572" grpId="0" build="p" autoUpdateAnimBg="0"/>
      <p:bldP spid="407573"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Slide Number Placeholder 3"/>
          <p:cNvSpPr>
            <a:spLocks noGrp="1"/>
          </p:cNvSpPr>
          <p:nvPr>
            <p:ph type="sldNum" sz="quarter" idx="10"/>
          </p:nvPr>
        </p:nvSpPr>
        <p:spPr/>
        <p:txBody>
          <a:bodyPr/>
          <a:lstStyle/>
          <a:p>
            <a:pPr>
              <a:defRPr/>
            </a:pPr>
            <a:r>
              <a:rPr lang="en-US"/>
              <a:t>15-</a:t>
            </a:r>
            <a:fld id="{CCCDDB50-3BE7-48A2-ABEB-233361D1BB5B}" type="slidenum">
              <a:rPr lang="en-US"/>
              <a:pPr>
                <a:defRPr/>
              </a:pPr>
              <a:t>14</a:t>
            </a:fld>
            <a:endParaRPr lang="en-US"/>
          </a:p>
        </p:txBody>
      </p:sp>
      <p:sp>
        <p:nvSpPr>
          <p:cNvPr id="16387" name="Rectangle 2"/>
          <p:cNvSpPr>
            <a:spLocks noGrp="1" noChangeArrowheads="1"/>
          </p:cNvSpPr>
          <p:nvPr>
            <p:ph type="title"/>
          </p:nvPr>
        </p:nvSpPr>
        <p:spPr>
          <a:xfrm>
            <a:off x="1090613" y="515938"/>
            <a:ext cx="7672387" cy="838200"/>
          </a:xfrm>
        </p:spPr>
        <p:txBody>
          <a:bodyPr/>
          <a:lstStyle/>
          <a:p>
            <a:pPr eaLnBrk="1" hangingPunct="1">
              <a:lnSpc>
                <a:spcPct val="90000"/>
              </a:lnSpc>
            </a:pPr>
            <a:r>
              <a:rPr lang="en-US" sz="3600" smtClean="0"/>
              <a:t>Probability Distributions for Weekly Profit   </a:t>
            </a:r>
            <a:r>
              <a:rPr lang="en-US" sz="3400" smtClean="0"/>
              <a:t>(Figure 15.4)</a:t>
            </a:r>
          </a:p>
        </p:txBody>
      </p:sp>
      <p:pic>
        <p:nvPicPr>
          <p:cNvPr id="16388" name="Picture 3" descr="Fig 15"/>
          <p:cNvPicPr>
            <a:picLocks noChangeAspect="1" noChangeArrowheads="1"/>
          </p:cNvPicPr>
          <p:nvPr/>
        </p:nvPicPr>
        <p:blipFill>
          <a:blip r:embed="rId3" cstate="print"/>
          <a:srcRect/>
          <a:stretch>
            <a:fillRect/>
          </a:stretch>
        </p:blipFill>
        <p:spPr bwMode="auto">
          <a:xfrm>
            <a:off x="854075" y="2357438"/>
            <a:ext cx="7891463" cy="1706562"/>
          </a:xfrm>
          <a:prstGeom prst="rect">
            <a:avLst/>
          </a:prstGeom>
          <a:noFill/>
          <a:ln w="9525">
            <a:noFill/>
            <a:miter lim="800000"/>
            <a:headEnd/>
            <a:tailEnd/>
          </a:ln>
        </p:spPr>
      </p:pic>
      <p:pic>
        <p:nvPicPr>
          <p:cNvPr id="16389" name="Picture 4" descr="Fig 15"/>
          <p:cNvPicPr>
            <a:picLocks noChangeAspect="1" noChangeArrowheads="1"/>
          </p:cNvPicPr>
          <p:nvPr/>
        </p:nvPicPr>
        <p:blipFill>
          <a:blip r:embed="rId4" cstate="print"/>
          <a:srcRect/>
          <a:stretch>
            <a:fillRect/>
          </a:stretch>
        </p:blipFill>
        <p:spPr bwMode="auto">
          <a:xfrm>
            <a:off x="2857500" y="4513263"/>
            <a:ext cx="3857625" cy="1677987"/>
          </a:xfrm>
          <a:prstGeom prst="rect">
            <a:avLst/>
          </a:prstGeom>
          <a:noFill/>
          <a:ln w="9525">
            <a:noFill/>
            <a:miter lim="800000"/>
            <a:headEnd/>
            <a:tailEnd/>
          </a:ln>
        </p:spPr>
      </p:pic>
      <p:pic>
        <p:nvPicPr>
          <p:cNvPr id="409605" name="Picture 5" descr="Fig 15"/>
          <p:cNvPicPr>
            <a:picLocks noChangeAspect="1" noChangeArrowheads="1"/>
          </p:cNvPicPr>
          <p:nvPr/>
        </p:nvPicPr>
        <p:blipFill>
          <a:blip r:embed="rId5" cstate="print"/>
          <a:srcRect/>
          <a:stretch>
            <a:fillRect/>
          </a:stretch>
        </p:blipFill>
        <p:spPr bwMode="auto">
          <a:xfrm>
            <a:off x="2085975" y="2946400"/>
            <a:ext cx="269875" cy="769938"/>
          </a:xfrm>
          <a:prstGeom prst="rect">
            <a:avLst/>
          </a:prstGeom>
          <a:noFill/>
          <a:ln w="9525">
            <a:noFill/>
            <a:miter lim="800000"/>
            <a:headEnd/>
            <a:tailEnd/>
          </a:ln>
        </p:spPr>
      </p:pic>
      <p:pic>
        <p:nvPicPr>
          <p:cNvPr id="409606" name="Picture 6" descr="Fig 15"/>
          <p:cNvPicPr>
            <a:picLocks noChangeAspect="1" noChangeArrowheads="1"/>
          </p:cNvPicPr>
          <p:nvPr/>
        </p:nvPicPr>
        <p:blipFill>
          <a:blip r:embed="rId6" cstate="print"/>
          <a:srcRect/>
          <a:stretch>
            <a:fillRect/>
          </a:stretch>
        </p:blipFill>
        <p:spPr bwMode="auto">
          <a:xfrm>
            <a:off x="2597150" y="2624138"/>
            <a:ext cx="269875" cy="1092200"/>
          </a:xfrm>
          <a:prstGeom prst="rect">
            <a:avLst/>
          </a:prstGeom>
          <a:noFill/>
          <a:ln w="9525">
            <a:noFill/>
            <a:miter lim="800000"/>
            <a:headEnd/>
            <a:tailEnd/>
          </a:ln>
        </p:spPr>
      </p:pic>
      <p:pic>
        <p:nvPicPr>
          <p:cNvPr id="409607" name="Picture 7" descr="Fig 15"/>
          <p:cNvPicPr>
            <a:picLocks noChangeAspect="1" noChangeArrowheads="1"/>
          </p:cNvPicPr>
          <p:nvPr/>
        </p:nvPicPr>
        <p:blipFill>
          <a:blip r:embed="rId6" cstate="print"/>
          <a:srcRect/>
          <a:stretch>
            <a:fillRect/>
          </a:stretch>
        </p:blipFill>
        <p:spPr bwMode="auto">
          <a:xfrm>
            <a:off x="3100388" y="2624138"/>
            <a:ext cx="269875" cy="1092200"/>
          </a:xfrm>
          <a:prstGeom prst="rect">
            <a:avLst/>
          </a:prstGeom>
          <a:noFill/>
          <a:ln w="9525">
            <a:noFill/>
            <a:miter lim="800000"/>
            <a:headEnd/>
            <a:tailEnd/>
          </a:ln>
        </p:spPr>
      </p:pic>
      <p:pic>
        <p:nvPicPr>
          <p:cNvPr id="409608" name="Picture 8" descr="Fig 15"/>
          <p:cNvPicPr>
            <a:picLocks noChangeAspect="1" noChangeArrowheads="1"/>
          </p:cNvPicPr>
          <p:nvPr/>
        </p:nvPicPr>
        <p:blipFill>
          <a:blip r:embed="rId5" cstate="print"/>
          <a:srcRect/>
          <a:stretch>
            <a:fillRect/>
          </a:stretch>
        </p:blipFill>
        <p:spPr bwMode="auto">
          <a:xfrm>
            <a:off x="3614738" y="2946400"/>
            <a:ext cx="269875" cy="769938"/>
          </a:xfrm>
          <a:prstGeom prst="rect">
            <a:avLst/>
          </a:prstGeom>
          <a:noFill/>
          <a:ln w="9525">
            <a:noFill/>
            <a:miter lim="800000"/>
            <a:headEnd/>
            <a:tailEnd/>
          </a:ln>
        </p:spPr>
      </p:pic>
      <p:pic>
        <p:nvPicPr>
          <p:cNvPr id="409609" name="Picture 9" descr="Fig 15"/>
          <p:cNvPicPr>
            <a:picLocks noChangeAspect="1" noChangeArrowheads="1"/>
          </p:cNvPicPr>
          <p:nvPr/>
        </p:nvPicPr>
        <p:blipFill>
          <a:blip r:embed="rId7" cstate="print"/>
          <a:srcRect/>
          <a:stretch>
            <a:fillRect/>
          </a:stretch>
        </p:blipFill>
        <p:spPr bwMode="auto">
          <a:xfrm>
            <a:off x="5640388" y="3286125"/>
            <a:ext cx="269875" cy="439738"/>
          </a:xfrm>
          <a:prstGeom prst="rect">
            <a:avLst/>
          </a:prstGeom>
          <a:noFill/>
          <a:ln w="9525">
            <a:noFill/>
            <a:miter lim="800000"/>
            <a:headEnd/>
            <a:tailEnd/>
          </a:ln>
        </p:spPr>
      </p:pic>
      <p:pic>
        <p:nvPicPr>
          <p:cNvPr id="409610" name="Picture 10" descr="Fig 15"/>
          <p:cNvPicPr>
            <a:picLocks noChangeAspect="1" noChangeArrowheads="1"/>
          </p:cNvPicPr>
          <p:nvPr/>
        </p:nvPicPr>
        <p:blipFill>
          <a:blip r:embed="rId8" cstate="print"/>
          <a:srcRect/>
          <a:stretch>
            <a:fillRect/>
          </a:stretch>
        </p:blipFill>
        <p:spPr bwMode="auto">
          <a:xfrm>
            <a:off x="6137275" y="3133725"/>
            <a:ext cx="269875" cy="592138"/>
          </a:xfrm>
          <a:prstGeom prst="rect">
            <a:avLst/>
          </a:prstGeom>
          <a:noFill/>
          <a:ln w="9525">
            <a:noFill/>
            <a:miter lim="800000"/>
            <a:headEnd/>
            <a:tailEnd/>
          </a:ln>
        </p:spPr>
      </p:pic>
      <p:pic>
        <p:nvPicPr>
          <p:cNvPr id="409611" name="Picture 11" descr="Fig 15"/>
          <p:cNvPicPr>
            <a:picLocks noChangeAspect="1" noChangeArrowheads="1"/>
          </p:cNvPicPr>
          <p:nvPr/>
        </p:nvPicPr>
        <p:blipFill>
          <a:blip r:embed="rId8" cstate="print"/>
          <a:srcRect/>
          <a:stretch>
            <a:fillRect/>
          </a:stretch>
        </p:blipFill>
        <p:spPr bwMode="auto">
          <a:xfrm>
            <a:off x="6645275" y="3133725"/>
            <a:ext cx="269875" cy="592138"/>
          </a:xfrm>
          <a:prstGeom prst="rect">
            <a:avLst/>
          </a:prstGeom>
          <a:noFill/>
          <a:ln w="9525">
            <a:noFill/>
            <a:miter lim="800000"/>
            <a:headEnd/>
            <a:tailEnd/>
          </a:ln>
        </p:spPr>
      </p:pic>
      <p:pic>
        <p:nvPicPr>
          <p:cNvPr id="409612" name="Picture 12" descr="Fig 15"/>
          <p:cNvPicPr>
            <a:picLocks noChangeAspect="1" noChangeArrowheads="1"/>
          </p:cNvPicPr>
          <p:nvPr/>
        </p:nvPicPr>
        <p:blipFill>
          <a:blip r:embed="rId9" cstate="print"/>
          <a:srcRect/>
          <a:stretch>
            <a:fillRect/>
          </a:stretch>
        </p:blipFill>
        <p:spPr bwMode="auto">
          <a:xfrm>
            <a:off x="7167563" y="2811463"/>
            <a:ext cx="269875" cy="914400"/>
          </a:xfrm>
          <a:prstGeom prst="rect">
            <a:avLst/>
          </a:prstGeom>
          <a:noFill/>
          <a:ln w="9525">
            <a:noFill/>
            <a:miter lim="800000"/>
            <a:headEnd/>
            <a:tailEnd/>
          </a:ln>
        </p:spPr>
      </p:pic>
      <p:pic>
        <p:nvPicPr>
          <p:cNvPr id="409613" name="Picture 13" descr="Fig 15"/>
          <p:cNvPicPr>
            <a:picLocks noChangeAspect="1" noChangeArrowheads="1"/>
          </p:cNvPicPr>
          <p:nvPr/>
        </p:nvPicPr>
        <p:blipFill>
          <a:blip r:embed="rId5" cstate="print"/>
          <a:srcRect/>
          <a:stretch>
            <a:fillRect/>
          </a:stretch>
        </p:blipFill>
        <p:spPr bwMode="auto">
          <a:xfrm>
            <a:off x="7673975" y="2955925"/>
            <a:ext cx="269875" cy="769938"/>
          </a:xfrm>
          <a:prstGeom prst="rect">
            <a:avLst/>
          </a:prstGeom>
          <a:noFill/>
          <a:ln w="9525">
            <a:noFill/>
            <a:miter lim="800000"/>
            <a:headEnd/>
            <a:tailEnd/>
          </a:ln>
        </p:spPr>
      </p:pic>
      <p:pic>
        <p:nvPicPr>
          <p:cNvPr id="409614" name="Picture 14" descr="Fig 15"/>
          <p:cNvPicPr>
            <a:picLocks noChangeAspect="1" noChangeArrowheads="1"/>
          </p:cNvPicPr>
          <p:nvPr/>
        </p:nvPicPr>
        <p:blipFill>
          <a:blip r:embed="rId8" cstate="print"/>
          <a:srcRect/>
          <a:stretch>
            <a:fillRect/>
          </a:stretch>
        </p:blipFill>
        <p:spPr bwMode="auto">
          <a:xfrm>
            <a:off x="8174038" y="3133725"/>
            <a:ext cx="269875" cy="592138"/>
          </a:xfrm>
          <a:prstGeom prst="rect">
            <a:avLst/>
          </a:prstGeom>
          <a:noFill/>
          <a:ln w="9525">
            <a:noFill/>
            <a:miter lim="800000"/>
            <a:headEnd/>
            <a:tailEnd/>
          </a:ln>
        </p:spPr>
      </p:pic>
      <p:pic>
        <p:nvPicPr>
          <p:cNvPr id="409615" name="Picture 15" descr="Fig 15"/>
          <p:cNvPicPr>
            <a:picLocks noChangeAspect="1" noChangeArrowheads="1"/>
          </p:cNvPicPr>
          <p:nvPr/>
        </p:nvPicPr>
        <p:blipFill>
          <a:blip r:embed="rId6" cstate="print"/>
          <a:srcRect/>
          <a:stretch>
            <a:fillRect/>
          </a:stretch>
        </p:blipFill>
        <p:spPr bwMode="auto">
          <a:xfrm>
            <a:off x="3605213" y="4781550"/>
            <a:ext cx="269875" cy="1092200"/>
          </a:xfrm>
          <a:prstGeom prst="rect">
            <a:avLst/>
          </a:prstGeom>
          <a:noFill/>
          <a:ln w="9525">
            <a:noFill/>
            <a:miter lim="800000"/>
            <a:headEnd/>
            <a:tailEnd/>
          </a:ln>
        </p:spPr>
      </p:pic>
      <p:pic>
        <p:nvPicPr>
          <p:cNvPr id="409616" name="Picture 16" descr="Fig 15"/>
          <p:cNvPicPr>
            <a:picLocks noChangeAspect="1" noChangeArrowheads="1"/>
          </p:cNvPicPr>
          <p:nvPr/>
        </p:nvPicPr>
        <p:blipFill>
          <a:blip r:embed="rId7" cstate="print"/>
          <a:srcRect/>
          <a:stretch>
            <a:fillRect/>
          </a:stretch>
        </p:blipFill>
        <p:spPr bwMode="auto">
          <a:xfrm>
            <a:off x="4110038" y="5434013"/>
            <a:ext cx="269875" cy="439737"/>
          </a:xfrm>
          <a:prstGeom prst="rect">
            <a:avLst/>
          </a:prstGeom>
          <a:noFill/>
          <a:ln w="9525">
            <a:noFill/>
            <a:miter lim="800000"/>
            <a:headEnd/>
            <a:tailEnd/>
          </a:ln>
        </p:spPr>
      </p:pic>
      <p:pic>
        <p:nvPicPr>
          <p:cNvPr id="409617" name="Picture 17" descr="Fig 15"/>
          <p:cNvPicPr>
            <a:picLocks noChangeAspect="1" noChangeArrowheads="1"/>
          </p:cNvPicPr>
          <p:nvPr/>
        </p:nvPicPr>
        <p:blipFill>
          <a:blip r:embed="rId7" cstate="print"/>
          <a:srcRect/>
          <a:stretch>
            <a:fillRect/>
          </a:stretch>
        </p:blipFill>
        <p:spPr bwMode="auto">
          <a:xfrm>
            <a:off x="4625975" y="5434013"/>
            <a:ext cx="269875" cy="439737"/>
          </a:xfrm>
          <a:prstGeom prst="rect">
            <a:avLst/>
          </a:prstGeom>
          <a:noFill/>
          <a:ln w="9525">
            <a:noFill/>
            <a:miter lim="800000"/>
            <a:headEnd/>
            <a:tailEnd/>
          </a:ln>
        </p:spPr>
      </p:pic>
      <p:pic>
        <p:nvPicPr>
          <p:cNvPr id="409618" name="Picture 18" descr="Fig 15"/>
          <p:cNvPicPr>
            <a:picLocks noChangeAspect="1" noChangeArrowheads="1"/>
          </p:cNvPicPr>
          <p:nvPr/>
        </p:nvPicPr>
        <p:blipFill>
          <a:blip r:embed="rId7" cstate="print"/>
          <a:srcRect/>
          <a:stretch>
            <a:fillRect/>
          </a:stretch>
        </p:blipFill>
        <p:spPr bwMode="auto">
          <a:xfrm>
            <a:off x="5141913" y="5434013"/>
            <a:ext cx="269875" cy="439737"/>
          </a:xfrm>
          <a:prstGeom prst="rect">
            <a:avLst/>
          </a:prstGeom>
          <a:noFill/>
          <a:ln w="9525">
            <a:noFill/>
            <a:miter lim="800000"/>
            <a:headEnd/>
            <a:tailEnd/>
          </a:ln>
        </p:spPr>
      </p:pic>
      <p:pic>
        <p:nvPicPr>
          <p:cNvPr id="409619" name="Picture 19" descr="Fig 15"/>
          <p:cNvPicPr>
            <a:picLocks noChangeAspect="1" noChangeArrowheads="1"/>
          </p:cNvPicPr>
          <p:nvPr/>
        </p:nvPicPr>
        <p:blipFill>
          <a:blip r:embed="rId7" cstate="print"/>
          <a:srcRect/>
          <a:stretch>
            <a:fillRect/>
          </a:stretch>
        </p:blipFill>
        <p:spPr bwMode="auto">
          <a:xfrm>
            <a:off x="5645150" y="5432425"/>
            <a:ext cx="269875" cy="439738"/>
          </a:xfrm>
          <a:prstGeom prst="rect">
            <a:avLst/>
          </a:prstGeom>
          <a:noFill/>
          <a:ln w="9525">
            <a:noFill/>
            <a:miter lim="800000"/>
            <a:headEnd/>
            <a:tailEnd/>
          </a:ln>
        </p:spPr>
      </p:pic>
      <p:pic>
        <p:nvPicPr>
          <p:cNvPr id="409620" name="Picture 20" descr="Fig 15"/>
          <p:cNvPicPr>
            <a:picLocks noChangeAspect="1" noChangeArrowheads="1"/>
          </p:cNvPicPr>
          <p:nvPr/>
        </p:nvPicPr>
        <p:blipFill>
          <a:blip r:embed="rId6" cstate="print"/>
          <a:srcRect/>
          <a:stretch>
            <a:fillRect/>
          </a:stretch>
        </p:blipFill>
        <p:spPr bwMode="auto">
          <a:xfrm>
            <a:off x="6151563" y="4779963"/>
            <a:ext cx="269875" cy="1092200"/>
          </a:xfrm>
          <a:prstGeom prst="rect">
            <a:avLst/>
          </a:prstGeom>
          <a:noFill/>
          <a:ln w="9525">
            <a:noFill/>
            <a:miter lim="800000"/>
            <a:headEnd/>
            <a:tailEnd/>
          </a:ln>
        </p:spPr>
      </p:pic>
      <p:sp>
        <p:nvSpPr>
          <p:cNvPr id="409621" name="Text Box 21"/>
          <p:cNvSpPr txBox="1">
            <a:spLocks noChangeArrowheads="1"/>
          </p:cNvSpPr>
          <p:nvPr/>
        </p:nvSpPr>
        <p:spPr bwMode="auto">
          <a:xfrm>
            <a:off x="1409700" y="1585913"/>
            <a:ext cx="1187450" cy="708025"/>
          </a:xfrm>
          <a:prstGeom prst="rect">
            <a:avLst/>
          </a:prstGeom>
          <a:noFill/>
          <a:ln w="9525">
            <a:noFill/>
            <a:miter lim="800000"/>
            <a:headEnd/>
            <a:tailEnd/>
          </a:ln>
        </p:spPr>
        <p:txBody>
          <a:bodyPr>
            <a:spAutoFit/>
          </a:bodyPr>
          <a:lstStyle/>
          <a:p>
            <a:pPr>
              <a:spcBef>
                <a:spcPct val="50000"/>
              </a:spcBef>
            </a:pPr>
            <a:r>
              <a:rPr lang="en-US" sz="1000" i="1">
                <a:latin typeface="Futura Lt BT" pitchFamily="34" charset="0"/>
              </a:rPr>
              <a:t>E(X)</a:t>
            </a:r>
            <a:r>
              <a:rPr lang="en-US" sz="1000">
                <a:latin typeface="Futura Lt BT" pitchFamily="34" charset="0"/>
              </a:rPr>
              <a:t> = 3,500   </a:t>
            </a:r>
          </a:p>
          <a:p>
            <a:pPr>
              <a:spcBef>
                <a:spcPct val="50000"/>
              </a:spcBef>
            </a:pPr>
            <a:r>
              <a:rPr lang="en-US" sz="1000">
                <a:latin typeface="Futura Lt BT" pitchFamily="34" charset="0"/>
                <a:sym typeface="Symbol" pitchFamily="18" charset="2"/>
              </a:rPr>
              <a:t></a:t>
            </a:r>
            <a:r>
              <a:rPr lang="en-US" sz="1200" i="1" baseline="-25000">
                <a:latin typeface="Futura Lt BT" pitchFamily="34" charset="0"/>
                <a:sym typeface="Symbol" pitchFamily="18" charset="2"/>
              </a:rPr>
              <a:t>A</a:t>
            </a:r>
            <a:r>
              <a:rPr lang="en-US" sz="1000">
                <a:latin typeface="Futura Lt BT" pitchFamily="34" charset="0"/>
                <a:sym typeface="Symbol" pitchFamily="18" charset="2"/>
              </a:rPr>
              <a:t> = 1,025       </a:t>
            </a:r>
          </a:p>
          <a:p>
            <a:pPr>
              <a:spcBef>
                <a:spcPct val="50000"/>
              </a:spcBef>
            </a:pPr>
            <a:r>
              <a:rPr lang="en-US" sz="1000">
                <a:latin typeface="Futura Lt BT" pitchFamily="34" charset="0"/>
                <a:sym typeface="Symbol" pitchFamily="18" charset="2"/>
              </a:rPr>
              <a:t> = 0.29</a:t>
            </a:r>
            <a:endParaRPr lang="en-US" sz="1000">
              <a:latin typeface="Futura Lt BT" pitchFamily="34" charset="0"/>
            </a:endParaRPr>
          </a:p>
        </p:txBody>
      </p:sp>
      <p:sp>
        <p:nvSpPr>
          <p:cNvPr id="409622" name="Text Box 22"/>
          <p:cNvSpPr txBox="1">
            <a:spLocks noChangeArrowheads="1"/>
          </p:cNvSpPr>
          <p:nvPr/>
        </p:nvSpPr>
        <p:spPr bwMode="auto">
          <a:xfrm>
            <a:off x="5457825" y="1585913"/>
            <a:ext cx="1146175" cy="630237"/>
          </a:xfrm>
          <a:prstGeom prst="rect">
            <a:avLst/>
          </a:prstGeom>
          <a:noFill/>
          <a:ln w="9525">
            <a:noFill/>
            <a:miter lim="800000"/>
            <a:headEnd/>
            <a:tailEnd/>
          </a:ln>
        </p:spPr>
        <p:txBody>
          <a:bodyPr>
            <a:spAutoFit/>
          </a:bodyPr>
          <a:lstStyle/>
          <a:p>
            <a:pPr>
              <a:spcBef>
                <a:spcPct val="50000"/>
              </a:spcBef>
            </a:pPr>
            <a:r>
              <a:rPr lang="en-US" sz="1000" i="1">
                <a:latin typeface="Futura Lt BT" pitchFamily="34" charset="0"/>
              </a:rPr>
              <a:t>E(X)</a:t>
            </a:r>
            <a:r>
              <a:rPr lang="en-US" sz="1000">
                <a:latin typeface="Futura Lt BT" pitchFamily="34" charset="0"/>
              </a:rPr>
              <a:t> = 3,750    </a:t>
            </a:r>
            <a:r>
              <a:rPr lang="en-US" sz="1000">
                <a:latin typeface="Futura Lt BT" pitchFamily="34" charset="0"/>
                <a:sym typeface="Symbol" pitchFamily="18" charset="2"/>
              </a:rPr>
              <a:t></a:t>
            </a:r>
            <a:r>
              <a:rPr lang="en-US" sz="1200" i="1" baseline="-25000">
                <a:latin typeface="Futura Lt BT" pitchFamily="34" charset="0"/>
                <a:sym typeface="Symbol" pitchFamily="18" charset="2"/>
              </a:rPr>
              <a:t>B</a:t>
            </a:r>
            <a:r>
              <a:rPr lang="en-US" sz="1000">
                <a:latin typeface="Futura Lt BT" pitchFamily="34" charset="0"/>
                <a:sym typeface="Symbol" pitchFamily="18" charset="2"/>
              </a:rPr>
              <a:t> = 1,545       </a:t>
            </a:r>
          </a:p>
          <a:p>
            <a:pPr>
              <a:spcBef>
                <a:spcPct val="50000"/>
              </a:spcBef>
            </a:pPr>
            <a:r>
              <a:rPr lang="en-US" sz="1000">
                <a:latin typeface="Futura Lt BT" pitchFamily="34" charset="0"/>
                <a:sym typeface="Symbol" pitchFamily="18" charset="2"/>
              </a:rPr>
              <a:t> = 0.41</a:t>
            </a:r>
            <a:endParaRPr lang="en-US" sz="1000">
              <a:latin typeface="Futura Lt BT" pitchFamily="34" charset="0"/>
            </a:endParaRPr>
          </a:p>
        </p:txBody>
      </p:sp>
      <p:sp>
        <p:nvSpPr>
          <p:cNvPr id="409623" name="Text Box 23"/>
          <p:cNvSpPr txBox="1">
            <a:spLocks noChangeArrowheads="1"/>
          </p:cNvSpPr>
          <p:nvPr/>
        </p:nvSpPr>
        <p:spPr bwMode="auto">
          <a:xfrm>
            <a:off x="6896100" y="4443413"/>
            <a:ext cx="1146175" cy="630237"/>
          </a:xfrm>
          <a:prstGeom prst="rect">
            <a:avLst/>
          </a:prstGeom>
          <a:noFill/>
          <a:ln w="9525">
            <a:noFill/>
            <a:miter lim="800000"/>
            <a:headEnd/>
            <a:tailEnd/>
          </a:ln>
        </p:spPr>
        <p:txBody>
          <a:bodyPr>
            <a:spAutoFit/>
          </a:bodyPr>
          <a:lstStyle/>
          <a:p>
            <a:pPr>
              <a:spcBef>
                <a:spcPct val="50000"/>
              </a:spcBef>
            </a:pPr>
            <a:r>
              <a:rPr lang="en-US" sz="1000" i="1">
                <a:latin typeface="Futura Lt BT" pitchFamily="34" charset="0"/>
              </a:rPr>
              <a:t>E(X)</a:t>
            </a:r>
            <a:r>
              <a:rPr lang="en-US" sz="1000">
                <a:latin typeface="Futura Lt BT" pitchFamily="34" charset="0"/>
              </a:rPr>
              <a:t> = 3,500    </a:t>
            </a:r>
            <a:r>
              <a:rPr lang="en-US" sz="1000">
                <a:latin typeface="Futura Lt BT" pitchFamily="34" charset="0"/>
                <a:sym typeface="Symbol" pitchFamily="18" charset="2"/>
              </a:rPr>
              <a:t></a:t>
            </a:r>
            <a:r>
              <a:rPr lang="en-US" sz="1200" i="1" baseline="-25000">
                <a:latin typeface="Futura Lt BT" pitchFamily="34" charset="0"/>
                <a:sym typeface="Symbol" pitchFamily="18" charset="2"/>
              </a:rPr>
              <a:t>C</a:t>
            </a:r>
            <a:r>
              <a:rPr lang="en-US" sz="1000">
                <a:latin typeface="Futura Lt BT" pitchFamily="34" charset="0"/>
                <a:sym typeface="Symbol" pitchFamily="18" charset="2"/>
              </a:rPr>
              <a:t> = 2,062       </a:t>
            </a:r>
          </a:p>
          <a:p>
            <a:pPr>
              <a:spcBef>
                <a:spcPct val="50000"/>
              </a:spcBef>
            </a:pPr>
            <a:r>
              <a:rPr lang="en-US" sz="1000">
                <a:latin typeface="Futura Lt BT" pitchFamily="34" charset="0"/>
                <a:sym typeface="Symbol" pitchFamily="18" charset="2"/>
              </a:rPr>
              <a:t> = 0.59</a:t>
            </a:r>
            <a:endParaRPr lang="en-US" sz="1000">
              <a:latin typeface="Futura Lt BT"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09605"/>
                                        </p:tgtEl>
                                        <p:attrNameLst>
                                          <p:attrName>style.visibility</p:attrName>
                                        </p:attrNameLst>
                                      </p:cBhvr>
                                      <p:to>
                                        <p:strVal val="visible"/>
                                      </p:to>
                                    </p:set>
                                    <p:animEffect transition="in" filter="wipe(down)">
                                      <p:cBhvr>
                                        <p:cTn id="7" dur="500"/>
                                        <p:tgtEl>
                                          <p:spTgt spid="409605"/>
                                        </p:tgtEl>
                                      </p:cBhvr>
                                    </p:animEffect>
                                  </p:childTnLst>
                                </p:cTn>
                              </p:par>
                            </p:childTnLst>
                          </p:cTn>
                        </p:par>
                        <p:par>
                          <p:cTn id="8" fill="hold">
                            <p:stCondLst>
                              <p:cond delay="500"/>
                            </p:stCondLst>
                            <p:childTnLst>
                              <p:par>
                                <p:cTn id="9" presetID="22" presetClass="entr" presetSubtype="4" fill="hold" nodeType="afterEffect">
                                  <p:stCondLst>
                                    <p:cond delay="1000"/>
                                  </p:stCondLst>
                                  <p:childTnLst>
                                    <p:set>
                                      <p:cBhvr>
                                        <p:cTn id="10" dur="1" fill="hold">
                                          <p:stCondLst>
                                            <p:cond delay="0"/>
                                          </p:stCondLst>
                                        </p:cTn>
                                        <p:tgtEl>
                                          <p:spTgt spid="409606"/>
                                        </p:tgtEl>
                                        <p:attrNameLst>
                                          <p:attrName>style.visibility</p:attrName>
                                        </p:attrNameLst>
                                      </p:cBhvr>
                                      <p:to>
                                        <p:strVal val="visible"/>
                                      </p:to>
                                    </p:set>
                                    <p:animEffect transition="in" filter="wipe(down)">
                                      <p:cBhvr>
                                        <p:cTn id="11" dur="500"/>
                                        <p:tgtEl>
                                          <p:spTgt spid="409606"/>
                                        </p:tgtEl>
                                      </p:cBhvr>
                                    </p:animEffect>
                                  </p:childTnLst>
                                </p:cTn>
                              </p:par>
                            </p:childTnLst>
                          </p:cTn>
                        </p:par>
                        <p:par>
                          <p:cTn id="12" fill="hold">
                            <p:stCondLst>
                              <p:cond delay="2000"/>
                            </p:stCondLst>
                            <p:childTnLst>
                              <p:par>
                                <p:cTn id="13" presetID="22" presetClass="entr" presetSubtype="4" fill="hold" nodeType="afterEffect">
                                  <p:stCondLst>
                                    <p:cond delay="1000"/>
                                  </p:stCondLst>
                                  <p:childTnLst>
                                    <p:set>
                                      <p:cBhvr>
                                        <p:cTn id="14" dur="1" fill="hold">
                                          <p:stCondLst>
                                            <p:cond delay="0"/>
                                          </p:stCondLst>
                                        </p:cTn>
                                        <p:tgtEl>
                                          <p:spTgt spid="409607"/>
                                        </p:tgtEl>
                                        <p:attrNameLst>
                                          <p:attrName>style.visibility</p:attrName>
                                        </p:attrNameLst>
                                      </p:cBhvr>
                                      <p:to>
                                        <p:strVal val="visible"/>
                                      </p:to>
                                    </p:set>
                                    <p:animEffect transition="in" filter="wipe(down)">
                                      <p:cBhvr>
                                        <p:cTn id="15" dur="500"/>
                                        <p:tgtEl>
                                          <p:spTgt spid="409607"/>
                                        </p:tgtEl>
                                      </p:cBhvr>
                                    </p:animEffect>
                                  </p:childTnLst>
                                </p:cTn>
                              </p:par>
                            </p:childTnLst>
                          </p:cTn>
                        </p:par>
                        <p:par>
                          <p:cTn id="16" fill="hold">
                            <p:stCondLst>
                              <p:cond delay="3500"/>
                            </p:stCondLst>
                            <p:childTnLst>
                              <p:par>
                                <p:cTn id="17" presetID="22" presetClass="entr" presetSubtype="4" fill="hold" nodeType="afterEffect">
                                  <p:stCondLst>
                                    <p:cond delay="1000"/>
                                  </p:stCondLst>
                                  <p:childTnLst>
                                    <p:set>
                                      <p:cBhvr>
                                        <p:cTn id="18" dur="1" fill="hold">
                                          <p:stCondLst>
                                            <p:cond delay="0"/>
                                          </p:stCondLst>
                                        </p:cTn>
                                        <p:tgtEl>
                                          <p:spTgt spid="409608"/>
                                        </p:tgtEl>
                                        <p:attrNameLst>
                                          <p:attrName>style.visibility</p:attrName>
                                        </p:attrNameLst>
                                      </p:cBhvr>
                                      <p:to>
                                        <p:strVal val="visible"/>
                                      </p:to>
                                    </p:set>
                                    <p:animEffect transition="in" filter="wipe(down)">
                                      <p:cBhvr>
                                        <p:cTn id="19" dur="500"/>
                                        <p:tgtEl>
                                          <p:spTgt spid="409608"/>
                                        </p:tgtEl>
                                      </p:cBhvr>
                                    </p:animEffect>
                                  </p:childTnLst>
                                </p:cTn>
                              </p:par>
                            </p:childTnLst>
                          </p:cTn>
                        </p:par>
                        <p:par>
                          <p:cTn id="20" fill="hold">
                            <p:stCondLst>
                              <p:cond delay="5000"/>
                            </p:stCondLst>
                            <p:childTnLst>
                              <p:par>
                                <p:cTn id="21" presetID="22" presetClass="entr" presetSubtype="8" fill="hold" grpId="0" nodeType="afterEffect">
                                  <p:stCondLst>
                                    <p:cond delay="1000"/>
                                  </p:stCondLst>
                                  <p:childTnLst>
                                    <p:set>
                                      <p:cBhvr>
                                        <p:cTn id="22" dur="1" fill="hold">
                                          <p:stCondLst>
                                            <p:cond delay="0"/>
                                          </p:stCondLst>
                                        </p:cTn>
                                        <p:tgtEl>
                                          <p:spTgt spid="409621">
                                            <p:txEl>
                                              <p:pRg st="0" end="0"/>
                                            </p:txEl>
                                          </p:spTgt>
                                        </p:tgtEl>
                                        <p:attrNameLst>
                                          <p:attrName>style.visibility</p:attrName>
                                        </p:attrNameLst>
                                      </p:cBhvr>
                                      <p:to>
                                        <p:strVal val="visible"/>
                                      </p:to>
                                    </p:set>
                                    <p:animEffect transition="in" filter="wipe(left)">
                                      <p:cBhvr>
                                        <p:cTn id="23" dur="500"/>
                                        <p:tgtEl>
                                          <p:spTgt spid="409621">
                                            <p:txEl>
                                              <p:pRg st="0" end="0"/>
                                            </p:txEl>
                                          </p:spTgt>
                                        </p:tgtEl>
                                      </p:cBhvr>
                                    </p:animEffect>
                                  </p:childTnLst>
                                </p:cTn>
                              </p:par>
                            </p:childTnLst>
                          </p:cTn>
                        </p:par>
                        <p:par>
                          <p:cTn id="24" fill="hold">
                            <p:stCondLst>
                              <p:cond delay="6500"/>
                            </p:stCondLst>
                            <p:childTnLst>
                              <p:par>
                                <p:cTn id="25" presetID="22" presetClass="entr" presetSubtype="8" fill="hold" grpId="0" nodeType="afterEffect">
                                  <p:stCondLst>
                                    <p:cond delay="1000"/>
                                  </p:stCondLst>
                                  <p:childTnLst>
                                    <p:set>
                                      <p:cBhvr>
                                        <p:cTn id="26" dur="1" fill="hold">
                                          <p:stCondLst>
                                            <p:cond delay="0"/>
                                          </p:stCondLst>
                                        </p:cTn>
                                        <p:tgtEl>
                                          <p:spTgt spid="409621">
                                            <p:txEl>
                                              <p:pRg st="1" end="1"/>
                                            </p:txEl>
                                          </p:spTgt>
                                        </p:tgtEl>
                                        <p:attrNameLst>
                                          <p:attrName>style.visibility</p:attrName>
                                        </p:attrNameLst>
                                      </p:cBhvr>
                                      <p:to>
                                        <p:strVal val="visible"/>
                                      </p:to>
                                    </p:set>
                                    <p:animEffect transition="in" filter="wipe(left)">
                                      <p:cBhvr>
                                        <p:cTn id="27" dur="500"/>
                                        <p:tgtEl>
                                          <p:spTgt spid="409621">
                                            <p:txEl>
                                              <p:pRg st="1" end="1"/>
                                            </p:txEl>
                                          </p:spTgt>
                                        </p:tgtEl>
                                      </p:cBhvr>
                                    </p:animEffect>
                                  </p:childTnLst>
                                </p:cTn>
                              </p:par>
                            </p:childTnLst>
                          </p:cTn>
                        </p:par>
                        <p:par>
                          <p:cTn id="28" fill="hold">
                            <p:stCondLst>
                              <p:cond delay="8000"/>
                            </p:stCondLst>
                            <p:childTnLst>
                              <p:par>
                                <p:cTn id="29" presetID="22" presetClass="entr" presetSubtype="8" fill="hold" grpId="0" nodeType="afterEffect">
                                  <p:stCondLst>
                                    <p:cond delay="1000"/>
                                  </p:stCondLst>
                                  <p:childTnLst>
                                    <p:set>
                                      <p:cBhvr>
                                        <p:cTn id="30" dur="1" fill="hold">
                                          <p:stCondLst>
                                            <p:cond delay="0"/>
                                          </p:stCondLst>
                                        </p:cTn>
                                        <p:tgtEl>
                                          <p:spTgt spid="409621">
                                            <p:txEl>
                                              <p:pRg st="2" end="2"/>
                                            </p:txEl>
                                          </p:spTgt>
                                        </p:tgtEl>
                                        <p:attrNameLst>
                                          <p:attrName>style.visibility</p:attrName>
                                        </p:attrNameLst>
                                      </p:cBhvr>
                                      <p:to>
                                        <p:strVal val="visible"/>
                                      </p:to>
                                    </p:set>
                                    <p:animEffect transition="in" filter="wipe(left)">
                                      <p:cBhvr>
                                        <p:cTn id="31" dur="500"/>
                                        <p:tgtEl>
                                          <p:spTgt spid="409621">
                                            <p:txEl>
                                              <p:pRg st="2" end="2"/>
                                            </p:txEl>
                                          </p:spTgt>
                                        </p:tgtEl>
                                      </p:cBhvr>
                                    </p:animEffect>
                                  </p:childTnLst>
                                </p:cTn>
                              </p:par>
                            </p:childTnLst>
                          </p:cTn>
                        </p:par>
                        <p:par>
                          <p:cTn id="32" fill="hold">
                            <p:stCondLst>
                              <p:cond delay="9500"/>
                            </p:stCondLst>
                            <p:childTnLst>
                              <p:par>
                                <p:cTn id="33" presetID="22" presetClass="entr" presetSubtype="4" fill="hold" nodeType="afterEffect">
                                  <p:stCondLst>
                                    <p:cond delay="1000"/>
                                  </p:stCondLst>
                                  <p:childTnLst>
                                    <p:set>
                                      <p:cBhvr>
                                        <p:cTn id="34" dur="1" fill="hold">
                                          <p:stCondLst>
                                            <p:cond delay="0"/>
                                          </p:stCondLst>
                                        </p:cTn>
                                        <p:tgtEl>
                                          <p:spTgt spid="409609"/>
                                        </p:tgtEl>
                                        <p:attrNameLst>
                                          <p:attrName>style.visibility</p:attrName>
                                        </p:attrNameLst>
                                      </p:cBhvr>
                                      <p:to>
                                        <p:strVal val="visible"/>
                                      </p:to>
                                    </p:set>
                                    <p:animEffect transition="in" filter="wipe(down)">
                                      <p:cBhvr>
                                        <p:cTn id="35" dur="500"/>
                                        <p:tgtEl>
                                          <p:spTgt spid="409609"/>
                                        </p:tgtEl>
                                      </p:cBhvr>
                                    </p:animEffect>
                                  </p:childTnLst>
                                </p:cTn>
                              </p:par>
                            </p:childTnLst>
                          </p:cTn>
                        </p:par>
                        <p:par>
                          <p:cTn id="36" fill="hold">
                            <p:stCondLst>
                              <p:cond delay="11000"/>
                            </p:stCondLst>
                            <p:childTnLst>
                              <p:par>
                                <p:cTn id="37" presetID="22" presetClass="entr" presetSubtype="4" fill="hold" nodeType="afterEffect">
                                  <p:stCondLst>
                                    <p:cond delay="1000"/>
                                  </p:stCondLst>
                                  <p:childTnLst>
                                    <p:set>
                                      <p:cBhvr>
                                        <p:cTn id="38" dur="1" fill="hold">
                                          <p:stCondLst>
                                            <p:cond delay="0"/>
                                          </p:stCondLst>
                                        </p:cTn>
                                        <p:tgtEl>
                                          <p:spTgt spid="409610"/>
                                        </p:tgtEl>
                                        <p:attrNameLst>
                                          <p:attrName>style.visibility</p:attrName>
                                        </p:attrNameLst>
                                      </p:cBhvr>
                                      <p:to>
                                        <p:strVal val="visible"/>
                                      </p:to>
                                    </p:set>
                                    <p:animEffect transition="in" filter="wipe(down)">
                                      <p:cBhvr>
                                        <p:cTn id="39" dur="500"/>
                                        <p:tgtEl>
                                          <p:spTgt spid="409610"/>
                                        </p:tgtEl>
                                      </p:cBhvr>
                                    </p:animEffect>
                                  </p:childTnLst>
                                </p:cTn>
                              </p:par>
                            </p:childTnLst>
                          </p:cTn>
                        </p:par>
                        <p:par>
                          <p:cTn id="40" fill="hold">
                            <p:stCondLst>
                              <p:cond delay="12500"/>
                            </p:stCondLst>
                            <p:childTnLst>
                              <p:par>
                                <p:cTn id="41" presetID="22" presetClass="entr" presetSubtype="4" fill="hold" nodeType="afterEffect">
                                  <p:stCondLst>
                                    <p:cond delay="1000"/>
                                  </p:stCondLst>
                                  <p:childTnLst>
                                    <p:set>
                                      <p:cBhvr>
                                        <p:cTn id="42" dur="1" fill="hold">
                                          <p:stCondLst>
                                            <p:cond delay="0"/>
                                          </p:stCondLst>
                                        </p:cTn>
                                        <p:tgtEl>
                                          <p:spTgt spid="409611"/>
                                        </p:tgtEl>
                                        <p:attrNameLst>
                                          <p:attrName>style.visibility</p:attrName>
                                        </p:attrNameLst>
                                      </p:cBhvr>
                                      <p:to>
                                        <p:strVal val="visible"/>
                                      </p:to>
                                    </p:set>
                                    <p:animEffect transition="in" filter="wipe(down)">
                                      <p:cBhvr>
                                        <p:cTn id="43" dur="500"/>
                                        <p:tgtEl>
                                          <p:spTgt spid="409611"/>
                                        </p:tgtEl>
                                      </p:cBhvr>
                                    </p:animEffect>
                                  </p:childTnLst>
                                </p:cTn>
                              </p:par>
                            </p:childTnLst>
                          </p:cTn>
                        </p:par>
                        <p:par>
                          <p:cTn id="44" fill="hold">
                            <p:stCondLst>
                              <p:cond delay="14000"/>
                            </p:stCondLst>
                            <p:childTnLst>
                              <p:par>
                                <p:cTn id="45" presetID="22" presetClass="entr" presetSubtype="4" fill="hold" nodeType="afterEffect">
                                  <p:stCondLst>
                                    <p:cond delay="1000"/>
                                  </p:stCondLst>
                                  <p:childTnLst>
                                    <p:set>
                                      <p:cBhvr>
                                        <p:cTn id="46" dur="1" fill="hold">
                                          <p:stCondLst>
                                            <p:cond delay="0"/>
                                          </p:stCondLst>
                                        </p:cTn>
                                        <p:tgtEl>
                                          <p:spTgt spid="409612"/>
                                        </p:tgtEl>
                                        <p:attrNameLst>
                                          <p:attrName>style.visibility</p:attrName>
                                        </p:attrNameLst>
                                      </p:cBhvr>
                                      <p:to>
                                        <p:strVal val="visible"/>
                                      </p:to>
                                    </p:set>
                                    <p:animEffect transition="in" filter="wipe(down)">
                                      <p:cBhvr>
                                        <p:cTn id="47" dur="500"/>
                                        <p:tgtEl>
                                          <p:spTgt spid="409612"/>
                                        </p:tgtEl>
                                      </p:cBhvr>
                                    </p:animEffect>
                                  </p:childTnLst>
                                </p:cTn>
                              </p:par>
                            </p:childTnLst>
                          </p:cTn>
                        </p:par>
                        <p:par>
                          <p:cTn id="48" fill="hold">
                            <p:stCondLst>
                              <p:cond delay="15500"/>
                            </p:stCondLst>
                            <p:childTnLst>
                              <p:par>
                                <p:cTn id="49" presetID="22" presetClass="entr" presetSubtype="4" fill="hold" nodeType="afterEffect">
                                  <p:stCondLst>
                                    <p:cond delay="1000"/>
                                  </p:stCondLst>
                                  <p:childTnLst>
                                    <p:set>
                                      <p:cBhvr>
                                        <p:cTn id="50" dur="1" fill="hold">
                                          <p:stCondLst>
                                            <p:cond delay="0"/>
                                          </p:stCondLst>
                                        </p:cTn>
                                        <p:tgtEl>
                                          <p:spTgt spid="409613"/>
                                        </p:tgtEl>
                                        <p:attrNameLst>
                                          <p:attrName>style.visibility</p:attrName>
                                        </p:attrNameLst>
                                      </p:cBhvr>
                                      <p:to>
                                        <p:strVal val="visible"/>
                                      </p:to>
                                    </p:set>
                                    <p:animEffect transition="in" filter="wipe(down)">
                                      <p:cBhvr>
                                        <p:cTn id="51" dur="500"/>
                                        <p:tgtEl>
                                          <p:spTgt spid="409613"/>
                                        </p:tgtEl>
                                      </p:cBhvr>
                                    </p:animEffect>
                                  </p:childTnLst>
                                </p:cTn>
                              </p:par>
                            </p:childTnLst>
                          </p:cTn>
                        </p:par>
                        <p:par>
                          <p:cTn id="52" fill="hold">
                            <p:stCondLst>
                              <p:cond delay="17000"/>
                            </p:stCondLst>
                            <p:childTnLst>
                              <p:par>
                                <p:cTn id="53" presetID="22" presetClass="entr" presetSubtype="4" fill="hold" nodeType="afterEffect">
                                  <p:stCondLst>
                                    <p:cond delay="1000"/>
                                  </p:stCondLst>
                                  <p:childTnLst>
                                    <p:set>
                                      <p:cBhvr>
                                        <p:cTn id="54" dur="1" fill="hold">
                                          <p:stCondLst>
                                            <p:cond delay="0"/>
                                          </p:stCondLst>
                                        </p:cTn>
                                        <p:tgtEl>
                                          <p:spTgt spid="409614"/>
                                        </p:tgtEl>
                                        <p:attrNameLst>
                                          <p:attrName>style.visibility</p:attrName>
                                        </p:attrNameLst>
                                      </p:cBhvr>
                                      <p:to>
                                        <p:strVal val="visible"/>
                                      </p:to>
                                    </p:set>
                                    <p:animEffect transition="in" filter="wipe(down)">
                                      <p:cBhvr>
                                        <p:cTn id="55" dur="500"/>
                                        <p:tgtEl>
                                          <p:spTgt spid="409614"/>
                                        </p:tgtEl>
                                      </p:cBhvr>
                                    </p:animEffect>
                                  </p:childTnLst>
                                </p:cTn>
                              </p:par>
                            </p:childTnLst>
                          </p:cTn>
                        </p:par>
                        <p:par>
                          <p:cTn id="56" fill="hold">
                            <p:stCondLst>
                              <p:cond delay="18500"/>
                            </p:stCondLst>
                            <p:childTnLst>
                              <p:par>
                                <p:cTn id="57" presetID="22" presetClass="entr" presetSubtype="8" fill="hold" grpId="0" nodeType="afterEffect">
                                  <p:stCondLst>
                                    <p:cond delay="1000"/>
                                  </p:stCondLst>
                                  <p:childTnLst>
                                    <p:set>
                                      <p:cBhvr>
                                        <p:cTn id="58" dur="1" fill="hold">
                                          <p:stCondLst>
                                            <p:cond delay="0"/>
                                          </p:stCondLst>
                                        </p:cTn>
                                        <p:tgtEl>
                                          <p:spTgt spid="409622">
                                            <p:txEl>
                                              <p:pRg st="0" end="0"/>
                                            </p:txEl>
                                          </p:spTgt>
                                        </p:tgtEl>
                                        <p:attrNameLst>
                                          <p:attrName>style.visibility</p:attrName>
                                        </p:attrNameLst>
                                      </p:cBhvr>
                                      <p:to>
                                        <p:strVal val="visible"/>
                                      </p:to>
                                    </p:set>
                                    <p:animEffect transition="in" filter="wipe(left)">
                                      <p:cBhvr>
                                        <p:cTn id="59" dur="500"/>
                                        <p:tgtEl>
                                          <p:spTgt spid="409622">
                                            <p:txEl>
                                              <p:pRg st="0" end="0"/>
                                            </p:txEl>
                                          </p:spTgt>
                                        </p:tgtEl>
                                      </p:cBhvr>
                                    </p:animEffect>
                                  </p:childTnLst>
                                </p:cTn>
                              </p:par>
                            </p:childTnLst>
                          </p:cTn>
                        </p:par>
                        <p:par>
                          <p:cTn id="60" fill="hold">
                            <p:stCondLst>
                              <p:cond delay="20000"/>
                            </p:stCondLst>
                            <p:childTnLst>
                              <p:par>
                                <p:cTn id="61" presetID="22" presetClass="entr" presetSubtype="8" fill="hold" grpId="0" nodeType="afterEffect">
                                  <p:stCondLst>
                                    <p:cond delay="1000"/>
                                  </p:stCondLst>
                                  <p:childTnLst>
                                    <p:set>
                                      <p:cBhvr>
                                        <p:cTn id="62" dur="1" fill="hold">
                                          <p:stCondLst>
                                            <p:cond delay="0"/>
                                          </p:stCondLst>
                                        </p:cTn>
                                        <p:tgtEl>
                                          <p:spTgt spid="409622">
                                            <p:txEl>
                                              <p:pRg st="1" end="1"/>
                                            </p:txEl>
                                          </p:spTgt>
                                        </p:tgtEl>
                                        <p:attrNameLst>
                                          <p:attrName>style.visibility</p:attrName>
                                        </p:attrNameLst>
                                      </p:cBhvr>
                                      <p:to>
                                        <p:strVal val="visible"/>
                                      </p:to>
                                    </p:set>
                                    <p:animEffect transition="in" filter="wipe(left)">
                                      <p:cBhvr>
                                        <p:cTn id="63" dur="500"/>
                                        <p:tgtEl>
                                          <p:spTgt spid="409622">
                                            <p:txEl>
                                              <p:pRg st="1" end="1"/>
                                            </p:txEl>
                                          </p:spTgt>
                                        </p:tgtEl>
                                      </p:cBhvr>
                                    </p:animEffect>
                                  </p:childTnLst>
                                </p:cTn>
                              </p:par>
                            </p:childTnLst>
                          </p:cTn>
                        </p:par>
                        <p:par>
                          <p:cTn id="64" fill="hold">
                            <p:stCondLst>
                              <p:cond delay="21500"/>
                            </p:stCondLst>
                            <p:childTnLst>
                              <p:par>
                                <p:cTn id="65" presetID="22" presetClass="entr" presetSubtype="4" fill="hold" nodeType="afterEffect">
                                  <p:stCondLst>
                                    <p:cond delay="1000"/>
                                  </p:stCondLst>
                                  <p:childTnLst>
                                    <p:set>
                                      <p:cBhvr>
                                        <p:cTn id="66" dur="1" fill="hold">
                                          <p:stCondLst>
                                            <p:cond delay="0"/>
                                          </p:stCondLst>
                                        </p:cTn>
                                        <p:tgtEl>
                                          <p:spTgt spid="409615"/>
                                        </p:tgtEl>
                                        <p:attrNameLst>
                                          <p:attrName>style.visibility</p:attrName>
                                        </p:attrNameLst>
                                      </p:cBhvr>
                                      <p:to>
                                        <p:strVal val="visible"/>
                                      </p:to>
                                    </p:set>
                                    <p:animEffect transition="in" filter="wipe(down)">
                                      <p:cBhvr>
                                        <p:cTn id="67" dur="500"/>
                                        <p:tgtEl>
                                          <p:spTgt spid="409615"/>
                                        </p:tgtEl>
                                      </p:cBhvr>
                                    </p:animEffect>
                                  </p:childTnLst>
                                </p:cTn>
                              </p:par>
                            </p:childTnLst>
                          </p:cTn>
                        </p:par>
                        <p:par>
                          <p:cTn id="68" fill="hold">
                            <p:stCondLst>
                              <p:cond delay="23000"/>
                            </p:stCondLst>
                            <p:childTnLst>
                              <p:par>
                                <p:cTn id="69" presetID="22" presetClass="entr" presetSubtype="4" fill="hold" nodeType="afterEffect">
                                  <p:stCondLst>
                                    <p:cond delay="1000"/>
                                  </p:stCondLst>
                                  <p:childTnLst>
                                    <p:set>
                                      <p:cBhvr>
                                        <p:cTn id="70" dur="1" fill="hold">
                                          <p:stCondLst>
                                            <p:cond delay="0"/>
                                          </p:stCondLst>
                                        </p:cTn>
                                        <p:tgtEl>
                                          <p:spTgt spid="409616"/>
                                        </p:tgtEl>
                                        <p:attrNameLst>
                                          <p:attrName>style.visibility</p:attrName>
                                        </p:attrNameLst>
                                      </p:cBhvr>
                                      <p:to>
                                        <p:strVal val="visible"/>
                                      </p:to>
                                    </p:set>
                                    <p:animEffect transition="in" filter="wipe(down)">
                                      <p:cBhvr>
                                        <p:cTn id="71" dur="500"/>
                                        <p:tgtEl>
                                          <p:spTgt spid="409616"/>
                                        </p:tgtEl>
                                      </p:cBhvr>
                                    </p:animEffect>
                                  </p:childTnLst>
                                </p:cTn>
                              </p:par>
                            </p:childTnLst>
                          </p:cTn>
                        </p:par>
                        <p:par>
                          <p:cTn id="72" fill="hold">
                            <p:stCondLst>
                              <p:cond delay="24500"/>
                            </p:stCondLst>
                            <p:childTnLst>
                              <p:par>
                                <p:cTn id="73" presetID="22" presetClass="entr" presetSubtype="4" fill="hold" nodeType="afterEffect">
                                  <p:stCondLst>
                                    <p:cond delay="1000"/>
                                  </p:stCondLst>
                                  <p:childTnLst>
                                    <p:set>
                                      <p:cBhvr>
                                        <p:cTn id="74" dur="1" fill="hold">
                                          <p:stCondLst>
                                            <p:cond delay="0"/>
                                          </p:stCondLst>
                                        </p:cTn>
                                        <p:tgtEl>
                                          <p:spTgt spid="409617"/>
                                        </p:tgtEl>
                                        <p:attrNameLst>
                                          <p:attrName>style.visibility</p:attrName>
                                        </p:attrNameLst>
                                      </p:cBhvr>
                                      <p:to>
                                        <p:strVal val="visible"/>
                                      </p:to>
                                    </p:set>
                                    <p:animEffect transition="in" filter="wipe(down)">
                                      <p:cBhvr>
                                        <p:cTn id="75" dur="500"/>
                                        <p:tgtEl>
                                          <p:spTgt spid="409617"/>
                                        </p:tgtEl>
                                      </p:cBhvr>
                                    </p:animEffect>
                                  </p:childTnLst>
                                </p:cTn>
                              </p:par>
                            </p:childTnLst>
                          </p:cTn>
                        </p:par>
                        <p:par>
                          <p:cTn id="76" fill="hold">
                            <p:stCondLst>
                              <p:cond delay="26000"/>
                            </p:stCondLst>
                            <p:childTnLst>
                              <p:par>
                                <p:cTn id="77" presetID="22" presetClass="entr" presetSubtype="4" fill="hold" nodeType="afterEffect">
                                  <p:stCondLst>
                                    <p:cond delay="1000"/>
                                  </p:stCondLst>
                                  <p:childTnLst>
                                    <p:set>
                                      <p:cBhvr>
                                        <p:cTn id="78" dur="1" fill="hold">
                                          <p:stCondLst>
                                            <p:cond delay="0"/>
                                          </p:stCondLst>
                                        </p:cTn>
                                        <p:tgtEl>
                                          <p:spTgt spid="409618"/>
                                        </p:tgtEl>
                                        <p:attrNameLst>
                                          <p:attrName>style.visibility</p:attrName>
                                        </p:attrNameLst>
                                      </p:cBhvr>
                                      <p:to>
                                        <p:strVal val="visible"/>
                                      </p:to>
                                    </p:set>
                                    <p:animEffect transition="in" filter="wipe(down)">
                                      <p:cBhvr>
                                        <p:cTn id="79" dur="500"/>
                                        <p:tgtEl>
                                          <p:spTgt spid="409618"/>
                                        </p:tgtEl>
                                      </p:cBhvr>
                                    </p:animEffect>
                                  </p:childTnLst>
                                </p:cTn>
                              </p:par>
                            </p:childTnLst>
                          </p:cTn>
                        </p:par>
                        <p:par>
                          <p:cTn id="80" fill="hold">
                            <p:stCondLst>
                              <p:cond delay="27500"/>
                            </p:stCondLst>
                            <p:childTnLst>
                              <p:par>
                                <p:cTn id="81" presetID="22" presetClass="entr" presetSubtype="4" fill="hold" nodeType="afterEffect">
                                  <p:stCondLst>
                                    <p:cond delay="1000"/>
                                  </p:stCondLst>
                                  <p:childTnLst>
                                    <p:set>
                                      <p:cBhvr>
                                        <p:cTn id="82" dur="1" fill="hold">
                                          <p:stCondLst>
                                            <p:cond delay="0"/>
                                          </p:stCondLst>
                                        </p:cTn>
                                        <p:tgtEl>
                                          <p:spTgt spid="409619"/>
                                        </p:tgtEl>
                                        <p:attrNameLst>
                                          <p:attrName>style.visibility</p:attrName>
                                        </p:attrNameLst>
                                      </p:cBhvr>
                                      <p:to>
                                        <p:strVal val="visible"/>
                                      </p:to>
                                    </p:set>
                                    <p:animEffect transition="in" filter="wipe(down)">
                                      <p:cBhvr>
                                        <p:cTn id="83" dur="500"/>
                                        <p:tgtEl>
                                          <p:spTgt spid="409619"/>
                                        </p:tgtEl>
                                      </p:cBhvr>
                                    </p:animEffect>
                                  </p:childTnLst>
                                </p:cTn>
                              </p:par>
                            </p:childTnLst>
                          </p:cTn>
                        </p:par>
                        <p:par>
                          <p:cTn id="84" fill="hold">
                            <p:stCondLst>
                              <p:cond delay="29000"/>
                            </p:stCondLst>
                            <p:childTnLst>
                              <p:par>
                                <p:cTn id="85" presetID="22" presetClass="entr" presetSubtype="4" fill="hold" nodeType="afterEffect">
                                  <p:stCondLst>
                                    <p:cond delay="1000"/>
                                  </p:stCondLst>
                                  <p:childTnLst>
                                    <p:set>
                                      <p:cBhvr>
                                        <p:cTn id="86" dur="1" fill="hold">
                                          <p:stCondLst>
                                            <p:cond delay="0"/>
                                          </p:stCondLst>
                                        </p:cTn>
                                        <p:tgtEl>
                                          <p:spTgt spid="409620"/>
                                        </p:tgtEl>
                                        <p:attrNameLst>
                                          <p:attrName>style.visibility</p:attrName>
                                        </p:attrNameLst>
                                      </p:cBhvr>
                                      <p:to>
                                        <p:strVal val="visible"/>
                                      </p:to>
                                    </p:set>
                                    <p:animEffect transition="in" filter="wipe(down)">
                                      <p:cBhvr>
                                        <p:cTn id="87" dur="500"/>
                                        <p:tgtEl>
                                          <p:spTgt spid="409620"/>
                                        </p:tgtEl>
                                      </p:cBhvr>
                                    </p:animEffect>
                                  </p:childTnLst>
                                </p:cTn>
                              </p:par>
                            </p:childTnLst>
                          </p:cTn>
                        </p:par>
                        <p:par>
                          <p:cTn id="88" fill="hold">
                            <p:stCondLst>
                              <p:cond delay="30500"/>
                            </p:stCondLst>
                            <p:childTnLst>
                              <p:par>
                                <p:cTn id="89" presetID="22" presetClass="entr" presetSubtype="8" fill="hold" grpId="0" nodeType="afterEffect">
                                  <p:stCondLst>
                                    <p:cond delay="1000"/>
                                  </p:stCondLst>
                                  <p:childTnLst>
                                    <p:set>
                                      <p:cBhvr>
                                        <p:cTn id="90" dur="1" fill="hold">
                                          <p:stCondLst>
                                            <p:cond delay="0"/>
                                          </p:stCondLst>
                                        </p:cTn>
                                        <p:tgtEl>
                                          <p:spTgt spid="409623">
                                            <p:txEl>
                                              <p:pRg st="0" end="0"/>
                                            </p:txEl>
                                          </p:spTgt>
                                        </p:tgtEl>
                                        <p:attrNameLst>
                                          <p:attrName>style.visibility</p:attrName>
                                        </p:attrNameLst>
                                      </p:cBhvr>
                                      <p:to>
                                        <p:strVal val="visible"/>
                                      </p:to>
                                    </p:set>
                                    <p:animEffect transition="in" filter="wipe(left)">
                                      <p:cBhvr>
                                        <p:cTn id="91" dur="500"/>
                                        <p:tgtEl>
                                          <p:spTgt spid="409623">
                                            <p:txEl>
                                              <p:pRg st="0" end="0"/>
                                            </p:txEl>
                                          </p:spTgt>
                                        </p:tgtEl>
                                      </p:cBhvr>
                                    </p:animEffect>
                                  </p:childTnLst>
                                </p:cTn>
                              </p:par>
                            </p:childTnLst>
                          </p:cTn>
                        </p:par>
                        <p:par>
                          <p:cTn id="92" fill="hold">
                            <p:stCondLst>
                              <p:cond delay="32000"/>
                            </p:stCondLst>
                            <p:childTnLst>
                              <p:par>
                                <p:cTn id="93" presetID="22" presetClass="entr" presetSubtype="8" fill="hold" grpId="0" nodeType="afterEffect">
                                  <p:stCondLst>
                                    <p:cond delay="1000"/>
                                  </p:stCondLst>
                                  <p:childTnLst>
                                    <p:set>
                                      <p:cBhvr>
                                        <p:cTn id="94" dur="1" fill="hold">
                                          <p:stCondLst>
                                            <p:cond delay="0"/>
                                          </p:stCondLst>
                                        </p:cTn>
                                        <p:tgtEl>
                                          <p:spTgt spid="409623">
                                            <p:txEl>
                                              <p:pRg st="1" end="1"/>
                                            </p:txEl>
                                          </p:spTgt>
                                        </p:tgtEl>
                                        <p:attrNameLst>
                                          <p:attrName>style.visibility</p:attrName>
                                        </p:attrNameLst>
                                      </p:cBhvr>
                                      <p:to>
                                        <p:strVal val="visible"/>
                                      </p:to>
                                    </p:set>
                                    <p:animEffect transition="in" filter="wipe(left)">
                                      <p:cBhvr>
                                        <p:cTn id="95" dur="500"/>
                                        <p:tgtEl>
                                          <p:spTgt spid="4096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1" grpId="0" build="p" autoUpdateAnimBg="0" advAuto="1000"/>
      <p:bldP spid="409622" grpId="0" build="p" autoUpdateAnimBg="0" advAuto="1000"/>
      <p:bldP spid="409623" grpId="0" build="p" autoUpdateAnimBg="0" advAuto="100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r>
              <a:rPr lang="en-US"/>
              <a:t>15-</a:t>
            </a:r>
            <a:fld id="{2AA753FE-DF98-42A2-A9CC-163FBC91DCDE}" type="slidenum">
              <a:rPr lang="en-US"/>
              <a:pPr>
                <a:defRPr/>
              </a:pPr>
              <a:t>15</a:t>
            </a:fld>
            <a:endParaRPr lang="en-US"/>
          </a:p>
        </p:txBody>
      </p:sp>
      <p:sp>
        <p:nvSpPr>
          <p:cNvPr id="17411" name="Rectangle 2"/>
          <p:cNvSpPr>
            <a:spLocks noGrp="1" noChangeArrowheads="1"/>
          </p:cNvSpPr>
          <p:nvPr>
            <p:ph type="title"/>
          </p:nvPr>
        </p:nvSpPr>
        <p:spPr>
          <a:xfrm>
            <a:off x="1143000" y="557213"/>
            <a:ext cx="7620000" cy="838200"/>
          </a:xfrm>
        </p:spPr>
        <p:txBody>
          <a:bodyPr/>
          <a:lstStyle/>
          <a:p>
            <a:pPr eaLnBrk="1" hangingPunct="1"/>
            <a:r>
              <a:rPr lang="en-US" smtClean="0"/>
              <a:t>Which Rule is Best?</a:t>
            </a:r>
          </a:p>
        </p:txBody>
      </p:sp>
      <p:sp>
        <p:nvSpPr>
          <p:cNvPr id="411651" name="Rectangle 3"/>
          <p:cNvSpPr>
            <a:spLocks noGrp="1" noChangeArrowheads="1"/>
          </p:cNvSpPr>
          <p:nvPr>
            <p:ph type="body" idx="1"/>
          </p:nvPr>
        </p:nvSpPr>
        <p:spPr>
          <a:xfrm>
            <a:off x="914400" y="1565275"/>
            <a:ext cx="7848600" cy="4876800"/>
          </a:xfrm>
        </p:spPr>
        <p:txBody>
          <a:bodyPr/>
          <a:lstStyle/>
          <a:p>
            <a:pPr eaLnBrk="1" hangingPunct="1"/>
            <a:r>
              <a:rPr lang="en-US" smtClean="0"/>
              <a:t>For a repeated decision, with identical probabilities each time</a:t>
            </a:r>
          </a:p>
          <a:p>
            <a:pPr lvl="1" eaLnBrk="1" hangingPunct="1"/>
            <a:r>
              <a:rPr lang="en-US" smtClean="0"/>
              <a:t>Expected value rule is most reliable to maximizing (expected) profit</a:t>
            </a:r>
          </a:p>
          <a:p>
            <a:pPr lvl="1" eaLnBrk="1" hangingPunct="1"/>
            <a:r>
              <a:rPr lang="en-US" smtClean="0"/>
              <a:t>Average return of a given risky course of action repeated many times approaches the expected value of that action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11651">
                                            <p:txEl>
                                              <p:pRg st="0" end="0"/>
                                            </p:txEl>
                                          </p:spTgt>
                                        </p:tgtEl>
                                        <p:attrNameLst>
                                          <p:attrName>style.visibility</p:attrName>
                                        </p:attrNameLst>
                                      </p:cBhvr>
                                      <p:to>
                                        <p:strVal val="visible"/>
                                      </p:to>
                                    </p:set>
                                    <p:animEffect transition="in" filter="wipe(left)">
                                      <p:cBhvr>
                                        <p:cTn id="7" dur="500"/>
                                        <p:tgtEl>
                                          <p:spTgt spid="4116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11651">
                                            <p:txEl>
                                              <p:pRg st="1" end="1"/>
                                            </p:txEl>
                                          </p:spTgt>
                                        </p:tgtEl>
                                        <p:attrNameLst>
                                          <p:attrName>style.visibility</p:attrName>
                                        </p:attrNameLst>
                                      </p:cBhvr>
                                      <p:to>
                                        <p:strVal val="visible"/>
                                      </p:to>
                                    </p:set>
                                    <p:animEffect transition="in" filter="wipe(left)">
                                      <p:cBhvr>
                                        <p:cTn id="12" dur="500"/>
                                        <p:tgtEl>
                                          <p:spTgt spid="41165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11651">
                                            <p:txEl>
                                              <p:pRg st="2" end="2"/>
                                            </p:txEl>
                                          </p:spTgt>
                                        </p:tgtEl>
                                        <p:attrNameLst>
                                          <p:attrName>style.visibility</p:attrName>
                                        </p:attrNameLst>
                                      </p:cBhvr>
                                      <p:to>
                                        <p:strVal val="visible"/>
                                      </p:to>
                                    </p:set>
                                    <p:animEffect transition="in" filter="wipe(left)">
                                      <p:cBhvr>
                                        <p:cTn id="17" dur="500"/>
                                        <p:tgtEl>
                                          <p:spTgt spid="41165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1651" grpId="0" build="p" bldLvl="2"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r>
              <a:rPr lang="en-US"/>
              <a:t>15-</a:t>
            </a:r>
            <a:fld id="{D11E6B94-97FA-48A2-839D-DE6CBFC93358}" type="slidenum">
              <a:rPr lang="en-US"/>
              <a:pPr>
                <a:defRPr/>
              </a:pPr>
              <a:t>16</a:t>
            </a:fld>
            <a:endParaRPr lang="en-US"/>
          </a:p>
        </p:txBody>
      </p:sp>
      <p:sp>
        <p:nvSpPr>
          <p:cNvPr id="18435" name="Rectangle 2"/>
          <p:cNvSpPr>
            <a:spLocks noGrp="1" noChangeArrowheads="1"/>
          </p:cNvSpPr>
          <p:nvPr>
            <p:ph type="title"/>
          </p:nvPr>
        </p:nvSpPr>
        <p:spPr>
          <a:xfrm>
            <a:off x="1143000" y="557213"/>
            <a:ext cx="7620000" cy="838200"/>
          </a:xfrm>
        </p:spPr>
        <p:txBody>
          <a:bodyPr/>
          <a:lstStyle/>
          <a:p>
            <a:pPr eaLnBrk="1" hangingPunct="1"/>
            <a:r>
              <a:rPr lang="en-US" smtClean="0"/>
              <a:t>Which Rule is Best?</a:t>
            </a:r>
          </a:p>
        </p:txBody>
      </p:sp>
      <p:sp>
        <p:nvSpPr>
          <p:cNvPr id="413699" name="Rectangle 3"/>
          <p:cNvSpPr>
            <a:spLocks noGrp="1" noChangeArrowheads="1"/>
          </p:cNvSpPr>
          <p:nvPr>
            <p:ph type="body" idx="1"/>
          </p:nvPr>
        </p:nvSpPr>
        <p:spPr>
          <a:xfrm>
            <a:off x="914400" y="1565275"/>
            <a:ext cx="7848600" cy="4876800"/>
          </a:xfrm>
        </p:spPr>
        <p:txBody>
          <a:bodyPr/>
          <a:lstStyle/>
          <a:p>
            <a:pPr eaLnBrk="1" hangingPunct="1"/>
            <a:r>
              <a:rPr lang="en-US" smtClean="0"/>
              <a:t>For a one-time decision under risk</a:t>
            </a:r>
          </a:p>
          <a:p>
            <a:pPr lvl="1" eaLnBrk="1" hangingPunct="1"/>
            <a:r>
              <a:rPr lang="en-US" smtClean="0"/>
              <a:t>No repetitions to “average out” a bad outcome</a:t>
            </a:r>
          </a:p>
          <a:p>
            <a:pPr lvl="1" eaLnBrk="1" hangingPunct="1"/>
            <a:r>
              <a:rPr lang="en-US" smtClean="0"/>
              <a:t>No best rule to follow</a:t>
            </a:r>
          </a:p>
          <a:p>
            <a:pPr eaLnBrk="1" hangingPunct="1"/>
            <a:r>
              <a:rPr lang="en-US" smtClean="0"/>
              <a:t>Rules should be used to help analyze &amp; guide decision making process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13699">
                                            <p:txEl>
                                              <p:pRg st="0" end="0"/>
                                            </p:txEl>
                                          </p:spTgt>
                                        </p:tgtEl>
                                        <p:attrNameLst>
                                          <p:attrName>style.visibility</p:attrName>
                                        </p:attrNameLst>
                                      </p:cBhvr>
                                      <p:to>
                                        <p:strVal val="visible"/>
                                      </p:to>
                                    </p:set>
                                    <p:animEffect transition="in" filter="wipe(left)">
                                      <p:cBhvr>
                                        <p:cTn id="7" dur="500"/>
                                        <p:tgtEl>
                                          <p:spTgt spid="4136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13699">
                                            <p:txEl>
                                              <p:pRg st="1" end="1"/>
                                            </p:txEl>
                                          </p:spTgt>
                                        </p:tgtEl>
                                        <p:attrNameLst>
                                          <p:attrName>style.visibility</p:attrName>
                                        </p:attrNameLst>
                                      </p:cBhvr>
                                      <p:to>
                                        <p:strVal val="visible"/>
                                      </p:to>
                                    </p:set>
                                    <p:animEffect transition="in" filter="wipe(left)">
                                      <p:cBhvr>
                                        <p:cTn id="12" dur="500"/>
                                        <p:tgtEl>
                                          <p:spTgt spid="4136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13699">
                                            <p:txEl>
                                              <p:pRg st="2" end="2"/>
                                            </p:txEl>
                                          </p:spTgt>
                                        </p:tgtEl>
                                        <p:attrNameLst>
                                          <p:attrName>style.visibility</p:attrName>
                                        </p:attrNameLst>
                                      </p:cBhvr>
                                      <p:to>
                                        <p:strVal val="visible"/>
                                      </p:to>
                                    </p:set>
                                    <p:animEffect transition="in" filter="wipe(left)">
                                      <p:cBhvr>
                                        <p:cTn id="17" dur="500"/>
                                        <p:tgtEl>
                                          <p:spTgt spid="4136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13699">
                                            <p:txEl>
                                              <p:pRg st="3" end="3"/>
                                            </p:txEl>
                                          </p:spTgt>
                                        </p:tgtEl>
                                        <p:attrNameLst>
                                          <p:attrName>style.visibility</p:attrName>
                                        </p:attrNameLst>
                                      </p:cBhvr>
                                      <p:to>
                                        <p:strVal val="visible"/>
                                      </p:to>
                                    </p:set>
                                    <p:animEffect transition="in" filter="wipe(left)">
                                      <p:cBhvr>
                                        <p:cTn id="22" dur="500"/>
                                        <p:tgtEl>
                                          <p:spTgt spid="41369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3699" grpId="0" build="p" bldLvl="2"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r>
              <a:rPr lang="en-US"/>
              <a:t>15-</a:t>
            </a:r>
            <a:fld id="{F9E78B11-8270-46CD-8689-A0FBEF84834B}" type="slidenum">
              <a:rPr lang="en-US"/>
              <a:pPr>
                <a:defRPr/>
              </a:pPr>
              <a:t>17</a:t>
            </a:fld>
            <a:endParaRPr lang="en-US"/>
          </a:p>
        </p:txBody>
      </p:sp>
      <p:sp>
        <p:nvSpPr>
          <p:cNvPr id="19459" name="Rectangle 2"/>
          <p:cNvSpPr>
            <a:spLocks noGrp="1" noChangeArrowheads="1"/>
          </p:cNvSpPr>
          <p:nvPr>
            <p:ph type="title"/>
          </p:nvPr>
        </p:nvSpPr>
        <p:spPr>
          <a:xfrm>
            <a:off x="1143000" y="557213"/>
            <a:ext cx="7620000" cy="838200"/>
          </a:xfrm>
        </p:spPr>
        <p:txBody>
          <a:bodyPr/>
          <a:lstStyle/>
          <a:p>
            <a:pPr eaLnBrk="1" hangingPunct="1"/>
            <a:r>
              <a:rPr lang="en-US" smtClean="0"/>
              <a:t>Expected Utility Theory</a:t>
            </a:r>
          </a:p>
        </p:txBody>
      </p:sp>
      <p:sp>
        <p:nvSpPr>
          <p:cNvPr id="415747" name="Rectangle 3"/>
          <p:cNvSpPr>
            <a:spLocks noGrp="1" noChangeArrowheads="1"/>
          </p:cNvSpPr>
          <p:nvPr>
            <p:ph type="body" idx="1"/>
          </p:nvPr>
        </p:nvSpPr>
        <p:spPr>
          <a:xfrm>
            <a:off x="914400" y="1565275"/>
            <a:ext cx="7848600" cy="4876800"/>
          </a:xfrm>
        </p:spPr>
        <p:txBody>
          <a:bodyPr/>
          <a:lstStyle/>
          <a:p>
            <a:pPr eaLnBrk="1" hangingPunct="1"/>
            <a:r>
              <a:rPr lang="en-US" smtClean="0"/>
              <a:t>Actual decisions made depend on the willingness to accept risk</a:t>
            </a:r>
          </a:p>
          <a:p>
            <a:pPr eaLnBrk="1" hangingPunct="1"/>
            <a:r>
              <a:rPr lang="en-US" smtClean="0"/>
              <a:t>Expected utility theory allows for different attitudes toward risk-taking in decision making</a:t>
            </a:r>
          </a:p>
          <a:p>
            <a:pPr lvl="1" eaLnBrk="1" hangingPunct="1"/>
            <a:r>
              <a:rPr lang="en-US" smtClean="0"/>
              <a:t>Managers are assumed to derive utility from earning profits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15747">
                                            <p:txEl>
                                              <p:pRg st="0" end="0"/>
                                            </p:txEl>
                                          </p:spTgt>
                                        </p:tgtEl>
                                        <p:attrNameLst>
                                          <p:attrName>style.visibility</p:attrName>
                                        </p:attrNameLst>
                                      </p:cBhvr>
                                      <p:to>
                                        <p:strVal val="visible"/>
                                      </p:to>
                                    </p:set>
                                    <p:animEffect transition="in" filter="wipe(left)">
                                      <p:cBhvr>
                                        <p:cTn id="7" dur="500"/>
                                        <p:tgtEl>
                                          <p:spTgt spid="4157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15747">
                                            <p:txEl>
                                              <p:pRg st="1" end="1"/>
                                            </p:txEl>
                                          </p:spTgt>
                                        </p:tgtEl>
                                        <p:attrNameLst>
                                          <p:attrName>style.visibility</p:attrName>
                                        </p:attrNameLst>
                                      </p:cBhvr>
                                      <p:to>
                                        <p:strVal val="visible"/>
                                      </p:to>
                                    </p:set>
                                    <p:animEffect transition="in" filter="wipe(left)">
                                      <p:cBhvr>
                                        <p:cTn id="12" dur="500"/>
                                        <p:tgtEl>
                                          <p:spTgt spid="41574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15747">
                                            <p:txEl>
                                              <p:pRg st="2" end="2"/>
                                            </p:txEl>
                                          </p:spTgt>
                                        </p:tgtEl>
                                        <p:attrNameLst>
                                          <p:attrName>style.visibility</p:attrName>
                                        </p:attrNameLst>
                                      </p:cBhvr>
                                      <p:to>
                                        <p:strVal val="visible"/>
                                      </p:to>
                                    </p:set>
                                    <p:animEffect transition="in" filter="wipe(left)">
                                      <p:cBhvr>
                                        <p:cTn id="17" dur="500"/>
                                        <p:tgtEl>
                                          <p:spTgt spid="41574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5747" grpId="0" build="p" bldLvl="2"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pPr>
              <a:defRPr/>
            </a:pPr>
            <a:r>
              <a:rPr lang="en-US"/>
              <a:t>15-</a:t>
            </a:r>
            <a:fld id="{0A0383BC-F477-4971-A862-CE55F153FB4E}" type="slidenum">
              <a:rPr lang="en-US"/>
              <a:pPr>
                <a:defRPr/>
              </a:pPr>
              <a:t>18</a:t>
            </a:fld>
            <a:endParaRPr lang="en-US"/>
          </a:p>
        </p:txBody>
      </p:sp>
      <p:sp>
        <p:nvSpPr>
          <p:cNvPr id="20483" name="Rectangle 2"/>
          <p:cNvSpPr>
            <a:spLocks noGrp="1" noChangeArrowheads="1"/>
          </p:cNvSpPr>
          <p:nvPr>
            <p:ph type="title"/>
          </p:nvPr>
        </p:nvSpPr>
        <p:spPr>
          <a:xfrm>
            <a:off x="1143000" y="557213"/>
            <a:ext cx="7620000" cy="838200"/>
          </a:xfrm>
        </p:spPr>
        <p:txBody>
          <a:bodyPr/>
          <a:lstStyle/>
          <a:p>
            <a:pPr eaLnBrk="1" hangingPunct="1"/>
            <a:r>
              <a:rPr lang="en-US" smtClean="0"/>
              <a:t>Expected Utility Theory</a:t>
            </a:r>
          </a:p>
        </p:txBody>
      </p:sp>
      <p:sp>
        <p:nvSpPr>
          <p:cNvPr id="417795" name="Rectangle 3"/>
          <p:cNvSpPr>
            <a:spLocks noGrp="1" noChangeArrowheads="1"/>
          </p:cNvSpPr>
          <p:nvPr>
            <p:ph type="body" idx="1"/>
          </p:nvPr>
        </p:nvSpPr>
        <p:spPr>
          <a:xfrm>
            <a:off x="914400" y="1503363"/>
            <a:ext cx="7848600" cy="1973262"/>
          </a:xfrm>
        </p:spPr>
        <p:txBody>
          <a:bodyPr/>
          <a:lstStyle/>
          <a:p>
            <a:pPr eaLnBrk="1" hangingPunct="1"/>
            <a:r>
              <a:rPr lang="en-US" sz="3200" smtClean="0"/>
              <a:t>Managers make risky decisions in a way that maximizes expected utility of the profit outcomes</a:t>
            </a:r>
          </a:p>
        </p:txBody>
      </p:sp>
      <p:sp>
        <p:nvSpPr>
          <p:cNvPr id="417796" name="Rectangle 4"/>
          <p:cNvSpPr>
            <a:spLocks noChangeArrowheads="1"/>
          </p:cNvSpPr>
          <p:nvPr/>
        </p:nvSpPr>
        <p:spPr bwMode="auto">
          <a:xfrm>
            <a:off x="922338" y="3967163"/>
            <a:ext cx="8221662" cy="2619375"/>
          </a:xfrm>
          <a:prstGeom prst="rect">
            <a:avLst/>
          </a:prstGeom>
          <a:noFill/>
          <a:ln w="9525">
            <a:noFill/>
            <a:miter lim="800000"/>
            <a:headEnd/>
            <a:tailEnd/>
          </a:ln>
        </p:spPr>
        <p:txBody>
          <a:bodyPr/>
          <a:lstStyle/>
          <a:p>
            <a:pPr marL="342900" indent="-342900">
              <a:spcBef>
                <a:spcPct val="20000"/>
              </a:spcBef>
              <a:buFontTx/>
              <a:buChar char="•"/>
            </a:pPr>
            <a:r>
              <a:rPr lang="en-US" sz="3200" b="1">
                <a:solidFill>
                  <a:srgbClr val="000032"/>
                </a:solidFill>
                <a:latin typeface="Arial" charset="0"/>
              </a:rPr>
              <a:t>Utility function measures utility associated with a particular level of profit</a:t>
            </a:r>
          </a:p>
          <a:p>
            <a:pPr marL="742950" lvl="1" indent="-285750">
              <a:spcBef>
                <a:spcPct val="20000"/>
              </a:spcBef>
              <a:buFontTx/>
              <a:buChar char="•"/>
            </a:pPr>
            <a:r>
              <a:rPr lang="en-US" sz="2800">
                <a:solidFill>
                  <a:srgbClr val="3C386C"/>
                </a:solidFill>
                <a:latin typeface="Comic Sans MS" pitchFamily="66" charset="0"/>
              </a:rPr>
              <a:t>Index to measure level of utility received for a given amount of earned profit</a:t>
            </a:r>
          </a:p>
        </p:txBody>
      </p:sp>
      <p:pic>
        <p:nvPicPr>
          <p:cNvPr id="417797" name="Picture 5"/>
          <p:cNvPicPr>
            <a:picLocks noChangeAspect="1" noChangeArrowheads="1"/>
          </p:cNvPicPr>
          <p:nvPr/>
        </p:nvPicPr>
        <p:blipFill>
          <a:blip r:embed="rId3" cstate="print"/>
          <a:srcRect/>
          <a:stretch>
            <a:fillRect/>
          </a:stretch>
        </p:blipFill>
        <p:spPr bwMode="auto">
          <a:xfrm>
            <a:off x="881063" y="3186113"/>
            <a:ext cx="7900987" cy="58261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17795">
                                            <p:txEl>
                                              <p:pRg st="0" end="0"/>
                                            </p:txEl>
                                          </p:spTgt>
                                        </p:tgtEl>
                                        <p:attrNameLst>
                                          <p:attrName>style.visibility</p:attrName>
                                        </p:attrNameLst>
                                      </p:cBhvr>
                                      <p:to>
                                        <p:strVal val="visible"/>
                                      </p:to>
                                    </p:set>
                                    <p:animEffect transition="in" filter="wipe(left)">
                                      <p:cBhvr>
                                        <p:cTn id="7" dur="500"/>
                                        <p:tgtEl>
                                          <p:spTgt spid="4177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17797"/>
                                        </p:tgtEl>
                                        <p:attrNameLst>
                                          <p:attrName>style.visibility</p:attrName>
                                        </p:attrNameLst>
                                      </p:cBhvr>
                                      <p:to>
                                        <p:strVal val="visible"/>
                                      </p:to>
                                    </p:set>
                                    <p:animEffect transition="in" filter="wipe(left)">
                                      <p:cBhvr>
                                        <p:cTn id="12" dur="500"/>
                                        <p:tgtEl>
                                          <p:spTgt spid="41779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17796">
                                            <p:txEl>
                                              <p:pRg st="0" end="0"/>
                                            </p:txEl>
                                          </p:spTgt>
                                        </p:tgtEl>
                                        <p:attrNameLst>
                                          <p:attrName>style.visibility</p:attrName>
                                        </p:attrNameLst>
                                      </p:cBhvr>
                                      <p:to>
                                        <p:strVal val="visible"/>
                                      </p:to>
                                    </p:set>
                                    <p:animEffect transition="in" filter="wipe(left)">
                                      <p:cBhvr>
                                        <p:cTn id="17" dur="500"/>
                                        <p:tgtEl>
                                          <p:spTgt spid="41779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17796">
                                            <p:txEl>
                                              <p:pRg st="1" end="1"/>
                                            </p:txEl>
                                          </p:spTgt>
                                        </p:tgtEl>
                                        <p:attrNameLst>
                                          <p:attrName>style.visibility</p:attrName>
                                        </p:attrNameLst>
                                      </p:cBhvr>
                                      <p:to>
                                        <p:strVal val="visible"/>
                                      </p:to>
                                    </p:set>
                                    <p:animEffect transition="in" filter="wipe(left)">
                                      <p:cBhvr>
                                        <p:cTn id="22" dur="500"/>
                                        <p:tgtEl>
                                          <p:spTgt spid="41779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7795" grpId="0" build="p" bldLvl="2" autoUpdateAnimBg="0"/>
      <p:bldP spid="417796" grpId="0" build="p" bldLvl="2"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pPr>
              <a:defRPr/>
            </a:pPr>
            <a:r>
              <a:rPr lang="en-US"/>
              <a:t>15-</a:t>
            </a:r>
            <a:fld id="{C0174A59-DEB1-46D4-9935-0C35ABFA5020}" type="slidenum">
              <a:rPr lang="en-US"/>
              <a:pPr>
                <a:defRPr/>
              </a:pPr>
              <a:t>19</a:t>
            </a:fld>
            <a:endParaRPr lang="en-US"/>
          </a:p>
        </p:txBody>
      </p:sp>
      <p:sp>
        <p:nvSpPr>
          <p:cNvPr id="21507" name="Rectangle 2"/>
          <p:cNvSpPr>
            <a:spLocks noGrp="1" noChangeArrowheads="1"/>
          </p:cNvSpPr>
          <p:nvPr>
            <p:ph type="title"/>
          </p:nvPr>
        </p:nvSpPr>
        <p:spPr/>
        <p:txBody>
          <a:bodyPr/>
          <a:lstStyle/>
          <a:p>
            <a:pPr eaLnBrk="1" hangingPunct="1"/>
            <a:r>
              <a:rPr lang="en-US" sz="3600" smtClean="0"/>
              <a:t>Manager’s Attitude Toward Risk</a:t>
            </a:r>
          </a:p>
        </p:txBody>
      </p:sp>
      <p:sp>
        <p:nvSpPr>
          <p:cNvPr id="419843" name="Rectangle 3"/>
          <p:cNvSpPr>
            <a:spLocks noGrp="1" noChangeArrowheads="1"/>
          </p:cNvSpPr>
          <p:nvPr>
            <p:ph type="body" idx="1"/>
          </p:nvPr>
        </p:nvSpPr>
        <p:spPr>
          <a:xfrm>
            <a:off x="914400" y="1565275"/>
            <a:ext cx="7848600" cy="1357313"/>
          </a:xfrm>
        </p:spPr>
        <p:txBody>
          <a:bodyPr/>
          <a:lstStyle/>
          <a:p>
            <a:pPr eaLnBrk="1" hangingPunct="1"/>
            <a:r>
              <a:rPr lang="en-US" smtClean="0"/>
              <a:t>Determined by manager’s marginal utility of profit:</a:t>
            </a:r>
          </a:p>
        </p:txBody>
      </p:sp>
      <p:pic>
        <p:nvPicPr>
          <p:cNvPr id="419844" name="Picture 4"/>
          <p:cNvPicPr>
            <a:picLocks noChangeAspect="1" noChangeArrowheads="1"/>
          </p:cNvPicPr>
          <p:nvPr/>
        </p:nvPicPr>
        <p:blipFill>
          <a:blip r:embed="rId3" cstate="print"/>
          <a:srcRect/>
          <a:stretch>
            <a:fillRect/>
          </a:stretch>
        </p:blipFill>
        <p:spPr bwMode="auto">
          <a:xfrm>
            <a:off x="2635250" y="2943225"/>
            <a:ext cx="4211638" cy="701675"/>
          </a:xfrm>
          <a:prstGeom prst="rect">
            <a:avLst/>
          </a:prstGeom>
          <a:noFill/>
          <a:ln w="9525">
            <a:noFill/>
            <a:miter lim="800000"/>
            <a:headEnd/>
            <a:tailEnd/>
          </a:ln>
        </p:spPr>
      </p:pic>
      <p:sp>
        <p:nvSpPr>
          <p:cNvPr id="419845" name="Rectangle 5"/>
          <p:cNvSpPr>
            <a:spLocks noChangeArrowheads="1"/>
          </p:cNvSpPr>
          <p:nvPr/>
        </p:nvSpPr>
        <p:spPr bwMode="auto">
          <a:xfrm>
            <a:off x="922338" y="3946525"/>
            <a:ext cx="7848600" cy="1801813"/>
          </a:xfrm>
          <a:prstGeom prst="rect">
            <a:avLst/>
          </a:prstGeom>
          <a:noFill/>
          <a:ln w="9525">
            <a:noFill/>
            <a:miter lim="800000"/>
            <a:headEnd/>
            <a:tailEnd/>
          </a:ln>
        </p:spPr>
        <p:txBody>
          <a:bodyPr/>
          <a:lstStyle/>
          <a:p>
            <a:pPr marL="342900" indent="-342900">
              <a:spcBef>
                <a:spcPct val="20000"/>
              </a:spcBef>
              <a:buFontTx/>
              <a:buChar char="•"/>
            </a:pPr>
            <a:r>
              <a:rPr lang="en-US" sz="3400" b="1">
                <a:solidFill>
                  <a:srgbClr val="000032"/>
                </a:solidFill>
                <a:latin typeface="Arial" charset="0"/>
              </a:rPr>
              <a:t>Marginal utility (slope of utility curve) determines attitude toward risk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19843">
                                            <p:txEl>
                                              <p:pRg st="0" end="0"/>
                                            </p:txEl>
                                          </p:spTgt>
                                        </p:tgtEl>
                                        <p:attrNameLst>
                                          <p:attrName>style.visibility</p:attrName>
                                        </p:attrNameLst>
                                      </p:cBhvr>
                                      <p:to>
                                        <p:strVal val="visible"/>
                                      </p:to>
                                    </p:set>
                                    <p:animEffect transition="in" filter="wipe(left)">
                                      <p:cBhvr>
                                        <p:cTn id="7" dur="500"/>
                                        <p:tgtEl>
                                          <p:spTgt spid="4198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19844"/>
                                        </p:tgtEl>
                                        <p:attrNameLst>
                                          <p:attrName>style.visibility</p:attrName>
                                        </p:attrNameLst>
                                      </p:cBhvr>
                                      <p:to>
                                        <p:strVal val="visible"/>
                                      </p:to>
                                    </p:set>
                                    <p:animEffect transition="in" filter="wipe(left)">
                                      <p:cBhvr>
                                        <p:cTn id="12" dur="500"/>
                                        <p:tgtEl>
                                          <p:spTgt spid="41984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19845">
                                            <p:txEl>
                                              <p:pRg st="0" end="0"/>
                                            </p:txEl>
                                          </p:spTgt>
                                        </p:tgtEl>
                                        <p:attrNameLst>
                                          <p:attrName>style.visibility</p:attrName>
                                        </p:attrNameLst>
                                      </p:cBhvr>
                                      <p:to>
                                        <p:strVal val="visible"/>
                                      </p:to>
                                    </p:set>
                                    <p:animEffect transition="in" filter="wipe(left)">
                                      <p:cBhvr>
                                        <p:cTn id="17" dur="500"/>
                                        <p:tgtEl>
                                          <p:spTgt spid="41984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43" grpId="0" build="p" bldLvl="2" autoUpdateAnimBg="0"/>
      <p:bldP spid="419845" grpId="0" build="p" bldLvl="2"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r>
              <a:rPr lang="en-US"/>
              <a:t>15-</a:t>
            </a:r>
            <a:fld id="{76DD7CC5-9FC9-4310-A5FE-A3B75D9B979A}" type="slidenum">
              <a:rPr lang="en-US"/>
              <a:pPr>
                <a:defRPr/>
              </a:pPr>
              <a:t>2</a:t>
            </a:fld>
            <a:endParaRPr lang="en-US"/>
          </a:p>
        </p:txBody>
      </p:sp>
      <p:sp>
        <p:nvSpPr>
          <p:cNvPr id="8195" name="Rectangle 2"/>
          <p:cNvSpPr>
            <a:spLocks noGrp="1" noChangeArrowheads="1"/>
          </p:cNvSpPr>
          <p:nvPr>
            <p:ph type="title"/>
          </p:nvPr>
        </p:nvSpPr>
        <p:spPr/>
        <p:txBody>
          <a:bodyPr/>
          <a:lstStyle/>
          <a:p>
            <a:pPr eaLnBrk="1" hangingPunct="1">
              <a:lnSpc>
                <a:spcPct val="90000"/>
              </a:lnSpc>
            </a:pPr>
            <a:r>
              <a:rPr lang="en-US" smtClean="0"/>
              <a:t>Risk vs. Uncertainty</a:t>
            </a:r>
          </a:p>
        </p:txBody>
      </p:sp>
      <p:sp>
        <p:nvSpPr>
          <p:cNvPr id="385027" name="Rectangle 3"/>
          <p:cNvSpPr>
            <a:spLocks noGrp="1" noChangeArrowheads="1"/>
          </p:cNvSpPr>
          <p:nvPr>
            <p:ph type="body" idx="1"/>
          </p:nvPr>
        </p:nvSpPr>
        <p:spPr>
          <a:xfrm>
            <a:off x="914400" y="1565275"/>
            <a:ext cx="7848600" cy="4876800"/>
          </a:xfrm>
        </p:spPr>
        <p:txBody>
          <a:bodyPr/>
          <a:lstStyle/>
          <a:p>
            <a:pPr eaLnBrk="1" hangingPunct="1"/>
            <a:r>
              <a:rPr lang="en-US" smtClean="0"/>
              <a:t>Risk</a:t>
            </a:r>
          </a:p>
          <a:p>
            <a:pPr lvl="1" eaLnBrk="1" hangingPunct="1"/>
            <a:r>
              <a:rPr lang="en-US" smtClean="0"/>
              <a:t>Must make a decision for which the outcome is not known with certainty</a:t>
            </a:r>
          </a:p>
          <a:p>
            <a:pPr lvl="1" eaLnBrk="1" hangingPunct="1"/>
            <a:r>
              <a:rPr lang="en-US" smtClean="0"/>
              <a:t>Can list all possible outcomes &amp; assign probabilities to the outcomes</a:t>
            </a:r>
          </a:p>
          <a:p>
            <a:pPr eaLnBrk="1" hangingPunct="1"/>
            <a:r>
              <a:rPr lang="en-US" smtClean="0"/>
              <a:t>Uncertainty</a:t>
            </a:r>
          </a:p>
          <a:p>
            <a:pPr lvl="1" eaLnBrk="1" hangingPunct="1"/>
            <a:r>
              <a:rPr lang="en-US" smtClean="0"/>
              <a:t>Cannot list all possible outcomes</a:t>
            </a:r>
          </a:p>
          <a:p>
            <a:pPr lvl="1" eaLnBrk="1" hangingPunct="1"/>
            <a:r>
              <a:rPr lang="en-US" smtClean="0"/>
              <a:t>Cannot assign probabilities to the outcomes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85027">
                                            <p:txEl>
                                              <p:pRg st="0" end="0"/>
                                            </p:txEl>
                                          </p:spTgt>
                                        </p:tgtEl>
                                        <p:attrNameLst>
                                          <p:attrName>style.visibility</p:attrName>
                                        </p:attrNameLst>
                                      </p:cBhvr>
                                      <p:to>
                                        <p:strVal val="visible"/>
                                      </p:to>
                                    </p:set>
                                    <p:animEffect transition="in" filter="wipe(left)">
                                      <p:cBhvr>
                                        <p:cTn id="7" dur="500"/>
                                        <p:tgtEl>
                                          <p:spTgt spid="3850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85027">
                                            <p:txEl>
                                              <p:pRg st="1" end="1"/>
                                            </p:txEl>
                                          </p:spTgt>
                                        </p:tgtEl>
                                        <p:attrNameLst>
                                          <p:attrName>style.visibility</p:attrName>
                                        </p:attrNameLst>
                                      </p:cBhvr>
                                      <p:to>
                                        <p:strVal val="visible"/>
                                      </p:to>
                                    </p:set>
                                    <p:animEffect transition="in" filter="wipe(left)">
                                      <p:cBhvr>
                                        <p:cTn id="12" dur="500"/>
                                        <p:tgtEl>
                                          <p:spTgt spid="3850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85027">
                                            <p:txEl>
                                              <p:pRg st="2" end="2"/>
                                            </p:txEl>
                                          </p:spTgt>
                                        </p:tgtEl>
                                        <p:attrNameLst>
                                          <p:attrName>style.visibility</p:attrName>
                                        </p:attrNameLst>
                                      </p:cBhvr>
                                      <p:to>
                                        <p:strVal val="visible"/>
                                      </p:to>
                                    </p:set>
                                    <p:animEffect transition="in" filter="wipe(left)">
                                      <p:cBhvr>
                                        <p:cTn id="17" dur="500"/>
                                        <p:tgtEl>
                                          <p:spTgt spid="3850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85027">
                                            <p:txEl>
                                              <p:pRg st="3" end="3"/>
                                            </p:txEl>
                                          </p:spTgt>
                                        </p:tgtEl>
                                        <p:attrNameLst>
                                          <p:attrName>style.visibility</p:attrName>
                                        </p:attrNameLst>
                                      </p:cBhvr>
                                      <p:to>
                                        <p:strVal val="visible"/>
                                      </p:to>
                                    </p:set>
                                    <p:animEffect transition="in" filter="wipe(left)">
                                      <p:cBhvr>
                                        <p:cTn id="22" dur="500"/>
                                        <p:tgtEl>
                                          <p:spTgt spid="38502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85027">
                                            <p:txEl>
                                              <p:pRg st="4" end="4"/>
                                            </p:txEl>
                                          </p:spTgt>
                                        </p:tgtEl>
                                        <p:attrNameLst>
                                          <p:attrName>style.visibility</p:attrName>
                                        </p:attrNameLst>
                                      </p:cBhvr>
                                      <p:to>
                                        <p:strVal val="visible"/>
                                      </p:to>
                                    </p:set>
                                    <p:animEffect transition="in" filter="wipe(left)">
                                      <p:cBhvr>
                                        <p:cTn id="27" dur="500"/>
                                        <p:tgtEl>
                                          <p:spTgt spid="38502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85027">
                                            <p:txEl>
                                              <p:pRg st="5" end="5"/>
                                            </p:txEl>
                                          </p:spTgt>
                                        </p:tgtEl>
                                        <p:attrNameLst>
                                          <p:attrName>style.visibility</p:attrName>
                                        </p:attrNameLst>
                                      </p:cBhvr>
                                      <p:to>
                                        <p:strVal val="visible"/>
                                      </p:to>
                                    </p:set>
                                    <p:animEffect transition="in" filter="wipe(left)">
                                      <p:cBhvr>
                                        <p:cTn id="32" dur="500"/>
                                        <p:tgtEl>
                                          <p:spTgt spid="38502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5027" grpId="0" build="p" bldLvl="2"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r>
              <a:rPr lang="en-US"/>
              <a:t>15-</a:t>
            </a:r>
            <a:fld id="{C53AEC92-F665-44A5-8F9C-000C7CB7287C}" type="slidenum">
              <a:rPr lang="en-US"/>
              <a:pPr>
                <a:defRPr/>
              </a:pPr>
              <a:t>20</a:t>
            </a:fld>
            <a:endParaRPr lang="en-US"/>
          </a:p>
        </p:txBody>
      </p:sp>
      <p:sp>
        <p:nvSpPr>
          <p:cNvPr id="22531" name="Rectangle 2"/>
          <p:cNvSpPr>
            <a:spLocks noGrp="1" noChangeArrowheads="1"/>
          </p:cNvSpPr>
          <p:nvPr>
            <p:ph type="title"/>
          </p:nvPr>
        </p:nvSpPr>
        <p:spPr/>
        <p:txBody>
          <a:bodyPr/>
          <a:lstStyle/>
          <a:p>
            <a:pPr eaLnBrk="1" hangingPunct="1"/>
            <a:r>
              <a:rPr lang="en-US" sz="3600" smtClean="0"/>
              <a:t>Manager’s Attitude Toward Risk</a:t>
            </a:r>
          </a:p>
        </p:txBody>
      </p:sp>
      <p:sp>
        <p:nvSpPr>
          <p:cNvPr id="421891" name="Rectangle 3"/>
          <p:cNvSpPr>
            <a:spLocks noGrp="1" noChangeArrowheads="1"/>
          </p:cNvSpPr>
          <p:nvPr>
            <p:ph type="body" idx="1"/>
          </p:nvPr>
        </p:nvSpPr>
        <p:spPr>
          <a:xfrm>
            <a:off x="914400" y="1565275"/>
            <a:ext cx="7848600" cy="4876800"/>
          </a:xfrm>
        </p:spPr>
        <p:txBody>
          <a:bodyPr/>
          <a:lstStyle/>
          <a:p>
            <a:pPr eaLnBrk="1" hangingPunct="1">
              <a:lnSpc>
                <a:spcPct val="90000"/>
              </a:lnSpc>
            </a:pPr>
            <a:r>
              <a:rPr lang="en-US" smtClean="0"/>
              <a:t>Risk averse</a:t>
            </a:r>
          </a:p>
          <a:p>
            <a:pPr lvl="1" eaLnBrk="1" hangingPunct="1">
              <a:lnSpc>
                <a:spcPct val="90000"/>
              </a:lnSpc>
            </a:pPr>
            <a:r>
              <a:rPr lang="en-US" smtClean="0"/>
              <a:t>If faced with two risky decisions with equal expected profits, the less risky decision is chosen</a:t>
            </a:r>
          </a:p>
          <a:p>
            <a:pPr eaLnBrk="1" hangingPunct="1">
              <a:lnSpc>
                <a:spcPct val="90000"/>
              </a:lnSpc>
            </a:pPr>
            <a:r>
              <a:rPr lang="en-US" smtClean="0"/>
              <a:t>Risk loving</a:t>
            </a:r>
          </a:p>
          <a:p>
            <a:pPr lvl="1" eaLnBrk="1" hangingPunct="1">
              <a:lnSpc>
                <a:spcPct val="90000"/>
              </a:lnSpc>
            </a:pPr>
            <a:r>
              <a:rPr lang="en-US" smtClean="0"/>
              <a:t>Expected profits are equal &amp; the more risky decision is chosen</a:t>
            </a:r>
          </a:p>
          <a:p>
            <a:pPr eaLnBrk="1" hangingPunct="1">
              <a:lnSpc>
                <a:spcPct val="90000"/>
              </a:lnSpc>
            </a:pPr>
            <a:r>
              <a:rPr lang="en-US" smtClean="0"/>
              <a:t>Risk neutral</a:t>
            </a:r>
          </a:p>
          <a:p>
            <a:pPr lvl="1" eaLnBrk="1" hangingPunct="1">
              <a:lnSpc>
                <a:spcPct val="90000"/>
              </a:lnSpc>
            </a:pPr>
            <a:r>
              <a:rPr lang="en-US" smtClean="0"/>
              <a:t>Indifferent between risky decisions that have equal expected profit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21891">
                                            <p:txEl>
                                              <p:pRg st="0" end="0"/>
                                            </p:txEl>
                                          </p:spTgt>
                                        </p:tgtEl>
                                        <p:attrNameLst>
                                          <p:attrName>style.visibility</p:attrName>
                                        </p:attrNameLst>
                                      </p:cBhvr>
                                      <p:to>
                                        <p:strVal val="visible"/>
                                      </p:to>
                                    </p:set>
                                    <p:animEffect transition="in" filter="wipe(left)">
                                      <p:cBhvr>
                                        <p:cTn id="7" dur="500"/>
                                        <p:tgtEl>
                                          <p:spTgt spid="4218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21891">
                                            <p:txEl>
                                              <p:pRg st="1" end="1"/>
                                            </p:txEl>
                                          </p:spTgt>
                                        </p:tgtEl>
                                        <p:attrNameLst>
                                          <p:attrName>style.visibility</p:attrName>
                                        </p:attrNameLst>
                                      </p:cBhvr>
                                      <p:to>
                                        <p:strVal val="visible"/>
                                      </p:to>
                                    </p:set>
                                    <p:animEffect transition="in" filter="wipe(left)">
                                      <p:cBhvr>
                                        <p:cTn id="12" dur="500"/>
                                        <p:tgtEl>
                                          <p:spTgt spid="42189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21891">
                                            <p:txEl>
                                              <p:pRg st="2" end="2"/>
                                            </p:txEl>
                                          </p:spTgt>
                                        </p:tgtEl>
                                        <p:attrNameLst>
                                          <p:attrName>style.visibility</p:attrName>
                                        </p:attrNameLst>
                                      </p:cBhvr>
                                      <p:to>
                                        <p:strVal val="visible"/>
                                      </p:to>
                                    </p:set>
                                    <p:animEffect transition="in" filter="wipe(left)">
                                      <p:cBhvr>
                                        <p:cTn id="17" dur="500"/>
                                        <p:tgtEl>
                                          <p:spTgt spid="42189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21891">
                                            <p:txEl>
                                              <p:pRg st="3" end="3"/>
                                            </p:txEl>
                                          </p:spTgt>
                                        </p:tgtEl>
                                        <p:attrNameLst>
                                          <p:attrName>style.visibility</p:attrName>
                                        </p:attrNameLst>
                                      </p:cBhvr>
                                      <p:to>
                                        <p:strVal val="visible"/>
                                      </p:to>
                                    </p:set>
                                    <p:animEffect transition="in" filter="wipe(left)">
                                      <p:cBhvr>
                                        <p:cTn id="22" dur="500"/>
                                        <p:tgtEl>
                                          <p:spTgt spid="42189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21891">
                                            <p:txEl>
                                              <p:pRg st="4" end="4"/>
                                            </p:txEl>
                                          </p:spTgt>
                                        </p:tgtEl>
                                        <p:attrNameLst>
                                          <p:attrName>style.visibility</p:attrName>
                                        </p:attrNameLst>
                                      </p:cBhvr>
                                      <p:to>
                                        <p:strVal val="visible"/>
                                      </p:to>
                                    </p:set>
                                    <p:animEffect transition="in" filter="wipe(left)">
                                      <p:cBhvr>
                                        <p:cTn id="27" dur="500"/>
                                        <p:tgtEl>
                                          <p:spTgt spid="42189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21891">
                                            <p:txEl>
                                              <p:pRg st="5" end="5"/>
                                            </p:txEl>
                                          </p:spTgt>
                                        </p:tgtEl>
                                        <p:attrNameLst>
                                          <p:attrName>style.visibility</p:attrName>
                                        </p:attrNameLst>
                                      </p:cBhvr>
                                      <p:to>
                                        <p:strVal val="visible"/>
                                      </p:to>
                                    </p:set>
                                    <p:animEffect transition="in" filter="wipe(left)">
                                      <p:cBhvr>
                                        <p:cTn id="32" dur="500"/>
                                        <p:tgtEl>
                                          <p:spTgt spid="42189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1891" grpId="0" build="p" bldLvl="2"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r>
              <a:rPr lang="en-US"/>
              <a:t>15-</a:t>
            </a:r>
            <a:fld id="{B9BFD73A-15DC-469C-80A5-75DABCE89392}" type="slidenum">
              <a:rPr lang="en-US"/>
              <a:pPr>
                <a:defRPr/>
              </a:pPr>
              <a:t>21</a:t>
            </a:fld>
            <a:endParaRPr lang="en-US"/>
          </a:p>
        </p:txBody>
      </p:sp>
      <p:sp>
        <p:nvSpPr>
          <p:cNvPr id="23555" name="Rectangle 2"/>
          <p:cNvSpPr>
            <a:spLocks noGrp="1" noChangeArrowheads="1"/>
          </p:cNvSpPr>
          <p:nvPr>
            <p:ph type="title"/>
          </p:nvPr>
        </p:nvSpPr>
        <p:spPr/>
        <p:txBody>
          <a:bodyPr/>
          <a:lstStyle/>
          <a:p>
            <a:pPr eaLnBrk="1" hangingPunct="1"/>
            <a:r>
              <a:rPr lang="en-US" sz="3600" smtClean="0"/>
              <a:t>Manager’s Attitude Toward Risk</a:t>
            </a:r>
          </a:p>
        </p:txBody>
      </p:sp>
      <p:sp>
        <p:nvSpPr>
          <p:cNvPr id="423939" name="Rectangle 3"/>
          <p:cNvSpPr>
            <a:spLocks noGrp="1" noChangeArrowheads="1"/>
          </p:cNvSpPr>
          <p:nvPr>
            <p:ph type="body" idx="1"/>
          </p:nvPr>
        </p:nvSpPr>
        <p:spPr>
          <a:xfrm>
            <a:off x="914400" y="1565275"/>
            <a:ext cx="7848600" cy="4876800"/>
          </a:xfrm>
        </p:spPr>
        <p:txBody>
          <a:bodyPr/>
          <a:lstStyle/>
          <a:p>
            <a:pPr eaLnBrk="1" hangingPunct="1"/>
            <a:r>
              <a:rPr lang="en-US" smtClean="0"/>
              <a:t>Can relate to marginal utility of profit</a:t>
            </a:r>
          </a:p>
          <a:p>
            <a:pPr eaLnBrk="1" hangingPunct="1"/>
            <a:r>
              <a:rPr lang="en-US" smtClean="0"/>
              <a:t>Diminishing </a:t>
            </a:r>
            <a:r>
              <a:rPr lang="en-US" i="1" smtClean="0">
                <a:latin typeface="Times New Roman" pitchFamily="18" charset="0"/>
              </a:rPr>
              <a:t>MU</a:t>
            </a:r>
            <a:r>
              <a:rPr lang="en-US" i="1" baseline="-25000" smtClean="0">
                <a:latin typeface="Times New Roman" pitchFamily="18" charset="0"/>
              </a:rPr>
              <a:t>profit</a:t>
            </a:r>
          </a:p>
          <a:p>
            <a:pPr lvl="1" eaLnBrk="1" hangingPunct="1"/>
            <a:r>
              <a:rPr lang="en-US" smtClean="0"/>
              <a:t>Risk averse</a:t>
            </a:r>
          </a:p>
          <a:p>
            <a:pPr eaLnBrk="1" hangingPunct="1"/>
            <a:r>
              <a:rPr lang="en-US" smtClean="0"/>
              <a:t>Increasing </a:t>
            </a:r>
            <a:r>
              <a:rPr lang="en-US" i="1" smtClean="0">
                <a:latin typeface="Times New Roman" pitchFamily="18" charset="0"/>
              </a:rPr>
              <a:t>MU</a:t>
            </a:r>
            <a:r>
              <a:rPr lang="en-US" i="1" baseline="-25000" smtClean="0">
                <a:latin typeface="Times New Roman" pitchFamily="18" charset="0"/>
              </a:rPr>
              <a:t>profit</a:t>
            </a:r>
          </a:p>
          <a:p>
            <a:pPr lvl="1" eaLnBrk="1" hangingPunct="1"/>
            <a:r>
              <a:rPr lang="en-US" smtClean="0"/>
              <a:t>Risk loving</a:t>
            </a:r>
          </a:p>
          <a:p>
            <a:pPr eaLnBrk="1" hangingPunct="1"/>
            <a:r>
              <a:rPr lang="en-US" smtClean="0"/>
              <a:t>Constant </a:t>
            </a:r>
            <a:r>
              <a:rPr lang="en-US" i="1" smtClean="0">
                <a:latin typeface="Times New Roman" pitchFamily="18" charset="0"/>
              </a:rPr>
              <a:t>MU</a:t>
            </a:r>
            <a:r>
              <a:rPr lang="en-US" i="1" baseline="-25000" smtClean="0">
                <a:latin typeface="Times New Roman" pitchFamily="18" charset="0"/>
              </a:rPr>
              <a:t>profit</a:t>
            </a:r>
          </a:p>
          <a:p>
            <a:pPr lvl="1" eaLnBrk="1" hangingPunct="1"/>
            <a:r>
              <a:rPr lang="en-US" smtClean="0"/>
              <a:t>Risk neutral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23939">
                                            <p:txEl>
                                              <p:pRg st="0" end="0"/>
                                            </p:txEl>
                                          </p:spTgt>
                                        </p:tgtEl>
                                        <p:attrNameLst>
                                          <p:attrName>style.visibility</p:attrName>
                                        </p:attrNameLst>
                                      </p:cBhvr>
                                      <p:to>
                                        <p:strVal val="visible"/>
                                      </p:to>
                                    </p:set>
                                    <p:animEffect transition="in" filter="wipe(left)">
                                      <p:cBhvr>
                                        <p:cTn id="7" dur="500"/>
                                        <p:tgtEl>
                                          <p:spTgt spid="42393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23939">
                                            <p:txEl>
                                              <p:pRg st="1" end="1"/>
                                            </p:txEl>
                                          </p:spTgt>
                                        </p:tgtEl>
                                        <p:attrNameLst>
                                          <p:attrName>style.visibility</p:attrName>
                                        </p:attrNameLst>
                                      </p:cBhvr>
                                      <p:to>
                                        <p:strVal val="visible"/>
                                      </p:to>
                                    </p:set>
                                    <p:animEffect transition="in" filter="wipe(left)">
                                      <p:cBhvr>
                                        <p:cTn id="12" dur="500"/>
                                        <p:tgtEl>
                                          <p:spTgt spid="42393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23939">
                                            <p:txEl>
                                              <p:pRg st="2" end="2"/>
                                            </p:txEl>
                                          </p:spTgt>
                                        </p:tgtEl>
                                        <p:attrNameLst>
                                          <p:attrName>style.visibility</p:attrName>
                                        </p:attrNameLst>
                                      </p:cBhvr>
                                      <p:to>
                                        <p:strVal val="visible"/>
                                      </p:to>
                                    </p:set>
                                    <p:animEffect transition="in" filter="wipe(left)">
                                      <p:cBhvr>
                                        <p:cTn id="17" dur="500"/>
                                        <p:tgtEl>
                                          <p:spTgt spid="42393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23939">
                                            <p:txEl>
                                              <p:pRg st="3" end="3"/>
                                            </p:txEl>
                                          </p:spTgt>
                                        </p:tgtEl>
                                        <p:attrNameLst>
                                          <p:attrName>style.visibility</p:attrName>
                                        </p:attrNameLst>
                                      </p:cBhvr>
                                      <p:to>
                                        <p:strVal val="visible"/>
                                      </p:to>
                                    </p:set>
                                    <p:animEffect transition="in" filter="wipe(left)">
                                      <p:cBhvr>
                                        <p:cTn id="22" dur="500"/>
                                        <p:tgtEl>
                                          <p:spTgt spid="42393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23939">
                                            <p:txEl>
                                              <p:pRg st="4" end="4"/>
                                            </p:txEl>
                                          </p:spTgt>
                                        </p:tgtEl>
                                        <p:attrNameLst>
                                          <p:attrName>style.visibility</p:attrName>
                                        </p:attrNameLst>
                                      </p:cBhvr>
                                      <p:to>
                                        <p:strVal val="visible"/>
                                      </p:to>
                                    </p:set>
                                    <p:animEffect transition="in" filter="wipe(left)">
                                      <p:cBhvr>
                                        <p:cTn id="27" dur="500"/>
                                        <p:tgtEl>
                                          <p:spTgt spid="42393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23939">
                                            <p:txEl>
                                              <p:pRg st="5" end="5"/>
                                            </p:txEl>
                                          </p:spTgt>
                                        </p:tgtEl>
                                        <p:attrNameLst>
                                          <p:attrName>style.visibility</p:attrName>
                                        </p:attrNameLst>
                                      </p:cBhvr>
                                      <p:to>
                                        <p:strVal val="visible"/>
                                      </p:to>
                                    </p:set>
                                    <p:animEffect transition="in" filter="wipe(left)">
                                      <p:cBhvr>
                                        <p:cTn id="32" dur="500"/>
                                        <p:tgtEl>
                                          <p:spTgt spid="42393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23939">
                                            <p:txEl>
                                              <p:pRg st="6" end="6"/>
                                            </p:txEl>
                                          </p:spTgt>
                                        </p:tgtEl>
                                        <p:attrNameLst>
                                          <p:attrName>style.visibility</p:attrName>
                                        </p:attrNameLst>
                                      </p:cBhvr>
                                      <p:to>
                                        <p:strVal val="visible"/>
                                      </p:to>
                                    </p:set>
                                    <p:animEffect transition="in" filter="wipe(left)">
                                      <p:cBhvr>
                                        <p:cTn id="37" dur="500"/>
                                        <p:tgtEl>
                                          <p:spTgt spid="42393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3939" grpId="0" build="p" bldLvl="2"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pPr>
              <a:defRPr/>
            </a:pPr>
            <a:r>
              <a:rPr lang="en-US"/>
              <a:t>15-</a:t>
            </a:r>
            <a:fld id="{D7F1C112-2E90-478A-A1E5-5D22700E3A19}" type="slidenum">
              <a:rPr lang="en-US"/>
              <a:pPr>
                <a:defRPr/>
              </a:pPr>
              <a:t>22</a:t>
            </a:fld>
            <a:endParaRPr lang="en-US"/>
          </a:p>
        </p:txBody>
      </p:sp>
      <p:sp>
        <p:nvSpPr>
          <p:cNvPr id="24579" name="Rectangle 2"/>
          <p:cNvSpPr>
            <a:spLocks noGrp="1" noChangeArrowheads="1"/>
          </p:cNvSpPr>
          <p:nvPr>
            <p:ph type="title"/>
          </p:nvPr>
        </p:nvSpPr>
        <p:spPr>
          <a:xfrm>
            <a:off x="1090613" y="515938"/>
            <a:ext cx="7672387" cy="838200"/>
          </a:xfrm>
        </p:spPr>
        <p:txBody>
          <a:bodyPr/>
          <a:lstStyle/>
          <a:p>
            <a:pPr eaLnBrk="1" hangingPunct="1">
              <a:lnSpc>
                <a:spcPct val="90000"/>
              </a:lnSpc>
            </a:pPr>
            <a:r>
              <a:rPr lang="en-US" sz="3600" smtClean="0"/>
              <a:t>Manager’s Attitude Toward Risk   </a:t>
            </a:r>
            <a:r>
              <a:rPr lang="en-US" sz="3400" smtClean="0"/>
              <a:t>(Figure 15.5)</a:t>
            </a:r>
          </a:p>
        </p:txBody>
      </p:sp>
      <p:pic>
        <p:nvPicPr>
          <p:cNvPr id="24580" name="Picture 3" descr="Fig 15"/>
          <p:cNvPicPr>
            <a:picLocks noChangeAspect="1" noChangeArrowheads="1"/>
          </p:cNvPicPr>
          <p:nvPr/>
        </p:nvPicPr>
        <p:blipFill>
          <a:blip r:embed="rId3" cstate="print"/>
          <a:srcRect/>
          <a:stretch>
            <a:fillRect/>
          </a:stretch>
        </p:blipFill>
        <p:spPr bwMode="auto">
          <a:xfrm>
            <a:off x="1243013" y="2228850"/>
            <a:ext cx="6804025" cy="3551238"/>
          </a:xfrm>
          <a:prstGeom prst="rect">
            <a:avLst/>
          </a:prstGeom>
          <a:noFill/>
          <a:ln w="9525">
            <a:noFill/>
            <a:miter lim="800000"/>
            <a:headEnd/>
            <a:tailEnd/>
          </a:ln>
        </p:spPr>
      </p:pic>
      <p:pic>
        <p:nvPicPr>
          <p:cNvPr id="425988" name="Picture 4" descr="Fig 15"/>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3914775" y="2359025"/>
            <a:ext cx="3503613" cy="2881313"/>
          </a:xfrm>
          <a:prstGeom prst="rect">
            <a:avLst/>
          </a:prstGeom>
          <a:noFill/>
          <a:ln w="9525">
            <a:noFill/>
            <a:miter lim="800000"/>
            <a:headEnd/>
            <a:tailEnd/>
          </a:ln>
        </p:spPr>
      </p:pic>
      <p:pic>
        <p:nvPicPr>
          <p:cNvPr id="425989" name="Picture 5" descr="Fig 15"/>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3594100" y="2555875"/>
            <a:ext cx="2720975" cy="2933700"/>
          </a:xfrm>
          <a:prstGeom prst="rect">
            <a:avLst/>
          </a:prstGeom>
          <a:noFill/>
          <a:ln w="9525">
            <a:noFill/>
            <a:miter lim="800000"/>
            <a:headEnd/>
            <a:tailEnd/>
          </a:ln>
        </p:spPr>
      </p:pic>
      <p:pic>
        <p:nvPicPr>
          <p:cNvPr id="425990" name="Picture 6" descr="Fig 15"/>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3614738" y="3792538"/>
            <a:ext cx="1152525" cy="169068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25988"/>
                                        </p:tgtEl>
                                        <p:attrNameLst>
                                          <p:attrName>style.visibility</p:attrName>
                                        </p:attrNameLst>
                                      </p:cBhvr>
                                      <p:to>
                                        <p:strVal val="visible"/>
                                      </p:to>
                                    </p:set>
                                    <p:animEffect transition="in" filter="wipe(left)">
                                      <p:cBhvr>
                                        <p:cTn id="7" dur="500"/>
                                        <p:tgtEl>
                                          <p:spTgt spid="42598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425989"/>
                                        </p:tgtEl>
                                        <p:attrNameLst>
                                          <p:attrName>style.visibility</p:attrName>
                                        </p:attrNameLst>
                                      </p:cBhvr>
                                      <p:to>
                                        <p:strVal val="visible"/>
                                      </p:to>
                                    </p:set>
                                    <p:animEffect transition="in" filter="wipe(right)">
                                      <p:cBhvr>
                                        <p:cTn id="12" dur="500"/>
                                        <p:tgtEl>
                                          <p:spTgt spid="42598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425990"/>
                                        </p:tgtEl>
                                        <p:attrNameLst>
                                          <p:attrName>style.visibility</p:attrName>
                                        </p:attrNameLst>
                                      </p:cBhvr>
                                      <p:to>
                                        <p:strVal val="visible"/>
                                      </p:to>
                                    </p:set>
                                    <p:animEffect transition="in" filter="wipe(right)">
                                      <p:cBhvr>
                                        <p:cTn id="17" dur="500"/>
                                        <p:tgtEl>
                                          <p:spTgt spid="4259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pPr>
              <a:defRPr/>
            </a:pPr>
            <a:r>
              <a:rPr lang="en-US"/>
              <a:t>15-</a:t>
            </a:r>
            <a:fld id="{216E7F5E-A297-417E-AB27-3F5FC8D8A268}" type="slidenum">
              <a:rPr lang="en-US"/>
              <a:pPr>
                <a:defRPr/>
              </a:pPr>
              <a:t>23</a:t>
            </a:fld>
            <a:endParaRPr lang="en-US"/>
          </a:p>
        </p:txBody>
      </p:sp>
      <p:sp>
        <p:nvSpPr>
          <p:cNvPr id="25603" name="Rectangle 2"/>
          <p:cNvSpPr>
            <a:spLocks noGrp="1" noChangeArrowheads="1"/>
          </p:cNvSpPr>
          <p:nvPr>
            <p:ph type="title"/>
          </p:nvPr>
        </p:nvSpPr>
        <p:spPr>
          <a:xfrm>
            <a:off x="1090613" y="515938"/>
            <a:ext cx="7672387" cy="838200"/>
          </a:xfrm>
        </p:spPr>
        <p:txBody>
          <a:bodyPr/>
          <a:lstStyle/>
          <a:p>
            <a:pPr eaLnBrk="1" hangingPunct="1">
              <a:lnSpc>
                <a:spcPct val="90000"/>
              </a:lnSpc>
            </a:pPr>
            <a:r>
              <a:rPr lang="en-US" sz="3600" smtClean="0"/>
              <a:t>Manager’s Attitude Toward Risk   </a:t>
            </a:r>
            <a:r>
              <a:rPr lang="en-US" sz="3400" smtClean="0"/>
              <a:t>(Figure 15.5)</a:t>
            </a:r>
          </a:p>
        </p:txBody>
      </p:sp>
      <p:pic>
        <p:nvPicPr>
          <p:cNvPr id="25604" name="Picture 3" descr="Fig 15"/>
          <p:cNvPicPr>
            <a:picLocks noChangeAspect="1" noChangeArrowheads="1"/>
          </p:cNvPicPr>
          <p:nvPr/>
        </p:nvPicPr>
        <p:blipFill>
          <a:blip r:embed="rId3" cstate="print"/>
          <a:srcRect/>
          <a:stretch>
            <a:fillRect/>
          </a:stretch>
        </p:blipFill>
        <p:spPr bwMode="auto">
          <a:xfrm>
            <a:off x="1143000" y="2208213"/>
            <a:ext cx="6865938" cy="3589337"/>
          </a:xfrm>
          <a:prstGeom prst="rect">
            <a:avLst/>
          </a:prstGeom>
          <a:noFill/>
          <a:ln w="9525">
            <a:noFill/>
            <a:miter lim="800000"/>
            <a:headEnd/>
            <a:tailEnd/>
          </a:ln>
        </p:spPr>
      </p:pic>
      <p:pic>
        <p:nvPicPr>
          <p:cNvPr id="428036" name="Picture 4" descr="Fig 15"/>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3835400" y="2614613"/>
            <a:ext cx="3222625" cy="2628900"/>
          </a:xfrm>
          <a:prstGeom prst="rect">
            <a:avLst/>
          </a:prstGeom>
          <a:noFill/>
          <a:ln w="9525">
            <a:noFill/>
            <a:miter lim="800000"/>
            <a:headEnd/>
            <a:tailEnd/>
          </a:ln>
        </p:spPr>
      </p:pic>
      <p:pic>
        <p:nvPicPr>
          <p:cNvPr id="428037" name="Picture 5" descr="Fig 15"/>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3522663" y="3140075"/>
            <a:ext cx="2752725" cy="2359025"/>
          </a:xfrm>
          <a:prstGeom prst="rect">
            <a:avLst/>
          </a:prstGeom>
          <a:noFill/>
          <a:ln w="9525">
            <a:noFill/>
            <a:miter lim="800000"/>
            <a:headEnd/>
            <a:tailEnd/>
          </a:ln>
        </p:spPr>
      </p:pic>
      <p:pic>
        <p:nvPicPr>
          <p:cNvPr id="428038" name="Picture 6" descr="Fig 15"/>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3509963" y="4386263"/>
            <a:ext cx="1193800" cy="111283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28036"/>
                                        </p:tgtEl>
                                        <p:attrNameLst>
                                          <p:attrName>style.visibility</p:attrName>
                                        </p:attrNameLst>
                                      </p:cBhvr>
                                      <p:to>
                                        <p:strVal val="visible"/>
                                      </p:to>
                                    </p:set>
                                    <p:animEffect transition="in" filter="wipe(left)">
                                      <p:cBhvr>
                                        <p:cTn id="7" dur="500"/>
                                        <p:tgtEl>
                                          <p:spTgt spid="42803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428037"/>
                                        </p:tgtEl>
                                        <p:attrNameLst>
                                          <p:attrName>style.visibility</p:attrName>
                                        </p:attrNameLst>
                                      </p:cBhvr>
                                      <p:to>
                                        <p:strVal val="visible"/>
                                      </p:to>
                                    </p:set>
                                    <p:animEffect transition="in" filter="wipe(right)">
                                      <p:cBhvr>
                                        <p:cTn id="12" dur="500"/>
                                        <p:tgtEl>
                                          <p:spTgt spid="42803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428038"/>
                                        </p:tgtEl>
                                        <p:attrNameLst>
                                          <p:attrName>style.visibility</p:attrName>
                                        </p:attrNameLst>
                                      </p:cBhvr>
                                      <p:to>
                                        <p:strVal val="visible"/>
                                      </p:to>
                                    </p:set>
                                    <p:animEffect transition="in" filter="wipe(right)">
                                      <p:cBhvr>
                                        <p:cTn id="17" dur="500"/>
                                        <p:tgtEl>
                                          <p:spTgt spid="4280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pPr>
              <a:defRPr/>
            </a:pPr>
            <a:r>
              <a:rPr lang="en-US"/>
              <a:t>15-</a:t>
            </a:r>
            <a:fld id="{67A6D496-F900-44B2-8CB3-CFE115896214}" type="slidenum">
              <a:rPr lang="en-US"/>
              <a:pPr>
                <a:defRPr/>
              </a:pPr>
              <a:t>24</a:t>
            </a:fld>
            <a:endParaRPr lang="en-US"/>
          </a:p>
        </p:txBody>
      </p:sp>
      <p:sp>
        <p:nvSpPr>
          <p:cNvPr id="26627" name="Rectangle 2"/>
          <p:cNvSpPr>
            <a:spLocks noGrp="1" noChangeArrowheads="1"/>
          </p:cNvSpPr>
          <p:nvPr>
            <p:ph type="title"/>
          </p:nvPr>
        </p:nvSpPr>
        <p:spPr>
          <a:xfrm>
            <a:off x="1090613" y="515938"/>
            <a:ext cx="7672387" cy="838200"/>
          </a:xfrm>
        </p:spPr>
        <p:txBody>
          <a:bodyPr/>
          <a:lstStyle/>
          <a:p>
            <a:pPr eaLnBrk="1" hangingPunct="1">
              <a:lnSpc>
                <a:spcPct val="90000"/>
              </a:lnSpc>
            </a:pPr>
            <a:r>
              <a:rPr lang="en-US" sz="3600" smtClean="0"/>
              <a:t>Manager’s Attitude Toward Risk   </a:t>
            </a:r>
            <a:r>
              <a:rPr lang="en-US" sz="3400" smtClean="0"/>
              <a:t>(Figure 15.5)</a:t>
            </a:r>
          </a:p>
        </p:txBody>
      </p:sp>
      <p:pic>
        <p:nvPicPr>
          <p:cNvPr id="26628" name="Picture 3" descr="Fig 15"/>
          <p:cNvPicPr>
            <a:picLocks noChangeAspect="1" noChangeArrowheads="1"/>
          </p:cNvPicPr>
          <p:nvPr/>
        </p:nvPicPr>
        <p:blipFill>
          <a:blip r:embed="rId3" cstate="print"/>
          <a:srcRect/>
          <a:stretch>
            <a:fillRect/>
          </a:stretch>
        </p:blipFill>
        <p:spPr bwMode="auto">
          <a:xfrm>
            <a:off x="1057275" y="2282825"/>
            <a:ext cx="7112000" cy="3494088"/>
          </a:xfrm>
          <a:prstGeom prst="rect">
            <a:avLst/>
          </a:prstGeom>
          <a:noFill/>
          <a:ln w="9525">
            <a:noFill/>
            <a:miter lim="800000"/>
            <a:headEnd/>
            <a:tailEnd/>
          </a:ln>
        </p:spPr>
      </p:pic>
      <p:pic>
        <p:nvPicPr>
          <p:cNvPr id="430084" name="Picture 4" descr="Fig 15"/>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4087813" y="2368550"/>
            <a:ext cx="3105150" cy="2873375"/>
          </a:xfrm>
          <a:prstGeom prst="rect">
            <a:avLst/>
          </a:prstGeom>
          <a:noFill/>
          <a:ln w="9525">
            <a:noFill/>
            <a:miter lim="800000"/>
            <a:headEnd/>
            <a:tailEnd/>
          </a:ln>
        </p:spPr>
      </p:pic>
      <p:pic>
        <p:nvPicPr>
          <p:cNvPr id="430085" name="Picture 5" descr="Fig 15"/>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3795713" y="3295650"/>
            <a:ext cx="2674937" cy="2187575"/>
          </a:xfrm>
          <a:prstGeom prst="rect">
            <a:avLst/>
          </a:prstGeom>
          <a:noFill/>
          <a:ln w="9525">
            <a:noFill/>
            <a:miter lim="800000"/>
            <a:headEnd/>
            <a:tailEnd/>
          </a:ln>
        </p:spPr>
      </p:pic>
      <p:pic>
        <p:nvPicPr>
          <p:cNvPr id="430086" name="Picture 6" descr="Fig 15"/>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3787775" y="4579938"/>
            <a:ext cx="1135063" cy="90328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30084"/>
                                        </p:tgtEl>
                                        <p:attrNameLst>
                                          <p:attrName>style.visibility</p:attrName>
                                        </p:attrNameLst>
                                      </p:cBhvr>
                                      <p:to>
                                        <p:strVal val="visible"/>
                                      </p:to>
                                    </p:set>
                                    <p:animEffect transition="in" filter="wipe(left)">
                                      <p:cBhvr>
                                        <p:cTn id="7" dur="500"/>
                                        <p:tgtEl>
                                          <p:spTgt spid="43008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430085"/>
                                        </p:tgtEl>
                                        <p:attrNameLst>
                                          <p:attrName>style.visibility</p:attrName>
                                        </p:attrNameLst>
                                      </p:cBhvr>
                                      <p:to>
                                        <p:strVal val="visible"/>
                                      </p:to>
                                    </p:set>
                                    <p:animEffect transition="in" filter="wipe(right)">
                                      <p:cBhvr>
                                        <p:cTn id="12" dur="500"/>
                                        <p:tgtEl>
                                          <p:spTgt spid="43008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430086"/>
                                        </p:tgtEl>
                                        <p:attrNameLst>
                                          <p:attrName>style.visibility</p:attrName>
                                        </p:attrNameLst>
                                      </p:cBhvr>
                                      <p:to>
                                        <p:strVal val="visible"/>
                                      </p:to>
                                    </p:set>
                                    <p:animEffect transition="in" filter="wipe(right)">
                                      <p:cBhvr>
                                        <p:cTn id="17" dur="500"/>
                                        <p:tgtEl>
                                          <p:spTgt spid="4300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pPr>
              <a:defRPr/>
            </a:pPr>
            <a:r>
              <a:rPr lang="en-US"/>
              <a:t>15-</a:t>
            </a:r>
            <a:fld id="{CD68FC3C-ECF3-4F2F-BF6A-1C646E94EA08}" type="slidenum">
              <a:rPr lang="en-US"/>
              <a:pPr>
                <a:defRPr/>
              </a:pPr>
              <a:t>25</a:t>
            </a:fld>
            <a:endParaRPr lang="en-US"/>
          </a:p>
        </p:txBody>
      </p:sp>
      <p:sp>
        <p:nvSpPr>
          <p:cNvPr id="27651" name="Rectangle 2"/>
          <p:cNvSpPr>
            <a:spLocks noGrp="1" noChangeArrowheads="1"/>
          </p:cNvSpPr>
          <p:nvPr>
            <p:ph type="title"/>
          </p:nvPr>
        </p:nvSpPr>
        <p:spPr>
          <a:xfrm>
            <a:off x="1090613" y="515938"/>
            <a:ext cx="7672387" cy="838200"/>
          </a:xfrm>
        </p:spPr>
        <p:txBody>
          <a:bodyPr/>
          <a:lstStyle/>
          <a:p>
            <a:pPr eaLnBrk="1" hangingPunct="1">
              <a:lnSpc>
                <a:spcPct val="90000"/>
              </a:lnSpc>
            </a:pPr>
            <a:r>
              <a:rPr lang="en-US" sz="3600" smtClean="0"/>
              <a:t>Finding a Certainty Equivalent for a Risky Decision   </a:t>
            </a:r>
            <a:r>
              <a:rPr lang="en-US" sz="3400" smtClean="0"/>
              <a:t>(Figure 15.6)</a:t>
            </a:r>
          </a:p>
        </p:txBody>
      </p:sp>
      <p:pic>
        <p:nvPicPr>
          <p:cNvPr id="432131" name="Picture 3" descr="Fig 15"/>
          <p:cNvPicPr>
            <a:picLocks noChangeAspect="1" noChangeArrowheads="1"/>
          </p:cNvPicPr>
          <p:nvPr/>
        </p:nvPicPr>
        <p:blipFill>
          <a:blip r:embed="rId3" cstate="print"/>
          <a:srcRect/>
          <a:stretch>
            <a:fillRect/>
          </a:stretch>
        </p:blipFill>
        <p:spPr bwMode="auto">
          <a:xfrm>
            <a:off x="1130300" y="2486025"/>
            <a:ext cx="7424738" cy="625475"/>
          </a:xfrm>
          <a:prstGeom prst="rect">
            <a:avLst/>
          </a:prstGeom>
          <a:noFill/>
          <a:ln w="9525">
            <a:noFill/>
            <a:miter lim="800000"/>
            <a:headEnd/>
            <a:tailEnd/>
          </a:ln>
        </p:spPr>
      </p:pic>
      <p:pic>
        <p:nvPicPr>
          <p:cNvPr id="432132" name="Picture 4" descr="Fig 15"/>
          <p:cNvPicPr>
            <a:picLocks noChangeAspect="1" noChangeArrowheads="1"/>
          </p:cNvPicPr>
          <p:nvPr/>
        </p:nvPicPr>
        <p:blipFill>
          <a:blip r:embed="rId4" cstate="print"/>
          <a:srcRect/>
          <a:stretch>
            <a:fillRect/>
          </a:stretch>
        </p:blipFill>
        <p:spPr bwMode="auto">
          <a:xfrm>
            <a:off x="1128713" y="4310063"/>
            <a:ext cx="4779962" cy="717550"/>
          </a:xfrm>
          <a:prstGeom prst="rect">
            <a:avLst/>
          </a:prstGeom>
          <a:noFill/>
          <a:ln w="9525">
            <a:noFill/>
            <a:miter lim="800000"/>
            <a:headEnd/>
            <a:tailEnd/>
          </a:ln>
        </p:spPr>
      </p:pic>
      <p:pic>
        <p:nvPicPr>
          <p:cNvPr id="432133" name="Picture 5" descr="Fig 15"/>
          <p:cNvPicPr>
            <a:picLocks noChangeAspect="1" noChangeArrowheads="1"/>
          </p:cNvPicPr>
          <p:nvPr/>
        </p:nvPicPr>
        <p:blipFill>
          <a:blip r:embed="rId5" cstate="print"/>
          <a:srcRect/>
          <a:stretch>
            <a:fillRect/>
          </a:stretch>
        </p:blipFill>
        <p:spPr bwMode="auto">
          <a:xfrm>
            <a:off x="1647825" y="4773613"/>
            <a:ext cx="6464300" cy="65246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32131"/>
                                        </p:tgtEl>
                                        <p:attrNameLst>
                                          <p:attrName>style.visibility</p:attrName>
                                        </p:attrNameLst>
                                      </p:cBhvr>
                                      <p:to>
                                        <p:strVal val="visible"/>
                                      </p:to>
                                    </p:set>
                                    <p:animEffect transition="in" filter="wipe(left)">
                                      <p:cBhvr>
                                        <p:cTn id="7" dur="500"/>
                                        <p:tgtEl>
                                          <p:spTgt spid="43213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32132"/>
                                        </p:tgtEl>
                                        <p:attrNameLst>
                                          <p:attrName>style.visibility</p:attrName>
                                        </p:attrNameLst>
                                      </p:cBhvr>
                                      <p:to>
                                        <p:strVal val="visible"/>
                                      </p:to>
                                    </p:set>
                                    <p:animEffect transition="in" filter="wipe(left)">
                                      <p:cBhvr>
                                        <p:cTn id="12" dur="500"/>
                                        <p:tgtEl>
                                          <p:spTgt spid="43213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32133"/>
                                        </p:tgtEl>
                                        <p:attrNameLst>
                                          <p:attrName>style.visibility</p:attrName>
                                        </p:attrNameLst>
                                      </p:cBhvr>
                                      <p:to>
                                        <p:strVal val="visible"/>
                                      </p:to>
                                    </p:set>
                                    <p:animEffect transition="in" filter="wipe(left)">
                                      <p:cBhvr>
                                        <p:cTn id="17" dur="500"/>
                                        <p:tgtEl>
                                          <p:spTgt spid="4321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3"/>
          <p:cNvSpPr>
            <a:spLocks noGrp="1"/>
          </p:cNvSpPr>
          <p:nvPr>
            <p:ph type="sldNum" sz="quarter" idx="10"/>
          </p:nvPr>
        </p:nvSpPr>
        <p:spPr/>
        <p:txBody>
          <a:bodyPr/>
          <a:lstStyle/>
          <a:p>
            <a:pPr>
              <a:defRPr/>
            </a:pPr>
            <a:r>
              <a:rPr lang="en-US"/>
              <a:t>15-</a:t>
            </a:r>
            <a:fld id="{AF45B971-044C-449C-8209-F4BFBD64BB39}" type="slidenum">
              <a:rPr lang="en-US"/>
              <a:pPr>
                <a:defRPr/>
              </a:pPr>
              <a:t>26</a:t>
            </a:fld>
            <a:endParaRPr lang="en-US"/>
          </a:p>
        </p:txBody>
      </p:sp>
      <p:sp>
        <p:nvSpPr>
          <p:cNvPr id="28675" name="Rectangle 2"/>
          <p:cNvSpPr>
            <a:spLocks noGrp="1" noChangeArrowheads="1"/>
          </p:cNvSpPr>
          <p:nvPr>
            <p:ph type="title"/>
          </p:nvPr>
        </p:nvSpPr>
        <p:spPr>
          <a:xfrm>
            <a:off x="1090613" y="515938"/>
            <a:ext cx="7672387" cy="838200"/>
          </a:xfrm>
        </p:spPr>
        <p:txBody>
          <a:bodyPr/>
          <a:lstStyle/>
          <a:p>
            <a:pPr eaLnBrk="1" hangingPunct="1">
              <a:lnSpc>
                <a:spcPct val="90000"/>
              </a:lnSpc>
            </a:pPr>
            <a:r>
              <a:rPr lang="en-US" sz="3600" smtClean="0"/>
              <a:t>Manager’s Utility Function for Profit   </a:t>
            </a:r>
            <a:r>
              <a:rPr lang="en-US" sz="3400" smtClean="0"/>
              <a:t>(Figure 15.7)</a:t>
            </a:r>
          </a:p>
        </p:txBody>
      </p:sp>
      <p:pic>
        <p:nvPicPr>
          <p:cNvPr id="28676" name="Picture 3" descr="Fig 15"/>
          <p:cNvPicPr>
            <a:picLocks noChangeAspect="1" noChangeArrowheads="1"/>
          </p:cNvPicPr>
          <p:nvPr/>
        </p:nvPicPr>
        <p:blipFill>
          <a:blip r:embed="rId3" cstate="print"/>
          <a:srcRect/>
          <a:stretch>
            <a:fillRect/>
          </a:stretch>
        </p:blipFill>
        <p:spPr bwMode="auto">
          <a:xfrm>
            <a:off x="985838" y="2254250"/>
            <a:ext cx="7588250" cy="3370263"/>
          </a:xfrm>
          <a:prstGeom prst="rect">
            <a:avLst/>
          </a:prstGeom>
          <a:noFill/>
          <a:ln w="9525">
            <a:noFill/>
            <a:miter lim="800000"/>
            <a:headEnd/>
            <a:tailEnd/>
          </a:ln>
        </p:spPr>
      </p:pic>
      <p:pic>
        <p:nvPicPr>
          <p:cNvPr id="434180" name="Picture 4" descr="Fig 15"/>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2609850" y="2441575"/>
            <a:ext cx="5829300" cy="2765425"/>
          </a:xfrm>
          <a:prstGeom prst="rect">
            <a:avLst/>
          </a:prstGeom>
          <a:noFill/>
          <a:ln w="9525">
            <a:noFill/>
            <a:miter lim="800000"/>
            <a:headEnd/>
            <a:tailEnd/>
          </a:ln>
        </p:spPr>
      </p:pic>
      <p:pic>
        <p:nvPicPr>
          <p:cNvPr id="434181" name="Picture 5" descr="Fig 15"/>
          <p:cNvPicPr>
            <a:picLocks noChangeAspect="1" noChangeArrowheads="1"/>
          </p:cNvPicPr>
          <p:nvPr/>
        </p:nvPicPr>
        <p:blipFill>
          <a:blip r:embed="rId5" cstate="print"/>
          <a:srcRect/>
          <a:stretch>
            <a:fillRect/>
          </a:stretch>
        </p:blipFill>
        <p:spPr bwMode="auto">
          <a:xfrm>
            <a:off x="2592388" y="5197475"/>
            <a:ext cx="58737" cy="58738"/>
          </a:xfrm>
          <a:prstGeom prst="rect">
            <a:avLst/>
          </a:prstGeom>
          <a:noFill/>
          <a:ln w="9525">
            <a:noFill/>
            <a:miter lim="800000"/>
            <a:headEnd/>
            <a:tailEnd/>
          </a:ln>
        </p:spPr>
      </p:pic>
      <p:pic>
        <p:nvPicPr>
          <p:cNvPr id="434182" name="Picture 6" descr="Fig 15"/>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1282700" y="3308350"/>
            <a:ext cx="3762375" cy="1898650"/>
          </a:xfrm>
          <a:prstGeom prst="rect">
            <a:avLst/>
          </a:prstGeom>
          <a:noFill/>
          <a:ln w="9525">
            <a:noFill/>
            <a:miter lim="800000"/>
            <a:headEnd/>
            <a:tailEnd/>
          </a:ln>
        </p:spPr>
      </p:pic>
      <p:pic>
        <p:nvPicPr>
          <p:cNvPr id="434183" name="Picture 7" descr="Fig 15"/>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1292225" y="3835400"/>
            <a:ext cx="2744788" cy="1390650"/>
          </a:xfrm>
          <a:prstGeom prst="rect">
            <a:avLst/>
          </a:prstGeom>
          <a:noFill/>
          <a:ln w="9525">
            <a:noFill/>
            <a:miter lim="800000"/>
            <a:headEnd/>
            <a:tailEnd/>
          </a:ln>
        </p:spPr>
      </p:pic>
      <p:pic>
        <p:nvPicPr>
          <p:cNvPr id="434184" name="Picture 8" descr="Fig 15"/>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1214438" y="2990850"/>
            <a:ext cx="5049837" cy="2222500"/>
          </a:xfrm>
          <a:prstGeom prst="rect">
            <a:avLst/>
          </a:prstGeom>
          <a:noFill/>
          <a:ln w="9525">
            <a:noFill/>
            <a:miter lim="800000"/>
            <a:headEnd/>
            <a:tailEnd/>
          </a:ln>
        </p:spPr>
      </p:pic>
      <p:pic>
        <p:nvPicPr>
          <p:cNvPr id="434185" name="Picture 9" descr="Fig 15"/>
          <p:cNvPicPr>
            <a:picLocks noChangeAspect="1" noChangeArrowheads="1"/>
          </p:cNvPicPr>
          <p:nvPr/>
        </p:nvPicPr>
        <p:blipFill>
          <a:blip r:embed="rId9" cstate="print">
            <a:clrChange>
              <a:clrFrom>
                <a:srgbClr val="FFFFFF"/>
              </a:clrFrom>
              <a:clrTo>
                <a:srgbClr val="FFFFFF">
                  <a:alpha val="0"/>
                </a:srgbClr>
              </a:clrTo>
            </a:clrChange>
          </a:blip>
          <a:srcRect/>
          <a:stretch>
            <a:fillRect/>
          </a:stretch>
        </p:blipFill>
        <p:spPr bwMode="auto">
          <a:xfrm>
            <a:off x="1196975" y="2601913"/>
            <a:ext cx="7040563" cy="2617787"/>
          </a:xfrm>
          <a:prstGeom prst="rect">
            <a:avLst/>
          </a:prstGeom>
          <a:noFill/>
          <a:ln w="9525">
            <a:noFill/>
            <a:miter lim="800000"/>
            <a:headEnd/>
            <a:tailEnd/>
          </a:ln>
        </p:spPr>
      </p:pic>
      <p:pic>
        <p:nvPicPr>
          <p:cNvPr id="434186" name="Picture 10" descr="Fig 15"/>
          <p:cNvPicPr>
            <a:picLocks noChangeAspect="1" noChangeArrowheads="1"/>
          </p:cNvPicPr>
          <p:nvPr/>
        </p:nvPicPr>
        <p:blipFill>
          <a:blip r:embed="rId10" cstate="print">
            <a:clrChange>
              <a:clrFrom>
                <a:srgbClr val="FFFFFF"/>
              </a:clrFrom>
              <a:clrTo>
                <a:srgbClr val="FFFFFF">
                  <a:alpha val="0"/>
                </a:srgbClr>
              </a:clrTo>
            </a:clrChange>
          </a:blip>
          <a:srcRect/>
          <a:stretch>
            <a:fillRect/>
          </a:stretch>
        </p:blipFill>
        <p:spPr bwMode="auto">
          <a:xfrm>
            <a:off x="1223963" y="2752725"/>
            <a:ext cx="6070600" cy="24749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34180"/>
                                        </p:tgtEl>
                                        <p:attrNameLst>
                                          <p:attrName>style.visibility</p:attrName>
                                        </p:attrNameLst>
                                      </p:cBhvr>
                                      <p:to>
                                        <p:strVal val="visible"/>
                                      </p:to>
                                    </p:set>
                                    <p:animEffect transition="in" filter="wipe(left)">
                                      <p:cBhvr>
                                        <p:cTn id="7" dur="500"/>
                                        <p:tgtEl>
                                          <p:spTgt spid="434180"/>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499"/>
                                          </p:stCondLst>
                                        </p:cTn>
                                        <p:tgtEl>
                                          <p:spTgt spid="434181"/>
                                        </p:tgtEl>
                                        <p:attrNameLst>
                                          <p:attrName>style.visibility</p:attrName>
                                        </p:attrNameLst>
                                      </p:cBhvr>
                                      <p:to>
                                        <p:strVal val="visible"/>
                                      </p:to>
                                    </p:set>
                                  </p:childTnLst>
                                </p:cTn>
                              </p:par>
                            </p:childTnLst>
                          </p:cTn>
                        </p:par>
                        <p:par>
                          <p:cTn id="12" fill="hold">
                            <p:stCondLst>
                              <p:cond delay="500"/>
                            </p:stCondLst>
                            <p:childTnLst>
                              <p:par>
                                <p:cTn id="13" presetID="22" presetClass="entr" presetSubtype="2" fill="hold" nodeType="afterEffect">
                                  <p:stCondLst>
                                    <p:cond delay="1000"/>
                                  </p:stCondLst>
                                  <p:childTnLst>
                                    <p:set>
                                      <p:cBhvr>
                                        <p:cTn id="14" dur="1" fill="hold">
                                          <p:stCondLst>
                                            <p:cond delay="0"/>
                                          </p:stCondLst>
                                        </p:cTn>
                                        <p:tgtEl>
                                          <p:spTgt spid="434183"/>
                                        </p:tgtEl>
                                        <p:attrNameLst>
                                          <p:attrName>style.visibility</p:attrName>
                                        </p:attrNameLst>
                                      </p:cBhvr>
                                      <p:to>
                                        <p:strVal val="visible"/>
                                      </p:to>
                                    </p:set>
                                    <p:animEffect transition="in" filter="wipe(right)">
                                      <p:cBhvr>
                                        <p:cTn id="15" dur="500"/>
                                        <p:tgtEl>
                                          <p:spTgt spid="434183"/>
                                        </p:tgtEl>
                                      </p:cBhvr>
                                    </p:animEffect>
                                  </p:childTnLst>
                                </p:cTn>
                              </p:par>
                            </p:childTnLst>
                          </p:cTn>
                        </p:par>
                        <p:par>
                          <p:cTn id="16" fill="hold">
                            <p:stCondLst>
                              <p:cond delay="2000"/>
                            </p:stCondLst>
                            <p:childTnLst>
                              <p:par>
                                <p:cTn id="17" presetID="22" presetClass="entr" presetSubtype="2" fill="hold" nodeType="afterEffect">
                                  <p:stCondLst>
                                    <p:cond delay="1000"/>
                                  </p:stCondLst>
                                  <p:childTnLst>
                                    <p:set>
                                      <p:cBhvr>
                                        <p:cTn id="18" dur="1" fill="hold">
                                          <p:stCondLst>
                                            <p:cond delay="0"/>
                                          </p:stCondLst>
                                        </p:cTn>
                                        <p:tgtEl>
                                          <p:spTgt spid="434182"/>
                                        </p:tgtEl>
                                        <p:attrNameLst>
                                          <p:attrName>style.visibility</p:attrName>
                                        </p:attrNameLst>
                                      </p:cBhvr>
                                      <p:to>
                                        <p:strVal val="visible"/>
                                      </p:to>
                                    </p:set>
                                    <p:animEffect transition="in" filter="wipe(right)">
                                      <p:cBhvr>
                                        <p:cTn id="19" dur="500"/>
                                        <p:tgtEl>
                                          <p:spTgt spid="434182"/>
                                        </p:tgtEl>
                                      </p:cBhvr>
                                    </p:animEffect>
                                  </p:childTnLst>
                                </p:cTn>
                              </p:par>
                            </p:childTnLst>
                          </p:cTn>
                        </p:par>
                        <p:par>
                          <p:cTn id="20" fill="hold">
                            <p:stCondLst>
                              <p:cond delay="3500"/>
                            </p:stCondLst>
                            <p:childTnLst>
                              <p:par>
                                <p:cTn id="21" presetID="22" presetClass="entr" presetSubtype="2" fill="hold" nodeType="afterEffect">
                                  <p:stCondLst>
                                    <p:cond delay="1000"/>
                                  </p:stCondLst>
                                  <p:childTnLst>
                                    <p:set>
                                      <p:cBhvr>
                                        <p:cTn id="22" dur="1" fill="hold">
                                          <p:stCondLst>
                                            <p:cond delay="0"/>
                                          </p:stCondLst>
                                        </p:cTn>
                                        <p:tgtEl>
                                          <p:spTgt spid="434184"/>
                                        </p:tgtEl>
                                        <p:attrNameLst>
                                          <p:attrName>style.visibility</p:attrName>
                                        </p:attrNameLst>
                                      </p:cBhvr>
                                      <p:to>
                                        <p:strVal val="visible"/>
                                      </p:to>
                                    </p:set>
                                    <p:animEffect transition="in" filter="wipe(right)">
                                      <p:cBhvr>
                                        <p:cTn id="23" dur="500"/>
                                        <p:tgtEl>
                                          <p:spTgt spid="434184"/>
                                        </p:tgtEl>
                                      </p:cBhvr>
                                    </p:animEffect>
                                  </p:childTnLst>
                                </p:cTn>
                              </p:par>
                            </p:childTnLst>
                          </p:cTn>
                        </p:par>
                        <p:par>
                          <p:cTn id="24" fill="hold">
                            <p:stCondLst>
                              <p:cond delay="5000"/>
                            </p:stCondLst>
                            <p:childTnLst>
                              <p:par>
                                <p:cTn id="25" presetID="22" presetClass="entr" presetSubtype="2" fill="hold" nodeType="afterEffect">
                                  <p:stCondLst>
                                    <p:cond delay="1000"/>
                                  </p:stCondLst>
                                  <p:childTnLst>
                                    <p:set>
                                      <p:cBhvr>
                                        <p:cTn id="26" dur="1" fill="hold">
                                          <p:stCondLst>
                                            <p:cond delay="0"/>
                                          </p:stCondLst>
                                        </p:cTn>
                                        <p:tgtEl>
                                          <p:spTgt spid="434186"/>
                                        </p:tgtEl>
                                        <p:attrNameLst>
                                          <p:attrName>style.visibility</p:attrName>
                                        </p:attrNameLst>
                                      </p:cBhvr>
                                      <p:to>
                                        <p:strVal val="visible"/>
                                      </p:to>
                                    </p:set>
                                    <p:animEffect transition="in" filter="wipe(right)">
                                      <p:cBhvr>
                                        <p:cTn id="27" dur="500"/>
                                        <p:tgtEl>
                                          <p:spTgt spid="434186"/>
                                        </p:tgtEl>
                                      </p:cBhvr>
                                    </p:animEffect>
                                  </p:childTnLst>
                                </p:cTn>
                              </p:par>
                            </p:childTnLst>
                          </p:cTn>
                        </p:par>
                        <p:par>
                          <p:cTn id="28" fill="hold">
                            <p:stCondLst>
                              <p:cond delay="6500"/>
                            </p:stCondLst>
                            <p:childTnLst>
                              <p:par>
                                <p:cTn id="29" presetID="22" presetClass="entr" presetSubtype="2" fill="hold" nodeType="afterEffect">
                                  <p:stCondLst>
                                    <p:cond delay="1000"/>
                                  </p:stCondLst>
                                  <p:childTnLst>
                                    <p:set>
                                      <p:cBhvr>
                                        <p:cTn id="30" dur="1" fill="hold">
                                          <p:stCondLst>
                                            <p:cond delay="0"/>
                                          </p:stCondLst>
                                        </p:cTn>
                                        <p:tgtEl>
                                          <p:spTgt spid="434185"/>
                                        </p:tgtEl>
                                        <p:attrNameLst>
                                          <p:attrName>style.visibility</p:attrName>
                                        </p:attrNameLst>
                                      </p:cBhvr>
                                      <p:to>
                                        <p:strVal val="visible"/>
                                      </p:to>
                                    </p:set>
                                    <p:animEffect transition="in" filter="wipe(right)">
                                      <p:cBhvr>
                                        <p:cTn id="31" dur="500"/>
                                        <p:tgtEl>
                                          <p:spTgt spid="4341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r>
              <a:rPr lang="en-US"/>
              <a:t>15-</a:t>
            </a:r>
            <a:fld id="{9155506A-D3A2-4B71-9410-F5F01EB4080B}" type="slidenum">
              <a:rPr lang="en-US"/>
              <a:pPr>
                <a:defRPr/>
              </a:pPr>
              <a:t>27</a:t>
            </a:fld>
            <a:endParaRPr lang="en-US"/>
          </a:p>
        </p:txBody>
      </p:sp>
      <p:sp>
        <p:nvSpPr>
          <p:cNvPr id="29699" name="Rectangle 2"/>
          <p:cNvSpPr>
            <a:spLocks noGrp="1" noChangeArrowheads="1"/>
          </p:cNvSpPr>
          <p:nvPr>
            <p:ph type="title"/>
          </p:nvPr>
        </p:nvSpPr>
        <p:spPr/>
        <p:txBody>
          <a:bodyPr/>
          <a:lstStyle/>
          <a:p>
            <a:pPr eaLnBrk="1" hangingPunct="1"/>
            <a:r>
              <a:rPr lang="en-US" sz="3600" smtClean="0"/>
              <a:t>Expected Utility of Profits</a:t>
            </a:r>
          </a:p>
        </p:txBody>
      </p:sp>
      <p:sp>
        <p:nvSpPr>
          <p:cNvPr id="436227" name="Rectangle 3"/>
          <p:cNvSpPr>
            <a:spLocks noGrp="1" noChangeArrowheads="1"/>
          </p:cNvSpPr>
          <p:nvPr>
            <p:ph type="body" idx="1"/>
          </p:nvPr>
        </p:nvSpPr>
        <p:spPr>
          <a:xfrm>
            <a:off x="914400" y="1565275"/>
            <a:ext cx="7848600" cy="4876800"/>
          </a:xfrm>
        </p:spPr>
        <p:txBody>
          <a:bodyPr/>
          <a:lstStyle/>
          <a:p>
            <a:pPr eaLnBrk="1" hangingPunct="1"/>
            <a:r>
              <a:rPr lang="en-US" sz="3000" smtClean="0"/>
              <a:t>According to expected utility theory, decisions are made to maximize manager’s expected utility of profits</a:t>
            </a:r>
          </a:p>
          <a:p>
            <a:pPr eaLnBrk="1" hangingPunct="1"/>
            <a:r>
              <a:rPr lang="en-US" sz="3000" smtClean="0"/>
              <a:t>Such decisions reflect risk-taking attitude</a:t>
            </a:r>
          </a:p>
          <a:p>
            <a:pPr lvl="1" eaLnBrk="1" hangingPunct="1"/>
            <a:r>
              <a:rPr lang="en-US" sz="2600" smtClean="0"/>
              <a:t>Generally differ from those reached by decision rules that do not consider risk</a:t>
            </a:r>
          </a:p>
          <a:p>
            <a:pPr lvl="1" eaLnBrk="1" hangingPunct="1"/>
            <a:r>
              <a:rPr lang="en-US" sz="2600" smtClean="0"/>
              <a:t>For a risk-neutral manager, decisions are identical under maximization of expected utility or maximization of expected profit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36227">
                                            <p:txEl>
                                              <p:pRg st="0" end="0"/>
                                            </p:txEl>
                                          </p:spTgt>
                                        </p:tgtEl>
                                        <p:attrNameLst>
                                          <p:attrName>style.visibility</p:attrName>
                                        </p:attrNameLst>
                                      </p:cBhvr>
                                      <p:to>
                                        <p:strVal val="visible"/>
                                      </p:to>
                                    </p:set>
                                    <p:animEffect transition="in" filter="wipe(left)">
                                      <p:cBhvr>
                                        <p:cTn id="7" dur="500"/>
                                        <p:tgtEl>
                                          <p:spTgt spid="4362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36227">
                                            <p:txEl>
                                              <p:pRg st="1" end="1"/>
                                            </p:txEl>
                                          </p:spTgt>
                                        </p:tgtEl>
                                        <p:attrNameLst>
                                          <p:attrName>style.visibility</p:attrName>
                                        </p:attrNameLst>
                                      </p:cBhvr>
                                      <p:to>
                                        <p:strVal val="visible"/>
                                      </p:to>
                                    </p:set>
                                    <p:animEffect transition="in" filter="wipe(left)">
                                      <p:cBhvr>
                                        <p:cTn id="12" dur="500"/>
                                        <p:tgtEl>
                                          <p:spTgt spid="4362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36227">
                                            <p:txEl>
                                              <p:pRg st="2" end="2"/>
                                            </p:txEl>
                                          </p:spTgt>
                                        </p:tgtEl>
                                        <p:attrNameLst>
                                          <p:attrName>style.visibility</p:attrName>
                                        </p:attrNameLst>
                                      </p:cBhvr>
                                      <p:to>
                                        <p:strVal val="visible"/>
                                      </p:to>
                                    </p:set>
                                    <p:animEffect transition="in" filter="wipe(left)">
                                      <p:cBhvr>
                                        <p:cTn id="17" dur="500"/>
                                        <p:tgtEl>
                                          <p:spTgt spid="4362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36227">
                                            <p:txEl>
                                              <p:pRg st="3" end="3"/>
                                            </p:txEl>
                                          </p:spTgt>
                                        </p:tgtEl>
                                        <p:attrNameLst>
                                          <p:attrName>style.visibility</p:attrName>
                                        </p:attrNameLst>
                                      </p:cBhvr>
                                      <p:to>
                                        <p:strVal val="visible"/>
                                      </p:to>
                                    </p:set>
                                    <p:animEffect transition="in" filter="wipe(left)">
                                      <p:cBhvr>
                                        <p:cTn id="22" dur="500"/>
                                        <p:tgtEl>
                                          <p:spTgt spid="4362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6227" grpId="0" build="p" bldLvl="2"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r>
              <a:rPr lang="en-US"/>
              <a:t>15-</a:t>
            </a:r>
            <a:fld id="{108CE792-0A51-499A-82CD-D3748610E19C}" type="slidenum">
              <a:rPr lang="en-US"/>
              <a:pPr>
                <a:defRPr/>
              </a:pPr>
              <a:t>28</a:t>
            </a:fld>
            <a:endParaRPr lang="en-US"/>
          </a:p>
        </p:txBody>
      </p:sp>
      <p:sp>
        <p:nvSpPr>
          <p:cNvPr id="30723" name="Rectangle 2"/>
          <p:cNvSpPr>
            <a:spLocks noGrp="1" noChangeArrowheads="1"/>
          </p:cNvSpPr>
          <p:nvPr>
            <p:ph type="title"/>
          </p:nvPr>
        </p:nvSpPr>
        <p:spPr/>
        <p:txBody>
          <a:bodyPr/>
          <a:lstStyle/>
          <a:p>
            <a:pPr eaLnBrk="1" hangingPunct="1"/>
            <a:r>
              <a:rPr lang="en-US" smtClean="0"/>
              <a:t>Decisions Under Uncertainty</a:t>
            </a:r>
          </a:p>
        </p:txBody>
      </p:sp>
      <p:sp>
        <p:nvSpPr>
          <p:cNvPr id="438275" name="Rectangle 3"/>
          <p:cNvSpPr>
            <a:spLocks noGrp="1" noChangeArrowheads="1"/>
          </p:cNvSpPr>
          <p:nvPr>
            <p:ph type="body" idx="1"/>
          </p:nvPr>
        </p:nvSpPr>
        <p:spPr>
          <a:xfrm>
            <a:off x="914400" y="1565275"/>
            <a:ext cx="7848600" cy="4876800"/>
          </a:xfrm>
        </p:spPr>
        <p:txBody>
          <a:bodyPr/>
          <a:lstStyle/>
          <a:p>
            <a:pPr eaLnBrk="1" hangingPunct="1"/>
            <a:r>
              <a:rPr lang="en-US" smtClean="0"/>
              <a:t>With uncertainty, decision science provides little guidance</a:t>
            </a:r>
          </a:p>
          <a:p>
            <a:pPr lvl="1" eaLnBrk="1" hangingPunct="1"/>
            <a:r>
              <a:rPr lang="en-US" smtClean="0"/>
              <a:t>Four basic decision rules are provided to aid managers in analysis of uncertain situations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38275">
                                            <p:txEl>
                                              <p:pRg st="0" end="0"/>
                                            </p:txEl>
                                          </p:spTgt>
                                        </p:tgtEl>
                                        <p:attrNameLst>
                                          <p:attrName>style.visibility</p:attrName>
                                        </p:attrNameLst>
                                      </p:cBhvr>
                                      <p:to>
                                        <p:strVal val="visible"/>
                                      </p:to>
                                    </p:set>
                                    <p:animEffect transition="in" filter="wipe(left)">
                                      <p:cBhvr>
                                        <p:cTn id="7" dur="500"/>
                                        <p:tgtEl>
                                          <p:spTgt spid="4382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38275">
                                            <p:txEl>
                                              <p:pRg st="1" end="1"/>
                                            </p:txEl>
                                          </p:spTgt>
                                        </p:tgtEl>
                                        <p:attrNameLst>
                                          <p:attrName>style.visibility</p:attrName>
                                        </p:attrNameLst>
                                      </p:cBhvr>
                                      <p:to>
                                        <p:strVal val="visible"/>
                                      </p:to>
                                    </p:set>
                                    <p:animEffect transition="in" filter="wipe(left)">
                                      <p:cBhvr>
                                        <p:cTn id="12" dur="500"/>
                                        <p:tgtEl>
                                          <p:spTgt spid="43827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8275" grpId="0" build="p" bldLvl="2"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3"/>
          <p:cNvSpPr>
            <a:spLocks noGrp="1"/>
          </p:cNvSpPr>
          <p:nvPr>
            <p:ph type="sldNum" sz="quarter" idx="10"/>
          </p:nvPr>
        </p:nvSpPr>
        <p:spPr/>
        <p:txBody>
          <a:bodyPr/>
          <a:lstStyle/>
          <a:p>
            <a:pPr>
              <a:defRPr/>
            </a:pPr>
            <a:r>
              <a:rPr lang="en-US"/>
              <a:t>15-</a:t>
            </a:r>
            <a:fld id="{177DA421-F20F-4C14-BEF4-615F830C8E64}" type="slidenum">
              <a:rPr lang="en-US"/>
              <a:pPr>
                <a:defRPr/>
              </a:pPr>
              <a:t>29</a:t>
            </a:fld>
            <a:endParaRPr lang="en-US"/>
          </a:p>
        </p:txBody>
      </p:sp>
      <p:sp>
        <p:nvSpPr>
          <p:cNvPr id="31747" name="Rectangle 2"/>
          <p:cNvSpPr>
            <a:spLocks noGrp="1" noChangeArrowheads="1"/>
          </p:cNvSpPr>
          <p:nvPr>
            <p:ph type="title"/>
          </p:nvPr>
        </p:nvSpPr>
        <p:spPr>
          <a:xfrm>
            <a:off x="1143000" y="515938"/>
            <a:ext cx="7620000" cy="838200"/>
          </a:xfrm>
        </p:spPr>
        <p:txBody>
          <a:bodyPr/>
          <a:lstStyle/>
          <a:p>
            <a:pPr eaLnBrk="1" hangingPunct="1">
              <a:lnSpc>
                <a:spcPct val="90000"/>
              </a:lnSpc>
            </a:pPr>
            <a:r>
              <a:rPr lang="en-US" sz="3600" smtClean="0"/>
              <a:t>Summary of Decision Rules Under Conditions of Uncertainty</a:t>
            </a:r>
          </a:p>
        </p:txBody>
      </p:sp>
      <p:graphicFrame>
        <p:nvGraphicFramePr>
          <p:cNvPr id="440323" name="Group 3"/>
          <p:cNvGraphicFramePr>
            <a:graphicFrameLocks noGrp="1"/>
          </p:cNvGraphicFramePr>
          <p:nvPr/>
        </p:nvGraphicFramePr>
        <p:xfrm>
          <a:off x="815975" y="1479550"/>
          <a:ext cx="7991475" cy="5041900"/>
        </p:xfrm>
        <a:graphic>
          <a:graphicData uri="http://schemas.openxmlformats.org/drawingml/2006/table">
            <a:tbl>
              <a:tblPr/>
              <a:tblGrid>
                <a:gridCol w="1828800"/>
                <a:gridCol w="6162675"/>
              </a:tblGrid>
              <a:tr h="7032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32"/>
                          </a:solidFill>
                          <a:effectLst/>
                          <a:latin typeface="Arial" charset="0"/>
                        </a:rPr>
                        <a:t>Maximax rule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1" i="0" u="none" strike="noStrike" cap="none" normalizeH="0" baseline="0" smtClean="0">
                        <a:ln>
                          <a:noFill/>
                        </a:ln>
                        <a:solidFill>
                          <a:srgbClr val="3C386C"/>
                        </a:solidFill>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50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32"/>
                          </a:solidFill>
                          <a:effectLst/>
                          <a:latin typeface="Arial" charset="0"/>
                        </a:rPr>
                        <a:t>Maximin rule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1" i="0" u="none" strike="noStrike" cap="none" normalizeH="0" baseline="0" smtClean="0">
                        <a:ln>
                          <a:noFill/>
                        </a:ln>
                        <a:solidFill>
                          <a:srgbClr val="3C386C"/>
                        </a:solidFill>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97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32"/>
                          </a:solidFill>
                          <a:effectLst/>
                          <a:latin typeface="Arial" charset="0"/>
                        </a:rPr>
                        <a:t>Minimax regret rule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1" i="0" u="none" strike="noStrike" cap="none" normalizeH="0" baseline="0" smtClean="0">
                        <a:ln>
                          <a:noFill/>
                        </a:ln>
                        <a:solidFill>
                          <a:srgbClr val="3C386C"/>
                        </a:solidFill>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747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000032"/>
                          </a:solidFill>
                          <a:effectLst/>
                          <a:latin typeface="Arial" charset="0"/>
                        </a:rPr>
                        <a:t>Equal probability rule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1" i="0" u="none" strike="noStrike" cap="none" normalizeH="0" baseline="0" smtClean="0">
                        <a:ln>
                          <a:noFill/>
                        </a:ln>
                        <a:solidFill>
                          <a:srgbClr val="3C386C"/>
                        </a:solidFill>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40342" name="Text Box 22"/>
          <p:cNvSpPr txBox="1">
            <a:spLocks noChangeArrowheads="1"/>
          </p:cNvSpPr>
          <p:nvPr/>
        </p:nvSpPr>
        <p:spPr bwMode="auto">
          <a:xfrm>
            <a:off x="2657475" y="1463675"/>
            <a:ext cx="6457950" cy="701675"/>
          </a:xfrm>
          <a:prstGeom prst="rect">
            <a:avLst/>
          </a:prstGeom>
          <a:noFill/>
          <a:ln w="9525">
            <a:noFill/>
            <a:miter lim="800000"/>
            <a:headEnd/>
            <a:tailEnd/>
          </a:ln>
        </p:spPr>
        <p:txBody>
          <a:bodyPr>
            <a:spAutoFit/>
          </a:bodyPr>
          <a:lstStyle/>
          <a:p>
            <a:pPr>
              <a:spcBef>
                <a:spcPct val="50000"/>
              </a:spcBef>
            </a:pPr>
            <a:r>
              <a:rPr lang="en-US" sz="2000" b="1">
                <a:solidFill>
                  <a:srgbClr val="3C386C"/>
                </a:solidFill>
                <a:latin typeface="Comic Sans MS" pitchFamily="66" charset="0"/>
              </a:rPr>
              <a:t>Identify best outcome for each possible decision &amp; choose decision with maximum payoff.</a:t>
            </a:r>
          </a:p>
        </p:txBody>
      </p:sp>
      <p:sp>
        <p:nvSpPr>
          <p:cNvPr id="440343" name="Text Box 23"/>
          <p:cNvSpPr txBox="1">
            <a:spLocks noChangeArrowheads="1"/>
          </p:cNvSpPr>
          <p:nvPr/>
        </p:nvSpPr>
        <p:spPr bwMode="auto">
          <a:xfrm>
            <a:off x="2678113" y="2951163"/>
            <a:ext cx="6167437" cy="2530475"/>
          </a:xfrm>
          <a:prstGeom prst="rect">
            <a:avLst/>
          </a:prstGeom>
          <a:noFill/>
          <a:ln w="9525">
            <a:noFill/>
            <a:miter lim="800000"/>
            <a:headEnd/>
            <a:tailEnd/>
          </a:ln>
        </p:spPr>
        <p:txBody>
          <a:bodyPr>
            <a:spAutoFit/>
          </a:bodyPr>
          <a:lstStyle/>
          <a:p>
            <a:pPr>
              <a:spcBef>
                <a:spcPct val="50000"/>
              </a:spcBef>
            </a:pPr>
            <a:r>
              <a:rPr lang="en-US" sz="2000" b="1">
                <a:solidFill>
                  <a:srgbClr val="3C386C"/>
                </a:solidFill>
                <a:latin typeface="Comic Sans MS" pitchFamily="66" charset="0"/>
              </a:rPr>
              <a:t>Determine worst potential regret associated with each decision, where potential regret with any decision &amp; state of nature is the improvement in payoff the manager could have received had the decision been the best one when the state of nature actually occurred.  Manager chooses decision with minimum worst potential regret.</a:t>
            </a:r>
          </a:p>
        </p:txBody>
      </p:sp>
      <p:sp>
        <p:nvSpPr>
          <p:cNvPr id="440344" name="Text Box 24"/>
          <p:cNvSpPr txBox="1">
            <a:spLocks noChangeArrowheads="1"/>
          </p:cNvSpPr>
          <p:nvPr/>
        </p:nvSpPr>
        <p:spPr bwMode="auto">
          <a:xfrm>
            <a:off x="2674938" y="5513388"/>
            <a:ext cx="6132512" cy="1006475"/>
          </a:xfrm>
          <a:prstGeom prst="rect">
            <a:avLst/>
          </a:prstGeom>
          <a:noFill/>
          <a:ln w="9525">
            <a:noFill/>
            <a:miter lim="800000"/>
            <a:headEnd/>
            <a:tailEnd/>
          </a:ln>
        </p:spPr>
        <p:txBody>
          <a:bodyPr>
            <a:spAutoFit/>
          </a:bodyPr>
          <a:lstStyle/>
          <a:p>
            <a:pPr>
              <a:spcBef>
                <a:spcPct val="50000"/>
              </a:spcBef>
            </a:pPr>
            <a:r>
              <a:rPr lang="en-US" sz="2000" b="1">
                <a:solidFill>
                  <a:srgbClr val="3C386C"/>
                </a:solidFill>
                <a:latin typeface="Comic Sans MS" pitchFamily="66" charset="0"/>
              </a:rPr>
              <a:t>Assume each state of nature is equally likely to occur &amp; compute average payoff for each.  Choose decision with highest average payoff.</a:t>
            </a:r>
          </a:p>
        </p:txBody>
      </p:sp>
      <p:sp>
        <p:nvSpPr>
          <p:cNvPr id="440345" name="Text Box 25"/>
          <p:cNvSpPr txBox="1">
            <a:spLocks noChangeArrowheads="1"/>
          </p:cNvSpPr>
          <p:nvPr/>
        </p:nvSpPr>
        <p:spPr bwMode="auto">
          <a:xfrm>
            <a:off x="2681288" y="2173288"/>
            <a:ext cx="6126162" cy="701675"/>
          </a:xfrm>
          <a:prstGeom prst="rect">
            <a:avLst/>
          </a:prstGeom>
          <a:noFill/>
          <a:ln w="9525">
            <a:noFill/>
            <a:miter lim="800000"/>
            <a:headEnd/>
            <a:tailEnd/>
          </a:ln>
        </p:spPr>
        <p:txBody>
          <a:bodyPr>
            <a:spAutoFit/>
          </a:bodyPr>
          <a:lstStyle/>
          <a:p>
            <a:pPr>
              <a:spcBef>
                <a:spcPct val="50000"/>
              </a:spcBef>
            </a:pPr>
            <a:r>
              <a:rPr lang="en-US" sz="2000" b="1">
                <a:solidFill>
                  <a:srgbClr val="3C386C"/>
                </a:solidFill>
                <a:latin typeface="Comic Sans MS" pitchFamily="66" charset="0"/>
              </a:rPr>
              <a:t>Identify worst outcome for each decision &amp; choose decision with maximum worst payoff.</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40342">
                                            <p:txEl>
                                              <p:pRg st="0" end="0"/>
                                            </p:txEl>
                                          </p:spTgt>
                                        </p:tgtEl>
                                        <p:attrNameLst>
                                          <p:attrName>style.visibility</p:attrName>
                                        </p:attrNameLst>
                                      </p:cBhvr>
                                      <p:to>
                                        <p:strVal val="visible"/>
                                      </p:to>
                                    </p:set>
                                    <p:animEffect transition="in" filter="wipe(left)">
                                      <p:cBhvr>
                                        <p:cTn id="7" dur="500"/>
                                        <p:tgtEl>
                                          <p:spTgt spid="44034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40345">
                                            <p:txEl>
                                              <p:pRg st="0" end="0"/>
                                            </p:txEl>
                                          </p:spTgt>
                                        </p:tgtEl>
                                        <p:attrNameLst>
                                          <p:attrName>style.visibility</p:attrName>
                                        </p:attrNameLst>
                                      </p:cBhvr>
                                      <p:to>
                                        <p:strVal val="visible"/>
                                      </p:to>
                                    </p:set>
                                    <p:animEffect transition="in" filter="wipe(left)">
                                      <p:cBhvr>
                                        <p:cTn id="12" dur="500"/>
                                        <p:tgtEl>
                                          <p:spTgt spid="44034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40343">
                                            <p:txEl>
                                              <p:pRg st="0" end="0"/>
                                            </p:txEl>
                                          </p:spTgt>
                                        </p:tgtEl>
                                        <p:attrNameLst>
                                          <p:attrName>style.visibility</p:attrName>
                                        </p:attrNameLst>
                                      </p:cBhvr>
                                      <p:to>
                                        <p:strVal val="visible"/>
                                      </p:to>
                                    </p:set>
                                    <p:animEffect transition="in" filter="wipe(left)">
                                      <p:cBhvr>
                                        <p:cTn id="17" dur="500"/>
                                        <p:tgtEl>
                                          <p:spTgt spid="44034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40344">
                                            <p:txEl>
                                              <p:pRg st="0" end="0"/>
                                            </p:txEl>
                                          </p:spTgt>
                                        </p:tgtEl>
                                        <p:attrNameLst>
                                          <p:attrName>style.visibility</p:attrName>
                                        </p:attrNameLst>
                                      </p:cBhvr>
                                      <p:to>
                                        <p:strVal val="visible"/>
                                      </p:to>
                                    </p:set>
                                    <p:animEffect transition="in" filter="wipe(left)">
                                      <p:cBhvr>
                                        <p:cTn id="22" dur="500"/>
                                        <p:tgtEl>
                                          <p:spTgt spid="44034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2" grpId="0" build="p" autoUpdateAnimBg="0"/>
      <p:bldP spid="440343" grpId="0" build="p" autoUpdateAnimBg="0"/>
      <p:bldP spid="440344" grpId="0" build="p" autoUpdateAnimBg="0"/>
      <p:bldP spid="440345"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r>
              <a:rPr lang="en-US"/>
              <a:t>15-</a:t>
            </a:r>
            <a:fld id="{D89B6CE4-2FC9-4D49-8424-876A9FFA547F}" type="slidenum">
              <a:rPr lang="en-US"/>
              <a:pPr>
                <a:defRPr/>
              </a:pPr>
              <a:t>3</a:t>
            </a:fld>
            <a:endParaRPr lang="en-US"/>
          </a:p>
        </p:txBody>
      </p:sp>
      <p:sp>
        <p:nvSpPr>
          <p:cNvPr id="9219" name="Rectangle 2"/>
          <p:cNvSpPr>
            <a:spLocks noGrp="1" noChangeArrowheads="1"/>
          </p:cNvSpPr>
          <p:nvPr>
            <p:ph type="title"/>
          </p:nvPr>
        </p:nvSpPr>
        <p:spPr>
          <a:xfrm>
            <a:off x="1143000" y="515938"/>
            <a:ext cx="7620000" cy="838200"/>
          </a:xfrm>
        </p:spPr>
        <p:txBody>
          <a:bodyPr/>
          <a:lstStyle/>
          <a:p>
            <a:pPr eaLnBrk="1" hangingPunct="1"/>
            <a:r>
              <a:rPr lang="en-US" sz="3600" smtClean="0"/>
              <a:t>Measuring Risk with Probability Distributions</a:t>
            </a:r>
          </a:p>
        </p:txBody>
      </p:sp>
      <p:sp>
        <p:nvSpPr>
          <p:cNvPr id="387075" name="Rectangle 3"/>
          <p:cNvSpPr>
            <a:spLocks noGrp="1" noChangeArrowheads="1"/>
          </p:cNvSpPr>
          <p:nvPr>
            <p:ph type="body" idx="1"/>
          </p:nvPr>
        </p:nvSpPr>
        <p:spPr/>
        <p:txBody>
          <a:bodyPr/>
          <a:lstStyle/>
          <a:p>
            <a:pPr eaLnBrk="1" hangingPunct="1"/>
            <a:r>
              <a:rPr lang="en-US" smtClean="0"/>
              <a:t>Table or graph showing all possible outcomes/payoffs for a decision &amp; the probability each outcome will occur</a:t>
            </a:r>
          </a:p>
          <a:p>
            <a:pPr eaLnBrk="1" hangingPunct="1"/>
            <a:r>
              <a:rPr lang="en-US" smtClean="0"/>
              <a:t>To measure risk associated with a decision</a:t>
            </a:r>
          </a:p>
          <a:p>
            <a:pPr lvl="1" eaLnBrk="1" hangingPunct="1"/>
            <a:r>
              <a:rPr lang="en-US" smtClean="0"/>
              <a:t>Examine statistical characteristics of the probability distribution of outcomes for the decision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87075">
                                            <p:txEl>
                                              <p:pRg st="0" end="0"/>
                                            </p:txEl>
                                          </p:spTgt>
                                        </p:tgtEl>
                                        <p:attrNameLst>
                                          <p:attrName>style.visibility</p:attrName>
                                        </p:attrNameLst>
                                      </p:cBhvr>
                                      <p:to>
                                        <p:strVal val="visible"/>
                                      </p:to>
                                    </p:set>
                                    <p:animEffect transition="in" filter="wipe(left)">
                                      <p:cBhvr>
                                        <p:cTn id="7" dur="500"/>
                                        <p:tgtEl>
                                          <p:spTgt spid="3870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87075">
                                            <p:txEl>
                                              <p:pRg st="1" end="1"/>
                                            </p:txEl>
                                          </p:spTgt>
                                        </p:tgtEl>
                                        <p:attrNameLst>
                                          <p:attrName>style.visibility</p:attrName>
                                        </p:attrNameLst>
                                      </p:cBhvr>
                                      <p:to>
                                        <p:strVal val="visible"/>
                                      </p:to>
                                    </p:set>
                                    <p:animEffect transition="in" filter="wipe(left)">
                                      <p:cBhvr>
                                        <p:cTn id="12" dur="500"/>
                                        <p:tgtEl>
                                          <p:spTgt spid="38707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87075">
                                            <p:txEl>
                                              <p:pRg st="2" end="2"/>
                                            </p:txEl>
                                          </p:spTgt>
                                        </p:tgtEl>
                                        <p:attrNameLst>
                                          <p:attrName>style.visibility</p:attrName>
                                        </p:attrNameLst>
                                      </p:cBhvr>
                                      <p:to>
                                        <p:strVal val="visible"/>
                                      </p:to>
                                    </p:set>
                                    <p:animEffect transition="in" filter="wipe(left)">
                                      <p:cBhvr>
                                        <p:cTn id="17" dur="500"/>
                                        <p:tgtEl>
                                          <p:spTgt spid="38707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7075" grpId="0" build="p" bldLvl="2"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pPr eaLnBrk="1" hangingPunct="1"/>
            <a:r>
              <a:rPr lang="en-US" smtClean="0"/>
              <a:t>Technical Problem 9</a:t>
            </a:r>
          </a:p>
        </p:txBody>
      </p:sp>
      <p:sp>
        <p:nvSpPr>
          <p:cNvPr id="4" name="Slide Number Placeholder 3"/>
          <p:cNvSpPr>
            <a:spLocks noGrp="1"/>
          </p:cNvSpPr>
          <p:nvPr>
            <p:ph type="sldNum" sz="quarter" idx="10"/>
          </p:nvPr>
        </p:nvSpPr>
        <p:spPr/>
        <p:txBody>
          <a:bodyPr/>
          <a:lstStyle/>
          <a:p>
            <a:pPr>
              <a:defRPr/>
            </a:pPr>
            <a:r>
              <a:rPr lang="en-US"/>
              <a:t>15-</a:t>
            </a:r>
            <a:fld id="{D5511876-2C82-47D2-A861-65764C2B0FE2}" type="slidenum">
              <a:rPr lang="en-US"/>
              <a:pPr>
                <a:defRPr/>
              </a:pPr>
              <a:t>30</a:t>
            </a:fld>
            <a:endParaRPr lang="en-US"/>
          </a:p>
        </p:txBody>
      </p:sp>
      <p:graphicFrame>
        <p:nvGraphicFramePr>
          <p:cNvPr id="5" name="Table 4"/>
          <p:cNvGraphicFramePr>
            <a:graphicFrameLocks noGrp="1"/>
          </p:cNvGraphicFramePr>
          <p:nvPr/>
        </p:nvGraphicFramePr>
        <p:xfrm>
          <a:off x="1028700" y="1755775"/>
          <a:ext cx="4089400" cy="1327150"/>
        </p:xfrm>
        <a:graphic>
          <a:graphicData uri="http://schemas.openxmlformats.org/drawingml/2006/table">
            <a:tbl>
              <a:tblPr/>
              <a:tblGrid>
                <a:gridCol w="1436649"/>
                <a:gridCol w="1044767"/>
                <a:gridCol w="383458"/>
                <a:gridCol w="1224116"/>
              </a:tblGrid>
              <a:tr h="331839">
                <a:tc>
                  <a:txBody>
                    <a:bodyPr/>
                    <a:lstStyle/>
                    <a:p>
                      <a:pPr algn="l" fontAlgn="b"/>
                      <a:endParaRPr lang="en-US" sz="1800" b="0" i="0" u="none" strike="noStrike" dirty="0">
                        <a:solidFill>
                          <a:srgbClr val="000000"/>
                        </a:solidFill>
                        <a:latin typeface="Calibri"/>
                      </a:endParaRPr>
                    </a:p>
                  </a:txBody>
                  <a:tcPr marL="9525" marR="9525" marT="9525" marB="0" anchor="ctr">
                    <a:lnL>
                      <a:noFill/>
                    </a:lnL>
                    <a:lnR>
                      <a:noFill/>
                    </a:lnR>
                    <a:lnT>
                      <a:noFill/>
                    </a:lnT>
                    <a:lnB>
                      <a:noFill/>
                    </a:lnB>
                  </a:tcPr>
                </a:tc>
                <a:tc gridSpan="3">
                  <a:txBody>
                    <a:bodyPr/>
                    <a:lstStyle/>
                    <a:p>
                      <a:pPr algn="ctr" fontAlgn="b"/>
                      <a:r>
                        <a:rPr lang="en-US" sz="1800" b="1" i="0" u="none" strike="noStrike" dirty="0">
                          <a:solidFill>
                            <a:srgbClr val="000000"/>
                          </a:solidFill>
                          <a:latin typeface="Calibri"/>
                        </a:rPr>
                        <a:t>Profit (loss) when price is:</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331839">
                <a:tc>
                  <a:txBody>
                    <a:bodyPr/>
                    <a:lstStyle/>
                    <a:p>
                      <a:pPr algn="l" fontAlgn="b"/>
                      <a:endParaRPr lang="en-US" sz="1800" b="0" i="0" u="none" strike="noStrike" dirty="0">
                        <a:solidFill>
                          <a:srgbClr val="000000"/>
                        </a:solidFill>
                        <a:latin typeface="Calibri"/>
                      </a:endParaRPr>
                    </a:p>
                  </a:txBody>
                  <a:tcPr marL="9525" marR="9525" marT="9525" marB="0" anchor="ctr">
                    <a:lnL>
                      <a:noFill/>
                    </a:lnL>
                    <a:lnR>
                      <a:noFill/>
                    </a:lnR>
                    <a:lnT>
                      <a:noFill/>
                    </a:lnT>
                    <a:lnB>
                      <a:noFill/>
                    </a:lnB>
                  </a:tcPr>
                </a:tc>
                <a:tc>
                  <a:txBody>
                    <a:bodyPr/>
                    <a:lstStyle/>
                    <a:p>
                      <a:pPr algn="ctr" fontAlgn="b"/>
                      <a:r>
                        <a:rPr lang="en-US" sz="1800" b="1" i="0" u="none" strike="noStrike" dirty="0">
                          <a:solidFill>
                            <a:srgbClr val="000000"/>
                          </a:solidFill>
                          <a:latin typeface="Calibri"/>
                        </a:rPr>
                        <a:t>$15 </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800" b="1" i="0" u="none" strike="noStrike" dirty="0">
                        <a:solidFill>
                          <a:srgbClr val="000000"/>
                        </a:solidFill>
                        <a:latin typeface="Calibri"/>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800" b="1" i="0" u="none" strike="noStrike" dirty="0">
                          <a:solidFill>
                            <a:srgbClr val="000000"/>
                          </a:solidFill>
                          <a:latin typeface="Calibri"/>
                        </a:rPr>
                        <a:t>$20 </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1839">
                <a:tc>
                  <a:txBody>
                    <a:bodyPr/>
                    <a:lstStyle/>
                    <a:p>
                      <a:pPr algn="l" fontAlgn="b"/>
                      <a:r>
                        <a:rPr lang="en-US" sz="1800" b="1" i="0" u="none" strike="noStrike" dirty="0">
                          <a:solidFill>
                            <a:srgbClr val="000000"/>
                          </a:solidFill>
                          <a:latin typeface="Calibri"/>
                        </a:rPr>
                        <a:t>Produce 7,100</a:t>
                      </a:r>
                    </a:p>
                  </a:txBody>
                  <a:tcPr marL="9525" marR="9525" marT="9525" marB="0" anchor="ctr">
                    <a:lnL>
                      <a:noFill/>
                    </a:lnL>
                    <a:lnR>
                      <a:noFill/>
                    </a:lnR>
                    <a:lnT>
                      <a:noFill/>
                    </a:lnT>
                    <a:lnB>
                      <a:noFill/>
                    </a:lnB>
                  </a:tcPr>
                </a:tc>
                <a:tc>
                  <a:txBody>
                    <a:bodyPr/>
                    <a:lstStyle/>
                    <a:p>
                      <a:pPr algn="r" fontAlgn="b"/>
                      <a:r>
                        <a:rPr lang="en-US" sz="1800" b="0" i="0" u="none" strike="noStrike" dirty="0">
                          <a:solidFill>
                            <a:srgbClr val="000000"/>
                          </a:solidFill>
                          <a:latin typeface="Calibri"/>
                        </a:rPr>
                        <a:t>($</a:t>
                      </a:r>
                      <a:r>
                        <a:rPr lang="en-US" sz="1800" b="0" i="0" u="none" strike="noStrike" dirty="0" smtClean="0">
                          <a:solidFill>
                            <a:srgbClr val="000000"/>
                          </a:solidFill>
                          <a:latin typeface="Calibri"/>
                        </a:rPr>
                        <a:t>3,750</a:t>
                      </a:r>
                      <a:r>
                        <a:rPr lang="en-US" sz="1800" b="0" i="0" u="none" strike="noStrike" dirty="0">
                          <a:solidFill>
                            <a:srgbClr val="000000"/>
                          </a:solidFill>
                          <a:latin typeface="Calibri"/>
                        </a:rPr>
                        <a:t>)</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800" b="0" i="0" u="none" strike="noStrike" dirty="0">
                        <a:solidFill>
                          <a:srgbClr val="000000"/>
                        </a:solidFill>
                        <a:latin typeface="Calibri"/>
                      </a:endParaRPr>
                    </a:p>
                  </a:txBody>
                  <a:tcPr marL="9525" marR="9525" marT="9525" marB="0" anchor="ctr">
                    <a:lnL>
                      <a:noFill/>
                    </a:lnL>
                    <a:lnR>
                      <a:noFill/>
                    </a:lnR>
                    <a:lnT>
                      <a:noFill/>
                    </a:lnT>
                    <a:lnB>
                      <a:noFill/>
                    </a:lnB>
                  </a:tcPr>
                </a:tc>
                <a:tc>
                  <a:txBody>
                    <a:bodyPr/>
                    <a:lstStyle/>
                    <a:p>
                      <a:pPr algn="r" fontAlgn="b"/>
                      <a:r>
                        <a:rPr lang="en-US" sz="1800" b="0" i="0" u="none" strike="noStrike" dirty="0">
                          <a:solidFill>
                            <a:srgbClr val="000000"/>
                          </a:solidFill>
                          <a:latin typeface="Calibri"/>
                        </a:rPr>
                        <a:t>$31,770 </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r>
              <a:tr h="331839">
                <a:tc>
                  <a:txBody>
                    <a:bodyPr/>
                    <a:lstStyle/>
                    <a:p>
                      <a:pPr algn="l" fontAlgn="b"/>
                      <a:r>
                        <a:rPr lang="en-US" sz="1800" b="1" i="0" u="none" strike="noStrike" dirty="0">
                          <a:solidFill>
                            <a:srgbClr val="000000"/>
                          </a:solidFill>
                          <a:latin typeface="Calibri"/>
                        </a:rPr>
                        <a:t>Produce 8,000</a:t>
                      </a:r>
                    </a:p>
                  </a:txBody>
                  <a:tcPr marL="9525" marR="9525" marT="9525" marB="0" anchor="ctr">
                    <a:lnL>
                      <a:noFill/>
                    </a:lnL>
                    <a:lnR>
                      <a:noFill/>
                    </a:lnR>
                    <a:lnT>
                      <a:noFill/>
                    </a:lnT>
                    <a:lnB>
                      <a:noFill/>
                    </a:lnB>
                  </a:tcPr>
                </a:tc>
                <a:tc>
                  <a:txBody>
                    <a:bodyPr/>
                    <a:lstStyle/>
                    <a:p>
                      <a:pPr algn="r" fontAlgn="b"/>
                      <a:r>
                        <a:rPr lang="en-US" sz="1800" b="0" i="0" u="none" strike="noStrike">
                          <a:solidFill>
                            <a:srgbClr val="000000"/>
                          </a:solidFill>
                          <a:latin typeface="Calibri"/>
                        </a:rPr>
                        <a:t>($8,000)</a:t>
                      </a:r>
                    </a:p>
                  </a:txBody>
                  <a:tcPr marL="9525" marR="9525" marT="9525" marB="0" anchor="ctr">
                    <a:lnL>
                      <a:noFill/>
                    </a:lnL>
                    <a:lnR>
                      <a:noFill/>
                    </a:lnR>
                    <a:lnT>
                      <a:noFill/>
                    </a:lnT>
                    <a:lnB>
                      <a:noFill/>
                    </a:lnB>
                  </a:tcPr>
                </a:tc>
                <a:tc>
                  <a:txBody>
                    <a:bodyPr/>
                    <a:lstStyle/>
                    <a:p>
                      <a:pPr algn="l" fontAlgn="b"/>
                      <a:endParaRPr lang="en-US" sz="1800" b="0" i="0" u="none" strike="noStrike" dirty="0">
                        <a:solidFill>
                          <a:srgbClr val="000000"/>
                        </a:solidFill>
                        <a:latin typeface="Calibri"/>
                      </a:endParaRPr>
                    </a:p>
                  </a:txBody>
                  <a:tcPr marL="9525" marR="9525" marT="9525" marB="0" anchor="ctr">
                    <a:lnL>
                      <a:noFill/>
                    </a:lnL>
                    <a:lnR>
                      <a:noFill/>
                    </a:lnR>
                    <a:lnT>
                      <a:noFill/>
                    </a:lnT>
                    <a:lnB>
                      <a:noFill/>
                    </a:lnB>
                  </a:tcPr>
                </a:tc>
                <a:tc>
                  <a:txBody>
                    <a:bodyPr/>
                    <a:lstStyle/>
                    <a:p>
                      <a:pPr algn="r" fontAlgn="b"/>
                      <a:r>
                        <a:rPr lang="en-US" sz="1800" b="0" i="0" u="none" strike="noStrike" dirty="0">
                          <a:solidFill>
                            <a:srgbClr val="000000"/>
                          </a:solidFill>
                          <a:latin typeface="Calibri"/>
                        </a:rPr>
                        <a:t>$34,000 </a:t>
                      </a:r>
                    </a:p>
                  </a:txBody>
                  <a:tcPr marL="9525" marR="9525" marT="9525" marB="0" anchor="ctr">
                    <a:lnL>
                      <a:noFill/>
                    </a:lnL>
                    <a:lnR>
                      <a:noFill/>
                    </a:lnR>
                    <a:lnT>
                      <a:noFill/>
                    </a:lnT>
                    <a:lnB>
                      <a:noFill/>
                    </a:lnB>
                  </a:tcPr>
                </a:tc>
              </a:tr>
            </a:tbl>
          </a:graphicData>
        </a:graphic>
      </p:graphicFrame>
      <p:sp>
        <p:nvSpPr>
          <p:cNvPr id="32790" name="TextBox 5"/>
          <p:cNvSpPr txBox="1">
            <a:spLocks noChangeArrowheads="1"/>
          </p:cNvSpPr>
          <p:nvPr/>
        </p:nvSpPr>
        <p:spPr bwMode="auto">
          <a:xfrm>
            <a:off x="1341438" y="3671888"/>
            <a:ext cx="2994025" cy="1816100"/>
          </a:xfrm>
          <a:prstGeom prst="rect">
            <a:avLst/>
          </a:prstGeom>
          <a:noFill/>
          <a:ln w="9525">
            <a:noFill/>
            <a:miter lim="800000"/>
            <a:headEnd/>
            <a:tailEnd/>
          </a:ln>
        </p:spPr>
        <p:txBody>
          <a:bodyPr>
            <a:spAutoFit/>
          </a:bodyPr>
          <a:lstStyle/>
          <a:p>
            <a:pPr marL="236538" indent="-236538">
              <a:buFont typeface="Arial" charset="0"/>
              <a:buChar char="•"/>
              <a:tabLst>
                <a:tab pos="2860675" algn="l"/>
              </a:tabLst>
            </a:pPr>
            <a:r>
              <a:rPr lang="en-US" sz="2800"/>
              <a:t>Maximax:</a:t>
            </a:r>
          </a:p>
          <a:p>
            <a:pPr marL="236538" indent="-236538">
              <a:buFont typeface="Arial" charset="0"/>
              <a:buChar char="•"/>
              <a:tabLst>
                <a:tab pos="2860675" algn="l"/>
              </a:tabLst>
            </a:pPr>
            <a:r>
              <a:rPr lang="en-US" sz="2800"/>
              <a:t>Maximin:	</a:t>
            </a:r>
          </a:p>
          <a:p>
            <a:pPr marL="236538" indent="-236538">
              <a:buFont typeface="Arial" charset="0"/>
              <a:buChar char="•"/>
              <a:tabLst>
                <a:tab pos="2860675" algn="l"/>
              </a:tabLst>
            </a:pPr>
            <a:r>
              <a:rPr lang="en-US" sz="2800"/>
              <a:t>Minimax regret:</a:t>
            </a:r>
          </a:p>
          <a:p>
            <a:pPr marL="236538" indent="-236538">
              <a:buFont typeface="Arial" charset="0"/>
              <a:buChar char="•"/>
              <a:tabLst>
                <a:tab pos="2860675" algn="l"/>
              </a:tabLst>
            </a:pPr>
            <a:r>
              <a:rPr lang="en-US" sz="2800"/>
              <a:t>Equal Probablity:</a:t>
            </a:r>
          </a:p>
        </p:txBody>
      </p:sp>
      <p:graphicFrame>
        <p:nvGraphicFramePr>
          <p:cNvPr id="7" name="Table 6"/>
          <p:cNvGraphicFramePr>
            <a:graphicFrameLocks noGrp="1"/>
          </p:cNvGraphicFramePr>
          <p:nvPr/>
        </p:nvGraphicFramePr>
        <p:xfrm>
          <a:off x="5665788" y="1755775"/>
          <a:ext cx="2062162" cy="1327150"/>
        </p:xfrm>
        <a:graphic>
          <a:graphicData uri="http://schemas.openxmlformats.org/drawingml/2006/table">
            <a:tbl>
              <a:tblPr/>
              <a:tblGrid>
                <a:gridCol w="1028010"/>
                <a:gridCol w="44450"/>
                <a:gridCol w="990469"/>
              </a:tblGrid>
              <a:tr h="331839">
                <a:tc gridSpan="3">
                  <a:txBody>
                    <a:bodyPr/>
                    <a:lstStyle/>
                    <a:p>
                      <a:pPr algn="ctr" fontAlgn="b"/>
                      <a:r>
                        <a:rPr lang="en-US" sz="1800" b="1" i="0" u="none" strike="noStrike" dirty="0" err="1" smtClean="0">
                          <a:solidFill>
                            <a:srgbClr val="000000"/>
                          </a:solidFill>
                          <a:latin typeface="Calibri" pitchFamily="34" charset="0"/>
                        </a:rPr>
                        <a:t>Minimax</a:t>
                      </a:r>
                      <a:r>
                        <a:rPr lang="en-US" sz="1800" b="1" i="0" u="none" strike="noStrike" baseline="0" dirty="0" smtClean="0">
                          <a:solidFill>
                            <a:srgbClr val="000000"/>
                          </a:solidFill>
                          <a:latin typeface="Calibri" pitchFamily="34" charset="0"/>
                        </a:rPr>
                        <a:t> regret</a:t>
                      </a:r>
                      <a:endParaRPr lang="en-US" sz="1800" b="1" i="0" u="none" strike="noStrike" dirty="0">
                        <a:solidFill>
                          <a:srgbClr val="000000"/>
                        </a:solidFill>
                        <a:latin typeface="Calibri" pitchFamily="34" charset="0"/>
                      </a:endParaRP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331839">
                <a:tc>
                  <a:txBody>
                    <a:bodyPr/>
                    <a:lstStyle/>
                    <a:p>
                      <a:pPr algn="ctr" fontAlgn="b"/>
                      <a:r>
                        <a:rPr lang="en-US" sz="1800" b="1" i="0" u="none" strike="noStrike" dirty="0">
                          <a:solidFill>
                            <a:srgbClr val="000000"/>
                          </a:solidFill>
                          <a:latin typeface="Calibri" pitchFamily="34" charset="0"/>
                        </a:rPr>
                        <a:t>$15 </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en-US" b="1" dirty="0">
                        <a:latin typeface="Calibri"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800" b="1" i="0" u="none" strike="noStrike" dirty="0">
                          <a:solidFill>
                            <a:srgbClr val="000000"/>
                          </a:solidFill>
                          <a:latin typeface="Calibri" pitchFamily="34" charset="0"/>
                        </a:rPr>
                        <a:t>$20 </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1839">
                <a:tc>
                  <a:txBody>
                    <a:bodyPr/>
                    <a:lstStyle/>
                    <a:p>
                      <a:pPr algn="r" fontAlgn="b"/>
                      <a:r>
                        <a:rPr lang="en-US" sz="1800" b="0" i="0" u="none" strike="noStrike" dirty="0">
                          <a:solidFill>
                            <a:srgbClr val="000000"/>
                          </a:solidFill>
                          <a:latin typeface="Calibri" pitchFamily="34" charset="0"/>
                        </a:rPr>
                        <a:t>$0 </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endParaRPr lang="en-US">
                        <a:latin typeface="Calibri" pitchFamily="34" charset="0"/>
                      </a:endParaRPr>
                    </a:p>
                  </a:txBody>
                  <a:tcPr marL="9525" marR="9525" marT="9525" marB="0" anchor="ctr">
                    <a:lnL>
                      <a:noFill/>
                    </a:lnL>
                    <a:lnR>
                      <a:noFill/>
                    </a:lnR>
                    <a:lnT>
                      <a:noFill/>
                    </a:lnT>
                    <a:lnB>
                      <a:noFill/>
                    </a:lnB>
                  </a:tcPr>
                </a:tc>
                <a:tc>
                  <a:txBody>
                    <a:bodyPr/>
                    <a:lstStyle/>
                    <a:p>
                      <a:pPr algn="r" fontAlgn="b"/>
                      <a:r>
                        <a:rPr lang="en-US" sz="1800" b="0" i="0" u="none" strike="noStrike" dirty="0">
                          <a:solidFill>
                            <a:srgbClr val="000000"/>
                          </a:solidFill>
                          <a:latin typeface="Calibri" pitchFamily="34" charset="0"/>
                        </a:rPr>
                        <a:t>($2,230)</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r>
              <a:tr h="331839">
                <a:tc>
                  <a:txBody>
                    <a:bodyPr/>
                    <a:lstStyle/>
                    <a:p>
                      <a:pPr algn="r" fontAlgn="b"/>
                      <a:r>
                        <a:rPr lang="en-US" sz="1800" b="0" i="0" u="none" strike="noStrike">
                          <a:solidFill>
                            <a:srgbClr val="000000"/>
                          </a:solidFill>
                          <a:latin typeface="Calibri" pitchFamily="34" charset="0"/>
                        </a:rPr>
                        <a:t>($4,250)</a:t>
                      </a:r>
                    </a:p>
                  </a:txBody>
                  <a:tcPr marL="9525" marR="9525" marT="9525" marB="0" anchor="ctr">
                    <a:lnL>
                      <a:noFill/>
                    </a:lnL>
                    <a:lnR>
                      <a:noFill/>
                    </a:lnR>
                    <a:lnT>
                      <a:noFill/>
                    </a:lnT>
                    <a:lnB>
                      <a:noFill/>
                    </a:lnB>
                  </a:tcPr>
                </a:tc>
                <a:tc>
                  <a:txBody>
                    <a:bodyPr/>
                    <a:lstStyle/>
                    <a:p>
                      <a:endParaRPr lang="en-US">
                        <a:latin typeface="Calibri" pitchFamily="34" charset="0"/>
                      </a:endParaRPr>
                    </a:p>
                  </a:txBody>
                  <a:tcPr marL="9525" marR="9525" marT="9525" marB="0" anchor="ctr">
                    <a:lnL>
                      <a:noFill/>
                    </a:lnL>
                    <a:lnR>
                      <a:noFill/>
                    </a:lnR>
                    <a:lnT>
                      <a:noFill/>
                    </a:lnT>
                    <a:lnB>
                      <a:noFill/>
                    </a:lnB>
                  </a:tcPr>
                </a:tc>
                <a:tc>
                  <a:txBody>
                    <a:bodyPr/>
                    <a:lstStyle/>
                    <a:p>
                      <a:pPr algn="r" fontAlgn="b"/>
                      <a:r>
                        <a:rPr lang="en-US" sz="1800" b="0" i="0" u="none" strike="noStrike" dirty="0">
                          <a:solidFill>
                            <a:srgbClr val="000000"/>
                          </a:solidFill>
                          <a:latin typeface="Calibri" pitchFamily="34" charset="0"/>
                        </a:rPr>
                        <a:t>$0 </a:t>
                      </a:r>
                    </a:p>
                  </a:txBody>
                  <a:tcPr marL="9525" marR="9525" marT="9525" marB="0" anchor="ctr">
                    <a:lnL>
                      <a:noFill/>
                    </a:lnL>
                    <a:lnR>
                      <a:noFill/>
                    </a:lnR>
                    <a:lnT>
                      <a:noFill/>
                    </a:lnT>
                    <a:lnB>
                      <a:noFill/>
                    </a:lnB>
                  </a:tcPr>
                </a:tc>
              </a:tr>
            </a:tbl>
          </a:graphicData>
        </a:graphic>
      </p:graphicFrame>
      <p:sp>
        <p:nvSpPr>
          <p:cNvPr id="8" name="Right Arrow 7"/>
          <p:cNvSpPr/>
          <p:nvPr/>
        </p:nvSpPr>
        <p:spPr>
          <a:xfrm rot="10800000">
            <a:off x="7934325" y="2478088"/>
            <a:ext cx="531813" cy="1920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TextBox 8"/>
          <p:cNvSpPr txBox="1">
            <a:spLocks noChangeArrowheads="1"/>
          </p:cNvSpPr>
          <p:nvPr/>
        </p:nvSpPr>
        <p:spPr bwMode="auto">
          <a:xfrm>
            <a:off x="1798638" y="5635625"/>
            <a:ext cx="3849687" cy="368300"/>
          </a:xfrm>
          <a:prstGeom prst="rect">
            <a:avLst/>
          </a:prstGeom>
          <a:noFill/>
          <a:ln w="9525">
            <a:noFill/>
            <a:miter lim="800000"/>
            <a:headEnd/>
            <a:tailEnd/>
          </a:ln>
        </p:spPr>
        <p:txBody>
          <a:bodyPr>
            <a:spAutoFit/>
          </a:bodyPr>
          <a:lstStyle/>
          <a:p>
            <a:r>
              <a:rPr lang="en-US" sz="1800"/>
              <a:t>-$3,750(.5) + $31,770(.5) = $14,010</a:t>
            </a:r>
          </a:p>
        </p:txBody>
      </p:sp>
      <p:sp>
        <p:nvSpPr>
          <p:cNvPr id="10" name="TextBox 9"/>
          <p:cNvSpPr txBox="1">
            <a:spLocks noChangeArrowheads="1"/>
          </p:cNvSpPr>
          <p:nvPr/>
        </p:nvSpPr>
        <p:spPr bwMode="auto">
          <a:xfrm>
            <a:off x="1798638" y="6062663"/>
            <a:ext cx="3849687" cy="368300"/>
          </a:xfrm>
          <a:prstGeom prst="rect">
            <a:avLst/>
          </a:prstGeom>
          <a:noFill/>
          <a:ln w="9525">
            <a:noFill/>
            <a:miter lim="800000"/>
            <a:headEnd/>
            <a:tailEnd/>
          </a:ln>
        </p:spPr>
        <p:txBody>
          <a:bodyPr>
            <a:spAutoFit/>
          </a:bodyPr>
          <a:lstStyle/>
          <a:p>
            <a:r>
              <a:rPr lang="en-US" sz="1800"/>
              <a:t>-$8,000(.5) + $34,000(.5) = $13,000</a:t>
            </a:r>
          </a:p>
        </p:txBody>
      </p:sp>
      <p:sp>
        <p:nvSpPr>
          <p:cNvPr id="11" name="Right Arrow 10"/>
          <p:cNvSpPr/>
          <p:nvPr/>
        </p:nvSpPr>
        <p:spPr>
          <a:xfrm rot="10800000">
            <a:off x="5399088" y="5730875"/>
            <a:ext cx="531812" cy="1920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TextBox 11"/>
          <p:cNvSpPr txBox="1">
            <a:spLocks noChangeArrowheads="1"/>
          </p:cNvSpPr>
          <p:nvPr/>
        </p:nvSpPr>
        <p:spPr bwMode="auto">
          <a:xfrm>
            <a:off x="4335463" y="3683000"/>
            <a:ext cx="2995612" cy="523875"/>
          </a:xfrm>
          <a:prstGeom prst="rect">
            <a:avLst/>
          </a:prstGeom>
          <a:noFill/>
          <a:ln w="9525">
            <a:noFill/>
            <a:miter lim="800000"/>
            <a:headEnd/>
            <a:tailEnd/>
          </a:ln>
        </p:spPr>
        <p:txBody>
          <a:bodyPr>
            <a:spAutoFit/>
          </a:bodyPr>
          <a:lstStyle/>
          <a:p>
            <a:pPr marL="236538" indent="-236538">
              <a:tabLst>
                <a:tab pos="2860675" algn="l"/>
              </a:tabLst>
            </a:pPr>
            <a:r>
              <a:rPr lang="en-US" sz="2800"/>
              <a:t>Produce 8,000</a:t>
            </a:r>
          </a:p>
        </p:txBody>
      </p:sp>
      <p:sp>
        <p:nvSpPr>
          <p:cNvPr id="13" name="TextBox 12"/>
          <p:cNvSpPr txBox="1">
            <a:spLocks noChangeArrowheads="1"/>
          </p:cNvSpPr>
          <p:nvPr/>
        </p:nvSpPr>
        <p:spPr bwMode="auto">
          <a:xfrm>
            <a:off x="4335463" y="4097338"/>
            <a:ext cx="2995612" cy="523875"/>
          </a:xfrm>
          <a:prstGeom prst="rect">
            <a:avLst/>
          </a:prstGeom>
          <a:noFill/>
          <a:ln w="9525">
            <a:noFill/>
            <a:miter lim="800000"/>
            <a:headEnd/>
            <a:tailEnd/>
          </a:ln>
        </p:spPr>
        <p:txBody>
          <a:bodyPr>
            <a:spAutoFit/>
          </a:bodyPr>
          <a:lstStyle/>
          <a:p>
            <a:pPr marL="236538" indent="-236538">
              <a:tabLst>
                <a:tab pos="2860675" algn="l"/>
              </a:tabLst>
            </a:pPr>
            <a:r>
              <a:rPr lang="en-US" sz="2800"/>
              <a:t>Produce 7,100</a:t>
            </a:r>
          </a:p>
        </p:txBody>
      </p:sp>
      <p:sp>
        <p:nvSpPr>
          <p:cNvPr id="14" name="TextBox 13"/>
          <p:cNvSpPr txBox="1">
            <a:spLocks noChangeArrowheads="1"/>
          </p:cNvSpPr>
          <p:nvPr/>
        </p:nvSpPr>
        <p:spPr bwMode="auto">
          <a:xfrm>
            <a:off x="4335463" y="4508500"/>
            <a:ext cx="2995612" cy="522288"/>
          </a:xfrm>
          <a:prstGeom prst="rect">
            <a:avLst/>
          </a:prstGeom>
          <a:noFill/>
          <a:ln w="9525">
            <a:noFill/>
            <a:miter lim="800000"/>
            <a:headEnd/>
            <a:tailEnd/>
          </a:ln>
        </p:spPr>
        <p:txBody>
          <a:bodyPr>
            <a:spAutoFit/>
          </a:bodyPr>
          <a:lstStyle/>
          <a:p>
            <a:pPr marL="236538" indent="-236538">
              <a:tabLst>
                <a:tab pos="2860675" algn="l"/>
              </a:tabLst>
            </a:pPr>
            <a:r>
              <a:rPr lang="en-US" sz="2800"/>
              <a:t>Produce 7,100</a:t>
            </a:r>
          </a:p>
        </p:txBody>
      </p:sp>
      <p:sp>
        <p:nvSpPr>
          <p:cNvPr id="32812" name="TextBox 14"/>
          <p:cNvSpPr txBox="1">
            <a:spLocks noChangeArrowheads="1"/>
          </p:cNvSpPr>
          <p:nvPr/>
        </p:nvSpPr>
        <p:spPr bwMode="auto">
          <a:xfrm>
            <a:off x="4335463" y="4965700"/>
            <a:ext cx="2995612" cy="522288"/>
          </a:xfrm>
          <a:prstGeom prst="rect">
            <a:avLst/>
          </a:prstGeom>
          <a:noFill/>
          <a:ln w="9525">
            <a:noFill/>
            <a:miter lim="800000"/>
            <a:headEnd/>
            <a:tailEnd/>
          </a:ln>
        </p:spPr>
        <p:txBody>
          <a:bodyPr>
            <a:spAutoFit/>
          </a:bodyPr>
          <a:lstStyle/>
          <a:p>
            <a:pPr marL="236538" indent="-236538">
              <a:tabLst>
                <a:tab pos="2860675" algn="l"/>
              </a:tabLst>
            </a:pPr>
            <a:r>
              <a:rPr lang="en-US" sz="2800"/>
              <a:t>Produce 7,100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fade">
                                      <p:cBhvr>
                                        <p:cTn id="7" dur="2000"/>
                                        <p:tgtEl>
                                          <p:spTgt spid="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animEffect transition="in" filter="fade">
                                      <p:cBhvr>
                                        <p:cTn id="12" dur="2000"/>
                                        <p:tgtEl>
                                          <p:spTgt spid="1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2"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 calcmode="lin" valueType="num">
                                      <p:cBhvr additive="base">
                                        <p:cTn id="22" dur="500" fill="hold"/>
                                        <p:tgtEl>
                                          <p:spTgt spid="8"/>
                                        </p:tgtEl>
                                        <p:attrNameLst>
                                          <p:attrName>ppt_x</p:attrName>
                                        </p:attrNameLst>
                                      </p:cBhvr>
                                      <p:tavLst>
                                        <p:tav tm="0">
                                          <p:val>
                                            <p:strVal val="1+#ppt_w/2"/>
                                          </p:val>
                                        </p:tav>
                                        <p:tav tm="100000">
                                          <p:val>
                                            <p:strVal val="#ppt_x"/>
                                          </p:val>
                                        </p:tav>
                                      </p:tavLst>
                                    </p:anim>
                                    <p:anim calcmode="lin" valueType="num">
                                      <p:cBhvr additive="base">
                                        <p:cTn id="23"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4">
                                            <p:txEl>
                                              <p:pRg st="0" end="0"/>
                                            </p:txEl>
                                          </p:spTgt>
                                        </p:tgtEl>
                                        <p:attrNameLst>
                                          <p:attrName>style.visibility</p:attrName>
                                        </p:attrNameLst>
                                      </p:cBhvr>
                                      <p:to>
                                        <p:strVal val="visible"/>
                                      </p:to>
                                    </p:set>
                                    <p:animEffect transition="in" filter="fade">
                                      <p:cBhvr>
                                        <p:cTn id="28" dur="2000"/>
                                        <p:tgtEl>
                                          <p:spTgt spid="14">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9">
                                            <p:txEl>
                                              <p:pRg st="0" end="0"/>
                                            </p:txEl>
                                          </p:spTgt>
                                        </p:tgtEl>
                                        <p:attrNameLst>
                                          <p:attrName>style.visibility</p:attrName>
                                        </p:attrNameLst>
                                      </p:cBhvr>
                                      <p:to>
                                        <p:strVal val="visible"/>
                                      </p:to>
                                    </p:set>
                                    <p:anim calcmode="lin" valueType="num">
                                      <p:cBhvr additive="base">
                                        <p:cTn id="33"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0">
                                            <p:txEl>
                                              <p:pRg st="0" end="0"/>
                                            </p:txEl>
                                          </p:spTgt>
                                        </p:tgtEl>
                                        <p:attrNameLst>
                                          <p:attrName>style.visibility</p:attrName>
                                        </p:attrNameLst>
                                      </p:cBhvr>
                                      <p:to>
                                        <p:strVal val="visible"/>
                                      </p:to>
                                    </p:set>
                                    <p:anim calcmode="lin" valueType="num">
                                      <p:cBhvr additive="base">
                                        <p:cTn id="39"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2" fill="hold" grpId="0" nodeType="clickEffect">
                                  <p:stCondLst>
                                    <p:cond delay="0"/>
                                  </p:stCondLst>
                                  <p:childTnLst>
                                    <p:set>
                                      <p:cBhvr>
                                        <p:cTn id="44" dur="1" fill="hold">
                                          <p:stCondLst>
                                            <p:cond delay="0"/>
                                          </p:stCondLst>
                                        </p:cTn>
                                        <p:tgtEl>
                                          <p:spTgt spid="11"/>
                                        </p:tgtEl>
                                        <p:attrNameLst>
                                          <p:attrName>style.visibility</p:attrName>
                                        </p:attrNameLst>
                                      </p:cBhvr>
                                      <p:to>
                                        <p:strVal val="visible"/>
                                      </p:to>
                                    </p:set>
                                    <p:anim calcmode="lin" valueType="num">
                                      <p:cBhvr additive="base">
                                        <p:cTn id="45" dur="500" fill="hold"/>
                                        <p:tgtEl>
                                          <p:spTgt spid="11"/>
                                        </p:tgtEl>
                                        <p:attrNameLst>
                                          <p:attrName>ppt_x</p:attrName>
                                        </p:attrNameLst>
                                      </p:cBhvr>
                                      <p:tavLst>
                                        <p:tav tm="0">
                                          <p:val>
                                            <p:strVal val="1+#ppt_w/2"/>
                                          </p:val>
                                        </p:tav>
                                        <p:tav tm="100000">
                                          <p:val>
                                            <p:strVal val="#ppt_x"/>
                                          </p:val>
                                        </p:tav>
                                      </p:tavLst>
                                    </p:anim>
                                    <p:anim calcmode="lin" valueType="num">
                                      <p:cBhvr additive="base">
                                        <p:cTn id="46"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build="allAtOnce"/>
      <p:bldP spid="10" grpId="0" build="allAtOnce"/>
      <p:bldP spid="11" grpId="0" animBg="1"/>
      <p:bldP spid="12" grpId="0" build="allAtOnce"/>
      <p:bldP spid="13" grpId="0" build="allAtOnce"/>
      <p:bldP spid="14" grpId="0"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3"/>
          <p:cNvSpPr>
            <a:spLocks noGrp="1"/>
          </p:cNvSpPr>
          <p:nvPr>
            <p:ph type="sldNum" sz="quarter" idx="10"/>
          </p:nvPr>
        </p:nvSpPr>
        <p:spPr/>
        <p:txBody>
          <a:bodyPr/>
          <a:lstStyle/>
          <a:p>
            <a:pPr>
              <a:defRPr/>
            </a:pPr>
            <a:r>
              <a:rPr lang="en-US"/>
              <a:t>15-</a:t>
            </a:r>
            <a:fld id="{CDCA66FB-3E35-4B61-B201-642E5C6BBE3A}" type="slidenum">
              <a:rPr lang="en-US"/>
              <a:pPr>
                <a:defRPr/>
              </a:pPr>
              <a:t>4</a:t>
            </a:fld>
            <a:endParaRPr lang="en-US"/>
          </a:p>
        </p:txBody>
      </p:sp>
      <p:sp>
        <p:nvSpPr>
          <p:cNvPr id="10243" name="Rectangle 2"/>
          <p:cNvSpPr>
            <a:spLocks noGrp="1" noChangeArrowheads="1"/>
          </p:cNvSpPr>
          <p:nvPr>
            <p:ph type="title"/>
          </p:nvPr>
        </p:nvSpPr>
        <p:spPr>
          <a:xfrm>
            <a:off x="1090613" y="454025"/>
            <a:ext cx="8053387" cy="838200"/>
          </a:xfrm>
        </p:spPr>
        <p:txBody>
          <a:bodyPr/>
          <a:lstStyle/>
          <a:p>
            <a:pPr eaLnBrk="1" hangingPunct="1"/>
            <a:r>
              <a:rPr lang="en-US" sz="3600" smtClean="0"/>
              <a:t>Probability Distribution for Sales</a:t>
            </a:r>
            <a:r>
              <a:rPr lang="en-US" sz="3200" smtClean="0"/>
              <a:t> </a:t>
            </a:r>
            <a:r>
              <a:rPr lang="en-US" sz="3400" smtClean="0"/>
              <a:t>(Figure 15.1)</a:t>
            </a:r>
          </a:p>
        </p:txBody>
      </p:sp>
      <p:pic>
        <p:nvPicPr>
          <p:cNvPr id="10244" name="Picture 3" descr="Fig 15"/>
          <p:cNvPicPr>
            <a:picLocks noChangeAspect="1" noChangeArrowheads="1"/>
          </p:cNvPicPr>
          <p:nvPr/>
        </p:nvPicPr>
        <p:blipFill>
          <a:blip r:embed="rId3" cstate="print"/>
          <a:srcRect/>
          <a:stretch>
            <a:fillRect/>
          </a:stretch>
        </p:blipFill>
        <p:spPr bwMode="auto">
          <a:xfrm>
            <a:off x="1619250" y="1905000"/>
            <a:ext cx="5978525" cy="4295775"/>
          </a:xfrm>
          <a:prstGeom prst="rect">
            <a:avLst/>
          </a:prstGeom>
          <a:noFill/>
          <a:ln w="9525">
            <a:noFill/>
            <a:miter lim="800000"/>
            <a:headEnd/>
            <a:tailEnd/>
          </a:ln>
        </p:spPr>
      </p:pic>
      <p:pic>
        <p:nvPicPr>
          <p:cNvPr id="389124" name="Picture 4" descr="Fig 15"/>
          <p:cNvPicPr>
            <a:picLocks noChangeAspect="1" noChangeArrowheads="1"/>
          </p:cNvPicPr>
          <p:nvPr/>
        </p:nvPicPr>
        <p:blipFill>
          <a:blip r:embed="rId4" cstate="print"/>
          <a:srcRect/>
          <a:stretch>
            <a:fillRect/>
          </a:stretch>
        </p:blipFill>
        <p:spPr bwMode="auto">
          <a:xfrm>
            <a:off x="3013075" y="4241800"/>
            <a:ext cx="541338" cy="1663700"/>
          </a:xfrm>
          <a:prstGeom prst="rect">
            <a:avLst/>
          </a:prstGeom>
          <a:noFill/>
          <a:ln w="9525">
            <a:noFill/>
            <a:miter lim="800000"/>
            <a:headEnd/>
            <a:tailEnd/>
          </a:ln>
        </p:spPr>
      </p:pic>
      <p:pic>
        <p:nvPicPr>
          <p:cNvPr id="389125" name="Picture 5" descr="Fig 15"/>
          <p:cNvPicPr>
            <a:picLocks noChangeAspect="1" noChangeArrowheads="1"/>
          </p:cNvPicPr>
          <p:nvPr/>
        </p:nvPicPr>
        <p:blipFill>
          <a:blip r:embed="rId5" cstate="print"/>
          <a:srcRect/>
          <a:stretch>
            <a:fillRect/>
          </a:stretch>
        </p:blipFill>
        <p:spPr bwMode="auto">
          <a:xfrm>
            <a:off x="3903663" y="3163888"/>
            <a:ext cx="536575" cy="2741612"/>
          </a:xfrm>
          <a:prstGeom prst="rect">
            <a:avLst/>
          </a:prstGeom>
          <a:noFill/>
          <a:ln w="9525">
            <a:noFill/>
            <a:miter lim="800000"/>
            <a:headEnd/>
            <a:tailEnd/>
          </a:ln>
        </p:spPr>
      </p:pic>
      <p:pic>
        <p:nvPicPr>
          <p:cNvPr id="389126" name="Picture 6" descr="Fig 15"/>
          <p:cNvPicPr>
            <a:picLocks noChangeAspect="1" noChangeArrowheads="1"/>
          </p:cNvPicPr>
          <p:nvPr/>
        </p:nvPicPr>
        <p:blipFill>
          <a:blip r:embed="rId6" cstate="print"/>
          <a:srcRect/>
          <a:stretch>
            <a:fillRect/>
          </a:stretch>
        </p:blipFill>
        <p:spPr bwMode="auto">
          <a:xfrm>
            <a:off x="4803775" y="2085975"/>
            <a:ext cx="530225" cy="3817938"/>
          </a:xfrm>
          <a:prstGeom prst="rect">
            <a:avLst/>
          </a:prstGeom>
          <a:noFill/>
          <a:ln w="9525">
            <a:noFill/>
            <a:miter lim="800000"/>
            <a:headEnd/>
            <a:tailEnd/>
          </a:ln>
        </p:spPr>
      </p:pic>
      <p:pic>
        <p:nvPicPr>
          <p:cNvPr id="389127" name="Picture 7" descr="Fig 15"/>
          <p:cNvPicPr>
            <a:picLocks noChangeAspect="1" noChangeArrowheads="1"/>
          </p:cNvPicPr>
          <p:nvPr/>
        </p:nvPicPr>
        <p:blipFill>
          <a:blip r:embed="rId7" cstate="print"/>
          <a:srcRect/>
          <a:stretch>
            <a:fillRect/>
          </a:stretch>
        </p:blipFill>
        <p:spPr bwMode="auto">
          <a:xfrm>
            <a:off x="5699125" y="2641600"/>
            <a:ext cx="530225" cy="3265488"/>
          </a:xfrm>
          <a:prstGeom prst="rect">
            <a:avLst/>
          </a:prstGeom>
          <a:noFill/>
          <a:ln w="9525">
            <a:noFill/>
            <a:miter lim="800000"/>
            <a:headEnd/>
            <a:tailEnd/>
          </a:ln>
        </p:spPr>
      </p:pic>
      <p:pic>
        <p:nvPicPr>
          <p:cNvPr id="389128" name="Picture 8" descr="Fig 15"/>
          <p:cNvPicPr>
            <a:picLocks noChangeAspect="1" noChangeArrowheads="1"/>
          </p:cNvPicPr>
          <p:nvPr/>
        </p:nvPicPr>
        <p:blipFill>
          <a:blip r:embed="rId8" cstate="print"/>
          <a:srcRect/>
          <a:stretch>
            <a:fillRect/>
          </a:stretch>
        </p:blipFill>
        <p:spPr bwMode="auto">
          <a:xfrm>
            <a:off x="6588125" y="3721100"/>
            <a:ext cx="527050" cy="2185988"/>
          </a:xfrm>
          <a:prstGeom prst="rect">
            <a:avLst/>
          </a:prstGeom>
          <a:noFill/>
          <a:ln w="9525">
            <a:noFill/>
            <a:miter lim="800000"/>
            <a:headEnd/>
            <a:tailEnd/>
          </a:ln>
        </p:spPr>
      </p:pic>
      <p:sp>
        <p:nvSpPr>
          <p:cNvPr id="10250" name="Line 9"/>
          <p:cNvSpPr>
            <a:spLocks noChangeShapeType="1"/>
          </p:cNvSpPr>
          <p:nvPr/>
        </p:nvSpPr>
        <p:spPr bwMode="auto">
          <a:xfrm>
            <a:off x="3013075" y="5576888"/>
            <a:ext cx="4584700" cy="0"/>
          </a:xfrm>
          <a:prstGeom prst="line">
            <a:avLst/>
          </a:prstGeom>
          <a:noFill/>
          <a:ln w="12700">
            <a:solidFill>
              <a:srgbClr val="4D4D4D"/>
            </a:solidFill>
            <a:round/>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89124"/>
                                        </p:tgtEl>
                                        <p:attrNameLst>
                                          <p:attrName>style.visibility</p:attrName>
                                        </p:attrNameLst>
                                      </p:cBhvr>
                                      <p:to>
                                        <p:strVal val="visible"/>
                                      </p:to>
                                    </p:set>
                                    <p:animEffect transition="in" filter="wipe(down)">
                                      <p:cBhvr>
                                        <p:cTn id="7" dur="500"/>
                                        <p:tgtEl>
                                          <p:spTgt spid="389124"/>
                                        </p:tgtEl>
                                      </p:cBhvr>
                                    </p:animEffect>
                                  </p:childTnLst>
                                </p:cTn>
                              </p:par>
                            </p:childTnLst>
                          </p:cTn>
                        </p:par>
                        <p:par>
                          <p:cTn id="8" fill="hold">
                            <p:stCondLst>
                              <p:cond delay="500"/>
                            </p:stCondLst>
                            <p:childTnLst>
                              <p:par>
                                <p:cTn id="9" presetID="22" presetClass="entr" presetSubtype="4" fill="hold" nodeType="afterEffect">
                                  <p:stCondLst>
                                    <p:cond delay="1000"/>
                                  </p:stCondLst>
                                  <p:childTnLst>
                                    <p:set>
                                      <p:cBhvr>
                                        <p:cTn id="10" dur="1" fill="hold">
                                          <p:stCondLst>
                                            <p:cond delay="0"/>
                                          </p:stCondLst>
                                        </p:cTn>
                                        <p:tgtEl>
                                          <p:spTgt spid="389125"/>
                                        </p:tgtEl>
                                        <p:attrNameLst>
                                          <p:attrName>style.visibility</p:attrName>
                                        </p:attrNameLst>
                                      </p:cBhvr>
                                      <p:to>
                                        <p:strVal val="visible"/>
                                      </p:to>
                                    </p:set>
                                    <p:animEffect transition="in" filter="wipe(down)">
                                      <p:cBhvr>
                                        <p:cTn id="11" dur="500"/>
                                        <p:tgtEl>
                                          <p:spTgt spid="389125"/>
                                        </p:tgtEl>
                                      </p:cBhvr>
                                    </p:animEffect>
                                  </p:childTnLst>
                                </p:cTn>
                              </p:par>
                            </p:childTnLst>
                          </p:cTn>
                        </p:par>
                        <p:par>
                          <p:cTn id="12" fill="hold">
                            <p:stCondLst>
                              <p:cond delay="2000"/>
                            </p:stCondLst>
                            <p:childTnLst>
                              <p:par>
                                <p:cTn id="13" presetID="22" presetClass="entr" presetSubtype="4" fill="hold" nodeType="afterEffect">
                                  <p:stCondLst>
                                    <p:cond delay="1000"/>
                                  </p:stCondLst>
                                  <p:childTnLst>
                                    <p:set>
                                      <p:cBhvr>
                                        <p:cTn id="14" dur="1" fill="hold">
                                          <p:stCondLst>
                                            <p:cond delay="0"/>
                                          </p:stCondLst>
                                        </p:cTn>
                                        <p:tgtEl>
                                          <p:spTgt spid="389126"/>
                                        </p:tgtEl>
                                        <p:attrNameLst>
                                          <p:attrName>style.visibility</p:attrName>
                                        </p:attrNameLst>
                                      </p:cBhvr>
                                      <p:to>
                                        <p:strVal val="visible"/>
                                      </p:to>
                                    </p:set>
                                    <p:animEffect transition="in" filter="wipe(down)">
                                      <p:cBhvr>
                                        <p:cTn id="15" dur="500"/>
                                        <p:tgtEl>
                                          <p:spTgt spid="389126"/>
                                        </p:tgtEl>
                                      </p:cBhvr>
                                    </p:animEffect>
                                  </p:childTnLst>
                                </p:cTn>
                              </p:par>
                            </p:childTnLst>
                          </p:cTn>
                        </p:par>
                        <p:par>
                          <p:cTn id="16" fill="hold">
                            <p:stCondLst>
                              <p:cond delay="3500"/>
                            </p:stCondLst>
                            <p:childTnLst>
                              <p:par>
                                <p:cTn id="17" presetID="22" presetClass="entr" presetSubtype="4" fill="hold" nodeType="afterEffect">
                                  <p:stCondLst>
                                    <p:cond delay="1000"/>
                                  </p:stCondLst>
                                  <p:childTnLst>
                                    <p:set>
                                      <p:cBhvr>
                                        <p:cTn id="18" dur="1" fill="hold">
                                          <p:stCondLst>
                                            <p:cond delay="0"/>
                                          </p:stCondLst>
                                        </p:cTn>
                                        <p:tgtEl>
                                          <p:spTgt spid="389127"/>
                                        </p:tgtEl>
                                        <p:attrNameLst>
                                          <p:attrName>style.visibility</p:attrName>
                                        </p:attrNameLst>
                                      </p:cBhvr>
                                      <p:to>
                                        <p:strVal val="visible"/>
                                      </p:to>
                                    </p:set>
                                    <p:animEffect transition="in" filter="wipe(down)">
                                      <p:cBhvr>
                                        <p:cTn id="19" dur="500"/>
                                        <p:tgtEl>
                                          <p:spTgt spid="389127"/>
                                        </p:tgtEl>
                                      </p:cBhvr>
                                    </p:animEffect>
                                  </p:childTnLst>
                                </p:cTn>
                              </p:par>
                            </p:childTnLst>
                          </p:cTn>
                        </p:par>
                        <p:par>
                          <p:cTn id="20" fill="hold">
                            <p:stCondLst>
                              <p:cond delay="5000"/>
                            </p:stCondLst>
                            <p:childTnLst>
                              <p:par>
                                <p:cTn id="21" presetID="22" presetClass="entr" presetSubtype="4" fill="hold" nodeType="afterEffect">
                                  <p:stCondLst>
                                    <p:cond delay="1000"/>
                                  </p:stCondLst>
                                  <p:childTnLst>
                                    <p:set>
                                      <p:cBhvr>
                                        <p:cTn id="22" dur="1" fill="hold">
                                          <p:stCondLst>
                                            <p:cond delay="0"/>
                                          </p:stCondLst>
                                        </p:cTn>
                                        <p:tgtEl>
                                          <p:spTgt spid="389128"/>
                                        </p:tgtEl>
                                        <p:attrNameLst>
                                          <p:attrName>style.visibility</p:attrName>
                                        </p:attrNameLst>
                                      </p:cBhvr>
                                      <p:to>
                                        <p:strVal val="visible"/>
                                      </p:to>
                                    </p:set>
                                    <p:animEffect transition="in" filter="wipe(down)">
                                      <p:cBhvr>
                                        <p:cTn id="23" dur="500"/>
                                        <p:tgtEl>
                                          <p:spTgt spid="3891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Slide Number Placeholder 3"/>
          <p:cNvSpPr>
            <a:spLocks noGrp="1"/>
          </p:cNvSpPr>
          <p:nvPr>
            <p:ph type="sldNum" sz="quarter" idx="10"/>
          </p:nvPr>
        </p:nvSpPr>
        <p:spPr/>
        <p:txBody>
          <a:bodyPr/>
          <a:lstStyle/>
          <a:p>
            <a:pPr>
              <a:defRPr/>
            </a:pPr>
            <a:r>
              <a:rPr lang="en-US"/>
              <a:t>15-</a:t>
            </a:r>
            <a:fld id="{AAAEED85-E458-47BE-A51A-940C196EAE75}" type="slidenum">
              <a:rPr lang="en-US"/>
              <a:pPr>
                <a:defRPr/>
              </a:pPr>
              <a:t>5</a:t>
            </a:fld>
            <a:endParaRPr lang="en-US"/>
          </a:p>
        </p:txBody>
      </p:sp>
      <p:sp>
        <p:nvSpPr>
          <p:cNvPr id="1029" name="Rectangle 2"/>
          <p:cNvSpPr>
            <a:spLocks noGrp="1" noChangeArrowheads="1"/>
          </p:cNvSpPr>
          <p:nvPr>
            <p:ph type="title"/>
          </p:nvPr>
        </p:nvSpPr>
        <p:spPr>
          <a:xfrm>
            <a:off x="1143000" y="557213"/>
            <a:ext cx="7620000" cy="838200"/>
          </a:xfrm>
        </p:spPr>
        <p:txBody>
          <a:bodyPr/>
          <a:lstStyle/>
          <a:p>
            <a:pPr eaLnBrk="1" hangingPunct="1"/>
            <a:r>
              <a:rPr lang="en-US" smtClean="0"/>
              <a:t>Expected Value</a:t>
            </a:r>
          </a:p>
        </p:txBody>
      </p:sp>
      <p:sp>
        <p:nvSpPr>
          <p:cNvPr id="391171" name="Rectangle 3"/>
          <p:cNvSpPr>
            <a:spLocks noGrp="1" noChangeArrowheads="1"/>
          </p:cNvSpPr>
          <p:nvPr>
            <p:ph type="body" idx="1"/>
          </p:nvPr>
        </p:nvSpPr>
        <p:spPr>
          <a:xfrm>
            <a:off x="914400" y="1524000"/>
            <a:ext cx="7848600" cy="1119188"/>
          </a:xfrm>
        </p:spPr>
        <p:txBody>
          <a:bodyPr/>
          <a:lstStyle/>
          <a:p>
            <a:pPr eaLnBrk="1" hangingPunct="1"/>
            <a:r>
              <a:rPr lang="en-US" sz="3200" smtClean="0"/>
              <a:t>Expected value (or mean) of a probability distribution is:</a:t>
            </a:r>
          </a:p>
        </p:txBody>
      </p:sp>
      <p:sp>
        <p:nvSpPr>
          <p:cNvPr id="391172" name="Rectangle 4"/>
          <p:cNvSpPr>
            <a:spLocks noChangeArrowheads="1"/>
          </p:cNvSpPr>
          <p:nvPr/>
        </p:nvSpPr>
        <p:spPr bwMode="auto">
          <a:xfrm>
            <a:off x="976313" y="4257675"/>
            <a:ext cx="7415212" cy="1577975"/>
          </a:xfrm>
          <a:prstGeom prst="rect">
            <a:avLst/>
          </a:prstGeom>
          <a:noFill/>
          <a:ln w="9525">
            <a:noFill/>
            <a:miter lim="800000"/>
            <a:headEnd/>
            <a:tailEnd/>
          </a:ln>
        </p:spPr>
        <p:txBody>
          <a:bodyPr/>
          <a:lstStyle/>
          <a:p>
            <a:pPr marL="742950" lvl="1" indent="-285750">
              <a:spcBef>
                <a:spcPct val="20000"/>
              </a:spcBef>
            </a:pPr>
            <a:r>
              <a:rPr lang="en-US" sz="2600">
                <a:solidFill>
                  <a:srgbClr val="3C386C"/>
                </a:solidFill>
                <a:latin typeface="Comic Sans MS" pitchFamily="66" charset="0"/>
              </a:rPr>
              <a:t>Where </a:t>
            </a:r>
            <a:r>
              <a:rPr lang="en-US" sz="2600" b="1" i="1">
                <a:solidFill>
                  <a:srgbClr val="3C386C"/>
                </a:solidFill>
              </a:rPr>
              <a:t>X</a:t>
            </a:r>
            <a:r>
              <a:rPr lang="en-US" sz="2600" b="1" i="1" baseline="-25000">
                <a:solidFill>
                  <a:srgbClr val="3C386C"/>
                </a:solidFill>
              </a:rPr>
              <a:t>i</a:t>
            </a:r>
            <a:r>
              <a:rPr lang="en-US" sz="2600" b="1" i="1">
                <a:solidFill>
                  <a:srgbClr val="3C386C"/>
                </a:solidFill>
              </a:rPr>
              <a:t> </a:t>
            </a:r>
            <a:r>
              <a:rPr lang="en-US" sz="2600">
                <a:solidFill>
                  <a:srgbClr val="3C386C"/>
                </a:solidFill>
                <a:latin typeface="Comic Sans MS" pitchFamily="66" charset="0"/>
              </a:rPr>
              <a:t>is the </a:t>
            </a:r>
            <a:r>
              <a:rPr lang="en-US" sz="2600" b="1" i="1">
                <a:solidFill>
                  <a:srgbClr val="3C386C"/>
                </a:solidFill>
              </a:rPr>
              <a:t>i</a:t>
            </a:r>
            <a:r>
              <a:rPr lang="en-US" sz="2600" b="1" i="1" baseline="30000">
                <a:solidFill>
                  <a:srgbClr val="3C386C"/>
                </a:solidFill>
              </a:rPr>
              <a:t>th</a:t>
            </a:r>
            <a:r>
              <a:rPr lang="en-US" sz="2600">
                <a:solidFill>
                  <a:srgbClr val="3C386C"/>
                </a:solidFill>
                <a:latin typeface="Comic Sans MS" pitchFamily="66" charset="0"/>
              </a:rPr>
              <a:t> outcome of a decision,</a:t>
            </a:r>
          </a:p>
          <a:p>
            <a:pPr marL="742950" lvl="1" indent="-285750">
              <a:spcBef>
                <a:spcPct val="20000"/>
              </a:spcBef>
            </a:pPr>
            <a:r>
              <a:rPr lang="en-US" sz="2600" b="1" i="1">
                <a:solidFill>
                  <a:srgbClr val="3C386C"/>
                </a:solidFill>
              </a:rPr>
              <a:t>p</a:t>
            </a:r>
            <a:r>
              <a:rPr lang="en-US" sz="2600" b="1" i="1" baseline="-25000">
                <a:solidFill>
                  <a:srgbClr val="3C386C"/>
                </a:solidFill>
              </a:rPr>
              <a:t>i</a:t>
            </a:r>
            <a:r>
              <a:rPr lang="en-US" sz="2600">
                <a:solidFill>
                  <a:srgbClr val="3C386C"/>
                </a:solidFill>
                <a:latin typeface="Comic Sans MS" pitchFamily="66" charset="0"/>
              </a:rPr>
              <a:t> is the probability of the </a:t>
            </a:r>
            <a:r>
              <a:rPr lang="en-US" sz="2600" b="1" i="1">
                <a:solidFill>
                  <a:srgbClr val="3C386C"/>
                </a:solidFill>
              </a:rPr>
              <a:t>i</a:t>
            </a:r>
            <a:r>
              <a:rPr lang="en-US" sz="2600" b="1" i="1" baseline="30000">
                <a:solidFill>
                  <a:srgbClr val="3C386C"/>
                </a:solidFill>
              </a:rPr>
              <a:t>th</a:t>
            </a:r>
            <a:r>
              <a:rPr lang="en-US" sz="2600" baseline="30000">
                <a:solidFill>
                  <a:srgbClr val="3C386C"/>
                </a:solidFill>
                <a:latin typeface="Comic Sans MS" pitchFamily="66" charset="0"/>
              </a:rPr>
              <a:t> </a:t>
            </a:r>
            <a:r>
              <a:rPr lang="en-US" sz="2600">
                <a:solidFill>
                  <a:srgbClr val="3C386C"/>
                </a:solidFill>
                <a:latin typeface="Comic Sans MS" pitchFamily="66" charset="0"/>
              </a:rPr>
              <a:t>outcome, and</a:t>
            </a:r>
          </a:p>
          <a:p>
            <a:pPr marL="742950" lvl="1" indent="-285750">
              <a:spcBef>
                <a:spcPct val="20000"/>
              </a:spcBef>
            </a:pPr>
            <a:r>
              <a:rPr lang="en-US" sz="2600" b="1" i="1">
                <a:solidFill>
                  <a:srgbClr val="3C386C"/>
                </a:solidFill>
              </a:rPr>
              <a:t>n</a:t>
            </a:r>
            <a:r>
              <a:rPr lang="en-US" sz="2600">
                <a:solidFill>
                  <a:srgbClr val="3C386C"/>
                </a:solidFill>
                <a:latin typeface="Comic Sans MS" pitchFamily="66" charset="0"/>
              </a:rPr>
              <a:t> is the total number of possible outcomes</a:t>
            </a:r>
          </a:p>
        </p:txBody>
      </p:sp>
      <p:graphicFrame>
        <p:nvGraphicFramePr>
          <p:cNvPr id="1026" name="Object 1024"/>
          <p:cNvGraphicFramePr>
            <a:graphicFrameLocks noChangeAspect="1"/>
          </p:cNvGraphicFramePr>
          <p:nvPr/>
        </p:nvGraphicFramePr>
        <p:xfrm>
          <a:off x="400050" y="12700"/>
          <a:ext cx="114300" cy="177800"/>
        </p:xfrm>
        <a:graphic>
          <a:graphicData uri="http://schemas.openxmlformats.org/presentationml/2006/ole">
            <p:oleObj spid="_x0000_s1026" name="Equation" r:id="rId4" imgW="114120" imgH="177480" progId="Equation.DSMT4">
              <p:embed/>
            </p:oleObj>
          </a:graphicData>
        </a:graphic>
      </p:graphicFrame>
      <p:pic>
        <p:nvPicPr>
          <p:cNvPr id="391174" name="Picture 6"/>
          <p:cNvPicPr>
            <a:picLocks noChangeAspect="1" noChangeArrowheads="1"/>
          </p:cNvPicPr>
          <p:nvPr/>
        </p:nvPicPr>
        <p:blipFill>
          <a:blip r:embed="rId5" cstate="print"/>
          <a:srcRect/>
          <a:stretch>
            <a:fillRect/>
          </a:stretch>
        </p:blipFill>
        <p:spPr bwMode="auto">
          <a:xfrm>
            <a:off x="1435100" y="2720975"/>
            <a:ext cx="6770688" cy="1144588"/>
          </a:xfrm>
          <a:prstGeom prst="rect">
            <a:avLst/>
          </a:prstGeom>
          <a:noFill/>
          <a:ln w="9525">
            <a:noFill/>
            <a:miter lim="800000"/>
            <a:headEnd/>
            <a:tailEnd/>
          </a:ln>
        </p:spPr>
      </p:pic>
      <p:graphicFrame>
        <p:nvGraphicFramePr>
          <p:cNvPr id="1027" name="Object 1025"/>
          <p:cNvGraphicFramePr>
            <a:graphicFrameLocks noChangeAspect="1"/>
          </p:cNvGraphicFramePr>
          <p:nvPr/>
        </p:nvGraphicFramePr>
        <p:xfrm>
          <a:off x="400050" y="12700"/>
          <a:ext cx="114300" cy="177800"/>
        </p:xfrm>
        <a:graphic>
          <a:graphicData uri="http://schemas.openxmlformats.org/presentationml/2006/ole">
            <p:oleObj spid="_x0000_s1027" name="Equation" r:id="rId6" imgW="114120" imgH="177480" progId="Equation.DSMT4">
              <p:embed/>
            </p:oleObj>
          </a:graphicData>
        </a:graphic>
      </p:graphicFrame>
      <p:sp>
        <p:nvSpPr>
          <p:cNvPr id="1033" name="Rectangle 8"/>
          <p:cNvSpPr>
            <a:spLocks noChangeArrowheads="1"/>
          </p:cNvSpPr>
          <p:nvPr/>
        </p:nvSpPr>
        <p:spPr bwMode="auto">
          <a:xfrm>
            <a:off x="914400" y="4892675"/>
            <a:ext cx="7848600" cy="1119188"/>
          </a:xfrm>
          <a:prstGeom prst="rect">
            <a:avLst/>
          </a:prstGeom>
          <a:noFill/>
          <a:ln w="9525">
            <a:noFill/>
            <a:miter lim="800000"/>
            <a:headEnd/>
            <a:tailEnd/>
          </a:ln>
        </p:spPr>
        <p:txBody>
          <a:bodyPr/>
          <a:lstStyle/>
          <a:p>
            <a:pPr marL="342900" indent="-342900">
              <a:spcBef>
                <a:spcPct val="20000"/>
              </a:spcBef>
              <a:buFontTx/>
              <a:buChar char="•"/>
            </a:pPr>
            <a:endParaRPr lang="en-US" sz="3200" b="1">
              <a:solidFill>
                <a:srgbClr val="000032"/>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91171">
                                            <p:txEl>
                                              <p:pRg st="0" end="0"/>
                                            </p:txEl>
                                          </p:spTgt>
                                        </p:tgtEl>
                                        <p:attrNameLst>
                                          <p:attrName>style.visibility</p:attrName>
                                        </p:attrNameLst>
                                      </p:cBhvr>
                                      <p:to>
                                        <p:strVal val="visible"/>
                                      </p:to>
                                    </p:set>
                                    <p:animEffect transition="in" filter="wipe(left)">
                                      <p:cBhvr>
                                        <p:cTn id="7" dur="500"/>
                                        <p:tgtEl>
                                          <p:spTgt spid="3911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91174"/>
                                        </p:tgtEl>
                                        <p:attrNameLst>
                                          <p:attrName>style.visibility</p:attrName>
                                        </p:attrNameLst>
                                      </p:cBhvr>
                                      <p:to>
                                        <p:strVal val="visible"/>
                                      </p:to>
                                    </p:set>
                                    <p:animEffect transition="in" filter="wipe(left)">
                                      <p:cBhvr>
                                        <p:cTn id="12" dur="500"/>
                                        <p:tgtEl>
                                          <p:spTgt spid="391174"/>
                                        </p:tgtEl>
                                      </p:cBhvr>
                                    </p:animEffect>
                                  </p:childTnLst>
                                </p:cTn>
                              </p:par>
                            </p:childTnLst>
                          </p:cTn>
                        </p:par>
                        <p:par>
                          <p:cTn id="13" fill="hold">
                            <p:stCondLst>
                              <p:cond delay="500"/>
                            </p:stCondLst>
                            <p:childTnLst>
                              <p:par>
                                <p:cTn id="14" presetID="22" presetClass="entr" presetSubtype="8" fill="hold" grpId="0" nodeType="afterEffect">
                                  <p:stCondLst>
                                    <p:cond delay="1000"/>
                                  </p:stCondLst>
                                  <p:childTnLst>
                                    <p:set>
                                      <p:cBhvr>
                                        <p:cTn id="15" dur="1" fill="hold">
                                          <p:stCondLst>
                                            <p:cond delay="0"/>
                                          </p:stCondLst>
                                        </p:cTn>
                                        <p:tgtEl>
                                          <p:spTgt spid="391172"/>
                                        </p:tgtEl>
                                        <p:attrNameLst>
                                          <p:attrName>style.visibility</p:attrName>
                                        </p:attrNameLst>
                                      </p:cBhvr>
                                      <p:to>
                                        <p:strVal val="visible"/>
                                      </p:to>
                                    </p:set>
                                    <p:animEffect transition="in" filter="wipe(left)">
                                      <p:cBhvr>
                                        <p:cTn id="16" dur="500"/>
                                        <p:tgtEl>
                                          <p:spTgt spid="3911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1171" grpId="0" build="p" bldLvl="2" autoUpdateAnimBg="0"/>
      <p:bldP spid="391172"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r>
              <a:rPr lang="en-US"/>
              <a:t>15-</a:t>
            </a:r>
            <a:fld id="{0701932B-6077-4C3A-BDCC-3783D74AD2E9}" type="slidenum">
              <a:rPr lang="en-US"/>
              <a:pPr>
                <a:defRPr/>
              </a:pPr>
              <a:t>6</a:t>
            </a:fld>
            <a:endParaRPr lang="en-US"/>
          </a:p>
        </p:txBody>
      </p:sp>
      <p:sp>
        <p:nvSpPr>
          <p:cNvPr id="11267" name="Rectangle 2"/>
          <p:cNvSpPr>
            <a:spLocks noGrp="1" noChangeArrowheads="1"/>
          </p:cNvSpPr>
          <p:nvPr>
            <p:ph type="title"/>
          </p:nvPr>
        </p:nvSpPr>
        <p:spPr>
          <a:xfrm>
            <a:off x="1143000" y="557213"/>
            <a:ext cx="7620000" cy="838200"/>
          </a:xfrm>
        </p:spPr>
        <p:txBody>
          <a:bodyPr/>
          <a:lstStyle/>
          <a:p>
            <a:pPr eaLnBrk="1" hangingPunct="1"/>
            <a:r>
              <a:rPr lang="en-US" smtClean="0"/>
              <a:t>Expected Value</a:t>
            </a:r>
          </a:p>
        </p:txBody>
      </p:sp>
      <p:sp>
        <p:nvSpPr>
          <p:cNvPr id="393219" name="Rectangle 3"/>
          <p:cNvSpPr>
            <a:spLocks noGrp="1" noChangeArrowheads="1"/>
          </p:cNvSpPr>
          <p:nvPr>
            <p:ph type="body" idx="1"/>
          </p:nvPr>
        </p:nvSpPr>
        <p:spPr>
          <a:xfrm>
            <a:off x="914400" y="1565275"/>
            <a:ext cx="7848600" cy="2651125"/>
          </a:xfrm>
        </p:spPr>
        <p:txBody>
          <a:bodyPr/>
          <a:lstStyle/>
          <a:p>
            <a:pPr eaLnBrk="1" hangingPunct="1"/>
            <a:r>
              <a:rPr lang="en-US" smtClean="0"/>
              <a:t>Does not give actual value of the random outcome</a:t>
            </a:r>
          </a:p>
          <a:p>
            <a:pPr lvl="1" eaLnBrk="1" hangingPunct="1"/>
            <a:r>
              <a:rPr lang="en-US" smtClean="0"/>
              <a:t>Indicates “average” value of the outcomes if the risky decision were to be repeated a large number of times</a:t>
            </a:r>
          </a:p>
        </p:txBody>
      </p:sp>
      <p:graphicFrame>
        <p:nvGraphicFramePr>
          <p:cNvPr id="6" name="Table 5"/>
          <p:cNvGraphicFramePr>
            <a:graphicFrameLocks noGrp="1"/>
          </p:cNvGraphicFramePr>
          <p:nvPr/>
        </p:nvGraphicFramePr>
        <p:xfrm>
          <a:off x="1409700" y="4216400"/>
          <a:ext cx="2538269" cy="2183764"/>
        </p:xfrm>
        <a:graphic>
          <a:graphicData uri="http://schemas.openxmlformats.org/drawingml/2006/table">
            <a:tbl>
              <a:tblPr/>
              <a:tblGrid>
                <a:gridCol w="924535"/>
                <a:gridCol w="806867"/>
                <a:gridCol w="806867"/>
              </a:tblGrid>
              <a:tr h="314103">
                <a:tc>
                  <a:txBody>
                    <a:bodyPr/>
                    <a:lstStyle/>
                    <a:p>
                      <a:pPr algn="ctr" rtl="0" fontAlgn="t"/>
                      <a:r>
                        <a:rPr lang="en-US" sz="1400" b="0" i="0" u="none" strike="noStrike" dirty="0" smtClean="0">
                          <a:solidFill>
                            <a:srgbClr val="000000"/>
                          </a:solidFill>
                          <a:latin typeface="Calibri"/>
                        </a:rPr>
                        <a:t>Sales </a:t>
                      </a:r>
                      <a:endParaRPr lang="en-US" sz="1400" b="0" i="0" u="none" strike="noStrike" dirty="0">
                        <a:solidFill>
                          <a:srgbClr val="000000"/>
                        </a:solidFill>
                        <a:latin typeface="Calibri"/>
                      </a:endParaRPr>
                    </a:p>
                  </a:txBody>
                  <a:tcPr marL="9525" marR="9525" marT="9525"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ctr" rtl="0" fontAlgn="t"/>
                      <a:r>
                        <a:rPr lang="en-US" sz="1400" b="0" i="0" u="none" strike="noStrike" dirty="0" smtClean="0">
                          <a:solidFill>
                            <a:srgbClr val="000000"/>
                          </a:solidFill>
                          <a:latin typeface="Calibri"/>
                        </a:rPr>
                        <a:t>p</a:t>
                      </a:r>
                      <a:endParaRPr lang="en-US" sz="1400" b="0" i="0" u="none" strike="noStrike" dirty="0">
                        <a:solidFill>
                          <a:srgbClr val="000000"/>
                        </a:solidFill>
                        <a:latin typeface="Calibri"/>
                      </a:endParaRPr>
                    </a:p>
                  </a:txBody>
                  <a:tcPr marL="9525" marR="9525" marT="9525"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b"/>
                      <a:endParaRPr lang="en-US" sz="1400" b="0" i="0" u="none" strike="noStrike" dirty="0">
                        <a:solidFill>
                          <a:srgbClr val="000000"/>
                        </a:solidFill>
                        <a:latin typeface="Calibri"/>
                      </a:endParaRPr>
                    </a:p>
                  </a:txBody>
                  <a:tcPr marL="9525" marR="9525" marT="9525" marB="0" anchor="ctr">
                    <a:lnL>
                      <a:noFill/>
                    </a:lnL>
                    <a:lnR>
                      <a:noFill/>
                    </a:lnR>
                    <a:lnT>
                      <a:noFill/>
                    </a:lnT>
                    <a:lnB w="12700" cap="flat" cmpd="sng" algn="ctr">
                      <a:solidFill>
                        <a:schemeClr val="tx1"/>
                      </a:solidFill>
                      <a:prstDash val="solid"/>
                      <a:round/>
                      <a:headEnd type="none" w="med" len="med"/>
                      <a:tailEnd type="none" w="med" len="med"/>
                    </a:lnB>
                  </a:tcPr>
                </a:tc>
              </a:tr>
              <a:tr h="314103">
                <a:tc>
                  <a:txBody>
                    <a:bodyPr/>
                    <a:lstStyle/>
                    <a:p>
                      <a:pPr algn="r" rtl="0" fontAlgn="t"/>
                      <a:r>
                        <a:rPr lang="en-US" sz="1400" b="0" i="0" u="none" strike="noStrike" dirty="0">
                          <a:solidFill>
                            <a:srgbClr val="000000"/>
                          </a:solidFill>
                          <a:latin typeface="Calibri"/>
                        </a:rPr>
                        <a:t>47,500</a:t>
                      </a:r>
                    </a:p>
                  </a:txBody>
                  <a:tcPr marL="9525" marR="9525" marT="9525" marB="0"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algn="r" rtl="0" fontAlgn="t"/>
                      <a:r>
                        <a:rPr lang="en-US" sz="1400" b="0" i="0" u="none" strike="noStrike" dirty="0">
                          <a:solidFill>
                            <a:srgbClr val="000000"/>
                          </a:solidFill>
                          <a:latin typeface="Calibri"/>
                        </a:rPr>
                        <a:t>0.1</a:t>
                      </a:r>
                    </a:p>
                  </a:txBody>
                  <a:tcPr marL="9525" marR="9525" marT="9525" marB="0"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400" b="0" i="0" u="none" strike="noStrike">
                          <a:solidFill>
                            <a:srgbClr val="000000"/>
                          </a:solidFill>
                          <a:latin typeface="Calibri"/>
                        </a:rPr>
                        <a:t>4,750</a:t>
                      </a:r>
                    </a:p>
                  </a:txBody>
                  <a:tcPr marL="9525" marR="9525" marT="9525" marB="0" anchor="ctr">
                    <a:lnL>
                      <a:noFill/>
                    </a:lnL>
                    <a:lnR>
                      <a:noFill/>
                    </a:lnR>
                    <a:lnT w="12700" cap="flat" cmpd="sng" algn="ctr">
                      <a:solidFill>
                        <a:schemeClr val="tx1"/>
                      </a:solidFill>
                      <a:prstDash val="solid"/>
                      <a:round/>
                      <a:headEnd type="none" w="med" len="med"/>
                      <a:tailEnd type="none" w="med" len="med"/>
                    </a:lnT>
                    <a:lnB>
                      <a:noFill/>
                    </a:lnB>
                  </a:tcPr>
                </a:tc>
              </a:tr>
              <a:tr h="314103">
                <a:tc>
                  <a:txBody>
                    <a:bodyPr/>
                    <a:lstStyle/>
                    <a:p>
                      <a:pPr algn="r" rtl="0" fontAlgn="t"/>
                      <a:r>
                        <a:rPr lang="en-US" sz="1400" b="0" i="0" u="none" strike="noStrike" dirty="0">
                          <a:solidFill>
                            <a:srgbClr val="000000"/>
                          </a:solidFill>
                          <a:latin typeface="Calibri"/>
                        </a:rPr>
                        <a:t>50,000</a:t>
                      </a:r>
                    </a:p>
                  </a:txBody>
                  <a:tcPr marL="9525" marR="9525" marT="9525" marB="0" anchor="ctr">
                    <a:lnL>
                      <a:noFill/>
                    </a:lnL>
                    <a:lnR>
                      <a:noFill/>
                    </a:lnR>
                    <a:lnT>
                      <a:noFill/>
                    </a:lnT>
                    <a:lnB>
                      <a:noFill/>
                    </a:lnB>
                  </a:tcPr>
                </a:tc>
                <a:tc>
                  <a:txBody>
                    <a:bodyPr/>
                    <a:lstStyle/>
                    <a:p>
                      <a:pPr algn="r" rtl="0" fontAlgn="t"/>
                      <a:r>
                        <a:rPr lang="en-US" sz="1400" b="0" i="0" u="none" strike="noStrike" dirty="0">
                          <a:solidFill>
                            <a:srgbClr val="000000"/>
                          </a:solidFill>
                          <a:latin typeface="Calibri"/>
                        </a:rPr>
                        <a:t>0.2</a:t>
                      </a:r>
                    </a:p>
                  </a:txBody>
                  <a:tcPr marL="9525" marR="9525" marT="9525" marB="0" anchor="ctr">
                    <a:lnL>
                      <a:noFill/>
                    </a:lnL>
                    <a:lnR>
                      <a:noFill/>
                    </a:lnR>
                    <a:lnT>
                      <a:noFill/>
                    </a:lnT>
                    <a:lnB>
                      <a:noFill/>
                    </a:lnB>
                  </a:tcPr>
                </a:tc>
                <a:tc>
                  <a:txBody>
                    <a:bodyPr/>
                    <a:lstStyle/>
                    <a:p>
                      <a:pPr algn="r" fontAlgn="b"/>
                      <a:r>
                        <a:rPr lang="en-US" sz="1400" b="0" i="0" u="none" strike="noStrike" dirty="0">
                          <a:solidFill>
                            <a:srgbClr val="000000"/>
                          </a:solidFill>
                          <a:latin typeface="Calibri"/>
                        </a:rPr>
                        <a:t>10,000</a:t>
                      </a:r>
                    </a:p>
                  </a:txBody>
                  <a:tcPr marL="9525" marR="9525" marT="9525" marB="0" anchor="ctr">
                    <a:lnL>
                      <a:noFill/>
                    </a:lnL>
                    <a:lnR>
                      <a:noFill/>
                    </a:lnR>
                    <a:lnT>
                      <a:noFill/>
                    </a:lnT>
                    <a:lnB>
                      <a:noFill/>
                    </a:lnB>
                  </a:tcPr>
                </a:tc>
              </a:tr>
              <a:tr h="314103">
                <a:tc>
                  <a:txBody>
                    <a:bodyPr/>
                    <a:lstStyle/>
                    <a:p>
                      <a:pPr algn="r" rtl="0" fontAlgn="t"/>
                      <a:r>
                        <a:rPr lang="en-US" sz="1400" b="0" i="0" u="none" strike="noStrike" dirty="0">
                          <a:solidFill>
                            <a:srgbClr val="000000"/>
                          </a:solidFill>
                          <a:latin typeface="Calibri"/>
                        </a:rPr>
                        <a:t>52,500</a:t>
                      </a:r>
                    </a:p>
                  </a:txBody>
                  <a:tcPr marL="9525" marR="9525" marT="9525" marB="0" anchor="ctr">
                    <a:lnL>
                      <a:noFill/>
                    </a:lnL>
                    <a:lnR>
                      <a:noFill/>
                    </a:lnR>
                    <a:lnT>
                      <a:noFill/>
                    </a:lnT>
                    <a:lnB>
                      <a:noFill/>
                    </a:lnB>
                  </a:tcPr>
                </a:tc>
                <a:tc>
                  <a:txBody>
                    <a:bodyPr/>
                    <a:lstStyle/>
                    <a:p>
                      <a:pPr algn="r" rtl="0" fontAlgn="t"/>
                      <a:r>
                        <a:rPr lang="en-US" sz="1400" b="0" i="0" u="none" strike="noStrike" dirty="0">
                          <a:solidFill>
                            <a:srgbClr val="000000"/>
                          </a:solidFill>
                          <a:latin typeface="Calibri"/>
                        </a:rPr>
                        <a:t>0.3</a:t>
                      </a:r>
                    </a:p>
                  </a:txBody>
                  <a:tcPr marL="9525" marR="9525" marT="9525" marB="0" anchor="ctr">
                    <a:lnL>
                      <a:noFill/>
                    </a:lnL>
                    <a:lnR>
                      <a:noFill/>
                    </a:lnR>
                    <a:lnT>
                      <a:noFill/>
                    </a:lnT>
                    <a:lnB>
                      <a:noFill/>
                    </a:lnB>
                  </a:tcPr>
                </a:tc>
                <a:tc>
                  <a:txBody>
                    <a:bodyPr/>
                    <a:lstStyle/>
                    <a:p>
                      <a:pPr algn="r" fontAlgn="b"/>
                      <a:r>
                        <a:rPr lang="en-US" sz="1400" b="0" i="0" u="none" strike="noStrike" dirty="0">
                          <a:solidFill>
                            <a:srgbClr val="000000"/>
                          </a:solidFill>
                          <a:latin typeface="Calibri"/>
                        </a:rPr>
                        <a:t>15,750</a:t>
                      </a:r>
                    </a:p>
                  </a:txBody>
                  <a:tcPr marL="9525" marR="9525" marT="9525" marB="0" anchor="ctr">
                    <a:lnL>
                      <a:noFill/>
                    </a:lnL>
                    <a:lnR>
                      <a:noFill/>
                    </a:lnR>
                    <a:lnT>
                      <a:noFill/>
                    </a:lnT>
                    <a:lnB>
                      <a:noFill/>
                    </a:lnB>
                  </a:tcPr>
                </a:tc>
              </a:tr>
              <a:tr h="314103">
                <a:tc>
                  <a:txBody>
                    <a:bodyPr/>
                    <a:lstStyle/>
                    <a:p>
                      <a:pPr algn="r" rtl="0" fontAlgn="t"/>
                      <a:r>
                        <a:rPr lang="en-US" sz="1400" b="0" i="0" u="none" strike="noStrike">
                          <a:solidFill>
                            <a:srgbClr val="000000"/>
                          </a:solidFill>
                          <a:latin typeface="Calibri"/>
                        </a:rPr>
                        <a:t>55,000</a:t>
                      </a:r>
                    </a:p>
                  </a:txBody>
                  <a:tcPr marL="9525" marR="9525" marT="9525" marB="0" anchor="ctr">
                    <a:lnL>
                      <a:noFill/>
                    </a:lnL>
                    <a:lnR>
                      <a:noFill/>
                    </a:lnR>
                    <a:lnT>
                      <a:noFill/>
                    </a:lnT>
                    <a:lnB>
                      <a:noFill/>
                    </a:lnB>
                  </a:tcPr>
                </a:tc>
                <a:tc>
                  <a:txBody>
                    <a:bodyPr/>
                    <a:lstStyle/>
                    <a:p>
                      <a:pPr algn="r" rtl="0" fontAlgn="t"/>
                      <a:r>
                        <a:rPr lang="en-US" sz="1400" b="0" i="0" u="none" strike="noStrike" dirty="0">
                          <a:solidFill>
                            <a:srgbClr val="000000"/>
                          </a:solidFill>
                          <a:latin typeface="Calibri"/>
                        </a:rPr>
                        <a:t>0.25</a:t>
                      </a:r>
                    </a:p>
                  </a:txBody>
                  <a:tcPr marL="9525" marR="9525" marT="9525" marB="0" anchor="ctr">
                    <a:lnL>
                      <a:noFill/>
                    </a:lnL>
                    <a:lnR>
                      <a:noFill/>
                    </a:lnR>
                    <a:lnT>
                      <a:noFill/>
                    </a:lnT>
                    <a:lnB>
                      <a:noFill/>
                    </a:lnB>
                  </a:tcPr>
                </a:tc>
                <a:tc>
                  <a:txBody>
                    <a:bodyPr/>
                    <a:lstStyle/>
                    <a:p>
                      <a:pPr algn="r" fontAlgn="b"/>
                      <a:r>
                        <a:rPr lang="en-US" sz="1400" b="0" i="0" u="none" strike="noStrike" dirty="0">
                          <a:solidFill>
                            <a:srgbClr val="000000"/>
                          </a:solidFill>
                          <a:latin typeface="Calibri"/>
                        </a:rPr>
                        <a:t>13,750</a:t>
                      </a:r>
                    </a:p>
                  </a:txBody>
                  <a:tcPr marL="9525" marR="9525" marT="9525" marB="0" anchor="ctr">
                    <a:lnL>
                      <a:noFill/>
                    </a:lnL>
                    <a:lnR>
                      <a:noFill/>
                    </a:lnR>
                    <a:lnT>
                      <a:noFill/>
                    </a:lnT>
                    <a:lnB>
                      <a:noFill/>
                    </a:lnB>
                  </a:tcPr>
                </a:tc>
              </a:tr>
              <a:tr h="314103">
                <a:tc>
                  <a:txBody>
                    <a:bodyPr/>
                    <a:lstStyle/>
                    <a:p>
                      <a:pPr algn="r" rtl="0" fontAlgn="t"/>
                      <a:r>
                        <a:rPr lang="en-US" sz="1400" b="0" i="0" u="none" strike="noStrike">
                          <a:solidFill>
                            <a:srgbClr val="000000"/>
                          </a:solidFill>
                          <a:latin typeface="Calibri"/>
                        </a:rPr>
                        <a:t>57,500</a:t>
                      </a:r>
                    </a:p>
                  </a:txBody>
                  <a:tcPr marL="9525" marR="9525" marT="9525" marB="0" anchor="ctr">
                    <a:lnL>
                      <a:noFill/>
                    </a:lnL>
                    <a:lnR>
                      <a:noFill/>
                    </a:lnR>
                    <a:lnT>
                      <a:noFill/>
                    </a:lnT>
                    <a:lnB>
                      <a:noFill/>
                    </a:lnB>
                  </a:tcPr>
                </a:tc>
                <a:tc>
                  <a:txBody>
                    <a:bodyPr/>
                    <a:lstStyle/>
                    <a:p>
                      <a:pPr algn="r" rtl="0" fontAlgn="t"/>
                      <a:r>
                        <a:rPr lang="en-US" sz="1400" b="0" i="0" u="none" strike="noStrike" dirty="0">
                          <a:solidFill>
                            <a:srgbClr val="000000"/>
                          </a:solidFill>
                          <a:latin typeface="Calibri"/>
                        </a:rPr>
                        <a:t>0.15</a:t>
                      </a:r>
                    </a:p>
                  </a:txBody>
                  <a:tcPr marL="9525" marR="9525" marT="9525" marB="0" anchor="ctr">
                    <a:lnL>
                      <a:noFill/>
                    </a:lnL>
                    <a:lnR>
                      <a:noFill/>
                    </a:lnR>
                    <a:lnT>
                      <a:noFill/>
                    </a:lnT>
                    <a:lnB>
                      <a:noFill/>
                    </a:lnB>
                  </a:tcPr>
                </a:tc>
                <a:tc>
                  <a:txBody>
                    <a:bodyPr/>
                    <a:lstStyle/>
                    <a:p>
                      <a:pPr algn="r" fontAlgn="b"/>
                      <a:r>
                        <a:rPr lang="en-US" sz="1400" b="0" i="0" u="none" strike="noStrike" dirty="0">
                          <a:solidFill>
                            <a:srgbClr val="000000"/>
                          </a:solidFill>
                          <a:latin typeface="Calibri"/>
                        </a:rPr>
                        <a:t>8,625</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r>
              <a:tr h="299146">
                <a:tc>
                  <a:txBody>
                    <a:bodyPr/>
                    <a:lstStyle/>
                    <a:p>
                      <a:pPr algn="l" fontAlgn="b"/>
                      <a:endParaRPr lang="en-US" sz="1400" b="0" i="0" u="none" strike="noStrike">
                        <a:solidFill>
                          <a:srgbClr val="000000"/>
                        </a:solidFill>
                        <a:latin typeface="Calibri"/>
                      </a:endParaRPr>
                    </a:p>
                  </a:txBody>
                  <a:tcPr marL="9525" marR="9525" marT="9525" marB="0" anchor="ctr">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9525" marR="9525" marT="9525" marB="0" anchor="ctr">
                    <a:lnL>
                      <a:noFill/>
                    </a:lnL>
                    <a:lnR>
                      <a:noFill/>
                    </a:lnR>
                    <a:lnT>
                      <a:noFill/>
                    </a:lnT>
                    <a:lnB>
                      <a:noFill/>
                    </a:lnB>
                  </a:tcPr>
                </a:tc>
                <a:tc>
                  <a:txBody>
                    <a:bodyPr/>
                    <a:lstStyle/>
                    <a:p>
                      <a:pPr algn="r" fontAlgn="b"/>
                      <a:r>
                        <a:rPr lang="en-US" sz="1400" b="0" i="0" u="none" strike="noStrike" dirty="0">
                          <a:solidFill>
                            <a:srgbClr val="000000"/>
                          </a:solidFill>
                          <a:latin typeface="Calibri"/>
                        </a:rPr>
                        <a:t>52,875</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r>
            </a:tbl>
          </a:graphicData>
        </a:graphic>
      </p:graphicFrame>
      <p:graphicFrame>
        <p:nvGraphicFramePr>
          <p:cNvPr id="7" name="Chart 6"/>
          <p:cNvGraphicFramePr/>
          <p:nvPr/>
        </p:nvGraphicFramePr>
        <p:xfrm>
          <a:off x="4405745" y="4217035"/>
          <a:ext cx="4095750" cy="23622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93219">
                                            <p:txEl>
                                              <p:pRg st="0" end="0"/>
                                            </p:txEl>
                                          </p:spTgt>
                                        </p:tgtEl>
                                        <p:attrNameLst>
                                          <p:attrName>style.visibility</p:attrName>
                                        </p:attrNameLst>
                                      </p:cBhvr>
                                      <p:to>
                                        <p:strVal val="visible"/>
                                      </p:to>
                                    </p:set>
                                    <p:animEffect transition="in" filter="wipe(left)">
                                      <p:cBhvr>
                                        <p:cTn id="7" dur="500"/>
                                        <p:tgtEl>
                                          <p:spTgt spid="3932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93219">
                                            <p:txEl>
                                              <p:pRg st="1" end="1"/>
                                            </p:txEl>
                                          </p:spTgt>
                                        </p:tgtEl>
                                        <p:attrNameLst>
                                          <p:attrName>style.visibility</p:attrName>
                                        </p:attrNameLst>
                                      </p:cBhvr>
                                      <p:to>
                                        <p:strVal val="visible"/>
                                      </p:to>
                                    </p:set>
                                    <p:animEffect transition="in" filter="wipe(left)">
                                      <p:cBhvr>
                                        <p:cTn id="12" dur="500"/>
                                        <p:tgtEl>
                                          <p:spTgt spid="39321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3219" grpId="0" build="p" bldLvl="2"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Slide Number Placeholder 3"/>
          <p:cNvSpPr>
            <a:spLocks noGrp="1"/>
          </p:cNvSpPr>
          <p:nvPr>
            <p:ph type="sldNum" sz="quarter" idx="10"/>
          </p:nvPr>
        </p:nvSpPr>
        <p:spPr/>
        <p:txBody>
          <a:bodyPr/>
          <a:lstStyle/>
          <a:p>
            <a:pPr>
              <a:defRPr/>
            </a:pPr>
            <a:r>
              <a:rPr lang="en-US"/>
              <a:t>15-</a:t>
            </a:r>
            <a:fld id="{2C87EEC8-0C27-42EA-B7A4-D1F479BEC84A}" type="slidenum">
              <a:rPr lang="en-US"/>
              <a:pPr>
                <a:defRPr/>
              </a:pPr>
              <a:t>7</a:t>
            </a:fld>
            <a:endParaRPr lang="en-US"/>
          </a:p>
        </p:txBody>
      </p:sp>
      <p:sp>
        <p:nvSpPr>
          <p:cNvPr id="2053" name="Rectangle 2"/>
          <p:cNvSpPr>
            <a:spLocks noGrp="1" noChangeArrowheads="1"/>
          </p:cNvSpPr>
          <p:nvPr>
            <p:ph type="title"/>
          </p:nvPr>
        </p:nvSpPr>
        <p:spPr>
          <a:xfrm>
            <a:off x="1143000" y="557213"/>
            <a:ext cx="7620000" cy="838200"/>
          </a:xfrm>
        </p:spPr>
        <p:txBody>
          <a:bodyPr/>
          <a:lstStyle/>
          <a:p>
            <a:pPr eaLnBrk="1" hangingPunct="1"/>
            <a:r>
              <a:rPr lang="en-US" smtClean="0"/>
              <a:t>Variance</a:t>
            </a:r>
          </a:p>
        </p:txBody>
      </p:sp>
      <p:sp>
        <p:nvSpPr>
          <p:cNvPr id="395267" name="Rectangle 3"/>
          <p:cNvSpPr>
            <a:spLocks noGrp="1" noChangeArrowheads="1"/>
          </p:cNvSpPr>
          <p:nvPr>
            <p:ph type="body" idx="1"/>
          </p:nvPr>
        </p:nvSpPr>
        <p:spPr>
          <a:xfrm>
            <a:off x="914400" y="1524000"/>
            <a:ext cx="7848600" cy="1119188"/>
          </a:xfrm>
        </p:spPr>
        <p:txBody>
          <a:bodyPr/>
          <a:lstStyle/>
          <a:p>
            <a:pPr eaLnBrk="1" hangingPunct="1">
              <a:lnSpc>
                <a:spcPct val="90000"/>
              </a:lnSpc>
            </a:pPr>
            <a:r>
              <a:rPr lang="en-US" sz="2800" smtClean="0"/>
              <a:t>Variance is a measure of absolute risk</a:t>
            </a:r>
          </a:p>
          <a:p>
            <a:pPr lvl="1" eaLnBrk="1" hangingPunct="1">
              <a:lnSpc>
                <a:spcPct val="90000"/>
              </a:lnSpc>
            </a:pPr>
            <a:r>
              <a:rPr lang="en-US" sz="2400" smtClean="0"/>
              <a:t>Measures dispersion of the outcomes about the mean or expected outcome</a:t>
            </a:r>
          </a:p>
        </p:txBody>
      </p:sp>
      <p:graphicFrame>
        <p:nvGraphicFramePr>
          <p:cNvPr id="2050" name="Object 1024"/>
          <p:cNvGraphicFramePr>
            <a:graphicFrameLocks noChangeAspect="1"/>
          </p:cNvGraphicFramePr>
          <p:nvPr/>
        </p:nvGraphicFramePr>
        <p:xfrm>
          <a:off x="400050" y="12700"/>
          <a:ext cx="114300" cy="177800"/>
        </p:xfrm>
        <a:graphic>
          <a:graphicData uri="http://schemas.openxmlformats.org/presentationml/2006/ole">
            <p:oleObj spid="_x0000_s2050" name="Equation" r:id="rId4" imgW="114120" imgH="177480" progId="Equation.DSMT4">
              <p:embed/>
            </p:oleObj>
          </a:graphicData>
        </a:graphic>
      </p:graphicFrame>
      <p:graphicFrame>
        <p:nvGraphicFramePr>
          <p:cNvPr id="2051" name="Object 1025"/>
          <p:cNvGraphicFramePr>
            <a:graphicFrameLocks noChangeAspect="1"/>
          </p:cNvGraphicFramePr>
          <p:nvPr/>
        </p:nvGraphicFramePr>
        <p:xfrm>
          <a:off x="400050" y="12700"/>
          <a:ext cx="114300" cy="177800"/>
        </p:xfrm>
        <a:graphic>
          <a:graphicData uri="http://schemas.openxmlformats.org/presentationml/2006/ole">
            <p:oleObj spid="_x0000_s2051" name="Equation" r:id="rId5" imgW="114120" imgH="177480" progId="Equation.DSMT4">
              <p:embed/>
            </p:oleObj>
          </a:graphicData>
        </a:graphic>
      </p:graphicFrame>
      <p:pic>
        <p:nvPicPr>
          <p:cNvPr id="395271" name="Picture 7"/>
          <p:cNvPicPr>
            <a:picLocks noChangeAspect="1" noChangeArrowheads="1"/>
          </p:cNvPicPr>
          <p:nvPr/>
        </p:nvPicPr>
        <p:blipFill>
          <a:blip r:embed="rId6" cstate="print"/>
          <a:srcRect/>
          <a:stretch>
            <a:fillRect/>
          </a:stretch>
        </p:blipFill>
        <p:spPr bwMode="auto">
          <a:xfrm>
            <a:off x="1493838" y="2643188"/>
            <a:ext cx="6569075" cy="1128712"/>
          </a:xfrm>
          <a:prstGeom prst="rect">
            <a:avLst/>
          </a:prstGeom>
          <a:noFill/>
          <a:ln w="9525">
            <a:noFill/>
            <a:miter lim="800000"/>
            <a:headEnd/>
            <a:tailEnd/>
          </a:ln>
        </p:spPr>
      </p:pic>
      <p:sp>
        <p:nvSpPr>
          <p:cNvPr id="395272" name="Rectangle 8"/>
          <p:cNvSpPr>
            <a:spLocks noChangeArrowheads="1"/>
          </p:cNvSpPr>
          <p:nvPr/>
        </p:nvSpPr>
        <p:spPr bwMode="auto">
          <a:xfrm>
            <a:off x="922338" y="3771900"/>
            <a:ext cx="3878262" cy="2628900"/>
          </a:xfrm>
          <a:prstGeom prst="rect">
            <a:avLst/>
          </a:prstGeom>
          <a:noFill/>
          <a:ln w="9525">
            <a:noFill/>
            <a:miter lim="800000"/>
            <a:headEnd/>
            <a:tailEnd/>
          </a:ln>
        </p:spPr>
        <p:txBody>
          <a:bodyPr/>
          <a:lstStyle/>
          <a:p>
            <a:pPr marL="342900" indent="-342900">
              <a:lnSpc>
                <a:spcPct val="90000"/>
              </a:lnSpc>
              <a:spcBef>
                <a:spcPct val="20000"/>
              </a:spcBef>
              <a:buFontTx/>
              <a:buChar char="•"/>
            </a:pPr>
            <a:r>
              <a:rPr lang="en-US" sz="2800" b="1">
                <a:solidFill>
                  <a:srgbClr val="000032"/>
                </a:solidFill>
                <a:latin typeface="Arial" charset="0"/>
              </a:rPr>
              <a:t>The higher the variance, the greater the risk associated with a probability distribution</a:t>
            </a:r>
            <a:endParaRPr lang="en-US" sz="2800">
              <a:solidFill>
                <a:srgbClr val="3C386C"/>
              </a:solidFill>
              <a:latin typeface="Comic Sans MS" pitchFamily="66" charset="0"/>
            </a:endParaRPr>
          </a:p>
        </p:txBody>
      </p:sp>
      <p:graphicFrame>
        <p:nvGraphicFramePr>
          <p:cNvPr id="10" name="Table 9"/>
          <p:cNvGraphicFramePr>
            <a:graphicFrameLocks noGrp="1"/>
          </p:cNvGraphicFramePr>
          <p:nvPr/>
        </p:nvGraphicFramePr>
        <p:xfrm>
          <a:off x="4538663" y="4100513"/>
          <a:ext cx="3524972" cy="2300291"/>
        </p:xfrm>
        <a:graphic>
          <a:graphicData uri="http://schemas.openxmlformats.org/drawingml/2006/table">
            <a:tbl>
              <a:tblPr/>
              <a:tblGrid>
                <a:gridCol w="803621"/>
                <a:gridCol w="701341"/>
                <a:gridCol w="701341"/>
                <a:gridCol w="452950"/>
                <a:gridCol w="865719"/>
              </a:tblGrid>
              <a:tr h="328613">
                <a:tc>
                  <a:txBody>
                    <a:bodyPr/>
                    <a:lstStyle/>
                    <a:p>
                      <a:pPr algn="r" rtl="0" fontAlgn="t"/>
                      <a:r>
                        <a:rPr lang="en-US" sz="1400" b="0" i="0" u="none" strike="noStrike" dirty="0">
                          <a:solidFill>
                            <a:srgbClr val="000000"/>
                          </a:solidFill>
                          <a:latin typeface="Calibri"/>
                        </a:rPr>
                        <a:t>Sales</a:t>
                      </a: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r" rtl="0" fontAlgn="t"/>
                      <a:r>
                        <a:rPr lang="en-US" sz="1400" b="0" i="0" u="none" strike="noStrike" dirty="0">
                          <a:solidFill>
                            <a:srgbClr val="000000"/>
                          </a:solidFill>
                          <a:latin typeface="Calibri"/>
                        </a:rPr>
                        <a:t>p</a:t>
                      </a: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b"/>
                      <a:endParaRPr lang="en-US" sz="1400" b="0" i="0" u="none" strike="noStrike" dirty="0">
                        <a:solidFill>
                          <a:srgbClr val="000000"/>
                        </a:solidFill>
                        <a:latin typeface="Calibri"/>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b"/>
                      <a:endParaRPr lang="en-US" sz="1400" b="0" i="0" u="none" strike="noStrike" dirty="0">
                        <a:solidFill>
                          <a:srgbClr val="000000"/>
                        </a:solidFill>
                        <a:latin typeface="Calibri"/>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1400" b="0" i="0" u="none" strike="noStrike" dirty="0">
                        <a:solidFill>
                          <a:srgbClr val="000000"/>
                        </a:solidFill>
                        <a:latin typeface="Calibri"/>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r>
              <a:tr h="328613">
                <a:tc>
                  <a:txBody>
                    <a:bodyPr/>
                    <a:lstStyle/>
                    <a:p>
                      <a:pPr algn="r" rtl="0" fontAlgn="t"/>
                      <a:r>
                        <a:rPr lang="en-US" sz="1400" b="0" i="0" u="none" strike="noStrike" dirty="0">
                          <a:solidFill>
                            <a:srgbClr val="000000"/>
                          </a:solidFill>
                          <a:latin typeface="Calibri"/>
                        </a:rPr>
                        <a:t>47,500</a:t>
                      </a:r>
                    </a:p>
                  </a:txBody>
                  <a:tcPr marL="0" marR="0" marT="0" marB="0"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algn="r" rtl="0" fontAlgn="t"/>
                      <a:r>
                        <a:rPr lang="en-US" sz="1400" b="0" i="0" u="none" strike="noStrike" dirty="0">
                          <a:solidFill>
                            <a:srgbClr val="000000"/>
                          </a:solidFill>
                          <a:latin typeface="Calibri"/>
                        </a:rPr>
                        <a:t>0.1</a:t>
                      </a:r>
                    </a:p>
                  </a:txBody>
                  <a:tcPr marL="0" marR="0" marT="0" marB="0"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400" b="0" i="0" u="none" strike="noStrike">
                          <a:solidFill>
                            <a:srgbClr val="000000"/>
                          </a:solidFill>
                          <a:latin typeface="Calibri"/>
                        </a:rPr>
                        <a:t>4,750</a:t>
                      </a:r>
                    </a:p>
                  </a:txBody>
                  <a:tcPr marL="0" marR="0" marT="0" marB="0"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1400" b="0" i="0" u="none" strike="noStrike">
                        <a:solidFill>
                          <a:srgbClr val="000000"/>
                        </a:solidFill>
                        <a:latin typeface="Calibri"/>
                      </a:endParaRPr>
                    </a:p>
                  </a:txBody>
                  <a:tcPr marL="0" marR="0" marT="0" marB="0"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algn="r" fontAlgn="b"/>
                      <a:r>
                        <a:rPr lang="en-US" sz="1400" b="0" i="0" u="none" strike="noStrike">
                          <a:solidFill>
                            <a:srgbClr val="000000"/>
                          </a:solidFill>
                          <a:latin typeface="Calibri"/>
                        </a:rPr>
                        <a:t>2,889,063</a:t>
                      </a:r>
                    </a:p>
                  </a:txBody>
                  <a:tcPr marL="0" marR="0" marT="0" marB="0" anchor="ctr">
                    <a:lnL>
                      <a:noFill/>
                    </a:lnL>
                    <a:lnR>
                      <a:noFill/>
                    </a:lnR>
                    <a:lnT w="12700" cap="flat" cmpd="sng" algn="ctr">
                      <a:solidFill>
                        <a:schemeClr val="tx1"/>
                      </a:solidFill>
                      <a:prstDash val="solid"/>
                      <a:round/>
                      <a:headEnd type="none" w="med" len="med"/>
                      <a:tailEnd type="none" w="med" len="med"/>
                    </a:lnT>
                    <a:lnB>
                      <a:noFill/>
                    </a:lnB>
                  </a:tcPr>
                </a:tc>
              </a:tr>
              <a:tr h="328613">
                <a:tc>
                  <a:txBody>
                    <a:bodyPr/>
                    <a:lstStyle/>
                    <a:p>
                      <a:pPr algn="r" rtl="0" fontAlgn="t"/>
                      <a:r>
                        <a:rPr lang="en-US" sz="1400" b="0" i="0" u="none" strike="noStrike">
                          <a:solidFill>
                            <a:srgbClr val="000000"/>
                          </a:solidFill>
                          <a:latin typeface="Calibri"/>
                        </a:rPr>
                        <a:t>50,000</a:t>
                      </a:r>
                    </a:p>
                  </a:txBody>
                  <a:tcPr marL="0" marR="0" marT="0" marB="0" anchor="ctr">
                    <a:lnL>
                      <a:noFill/>
                    </a:lnL>
                    <a:lnR>
                      <a:noFill/>
                    </a:lnR>
                    <a:lnT>
                      <a:noFill/>
                    </a:lnT>
                    <a:lnB>
                      <a:noFill/>
                    </a:lnB>
                  </a:tcPr>
                </a:tc>
                <a:tc>
                  <a:txBody>
                    <a:bodyPr/>
                    <a:lstStyle/>
                    <a:p>
                      <a:pPr algn="r" rtl="0" fontAlgn="t"/>
                      <a:r>
                        <a:rPr lang="en-US" sz="1400" b="0" i="0" u="none" strike="noStrike" dirty="0">
                          <a:solidFill>
                            <a:srgbClr val="000000"/>
                          </a:solidFill>
                          <a:latin typeface="Calibri"/>
                        </a:rPr>
                        <a:t>0.2</a:t>
                      </a:r>
                    </a:p>
                  </a:txBody>
                  <a:tcPr marL="0" marR="0" marT="0" marB="0" anchor="ctr">
                    <a:lnL>
                      <a:noFill/>
                    </a:lnL>
                    <a:lnR>
                      <a:noFill/>
                    </a:lnR>
                    <a:lnT>
                      <a:noFill/>
                    </a:lnT>
                    <a:lnB>
                      <a:noFill/>
                    </a:lnB>
                  </a:tcPr>
                </a:tc>
                <a:tc>
                  <a:txBody>
                    <a:bodyPr/>
                    <a:lstStyle/>
                    <a:p>
                      <a:pPr algn="r" fontAlgn="b"/>
                      <a:r>
                        <a:rPr lang="en-US" sz="1400" b="0" i="0" u="none" strike="noStrike">
                          <a:solidFill>
                            <a:srgbClr val="000000"/>
                          </a:solidFill>
                          <a:latin typeface="Calibri"/>
                        </a:rPr>
                        <a:t>10,000</a:t>
                      </a:r>
                    </a:p>
                  </a:txBody>
                  <a:tcPr marL="0" marR="0" marT="0" marB="0" anchor="ctr">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0" marR="0" marT="0" marB="0" anchor="ctr">
                    <a:lnL>
                      <a:noFill/>
                    </a:lnL>
                    <a:lnR>
                      <a:noFill/>
                    </a:lnR>
                    <a:lnT>
                      <a:noFill/>
                    </a:lnT>
                    <a:lnB>
                      <a:noFill/>
                    </a:lnB>
                  </a:tcPr>
                </a:tc>
                <a:tc>
                  <a:txBody>
                    <a:bodyPr/>
                    <a:lstStyle/>
                    <a:p>
                      <a:pPr algn="r" fontAlgn="b"/>
                      <a:r>
                        <a:rPr lang="en-US" sz="1400" b="0" i="0" u="none" strike="noStrike">
                          <a:solidFill>
                            <a:srgbClr val="000000"/>
                          </a:solidFill>
                          <a:latin typeface="Calibri"/>
                        </a:rPr>
                        <a:t>1,653,125</a:t>
                      </a:r>
                    </a:p>
                  </a:txBody>
                  <a:tcPr marL="0" marR="0" marT="0" marB="0" anchor="ctr">
                    <a:lnL>
                      <a:noFill/>
                    </a:lnL>
                    <a:lnR>
                      <a:noFill/>
                    </a:lnR>
                    <a:lnT>
                      <a:noFill/>
                    </a:lnT>
                    <a:lnB>
                      <a:noFill/>
                    </a:lnB>
                  </a:tcPr>
                </a:tc>
              </a:tr>
              <a:tr h="328613">
                <a:tc>
                  <a:txBody>
                    <a:bodyPr/>
                    <a:lstStyle/>
                    <a:p>
                      <a:pPr algn="r" rtl="0" fontAlgn="t"/>
                      <a:r>
                        <a:rPr lang="en-US" sz="1400" b="0" i="0" u="none" strike="noStrike" dirty="0">
                          <a:solidFill>
                            <a:srgbClr val="000000"/>
                          </a:solidFill>
                          <a:latin typeface="Calibri"/>
                        </a:rPr>
                        <a:t>52,500</a:t>
                      </a:r>
                    </a:p>
                  </a:txBody>
                  <a:tcPr marL="0" marR="0" marT="0" marB="0" anchor="ctr">
                    <a:lnL>
                      <a:noFill/>
                    </a:lnL>
                    <a:lnR>
                      <a:noFill/>
                    </a:lnR>
                    <a:lnT>
                      <a:noFill/>
                    </a:lnT>
                    <a:lnB>
                      <a:noFill/>
                    </a:lnB>
                  </a:tcPr>
                </a:tc>
                <a:tc>
                  <a:txBody>
                    <a:bodyPr/>
                    <a:lstStyle/>
                    <a:p>
                      <a:pPr algn="r" rtl="0" fontAlgn="t"/>
                      <a:r>
                        <a:rPr lang="en-US" sz="1400" b="0" i="0" u="none" strike="noStrike" dirty="0">
                          <a:solidFill>
                            <a:srgbClr val="000000"/>
                          </a:solidFill>
                          <a:latin typeface="Calibri"/>
                        </a:rPr>
                        <a:t>0.3</a:t>
                      </a:r>
                    </a:p>
                  </a:txBody>
                  <a:tcPr marL="0" marR="0" marT="0" marB="0" anchor="ctr">
                    <a:lnL>
                      <a:noFill/>
                    </a:lnL>
                    <a:lnR>
                      <a:noFill/>
                    </a:lnR>
                    <a:lnT>
                      <a:noFill/>
                    </a:lnT>
                    <a:lnB>
                      <a:noFill/>
                    </a:lnB>
                  </a:tcPr>
                </a:tc>
                <a:tc>
                  <a:txBody>
                    <a:bodyPr/>
                    <a:lstStyle/>
                    <a:p>
                      <a:pPr algn="r" fontAlgn="b"/>
                      <a:r>
                        <a:rPr lang="en-US" sz="1400" b="0" i="0" u="none" strike="noStrike">
                          <a:solidFill>
                            <a:srgbClr val="000000"/>
                          </a:solidFill>
                          <a:latin typeface="Calibri"/>
                        </a:rPr>
                        <a:t>15,750</a:t>
                      </a:r>
                    </a:p>
                  </a:txBody>
                  <a:tcPr marL="0" marR="0" marT="0" marB="0" anchor="ctr">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0" marR="0" marT="0" marB="0" anchor="ctr">
                    <a:lnL>
                      <a:noFill/>
                    </a:lnL>
                    <a:lnR>
                      <a:noFill/>
                    </a:lnR>
                    <a:lnT>
                      <a:noFill/>
                    </a:lnT>
                    <a:lnB>
                      <a:noFill/>
                    </a:lnB>
                  </a:tcPr>
                </a:tc>
                <a:tc>
                  <a:txBody>
                    <a:bodyPr/>
                    <a:lstStyle/>
                    <a:p>
                      <a:pPr algn="r" fontAlgn="b"/>
                      <a:r>
                        <a:rPr lang="en-US" sz="1400" b="0" i="0" u="none" strike="noStrike">
                          <a:solidFill>
                            <a:srgbClr val="000000"/>
                          </a:solidFill>
                          <a:latin typeface="Calibri"/>
                        </a:rPr>
                        <a:t>42,188</a:t>
                      </a:r>
                    </a:p>
                  </a:txBody>
                  <a:tcPr marL="0" marR="0" marT="0" marB="0" anchor="ctr">
                    <a:lnL>
                      <a:noFill/>
                    </a:lnL>
                    <a:lnR>
                      <a:noFill/>
                    </a:lnR>
                    <a:lnT>
                      <a:noFill/>
                    </a:lnT>
                    <a:lnB>
                      <a:noFill/>
                    </a:lnB>
                  </a:tcPr>
                </a:tc>
              </a:tr>
              <a:tr h="328613">
                <a:tc>
                  <a:txBody>
                    <a:bodyPr/>
                    <a:lstStyle/>
                    <a:p>
                      <a:pPr algn="r" rtl="0" fontAlgn="t"/>
                      <a:r>
                        <a:rPr lang="en-US" sz="1400" b="0" i="0" u="none" strike="noStrike">
                          <a:solidFill>
                            <a:srgbClr val="000000"/>
                          </a:solidFill>
                          <a:latin typeface="Calibri"/>
                        </a:rPr>
                        <a:t>55,000</a:t>
                      </a:r>
                    </a:p>
                  </a:txBody>
                  <a:tcPr marL="0" marR="0" marT="0" marB="0" anchor="ctr">
                    <a:lnL>
                      <a:noFill/>
                    </a:lnL>
                    <a:lnR>
                      <a:noFill/>
                    </a:lnR>
                    <a:lnT>
                      <a:noFill/>
                    </a:lnT>
                    <a:lnB>
                      <a:noFill/>
                    </a:lnB>
                  </a:tcPr>
                </a:tc>
                <a:tc>
                  <a:txBody>
                    <a:bodyPr/>
                    <a:lstStyle/>
                    <a:p>
                      <a:pPr algn="r" rtl="0" fontAlgn="t"/>
                      <a:r>
                        <a:rPr lang="en-US" sz="1400" b="0" i="0" u="none" strike="noStrike">
                          <a:solidFill>
                            <a:srgbClr val="000000"/>
                          </a:solidFill>
                          <a:latin typeface="Calibri"/>
                        </a:rPr>
                        <a:t>0.25</a:t>
                      </a:r>
                    </a:p>
                  </a:txBody>
                  <a:tcPr marL="0" marR="0" marT="0" marB="0" anchor="ctr">
                    <a:lnL>
                      <a:noFill/>
                    </a:lnL>
                    <a:lnR>
                      <a:noFill/>
                    </a:lnR>
                    <a:lnT>
                      <a:noFill/>
                    </a:lnT>
                    <a:lnB>
                      <a:noFill/>
                    </a:lnB>
                  </a:tcPr>
                </a:tc>
                <a:tc>
                  <a:txBody>
                    <a:bodyPr/>
                    <a:lstStyle/>
                    <a:p>
                      <a:pPr algn="r" fontAlgn="b"/>
                      <a:r>
                        <a:rPr lang="en-US" sz="1400" b="0" i="0" u="none" strike="noStrike" dirty="0">
                          <a:solidFill>
                            <a:srgbClr val="000000"/>
                          </a:solidFill>
                          <a:latin typeface="Calibri"/>
                        </a:rPr>
                        <a:t>13,750</a:t>
                      </a:r>
                    </a:p>
                  </a:txBody>
                  <a:tcPr marL="0" marR="0" marT="0" marB="0" anchor="ctr">
                    <a:lnL>
                      <a:noFill/>
                    </a:lnL>
                    <a:lnR>
                      <a:noFill/>
                    </a:lnR>
                    <a:lnT>
                      <a:noFill/>
                    </a:lnT>
                    <a:lnB>
                      <a:noFill/>
                    </a:lnB>
                  </a:tcPr>
                </a:tc>
                <a:tc>
                  <a:txBody>
                    <a:bodyPr/>
                    <a:lstStyle/>
                    <a:p>
                      <a:pPr algn="l" fontAlgn="b"/>
                      <a:endParaRPr lang="en-US" sz="1400" b="0" i="0" u="none" strike="noStrike">
                        <a:solidFill>
                          <a:srgbClr val="000000"/>
                        </a:solidFill>
                        <a:latin typeface="Calibri"/>
                      </a:endParaRPr>
                    </a:p>
                  </a:txBody>
                  <a:tcPr marL="0" marR="0" marT="0" marB="0" anchor="ctr">
                    <a:lnL>
                      <a:noFill/>
                    </a:lnL>
                    <a:lnR>
                      <a:noFill/>
                    </a:lnR>
                    <a:lnT>
                      <a:noFill/>
                    </a:lnT>
                    <a:lnB>
                      <a:noFill/>
                    </a:lnB>
                  </a:tcPr>
                </a:tc>
                <a:tc>
                  <a:txBody>
                    <a:bodyPr/>
                    <a:lstStyle/>
                    <a:p>
                      <a:pPr algn="r" fontAlgn="b"/>
                      <a:r>
                        <a:rPr lang="en-US" sz="1400" b="0" i="0" u="none" strike="noStrike">
                          <a:solidFill>
                            <a:srgbClr val="000000"/>
                          </a:solidFill>
                          <a:latin typeface="Calibri"/>
                        </a:rPr>
                        <a:t>1,128,906</a:t>
                      </a:r>
                    </a:p>
                  </a:txBody>
                  <a:tcPr marL="0" marR="0" marT="0" marB="0" anchor="ctr">
                    <a:lnL>
                      <a:noFill/>
                    </a:lnL>
                    <a:lnR>
                      <a:noFill/>
                    </a:lnR>
                    <a:lnT>
                      <a:noFill/>
                    </a:lnT>
                    <a:lnB>
                      <a:noFill/>
                    </a:lnB>
                  </a:tcPr>
                </a:tc>
              </a:tr>
              <a:tr h="328613">
                <a:tc>
                  <a:txBody>
                    <a:bodyPr/>
                    <a:lstStyle/>
                    <a:p>
                      <a:pPr algn="r" rtl="0" fontAlgn="t"/>
                      <a:r>
                        <a:rPr lang="en-US" sz="1400" b="0" i="0" u="none" strike="noStrike">
                          <a:solidFill>
                            <a:srgbClr val="000000"/>
                          </a:solidFill>
                          <a:latin typeface="Calibri"/>
                        </a:rPr>
                        <a:t>57,500</a:t>
                      </a:r>
                    </a:p>
                  </a:txBody>
                  <a:tcPr marL="0" marR="0" marT="0" marB="0" anchor="ctr">
                    <a:lnL>
                      <a:noFill/>
                    </a:lnL>
                    <a:lnR>
                      <a:noFill/>
                    </a:lnR>
                    <a:lnT>
                      <a:noFill/>
                    </a:lnT>
                    <a:lnB>
                      <a:noFill/>
                    </a:lnB>
                  </a:tcPr>
                </a:tc>
                <a:tc>
                  <a:txBody>
                    <a:bodyPr/>
                    <a:lstStyle/>
                    <a:p>
                      <a:pPr algn="r" rtl="0" fontAlgn="t"/>
                      <a:r>
                        <a:rPr lang="en-US" sz="1400" b="0" i="0" u="none" strike="noStrike">
                          <a:solidFill>
                            <a:srgbClr val="000000"/>
                          </a:solidFill>
                          <a:latin typeface="Calibri"/>
                        </a:rPr>
                        <a:t>0.15</a:t>
                      </a:r>
                    </a:p>
                  </a:txBody>
                  <a:tcPr marL="0" marR="0" marT="0" marB="0" anchor="ctr">
                    <a:lnL>
                      <a:noFill/>
                    </a:lnL>
                    <a:lnR>
                      <a:noFill/>
                    </a:lnR>
                    <a:lnT>
                      <a:noFill/>
                    </a:lnT>
                    <a:lnB>
                      <a:noFill/>
                    </a:lnB>
                  </a:tcPr>
                </a:tc>
                <a:tc>
                  <a:txBody>
                    <a:bodyPr/>
                    <a:lstStyle/>
                    <a:p>
                      <a:pPr algn="r" fontAlgn="b"/>
                      <a:r>
                        <a:rPr lang="en-US" sz="1400" b="0" i="0" u="none" strike="noStrike" dirty="0">
                          <a:solidFill>
                            <a:srgbClr val="000000"/>
                          </a:solidFill>
                          <a:latin typeface="Calibri"/>
                        </a:rPr>
                        <a:t>8,625</a:t>
                      </a: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solidFill>
                          <a:srgbClr val="000000"/>
                        </a:solidFill>
                        <a:latin typeface="Calibri"/>
                      </a:endParaRPr>
                    </a:p>
                  </a:txBody>
                  <a:tcPr marL="0" marR="0" marT="0" marB="0" anchor="ctr">
                    <a:lnL>
                      <a:noFill/>
                    </a:lnL>
                    <a:lnR>
                      <a:noFill/>
                    </a:lnR>
                    <a:lnT>
                      <a:noFill/>
                    </a:lnT>
                    <a:lnB>
                      <a:noFill/>
                    </a:lnB>
                  </a:tcPr>
                </a:tc>
                <a:tc>
                  <a:txBody>
                    <a:bodyPr/>
                    <a:lstStyle/>
                    <a:p>
                      <a:pPr algn="r" fontAlgn="b"/>
                      <a:r>
                        <a:rPr lang="en-US" sz="1400" b="0" i="0" u="none" strike="noStrike" dirty="0">
                          <a:solidFill>
                            <a:srgbClr val="000000"/>
                          </a:solidFill>
                          <a:latin typeface="Calibri"/>
                        </a:rPr>
                        <a:t>3,208,594</a:t>
                      </a: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r>
              <a:tr h="328613">
                <a:tc>
                  <a:txBody>
                    <a:bodyPr/>
                    <a:lstStyle/>
                    <a:p>
                      <a:pPr algn="l" fontAlgn="b"/>
                      <a:endParaRPr lang="en-US" sz="1400" b="0" i="0" u="none" strike="noStrike">
                        <a:solidFill>
                          <a:srgbClr val="000000"/>
                        </a:solidFill>
                        <a:latin typeface="Calibri"/>
                      </a:endParaRPr>
                    </a:p>
                  </a:txBody>
                  <a:tcPr marL="0" marR="0" marT="0" marB="0" anchor="ctr">
                    <a:lnL>
                      <a:noFill/>
                    </a:lnL>
                    <a:lnR>
                      <a:noFill/>
                    </a:lnR>
                    <a:lnT>
                      <a:noFill/>
                    </a:lnT>
                    <a:lnB>
                      <a:noFill/>
                    </a:lnB>
                  </a:tcPr>
                </a:tc>
                <a:tc>
                  <a:txBody>
                    <a:bodyPr/>
                    <a:lstStyle/>
                    <a:p>
                      <a:pPr algn="r" fontAlgn="b"/>
                      <a:r>
                        <a:rPr lang="en-US" sz="1400" b="0" i="0" u="none" strike="noStrike">
                          <a:solidFill>
                            <a:srgbClr val="000000"/>
                          </a:solidFill>
                          <a:latin typeface="Calibri"/>
                        </a:rPr>
                        <a:t>E(X)=</a:t>
                      </a:r>
                    </a:p>
                  </a:txBody>
                  <a:tcPr marL="0" marR="0" marT="0" marB="0" anchor="ctr">
                    <a:lnL>
                      <a:noFill/>
                    </a:lnL>
                    <a:lnR>
                      <a:noFill/>
                    </a:lnR>
                    <a:lnT>
                      <a:noFill/>
                    </a:lnT>
                    <a:lnB>
                      <a:noFill/>
                    </a:lnB>
                  </a:tcPr>
                </a:tc>
                <a:tc>
                  <a:txBody>
                    <a:bodyPr/>
                    <a:lstStyle/>
                    <a:p>
                      <a:pPr algn="r" fontAlgn="b"/>
                      <a:r>
                        <a:rPr lang="en-US" sz="1400" b="0" i="0" u="none" strike="noStrike" dirty="0">
                          <a:solidFill>
                            <a:srgbClr val="000000"/>
                          </a:solidFill>
                          <a:latin typeface="Calibri"/>
                        </a:rPr>
                        <a:t>52,875</a:t>
                      </a:r>
                    </a:p>
                  </a:txBody>
                  <a:tcPr marL="0" marR="0" marT="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0" i="0" u="none" strike="noStrike" dirty="0" err="1" smtClean="0">
                          <a:solidFill>
                            <a:srgbClr val="000000"/>
                          </a:solidFill>
                          <a:latin typeface="Calibri"/>
                        </a:rPr>
                        <a:t>Var</a:t>
                      </a:r>
                      <a:r>
                        <a:rPr lang="en-US" sz="1400" b="0" i="0" u="none" strike="noStrike" dirty="0">
                          <a:solidFill>
                            <a:srgbClr val="000000"/>
                          </a:solidFill>
                          <a:latin typeface="Calibri"/>
                        </a:rPr>
                        <a:t>=</a:t>
                      </a:r>
                    </a:p>
                  </a:txBody>
                  <a:tcPr marL="0" marR="0" marT="0" marB="0" anchor="ctr">
                    <a:lnL>
                      <a:noFill/>
                    </a:lnL>
                    <a:lnR>
                      <a:noFill/>
                    </a:lnR>
                    <a:lnT>
                      <a:noFill/>
                    </a:lnT>
                    <a:lnB>
                      <a:noFill/>
                    </a:lnB>
                  </a:tcPr>
                </a:tc>
                <a:tc>
                  <a:txBody>
                    <a:bodyPr/>
                    <a:lstStyle/>
                    <a:p>
                      <a:pPr algn="r" fontAlgn="b"/>
                      <a:r>
                        <a:rPr lang="en-US" sz="1400" b="0" i="0" u="none" strike="noStrike" dirty="0">
                          <a:solidFill>
                            <a:srgbClr val="000000"/>
                          </a:solidFill>
                          <a:latin typeface="Calibri"/>
                        </a:rPr>
                        <a:t>8,921,875</a:t>
                      </a:r>
                    </a:p>
                  </a:txBody>
                  <a:tcPr marL="0" marR="0" marT="0" marB="0" anchor="ctr">
                    <a:lnL>
                      <a:noFill/>
                    </a:lnL>
                    <a:lnR>
                      <a:noFill/>
                    </a:lnR>
                    <a:lnT w="6350" cap="flat" cmpd="sng" algn="ctr">
                      <a:solidFill>
                        <a:srgbClr val="000000"/>
                      </a:solidFill>
                      <a:prstDash val="solid"/>
                      <a:round/>
                      <a:headEnd type="none" w="med" len="med"/>
                      <a:tailEnd type="none" w="med" len="med"/>
                    </a:lnT>
                    <a:lnB>
                      <a:noFill/>
                    </a:lnB>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95267">
                                            <p:txEl>
                                              <p:pRg st="0" end="0"/>
                                            </p:txEl>
                                          </p:spTgt>
                                        </p:tgtEl>
                                        <p:attrNameLst>
                                          <p:attrName>style.visibility</p:attrName>
                                        </p:attrNameLst>
                                      </p:cBhvr>
                                      <p:to>
                                        <p:strVal val="visible"/>
                                      </p:to>
                                    </p:set>
                                    <p:animEffect transition="in" filter="wipe(left)">
                                      <p:cBhvr>
                                        <p:cTn id="7" dur="500"/>
                                        <p:tgtEl>
                                          <p:spTgt spid="3952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95267">
                                            <p:txEl>
                                              <p:pRg st="1" end="1"/>
                                            </p:txEl>
                                          </p:spTgt>
                                        </p:tgtEl>
                                        <p:attrNameLst>
                                          <p:attrName>style.visibility</p:attrName>
                                        </p:attrNameLst>
                                      </p:cBhvr>
                                      <p:to>
                                        <p:strVal val="visible"/>
                                      </p:to>
                                    </p:set>
                                    <p:animEffect transition="in" filter="wipe(left)">
                                      <p:cBhvr>
                                        <p:cTn id="12" dur="500"/>
                                        <p:tgtEl>
                                          <p:spTgt spid="39526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95271"/>
                                        </p:tgtEl>
                                        <p:attrNameLst>
                                          <p:attrName>style.visibility</p:attrName>
                                        </p:attrNameLst>
                                      </p:cBhvr>
                                      <p:to>
                                        <p:strVal val="visible"/>
                                      </p:to>
                                    </p:set>
                                    <p:animEffect transition="in" filter="wipe(left)">
                                      <p:cBhvr>
                                        <p:cTn id="17" dur="500"/>
                                        <p:tgtEl>
                                          <p:spTgt spid="39527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95272">
                                            <p:txEl>
                                              <p:pRg st="0" end="0"/>
                                            </p:txEl>
                                          </p:spTgt>
                                        </p:tgtEl>
                                        <p:attrNameLst>
                                          <p:attrName>style.visibility</p:attrName>
                                        </p:attrNameLst>
                                      </p:cBhvr>
                                      <p:to>
                                        <p:strVal val="visible"/>
                                      </p:to>
                                    </p:set>
                                    <p:animEffect transition="in" filter="wipe(left)">
                                      <p:cBhvr>
                                        <p:cTn id="22" dur="500"/>
                                        <p:tgtEl>
                                          <p:spTgt spid="39527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5267" grpId="0" build="p" bldLvl="2" autoUpdateAnimBg="0"/>
      <p:bldP spid="395272" grpId="0" build="p" bldLvl="2"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0"/>
          </p:nvPr>
        </p:nvSpPr>
        <p:spPr/>
        <p:txBody>
          <a:bodyPr/>
          <a:lstStyle/>
          <a:p>
            <a:pPr>
              <a:defRPr/>
            </a:pPr>
            <a:r>
              <a:rPr lang="en-US"/>
              <a:t>15-</a:t>
            </a:r>
            <a:fld id="{E6C38A13-5BD7-4307-BDA5-BCC79B10747B}" type="slidenum">
              <a:rPr lang="en-US"/>
              <a:pPr>
                <a:defRPr/>
              </a:pPr>
              <a:t>8</a:t>
            </a:fld>
            <a:endParaRPr lang="en-US"/>
          </a:p>
        </p:txBody>
      </p:sp>
      <p:sp>
        <p:nvSpPr>
          <p:cNvPr id="12291" name="Rectangle 2"/>
          <p:cNvSpPr>
            <a:spLocks noGrp="1" noChangeArrowheads="1"/>
          </p:cNvSpPr>
          <p:nvPr>
            <p:ph type="title"/>
          </p:nvPr>
        </p:nvSpPr>
        <p:spPr>
          <a:xfrm>
            <a:off x="1090613" y="495300"/>
            <a:ext cx="7672387" cy="838200"/>
          </a:xfrm>
        </p:spPr>
        <p:txBody>
          <a:bodyPr/>
          <a:lstStyle/>
          <a:p>
            <a:pPr eaLnBrk="1" hangingPunct="1">
              <a:lnSpc>
                <a:spcPct val="90000"/>
              </a:lnSpc>
            </a:pPr>
            <a:r>
              <a:rPr lang="en-US" sz="3600" smtClean="0"/>
              <a:t>Identical Means but Different Variances </a:t>
            </a:r>
            <a:r>
              <a:rPr lang="en-US" sz="3400" smtClean="0"/>
              <a:t>(Figure 15.2)</a:t>
            </a:r>
          </a:p>
        </p:txBody>
      </p:sp>
      <p:pic>
        <p:nvPicPr>
          <p:cNvPr id="12292" name="Picture 3" descr="Fig 15"/>
          <p:cNvPicPr>
            <a:picLocks noChangeAspect="1" noChangeArrowheads="1"/>
          </p:cNvPicPr>
          <p:nvPr/>
        </p:nvPicPr>
        <p:blipFill>
          <a:blip r:embed="rId3" cstate="print"/>
          <a:srcRect/>
          <a:stretch>
            <a:fillRect/>
          </a:stretch>
        </p:blipFill>
        <p:spPr bwMode="auto">
          <a:xfrm>
            <a:off x="1233488" y="2368550"/>
            <a:ext cx="6935787" cy="3421063"/>
          </a:xfrm>
          <a:prstGeom prst="rect">
            <a:avLst/>
          </a:prstGeom>
          <a:noFill/>
          <a:ln w="9525">
            <a:noFill/>
            <a:miter lim="800000"/>
            <a:headEnd/>
            <a:tailEnd/>
          </a:ln>
        </p:spPr>
      </p:pic>
      <p:pic>
        <p:nvPicPr>
          <p:cNvPr id="397316" name="Picture 4" descr="Fig 15"/>
          <p:cNvPicPr>
            <a:picLocks noChangeAspect="1" noChangeArrowheads="1"/>
          </p:cNvPicPr>
          <p:nvPr/>
        </p:nvPicPr>
        <p:blipFill>
          <a:blip r:embed="rId4" cstate="print"/>
          <a:srcRect/>
          <a:stretch>
            <a:fillRect/>
          </a:stretch>
        </p:blipFill>
        <p:spPr bwMode="auto">
          <a:xfrm>
            <a:off x="4575175" y="2497138"/>
            <a:ext cx="646113" cy="3508375"/>
          </a:xfrm>
          <a:prstGeom prst="rect">
            <a:avLst/>
          </a:prstGeom>
          <a:noFill/>
          <a:ln w="9525">
            <a:noFill/>
            <a:miter lim="800000"/>
            <a:headEnd/>
            <a:tailEnd/>
          </a:ln>
        </p:spPr>
      </p:pic>
      <p:pic>
        <p:nvPicPr>
          <p:cNvPr id="397317" name="Picture 5" descr="Fig 15"/>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2859088" y="2695575"/>
            <a:ext cx="4127500" cy="2700338"/>
          </a:xfrm>
          <a:prstGeom prst="rect">
            <a:avLst/>
          </a:prstGeom>
          <a:noFill/>
          <a:ln w="9525">
            <a:noFill/>
            <a:miter lim="800000"/>
            <a:headEnd/>
            <a:tailEnd/>
          </a:ln>
        </p:spPr>
      </p:pic>
      <p:pic>
        <p:nvPicPr>
          <p:cNvPr id="397318" name="Picture 6" descr="Fig 15"/>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2366963" y="3532188"/>
            <a:ext cx="5245100" cy="1082675"/>
          </a:xfrm>
          <a:prstGeom prst="rect">
            <a:avLst/>
          </a:prstGeom>
          <a:noFill/>
          <a:ln w="9525">
            <a:noFill/>
            <a:miter lim="800000"/>
            <a:headEnd/>
            <a:tailEnd/>
          </a:ln>
        </p:spPr>
      </p:pic>
      <p:sp>
        <p:nvSpPr>
          <p:cNvPr id="12296" name="Line 7"/>
          <p:cNvSpPr>
            <a:spLocks noChangeShapeType="1"/>
          </p:cNvSpPr>
          <p:nvPr/>
        </p:nvSpPr>
        <p:spPr bwMode="auto">
          <a:xfrm>
            <a:off x="4575175" y="5700713"/>
            <a:ext cx="646113" cy="0"/>
          </a:xfrm>
          <a:prstGeom prst="line">
            <a:avLst/>
          </a:prstGeom>
          <a:noFill/>
          <a:ln w="12700">
            <a:solidFill>
              <a:srgbClr val="4D4D4D"/>
            </a:solidFill>
            <a:round/>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97316"/>
                                        </p:tgtEl>
                                        <p:attrNameLst>
                                          <p:attrName>style.visibility</p:attrName>
                                        </p:attrNameLst>
                                      </p:cBhvr>
                                      <p:to>
                                        <p:strVal val="visible"/>
                                      </p:to>
                                    </p:set>
                                    <p:animEffect transition="in" filter="wipe(down)">
                                      <p:cBhvr>
                                        <p:cTn id="7" dur="500"/>
                                        <p:tgtEl>
                                          <p:spTgt spid="39731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97317"/>
                                        </p:tgtEl>
                                        <p:attrNameLst>
                                          <p:attrName>style.visibility</p:attrName>
                                        </p:attrNameLst>
                                      </p:cBhvr>
                                      <p:to>
                                        <p:strVal val="visible"/>
                                      </p:to>
                                    </p:set>
                                    <p:animEffect transition="in" filter="wipe(left)">
                                      <p:cBhvr>
                                        <p:cTn id="12" dur="500"/>
                                        <p:tgtEl>
                                          <p:spTgt spid="39731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97318"/>
                                        </p:tgtEl>
                                        <p:attrNameLst>
                                          <p:attrName>style.visibility</p:attrName>
                                        </p:attrNameLst>
                                      </p:cBhvr>
                                      <p:to>
                                        <p:strVal val="visible"/>
                                      </p:to>
                                    </p:set>
                                    <p:animEffect transition="in" filter="wipe(left)">
                                      <p:cBhvr>
                                        <p:cTn id="17" dur="500"/>
                                        <p:tgtEl>
                                          <p:spTgt spid="3973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Slide Number Placeholder 3"/>
          <p:cNvSpPr>
            <a:spLocks noGrp="1"/>
          </p:cNvSpPr>
          <p:nvPr>
            <p:ph type="sldNum" sz="quarter" idx="10"/>
          </p:nvPr>
        </p:nvSpPr>
        <p:spPr/>
        <p:txBody>
          <a:bodyPr/>
          <a:lstStyle/>
          <a:p>
            <a:pPr>
              <a:defRPr/>
            </a:pPr>
            <a:r>
              <a:rPr lang="en-US"/>
              <a:t>15-</a:t>
            </a:r>
            <a:fld id="{B9F711BC-B0F4-4C68-B153-83F1FF3A2F47}" type="slidenum">
              <a:rPr lang="en-US"/>
              <a:pPr>
                <a:defRPr/>
              </a:pPr>
              <a:t>9</a:t>
            </a:fld>
            <a:endParaRPr lang="en-US"/>
          </a:p>
        </p:txBody>
      </p:sp>
      <p:sp>
        <p:nvSpPr>
          <p:cNvPr id="3079" name="Rectangle 2"/>
          <p:cNvSpPr>
            <a:spLocks noGrp="1" noChangeArrowheads="1"/>
          </p:cNvSpPr>
          <p:nvPr>
            <p:ph type="title"/>
          </p:nvPr>
        </p:nvSpPr>
        <p:spPr>
          <a:xfrm>
            <a:off x="1143000" y="557213"/>
            <a:ext cx="7620000" cy="838200"/>
          </a:xfrm>
        </p:spPr>
        <p:txBody>
          <a:bodyPr/>
          <a:lstStyle/>
          <a:p>
            <a:pPr eaLnBrk="1" hangingPunct="1"/>
            <a:r>
              <a:rPr lang="en-US" smtClean="0"/>
              <a:t>Standard Deviation</a:t>
            </a:r>
          </a:p>
        </p:txBody>
      </p:sp>
      <p:sp>
        <p:nvSpPr>
          <p:cNvPr id="399363" name="Rectangle 3"/>
          <p:cNvSpPr>
            <a:spLocks noGrp="1" noChangeArrowheads="1"/>
          </p:cNvSpPr>
          <p:nvPr>
            <p:ph type="body" idx="1"/>
          </p:nvPr>
        </p:nvSpPr>
        <p:spPr>
          <a:xfrm>
            <a:off x="914400" y="1627188"/>
            <a:ext cx="7848600" cy="1119187"/>
          </a:xfrm>
        </p:spPr>
        <p:txBody>
          <a:bodyPr/>
          <a:lstStyle/>
          <a:p>
            <a:pPr eaLnBrk="1" hangingPunct="1">
              <a:lnSpc>
                <a:spcPct val="90000"/>
              </a:lnSpc>
            </a:pPr>
            <a:r>
              <a:rPr lang="en-US" smtClean="0"/>
              <a:t>Standard deviation is the square root of the variance</a:t>
            </a:r>
          </a:p>
        </p:txBody>
      </p:sp>
      <p:graphicFrame>
        <p:nvGraphicFramePr>
          <p:cNvPr id="3074" name="Object 1024"/>
          <p:cNvGraphicFramePr>
            <a:graphicFrameLocks noChangeAspect="1"/>
          </p:cNvGraphicFramePr>
          <p:nvPr/>
        </p:nvGraphicFramePr>
        <p:xfrm>
          <a:off x="400050" y="12700"/>
          <a:ext cx="114300" cy="177800"/>
        </p:xfrm>
        <a:graphic>
          <a:graphicData uri="http://schemas.openxmlformats.org/presentationml/2006/ole">
            <p:oleObj spid="_x0000_s3074" name="Equation" r:id="rId4" imgW="114120" imgH="177480" progId="Equation.DSMT4">
              <p:embed/>
            </p:oleObj>
          </a:graphicData>
        </a:graphic>
      </p:graphicFrame>
      <p:graphicFrame>
        <p:nvGraphicFramePr>
          <p:cNvPr id="3075" name="Object 1025"/>
          <p:cNvGraphicFramePr>
            <a:graphicFrameLocks noChangeAspect="1"/>
          </p:cNvGraphicFramePr>
          <p:nvPr/>
        </p:nvGraphicFramePr>
        <p:xfrm>
          <a:off x="400050" y="12700"/>
          <a:ext cx="114300" cy="177800"/>
        </p:xfrm>
        <a:graphic>
          <a:graphicData uri="http://schemas.openxmlformats.org/presentationml/2006/ole">
            <p:oleObj spid="_x0000_s3075" name="Equation" r:id="rId5" imgW="114120" imgH="177480" progId="Equation.DSMT4">
              <p:embed/>
            </p:oleObj>
          </a:graphicData>
        </a:graphic>
      </p:graphicFrame>
      <p:sp>
        <p:nvSpPr>
          <p:cNvPr id="3081" name="Rectangle 6"/>
          <p:cNvSpPr>
            <a:spLocks noChangeArrowheads="1"/>
          </p:cNvSpPr>
          <p:nvPr/>
        </p:nvSpPr>
        <p:spPr bwMode="auto">
          <a:xfrm>
            <a:off x="914400" y="4892675"/>
            <a:ext cx="7848600" cy="1119188"/>
          </a:xfrm>
          <a:prstGeom prst="rect">
            <a:avLst/>
          </a:prstGeom>
          <a:noFill/>
          <a:ln w="9525">
            <a:noFill/>
            <a:miter lim="800000"/>
            <a:headEnd/>
            <a:tailEnd/>
          </a:ln>
        </p:spPr>
        <p:txBody>
          <a:bodyPr/>
          <a:lstStyle/>
          <a:p>
            <a:pPr marL="342900" indent="-342900">
              <a:spcBef>
                <a:spcPct val="20000"/>
              </a:spcBef>
              <a:buFontTx/>
              <a:buChar char="•"/>
            </a:pPr>
            <a:endParaRPr lang="en-US" sz="3200" b="1">
              <a:solidFill>
                <a:srgbClr val="000032"/>
              </a:solidFill>
              <a:latin typeface="Arial" charset="0"/>
            </a:endParaRPr>
          </a:p>
        </p:txBody>
      </p:sp>
      <p:sp>
        <p:nvSpPr>
          <p:cNvPr id="399367" name="Rectangle 7"/>
          <p:cNvSpPr>
            <a:spLocks noChangeArrowheads="1"/>
          </p:cNvSpPr>
          <p:nvPr/>
        </p:nvSpPr>
        <p:spPr bwMode="auto">
          <a:xfrm>
            <a:off x="742950" y="4503738"/>
            <a:ext cx="7848600" cy="1508125"/>
          </a:xfrm>
          <a:prstGeom prst="rect">
            <a:avLst/>
          </a:prstGeom>
          <a:noFill/>
          <a:ln w="9525">
            <a:noFill/>
            <a:miter lim="800000"/>
            <a:headEnd/>
            <a:tailEnd/>
          </a:ln>
        </p:spPr>
        <p:txBody>
          <a:bodyPr/>
          <a:lstStyle/>
          <a:p>
            <a:pPr marL="342900" indent="-342900">
              <a:lnSpc>
                <a:spcPct val="90000"/>
              </a:lnSpc>
              <a:spcBef>
                <a:spcPct val="20000"/>
              </a:spcBef>
              <a:buFontTx/>
              <a:buChar char="•"/>
            </a:pPr>
            <a:r>
              <a:rPr lang="en-US" sz="3400" b="1">
                <a:solidFill>
                  <a:srgbClr val="000032"/>
                </a:solidFill>
                <a:latin typeface="Arial" charset="0"/>
              </a:rPr>
              <a:t>The higher the standard deviation, the greater the risk</a:t>
            </a:r>
          </a:p>
        </p:txBody>
      </p:sp>
      <p:graphicFrame>
        <p:nvGraphicFramePr>
          <p:cNvPr id="3076" name="Object 1026"/>
          <p:cNvGraphicFramePr>
            <a:graphicFrameLocks noChangeAspect="1"/>
          </p:cNvGraphicFramePr>
          <p:nvPr/>
        </p:nvGraphicFramePr>
        <p:xfrm>
          <a:off x="2705100" y="2746375"/>
          <a:ext cx="3175000" cy="647700"/>
        </p:xfrm>
        <a:graphic>
          <a:graphicData uri="http://schemas.openxmlformats.org/presentationml/2006/ole">
            <p:oleObj spid="_x0000_s3076" name="Equation" r:id="rId6" imgW="1244520" imgH="253800" progId="Equation.3">
              <p:embed/>
            </p:oleObj>
          </a:graphicData>
        </a:graphic>
      </p:graphicFrame>
      <p:graphicFrame>
        <p:nvGraphicFramePr>
          <p:cNvPr id="444419" name="Object 1027"/>
          <p:cNvGraphicFramePr>
            <a:graphicFrameLocks noChangeAspect="1"/>
          </p:cNvGraphicFramePr>
          <p:nvPr/>
        </p:nvGraphicFramePr>
        <p:xfrm>
          <a:off x="2316163" y="3546475"/>
          <a:ext cx="3952875" cy="647700"/>
        </p:xfrm>
        <a:graphic>
          <a:graphicData uri="http://schemas.openxmlformats.org/presentationml/2006/ole">
            <p:oleObj spid="_x0000_s3077" name="Equation" r:id="rId7" imgW="1549080" imgH="2538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99363">
                                            <p:txEl>
                                              <p:pRg st="0" end="0"/>
                                            </p:txEl>
                                          </p:spTgt>
                                        </p:tgtEl>
                                        <p:attrNameLst>
                                          <p:attrName>style.visibility</p:attrName>
                                        </p:attrNameLst>
                                      </p:cBhvr>
                                      <p:to>
                                        <p:strVal val="visible"/>
                                      </p:to>
                                    </p:set>
                                    <p:animEffect transition="in" filter="wipe(left)">
                                      <p:cBhvr>
                                        <p:cTn id="7" dur="500"/>
                                        <p:tgtEl>
                                          <p:spTgt spid="3993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99367">
                                            <p:txEl>
                                              <p:pRg st="0" end="0"/>
                                            </p:txEl>
                                          </p:spTgt>
                                        </p:tgtEl>
                                        <p:attrNameLst>
                                          <p:attrName>style.visibility</p:attrName>
                                        </p:attrNameLst>
                                      </p:cBhvr>
                                      <p:to>
                                        <p:strVal val="visible"/>
                                      </p:to>
                                    </p:set>
                                    <p:animEffect transition="in" filter="wipe(left)">
                                      <p:cBhvr>
                                        <p:cTn id="12" dur="500"/>
                                        <p:tgtEl>
                                          <p:spTgt spid="39936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44419"/>
                                        </p:tgtEl>
                                        <p:attrNameLst>
                                          <p:attrName>style.visibility</p:attrName>
                                        </p:attrNameLst>
                                      </p:cBhvr>
                                      <p:to>
                                        <p:strVal val="visible"/>
                                      </p:to>
                                    </p:set>
                                    <p:animEffect transition="in" filter="fade">
                                      <p:cBhvr>
                                        <p:cTn id="17" dur="2000"/>
                                        <p:tgtEl>
                                          <p:spTgt spid="4444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63" grpId="0" build="p" bldLvl="2" autoUpdateAnimBg="0"/>
      <p:bldP spid="399367" grpId="0" build="p" bldLvl="2" autoUpdateAnimBg="0"/>
    </p:bldLst>
  </p:timing>
</p:sld>
</file>

<file path=ppt/theme/theme1.xml><?xml version="1.0" encoding="utf-8"?>
<a:theme xmlns:a="http://schemas.openxmlformats.org/drawingml/2006/main" name="ThomasMaurice 9e">
  <a:themeElements>
    <a:clrScheme name="ThomasMaurice 9e.pps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homasMaurice 9e.pp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homasMaurice 9e.pps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homasMaurice 9e.pps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homasMaurice 9e.pps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homasMaurice 9e.pps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homasMaurice 9e.pp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homasMaurice 9e.pp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homasMaurice 9e.pp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Settings\sue\Application Data\Microsoft\Templates\ThomasMaurice 9e.pps</Template>
  <TotalTime>5043</TotalTime>
  <Words>1131</Words>
  <Application>Microsoft Office PowerPoint</Application>
  <PresentationFormat>On-screen Show (4:3)</PresentationFormat>
  <Paragraphs>242</Paragraphs>
  <Slides>30</Slides>
  <Notes>29</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2</vt:i4>
      </vt:variant>
      <vt:variant>
        <vt:lpstr>Slide Titles</vt:lpstr>
      </vt:variant>
      <vt:variant>
        <vt:i4>30</vt:i4>
      </vt:variant>
    </vt:vector>
  </HeadingPairs>
  <TitlesOfParts>
    <vt:vector size="42" baseType="lpstr">
      <vt:lpstr>Times New Roman</vt:lpstr>
      <vt:lpstr>Arial</vt:lpstr>
      <vt:lpstr>Comic Sans MS</vt:lpstr>
      <vt:lpstr>Wingdings</vt:lpstr>
      <vt:lpstr>Garamond</vt:lpstr>
      <vt:lpstr>Book Antiqua</vt:lpstr>
      <vt:lpstr>Calibri</vt:lpstr>
      <vt:lpstr>Futura Lt BT</vt:lpstr>
      <vt:lpstr>Symbol</vt:lpstr>
      <vt:lpstr>ThomasMaurice 9e</vt:lpstr>
      <vt:lpstr>MathType 5.0 Equation</vt:lpstr>
      <vt:lpstr>Microsoft Equation 3.0</vt:lpstr>
      <vt:lpstr>Chapter 15</vt:lpstr>
      <vt:lpstr>Risk vs. Uncertainty</vt:lpstr>
      <vt:lpstr>Measuring Risk with Probability Distributions</vt:lpstr>
      <vt:lpstr>Probability Distribution for Sales (Figure 15.1)</vt:lpstr>
      <vt:lpstr>Expected Value</vt:lpstr>
      <vt:lpstr>Expected Value</vt:lpstr>
      <vt:lpstr>Variance</vt:lpstr>
      <vt:lpstr>Identical Means but Different Variances (Figure 15.2)</vt:lpstr>
      <vt:lpstr>Standard Deviation</vt:lpstr>
      <vt:lpstr>Probability Distributions with Different Variances   (Figure 15.3)</vt:lpstr>
      <vt:lpstr>Coefficient of Variation</vt:lpstr>
      <vt:lpstr>Decisions Under Risk</vt:lpstr>
      <vt:lpstr>Summary of Decision Rules Under Conditions of Risk</vt:lpstr>
      <vt:lpstr>Probability Distributions for Weekly Profit   (Figure 15.4)</vt:lpstr>
      <vt:lpstr>Which Rule is Best?</vt:lpstr>
      <vt:lpstr>Which Rule is Best?</vt:lpstr>
      <vt:lpstr>Expected Utility Theory</vt:lpstr>
      <vt:lpstr>Expected Utility Theory</vt:lpstr>
      <vt:lpstr>Manager’s Attitude Toward Risk</vt:lpstr>
      <vt:lpstr>Manager’s Attitude Toward Risk</vt:lpstr>
      <vt:lpstr>Manager’s Attitude Toward Risk</vt:lpstr>
      <vt:lpstr>Manager’s Attitude Toward Risk   (Figure 15.5)</vt:lpstr>
      <vt:lpstr>Manager’s Attitude Toward Risk   (Figure 15.5)</vt:lpstr>
      <vt:lpstr>Manager’s Attitude Toward Risk   (Figure 15.5)</vt:lpstr>
      <vt:lpstr>Finding a Certainty Equivalent for a Risky Decision   (Figure 15.6)</vt:lpstr>
      <vt:lpstr>Manager’s Utility Function for Profit   (Figure 15.7)</vt:lpstr>
      <vt:lpstr>Expected Utility of Profits</vt:lpstr>
      <vt:lpstr>Decisions Under Uncertainty</vt:lpstr>
      <vt:lpstr>Summary of Decision Rules Under Conditions of Uncertainty</vt:lpstr>
      <vt:lpstr>Technical Problem 9</vt:lpstr>
    </vt:vector>
  </TitlesOfParts>
  <Company>MHHE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Managerial Economics</dc:title>
  <dc:subject>9e</dc:subject>
  <dc:creator>Laurie Stumpf</dc:creator>
  <cp:lastModifiedBy>Michael</cp:lastModifiedBy>
  <cp:revision>147</cp:revision>
  <dcterms:created xsi:type="dcterms:W3CDTF">2001-05-31T13:53:20Z</dcterms:created>
  <dcterms:modified xsi:type="dcterms:W3CDTF">2009-10-27T18:59:17Z</dcterms:modified>
</cp:coreProperties>
</file>