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13"/>
  </p:notesMasterIdLst>
  <p:sldIdLst>
    <p:sldId id="259" r:id="rId2"/>
    <p:sldId id="263" r:id="rId3"/>
    <p:sldId id="260" r:id="rId4"/>
    <p:sldId id="264" r:id="rId5"/>
    <p:sldId id="261" r:id="rId6"/>
    <p:sldId id="262" r:id="rId7"/>
    <p:sldId id="265" r:id="rId8"/>
    <p:sldId id="296" r:id="rId9"/>
    <p:sldId id="292" r:id="rId10"/>
    <p:sldId id="291" r:id="rId11"/>
    <p:sldId id="27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32D40C"/>
    <a:srgbClr val="FF9933"/>
    <a:srgbClr val="34542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2269" autoAdjust="0"/>
  </p:normalViewPr>
  <p:slideViewPr>
    <p:cSldViewPr>
      <p:cViewPr varScale="1">
        <p:scale>
          <a:sx n="94" d="100"/>
          <a:sy n="94" d="100"/>
        </p:scale>
        <p:origin x="3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663088C9-67D3-48AC-B4AB-FE51AD73B4A1}" type="datetimeFigureOut">
              <a:rPr lang="en-US"/>
              <a:pPr>
                <a:defRPr/>
              </a:pPr>
              <a:t>4/6/2023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spcBef>
                <a:spcPct val="5000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spcBef>
                <a:spcPct val="50000"/>
              </a:spcBef>
              <a:defRPr sz="1200"/>
            </a:lvl1pPr>
          </a:lstStyle>
          <a:p>
            <a:pPr>
              <a:defRPr/>
            </a:pPr>
            <a:fld id="{50B3E448-2907-4BE9-8D46-DDBB188F1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00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0B3E448-2907-4BE9-8D46-DDBB188F1AD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52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C8E4FE-4A7B-4B4D-ADE3-E7DB1AF201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D3F729-CB2A-48B5-A51B-B1AD95B50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71600" y="0"/>
            <a:ext cx="762000" cy="533400"/>
          </a:xfrm>
          <a:prstGeom prst="rect">
            <a:avLst/>
          </a:prstGeom>
          <a:ln w="3175">
            <a:solidFill>
              <a:srgbClr val="800080"/>
            </a:solidFill>
            <a:prstDash val="sysDot"/>
          </a:ln>
        </p:spPr>
        <p:txBody>
          <a:bodyPr/>
          <a:lstStyle>
            <a:lvl1pPr algn="ctr">
              <a:buNone/>
              <a:defRPr sz="2800">
                <a:solidFill>
                  <a:srgbClr val="80008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7D7428C-4F0A-4AD1-9BB3-C9FCBDCFA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87398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C220E-9FC3-484C-AA3E-65A55D6615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3D805-57C2-4359-BE77-CCD97256DE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3437E-C242-4CFC-BD30-36FE1AFC1D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3E2AA6B-733A-4AD9-8735-39FC36518F37}" type="datetime1">
              <a:rPr lang="en-US" smtClean="0"/>
              <a:pPr>
                <a:defRPr/>
              </a:pPr>
              <a:t>4/6/2023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979335-1751-45CC-A343-3C46DFCBB28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5257800" y="6627168"/>
            <a:ext cx="38862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michael .roberson@eStudy.us</a:t>
            </a:r>
            <a:r>
              <a:rPr lang="en-US" sz="900" baseline="0" dirty="0">
                <a:solidFill>
                  <a:schemeClr val="bg1">
                    <a:lumMod val="50000"/>
                  </a:schemeClr>
                </a:solidFill>
              </a:rPr>
              <a:t> 2010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 userDrawn="1"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 userDrawn="1"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 userDrawn="1"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1" r:id="rId7"/>
    <p:sldLayoutId id="2147483802" r:id="rId8"/>
    <p:sldLayoutId id="2147483749" r:id="rId9"/>
    <p:sldLayoutId id="2147483751" r:id="rId10"/>
    <p:sldLayoutId id="2147483752" r:id="rId11"/>
    <p:sldLayoutId id="2147483753" r:id="rId12"/>
    <p:sldLayoutId id="2147483755" r:id="rId13"/>
    <p:sldLayoutId id="2147483803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6.wmf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458990-7A7F-5DE8-D5A8-0E93BE113CEC}"/>
              </a:ext>
            </a:extLst>
          </p:cNvPr>
          <p:cNvSpPr txBox="1"/>
          <p:nvPr/>
        </p:nvSpPr>
        <p:spPr>
          <a:xfrm>
            <a:off x="2286000" y="28956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+mn-lt"/>
              </a:rPr>
              <a:t>Cost of Production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 4">
            <a:extLst>
              <a:ext uri="{FF2B5EF4-FFF2-40B4-BE49-F238E27FC236}">
                <a16:creationId xmlns:a16="http://schemas.microsoft.com/office/drawing/2014/main" id="{084F734F-AAE6-0E2C-7E77-DAE38570B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" y="998440"/>
            <a:ext cx="4648200" cy="495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Cost Curves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305D38C-6B67-F234-E3B2-D2B46803F423}"/>
              </a:ext>
            </a:extLst>
          </p:cNvPr>
          <p:cNvSpPr txBox="1"/>
          <p:nvPr/>
        </p:nvSpPr>
        <p:spPr>
          <a:xfrm>
            <a:off x="4495800" y="1849457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MC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6F5C7C17-49CB-FEAA-A910-E57B09077C7E}"/>
              </a:ext>
            </a:extLst>
          </p:cNvPr>
          <p:cNvSpPr txBox="1"/>
          <p:nvPr/>
        </p:nvSpPr>
        <p:spPr>
          <a:xfrm>
            <a:off x="5562600" y="2736056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AVC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9E99F83A-EB5C-4D7C-9F86-CEF3651BF6EA}"/>
              </a:ext>
            </a:extLst>
          </p:cNvPr>
          <p:cNvSpPr txBox="1"/>
          <p:nvPr/>
        </p:nvSpPr>
        <p:spPr>
          <a:xfrm>
            <a:off x="5867400" y="2278856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ATC</a:t>
            </a:r>
          </a:p>
        </p:txBody>
      </p:sp>
      <p:sp>
        <p:nvSpPr>
          <p:cNvPr id="168" name="Freeform 1">
            <a:extLst>
              <a:ext uri="{FF2B5EF4-FFF2-40B4-BE49-F238E27FC236}">
                <a16:creationId xmlns:a16="http://schemas.microsoft.com/office/drawing/2014/main" id="{F509FB0C-5B22-CB3F-F285-645A6B2D98AD}"/>
              </a:ext>
            </a:extLst>
          </p:cNvPr>
          <p:cNvSpPr/>
          <p:nvPr/>
        </p:nvSpPr>
        <p:spPr>
          <a:xfrm>
            <a:off x="2174875" y="2034614"/>
            <a:ext cx="2364740" cy="2850684"/>
          </a:xfrm>
          <a:custGeom>
            <a:avLst/>
            <a:gdLst>
              <a:gd name="connsiteX0" fmla="*/ 0 w 3187700"/>
              <a:gd name="connsiteY0" fmla="*/ 1905000 h 2583984"/>
              <a:gd name="connsiteX1" fmla="*/ 990600 w 3187700"/>
              <a:gd name="connsiteY1" fmla="*/ 2476500 h 2583984"/>
              <a:gd name="connsiteX2" fmla="*/ 3187700 w 3187700"/>
              <a:gd name="connsiteY2" fmla="*/ 0 h 258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7700" h="2583984">
                <a:moveTo>
                  <a:pt x="0" y="1905000"/>
                </a:moveTo>
                <a:cubicBezTo>
                  <a:pt x="229658" y="2349500"/>
                  <a:pt x="459317" y="2794000"/>
                  <a:pt x="990600" y="2476500"/>
                </a:cubicBezTo>
                <a:cubicBezTo>
                  <a:pt x="1521883" y="2159000"/>
                  <a:pt x="2813050" y="499533"/>
                  <a:pt x="3187700" y="0"/>
                </a:cubicBezTo>
              </a:path>
            </a:pathLst>
          </a:cu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Freeform 3">
            <a:extLst>
              <a:ext uri="{FF2B5EF4-FFF2-40B4-BE49-F238E27FC236}">
                <a16:creationId xmlns:a16="http://schemas.microsoft.com/office/drawing/2014/main" id="{D1E440EE-9236-E81F-EAA7-7BB2BF3CE003}"/>
              </a:ext>
            </a:extLst>
          </p:cNvPr>
          <p:cNvSpPr/>
          <p:nvPr/>
        </p:nvSpPr>
        <p:spPr>
          <a:xfrm>
            <a:off x="2032000" y="2950133"/>
            <a:ext cx="3606800" cy="1202439"/>
          </a:xfrm>
          <a:custGeom>
            <a:avLst/>
            <a:gdLst>
              <a:gd name="connsiteX0" fmla="*/ 0 w 3606800"/>
              <a:gd name="connsiteY0" fmla="*/ 647700 h 1202439"/>
              <a:gd name="connsiteX1" fmla="*/ 1574800 w 3606800"/>
              <a:gd name="connsiteY1" fmla="*/ 1181100 h 1202439"/>
              <a:gd name="connsiteX2" fmla="*/ 3606800 w 3606800"/>
              <a:gd name="connsiteY2" fmla="*/ 0 h 1202439"/>
              <a:gd name="connsiteX3" fmla="*/ 3606800 w 3606800"/>
              <a:gd name="connsiteY3" fmla="*/ 0 h 120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6800" h="1202439">
                <a:moveTo>
                  <a:pt x="0" y="647700"/>
                </a:moveTo>
                <a:cubicBezTo>
                  <a:pt x="486833" y="968375"/>
                  <a:pt x="973667" y="1289050"/>
                  <a:pt x="1574800" y="1181100"/>
                </a:cubicBezTo>
                <a:cubicBezTo>
                  <a:pt x="2175933" y="1073150"/>
                  <a:pt x="3606800" y="0"/>
                  <a:pt x="3606800" y="0"/>
                </a:cubicBezTo>
                <a:lnTo>
                  <a:pt x="3606800" y="0"/>
                </a:ln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reeform 11">
            <a:extLst>
              <a:ext uri="{FF2B5EF4-FFF2-40B4-BE49-F238E27FC236}">
                <a16:creationId xmlns:a16="http://schemas.microsoft.com/office/drawing/2014/main" id="{213D00C7-55B4-B71E-C2F0-E6258C4C2F53}"/>
              </a:ext>
            </a:extLst>
          </p:cNvPr>
          <p:cNvSpPr/>
          <p:nvPr/>
        </p:nvSpPr>
        <p:spPr>
          <a:xfrm>
            <a:off x="2286000" y="2476172"/>
            <a:ext cx="3606800" cy="1202439"/>
          </a:xfrm>
          <a:custGeom>
            <a:avLst/>
            <a:gdLst>
              <a:gd name="connsiteX0" fmla="*/ 0 w 3606800"/>
              <a:gd name="connsiteY0" fmla="*/ 647700 h 1202439"/>
              <a:gd name="connsiteX1" fmla="*/ 1574800 w 3606800"/>
              <a:gd name="connsiteY1" fmla="*/ 1181100 h 1202439"/>
              <a:gd name="connsiteX2" fmla="*/ 3606800 w 3606800"/>
              <a:gd name="connsiteY2" fmla="*/ 0 h 1202439"/>
              <a:gd name="connsiteX3" fmla="*/ 3606800 w 3606800"/>
              <a:gd name="connsiteY3" fmla="*/ 0 h 120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6800" h="1202439">
                <a:moveTo>
                  <a:pt x="0" y="647700"/>
                </a:moveTo>
                <a:cubicBezTo>
                  <a:pt x="486833" y="968375"/>
                  <a:pt x="973667" y="1289050"/>
                  <a:pt x="1574800" y="1181100"/>
                </a:cubicBezTo>
                <a:cubicBezTo>
                  <a:pt x="2175933" y="1073150"/>
                  <a:pt x="3606800" y="0"/>
                  <a:pt x="3606800" y="0"/>
                </a:cubicBezTo>
                <a:lnTo>
                  <a:pt x="3606800" y="0"/>
                </a:lnTo>
              </a:path>
            </a:pathLst>
          </a:cu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4254FFE1-F0B8-7D74-CEE8-4B6627B58C9A}"/>
              </a:ext>
            </a:extLst>
          </p:cNvPr>
          <p:cNvCxnSpPr/>
          <p:nvPr/>
        </p:nvCxnSpPr>
        <p:spPr>
          <a:xfrm>
            <a:off x="1752600" y="1593056"/>
            <a:ext cx="0" cy="37338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FEF1C58F-FBEA-D6B4-8F63-16790291AC07}"/>
              </a:ext>
            </a:extLst>
          </p:cNvPr>
          <p:cNvCxnSpPr/>
          <p:nvPr/>
        </p:nvCxnSpPr>
        <p:spPr>
          <a:xfrm>
            <a:off x="1752600" y="5326856"/>
            <a:ext cx="5638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921103C8-D1E8-4803-2A53-B293072C9204}"/>
              </a:ext>
            </a:extLst>
          </p:cNvPr>
          <p:cNvCxnSpPr/>
          <p:nvPr/>
        </p:nvCxnSpPr>
        <p:spPr>
          <a:xfrm flipV="1">
            <a:off x="1752600" y="533433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DC5C734F-DFDB-18EA-1BD6-69B5C9EDA70E}"/>
              </a:ext>
            </a:extLst>
          </p:cNvPr>
          <p:cNvCxnSpPr/>
          <p:nvPr/>
        </p:nvCxnSpPr>
        <p:spPr>
          <a:xfrm flipV="1">
            <a:off x="26670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1F0F0DC2-DB7B-A0A6-0124-F659A76CC2D1}"/>
              </a:ext>
            </a:extLst>
          </p:cNvPr>
          <p:cNvCxnSpPr/>
          <p:nvPr/>
        </p:nvCxnSpPr>
        <p:spPr>
          <a:xfrm flipV="1">
            <a:off x="31242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9575AA27-F932-A785-44FA-01EFF2FEDBCD}"/>
              </a:ext>
            </a:extLst>
          </p:cNvPr>
          <p:cNvCxnSpPr/>
          <p:nvPr/>
        </p:nvCxnSpPr>
        <p:spPr>
          <a:xfrm flipV="1">
            <a:off x="35814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BDE4F8C3-54DC-A198-1D7D-9E8852967449}"/>
              </a:ext>
            </a:extLst>
          </p:cNvPr>
          <p:cNvCxnSpPr/>
          <p:nvPr/>
        </p:nvCxnSpPr>
        <p:spPr>
          <a:xfrm flipV="1">
            <a:off x="40386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7A8DA358-1681-5E26-1145-C2EF3962923F}"/>
              </a:ext>
            </a:extLst>
          </p:cNvPr>
          <p:cNvCxnSpPr/>
          <p:nvPr/>
        </p:nvCxnSpPr>
        <p:spPr>
          <a:xfrm flipV="1">
            <a:off x="44958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7FD40B23-69FE-E6D6-0F0F-546FA399B02C}"/>
              </a:ext>
            </a:extLst>
          </p:cNvPr>
          <p:cNvCxnSpPr/>
          <p:nvPr/>
        </p:nvCxnSpPr>
        <p:spPr>
          <a:xfrm flipV="1">
            <a:off x="49530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C2E64D1D-0D2E-CE0F-5FE3-3042AD42239A}"/>
              </a:ext>
            </a:extLst>
          </p:cNvPr>
          <p:cNvCxnSpPr/>
          <p:nvPr/>
        </p:nvCxnSpPr>
        <p:spPr>
          <a:xfrm flipV="1">
            <a:off x="54102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AFDCAC0D-B221-5D8F-3FA5-A71CA95161A8}"/>
              </a:ext>
            </a:extLst>
          </p:cNvPr>
          <p:cNvCxnSpPr/>
          <p:nvPr/>
        </p:nvCxnSpPr>
        <p:spPr>
          <a:xfrm flipV="1">
            <a:off x="5867400" y="5250656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84E448B4-076F-AAF9-0803-0584D9A6E12F}"/>
              </a:ext>
            </a:extLst>
          </p:cNvPr>
          <p:cNvGrpSpPr/>
          <p:nvPr/>
        </p:nvGrpSpPr>
        <p:grpSpPr>
          <a:xfrm>
            <a:off x="2072640" y="5433536"/>
            <a:ext cx="3886200" cy="276999"/>
            <a:chOff x="2362200" y="5257799"/>
            <a:chExt cx="3886200" cy="276999"/>
          </a:xfrm>
        </p:grpSpPr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60E286C0-C5D2-6B20-2405-DC58297513E6}"/>
                </a:ext>
              </a:extLst>
            </p:cNvPr>
            <p:cNvSpPr txBox="1"/>
            <p:nvPr/>
          </p:nvSpPr>
          <p:spPr>
            <a:xfrm>
              <a:off x="23622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1</a:t>
              </a: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3CBDB9C2-1C88-C3F1-1D49-9BD0DF42F2C9}"/>
                </a:ext>
              </a:extLst>
            </p:cNvPr>
            <p:cNvSpPr txBox="1"/>
            <p:nvPr/>
          </p:nvSpPr>
          <p:spPr>
            <a:xfrm>
              <a:off x="28194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2</a:t>
              </a: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EF6B95EA-1EFC-012B-5809-68C39329D7C5}"/>
                </a:ext>
              </a:extLst>
            </p:cNvPr>
            <p:cNvSpPr txBox="1"/>
            <p:nvPr/>
          </p:nvSpPr>
          <p:spPr>
            <a:xfrm>
              <a:off x="32766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3</a:t>
              </a: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3E528022-FB71-286D-EDEF-A739572B6C83}"/>
                </a:ext>
              </a:extLst>
            </p:cNvPr>
            <p:cNvSpPr txBox="1"/>
            <p:nvPr/>
          </p:nvSpPr>
          <p:spPr>
            <a:xfrm>
              <a:off x="37338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4</a:t>
              </a:r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5CD63807-1D0B-5D3F-6D05-DD2B2E483117}"/>
                </a:ext>
              </a:extLst>
            </p:cNvPr>
            <p:cNvSpPr txBox="1"/>
            <p:nvPr/>
          </p:nvSpPr>
          <p:spPr>
            <a:xfrm>
              <a:off x="41910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5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787DCBC5-FCD2-BD2A-3687-1931614EEBD4}"/>
                </a:ext>
              </a:extLst>
            </p:cNvPr>
            <p:cNvSpPr txBox="1"/>
            <p:nvPr/>
          </p:nvSpPr>
          <p:spPr>
            <a:xfrm>
              <a:off x="46482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6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17E84400-6C7F-4A77-57BB-B7C3B3A0DB13}"/>
                </a:ext>
              </a:extLst>
            </p:cNvPr>
            <p:cNvSpPr txBox="1"/>
            <p:nvPr/>
          </p:nvSpPr>
          <p:spPr>
            <a:xfrm>
              <a:off x="51054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7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D6514BF8-3293-1654-645D-ACD1EEA452C0}"/>
                </a:ext>
              </a:extLst>
            </p:cNvPr>
            <p:cNvSpPr txBox="1"/>
            <p:nvPr/>
          </p:nvSpPr>
          <p:spPr>
            <a:xfrm>
              <a:off x="55626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8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4F06E63C-48B8-CC92-0594-2BF2D117FA9B}"/>
                </a:ext>
              </a:extLst>
            </p:cNvPr>
            <p:cNvSpPr txBox="1"/>
            <p:nvPr/>
          </p:nvSpPr>
          <p:spPr>
            <a:xfrm>
              <a:off x="6019800" y="5257799"/>
              <a:ext cx="2286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alibri" pitchFamily="34" charset="0"/>
                  <a:cs typeface="Calibri" pitchFamily="34" charset="0"/>
                </a:rPr>
                <a:t>9</a:t>
              </a:r>
            </a:p>
          </p:txBody>
        </p:sp>
      </p:grp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BA773880-F0FA-3B83-DAE5-76D4C3064DCD}"/>
              </a:ext>
            </a:extLst>
          </p:cNvPr>
          <p:cNvCxnSpPr/>
          <p:nvPr/>
        </p:nvCxnSpPr>
        <p:spPr>
          <a:xfrm flipV="1">
            <a:off x="4495800" y="2126456"/>
            <a:ext cx="0" cy="329184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14B0C29D-B0F8-BA82-88D2-3A4F19457305}"/>
              </a:ext>
            </a:extLst>
          </p:cNvPr>
          <p:cNvCxnSpPr/>
          <p:nvPr/>
        </p:nvCxnSpPr>
        <p:spPr>
          <a:xfrm>
            <a:off x="1752600" y="3388328"/>
            <a:ext cx="27432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C88DE763-4B55-4C93-897A-AB95B9EBC5DB}"/>
              </a:ext>
            </a:extLst>
          </p:cNvPr>
          <p:cNvCxnSpPr/>
          <p:nvPr/>
        </p:nvCxnSpPr>
        <p:spPr>
          <a:xfrm>
            <a:off x="1752600" y="3726656"/>
            <a:ext cx="27432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>
            <a:extLst>
              <a:ext uri="{FF2B5EF4-FFF2-40B4-BE49-F238E27FC236}">
                <a16:creationId xmlns:a16="http://schemas.microsoft.com/office/drawing/2014/main" id="{CFE3CC37-8BB1-596C-3620-4257859FB97A}"/>
              </a:ext>
            </a:extLst>
          </p:cNvPr>
          <p:cNvSpPr txBox="1"/>
          <p:nvPr/>
        </p:nvSpPr>
        <p:spPr>
          <a:xfrm>
            <a:off x="1219200" y="3238976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Calibri" pitchFamily="34" charset="0"/>
                <a:cs typeface="Calibri" pitchFamily="34" charset="0"/>
              </a:rPr>
              <a:t>$9.50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1E39D14F-3F55-1A74-837F-41CD1FAFCCE2}"/>
              </a:ext>
            </a:extLst>
          </p:cNvPr>
          <p:cNvSpPr txBox="1"/>
          <p:nvPr/>
        </p:nvSpPr>
        <p:spPr>
          <a:xfrm>
            <a:off x="1219200" y="3604736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Calibri" pitchFamily="34" charset="0"/>
                <a:cs typeface="Calibri" pitchFamily="34" charset="0"/>
              </a:rPr>
              <a:t>$7.83</a:t>
            </a:r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3EA7B2C6-9DEE-5153-712F-11E47CBC4998}"/>
              </a:ext>
            </a:extLst>
          </p:cNvPr>
          <p:cNvCxnSpPr/>
          <p:nvPr/>
        </p:nvCxnSpPr>
        <p:spPr>
          <a:xfrm>
            <a:off x="1752600" y="2126456"/>
            <a:ext cx="27432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TextBox 197">
            <a:extLst>
              <a:ext uri="{FF2B5EF4-FFF2-40B4-BE49-F238E27FC236}">
                <a16:creationId xmlns:a16="http://schemas.microsoft.com/office/drawing/2014/main" id="{742FEF03-CED6-5418-2916-595BBD6DF065}"/>
              </a:ext>
            </a:extLst>
          </p:cNvPr>
          <p:cNvSpPr txBox="1"/>
          <p:nvPr/>
        </p:nvSpPr>
        <p:spPr>
          <a:xfrm>
            <a:off x="1066800" y="2001857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Calibri" pitchFamily="34" charset="0"/>
                <a:cs typeface="Calibri" pitchFamily="34" charset="0"/>
              </a:rPr>
              <a:t>$19.00</a:t>
            </a:r>
          </a:p>
        </p:txBody>
      </p:sp>
      <p:sp>
        <p:nvSpPr>
          <p:cNvPr id="199" name="Left Brace 198">
            <a:extLst>
              <a:ext uri="{FF2B5EF4-FFF2-40B4-BE49-F238E27FC236}">
                <a16:creationId xmlns:a16="http://schemas.microsoft.com/office/drawing/2014/main" id="{91A72D17-C078-F860-316C-CC8D85CF7442}"/>
              </a:ext>
            </a:extLst>
          </p:cNvPr>
          <p:cNvSpPr/>
          <p:nvPr/>
        </p:nvSpPr>
        <p:spPr>
          <a:xfrm>
            <a:off x="1066800" y="3377475"/>
            <a:ext cx="152400" cy="36576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767A7481-BEDA-3916-B1AD-ED8B280E548F}"/>
              </a:ext>
            </a:extLst>
          </p:cNvPr>
          <p:cNvSpPr txBox="1"/>
          <p:nvPr/>
        </p:nvSpPr>
        <p:spPr>
          <a:xfrm>
            <a:off x="381000" y="3421856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latin typeface="Calibri" pitchFamily="34" charset="0"/>
                <a:cs typeface="Calibri" pitchFamily="34" charset="0"/>
              </a:rPr>
              <a:t>$1.67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57074A22-855E-3FD4-EB4E-B85EB18233A5}"/>
              </a:ext>
            </a:extLst>
          </p:cNvPr>
          <p:cNvSpPr txBox="1"/>
          <p:nvPr/>
        </p:nvSpPr>
        <p:spPr>
          <a:xfrm>
            <a:off x="609600" y="3421856"/>
            <a:ext cx="533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Verdana" pitchFamily="34" charset="0"/>
                <a:ea typeface="Verdana" pitchFamily="34" charset="0"/>
                <a:cs typeface="Verdana" pitchFamily="34" charset="0"/>
              </a:rPr>
              <a:t>AFC</a:t>
            </a: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106DFFA8-8592-746C-3807-AB00EC994F43}"/>
              </a:ext>
            </a:extLst>
          </p:cNvPr>
          <p:cNvSpPr/>
          <p:nvPr/>
        </p:nvSpPr>
        <p:spPr>
          <a:xfrm>
            <a:off x="704850" y="5708055"/>
            <a:ext cx="74295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96633"/>
              </a:buClr>
            </a:pPr>
            <a:r>
              <a:rPr lang="en-US" sz="2000" dirty="0">
                <a:latin typeface="+mn-lt"/>
              </a:rPr>
              <a:t>The MC curve intersects the ATC curve at minimum average total cost.  </a:t>
            </a:r>
          </a:p>
          <a:p>
            <a:pPr marL="576263" indent="-347663">
              <a:buFont typeface="Calibri" pitchFamily="34" charset="0"/>
              <a:buChar char="—"/>
            </a:pPr>
            <a:r>
              <a:rPr lang="en-US" sz="2000" dirty="0">
                <a:latin typeface="+mn-lt"/>
              </a:rPr>
              <a:t>when MC &lt; ATC, ATC falls as </a:t>
            </a:r>
            <a:r>
              <a:rPr lang="en-US" sz="2000" b="1" i="1" dirty="0">
                <a:latin typeface="+mn-lt"/>
              </a:rPr>
              <a:t>Q</a:t>
            </a:r>
            <a:r>
              <a:rPr lang="en-US" sz="2000" dirty="0">
                <a:latin typeface="+mn-lt"/>
              </a:rPr>
              <a:t> rises</a:t>
            </a:r>
          </a:p>
          <a:p>
            <a:pPr marL="576263" indent="-347663">
              <a:buFont typeface="Calibri" pitchFamily="34" charset="0"/>
              <a:buChar char="—"/>
            </a:pPr>
            <a:r>
              <a:rPr lang="en-US" sz="2000" dirty="0">
                <a:latin typeface="+mn-lt"/>
              </a:rPr>
              <a:t>when MC &gt; ATC, ATC rises as </a:t>
            </a:r>
            <a:r>
              <a:rPr lang="en-US" sz="2000" b="1" i="1" dirty="0">
                <a:latin typeface="+mn-lt"/>
              </a:rPr>
              <a:t>Q</a:t>
            </a:r>
            <a:r>
              <a:rPr lang="en-US" sz="2000" dirty="0">
                <a:latin typeface="+mn-lt"/>
              </a:rPr>
              <a:t> rises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6B29F04-2BAE-2153-553A-290AC441DDFB}"/>
              </a:ext>
            </a:extLst>
          </p:cNvPr>
          <p:cNvSpPr txBox="1"/>
          <p:nvPr/>
        </p:nvSpPr>
        <p:spPr>
          <a:xfrm>
            <a:off x="1371600" y="143887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FA3F78A6-E11C-E6C3-EA8B-4B49BD529ECE}"/>
              </a:ext>
            </a:extLst>
          </p:cNvPr>
          <p:cNvSpPr txBox="1"/>
          <p:nvPr/>
        </p:nvSpPr>
        <p:spPr>
          <a:xfrm>
            <a:off x="7086600" y="5329535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51212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0"/>
      <p:bldP spid="166" grpId="0"/>
      <p:bldP spid="167" grpId="0"/>
      <p:bldP spid="168" grpId="0" animBg="1"/>
      <p:bldP spid="169" grpId="0" animBg="1"/>
      <p:bldP spid="170" grpId="0" animBg="1"/>
      <p:bldP spid="195" grpId="0"/>
      <p:bldP spid="196" grpId="0"/>
      <p:bldP spid="198" grpId="0"/>
      <p:bldP spid="199" grpId="0" animBg="1"/>
      <p:bldP spid="200" grpId="0"/>
      <p:bldP spid="201" grpId="0"/>
      <p:bldP spid="201" grpId="1"/>
      <p:bldP spid="2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0789BC-E7A5-ADC4-C36E-7258CE51C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043802"/>
            <a:ext cx="4648200" cy="420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400" b="1" kern="0" dirty="0">
                <a:latin typeface="+mj-lt"/>
                <a:ea typeface="+mj-ea"/>
                <a:cs typeface="+mj-cs"/>
              </a:rPr>
              <a:t>Long Run Cost Curves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1FC119-5AF3-84D2-68ED-F65416005F59}"/>
              </a:ext>
            </a:extLst>
          </p:cNvPr>
          <p:cNvGrpSpPr/>
          <p:nvPr/>
        </p:nvGrpSpPr>
        <p:grpSpPr>
          <a:xfrm>
            <a:off x="762000" y="2889409"/>
            <a:ext cx="2209800" cy="1957864"/>
            <a:chOff x="1257300" y="2221468"/>
            <a:chExt cx="2209800" cy="1957864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86E8A58-B4CF-70A1-BCC7-074C8F75A8DA}"/>
                </a:ext>
              </a:extLst>
            </p:cNvPr>
            <p:cNvCxnSpPr/>
            <p:nvPr/>
          </p:nvCxnSpPr>
          <p:spPr>
            <a:xfrm>
              <a:off x="1524000" y="2286000"/>
              <a:ext cx="0" cy="1600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5869E9E-1AA8-0FC5-7CB5-AB619C53BDB3}"/>
                </a:ext>
              </a:extLst>
            </p:cNvPr>
            <p:cNvCxnSpPr/>
            <p:nvPr/>
          </p:nvCxnSpPr>
          <p:spPr>
            <a:xfrm flipH="1">
              <a:off x="1524000" y="3886200"/>
              <a:ext cx="1752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F611049-0AD9-F368-277D-C4B77BFA1FC3}"/>
                </a:ext>
              </a:extLst>
            </p:cNvPr>
            <p:cNvSpPr txBox="1"/>
            <p:nvPr/>
          </p:nvSpPr>
          <p:spPr>
            <a:xfrm>
              <a:off x="3048000" y="3810000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Q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0631828-49A1-AEDE-37A6-B3D010663751}"/>
                </a:ext>
              </a:extLst>
            </p:cNvPr>
            <p:cNvSpPr txBox="1"/>
            <p:nvPr/>
          </p:nvSpPr>
          <p:spPr>
            <a:xfrm>
              <a:off x="1257300" y="2221468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$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8C1E8A8-6EE7-C391-8A75-DC7B86247E7A}"/>
              </a:ext>
            </a:extLst>
          </p:cNvPr>
          <p:cNvGrpSpPr/>
          <p:nvPr/>
        </p:nvGrpSpPr>
        <p:grpSpPr>
          <a:xfrm>
            <a:off x="2933700" y="2889409"/>
            <a:ext cx="2209800" cy="1957864"/>
            <a:chOff x="1257300" y="2221468"/>
            <a:chExt cx="2209800" cy="1957864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39BF49-533A-2F57-9262-C4F069975898}"/>
                </a:ext>
              </a:extLst>
            </p:cNvPr>
            <p:cNvCxnSpPr/>
            <p:nvPr/>
          </p:nvCxnSpPr>
          <p:spPr>
            <a:xfrm>
              <a:off x="1524000" y="2286000"/>
              <a:ext cx="0" cy="1600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07AFCD1-8B20-98BC-AA33-F40335C55FE3}"/>
                </a:ext>
              </a:extLst>
            </p:cNvPr>
            <p:cNvCxnSpPr/>
            <p:nvPr/>
          </p:nvCxnSpPr>
          <p:spPr>
            <a:xfrm flipH="1">
              <a:off x="1524000" y="3886200"/>
              <a:ext cx="1752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3E462CC-6B25-6F49-C8E7-3FF9DE737A82}"/>
                </a:ext>
              </a:extLst>
            </p:cNvPr>
            <p:cNvSpPr txBox="1"/>
            <p:nvPr/>
          </p:nvSpPr>
          <p:spPr>
            <a:xfrm>
              <a:off x="3048000" y="3810000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Q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6A9C0AE-A6D4-3F07-05D7-EF0E9CFA9070}"/>
                </a:ext>
              </a:extLst>
            </p:cNvPr>
            <p:cNvSpPr txBox="1"/>
            <p:nvPr/>
          </p:nvSpPr>
          <p:spPr>
            <a:xfrm>
              <a:off x="1257300" y="2221468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$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2E3AABF-5904-D343-AADE-6AE0769D67EC}"/>
              </a:ext>
            </a:extLst>
          </p:cNvPr>
          <p:cNvGrpSpPr/>
          <p:nvPr/>
        </p:nvGrpSpPr>
        <p:grpSpPr>
          <a:xfrm>
            <a:off x="5143500" y="2877741"/>
            <a:ext cx="2209800" cy="1957864"/>
            <a:chOff x="1257300" y="2221468"/>
            <a:chExt cx="2209800" cy="195786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0FBD571-827C-1893-ADF3-3AA277D1FDA2}"/>
                </a:ext>
              </a:extLst>
            </p:cNvPr>
            <p:cNvCxnSpPr/>
            <p:nvPr/>
          </p:nvCxnSpPr>
          <p:spPr>
            <a:xfrm>
              <a:off x="1524000" y="2286000"/>
              <a:ext cx="0" cy="1600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8F2E26C-6663-FAD3-6728-E6FE3F2596E1}"/>
                </a:ext>
              </a:extLst>
            </p:cNvPr>
            <p:cNvCxnSpPr/>
            <p:nvPr/>
          </p:nvCxnSpPr>
          <p:spPr>
            <a:xfrm flipH="1">
              <a:off x="1524000" y="3886200"/>
              <a:ext cx="17526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D3E20C9-8263-5599-B895-F493A3CAEE11}"/>
                </a:ext>
              </a:extLst>
            </p:cNvPr>
            <p:cNvSpPr txBox="1"/>
            <p:nvPr/>
          </p:nvSpPr>
          <p:spPr>
            <a:xfrm>
              <a:off x="3048000" y="3810000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Q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6E6F009-61E1-C2B0-A417-33D1EE02AC2B}"/>
                </a:ext>
              </a:extLst>
            </p:cNvPr>
            <p:cNvSpPr txBox="1"/>
            <p:nvPr/>
          </p:nvSpPr>
          <p:spPr>
            <a:xfrm>
              <a:off x="1257300" y="2221468"/>
              <a:ext cx="419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$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BD294E7-381E-0354-E12A-F82EE74907BF}"/>
              </a:ext>
            </a:extLst>
          </p:cNvPr>
          <p:cNvGrpSpPr/>
          <p:nvPr/>
        </p:nvGrpSpPr>
        <p:grpSpPr>
          <a:xfrm>
            <a:off x="1181100" y="3247073"/>
            <a:ext cx="1768929" cy="838200"/>
            <a:chOff x="2209800" y="2514600"/>
            <a:chExt cx="1768929" cy="83820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4DE37FB-FCDF-9461-E633-FA6D11C410AA}"/>
                </a:ext>
              </a:extLst>
            </p:cNvPr>
            <p:cNvSpPr txBox="1"/>
            <p:nvPr/>
          </p:nvSpPr>
          <p:spPr>
            <a:xfrm>
              <a:off x="3254829" y="3021568"/>
              <a:ext cx="723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LRAC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2C81F46-CFED-14A1-92E3-E19620052770}"/>
                </a:ext>
              </a:extLst>
            </p:cNvPr>
            <p:cNvCxnSpPr/>
            <p:nvPr/>
          </p:nvCxnSpPr>
          <p:spPr>
            <a:xfrm>
              <a:off x="2209800" y="2514600"/>
              <a:ext cx="1143000" cy="8382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B1A314F-B3B0-6AB4-FF43-A2F4C6AF0B34}"/>
              </a:ext>
            </a:extLst>
          </p:cNvPr>
          <p:cNvGrpSpPr/>
          <p:nvPr/>
        </p:nvGrpSpPr>
        <p:grpSpPr>
          <a:xfrm>
            <a:off x="3200400" y="3655874"/>
            <a:ext cx="1866900" cy="276999"/>
            <a:chOff x="4229100" y="2923401"/>
            <a:chExt cx="1866900" cy="276999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6A55C77-609B-5BA8-B879-7796335CF62C}"/>
                </a:ext>
              </a:extLst>
            </p:cNvPr>
            <p:cNvCxnSpPr/>
            <p:nvPr/>
          </p:nvCxnSpPr>
          <p:spPr>
            <a:xfrm>
              <a:off x="4229100" y="2971800"/>
              <a:ext cx="15240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308C3D1-940B-7D46-FE00-45CD884C138E}"/>
                </a:ext>
              </a:extLst>
            </p:cNvPr>
            <p:cNvSpPr txBox="1"/>
            <p:nvPr/>
          </p:nvSpPr>
          <p:spPr>
            <a:xfrm>
              <a:off x="5372100" y="2923401"/>
              <a:ext cx="723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LRAC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8F74406-DFD0-8233-A43F-51DDB19B28CC}"/>
              </a:ext>
            </a:extLst>
          </p:cNvPr>
          <p:cNvGrpSpPr/>
          <p:nvPr/>
        </p:nvGrpSpPr>
        <p:grpSpPr>
          <a:xfrm>
            <a:off x="5562600" y="3170873"/>
            <a:ext cx="1333500" cy="1066800"/>
            <a:chOff x="6591300" y="2438400"/>
            <a:chExt cx="1333500" cy="1066800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626E178-4558-962B-AA51-B78EF83EDAFA}"/>
                </a:ext>
              </a:extLst>
            </p:cNvPr>
            <p:cNvCxnSpPr/>
            <p:nvPr/>
          </p:nvCxnSpPr>
          <p:spPr>
            <a:xfrm flipV="1">
              <a:off x="6591300" y="2667000"/>
              <a:ext cx="1181100" cy="8382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111469A-BB2F-2EA6-9443-742949AC946D}"/>
                </a:ext>
              </a:extLst>
            </p:cNvPr>
            <p:cNvSpPr txBox="1"/>
            <p:nvPr/>
          </p:nvSpPr>
          <p:spPr>
            <a:xfrm>
              <a:off x="7200900" y="2438400"/>
              <a:ext cx="7239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Verdana" pitchFamily="34" charset="0"/>
                  <a:ea typeface="Verdana" pitchFamily="34" charset="0"/>
                  <a:cs typeface="Verdana" pitchFamily="34" charset="0"/>
                </a:rPr>
                <a:t>LRAC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4922CA5D-746D-3819-67BC-169D1F458812}"/>
              </a:ext>
            </a:extLst>
          </p:cNvPr>
          <p:cNvSpPr/>
          <p:nvPr/>
        </p:nvSpPr>
        <p:spPr>
          <a:xfrm>
            <a:off x="5543550" y="4847273"/>
            <a:ext cx="18097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65000"/>
              </a:spcBef>
            </a:pPr>
            <a:r>
              <a:rPr lang="en-US" sz="2000" i="1" dirty="0">
                <a:latin typeface="+mn-lt"/>
                <a:cs typeface="Arial" charset="0"/>
              </a:rPr>
              <a:t>ATC</a:t>
            </a:r>
            <a:r>
              <a:rPr lang="en-US" sz="2000" dirty="0">
                <a:latin typeface="+mn-lt"/>
                <a:cs typeface="Arial" charset="0"/>
              </a:rPr>
              <a:t> rises </a:t>
            </a:r>
            <a:br>
              <a:rPr lang="en-US" sz="2000" dirty="0">
                <a:latin typeface="+mn-lt"/>
                <a:cs typeface="Arial" charset="0"/>
              </a:rPr>
            </a:br>
            <a:r>
              <a:rPr lang="en-US" sz="2000" dirty="0">
                <a:latin typeface="+mn-lt"/>
                <a:cs typeface="Arial" charset="0"/>
              </a:rPr>
              <a:t>as </a:t>
            </a:r>
            <a:r>
              <a:rPr lang="en-US" sz="2000" b="1" i="1" dirty="0">
                <a:latin typeface="+mn-lt"/>
                <a:cs typeface="Arial" charset="0"/>
              </a:rPr>
              <a:t>Q</a:t>
            </a:r>
            <a:r>
              <a:rPr lang="en-US" sz="2000" dirty="0">
                <a:latin typeface="+mn-lt"/>
                <a:cs typeface="Arial" charset="0"/>
              </a:rPr>
              <a:t> increases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33CFCDB-3B05-F5A0-3013-26ED1E1A6E83}"/>
              </a:ext>
            </a:extLst>
          </p:cNvPr>
          <p:cNvSpPr/>
          <p:nvPr/>
        </p:nvSpPr>
        <p:spPr>
          <a:xfrm>
            <a:off x="952500" y="1799273"/>
            <a:ext cx="2100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  <a:cs typeface="Arial" charset="0"/>
              </a:rPr>
              <a:t>Economies of scale</a:t>
            </a:r>
            <a:endParaRPr lang="en-US" sz="2000" dirty="0">
              <a:latin typeface="+mn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5BDA31B-CBFB-F40B-2A03-56C09C6F8EA0}"/>
              </a:ext>
            </a:extLst>
          </p:cNvPr>
          <p:cNvSpPr/>
          <p:nvPr/>
        </p:nvSpPr>
        <p:spPr>
          <a:xfrm>
            <a:off x="1025979" y="4847273"/>
            <a:ext cx="17553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latin typeface="+mn-lt"/>
                <a:cs typeface="Arial" charset="0"/>
              </a:rPr>
              <a:t>ATC</a:t>
            </a:r>
            <a:r>
              <a:rPr lang="en-US" sz="2000" dirty="0">
                <a:latin typeface="+mn-lt"/>
                <a:cs typeface="Arial" charset="0"/>
              </a:rPr>
              <a:t> falls </a:t>
            </a:r>
            <a:br>
              <a:rPr lang="en-US" sz="2000" dirty="0">
                <a:latin typeface="+mn-lt"/>
                <a:cs typeface="Arial" charset="0"/>
              </a:rPr>
            </a:br>
            <a:r>
              <a:rPr lang="en-US" sz="2000" dirty="0">
                <a:latin typeface="+mn-lt"/>
                <a:cs typeface="Arial" charset="0"/>
              </a:rPr>
              <a:t>as </a:t>
            </a:r>
            <a:r>
              <a:rPr lang="en-US" sz="2000" b="1" i="1" dirty="0">
                <a:latin typeface="+mn-lt"/>
                <a:cs typeface="Arial" charset="0"/>
              </a:rPr>
              <a:t>Q</a:t>
            </a:r>
            <a:r>
              <a:rPr lang="en-US" sz="2000" dirty="0">
                <a:latin typeface="+mn-lt"/>
                <a:cs typeface="Arial" charset="0"/>
              </a:rPr>
              <a:t> increases</a:t>
            </a:r>
            <a:endParaRPr lang="en-US" sz="2000" dirty="0">
              <a:latin typeface="+mn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5F9A25D-8DDD-C19E-68EF-63BE3C75C5A7}"/>
              </a:ext>
            </a:extLst>
          </p:cNvPr>
          <p:cNvSpPr/>
          <p:nvPr/>
        </p:nvSpPr>
        <p:spPr>
          <a:xfrm>
            <a:off x="3143250" y="1799273"/>
            <a:ext cx="21526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  <a:cs typeface="Arial" charset="0"/>
              </a:rPr>
              <a:t>Constant returns to scale</a:t>
            </a:r>
            <a:endParaRPr lang="en-US" sz="2000" dirty="0"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57B721C-293B-2906-0C5D-190CF4C93CAA}"/>
              </a:ext>
            </a:extLst>
          </p:cNvPr>
          <p:cNvSpPr/>
          <p:nvPr/>
        </p:nvSpPr>
        <p:spPr>
          <a:xfrm>
            <a:off x="3102428" y="4847273"/>
            <a:ext cx="21934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65000"/>
              </a:spcBef>
            </a:pPr>
            <a:r>
              <a:rPr lang="en-US" sz="2000" i="1" dirty="0">
                <a:latin typeface="+mn-lt"/>
                <a:cs typeface="Arial" charset="0"/>
              </a:rPr>
              <a:t>ATC</a:t>
            </a:r>
            <a:r>
              <a:rPr lang="en-US" sz="2000" dirty="0">
                <a:latin typeface="+mn-lt"/>
                <a:cs typeface="Arial" charset="0"/>
              </a:rPr>
              <a:t> stays the same </a:t>
            </a:r>
            <a:br>
              <a:rPr lang="en-US" sz="2000" dirty="0">
                <a:latin typeface="+mn-lt"/>
                <a:cs typeface="Arial" charset="0"/>
              </a:rPr>
            </a:br>
            <a:r>
              <a:rPr lang="en-US" sz="2000" dirty="0">
                <a:latin typeface="+mn-lt"/>
                <a:cs typeface="Arial" charset="0"/>
              </a:rPr>
              <a:t>as </a:t>
            </a:r>
            <a:r>
              <a:rPr lang="en-US" sz="2000" b="1" i="1" dirty="0">
                <a:latin typeface="+mn-lt"/>
                <a:cs typeface="Arial" charset="0"/>
              </a:rPr>
              <a:t>Q</a:t>
            </a:r>
            <a:r>
              <a:rPr lang="en-US" sz="2000" dirty="0">
                <a:latin typeface="+mn-lt"/>
                <a:cs typeface="Arial" charset="0"/>
              </a:rPr>
              <a:t> increases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AE71FD6-D1C9-123E-20C8-3E271EEB3928}"/>
              </a:ext>
            </a:extLst>
          </p:cNvPr>
          <p:cNvSpPr/>
          <p:nvPr/>
        </p:nvSpPr>
        <p:spPr>
          <a:xfrm>
            <a:off x="5355826" y="1799272"/>
            <a:ext cx="222607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  <a:cs typeface="Arial" charset="0"/>
              </a:rPr>
              <a:t>Diseconomies of scale</a:t>
            </a:r>
            <a:endParaRPr lang="en-US" sz="2000" dirty="0">
              <a:latin typeface="+mn-lt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B5A094-64A0-B334-524D-18CCF3769A50}"/>
              </a:ext>
            </a:extLst>
          </p:cNvPr>
          <p:cNvSpPr txBox="1"/>
          <p:nvPr/>
        </p:nvSpPr>
        <p:spPr>
          <a:xfrm>
            <a:off x="3322139" y="1118015"/>
            <a:ext cx="46462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Owner’s can change any input, all costs are variable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5A9F6D7-B5A6-63DD-43E1-0B54330C0DE3}"/>
              </a:ext>
            </a:extLst>
          </p:cNvPr>
          <p:cNvSpPr/>
          <p:nvPr/>
        </p:nvSpPr>
        <p:spPr>
          <a:xfrm>
            <a:off x="1099410" y="5670828"/>
            <a:ext cx="18723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latin typeface="+mn-lt"/>
                <a:cs typeface="Arial" charset="0"/>
              </a:rPr>
              <a:t>Pizza</a:t>
            </a:r>
          </a:p>
          <a:p>
            <a:r>
              <a:rPr lang="en-US" sz="2000" i="1" dirty="0">
                <a:latin typeface="+mn-lt"/>
                <a:cs typeface="Arial" charset="0"/>
              </a:rPr>
              <a:t>Industry</a:t>
            </a:r>
            <a:endParaRPr lang="en-US" sz="2000" i="1" dirty="0">
              <a:latin typeface="+mn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FC2C5B7-0FC4-30B2-BA05-91293C92D853}"/>
              </a:ext>
            </a:extLst>
          </p:cNvPr>
          <p:cNvSpPr/>
          <p:nvPr/>
        </p:nvSpPr>
        <p:spPr>
          <a:xfrm>
            <a:off x="3347310" y="5670828"/>
            <a:ext cx="18723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latin typeface="+mn-lt"/>
                <a:cs typeface="Arial" charset="0"/>
              </a:rPr>
              <a:t>Automotive Industry</a:t>
            </a:r>
            <a:endParaRPr lang="en-US" sz="2000" i="1" dirty="0">
              <a:latin typeface="+mn-l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C38E48-EFDA-FB83-6CB3-44A7A8E3EEE2}"/>
              </a:ext>
            </a:extLst>
          </p:cNvPr>
          <p:cNvSpPr/>
          <p:nvPr/>
        </p:nvSpPr>
        <p:spPr>
          <a:xfrm>
            <a:off x="5676900" y="5692914"/>
            <a:ext cx="18723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latin typeface="+mn-lt"/>
                <a:cs typeface="Arial" charset="0"/>
              </a:rPr>
              <a:t>Diamond Industry</a:t>
            </a:r>
            <a:endParaRPr lang="en-US" sz="20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7555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DBBDE6-7F28-2AEF-50ED-DCD654D6FBA0}"/>
              </a:ext>
            </a:extLst>
          </p:cNvPr>
          <p:cNvSpPr/>
          <p:nvPr/>
        </p:nvSpPr>
        <p:spPr>
          <a:xfrm>
            <a:off x="2590800" y="1210270"/>
            <a:ext cx="43564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- requires an outlay of money,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3A391-5FBB-70A4-0BBB-408DEF9C6425}"/>
              </a:ext>
            </a:extLst>
          </p:cNvPr>
          <p:cNvSpPr/>
          <p:nvPr/>
        </p:nvSpPr>
        <p:spPr>
          <a:xfrm>
            <a:off x="2590800" y="3191470"/>
            <a:ext cx="43564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- doesn’t require a cash outlay,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B93773-09EC-60FB-9FB9-9176D5C222FE}"/>
              </a:ext>
            </a:extLst>
          </p:cNvPr>
          <p:cNvSpPr/>
          <p:nvPr/>
        </p:nvSpPr>
        <p:spPr>
          <a:xfrm>
            <a:off x="1143000" y="1900535"/>
            <a:ext cx="2199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paying wages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7CF7C3-480A-5994-1CE6-9A30495B68F8}"/>
              </a:ext>
            </a:extLst>
          </p:cNvPr>
          <p:cNvSpPr/>
          <p:nvPr/>
        </p:nvSpPr>
        <p:spPr>
          <a:xfrm>
            <a:off x="1143000" y="2237094"/>
            <a:ext cx="1938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paying rent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3A104C-ED13-5F98-16B2-90FB3C724E27}"/>
              </a:ext>
            </a:extLst>
          </p:cNvPr>
          <p:cNvSpPr/>
          <p:nvPr/>
        </p:nvSpPr>
        <p:spPr>
          <a:xfrm>
            <a:off x="1143000" y="2546359"/>
            <a:ext cx="2378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paying interest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5B073-27DD-89EE-B45A-8F9DD27350FD}"/>
              </a:ext>
            </a:extLst>
          </p:cNvPr>
          <p:cNvSpPr/>
          <p:nvPr/>
        </p:nvSpPr>
        <p:spPr>
          <a:xfrm>
            <a:off x="1143000" y="3917959"/>
            <a:ext cx="2654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the owner’s time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1E687D3-54A1-38C9-940F-DD831ADC97D2}"/>
              </a:ext>
            </a:extLst>
          </p:cNvPr>
          <p:cNvSpPr/>
          <p:nvPr/>
        </p:nvSpPr>
        <p:spPr>
          <a:xfrm>
            <a:off x="1143000" y="4254518"/>
            <a:ext cx="3174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the owner’s property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A9FABF3-05B1-97E9-54A2-3D7D6D3A54D6}"/>
              </a:ext>
            </a:extLst>
          </p:cNvPr>
          <p:cNvSpPr/>
          <p:nvPr/>
        </p:nvSpPr>
        <p:spPr>
          <a:xfrm>
            <a:off x="1143000" y="4567535"/>
            <a:ext cx="29431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the owner’s money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58C7ABD-2901-549B-F2FD-848E2F423320}"/>
              </a:ext>
            </a:extLst>
          </p:cNvPr>
          <p:cNvSpPr/>
          <p:nvPr/>
        </p:nvSpPr>
        <p:spPr>
          <a:xfrm>
            <a:off x="4445798" y="3917959"/>
            <a:ext cx="15068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+mn-lt"/>
              </a:rPr>
              <a:t>lost wages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D976AB1-28EB-9082-A919-FF04467C9AB6}"/>
              </a:ext>
            </a:extLst>
          </p:cNvPr>
          <p:cNvSpPr/>
          <p:nvPr/>
        </p:nvSpPr>
        <p:spPr>
          <a:xfrm>
            <a:off x="4445798" y="4254518"/>
            <a:ext cx="2942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+mn-lt"/>
              </a:rPr>
              <a:t>forgone rental income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795F35-92C2-CC89-92B9-3ABFD185330A}"/>
              </a:ext>
            </a:extLst>
          </p:cNvPr>
          <p:cNvSpPr/>
          <p:nvPr/>
        </p:nvSpPr>
        <p:spPr>
          <a:xfrm>
            <a:off x="4445798" y="4567535"/>
            <a:ext cx="31516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latin typeface="+mn-lt"/>
              </a:rPr>
              <a:t>forgone interest income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5972D5-FC38-42EB-DC2C-9DFC03747693}"/>
              </a:ext>
            </a:extLst>
          </p:cNvPr>
          <p:cNvSpPr txBox="1"/>
          <p:nvPr/>
        </p:nvSpPr>
        <p:spPr>
          <a:xfrm>
            <a:off x="838200" y="151953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payment to non owners for resources: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1356DF6-05C0-8AAB-C69A-4F374CFE847C}"/>
              </a:ext>
            </a:extLst>
          </p:cNvPr>
          <p:cNvSpPr/>
          <p:nvPr/>
        </p:nvSpPr>
        <p:spPr>
          <a:xfrm>
            <a:off x="838200" y="1210270"/>
            <a:ext cx="18837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+mn-lt"/>
              </a:rPr>
              <a:t>Explicit costs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 </a:t>
            </a:r>
            <a:endParaRPr lang="en-US" sz="2400" dirty="0">
              <a:latin typeface="+mn-l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0B413F5-A6AE-24EF-833D-EE2520EA4687}"/>
              </a:ext>
            </a:extLst>
          </p:cNvPr>
          <p:cNvSpPr/>
          <p:nvPr/>
        </p:nvSpPr>
        <p:spPr>
          <a:xfrm>
            <a:off x="838200" y="3191470"/>
            <a:ext cx="19237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Implicit costs</a:t>
            </a:r>
            <a:r>
              <a:rPr lang="en-US" sz="2400" dirty="0">
                <a:latin typeface="+mn-lt"/>
              </a:rPr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91231A0-7561-6169-5E0E-6281048DC14A}"/>
              </a:ext>
            </a:extLst>
          </p:cNvPr>
          <p:cNvSpPr/>
          <p:nvPr/>
        </p:nvSpPr>
        <p:spPr>
          <a:xfrm>
            <a:off x="838200" y="3496270"/>
            <a:ext cx="2337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opportunity cost:</a:t>
            </a:r>
          </a:p>
        </p:txBody>
      </p:sp>
    </p:spTree>
    <p:extLst>
      <p:ext uri="{BB962C8B-B14F-4D97-AF65-F5344CB8AC3E}">
        <p14:creationId xmlns:p14="http://schemas.microsoft.com/office/powerpoint/2010/main" val="219793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91B0EF-8F7E-FD8D-B45C-77B68DD142C0}"/>
              </a:ext>
            </a:extLst>
          </p:cNvPr>
          <p:cNvSpPr txBox="1"/>
          <p:nvPr/>
        </p:nvSpPr>
        <p:spPr>
          <a:xfrm>
            <a:off x="1252538" y="9906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</a:rPr>
              <a:t>Pizza Co.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4B61E31-FBEB-7B93-D673-7F86C4DD7EBB}"/>
              </a:ext>
            </a:extLst>
          </p:cNvPr>
          <p:cNvCxnSpPr/>
          <p:nvPr/>
        </p:nvCxnSpPr>
        <p:spPr>
          <a:xfrm>
            <a:off x="1252538" y="1371600"/>
            <a:ext cx="403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BDDED9B-33C2-FBD9-E363-30B9E4A93FDA}"/>
              </a:ext>
            </a:extLst>
          </p:cNvPr>
          <p:cNvGrpSpPr/>
          <p:nvPr/>
        </p:nvGrpSpPr>
        <p:grpSpPr>
          <a:xfrm>
            <a:off x="1252537" y="1447800"/>
            <a:ext cx="3886201" cy="461665"/>
            <a:chOff x="1523999" y="1295400"/>
            <a:chExt cx="3886201" cy="46166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CCEDE45-AE9F-92A2-51F6-438A7BDC30B4}"/>
                </a:ext>
              </a:extLst>
            </p:cNvPr>
            <p:cNvSpPr txBox="1"/>
            <p:nvPr/>
          </p:nvSpPr>
          <p:spPr>
            <a:xfrm>
              <a:off x="1523999" y="1295400"/>
              <a:ext cx="13620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+mn-lt"/>
                </a:rPr>
                <a:t>Revenue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5D4CBC2-2579-C0F7-1D92-CB40D544BE38}"/>
                </a:ext>
              </a:extLst>
            </p:cNvPr>
            <p:cNvSpPr txBox="1"/>
            <p:nvPr/>
          </p:nvSpPr>
          <p:spPr>
            <a:xfrm>
              <a:off x="4038600" y="1295400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latin typeface="+mn-lt"/>
                </a:rPr>
                <a:t>$300,000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FE14ACE-67F6-B953-5241-F9AB436E59B9}"/>
              </a:ext>
            </a:extLst>
          </p:cNvPr>
          <p:cNvSpPr txBox="1"/>
          <p:nvPr/>
        </p:nvSpPr>
        <p:spPr>
          <a:xfrm>
            <a:off x="1252538" y="2990671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</a:rPr>
              <a:t>Explicit Cost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676AC6E-FD8A-8D72-6B3B-B4BF70D9EDB2}"/>
              </a:ext>
            </a:extLst>
          </p:cNvPr>
          <p:cNvSpPr txBox="1"/>
          <p:nvPr/>
        </p:nvSpPr>
        <p:spPr>
          <a:xfrm>
            <a:off x="3767138" y="3002339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n-lt"/>
              </a:rPr>
              <a:t>$250,000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3CD09EA-9C75-E165-622C-0F420463A3FA}"/>
              </a:ext>
            </a:extLst>
          </p:cNvPr>
          <p:cNvCxnSpPr/>
          <p:nvPr/>
        </p:nvCxnSpPr>
        <p:spPr>
          <a:xfrm>
            <a:off x="3690938" y="3459539"/>
            <a:ext cx="1371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6DF1D868-8947-714F-F497-C4E7C1206D8B}"/>
              </a:ext>
            </a:extLst>
          </p:cNvPr>
          <p:cNvSpPr txBox="1"/>
          <p:nvPr/>
        </p:nvSpPr>
        <p:spPr>
          <a:xfrm>
            <a:off x="1252538" y="3424535"/>
            <a:ext cx="2552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Accounting Profit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1A4C134-4AAF-EA1D-8D65-DC90FEECB8B3}"/>
              </a:ext>
            </a:extLst>
          </p:cNvPr>
          <p:cNvGrpSpPr/>
          <p:nvPr/>
        </p:nvGrpSpPr>
        <p:grpSpPr>
          <a:xfrm>
            <a:off x="1252538" y="3764339"/>
            <a:ext cx="3886200" cy="472273"/>
            <a:chOff x="1524000" y="3611939"/>
            <a:chExt cx="3886200" cy="472273"/>
          </a:xfrm>
        </p:grpSpPr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7C10F493-D630-813F-FFFC-E2CBC987A7DE}"/>
                </a:ext>
              </a:extLst>
            </p:cNvPr>
            <p:cNvSpPr txBox="1"/>
            <p:nvPr/>
          </p:nvSpPr>
          <p:spPr>
            <a:xfrm>
              <a:off x="1524000" y="3611939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Teacher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09D28C3E-89CA-6B28-2CDA-70323BDF0AA3}"/>
                </a:ext>
              </a:extLst>
            </p:cNvPr>
            <p:cNvSpPr txBox="1"/>
            <p:nvPr/>
          </p:nvSpPr>
          <p:spPr>
            <a:xfrm>
              <a:off x="4191000" y="3622547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$30,000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5D81B76E-3EF0-5330-CC1F-0885047FC64A}"/>
              </a:ext>
            </a:extLst>
          </p:cNvPr>
          <p:cNvGrpSpPr/>
          <p:nvPr/>
        </p:nvGrpSpPr>
        <p:grpSpPr>
          <a:xfrm>
            <a:off x="1252538" y="4262735"/>
            <a:ext cx="3886200" cy="461665"/>
            <a:chOff x="1524000" y="4110335"/>
            <a:chExt cx="3886200" cy="461665"/>
          </a:xfrm>
        </p:grpSpPr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E7F3E55B-1B8C-0FAD-D38A-1469095F13EF}"/>
                </a:ext>
              </a:extLst>
            </p:cNvPr>
            <p:cNvSpPr txBox="1"/>
            <p:nvPr/>
          </p:nvSpPr>
          <p:spPr>
            <a:xfrm>
              <a:off x="1524000" y="4110335"/>
              <a:ext cx="2362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Economic Profit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FD5F19C-F076-5377-5843-0137592D784E}"/>
                </a:ext>
              </a:extLst>
            </p:cNvPr>
            <p:cNvSpPr txBox="1"/>
            <p:nvPr/>
          </p:nvSpPr>
          <p:spPr>
            <a:xfrm>
              <a:off x="4114800" y="4110335"/>
              <a:ext cx="1295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 $20,000</a:t>
              </a: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B77E462-653B-C790-72AE-B3C7AC574644}"/>
              </a:ext>
            </a:extLst>
          </p:cNvPr>
          <p:cNvGrpSpPr/>
          <p:nvPr/>
        </p:nvGrpSpPr>
        <p:grpSpPr>
          <a:xfrm>
            <a:off x="1252538" y="3733800"/>
            <a:ext cx="3924300" cy="481205"/>
            <a:chOff x="1524000" y="4776595"/>
            <a:chExt cx="3924300" cy="481205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44642CE-704E-1BB3-B470-23C538117B0B}"/>
                </a:ext>
              </a:extLst>
            </p:cNvPr>
            <p:cNvSpPr txBox="1"/>
            <p:nvPr/>
          </p:nvSpPr>
          <p:spPr>
            <a:xfrm>
              <a:off x="1524000" y="4776595"/>
              <a:ext cx="15464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Principal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04A7B402-6D80-2732-0E7C-697921C0EB42}"/>
                </a:ext>
              </a:extLst>
            </p:cNvPr>
            <p:cNvSpPr txBox="1"/>
            <p:nvPr/>
          </p:nvSpPr>
          <p:spPr>
            <a:xfrm>
              <a:off x="4114800" y="4796135"/>
              <a:ext cx="1333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 $50,000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6F8B4904-D8A2-F186-DEDE-86C4990C2DFC}"/>
              </a:ext>
            </a:extLst>
          </p:cNvPr>
          <p:cNvGrpSpPr/>
          <p:nvPr/>
        </p:nvGrpSpPr>
        <p:grpSpPr>
          <a:xfrm>
            <a:off x="1219200" y="3733800"/>
            <a:ext cx="4061052" cy="467027"/>
            <a:chOff x="1490662" y="5334000"/>
            <a:chExt cx="4061052" cy="467027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AB67EF0C-8A18-AC88-4482-2F48AFD35A14}"/>
                </a:ext>
              </a:extLst>
            </p:cNvPr>
            <p:cNvSpPr txBox="1"/>
            <p:nvPr/>
          </p:nvSpPr>
          <p:spPr>
            <a:xfrm>
              <a:off x="1490662" y="5339362"/>
              <a:ext cx="24288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Superintendent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23B640AD-BC51-BC60-61E1-7DCC23562F2C}"/>
                </a:ext>
              </a:extLst>
            </p:cNvPr>
            <p:cNvSpPr txBox="1"/>
            <p:nvPr/>
          </p:nvSpPr>
          <p:spPr>
            <a:xfrm>
              <a:off x="4027714" y="5334000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$100,000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0E9BD441-07AC-98E4-26DC-39C0240AF337}"/>
              </a:ext>
            </a:extLst>
          </p:cNvPr>
          <p:cNvSpPr txBox="1"/>
          <p:nvPr/>
        </p:nvSpPr>
        <p:spPr>
          <a:xfrm>
            <a:off x="3919538" y="34245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$50,000</a:t>
            </a: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EDC8DF78-1514-389F-260A-6762FB04FC8F}"/>
              </a:ext>
            </a:extLst>
          </p:cNvPr>
          <p:cNvGrpSpPr/>
          <p:nvPr/>
        </p:nvGrpSpPr>
        <p:grpSpPr>
          <a:xfrm>
            <a:off x="1524000" y="1828800"/>
            <a:ext cx="3581400" cy="461665"/>
            <a:chOff x="1828800" y="1676400"/>
            <a:chExt cx="3581400" cy="461665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66BAE1C0-3BF1-E2DE-5980-6824029F99A7}"/>
                </a:ext>
              </a:extLst>
            </p:cNvPr>
            <p:cNvSpPr txBox="1"/>
            <p:nvPr/>
          </p:nvSpPr>
          <p:spPr>
            <a:xfrm>
              <a:off x="1828800" y="1676400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Worker Wages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8E4D9A2-A979-0F51-692E-875EC60E17D2}"/>
                </a:ext>
              </a:extLst>
            </p:cNvPr>
            <p:cNvSpPr txBox="1"/>
            <p:nvPr/>
          </p:nvSpPr>
          <p:spPr>
            <a:xfrm>
              <a:off x="4038600" y="1676400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$100,000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05E4A5B-EE9B-1D62-388E-5E3A8613D7BA}"/>
              </a:ext>
            </a:extLst>
          </p:cNvPr>
          <p:cNvGrpSpPr/>
          <p:nvPr/>
        </p:nvGrpSpPr>
        <p:grpSpPr>
          <a:xfrm>
            <a:off x="1524000" y="2205335"/>
            <a:ext cx="3581400" cy="461665"/>
            <a:chOff x="1828800" y="2052935"/>
            <a:chExt cx="3581400" cy="461665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521EBBD9-37F4-E633-0AB2-5B2DEB302C05}"/>
                </a:ext>
              </a:extLst>
            </p:cNvPr>
            <p:cNvSpPr txBox="1"/>
            <p:nvPr/>
          </p:nvSpPr>
          <p:spPr>
            <a:xfrm>
              <a:off x="1828800" y="2052935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Rent Expense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46882256-6B14-726B-781D-531039FB7F48}"/>
                </a:ext>
              </a:extLst>
            </p:cNvPr>
            <p:cNvSpPr txBox="1"/>
            <p:nvPr/>
          </p:nvSpPr>
          <p:spPr>
            <a:xfrm>
              <a:off x="4191000" y="2052935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$50,000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32E98EF4-EE6D-D600-8B56-5E582D56DAAB}"/>
              </a:ext>
            </a:extLst>
          </p:cNvPr>
          <p:cNvGrpSpPr/>
          <p:nvPr/>
        </p:nvGrpSpPr>
        <p:grpSpPr>
          <a:xfrm>
            <a:off x="1557338" y="2586335"/>
            <a:ext cx="3581400" cy="461665"/>
            <a:chOff x="1828800" y="2433935"/>
            <a:chExt cx="3581400" cy="461665"/>
          </a:xfrm>
        </p:grpSpPr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5BE740C-A1FB-A4F0-7110-72E3D1D16042}"/>
                </a:ext>
              </a:extLst>
            </p:cNvPr>
            <p:cNvSpPr txBox="1"/>
            <p:nvPr/>
          </p:nvSpPr>
          <p:spPr>
            <a:xfrm>
              <a:off x="1828800" y="2433935"/>
              <a:ext cx="213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Material Cost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05BE9F0D-16DA-3731-914E-09A5762EDEEA}"/>
                </a:ext>
              </a:extLst>
            </p:cNvPr>
            <p:cNvSpPr txBox="1"/>
            <p:nvPr/>
          </p:nvSpPr>
          <p:spPr>
            <a:xfrm>
              <a:off x="4038600" y="2433935"/>
              <a:ext cx="1371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$100,000</a:t>
              </a: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60FCB09-FE49-5090-35FB-79FB90DADD4F}"/>
              </a:ext>
            </a:extLst>
          </p:cNvPr>
          <p:cNvSpPr txBox="1"/>
          <p:nvPr/>
        </p:nvSpPr>
        <p:spPr>
          <a:xfrm>
            <a:off x="5214938" y="18288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n-lt"/>
              </a:rPr>
              <a:t>Explicit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5D6FABE-D7FF-C2E7-C514-6D831D799494}"/>
              </a:ext>
            </a:extLst>
          </p:cNvPr>
          <p:cNvSpPr txBox="1"/>
          <p:nvPr/>
        </p:nvSpPr>
        <p:spPr>
          <a:xfrm>
            <a:off x="5214938" y="22053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n-lt"/>
              </a:rPr>
              <a:t>Explicit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475C64D-6A8A-475F-C01E-FD2BB372F420}"/>
              </a:ext>
            </a:extLst>
          </p:cNvPr>
          <p:cNvSpPr txBox="1"/>
          <p:nvPr/>
        </p:nvSpPr>
        <p:spPr>
          <a:xfrm>
            <a:off x="5214938" y="25863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n-lt"/>
              </a:rPr>
              <a:t>Explicit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242C15DA-89B3-31CB-B0B2-6B8910F3A1BB}"/>
              </a:ext>
            </a:extLst>
          </p:cNvPr>
          <p:cNvCxnSpPr/>
          <p:nvPr/>
        </p:nvCxnSpPr>
        <p:spPr>
          <a:xfrm>
            <a:off x="3690938" y="4191000"/>
            <a:ext cx="1371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ED4AEC2-540B-B115-1DE6-DE425C9B32A9}"/>
              </a:ext>
            </a:extLst>
          </p:cNvPr>
          <p:cNvGrpSpPr/>
          <p:nvPr/>
        </p:nvGrpSpPr>
        <p:grpSpPr>
          <a:xfrm>
            <a:off x="1252538" y="4267200"/>
            <a:ext cx="4191000" cy="461665"/>
            <a:chOff x="1524000" y="4719935"/>
            <a:chExt cx="4191000" cy="461665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2F2B62C9-2F9C-807D-0E2C-4D9973BB2A45}"/>
                </a:ext>
              </a:extLst>
            </p:cNvPr>
            <p:cNvSpPr txBox="1"/>
            <p:nvPr/>
          </p:nvSpPr>
          <p:spPr>
            <a:xfrm>
              <a:off x="4114800" y="4719935"/>
              <a:ext cx="1600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           $0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9B990C12-CE5D-3C47-F7C1-7B6BCEE27BE4}"/>
                </a:ext>
              </a:extLst>
            </p:cNvPr>
            <p:cNvSpPr txBox="1"/>
            <p:nvPr/>
          </p:nvSpPr>
          <p:spPr>
            <a:xfrm>
              <a:off x="1524000" y="4719935"/>
              <a:ext cx="2362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Economic Profit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82DA2831-226B-2AFA-C11F-79CBCFED6EB1}"/>
              </a:ext>
            </a:extLst>
          </p:cNvPr>
          <p:cNvGrpSpPr/>
          <p:nvPr/>
        </p:nvGrpSpPr>
        <p:grpSpPr>
          <a:xfrm>
            <a:off x="1252538" y="4267200"/>
            <a:ext cx="3924300" cy="461665"/>
            <a:chOff x="1524000" y="5939135"/>
            <a:chExt cx="3924300" cy="461665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857E401D-5098-643D-84DC-89A6CC15957D}"/>
                </a:ext>
              </a:extLst>
            </p:cNvPr>
            <p:cNvSpPr txBox="1"/>
            <p:nvPr/>
          </p:nvSpPr>
          <p:spPr>
            <a:xfrm>
              <a:off x="4029075" y="5939135"/>
              <a:ext cx="14192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- $50,000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6380A231-82CC-0F82-AA73-70F41C648CFC}"/>
                </a:ext>
              </a:extLst>
            </p:cNvPr>
            <p:cNvSpPr txBox="1"/>
            <p:nvPr/>
          </p:nvSpPr>
          <p:spPr>
            <a:xfrm>
              <a:off x="1524000" y="5939135"/>
              <a:ext cx="2362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+mn-lt"/>
                </a:rPr>
                <a:t>Economic Loss</a:t>
              </a: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6526E6DC-6650-FA31-5194-BB4CCFF1A130}"/>
              </a:ext>
            </a:extLst>
          </p:cNvPr>
          <p:cNvSpPr txBox="1"/>
          <p:nvPr/>
        </p:nvSpPr>
        <p:spPr>
          <a:xfrm>
            <a:off x="5214938" y="3729335"/>
            <a:ext cx="11865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latin typeface="+mn-lt"/>
              </a:rPr>
              <a:t>Implicit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35AE140-8228-4D44-9F33-D8EFCEB3E691}"/>
              </a:ext>
            </a:extLst>
          </p:cNvPr>
          <p:cNvSpPr/>
          <p:nvPr/>
        </p:nvSpPr>
        <p:spPr>
          <a:xfrm>
            <a:off x="762000" y="4806295"/>
            <a:ext cx="746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</a:rPr>
              <a:t>Accounting profit</a:t>
            </a:r>
            <a:r>
              <a:rPr lang="en-US" sz="2000" dirty="0">
                <a:latin typeface="+mn-lt"/>
              </a:rPr>
              <a:t> - total revenue minus total explicit costs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4B268DF4-2D6E-04C2-5763-E2D47ED024EE}"/>
              </a:ext>
            </a:extLst>
          </p:cNvPr>
          <p:cNvSpPr/>
          <p:nvPr/>
        </p:nvSpPr>
        <p:spPr>
          <a:xfrm>
            <a:off x="782112" y="5949295"/>
            <a:ext cx="74273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latin typeface="+mn-lt"/>
              </a:rPr>
              <a:t>Accounting profit ignores implicit costs and it’s always higher than economic profit.  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A0C1DA40-D14E-0943-C2CB-ED0DCA40D2A0}"/>
              </a:ext>
            </a:extLst>
          </p:cNvPr>
          <p:cNvSpPr/>
          <p:nvPr/>
        </p:nvSpPr>
        <p:spPr>
          <a:xfrm>
            <a:off x="782112" y="5194498"/>
            <a:ext cx="73284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+mn-lt"/>
              </a:rPr>
              <a:t>Economic profit</a:t>
            </a:r>
            <a:r>
              <a:rPr lang="en-US" sz="2000" dirty="0">
                <a:latin typeface="+mn-lt"/>
              </a:rPr>
              <a:t> - total revenue minus total costs </a:t>
            </a:r>
            <a:r>
              <a:rPr lang="en-US" sz="2000" i="1" dirty="0">
                <a:latin typeface="+mn-lt"/>
              </a:rPr>
              <a:t>(includes explicit and implicit costs)</a:t>
            </a:r>
          </a:p>
        </p:txBody>
      </p:sp>
    </p:spTree>
    <p:extLst>
      <p:ext uri="{BB962C8B-B14F-4D97-AF65-F5344CB8AC3E}">
        <p14:creationId xmlns:p14="http://schemas.microsoft.com/office/powerpoint/2010/main" val="155900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0" grpId="0"/>
      <p:bldP spid="67" grpId="0"/>
      <p:bldP spid="80" grpId="0"/>
      <p:bldP spid="90" grpId="0"/>
      <p:bldP spid="91" grpId="0"/>
      <p:bldP spid="92" grpId="0"/>
      <p:bldP spid="100" grpId="0"/>
      <p:bldP spid="101" grpId="0"/>
      <p:bldP spid="102" grpId="0"/>
      <p:bldP spid="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452246-3FDA-A063-99DF-C4450F21885D}"/>
              </a:ext>
            </a:extLst>
          </p:cNvPr>
          <p:cNvSpPr/>
          <p:nvPr/>
        </p:nvSpPr>
        <p:spPr>
          <a:xfrm>
            <a:off x="2057400" y="1219200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is a time period so short at least one input is fixed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B4850F-2AC7-384E-F3EC-7D99FB5B67F4}"/>
              </a:ext>
            </a:extLst>
          </p:cNvPr>
          <p:cNvSpPr/>
          <p:nvPr/>
        </p:nvSpPr>
        <p:spPr>
          <a:xfrm>
            <a:off x="1981200" y="3200400"/>
            <a:ext cx="6476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is a time period so long that all inputs can change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3CDFE5-6812-6995-F2CC-D941B7F0B226}"/>
              </a:ext>
            </a:extLst>
          </p:cNvPr>
          <p:cNvSpPr/>
          <p:nvPr/>
        </p:nvSpPr>
        <p:spPr>
          <a:xfrm>
            <a:off x="990601" y="1985665"/>
            <a:ext cx="1450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Factory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45EA3E-CB3A-CAA3-4FFB-37E64E238851}"/>
              </a:ext>
            </a:extLst>
          </p:cNvPr>
          <p:cNvSpPr/>
          <p:nvPr/>
        </p:nvSpPr>
        <p:spPr>
          <a:xfrm>
            <a:off x="990601" y="2322224"/>
            <a:ext cx="2845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Special equipment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473BAF-B9D9-9D2A-9498-04A1BD2A8300}"/>
              </a:ext>
            </a:extLst>
          </p:cNvPr>
          <p:cNvSpPr/>
          <p:nvPr/>
        </p:nvSpPr>
        <p:spPr>
          <a:xfrm>
            <a:off x="990601" y="2631489"/>
            <a:ext cx="11320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Land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4148EA-E5BE-4EB0-6071-C88B61E891A7}"/>
              </a:ext>
            </a:extLst>
          </p:cNvPr>
          <p:cNvSpPr/>
          <p:nvPr/>
        </p:nvSpPr>
        <p:spPr>
          <a:xfrm>
            <a:off x="685801" y="1219200"/>
            <a:ext cx="14494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+mn-lt"/>
              </a:rPr>
              <a:t>Short Run</a:t>
            </a:r>
            <a:endParaRPr lang="en-US" sz="2400" dirty="0"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66CBDA-0EBC-BBE9-69AD-12D666C9A02A}"/>
              </a:ext>
            </a:extLst>
          </p:cNvPr>
          <p:cNvSpPr/>
          <p:nvPr/>
        </p:nvSpPr>
        <p:spPr>
          <a:xfrm>
            <a:off x="685801" y="3200400"/>
            <a:ext cx="13628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Long Run</a:t>
            </a:r>
            <a:endParaRPr lang="en-US" sz="2400" dirty="0"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1237D5-323A-8B03-CCA8-44C04C6A48EC}"/>
              </a:ext>
            </a:extLst>
          </p:cNvPr>
          <p:cNvSpPr/>
          <p:nvPr/>
        </p:nvSpPr>
        <p:spPr>
          <a:xfrm>
            <a:off x="685800" y="3581400"/>
            <a:ext cx="6556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Firms can build more factories or sell existing ones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CE7D7F-5C66-8F33-3510-A87EB7E45A6F}"/>
              </a:ext>
            </a:extLst>
          </p:cNvPr>
          <p:cNvSpPr/>
          <p:nvPr/>
        </p:nvSpPr>
        <p:spPr>
          <a:xfrm>
            <a:off x="685801" y="1600200"/>
            <a:ext cx="6096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Cost for a fixed input is termed </a:t>
            </a:r>
            <a:r>
              <a:rPr lang="en-US" sz="2400" b="1" dirty="0">
                <a:latin typeface="+mn-lt"/>
              </a:rPr>
              <a:t>Fixed Cost</a:t>
            </a:r>
          </a:p>
        </p:txBody>
      </p:sp>
    </p:spTree>
    <p:extLst>
      <p:ext uri="{BB962C8B-B14F-4D97-AF65-F5344CB8AC3E}">
        <p14:creationId xmlns:p14="http://schemas.microsoft.com/office/powerpoint/2010/main" val="400071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9" grpId="0"/>
      <p:bldP spid="10" grpId="0"/>
      <p:bldP spid="11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7531568-BF88-C928-210C-A4118CCE385C}"/>
              </a:ext>
            </a:extLst>
          </p:cNvPr>
          <p:cNvSpPr/>
          <p:nvPr/>
        </p:nvSpPr>
        <p:spPr>
          <a:xfrm>
            <a:off x="457200" y="1066800"/>
            <a:ext cx="678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+mn-lt"/>
              </a:rPr>
              <a:t>Production Function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9A781B-673C-602B-71CC-1ECBB33955F9}"/>
              </a:ext>
            </a:extLst>
          </p:cNvPr>
          <p:cNvSpPr/>
          <p:nvPr/>
        </p:nvSpPr>
        <p:spPr>
          <a:xfrm>
            <a:off x="609600" y="1447800"/>
            <a:ext cx="678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shows the relationship between the level of inputs used to produce output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41DE386-C679-E642-34C8-24B34F2BC9EB}"/>
              </a:ext>
            </a:extLst>
          </p:cNvPr>
          <p:cNvSpPr/>
          <p:nvPr/>
        </p:nvSpPr>
        <p:spPr>
          <a:xfrm>
            <a:off x="762000" y="2293203"/>
            <a:ext cx="266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Labor to pizza</a:t>
            </a:r>
          </a:p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Water to hay</a:t>
            </a:r>
          </a:p>
          <a:p>
            <a:pPr marL="342900" indent="-342900">
              <a:buFont typeface="Calibri" pitchFamily="34" charset="0"/>
              <a:buChar char="―"/>
            </a:pPr>
            <a:r>
              <a:rPr lang="en-US" sz="2400" dirty="0">
                <a:latin typeface="+mn-lt"/>
              </a:rPr>
              <a:t>Grass to beef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98B2118-A817-D803-6657-40ECBF142D56}"/>
              </a:ext>
            </a:extLst>
          </p:cNvPr>
          <p:cNvSpPr/>
          <p:nvPr/>
        </p:nvSpPr>
        <p:spPr>
          <a:xfrm>
            <a:off x="609600" y="3512403"/>
            <a:ext cx="678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with at least one fixed input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19502D9-BC7E-613F-D895-E9358F6C169A}"/>
              </a:ext>
            </a:extLst>
          </p:cNvPr>
          <p:cNvSpPr/>
          <p:nvPr/>
        </p:nvSpPr>
        <p:spPr>
          <a:xfrm>
            <a:off x="609600" y="3957935"/>
            <a:ext cx="678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</a:rPr>
              <a:t>the production function is a </a:t>
            </a:r>
            <a:r>
              <a:rPr lang="en-US" sz="2400">
                <a:latin typeface="+mn-lt"/>
              </a:rPr>
              <a:t>short run </a:t>
            </a:r>
            <a:r>
              <a:rPr lang="en-US" sz="2400" dirty="0">
                <a:latin typeface="+mn-lt"/>
              </a:rPr>
              <a:t>concept</a:t>
            </a:r>
          </a:p>
        </p:txBody>
      </p:sp>
    </p:spTree>
    <p:extLst>
      <p:ext uri="{BB962C8B-B14F-4D97-AF65-F5344CB8AC3E}">
        <p14:creationId xmlns:p14="http://schemas.microsoft.com/office/powerpoint/2010/main" val="80980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31" grpId="0"/>
      <p:bldP spid="32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>
            <a:extLst>
              <a:ext uri="{FF2B5EF4-FFF2-40B4-BE49-F238E27FC236}">
                <a16:creationId xmlns:a16="http://schemas.microsoft.com/office/drawing/2014/main" id="{938C933A-6318-F4AF-210F-B9CD3D3E46E4}"/>
              </a:ext>
            </a:extLst>
          </p:cNvPr>
          <p:cNvSpPr txBox="1">
            <a:spLocks noChangeArrowheads="1"/>
          </p:cNvSpPr>
          <p:nvPr/>
        </p:nvSpPr>
        <p:spPr>
          <a:xfrm>
            <a:off x="3277195" y="1128354"/>
            <a:ext cx="1828205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1,220 sq. space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8EC5D9-F03D-97A3-DDC1-03F20DAC6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7194" y="1433154"/>
            <a:ext cx="4647603" cy="31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i="1" dirty="0">
                <a:latin typeface="+mn-lt"/>
              </a:rPr>
              <a:t>Implies Maximum Output per Worker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3FADE3-D391-2DC7-3480-0A0EED855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390" y="2486799"/>
            <a:ext cx="12948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Labor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0143F4-DF85-8CDA-D286-10819F928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2985" y="2209800"/>
            <a:ext cx="12948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Pizzas per Hour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2185F9-1480-DB43-3039-649836BBD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2856131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52FFE4-1DE6-47E8-EDA0-664A2D7E0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319319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2D376F-2155-759E-5B86-36AFE72BF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3562529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8EAE5B7-94EC-A9DB-9152-9518B75C9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3899595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2397B1B-35CB-3BF0-865D-D9754BBA1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426892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F44B14E-6BC2-DA4C-7F95-66BEBD146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4605993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925A605-F5AF-96F9-F41B-CB21B033D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4975325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F5EE41-3525-6655-2CCB-424E01749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790" y="5312391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B2CEF55-C06A-AAB3-CAF2-CA87CA2EC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2856131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E1D375F-C40B-6F12-3120-2F632F527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319319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10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36F805-25B4-2F54-7EBD-51B59B413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3562529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25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17D4D9-D6F6-62B4-9B3D-5C5736480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3899595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50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94BDEF-1297-1C1D-B4F7-647DBA906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426892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65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78BF55-6867-D27E-B1D4-7AC07C3C4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4605993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75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8606B83-7777-0B13-2536-F2242A963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4975325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80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34F31C-6A7D-635C-9B8D-20F8F54F4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980" y="5312391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80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BC04C46-9433-81C1-F7AE-3EA0463AE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319319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10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730DECE-0BF9-604E-974D-96732DAFD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3562529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15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CE561D4-FB52-23AE-E5CD-68C11A8C6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3899595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25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2A6EBC-838B-0D19-FFBB-B3CA6EBC6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4268927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20AB666-EC49-8A46-981E-33C79013E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4605993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10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4978008-7867-9007-8270-1DA15209C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4975325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5A62EC0-9EE1-BAFD-1DB9-2DC9174D5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595" y="5312391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0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5F23F083-2410-BF77-ED9F-801B31DB9331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1133116"/>
            <a:ext cx="2034883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A fixed resource</a:t>
            </a:r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8D106C34-D51F-1601-402F-AAE785C3820D}"/>
              </a:ext>
            </a:extLst>
          </p:cNvPr>
          <p:cNvSpPr txBox="1">
            <a:spLocks noChangeArrowheads="1"/>
          </p:cNvSpPr>
          <p:nvPr/>
        </p:nvSpPr>
        <p:spPr>
          <a:xfrm>
            <a:off x="762000" y="1433154"/>
            <a:ext cx="251579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Production efficiency</a:t>
            </a:r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BA40A9C5-8567-2910-AE95-F2BB9633B839}"/>
              </a:ext>
            </a:extLst>
          </p:cNvPr>
          <p:cNvSpPr txBox="1">
            <a:spLocks noChangeArrowheads="1"/>
          </p:cNvSpPr>
          <p:nvPr/>
        </p:nvSpPr>
        <p:spPr>
          <a:xfrm>
            <a:off x="839390" y="6014286"/>
            <a:ext cx="7771805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b="1" dirty="0">
                <a:latin typeface="+mn-lt"/>
              </a:rPr>
              <a:t>Marginal Product (MP): </a:t>
            </a:r>
            <a:r>
              <a:rPr lang="en-US" sz="1800" dirty="0">
                <a:latin typeface="+mn-lt"/>
              </a:rPr>
              <a:t> output produced by using one more variable input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E84B4FA-9112-C6CF-E823-DC942C707367}"/>
              </a:ext>
            </a:extLst>
          </p:cNvPr>
          <p:cNvSpPr/>
          <p:nvPr/>
        </p:nvSpPr>
        <p:spPr>
          <a:xfrm>
            <a:off x="3429595" y="4231253"/>
            <a:ext cx="456605" cy="145047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3">
            <a:extLst>
              <a:ext uri="{FF2B5EF4-FFF2-40B4-BE49-F238E27FC236}">
                <a16:creationId xmlns:a16="http://schemas.microsoft.com/office/drawing/2014/main" id="{5400C717-5375-5ABF-1CE4-4619BB579E79}"/>
              </a:ext>
            </a:extLst>
          </p:cNvPr>
          <p:cNvSpPr txBox="1">
            <a:spLocks noChangeArrowheads="1"/>
          </p:cNvSpPr>
          <p:nvPr/>
        </p:nvSpPr>
        <p:spPr>
          <a:xfrm>
            <a:off x="838795" y="6386154"/>
            <a:ext cx="7771805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b="1" dirty="0">
                <a:latin typeface="+mn-lt"/>
              </a:rPr>
              <a:t>Diminishing Marginal Product</a:t>
            </a:r>
            <a:r>
              <a:rPr lang="en-US" sz="1800" dirty="0">
                <a:latin typeface="+mn-lt"/>
              </a:rPr>
              <a:t> MP increasing at a decreasing rate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B08B6CA-3DCF-52A7-CF46-5FBB1E99F671}"/>
                  </a:ext>
                </a:extLst>
              </p:cNvPr>
              <p:cNvSpPr txBox="1"/>
              <p:nvPr/>
            </p:nvSpPr>
            <p:spPr>
              <a:xfrm>
                <a:off x="3277195" y="2290798"/>
                <a:ext cx="1600200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</a:rPr>
                        <m:t>𝑀</m:t>
                      </m:r>
                      <m:r>
                        <a:rPr lang="en-US" sz="2000" b="0" i="1" smtClean="0">
                          <a:latin typeface="Cambria Math"/>
                        </a:rPr>
                        <m:t>𝑃</m:t>
                      </m:r>
                      <m:r>
                        <a:rPr lang="en-US" sz="2000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000" b="1">
                              <a:cs typeface="Arial" charset="0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/>
                              <a:cs typeface="Arial" charset="0"/>
                            </a:rPr>
                            <m:t>𝑄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000" b="1">
                              <a:cs typeface="Arial" charset="0"/>
                            </a:rPr>
                            <m:t>∆</m:t>
                          </m:r>
                          <m:r>
                            <a:rPr lang="en-US" sz="2000" b="0" i="1" smtClean="0">
                              <a:latin typeface="Cambria Math"/>
                              <a:cs typeface="Arial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B08B6CA-3DCF-52A7-CF46-5FBB1E99F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195" y="2290798"/>
                <a:ext cx="1600200" cy="6692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 3">
            <a:extLst>
              <a:ext uri="{FF2B5EF4-FFF2-40B4-BE49-F238E27FC236}">
                <a16:creationId xmlns:a16="http://schemas.microsoft.com/office/drawing/2014/main" id="{EB22E3DD-C758-C8A9-B4A2-2F02726D5A05}"/>
              </a:ext>
            </a:extLst>
          </p:cNvPr>
          <p:cNvSpPr txBox="1">
            <a:spLocks noChangeArrowheads="1"/>
          </p:cNvSpPr>
          <p:nvPr/>
        </p:nvSpPr>
        <p:spPr>
          <a:xfrm>
            <a:off x="6961633" y="4231253"/>
            <a:ext cx="1486877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200" dirty="0">
                <a:latin typeface="+mn-lt"/>
              </a:rPr>
              <a:t>Diminishing Marginal Product</a:t>
            </a:r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834F9919-EC93-0131-CA28-8CCF283F74DC}"/>
              </a:ext>
            </a:extLst>
          </p:cNvPr>
          <p:cNvSpPr/>
          <p:nvPr/>
        </p:nvSpPr>
        <p:spPr>
          <a:xfrm rot="19046060">
            <a:off x="6723743" y="4156364"/>
            <a:ext cx="279108" cy="7683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06C1EF3-F6C0-6CCB-9E0E-B60B94F93C55}"/>
              </a:ext>
            </a:extLst>
          </p:cNvPr>
          <p:cNvCxnSpPr/>
          <p:nvPr/>
        </p:nvCxnSpPr>
        <p:spPr>
          <a:xfrm flipV="1">
            <a:off x="6831746" y="4844143"/>
            <a:ext cx="0" cy="36045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F274D79-2513-606A-6726-ECDDF5793AFD}"/>
              </a:ext>
            </a:extLst>
          </p:cNvPr>
          <p:cNvCxnSpPr/>
          <p:nvPr/>
        </p:nvCxnSpPr>
        <p:spPr>
          <a:xfrm flipH="1" flipV="1">
            <a:off x="5266672" y="4844976"/>
            <a:ext cx="1557974" cy="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9DCA8EEE-B0BB-3903-DDCD-023F2CF131E5}"/>
              </a:ext>
            </a:extLst>
          </p:cNvPr>
          <p:cNvSpPr txBox="1"/>
          <p:nvPr/>
        </p:nvSpPr>
        <p:spPr>
          <a:xfrm>
            <a:off x="4885672" y="4693622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10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2AD16D0-DC45-EC32-42E6-E1518B5F6658}"/>
              </a:ext>
            </a:extLst>
          </p:cNvPr>
          <p:cNvGrpSpPr/>
          <p:nvPr/>
        </p:nvGrpSpPr>
        <p:grpSpPr>
          <a:xfrm>
            <a:off x="4877395" y="3505200"/>
            <a:ext cx="3276600" cy="2029599"/>
            <a:chOff x="5715000" y="3837801"/>
            <a:chExt cx="3276600" cy="2029599"/>
          </a:xfrm>
        </p:grpSpPr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1D653839-B8AE-47E9-F4D9-0B404574D98D}"/>
                </a:ext>
              </a:extLst>
            </p:cNvPr>
            <p:cNvGrpSpPr/>
            <p:nvPr/>
          </p:nvGrpSpPr>
          <p:grpSpPr>
            <a:xfrm>
              <a:off x="5723277" y="3886200"/>
              <a:ext cx="2819400" cy="1887510"/>
              <a:chOff x="5723277" y="3886200"/>
              <a:chExt cx="2819400" cy="1887510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C7B33E0F-77FC-C430-43D0-A8F45EA3628D}"/>
                  </a:ext>
                </a:extLst>
              </p:cNvPr>
              <p:cNvCxnSpPr>
                <a:stCxn id="71" idx="1"/>
              </p:cNvCxnSpPr>
              <p:nvPr/>
            </p:nvCxnSpPr>
            <p:spPr>
              <a:xfrm flipH="1" flipV="1">
                <a:off x="6104277" y="4669138"/>
                <a:ext cx="947057" cy="833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6215AA1B-5CD7-3E49-51FF-C5B85755D0B4}"/>
                  </a:ext>
                </a:extLst>
              </p:cNvPr>
              <p:cNvGrpSpPr/>
              <p:nvPr/>
            </p:nvGrpSpPr>
            <p:grpSpPr>
              <a:xfrm>
                <a:off x="5723277" y="3886200"/>
                <a:ext cx="2819400" cy="1887510"/>
                <a:chOff x="5723277" y="3886200"/>
                <a:chExt cx="2819400" cy="1887510"/>
              </a:xfrm>
            </p:grpSpPr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865557E4-BBB8-93FF-3930-07FB9C8F6C6E}"/>
                    </a:ext>
                  </a:extLst>
                </p:cNvPr>
                <p:cNvGrpSpPr/>
                <p:nvPr/>
              </p:nvGrpSpPr>
              <p:grpSpPr>
                <a:xfrm>
                  <a:off x="6104277" y="3886200"/>
                  <a:ext cx="2438400" cy="1887510"/>
                  <a:chOff x="1981200" y="3886200"/>
                  <a:chExt cx="2438400" cy="1887510"/>
                </a:xfrm>
              </p:grpSpPr>
              <p:sp>
                <p:nvSpPr>
                  <p:cNvPr id="61" name="TextBox 60">
                    <a:extLst>
                      <a:ext uri="{FF2B5EF4-FFF2-40B4-BE49-F238E27FC236}">
                        <a16:creationId xmlns:a16="http://schemas.microsoft.com/office/drawing/2014/main" id="{52E1F7DB-A4A6-B17F-D840-60DC03027A8E}"/>
                      </a:ext>
                    </a:extLst>
                  </p:cNvPr>
                  <p:cNvSpPr txBox="1"/>
                  <p:nvPr/>
                </p:nvSpPr>
                <p:spPr>
                  <a:xfrm>
                    <a:off x="3737999" y="5176744"/>
                    <a:ext cx="62658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rPr>
                      <a:t>MP</a:t>
                    </a:r>
                  </a:p>
                </p:txBody>
              </p:sp>
              <p:cxnSp>
                <p:nvCxnSpPr>
                  <p:cNvPr id="62" name="Straight Connector 61">
                    <a:extLst>
                      <a:ext uri="{FF2B5EF4-FFF2-40B4-BE49-F238E27FC236}">
                        <a16:creationId xmlns:a16="http://schemas.microsoft.com/office/drawing/2014/main" id="{648A6E84-DE40-71AA-C2E2-E4E7B32CD511}"/>
                      </a:ext>
                    </a:extLst>
                  </p:cNvPr>
                  <p:cNvCxnSpPr/>
                  <p:nvPr/>
                </p:nvCxnSpPr>
                <p:spPr>
                  <a:xfrm>
                    <a:off x="1981200" y="3886200"/>
                    <a:ext cx="0" cy="166192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>
                    <a:extLst>
                      <a:ext uri="{FF2B5EF4-FFF2-40B4-BE49-F238E27FC236}">
                        <a16:creationId xmlns:a16="http://schemas.microsoft.com/office/drawing/2014/main" id="{95704CE3-4AFD-E2F6-C0EC-C23199BC5774}"/>
                      </a:ext>
                    </a:extLst>
                  </p:cNvPr>
                  <p:cNvCxnSpPr/>
                  <p:nvPr/>
                </p:nvCxnSpPr>
                <p:spPr>
                  <a:xfrm>
                    <a:off x="1981200" y="5548122"/>
                    <a:ext cx="24384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98FD3C4D-79C3-6C11-74D3-8E868C516F5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94491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ECDA37B5-C81F-FB82-D6BD-D43F5F3EA5B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607781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BA8A85AF-7993-6BC6-44EF-28FA9327D91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921072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B9A83122-1CC8-3728-150B-691D344C1AA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234362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84DC78C3-524A-618D-BC4B-EC287B6F132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547653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6FAF3534-0F23-AE6F-3527-2D02D2DD669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860943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774B4F9B-B103-3AFB-AE6F-C98D3741601F}"/>
                      </a:ext>
                    </a:extLst>
                  </p:cNvPr>
                  <p:cNvGrpSpPr/>
                  <p:nvPr/>
                </p:nvGrpSpPr>
                <p:grpSpPr>
                  <a:xfrm>
                    <a:off x="2200503" y="5610846"/>
                    <a:ext cx="1723098" cy="162864"/>
                    <a:chOff x="2362200" y="5257799"/>
                    <a:chExt cx="2514600" cy="276999"/>
                  </a:xfrm>
                </p:grpSpPr>
                <p:sp>
                  <p:nvSpPr>
                    <p:cNvPr id="72" name="TextBox 71">
                      <a:extLst>
                        <a:ext uri="{FF2B5EF4-FFF2-40B4-BE49-F238E27FC236}">
                          <a16:creationId xmlns:a16="http://schemas.microsoft.com/office/drawing/2014/main" id="{626820EA-D977-D0B9-FDE7-0605DA9A3D4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3622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73" name="TextBox 72">
                      <a:extLst>
                        <a:ext uri="{FF2B5EF4-FFF2-40B4-BE49-F238E27FC236}">
                          <a16:creationId xmlns:a16="http://schemas.microsoft.com/office/drawing/2014/main" id="{323318F4-8F58-24FA-0749-AD298BF2A82B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194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74" name="TextBox 73">
                      <a:extLst>
                        <a:ext uri="{FF2B5EF4-FFF2-40B4-BE49-F238E27FC236}">
                          <a16:creationId xmlns:a16="http://schemas.microsoft.com/office/drawing/2014/main" id="{50039F47-4F62-AC1F-F178-2F5E0917B3F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766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p:txBody>
                </p:sp>
                <p:sp>
                  <p:nvSpPr>
                    <p:cNvPr id="75" name="TextBox 74">
                      <a:extLst>
                        <a:ext uri="{FF2B5EF4-FFF2-40B4-BE49-F238E27FC236}">
                          <a16:creationId xmlns:a16="http://schemas.microsoft.com/office/drawing/2014/main" id="{24A977CE-6C82-5D3C-D587-63B486E4E75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7338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p:txBody>
                </p:sp>
                <p:sp>
                  <p:nvSpPr>
                    <p:cNvPr id="76" name="TextBox 75">
                      <a:extLst>
                        <a:ext uri="{FF2B5EF4-FFF2-40B4-BE49-F238E27FC236}">
                          <a16:creationId xmlns:a16="http://schemas.microsoft.com/office/drawing/2014/main" id="{33410108-5190-1483-EA60-0CF16295B5E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910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77" name="TextBox 76">
                      <a:extLst>
                        <a:ext uri="{FF2B5EF4-FFF2-40B4-BE49-F238E27FC236}">
                          <a16:creationId xmlns:a16="http://schemas.microsoft.com/office/drawing/2014/main" id="{7C48612A-3162-7D30-C0EF-42F152B96D5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482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p:txBody>
                </p:sp>
              </p:grpSp>
              <p:sp>
                <p:nvSpPr>
                  <p:cNvPr id="71" name="Freeform 85">
                    <a:extLst>
                      <a:ext uri="{FF2B5EF4-FFF2-40B4-BE49-F238E27FC236}">
                        <a16:creationId xmlns:a16="http://schemas.microsoft.com/office/drawing/2014/main" id="{A1E31A33-EE63-04F0-810F-2AC126D3145A}"/>
                      </a:ext>
                    </a:extLst>
                  </p:cNvPr>
                  <p:cNvSpPr/>
                  <p:nvPr/>
                </p:nvSpPr>
                <p:spPr>
                  <a:xfrm>
                    <a:off x="2275114" y="4669138"/>
                    <a:ext cx="1524000" cy="784605"/>
                  </a:xfrm>
                  <a:custGeom>
                    <a:avLst/>
                    <a:gdLst>
                      <a:gd name="connsiteX0" fmla="*/ 0 w 1524000"/>
                      <a:gd name="connsiteY0" fmla="*/ 664862 h 784605"/>
                      <a:gd name="connsiteX1" fmla="*/ 653143 w 1524000"/>
                      <a:gd name="connsiteY1" fmla="*/ 833 h 784605"/>
                      <a:gd name="connsiteX2" fmla="*/ 1524000 w 1524000"/>
                      <a:gd name="connsiteY2" fmla="*/ 784605 h 784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524000" h="784605">
                        <a:moveTo>
                          <a:pt x="0" y="664862"/>
                        </a:moveTo>
                        <a:cubicBezTo>
                          <a:pt x="199571" y="322869"/>
                          <a:pt x="399143" y="-19124"/>
                          <a:pt x="653143" y="833"/>
                        </a:cubicBezTo>
                        <a:cubicBezTo>
                          <a:pt x="907143" y="20790"/>
                          <a:pt x="1386114" y="661234"/>
                          <a:pt x="1524000" y="784605"/>
                        </a:cubicBezTo>
                      </a:path>
                    </a:pathLst>
                  </a:cu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FE296835-F950-32C8-1EF6-66F8FEDD7EE0}"/>
                    </a:ext>
                  </a:extLst>
                </p:cNvPr>
                <p:cNvSpPr txBox="1"/>
                <p:nvPr/>
              </p:nvSpPr>
              <p:spPr>
                <a:xfrm>
                  <a:off x="5723277" y="4495800"/>
                  <a:ext cx="4572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+mn-lt"/>
                    </a:rPr>
                    <a:t>25</a:t>
                  </a:r>
                </a:p>
              </p:txBody>
            </p: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A151510D-C53C-A094-78F4-891EABCD70AB}"/>
                    </a:ext>
                  </a:extLst>
                </p:cNvPr>
                <p:cNvCxnSpPr/>
                <p:nvPr/>
              </p:nvCxnSpPr>
              <p:spPr>
                <a:xfrm flipV="1">
                  <a:off x="7049157" y="4664167"/>
                  <a:ext cx="0" cy="898433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18C913D-6330-0A07-21CD-8213B78B0296}"/>
                </a:ext>
              </a:extLst>
            </p:cNvPr>
            <p:cNvSpPr txBox="1"/>
            <p:nvPr/>
          </p:nvSpPr>
          <p:spPr>
            <a:xfrm>
              <a:off x="5715000" y="3837801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n-lt"/>
                </a:rPr>
                <a:t>Hay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5428F30-F5C8-1D18-7675-23DE9F7BD4DD}"/>
                </a:ext>
              </a:extLst>
            </p:cNvPr>
            <p:cNvSpPr txBox="1"/>
            <p:nvPr/>
          </p:nvSpPr>
          <p:spPr>
            <a:xfrm>
              <a:off x="8229600" y="5590401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n-lt"/>
                </a:rPr>
                <a:t>Workers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959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utoUpdateAnimBg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 build="p" autoUpdateAnimBg="0"/>
      <p:bldP spid="42" grpId="0" build="p" autoUpdateAnimBg="0"/>
      <p:bldP spid="43" grpId="0"/>
      <p:bldP spid="44" grpId="0" animBg="1"/>
      <p:bldP spid="45" grpId="0"/>
      <p:bldP spid="46" grpId="0"/>
      <p:bldP spid="47" grpId="0"/>
      <p:bldP spid="48" grpId="0" animBg="1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5">
            <a:extLst>
              <a:ext uri="{FF2B5EF4-FFF2-40B4-BE49-F238E27FC236}">
                <a16:creationId xmlns:a16="http://schemas.microsoft.com/office/drawing/2014/main" id="{E69D5918-F988-488C-5C3F-8C1CEFCC63F1}"/>
              </a:ext>
            </a:extLst>
          </p:cNvPr>
          <p:cNvSpPr/>
          <p:nvPr/>
        </p:nvSpPr>
        <p:spPr>
          <a:xfrm>
            <a:off x="7134008" y="1066800"/>
            <a:ext cx="1903215" cy="859034"/>
          </a:xfrm>
          <a:prstGeom prst="roundRect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CF9DC2F-97CF-B5BB-EF0A-DA61CAC27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43928"/>
            <a:ext cx="5832870" cy="505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sz="2800" b="1" kern="0" dirty="0">
                <a:latin typeface="+mj-lt"/>
                <a:ea typeface="+mj-ea"/>
                <a:cs typeface="+mj-cs"/>
              </a:rPr>
              <a:t>Short Run Cost of Production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D45F32-EC71-7E30-B367-8173E9EE4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735" y="2875002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TFC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97C0A0-567D-4601-A6B9-5C68D9F03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735" y="3244334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$10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496B6ECD-69BD-876D-2AFC-D04BD2DF4A02}"/>
              </a:ext>
            </a:extLst>
          </p:cNvPr>
          <p:cNvSpPr txBox="1">
            <a:spLocks noChangeArrowheads="1"/>
          </p:cNvSpPr>
          <p:nvPr/>
        </p:nvSpPr>
        <p:spPr>
          <a:xfrm>
            <a:off x="536376" y="1452562"/>
            <a:ext cx="1905594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Fixed Cost (TFC)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D5966F6-9AC1-6624-9CB7-0CBE3D6C6E8F}"/>
              </a:ext>
            </a:extLst>
          </p:cNvPr>
          <p:cNvGrpSpPr/>
          <p:nvPr/>
        </p:nvGrpSpPr>
        <p:grpSpPr>
          <a:xfrm>
            <a:off x="763785" y="2875002"/>
            <a:ext cx="687585" cy="3678198"/>
            <a:chOff x="1522215" y="1752600"/>
            <a:chExt cx="687585" cy="367819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8216FB7-1582-9362-8C69-58B0F5EAA5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1752600"/>
              <a:ext cx="4566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Q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C9E2A3B-DD99-F0B6-9159-2C6DFA9C37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2121932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EB9E2C5-8014-6726-6959-2A25432480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245899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24F8DF-463E-1037-49DD-DA17A6507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3405" y="2798802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2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038390E-7AEA-C787-B317-D3318C7150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3405" y="313586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3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08A7C97-3195-26AA-ECB0-57125B398E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3405" y="34290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4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D9FB183-152B-D951-25C8-4A9E527782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3405" y="3766066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5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395C569-3DEE-3BFA-1760-118659E8CD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2215" y="41058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6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2D4114D-1338-617D-7F5A-76A03AF5D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2215" y="4442936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7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889401D-8219-E030-ED49-41C7C5B76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7244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8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F5AAB0-DC3B-E8A4-A2FD-130EECAC02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5061466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9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E929BC2-3A24-0713-68BA-CE87B9DB3213}"/>
              </a:ext>
            </a:extLst>
          </p:cNvPr>
          <p:cNvGrpSpPr/>
          <p:nvPr/>
        </p:nvGrpSpPr>
        <p:grpSpPr>
          <a:xfrm>
            <a:off x="1527570" y="3560802"/>
            <a:ext cx="688775" cy="2971800"/>
            <a:chOff x="2664620" y="2438400"/>
            <a:chExt cx="688775" cy="297180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43A0D48-15CB-1342-D709-2962374988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24384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3CE96E7-22BE-0600-22E8-59BA4260D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595" y="2798802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40BE3F9-CA76-1716-7216-A5687A0BA7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5810" y="31152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FBC5621-F434-B67F-9100-BCD9434A0E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595" y="34290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3C34C87-6876-B391-7221-0FAA6FFFB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5810" y="374546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3C24FC2-F2FF-7E93-66B8-16882056B2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6405" y="41058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82486BC-DCFA-7DB9-EDCD-FAEE516CA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4620" y="442233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350A2A7-EB19-7A72-B9EA-919EB07A8C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8190" y="47244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042556-3A47-4198-5642-5F7A3011E1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6405" y="504086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95287CCE-BD0B-18B2-017B-71D761BD8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165" y="289560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TVC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1A0A988-CC6B-2052-4883-C8BB46568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165" y="3264932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$0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018657F-EC1E-E0C9-D58A-A9675917CBF6}"/>
              </a:ext>
            </a:extLst>
          </p:cNvPr>
          <p:cNvGrpSpPr/>
          <p:nvPr/>
        </p:nvGrpSpPr>
        <p:grpSpPr>
          <a:xfrm>
            <a:off x="2286000" y="3581400"/>
            <a:ext cx="841770" cy="2971800"/>
            <a:chOff x="3044430" y="3124200"/>
            <a:chExt cx="841770" cy="2971800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FAECF71-25AE-93D0-7E6F-0FA81432B6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6810" y="31242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$4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D8BFA5E-50A9-E88F-D7A2-EB26DE1CB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7405" y="3484602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$7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9886576-68CC-6B53-34BC-F0CBE0EA4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5620" y="38010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$11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68636A7-495C-D80D-7FB8-123BB592B5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7405" y="41148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$18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B7435E3-E136-7C75-B407-2BB20411C9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5620" y="443126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$28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945DF8D-341C-DEB8-8013-64AD5EBFB5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6215" y="47916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$47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4E3AA95-9CAE-0AF2-A4DD-A463342AD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4430" y="510813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$74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85E865D-4A9E-6E45-F021-B0B541A702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5410200"/>
              <a:ext cx="838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$112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30B2696-2514-4D90-7150-996781CC33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6215" y="5726668"/>
              <a:ext cx="8399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$162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B8213B68-FEC5-297E-406B-6822C8578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935" y="289560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TC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F2FA586-3AF7-40D7-F9A4-0A3EE5FCEC64}"/>
              </a:ext>
            </a:extLst>
          </p:cNvPr>
          <p:cNvGrpSpPr/>
          <p:nvPr/>
        </p:nvGrpSpPr>
        <p:grpSpPr>
          <a:xfrm>
            <a:off x="3127770" y="3264932"/>
            <a:ext cx="917970" cy="3288268"/>
            <a:chOff x="3886200" y="2579132"/>
            <a:chExt cx="917970" cy="3288268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6DB1B6D-E9F6-9E7B-D696-1B82CFD15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0365" y="2579132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B24D15C-8211-F9AF-BFC2-098451B2AC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580" y="28956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$14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4ADC970-A257-232B-6067-A76907E60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9175" y="3256002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$17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CD05BBA-C95F-BE1C-9EC4-5C19EF9243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7390" y="35724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$21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532D4CD-EEB7-8E96-99B6-FE8CBEC0EB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9175" y="38862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$28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8C745B6-DDB3-848F-A962-976A7DA34C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7390" y="420266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$38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92FDCFD-B235-F68A-5571-9D308D5ACB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7985" y="456307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$57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0CAFCE13-F67B-F2B1-484E-53306AC62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4879538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$84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46AFB91E-65D1-E0D8-DB28-4A4F4EFDD7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9770" y="51816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$122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ADA41E6E-A26F-AEB9-908E-619603268F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7985" y="5498068"/>
              <a:ext cx="9161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$172</a:t>
              </a: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05044BBE-5887-D5D5-43C0-21670E182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2765" y="289560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MC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82A5891-3D2B-9749-7904-776078D54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980" y="358140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813BEB9-2254-BF83-37D9-079412120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575" y="3941802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$3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389BDC4-CF8D-483D-2DB4-E9BBB7F11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9790" y="425827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B4CCB57-53D6-3163-289E-C604D86E6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1575" y="457200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$7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464EE7D-C17E-BDD2-CC74-B7AE65623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9790" y="4888468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$10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51851EA-CF1C-FF17-2313-8C5A861C6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385" y="5248870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$19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BAD78A2-BA94-F746-6180-3DBF68366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565338"/>
            <a:ext cx="6852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$27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267A583-57A9-095F-AAD0-BA0CB6FAD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2170" y="5867400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$38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ADE3D77-710E-B0CA-06FA-38B17986C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0385" y="6183868"/>
            <a:ext cx="9161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latin typeface="Verdana" pitchFamily="1" charset="0"/>
                <a:ea typeface="Verdana" pitchFamily="1" charset="0"/>
                <a:cs typeface="Verdana" pitchFamily="1" charset="0"/>
              </a:rPr>
              <a:t>$50</a:t>
            </a:r>
          </a:p>
        </p:txBody>
      </p:sp>
      <p:sp>
        <p:nvSpPr>
          <p:cNvPr id="66" name="Rectangle 3">
            <a:extLst>
              <a:ext uri="{FF2B5EF4-FFF2-40B4-BE49-F238E27FC236}">
                <a16:creationId xmlns:a16="http://schemas.microsoft.com/office/drawing/2014/main" id="{5ACD2D99-C687-8176-2198-C27C8CD52A56}"/>
              </a:ext>
            </a:extLst>
          </p:cNvPr>
          <p:cNvSpPr txBox="1">
            <a:spLocks noChangeArrowheads="1"/>
          </p:cNvSpPr>
          <p:nvPr/>
        </p:nvSpPr>
        <p:spPr>
          <a:xfrm>
            <a:off x="536970" y="1752600"/>
            <a:ext cx="23622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Variable Cost (TVC)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CED8E768-D41D-BDD9-4793-58101B7313E0}"/>
              </a:ext>
            </a:extLst>
          </p:cNvPr>
          <p:cNvGrpSpPr/>
          <p:nvPr/>
        </p:nvGrpSpPr>
        <p:grpSpPr>
          <a:xfrm>
            <a:off x="4800600" y="2895600"/>
            <a:ext cx="1143000" cy="3657600"/>
            <a:chOff x="5559030" y="2209800"/>
            <a:chExt cx="1143000" cy="365760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7F644A8-A9AF-8AEF-D233-DAB182B287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3195" y="22098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AFC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9037302B-750C-3076-743A-D23DA25F7B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3195" y="2579132"/>
              <a:ext cx="9138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  --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31666BA0-38BA-5570-F464-C0D7189FC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1410" y="2895600"/>
              <a:ext cx="11406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$10.00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A74C93C-E792-84D4-EB60-F5CB062083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005" y="3256002"/>
              <a:ext cx="9149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$5.00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97109005-EF87-33C7-B9B4-DA8EF9F4F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0220" y="3572470"/>
              <a:ext cx="9167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$3.33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A41717A-1DDA-49FD-EF5D-6DFD3E168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005" y="3886200"/>
              <a:ext cx="9149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$2.50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BC78508-8743-7FA8-BD8E-3F273D2B1C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0220" y="4202668"/>
              <a:ext cx="9167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$2.00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347E38C-BB7A-2248-9BDA-C12A6DAA51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0815" y="4563070"/>
              <a:ext cx="9161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$1.67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3B0B9B6-B570-E75E-AC03-0C23596E2E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9030" y="4879538"/>
              <a:ext cx="91797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$1.43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335342EA-9D4B-667A-141A-451CADA92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1816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$1.25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2B9DBB85-7157-7E1C-5C70-C1AF139833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0815" y="5498068"/>
              <a:ext cx="9161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$1.11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892DCB44-C19B-C020-8533-2597B073A3BF}"/>
              </a:ext>
            </a:extLst>
          </p:cNvPr>
          <p:cNvGrpSpPr/>
          <p:nvPr/>
        </p:nvGrpSpPr>
        <p:grpSpPr>
          <a:xfrm>
            <a:off x="5794770" y="2895600"/>
            <a:ext cx="1143000" cy="3657600"/>
            <a:chOff x="6553200" y="2209800"/>
            <a:chExt cx="1143000" cy="3657600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FA0B24CE-6FCE-302B-E387-BC22D253B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7365" y="22098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AVC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50C52FA2-4BEB-4C76-3250-9264D9B40B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7365" y="2579132"/>
              <a:ext cx="9138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  --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004ED2CA-7C6A-DD18-F15D-84FACC4B33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5580" y="2895600"/>
              <a:ext cx="11406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$4.00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1DF1C73-DFD7-5396-07F5-B92CF836EF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6175" y="3256002"/>
              <a:ext cx="9149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$3.50</a:t>
              </a: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C000A9F7-BA4D-5112-B904-8881766514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4390" y="3572470"/>
              <a:ext cx="9167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$3.67</a:t>
              </a: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41F1E505-12E7-2BF8-04F4-D5D58ECBF0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6175" y="3886200"/>
              <a:ext cx="9149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$4.50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73368333-96D8-8B84-B0B5-733D36BE67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4390" y="4202668"/>
              <a:ext cx="9167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$5.60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95096D44-B60E-22C9-50E8-3977522B70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4985" y="4563070"/>
              <a:ext cx="9161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$7.83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E763CE60-EAB3-8CBF-4535-666FC705BB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3200" y="4879538"/>
              <a:ext cx="1143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$10.57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7DD4866-7CA4-6F85-6FC3-62423695B0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6770" y="5181600"/>
              <a:ext cx="11394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$14.00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20BB517-73CA-A76D-4908-4A93886C95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4985" y="5498068"/>
              <a:ext cx="114121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$18.00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1788723-1419-E29B-8EE5-2B9664ACE4FE}"/>
              </a:ext>
            </a:extLst>
          </p:cNvPr>
          <p:cNvGrpSpPr/>
          <p:nvPr/>
        </p:nvGrpSpPr>
        <p:grpSpPr>
          <a:xfrm>
            <a:off x="6937770" y="2895600"/>
            <a:ext cx="1143000" cy="3657600"/>
            <a:chOff x="7696200" y="2209800"/>
            <a:chExt cx="1143000" cy="3657600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19EED231-39F8-FC9A-5241-C601C8046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00365" y="2209800"/>
              <a:ext cx="68520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ATC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F2F0879-57F3-A184-296F-AB0C570505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00365" y="2579132"/>
              <a:ext cx="113883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  --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D15EE4D-D625-B244-B3FC-29836AEBB7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8580" y="2895600"/>
              <a:ext cx="11406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$14.00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EF535416-9253-6EBE-764E-0CA1C4677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9175" y="3256002"/>
              <a:ext cx="9149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$8.50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A5BE2FD6-EC31-7224-90E5-98C7926239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7390" y="3572470"/>
              <a:ext cx="9167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$7.00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DC5E621C-8719-B5A5-A2D7-33A13B1061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9175" y="3886200"/>
              <a:ext cx="9149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$7.00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2489460-AD74-7F9E-8C87-B3B9013026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7390" y="4202668"/>
              <a:ext cx="9167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$7.60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B605D51-4B87-5100-1596-C7D89D00E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7985" y="4563070"/>
              <a:ext cx="91618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$9.50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BEC141D-4B86-E8A6-836D-082FC9F03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4879538"/>
              <a:ext cx="1143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$12.00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75F59F5-0250-054F-4092-0C278D890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9770" y="5181600"/>
              <a:ext cx="113943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$15.25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F98DE6B-B21F-8F56-A827-50CF77745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7985" y="5498068"/>
              <a:ext cx="114121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dirty="0">
                  <a:latin typeface="Verdana" pitchFamily="1" charset="0"/>
                  <a:ea typeface="Verdana" pitchFamily="1" charset="0"/>
                  <a:cs typeface="Verdana" pitchFamily="1" charset="0"/>
                </a:rPr>
                <a:t>$19.11</a:t>
              </a:r>
            </a:p>
          </p:txBody>
        </p:sp>
      </p:grpSp>
      <p:sp>
        <p:nvSpPr>
          <p:cNvPr id="103" name="Rectangle 3">
            <a:extLst>
              <a:ext uri="{FF2B5EF4-FFF2-40B4-BE49-F238E27FC236}">
                <a16:creationId xmlns:a16="http://schemas.microsoft.com/office/drawing/2014/main" id="{7E888DEC-9251-84FC-B398-EA54E97DF51A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066532"/>
            <a:ext cx="175260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Total Cost (TC)</a:t>
            </a:r>
          </a:p>
        </p:txBody>
      </p:sp>
      <p:sp>
        <p:nvSpPr>
          <p:cNvPr id="104" name="Rectangle 3">
            <a:extLst>
              <a:ext uri="{FF2B5EF4-FFF2-40B4-BE49-F238E27FC236}">
                <a16:creationId xmlns:a16="http://schemas.microsoft.com/office/drawing/2014/main" id="{F04B747A-D022-4EFF-472B-4F04C8598601}"/>
              </a:ext>
            </a:extLst>
          </p:cNvPr>
          <p:cNvSpPr txBox="1">
            <a:spLocks noChangeArrowheads="1"/>
          </p:cNvSpPr>
          <p:nvPr/>
        </p:nvSpPr>
        <p:spPr>
          <a:xfrm>
            <a:off x="2670272" y="1468634"/>
            <a:ext cx="3962698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costs that </a:t>
            </a:r>
            <a:r>
              <a:rPr lang="en-US" sz="1800" b="1" dirty="0">
                <a:latin typeface="+mn-lt"/>
              </a:rPr>
              <a:t>don’t</a:t>
            </a:r>
            <a:r>
              <a:rPr lang="en-US" sz="1800" dirty="0">
                <a:latin typeface="+mn-lt"/>
              </a:rPr>
              <a:t> vary as output changes </a:t>
            </a:r>
          </a:p>
        </p:txBody>
      </p:sp>
      <p:sp>
        <p:nvSpPr>
          <p:cNvPr id="105" name="Rectangle 3">
            <a:extLst>
              <a:ext uri="{FF2B5EF4-FFF2-40B4-BE49-F238E27FC236}">
                <a16:creationId xmlns:a16="http://schemas.microsoft.com/office/drawing/2014/main" id="{114AAEF1-4DFD-AD76-36E5-AB91B8764852}"/>
              </a:ext>
            </a:extLst>
          </p:cNvPr>
          <p:cNvSpPr txBox="1">
            <a:spLocks noChangeArrowheads="1"/>
          </p:cNvSpPr>
          <p:nvPr/>
        </p:nvSpPr>
        <p:spPr>
          <a:xfrm>
            <a:off x="2670570" y="1752600"/>
            <a:ext cx="381357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costs that </a:t>
            </a:r>
            <a:r>
              <a:rPr lang="en-US" sz="1800" b="1" dirty="0">
                <a:latin typeface="+mn-lt"/>
              </a:rPr>
              <a:t>do</a:t>
            </a:r>
            <a:r>
              <a:rPr lang="en-US" sz="1800" dirty="0">
                <a:latin typeface="+mn-lt"/>
              </a:rPr>
              <a:t> vary as output changes </a:t>
            </a:r>
          </a:p>
        </p:txBody>
      </p:sp>
      <p:sp>
        <p:nvSpPr>
          <p:cNvPr id="106" name="Rectangle 3">
            <a:extLst>
              <a:ext uri="{FF2B5EF4-FFF2-40B4-BE49-F238E27FC236}">
                <a16:creationId xmlns:a16="http://schemas.microsoft.com/office/drawing/2014/main" id="{CA264FB8-A1B4-24C1-3EFE-3A4C2C0D7768}"/>
              </a:ext>
            </a:extLst>
          </p:cNvPr>
          <p:cNvSpPr txBox="1">
            <a:spLocks noChangeArrowheads="1"/>
          </p:cNvSpPr>
          <p:nvPr/>
        </p:nvSpPr>
        <p:spPr>
          <a:xfrm>
            <a:off x="2670570" y="2057400"/>
            <a:ext cx="1827907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TC = TFC + TVC</a:t>
            </a:r>
          </a:p>
        </p:txBody>
      </p:sp>
      <p:sp>
        <p:nvSpPr>
          <p:cNvPr id="107" name="Rectangle 3">
            <a:extLst>
              <a:ext uri="{FF2B5EF4-FFF2-40B4-BE49-F238E27FC236}">
                <a16:creationId xmlns:a16="http://schemas.microsoft.com/office/drawing/2014/main" id="{0B085E29-410E-51BF-C1AC-D704A3EE46D6}"/>
              </a:ext>
            </a:extLst>
          </p:cNvPr>
          <p:cNvSpPr txBox="1">
            <a:spLocks noChangeArrowheads="1"/>
          </p:cNvSpPr>
          <p:nvPr/>
        </p:nvSpPr>
        <p:spPr>
          <a:xfrm>
            <a:off x="536969" y="2362200"/>
            <a:ext cx="2208907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- Marginal Cost (MC)</a:t>
            </a:r>
          </a:p>
        </p:txBody>
      </p:sp>
      <p:sp>
        <p:nvSpPr>
          <p:cNvPr id="108" name="Rectangle 3">
            <a:extLst>
              <a:ext uri="{FF2B5EF4-FFF2-40B4-BE49-F238E27FC236}">
                <a16:creationId xmlns:a16="http://schemas.microsoft.com/office/drawing/2014/main" id="{B02C216C-7F9F-237C-D8EC-B2F9E665A3F7}"/>
              </a:ext>
            </a:extLst>
          </p:cNvPr>
          <p:cNvSpPr txBox="1">
            <a:spLocks noChangeArrowheads="1"/>
          </p:cNvSpPr>
          <p:nvPr/>
        </p:nvSpPr>
        <p:spPr>
          <a:xfrm>
            <a:off x="2670570" y="2376198"/>
            <a:ext cx="4267200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-1143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800" dirty="0">
                <a:latin typeface="+mn-lt"/>
              </a:rPr>
              <a:t>the cost of producing one more output (Q)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C6D663C0-5729-E0B2-9EB0-855146A9238F}"/>
                  </a:ext>
                </a:extLst>
              </p:cNvPr>
              <p:cNvSpPr txBox="1"/>
              <p:nvPr/>
            </p:nvSpPr>
            <p:spPr>
              <a:xfrm>
                <a:off x="7238616" y="1125602"/>
                <a:ext cx="1684307" cy="8411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itchFamily="18" charset="0"/>
                          <a:ea typeface="Cambria Math" pitchFamily="18" charset="0"/>
                        </a:rPr>
                        <m:t>𝑀𝐶</m:t>
                      </m:r>
                      <m:r>
                        <a:rPr lang="en-US" i="1" smtClean="0">
                          <a:latin typeface="Cambria Math" pitchFamily="18" charset="0"/>
                          <a:ea typeface="Cambria Math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∆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𝑇𝐶</m:t>
                          </m:r>
                        </m:num>
                        <m:den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∆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C6D663C0-5729-E0B2-9EB0-855146A923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616" y="1125602"/>
                <a:ext cx="1684307" cy="8411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1E114A82-1D2F-F33D-1DDC-9EE944787E98}"/>
                  </a:ext>
                </a:extLst>
              </p:cNvPr>
              <p:cNvSpPr txBox="1"/>
              <p:nvPr/>
            </p:nvSpPr>
            <p:spPr>
              <a:xfrm>
                <a:off x="7246523" y="1230499"/>
                <a:ext cx="1828800" cy="657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AF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itchFamily="18" charset="0"/>
                        <a:ea typeface="Cambria Math" pitchFamily="18" charset="0"/>
                      </a:rPr>
                      <m:t>𝐶</m:t>
                    </m:r>
                    <m:r>
                      <a:rPr lang="en-US" i="1" smtClean="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 pitchFamily="18" charset="0"/>
                          </a:rPr>
                          <m:t>𝑇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𝐹𝐶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1E114A82-1D2F-F33D-1DDC-9EE944787E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523" y="1230499"/>
                <a:ext cx="1828800" cy="657103"/>
              </a:xfrm>
              <a:prstGeom prst="rect">
                <a:avLst/>
              </a:prstGeom>
              <a:blipFill>
                <a:blip r:embed="rId4"/>
                <a:stretch>
                  <a:fillRect l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5DFAA21B-FF57-8624-D4DC-B25440713A1D}"/>
                  </a:ext>
                </a:extLst>
              </p:cNvPr>
              <p:cNvSpPr txBox="1"/>
              <p:nvPr/>
            </p:nvSpPr>
            <p:spPr>
              <a:xfrm>
                <a:off x="7246523" y="1230499"/>
                <a:ext cx="1828800" cy="657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AV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itchFamily="18" charset="0"/>
                        <a:ea typeface="Cambria Math" pitchFamily="18" charset="0"/>
                      </a:rPr>
                      <m:t>𝐶</m:t>
                    </m:r>
                    <m:r>
                      <a:rPr lang="en-US" i="1" smtClean="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 pitchFamily="18" charset="0"/>
                          </a:rPr>
                          <m:t>𝑇𝑉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𝐶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5DFAA21B-FF57-8624-D4DC-B25440713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523" y="1230499"/>
                <a:ext cx="1828800" cy="657103"/>
              </a:xfrm>
              <a:prstGeom prst="rect">
                <a:avLst/>
              </a:prstGeom>
              <a:blipFill>
                <a:blip r:embed="rId5"/>
                <a:stretch>
                  <a:fillRect l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AE1C6652-9FF2-E600-9F50-E53DD63B1C9E}"/>
                  </a:ext>
                </a:extLst>
              </p:cNvPr>
              <p:cNvSpPr txBox="1"/>
              <p:nvPr/>
            </p:nvSpPr>
            <p:spPr>
              <a:xfrm>
                <a:off x="7246523" y="1230499"/>
                <a:ext cx="1790700" cy="657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mbria Math" pitchFamily="18" charset="0"/>
                    <a:ea typeface="Cambria Math" pitchFamily="18" charset="0"/>
                  </a:rPr>
                  <a:t>AT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itchFamily="18" charset="0"/>
                        <a:ea typeface="Cambria Math" pitchFamily="18" charset="0"/>
                      </a:rPr>
                      <m:t>𝐶</m:t>
                    </m:r>
                    <m:r>
                      <a:rPr lang="en-US" i="1" smtClean="0">
                        <a:latin typeface="Cambria Math" pitchFamily="18" charset="0"/>
                        <a:ea typeface="Cambria Math" pitchFamily="18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latin typeface="Cambria Math"/>
                            <a:ea typeface="Cambria Math" pitchFamily="18" charset="0"/>
                          </a:rPr>
                          <m:t>𝑇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𝐶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en-US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AE1C6652-9FF2-E600-9F50-E53DD63B1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6523" y="1230499"/>
                <a:ext cx="1790700" cy="657103"/>
              </a:xfrm>
              <a:prstGeom prst="rect">
                <a:avLst/>
              </a:prstGeom>
              <a:blipFill>
                <a:blip r:embed="rId6"/>
                <a:stretch>
                  <a:fillRect l="-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909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8" grpId="0"/>
      <p:bldP spid="32" grpId="0"/>
      <p:bldP spid="33" grpId="0"/>
      <p:bldP spid="44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09" grpId="1"/>
      <p:bldP spid="110" grpId="0"/>
      <p:bldP spid="110" grpId="1"/>
      <p:bldP spid="111" grpId="0"/>
      <p:bldP spid="111" grpId="1"/>
      <p:bldP spid="1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BB3928-43CD-4C47-CED7-C2B720733524}"/>
              </a:ext>
            </a:extLst>
          </p:cNvPr>
          <p:cNvSpPr txBox="1"/>
          <p:nvPr/>
        </p:nvSpPr>
        <p:spPr>
          <a:xfrm>
            <a:off x="805703" y="1197798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Calculation Equations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1EBD32-44D2-81B8-91C5-853456C21E74}"/>
              </a:ext>
            </a:extLst>
          </p:cNvPr>
          <p:cNvSpPr txBox="1"/>
          <p:nvPr/>
        </p:nvSpPr>
        <p:spPr>
          <a:xfrm>
            <a:off x="4452257" y="1190923"/>
            <a:ext cx="1796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+mn-lt"/>
              </a:rPr>
              <a:t>at Q = 6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7120485-4176-E302-89C7-A28537A10D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237910"/>
              </p:ext>
            </p:extLst>
          </p:nvPr>
        </p:nvGraphicFramePr>
        <p:xfrm>
          <a:off x="990600" y="1828800"/>
          <a:ext cx="29829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431640" progId="Equation.3">
                  <p:embed/>
                </p:oleObj>
              </mc:Choice>
              <mc:Fallback>
                <p:oleObj name="Equation" r:id="rId2" imgW="1536480" imgH="431640" progId="Equation.3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1828800"/>
                        <a:ext cx="2982913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8D58330-EB8D-0F78-7D6D-7077A0F8E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240586"/>
              </p:ext>
            </p:extLst>
          </p:nvPr>
        </p:nvGraphicFramePr>
        <p:xfrm>
          <a:off x="4371228" y="1854200"/>
          <a:ext cx="2789238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393480" progId="Equation.3">
                  <p:embed/>
                </p:oleObj>
              </mc:Choice>
              <mc:Fallback>
                <p:oleObj name="Equation" r:id="rId4" imgW="1434960" imgH="39348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1228" y="1854200"/>
                        <a:ext cx="2789238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7D976E6-102E-58BC-2D9C-58FAA774F1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3464431"/>
              </p:ext>
            </p:extLst>
          </p:nvPr>
        </p:nvGraphicFramePr>
        <p:xfrm>
          <a:off x="978740" y="2832100"/>
          <a:ext cx="15795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12520" imgH="419040" progId="Equation.3">
                  <p:embed/>
                </p:oleObj>
              </mc:Choice>
              <mc:Fallback>
                <p:oleObj name="Equation" r:id="rId6" imgW="812520" imgH="41904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740" y="2832100"/>
                        <a:ext cx="1579563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14FC56A-9AB7-8892-A3FB-1E990C8D5A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760397"/>
              </p:ext>
            </p:extLst>
          </p:nvPr>
        </p:nvGraphicFramePr>
        <p:xfrm>
          <a:off x="4288678" y="3812948"/>
          <a:ext cx="15303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320" imgH="393480" progId="Equation.3">
                  <p:embed/>
                </p:oleObj>
              </mc:Choice>
              <mc:Fallback>
                <p:oleObj name="Equation" r:id="rId8" imgW="787320" imgH="393480" progId="Equation.3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678" y="3812948"/>
                        <a:ext cx="1530350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26A9625-C11E-C26F-908D-3E19ED1DF8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196813"/>
              </p:ext>
            </p:extLst>
          </p:nvPr>
        </p:nvGraphicFramePr>
        <p:xfrm>
          <a:off x="927941" y="3810000"/>
          <a:ext cx="157956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419040" progId="Equation.3">
                  <p:embed/>
                </p:oleObj>
              </mc:Choice>
              <mc:Fallback>
                <p:oleObj name="Equation" r:id="rId10" imgW="812520" imgH="419040" progId="Equation.3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941" y="3810000"/>
                        <a:ext cx="1579562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76220F0-BAB7-9951-D98C-251C88B13D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357884"/>
              </p:ext>
            </p:extLst>
          </p:nvPr>
        </p:nvGraphicFramePr>
        <p:xfrm>
          <a:off x="4358528" y="2819400"/>
          <a:ext cx="15303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87320" imgH="393480" progId="Equation.3">
                  <p:embed/>
                </p:oleObj>
              </mc:Choice>
              <mc:Fallback>
                <p:oleObj name="Equation" r:id="rId12" imgW="787320" imgH="393480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528" y="2819400"/>
                        <a:ext cx="1530350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2467495-2120-64E9-400C-AD6D68E43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011166"/>
              </p:ext>
            </p:extLst>
          </p:nvPr>
        </p:nvGraphicFramePr>
        <p:xfrm>
          <a:off x="948578" y="4876800"/>
          <a:ext cx="13811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419040" progId="Equation.3">
                  <p:embed/>
                </p:oleObj>
              </mc:Choice>
              <mc:Fallback>
                <p:oleObj name="Equation" r:id="rId14" imgW="711000" imgH="419040" progId="Equation.3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578" y="4876800"/>
                        <a:ext cx="13811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40066B5C-0945-6BA0-CC10-A33FA5FFAC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300543"/>
              </p:ext>
            </p:extLst>
          </p:nvPr>
        </p:nvGraphicFramePr>
        <p:xfrm>
          <a:off x="946991" y="5943600"/>
          <a:ext cx="24399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7120" imgH="177480" progId="Equation.3">
                  <p:embed/>
                </p:oleObj>
              </mc:Choice>
              <mc:Fallback>
                <p:oleObj name="Equation" r:id="rId16" imgW="1257120" imgH="177480" progId="Equation.3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991" y="5943600"/>
                        <a:ext cx="2439987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E21BD70D-9044-3EE8-7499-B3306386E1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654744"/>
              </p:ext>
            </p:extLst>
          </p:nvPr>
        </p:nvGraphicFramePr>
        <p:xfrm>
          <a:off x="4288678" y="4878160"/>
          <a:ext cx="1530350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87320" imgH="393480" progId="Equation.3">
                  <p:embed/>
                </p:oleObj>
              </mc:Choice>
              <mc:Fallback>
                <p:oleObj name="Equation" r:id="rId18" imgW="787320" imgH="393480" progId="Equation.3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678" y="4878160"/>
                        <a:ext cx="1530350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BD0CD671-6B97-8C82-E78E-A69525EA0F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716231"/>
              </p:ext>
            </p:extLst>
          </p:nvPr>
        </p:nvGraphicFramePr>
        <p:xfrm>
          <a:off x="4288678" y="5952898"/>
          <a:ext cx="26130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177480" progId="Equation.3">
                  <p:embed/>
                </p:oleObj>
              </mc:Choice>
              <mc:Fallback>
                <p:oleObj name="Equation" r:id="rId20" imgW="1346040" imgH="177480" progId="Equation.3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678" y="5952898"/>
                        <a:ext cx="2613025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863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86E160CD-398D-4757-1367-7D5965501A36}"/>
              </a:ext>
            </a:extLst>
          </p:cNvPr>
          <p:cNvSpPr txBox="1">
            <a:spLocks noChangeArrowheads="1"/>
          </p:cNvSpPr>
          <p:nvPr/>
        </p:nvSpPr>
        <p:spPr>
          <a:xfrm>
            <a:off x="7036643" y="4722207"/>
            <a:ext cx="1486877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1200" dirty="0">
                <a:latin typeface="+mn-lt"/>
              </a:rPr>
              <a:t>Diminishing Marginal Product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54790F-B841-9C33-E4C3-19295AAB3B97}"/>
              </a:ext>
            </a:extLst>
          </p:cNvPr>
          <p:cNvCxnSpPr/>
          <p:nvPr/>
        </p:nvCxnSpPr>
        <p:spPr>
          <a:xfrm flipV="1">
            <a:off x="6281554" y="3310579"/>
            <a:ext cx="0" cy="238531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E0C792F0-2FB6-517E-E6D2-AC1E08893236}"/>
              </a:ext>
            </a:extLst>
          </p:cNvPr>
          <p:cNvSpPr/>
          <p:nvPr/>
        </p:nvSpPr>
        <p:spPr>
          <a:xfrm>
            <a:off x="837605" y="1225153"/>
            <a:ext cx="32508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96633"/>
              </a:buClr>
            </a:pPr>
            <a:r>
              <a:rPr lang="en-US" sz="2000" dirty="0">
                <a:latin typeface="+mn-lt"/>
              </a:rPr>
              <a:t>Using the pizza example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C177AA-4E9E-8B65-D223-9C275427E61B}"/>
              </a:ext>
            </a:extLst>
          </p:cNvPr>
          <p:cNvCxnSpPr/>
          <p:nvPr/>
        </p:nvCxnSpPr>
        <p:spPr>
          <a:xfrm flipH="1" flipV="1">
            <a:off x="5341682" y="3313033"/>
            <a:ext cx="947057" cy="833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E9F773F-10CA-BB37-E368-09F1D5737FE2}"/>
              </a:ext>
            </a:extLst>
          </p:cNvPr>
          <p:cNvSpPr txBox="1"/>
          <p:nvPr/>
        </p:nvSpPr>
        <p:spPr>
          <a:xfrm>
            <a:off x="4800004" y="3159977"/>
            <a:ext cx="5416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0.32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B1006BA-EF71-C8DA-7086-77C8A1E20804}"/>
              </a:ext>
            </a:extLst>
          </p:cNvPr>
          <p:cNvSpPr/>
          <p:nvPr/>
        </p:nvSpPr>
        <p:spPr>
          <a:xfrm>
            <a:off x="837605" y="1625263"/>
            <a:ext cx="32508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96633"/>
              </a:buClr>
            </a:pPr>
            <a:r>
              <a:rPr lang="en-US" sz="2000" dirty="0">
                <a:latin typeface="+mn-lt"/>
              </a:rPr>
              <a:t>Minimum marginal cost corresponds to maximum marginal product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5E4117CA-0D52-A9CD-36F3-929552096F2D}"/>
              </a:ext>
            </a:extLst>
          </p:cNvPr>
          <p:cNvSpPr/>
          <p:nvPr/>
        </p:nvSpPr>
        <p:spPr>
          <a:xfrm rot="19046060">
            <a:off x="6798753" y="4647318"/>
            <a:ext cx="279108" cy="76839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2E3BB79-562D-5A68-379C-8D74B06789B9}"/>
              </a:ext>
            </a:extLst>
          </p:cNvPr>
          <p:cNvCxnSpPr/>
          <p:nvPr/>
        </p:nvCxnSpPr>
        <p:spPr>
          <a:xfrm flipV="1">
            <a:off x="6906756" y="5335097"/>
            <a:ext cx="0" cy="36045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BFBD2C0-D213-F005-A9DA-833C59A249EA}"/>
              </a:ext>
            </a:extLst>
          </p:cNvPr>
          <p:cNvCxnSpPr/>
          <p:nvPr/>
        </p:nvCxnSpPr>
        <p:spPr>
          <a:xfrm flipH="1" flipV="1">
            <a:off x="5341682" y="5335930"/>
            <a:ext cx="1557974" cy="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6C43894-5DAD-CA3E-AFA2-3E95DE9797F0}"/>
              </a:ext>
            </a:extLst>
          </p:cNvPr>
          <p:cNvCxnSpPr/>
          <p:nvPr/>
        </p:nvCxnSpPr>
        <p:spPr>
          <a:xfrm flipH="1" flipV="1">
            <a:off x="6893847" y="2741412"/>
            <a:ext cx="14288" cy="296982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C8FE7CA-7EB1-18BC-9AEB-A6FED551DD53}"/>
              </a:ext>
            </a:extLst>
          </p:cNvPr>
          <p:cNvCxnSpPr/>
          <p:nvPr/>
        </p:nvCxnSpPr>
        <p:spPr>
          <a:xfrm flipH="1">
            <a:off x="5341683" y="2749153"/>
            <a:ext cx="1543686" cy="95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8FE18345-3FC2-1302-1DBB-1A9D5451F750}"/>
              </a:ext>
            </a:extLst>
          </p:cNvPr>
          <p:cNvSpPr txBox="1"/>
          <p:nvPr/>
        </p:nvSpPr>
        <p:spPr>
          <a:xfrm>
            <a:off x="4800004" y="2596753"/>
            <a:ext cx="546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0.80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FE3F365-2224-FF21-FB91-82F58DC718E0}"/>
              </a:ext>
            </a:extLst>
          </p:cNvPr>
          <p:cNvSpPr txBox="1"/>
          <p:nvPr/>
        </p:nvSpPr>
        <p:spPr>
          <a:xfrm>
            <a:off x="4960682" y="5184576"/>
            <a:ext cx="457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10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8C4C778-8D26-C79D-5FAD-EA739C9E8BAA}"/>
              </a:ext>
            </a:extLst>
          </p:cNvPr>
          <p:cNvGrpSpPr/>
          <p:nvPr/>
        </p:nvGrpSpPr>
        <p:grpSpPr>
          <a:xfrm>
            <a:off x="4952405" y="3996154"/>
            <a:ext cx="3276600" cy="2029599"/>
            <a:chOff x="5715000" y="3837801"/>
            <a:chExt cx="3276600" cy="2029599"/>
          </a:xfrm>
        </p:grpSpPr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F27C8C6C-550C-FC78-A39E-F858C9B9C67E}"/>
                </a:ext>
              </a:extLst>
            </p:cNvPr>
            <p:cNvGrpSpPr/>
            <p:nvPr/>
          </p:nvGrpSpPr>
          <p:grpSpPr>
            <a:xfrm>
              <a:off x="5723277" y="3886200"/>
              <a:ext cx="2819400" cy="1887510"/>
              <a:chOff x="5723277" y="3886200"/>
              <a:chExt cx="2819400" cy="1887510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AE9A1B2-2F4E-635E-F475-8537A778F73B}"/>
                  </a:ext>
                </a:extLst>
              </p:cNvPr>
              <p:cNvCxnSpPr>
                <a:stCxn id="85" idx="1"/>
              </p:cNvCxnSpPr>
              <p:nvPr/>
            </p:nvCxnSpPr>
            <p:spPr>
              <a:xfrm flipH="1" flipV="1">
                <a:off x="6104277" y="4669138"/>
                <a:ext cx="947057" cy="833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BE1CAC03-2F52-4CD7-ADAD-0D1C5C1E1805}"/>
                  </a:ext>
                </a:extLst>
              </p:cNvPr>
              <p:cNvGrpSpPr/>
              <p:nvPr/>
            </p:nvGrpSpPr>
            <p:grpSpPr>
              <a:xfrm>
                <a:off x="5723277" y="3886200"/>
                <a:ext cx="2819400" cy="1887510"/>
                <a:chOff x="5723277" y="3886200"/>
                <a:chExt cx="2819400" cy="188751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9DB80F70-5633-62F6-723F-42E062DAF6D1}"/>
                    </a:ext>
                  </a:extLst>
                </p:cNvPr>
                <p:cNvGrpSpPr/>
                <p:nvPr/>
              </p:nvGrpSpPr>
              <p:grpSpPr>
                <a:xfrm>
                  <a:off x="6104277" y="3886200"/>
                  <a:ext cx="2438400" cy="1887510"/>
                  <a:chOff x="1981200" y="3886200"/>
                  <a:chExt cx="2438400" cy="1887510"/>
                </a:xfrm>
              </p:grpSpPr>
              <p:sp>
                <p:nvSpPr>
                  <p:cNvPr id="75" name="TextBox 74">
                    <a:extLst>
                      <a:ext uri="{FF2B5EF4-FFF2-40B4-BE49-F238E27FC236}">
                        <a16:creationId xmlns:a16="http://schemas.microsoft.com/office/drawing/2014/main" id="{7A9EB2D3-958D-DD16-B955-8E71731DAACC}"/>
                      </a:ext>
                    </a:extLst>
                  </p:cNvPr>
                  <p:cNvSpPr txBox="1"/>
                  <p:nvPr/>
                </p:nvSpPr>
                <p:spPr>
                  <a:xfrm>
                    <a:off x="3737999" y="5176744"/>
                    <a:ext cx="626580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rPr>
                      <a:t>MP</a:t>
                    </a:r>
                  </a:p>
                </p:txBody>
              </p: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FB788BB8-C687-EB21-0794-9D9B681D6B24}"/>
                      </a:ext>
                    </a:extLst>
                  </p:cNvPr>
                  <p:cNvCxnSpPr/>
                  <p:nvPr/>
                </p:nvCxnSpPr>
                <p:spPr>
                  <a:xfrm>
                    <a:off x="1981200" y="3886200"/>
                    <a:ext cx="0" cy="166192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466268AE-0BB0-4382-1D37-39B5A2288DC2}"/>
                      </a:ext>
                    </a:extLst>
                  </p:cNvPr>
                  <p:cNvCxnSpPr/>
                  <p:nvPr/>
                </p:nvCxnSpPr>
                <p:spPr>
                  <a:xfrm>
                    <a:off x="1981200" y="5548122"/>
                    <a:ext cx="24384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A7A1DA9F-DE76-695F-1BC4-ADE6464397B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294491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585ADAFA-B9F6-A346-CA88-7B64610334D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607781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A82B9942-063A-B9C7-D4AE-1E5BCA7DC26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921072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DC8C4FDB-02DD-21CE-1009-4871C09AAC1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234362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5938AA43-A7CA-CAD6-A4DD-BDBE4097A2F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547653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B97A97B4-FAF3-7EDC-FDE0-21D1CC97A28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3860943" y="5503320"/>
                    <a:ext cx="0" cy="8960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4" name="Group 83">
                    <a:extLst>
                      <a:ext uri="{FF2B5EF4-FFF2-40B4-BE49-F238E27FC236}">
                        <a16:creationId xmlns:a16="http://schemas.microsoft.com/office/drawing/2014/main" id="{3B59D743-16E6-DE57-70F3-5526385B1DF7}"/>
                      </a:ext>
                    </a:extLst>
                  </p:cNvPr>
                  <p:cNvGrpSpPr/>
                  <p:nvPr/>
                </p:nvGrpSpPr>
                <p:grpSpPr>
                  <a:xfrm>
                    <a:off x="2200503" y="5610846"/>
                    <a:ext cx="1723098" cy="162864"/>
                    <a:chOff x="2362200" y="5257799"/>
                    <a:chExt cx="2514600" cy="276999"/>
                  </a:xfrm>
                </p:grpSpPr>
                <p:sp>
                  <p:nvSpPr>
                    <p:cNvPr id="86" name="TextBox 85">
                      <a:extLst>
                        <a:ext uri="{FF2B5EF4-FFF2-40B4-BE49-F238E27FC236}">
                          <a16:creationId xmlns:a16="http://schemas.microsoft.com/office/drawing/2014/main" id="{0C9B19AC-DDC9-4D6E-DF93-7D3067C1ADE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3622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87" name="TextBox 86">
                      <a:extLst>
                        <a:ext uri="{FF2B5EF4-FFF2-40B4-BE49-F238E27FC236}">
                          <a16:creationId xmlns:a16="http://schemas.microsoft.com/office/drawing/2014/main" id="{DF0031F4-7BD8-641C-F1F0-C964BA234FC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8194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p:txBody>
                </p:sp>
                <p:sp>
                  <p:nvSpPr>
                    <p:cNvPr id="88" name="TextBox 87">
                      <a:extLst>
                        <a:ext uri="{FF2B5EF4-FFF2-40B4-BE49-F238E27FC236}">
                          <a16:creationId xmlns:a16="http://schemas.microsoft.com/office/drawing/2014/main" id="{53C0F6FD-A33E-D0DB-FCC8-06AC6941D1F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766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p:txBody>
                </p:sp>
                <p:sp>
                  <p:nvSpPr>
                    <p:cNvPr id="89" name="TextBox 88">
                      <a:extLst>
                        <a:ext uri="{FF2B5EF4-FFF2-40B4-BE49-F238E27FC236}">
                          <a16:creationId xmlns:a16="http://schemas.microsoft.com/office/drawing/2014/main" id="{0BC96C5E-88D6-BC37-AAC7-7B19E8E7FF2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7338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p:txBody>
                </p:sp>
                <p:sp>
                  <p:nvSpPr>
                    <p:cNvPr id="90" name="TextBox 89">
                      <a:extLst>
                        <a:ext uri="{FF2B5EF4-FFF2-40B4-BE49-F238E27FC236}">
                          <a16:creationId xmlns:a16="http://schemas.microsoft.com/office/drawing/2014/main" id="{4220DF55-0F24-B767-65B7-93D10878910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910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p:txBody>
                </p:sp>
                <p:sp>
                  <p:nvSpPr>
                    <p:cNvPr id="91" name="TextBox 90">
                      <a:extLst>
                        <a:ext uri="{FF2B5EF4-FFF2-40B4-BE49-F238E27FC236}">
                          <a16:creationId xmlns:a16="http://schemas.microsoft.com/office/drawing/2014/main" id="{F14470BA-C78A-C376-E134-81DBA78AA142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648200" y="5257799"/>
                      <a:ext cx="22860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p:txBody>
                </p:sp>
              </p:grpSp>
              <p:sp>
                <p:nvSpPr>
                  <p:cNvPr id="85" name="Freeform 95">
                    <a:extLst>
                      <a:ext uri="{FF2B5EF4-FFF2-40B4-BE49-F238E27FC236}">
                        <a16:creationId xmlns:a16="http://schemas.microsoft.com/office/drawing/2014/main" id="{1BDA7075-A1F6-DB59-B913-996AA0B00799}"/>
                      </a:ext>
                    </a:extLst>
                  </p:cNvPr>
                  <p:cNvSpPr/>
                  <p:nvPr/>
                </p:nvSpPr>
                <p:spPr>
                  <a:xfrm>
                    <a:off x="2275114" y="4669138"/>
                    <a:ext cx="1524000" cy="784605"/>
                  </a:xfrm>
                  <a:custGeom>
                    <a:avLst/>
                    <a:gdLst>
                      <a:gd name="connsiteX0" fmla="*/ 0 w 1524000"/>
                      <a:gd name="connsiteY0" fmla="*/ 664862 h 784605"/>
                      <a:gd name="connsiteX1" fmla="*/ 653143 w 1524000"/>
                      <a:gd name="connsiteY1" fmla="*/ 833 h 784605"/>
                      <a:gd name="connsiteX2" fmla="*/ 1524000 w 1524000"/>
                      <a:gd name="connsiteY2" fmla="*/ 784605 h 7846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524000" h="784605">
                        <a:moveTo>
                          <a:pt x="0" y="664862"/>
                        </a:moveTo>
                        <a:cubicBezTo>
                          <a:pt x="199571" y="322869"/>
                          <a:pt x="399143" y="-19124"/>
                          <a:pt x="653143" y="833"/>
                        </a:cubicBezTo>
                        <a:cubicBezTo>
                          <a:pt x="907143" y="20790"/>
                          <a:pt x="1386114" y="661234"/>
                          <a:pt x="1524000" y="784605"/>
                        </a:cubicBezTo>
                      </a:path>
                    </a:pathLst>
                  </a:cu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E201958D-D516-3621-BB70-BE02108A8FC8}"/>
                    </a:ext>
                  </a:extLst>
                </p:cNvPr>
                <p:cNvSpPr txBox="1"/>
                <p:nvPr/>
              </p:nvSpPr>
              <p:spPr>
                <a:xfrm>
                  <a:off x="5723277" y="4495800"/>
                  <a:ext cx="45720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>
                      <a:latin typeface="+mn-lt"/>
                    </a:rPr>
                    <a:t>25</a:t>
                  </a:r>
                </a:p>
              </p:txBody>
            </p: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6312736F-69DF-B5C1-B974-AB4556709D3F}"/>
                    </a:ext>
                  </a:extLst>
                </p:cNvPr>
                <p:cNvCxnSpPr/>
                <p:nvPr/>
              </p:nvCxnSpPr>
              <p:spPr>
                <a:xfrm flipV="1">
                  <a:off x="7049157" y="4664167"/>
                  <a:ext cx="0" cy="898433"/>
                </a:xfrm>
                <a:prstGeom prst="line">
                  <a:avLst/>
                </a:prstGeom>
                <a:ln w="19050">
                  <a:solidFill>
                    <a:schemeClr val="bg1">
                      <a:lumMod val="65000"/>
                    </a:schemeClr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17D8A75-A376-6CAA-3A2C-7F62A91C368E}"/>
                </a:ext>
              </a:extLst>
            </p:cNvPr>
            <p:cNvSpPr txBox="1"/>
            <p:nvPr/>
          </p:nvSpPr>
          <p:spPr>
            <a:xfrm>
              <a:off x="5715000" y="3837801"/>
              <a:ext cx="457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n-lt"/>
                </a:rPr>
                <a:t>Hay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A875AF5-2597-B11B-365C-641D87A5959C}"/>
                </a:ext>
              </a:extLst>
            </p:cNvPr>
            <p:cNvSpPr txBox="1"/>
            <p:nvPr/>
          </p:nvSpPr>
          <p:spPr>
            <a:xfrm>
              <a:off x="8229600" y="5590401"/>
              <a:ext cx="762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n-lt"/>
                </a:rPr>
                <a:t>Workers</a:t>
              </a: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EEA93AEC-60DB-3E0F-485A-315141073430}"/>
              </a:ext>
            </a:extLst>
          </p:cNvPr>
          <p:cNvGrpSpPr/>
          <p:nvPr/>
        </p:nvGrpSpPr>
        <p:grpSpPr>
          <a:xfrm>
            <a:off x="4960682" y="1298376"/>
            <a:ext cx="2963523" cy="2593777"/>
            <a:chOff x="5723277" y="1140023"/>
            <a:chExt cx="2963523" cy="2593777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562A819C-C6E1-B6FA-5912-E2579C776F25}"/>
                </a:ext>
              </a:extLst>
            </p:cNvPr>
            <p:cNvGrpSpPr/>
            <p:nvPr/>
          </p:nvGrpSpPr>
          <p:grpSpPr>
            <a:xfrm>
              <a:off x="6104277" y="1225960"/>
              <a:ext cx="2582523" cy="2507840"/>
              <a:chOff x="6104277" y="1225960"/>
              <a:chExt cx="2582523" cy="2507840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69B4BA99-D2E6-528D-9168-2FB58BEA16C9}"/>
                  </a:ext>
                </a:extLst>
              </p:cNvPr>
              <p:cNvGrpSpPr/>
              <p:nvPr/>
            </p:nvGrpSpPr>
            <p:grpSpPr>
              <a:xfrm>
                <a:off x="6104277" y="1225960"/>
                <a:ext cx="2506323" cy="2507840"/>
                <a:chOff x="1981200" y="1216522"/>
                <a:chExt cx="2506323" cy="2507840"/>
              </a:xfrm>
            </p:grpSpPr>
            <p:sp>
              <p:nvSpPr>
                <p:cNvPr id="97" name="TextBox 96">
                  <a:extLst>
                    <a:ext uri="{FF2B5EF4-FFF2-40B4-BE49-F238E27FC236}">
                      <a16:creationId xmlns:a16="http://schemas.microsoft.com/office/drawing/2014/main" id="{2B2A98E5-36D2-0213-7BAC-99272BB6033D}"/>
                    </a:ext>
                  </a:extLst>
                </p:cNvPr>
                <p:cNvSpPr txBox="1"/>
                <p:nvPr/>
              </p:nvSpPr>
              <p:spPr>
                <a:xfrm>
                  <a:off x="3860943" y="1367275"/>
                  <a:ext cx="626580" cy="2511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MC</a:t>
                  </a:r>
                </a:p>
              </p:txBody>
            </p:sp>
            <p:sp>
              <p:nvSpPr>
                <p:cNvPr id="98" name="Freeform 63">
                  <a:extLst>
                    <a:ext uri="{FF2B5EF4-FFF2-40B4-BE49-F238E27FC236}">
                      <a16:creationId xmlns:a16="http://schemas.microsoft.com/office/drawing/2014/main" id="{322FE3E7-7FA0-EF8B-D3E6-1793B35DFCC1}"/>
                    </a:ext>
                  </a:extLst>
                </p:cNvPr>
                <p:cNvSpPr/>
                <p:nvPr/>
              </p:nvSpPr>
              <p:spPr>
                <a:xfrm>
                  <a:off x="2531596" y="1468246"/>
                  <a:ext cx="1809688" cy="1659358"/>
                </a:xfrm>
                <a:custGeom>
                  <a:avLst/>
                  <a:gdLst>
                    <a:gd name="connsiteX0" fmla="*/ 0 w 3187700"/>
                    <a:gd name="connsiteY0" fmla="*/ 1905000 h 2583984"/>
                    <a:gd name="connsiteX1" fmla="*/ 990600 w 3187700"/>
                    <a:gd name="connsiteY1" fmla="*/ 2476500 h 2583984"/>
                    <a:gd name="connsiteX2" fmla="*/ 3187700 w 3187700"/>
                    <a:gd name="connsiteY2" fmla="*/ 0 h 2583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187700" h="2583984">
                      <a:moveTo>
                        <a:pt x="0" y="1905000"/>
                      </a:moveTo>
                      <a:cubicBezTo>
                        <a:pt x="229658" y="2349500"/>
                        <a:pt x="459317" y="2794000"/>
                        <a:pt x="990600" y="2476500"/>
                      </a:cubicBezTo>
                      <a:cubicBezTo>
                        <a:pt x="1521883" y="2159000"/>
                        <a:pt x="2813050" y="499533"/>
                        <a:pt x="3187700" y="0"/>
                      </a:cubicBezTo>
                    </a:path>
                  </a:pathLst>
                </a:custGeom>
                <a:ln w="1905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A4259EB1-F68C-AAD4-2C7F-6E2658D325B7}"/>
                    </a:ext>
                  </a:extLst>
                </p:cNvPr>
                <p:cNvCxnSpPr/>
                <p:nvPr/>
              </p:nvCxnSpPr>
              <p:spPr>
                <a:xfrm>
                  <a:off x="1981200" y="1216522"/>
                  <a:ext cx="0" cy="2195322"/>
                </a:xfrm>
                <a:prstGeom prst="line">
                  <a:avLst/>
                </a:prstGeom>
                <a:ln w="1905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A0DAC3F4-8BFE-50DA-0771-F7073805B7DA}"/>
                    </a:ext>
                  </a:extLst>
                </p:cNvPr>
                <p:cNvCxnSpPr/>
                <p:nvPr/>
              </p:nvCxnSpPr>
              <p:spPr>
                <a:xfrm>
                  <a:off x="1981200" y="3411844"/>
                  <a:ext cx="2438400" cy="0"/>
                </a:xfrm>
                <a:prstGeom prst="line">
                  <a:avLst/>
                </a:prstGeom>
                <a:ln w="19050">
                  <a:solidFill>
                    <a:schemeClr val="accent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57DB14EB-8DD1-13A8-A6AF-6A6F0200EF2C}"/>
                    </a:ext>
                  </a:extLst>
                </p:cNvPr>
                <p:cNvCxnSpPr/>
                <p:nvPr/>
              </p:nvCxnSpPr>
              <p:spPr>
                <a:xfrm flipV="1">
                  <a:off x="2294491" y="3367042"/>
                  <a:ext cx="0" cy="896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3B8721CA-1A02-DF7C-5010-CE863F175AA5}"/>
                    </a:ext>
                  </a:extLst>
                </p:cNvPr>
                <p:cNvCxnSpPr/>
                <p:nvPr/>
              </p:nvCxnSpPr>
              <p:spPr>
                <a:xfrm flipV="1">
                  <a:off x="2607781" y="3367042"/>
                  <a:ext cx="0" cy="896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D2C1D2C7-01E9-422A-1C89-5128B3D1BA4E}"/>
                    </a:ext>
                  </a:extLst>
                </p:cNvPr>
                <p:cNvCxnSpPr/>
                <p:nvPr/>
              </p:nvCxnSpPr>
              <p:spPr>
                <a:xfrm flipV="1">
                  <a:off x="2921072" y="3367042"/>
                  <a:ext cx="0" cy="896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5642AF0E-9302-1C50-B626-7DE7DFD4AAE7}"/>
                    </a:ext>
                  </a:extLst>
                </p:cNvPr>
                <p:cNvCxnSpPr/>
                <p:nvPr/>
              </p:nvCxnSpPr>
              <p:spPr>
                <a:xfrm flipV="1">
                  <a:off x="3234362" y="3367042"/>
                  <a:ext cx="0" cy="896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CB030C51-A1CE-4DEF-B8D1-D1F7B5F20B9B}"/>
                    </a:ext>
                  </a:extLst>
                </p:cNvPr>
                <p:cNvCxnSpPr/>
                <p:nvPr/>
              </p:nvCxnSpPr>
              <p:spPr>
                <a:xfrm flipV="1">
                  <a:off x="3547653" y="3367042"/>
                  <a:ext cx="0" cy="896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027DF896-EF30-ECC3-F1E4-66405C7C00D6}"/>
                    </a:ext>
                  </a:extLst>
                </p:cNvPr>
                <p:cNvCxnSpPr/>
                <p:nvPr/>
              </p:nvCxnSpPr>
              <p:spPr>
                <a:xfrm flipV="1">
                  <a:off x="3860943" y="3367042"/>
                  <a:ext cx="0" cy="8960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66F82889-3367-6857-FF8B-4D4C06886A7F}"/>
                    </a:ext>
                  </a:extLst>
                </p:cNvPr>
                <p:cNvGrpSpPr/>
                <p:nvPr/>
              </p:nvGrpSpPr>
              <p:grpSpPr>
                <a:xfrm>
                  <a:off x="2137799" y="3447363"/>
                  <a:ext cx="2103293" cy="276999"/>
                  <a:chOff x="2264565" y="5257799"/>
                  <a:chExt cx="3069436" cy="471120"/>
                </a:xfrm>
              </p:grpSpPr>
              <p:sp>
                <p:nvSpPr>
                  <p:cNvPr id="108" name="TextBox 107">
                    <a:extLst>
                      <a:ext uri="{FF2B5EF4-FFF2-40B4-BE49-F238E27FC236}">
                        <a16:creationId xmlns:a16="http://schemas.microsoft.com/office/drawing/2014/main" id="{82A3A6F0-F7DA-F39A-AD29-F9B16C2DA68E}"/>
                      </a:ext>
                    </a:extLst>
                  </p:cNvPr>
                  <p:cNvSpPr txBox="1"/>
                  <p:nvPr/>
                </p:nvSpPr>
                <p:spPr>
                  <a:xfrm>
                    <a:off x="2264565" y="5257799"/>
                    <a:ext cx="594360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Calibri" pitchFamily="34" charset="0"/>
                        <a:cs typeface="Calibri" pitchFamily="34" charset="0"/>
                      </a:rPr>
                      <a:t>10</a:t>
                    </a:r>
                  </a:p>
                </p:txBody>
              </p:sp>
              <p:sp>
                <p:nvSpPr>
                  <p:cNvPr id="109" name="TextBox 108">
                    <a:extLst>
                      <a:ext uri="{FF2B5EF4-FFF2-40B4-BE49-F238E27FC236}">
                        <a16:creationId xmlns:a16="http://schemas.microsoft.com/office/drawing/2014/main" id="{3ECC1856-A8C5-4827-4084-ADC482E643A6}"/>
                      </a:ext>
                    </a:extLst>
                  </p:cNvPr>
                  <p:cNvSpPr txBox="1"/>
                  <p:nvPr/>
                </p:nvSpPr>
                <p:spPr>
                  <a:xfrm>
                    <a:off x="2709374" y="5257799"/>
                    <a:ext cx="571498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Calibri" pitchFamily="34" charset="0"/>
                        <a:cs typeface="Calibri" pitchFamily="34" charset="0"/>
                      </a:rPr>
                      <a:t>25</a:t>
                    </a:r>
                  </a:p>
                </p:txBody>
              </p:sp>
              <p:sp>
                <p:nvSpPr>
                  <p:cNvPr id="110" name="TextBox 109">
                    <a:extLst>
                      <a:ext uri="{FF2B5EF4-FFF2-40B4-BE49-F238E27FC236}">
                        <a16:creationId xmlns:a16="http://schemas.microsoft.com/office/drawing/2014/main" id="{EA2F8398-C817-2BA4-9EE8-B59B6B0521A6}"/>
                      </a:ext>
                    </a:extLst>
                  </p:cNvPr>
                  <p:cNvSpPr txBox="1"/>
                  <p:nvPr/>
                </p:nvSpPr>
                <p:spPr>
                  <a:xfrm>
                    <a:off x="3154184" y="5257799"/>
                    <a:ext cx="571500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Calibri" pitchFamily="34" charset="0"/>
                        <a:cs typeface="Calibri" pitchFamily="34" charset="0"/>
                      </a:rPr>
                      <a:t>50</a:t>
                    </a:r>
                  </a:p>
                </p:txBody>
              </p:sp>
              <p:sp>
                <p:nvSpPr>
                  <p:cNvPr id="111" name="TextBox 110">
                    <a:extLst>
                      <a:ext uri="{FF2B5EF4-FFF2-40B4-BE49-F238E27FC236}">
                        <a16:creationId xmlns:a16="http://schemas.microsoft.com/office/drawing/2014/main" id="{E61244B9-2BD4-FD12-6473-0C32F3A110A3}"/>
                      </a:ext>
                    </a:extLst>
                  </p:cNvPr>
                  <p:cNvSpPr txBox="1"/>
                  <p:nvPr/>
                </p:nvSpPr>
                <p:spPr>
                  <a:xfrm>
                    <a:off x="3598993" y="5257799"/>
                    <a:ext cx="571498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Calibri" pitchFamily="34" charset="0"/>
                        <a:cs typeface="Calibri" pitchFamily="34" charset="0"/>
                      </a:rPr>
                      <a:t>65</a:t>
                    </a:r>
                  </a:p>
                </p:txBody>
              </p:sp>
              <p:sp>
                <p:nvSpPr>
                  <p:cNvPr id="112" name="TextBox 111">
                    <a:extLst>
                      <a:ext uri="{FF2B5EF4-FFF2-40B4-BE49-F238E27FC236}">
                        <a16:creationId xmlns:a16="http://schemas.microsoft.com/office/drawing/2014/main" id="{8ED1562F-FA71-227F-B4A2-7983FE3A1406}"/>
                      </a:ext>
                    </a:extLst>
                  </p:cNvPr>
                  <p:cNvSpPr txBox="1"/>
                  <p:nvPr/>
                </p:nvSpPr>
                <p:spPr>
                  <a:xfrm>
                    <a:off x="4043802" y="5257799"/>
                    <a:ext cx="594360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Calibri" pitchFamily="34" charset="0"/>
                        <a:cs typeface="Calibri" pitchFamily="34" charset="0"/>
                      </a:rPr>
                      <a:t>75</a:t>
                    </a:r>
                  </a:p>
                </p:txBody>
              </p:sp>
              <p:sp>
                <p:nvSpPr>
                  <p:cNvPr id="113" name="TextBox 112">
                    <a:extLst>
                      <a:ext uri="{FF2B5EF4-FFF2-40B4-BE49-F238E27FC236}">
                        <a16:creationId xmlns:a16="http://schemas.microsoft.com/office/drawing/2014/main" id="{C6B7B158-077C-A424-DCC4-0DE27B046F76}"/>
                      </a:ext>
                    </a:extLst>
                  </p:cNvPr>
                  <p:cNvSpPr txBox="1"/>
                  <p:nvPr/>
                </p:nvSpPr>
                <p:spPr>
                  <a:xfrm>
                    <a:off x="4599814" y="5257799"/>
                    <a:ext cx="571500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>
                        <a:latin typeface="Calibri" pitchFamily="34" charset="0"/>
                        <a:cs typeface="Calibri" pitchFamily="34" charset="0"/>
                      </a:rPr>
                      <a:t>80</a:t>
                    </a:r>
                  </a:p>
                </p:txBody>
              </p:sp>
              <p:sp>
                <p:nvSpPr>
                  <p:cNvPr id="114" name="TextBox 113">
                    <a:extLst>
                      <a:ext uri="{FF2B5EF4-FFF2-40B4-BE49-F238E27FC236}">
                        <a16:creationId xmlns:a16="http://schemas.microsoft.com/office/drawing/2014/main" id="{7A01E99A-090C-FA4B-CF07-C30536ACA7DC}"/>
                      </a:ext>
                    </a:extLst>
                  </p:cNvPr>
                  <p:cNvSpPr txBox="1"/>
                  <p:nvPr/>
                </p:nvSpPr>
                <p:spPr>
                  <a:xfrm>
                    <a:off x="5105401" y="5257799"/>
                    <a:ext cx="228600" cy="4711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US" sz="1200" dirty="0">
                      <a:latin typeface="Calibri" pitchFamily="34" charset="0"/>
                      <a:cs typeface="Calibri" pitchFamily="34" charset="0"/>
                    </a:endParaRPr>
                  </a:p>
                </p:txBody>
              </p:sp>
            </p:grpSp>
          </p:grp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E39B2838-6063-516F-9E97-410258ABFF13}"/>
                  </a:ext>
                </a:extLst>
              </p:cNvPr>
              <p:cNvSpPr txBox="1"/>
              <p:nvPr/>
            </p:nvSpPr>
            <p:spPr>
              <a:xfrm>
                <a:off x="8229600" y="3380601"/>
                <a:ext cx="4572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latin typeface="+mn-lt"/>
                  </a:rPr>
                  <a:t>Hay</a:t>
                </a:r>
              </a:p>
            </p:txBody>
          </p:sp>
        </p:grp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A4D0696-BE7E-062E-8F02-4136CD99521B}"/>
                </a:ext>
              </a:extLst>
            </p:cNvPr>
            <p:cNvSpPr txBox="1"/>
            <p:nvPr/>
          </p:nvSpPr>
          <p:spPr>
            <a:xfrm>
              <a:off x="5723277" y="1140023"/>
              <a:ext cx="38576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+mn-lt"/>
                </a:rPr>
                <a:t>$</a:t>
              </a: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6DF09DA8-8522-3A0A-AF8C-28D38F4B4C7F}"/>
              </a:ext>
            </a:extLst>
          </p:cNvPr>
          <p:cNvGrpSpPr/>
          <p:nvPr/>
        </p:nvGrpSpPr>
        <p:grpSpPr>
          <a:xfrm>
            <a:off x="609600" y="3429000"/>
            <a:ext cx="2076209" cy="2825353"/>
            <a:chOff x="1372195" y="3270647"/>
            <a:chExt cx="2076209" cy="2825353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7A35F732-27C6-01E2-4B19-696BACCA3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2195" y="3547646"/>
              <a:ext cx="12948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Labor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DBB03A53-A447-AF84-B143-350383CC87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3270647"/>
              <a:ext cx="114181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+mn-lt"/>
                  <a:ea typeface="Verdana" pitchFamily="1" charset="0"/>
                  <a:cs typeface="Verdana" pitchFamily="1" charset="0"/>
                </a:rPr>
                <a:t>Pizza</a:t>
              </a:r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 per Hour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15667B2D-2E9B-633F-7AA6-944BB36D31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401925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1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4E26250D-48F0-CD23-B3B7-84D704ABF8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4388584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2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1AAF4A99-A00F-86FB-9F62-58A0B72C2D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4725650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3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86F4F23F-EF4E-B10D-CC99-B262C6D018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509498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4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99288685-F561-4D5F-EA67-BAD523A224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5432048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5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CEB5BF-CB23-F502-DDC4-D83740B2B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595" y="5757446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6</a:t>
              </a: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1B3ACE11-C8AC-AD1E-153D-F4CD721A5E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401925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10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B477AC6B-9A55-9D92-E08F-4E732BED43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4388584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25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376AEF6C-3B81-7A54-26BB-EE05F1DB1C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4725650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50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BF57B5DB-93E6-AFDF-59C3-D55376022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509498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65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1FCA8F97-7CEE-BE04-E688-8A39FE09E0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5432048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75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7C5201F1-BF62-31E8-8991-D2934A28E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1200" y="5757446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80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C5B49D3A-C027-A2D3-B685-3E46EFCDA2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199" y="401925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10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F2FD9C6C-048B-6E6E-721C-4AF1F6F36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199" y="4388584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15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3C1CF29D-8742-8183-27A1-05A5F4D25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199" y="4725650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25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F8073CDB-5E16-CF13-144A-B1BD224BD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199" y="509498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15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629BEF38-B116-369B-F49B-D3A2A227E1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199" y="5432048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10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BD60DECC-7BA5-EDAA-76AB-5D453799A4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3199" y="5757446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5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67CC9646-EDE7-DD9E-3615-65AB1512E4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0" y="3542170"/>
              <a:ext cx="68461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MP</a:t>
              </a: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3B750FF1-8BC4-AC0A-54A6-31E7F843A96A}"/>
              </a:ext>
            </a:extLst>
          </p:cNvPr>
          <p:cNvGrpSpPr/>
          <p:nvPr/>
        </p:nvGrpSpPr>
        <p:grpSpPr>
          <a:xfrm>
            <a:off x="2437805" y="3700523"/>
            <a:ext cx="857604" cy="2553830"/>
            <a:chOff x="3200400" y="3542170"/>
            <a:chExt cx="857604" cy="2553830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85DF4415-3D4C-DD06-B134-B609770B36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799" y="401925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9F8F039E-E21E-9C6D-E22D-6720FD8F75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799" y="4388584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697B4938-A10B-2ED1-E89C-A91DFACC8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799" y="4725650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B8F7B81A-F8D5-5277-BC73-770FB0345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799" y="5094982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6F56DF66-AE33-8F00-7BDA-2DED137D73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799" y="5432048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734CBC66-0B66-F470-CEED-C4B1F57709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799" y="5757446"/>
              <a:ext cx="68520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$8</a:t>
              </a: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796B8703-CF80-DBB4-7E33-94F8C5566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" y="3542170"/>
              <a:ext cx="8382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latin typeface="+mn-lt"/>
                  <a:ea typeface="Verdana" pitchFamily="1" charset="0"/>
                  <a:cs typeface="Verdana" pitchFamily="1" charset="0"/>
                </a:rPr>
                <a:t>Wage</a:t>
              </a:r>
            </a:p>
          </p:txBody>
        </p: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FEE64088-D7C7-C6DE-18C5-87F99314B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205" y="4177605"/>
            <a:ext cx="137987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  <a:ea typeface="Verdana" pitchFamily="1" charset="0"/>
                <a:cs typeface="Verdana" pitchFamily="1" charset="0"/>
              </a:rPr>
              <a:t>$8/10 = 0.80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E6B0D2A-5F06-DC19-A28D-538C0EDE2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206" y="4546937"/>
            <a:ext cx="1371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  <a:ea typeface="Verdana" pitchFamily="1" charset="0"/>
                <a:cs typeface="Verdana" pitchFamily="1" charset="0"/>
              </a:rPr>
              <a:t>$8/15 = 0.53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993B2EEB-6792-81F1-51F3-BF18F8941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206" y="4884003"/>
            <a:ext cx="1371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  <a:ea typeface="Verdana" pitchFamily="1" charset="0"/>
                <a:cs typeface="Verdana" pitchFamily="1" charset="0"/>
              </a:rPr>
              <a:t>$8/25 = 0.32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A5DC7591-81FC-9726-AB31-8283CF523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206" y="5253335"/>
            <a:ext cx="1371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  <a:ea typeface="Verdana" pitchFamily="1" charset="0"/>
                <a:cs typeface="Verdana" pitchFamily="1" charset="0"/>
              </a:rPr>
              <a:t>$8/15 = 0.53  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3CFDAD6C-BAD8-8742-DE99-90B9AE2E7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206" y="5590401"/>
            <a:ext cx="1371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  <a:ea typeface="Verdana" pitchFamily="1" charset="0"/>
                <a:cs typeface="Verdana" pitchFamily="1" charset="0"/>
              </a:rPr>
              <a:t>$8/10 = 0.80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701E6D4C-EB7B-E682-561F-1FAD1E81C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2206" y="5915799"/>
            <a:ext cx="137987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+mn-lt"/>
                <a:ea typeface="Verdana" pitchFamily="1" charset="0"/>
                <a:cs typeface="Verdana" pitchFamily="1" charset="0"/>
              </a:rPr>
              <a:t>$8/5   = 1.60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53A965A-0003-7363-4099-66621A936BEA}"/>
                  </a:ext>
                </a:extLst>
              </p:cNvPr>
              <p:cNvSpPr txBox="1"/>
              <p:nvPr/>
            </p:nvSpPr>
            <p:spPr>
              <a:xfrm>
                <a:off x="3199805" y="3568999"/>
                <a:ext cx="1504001" cy="551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/>
                              <a:ea typeface="Cambria Math"/>
                            </a:rPr>
                            <m:t>𝑊𝑎𝑔𝑒𝑠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/>
                              <a:ea typeface="Cambria Math" pitchFamily="18" charset="0"/>
                            </a:rPr>
                            <m:t>𝑀𝑃</m:t>
                          </m:r>
                        </m:den>
                      </m:f>
                      <m:r>
                        <a:rPr lang="en-US" sz="1600" b="0" i="1" smtClean="0">
                          <a:latin typeface="Cambria Math"/>
                          <a:ea typeface="Cambria Math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/>
                          <a:ea typeface="Cambria Math" pitchFamily="18" charset="0"/>
                        </a:rPr>
                        <m:t>𝑀𝐶</m:t>
                      </m:r>
                    </m:oMath>
                  </m:oMathPara>
                </a14:m>
                <a:endParaRPr lang="en-US" sz="1600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D53A965A-0003-7363-4099-66621A936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805" y="3568999"/>
                <a:ext cx="1504001" cy="55175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278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10" grpId="0" animBg="1"/>
      <p:bldP spid="49" grpId="0"/>
      <p:bldP spid="64" grpId="0"/>
      <p:bldP spid="145" grpId="0"/>
      <p:bldP spid="146" grpId="0"/>
      <p:bldP spid="147" grpId="0"/>
      <p:bldP spid="148" grpId="0"/>
      <p:bldP spid="149" grpId="0"/>
      <p:bldP spid="150" grpId="0"/>
      <p:bldP spid="15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770</Words>
  <Application>Microsoft Office PowerPoint</Application>
  <PresentationFormat>On-screen Show (4:3)</PresentationFormat>
  <Paragraphs>318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 Unicode MS</vt:lpstr>
      <vt:lpstr>Arial</vt:lpstr>
      <vt:lpstr>Calibri</vt:lpstr>
      <vt:lpstr>Cambria Math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Roberson</dc:creator>
  <cp:lastModifiedBy>Michael Roberson</cp:lastModifiedBy>
  <cp:revision>243</cp:revision>
  <dcterms:created xsi:type="dcterms:W3CDTF">2006-08-18T18:13:45Z</dcterms:created>
  <dcterms:modified xsi:type="dcterms:W3CDTF">2023-04-06T16:38:51Z</dcterms:modified>
</cp:coreProperties>
</file>