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theme/theme3.xml" ContentType="application/vnd.openxmlformats-officedocument.theme+xml"/>
  <Override PartName="/ppt/slideLayouts/slideLayout6.xml" ContentType="application/vnd.openxmlformats-officedocument.presentationml.slideLayout+xml"/>
  <Override PartName="/ppt/theme/theme4.xml" ContentType="application/vnd.openxmlformats-officedocument.theme+xml"/>
  <Override PartName="/ppt/slideLayouts/slideLayout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 id="2147483655" r:id="rId2"/>
    <p:sldMasterId id="2147483674" r:id="rId3"/>
    <p:sldMasterId id="2147483676" r:id="rId4"/>
    <p:sldMasterId id="2147483705" r:id="rId5"/>
  </p:sldMasterIdLst>
  <p:notesMasterIdLst>
    <p:notesMasterId r:id="rId24"/>
  </p:notesMasterIdLst>
  <p:sldIdLst>
    <p:sldId id="259" r:id="rId6"/>
    <p:sldId id="260" r:id="rId7"/>
    <p:sldId id="263" r:id="rId8"/>
    <p:sldId id="261" r:id="rId9"/>
    <p:sldId id="262" r:id="rId10"/>
    <p:sldId id="264" r:id="rId11"/>
    <p:sldId id="265" r:id="rId12"/>
    <p:sldId id="266" r:id="rId13"/>
    <p:sldId id="267" r:id="rId14"/>
    <p:sldId id="281" r:id="rId15"/>
    <p:sldId id="270" r:id="rId16"/>
    <p:sldId id="271" r:id="rId17"/>
    <p:sldId id="279" r:id="rId18"/>
    <p:sldId id="272" r:id="rId19"/>
    <p:sldId id="275" r:id="rId20"/>
    <p:sldId id="276" r:id="rId21"/>
    <p:sldId id="277" r:id="rId22"/>
    <p:sldId id="280"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a:srgbClr val="F8EDEC"/>
    <a:srgbClr val="006400"/>
    <a:srgbClr val="0000B8"/>
    <a:srgbClr val="000070"/>
    <a:srgbClr val="9E0000"/>
    <a:srgbClr val="000099"/>
    <a:srgbClr val="0048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9" autoAdjust="0"/>
    <p:restoredTop sz="94667" autoAdjust="0"/>
  </p:normalViewPr>
  <p:slideViewPr>
    <p:cSldViewPr snapToGrid="0">
      <p:cViewPr>
        <p:scale>
          <a:sx n="77" d="100"/>
          <a:sy n="77" d="100"/>
        </p:scale>
        <p:origin x="-744" y="-2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D73F697E-E106-4372-A390-626B66D3EF40}" type="datetimeFigureOut">
              <a:rPr lang="en-US"/>
              <a:pPr>
                <a:defRPr/>
              </a:pPr>
              <a:t>1/29/2013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4DF4B771-91C4-4A1A-A757-3464A86DD389}" type="slidenum">
              <a:rPr lang="en-US"/>
              <a:pPr>
                <a:defRPr/>
              </a:pPr>
              <a:t>‹#›</a:t>
            </a:fld>
            <a:endParaRPr lang="en-US"/>
          </a:p>
        </p:txBody>
      </p:sp>
    </p:spTree>
    <p:extLst>
      <p:ext uri="{BB962C8B-B14F-4D97-AF65-F5344CB8AC3E}">
        <p14:creationId xmlns:p14="http://schemas.microsoft.com/office/powerpoint/2010/main" val="6177330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763000" cy="762000"/>
          </a:xfrm>
          <a:prstGeom prst="rect">
            <a:avLst/>
          </a:prstGeom>
        </p:spPr>
        <p:txBody>
          <a:bodyPr/>
          <a:lstStyle>
            <a:lvl1pPr>
              <a:defRPr sz="4000">
                <a:solidFill>
                  <a:srgbClr val="00007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81000" y="990600"/>
            <a:ext cx="8534400" cy="5410200"/>
          </a:xfrm>
          <a:prstGeom prst="rect">
            <a:avLst/>
          </a:prstGeom>
        </p:spPr>
        <p:txBody>
          <a:bodyPr/>
          <a:lstStyle>
            <a:lvl1pPr>
              <a:defRPr sz="3400"/>
            </a:lvl1pPr>
            <a:lvl2pPr>
              <a:defRPr sz="3200"/>
            </a:lvl2pPr>
            <a:lvl3pPr>
              <a:defRPr sz="2800"/>
            </a:lvl3pPr>
            <a:lvl4pPr>
              <a:defRPr sz="24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4" name="Straight Connector 3"/>
          <p:cNvCxnSpPr/>
          <p:nvPr userDrawn="1"/>
        </p:nvCxnSpPr>
        <p:spPr>
          <a:xfrm>
            <a:off x="6174" y="902035"/>
            <a:ext cx="9137826"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6960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514600"/>
            <a:ext cx="9144000" cy="2514600"/>
          </a:xfrm>
          <a:prstGeom prst="rect">
            <a:avLst/>
          </a:prstGeom>
        </p:spPr>
        <p:txBody>
          <a:bodyPr/>
          <a:lstStyle>
            <a:lvl1pPr algn="ctr">
              <a:defRPr sz="4000" b="0" baseline="0">
                <a:solidFill>
                  <a:srgbClr val="A61902"/>
                </a:solidFill>
                <a:latin typeface="Times New Roman" pitchFamily="18" charset="0"/>
                <a:ea typeface="Arial Unicode MS" pitchFamily="34" charset="-128"/>
                <a:cs typeface="Times New Roman" pitchFamily="18" charset="0"/>
              </a:defRPr>
            </a:lvl1pPr>
          </a:lstStyle>
          <a:p>
            <a:endParaRPr lang="en-US" dirty="0"/>
          </a:p>
        </p:txBody>
      </p:sp>
    </p:spTree>
    <p:extLst>
      <p:ext uri="{BB962C8B-B14F-4D97-AF65-F5344CB8AC3E}">
        <p14:creationId xmlns:p14="http://schemas.microsoft.com/office/powerpoint/2010/main" val="1903454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Tree>
    <p:extLst>
      <p:ext uri="{BB962C8B-B14F-4D97-AF65-F5344CB8AC3E}">
        <p14:creationId xmlns:p14="http://schemas.microsoft.com/office/powerpoint/2010/main" val="2777943027"/>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858798"/>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Tree>
    <p:extLst>
      <p:ext uri="{BB962C8B-B14F-4D97-AF65-F5344CB8AC3E}">
        <p14:creationId xmlns:p14="http://schemas.microsoft.com/office/powerpoint/2010/main" val="1746089068"/>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Tree>
    <p:extLst>
      <p:ext uri="{BB962C8B-B14F-4D97-AF65-F5344CB8AC3E}">
        <p14:creationId xmlns:p14="http://schemas.microsoft.com/office/powerpoint/2010/main" val="642817097"/>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Content Placeholder 4"/>
          <p:cNvSpPr>
            <a:spLocks noGrp="1"/>
          </p:cNvSpPr>
          <p:nvPr>
            <p:ph sz="quarter" idx="10"/>
          </p:nvPr>
        </p:nvSpPr>
        <p:spPr>
          <a:xfrm>
            <a:off x="304800" y="914400"/>
            <a:ext cx="8534400" cy="55626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5"/>
          <p:cNvSpPr>
            <a:spLocks noGrp="1"/>
          </p:cNvSpPr>
          <p:nvPr>
            <p:ph type="title"/>
          </p:nvPr>
        </p:nvSpPr>
        <p:spPr>
          <a:xfrm>
            <a:off x="304800" y="381000"/>
            <a:ext cx="8610600" cy="533400"/>
          </a:xfrm>
          <a:prstGeom prst="rect">
            <a:avLst/>
          </a:prstGeom>
        </p:spPr>
        <p:txBody>
          <a:bodyPr/>
          <a:lstStyle>
            <a:lvl1pPr>
              <a:defRPr sz="3200">
                <a:solidFill>
                  <a:srgbClr val="000099"/>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1784425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Content Placeholder 4"/>
          <p:cNvSpPr>
            <a:spLocks noGrp="1"/>
          </p:cNvSpPr>
          <p:nvPr>
            <p:ph sz="quarter" idx="10"/>
          </p:nvPr>
        </p:nvSpPr>
        <p:spPr>
          <a:xfrm>
            <a:off x="304800" y="1066800"/>
            <a:ext cx="8534400" cy="54102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5"/>
          <p:cNvSpPr>
            <a:spLocks noGrp="1"/>
          </p:cNvSpPr>
          <p:nvPr>
            <p:ph type="title"/>
          </p:nvPr>
        </p:nvSpPr>
        <p:spPr>
          <a:xfrm>
            <a:off x="1295400" y="0"/>
            <a:ext cx="6477000" cy="1066800"/>
          </a:xfrm>
          <a:prstGeom prst="rect">
            <a:avLst/>
          </a:prstGeom>
        </p:spPr>
        <p:txBody>
          <a:bodyPr/>
          <a:lstStyle>
            <a:lvl1pPr>
              <a:defRPr sz="3200">
                <a:solidFill>
                  <a:srgbClr val="9E0000"/>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363779514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4.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5.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6.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46" r:id="rId1"/>
    <p:sldLayoutId id="2147483751" r:id="rId2"/>
    <p:sldLayoutId id="2147483752" r:id="rId3"/>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3" name="Straight Connector 2"/>
          <p:cNvCxnSpPr/>
          <p:nvPr userDrawn="1"/>
        </p:nvCxnSpPr>
        <p:spPr>
          <a:xfrm>
            <a:off x="6174" y="778465"/>
            <a:ext cx="9137826"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747" r:id="rId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3" name="Straight Connector 2"/>
          <p:cNvCxnSpPr/>
          <p:nvPr userDrawn="1"/>
        </p:nvCxnSpPr>
        <p:spPr>
          <a:xfrm>
            <a:off x="6174" y="778465"/>
            <a:ext cx="9137826"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748" r:id="rId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 name="Rectangle 11"/>
          <p:cNvSpPr/>
          <p:nvPr userDrawn="1"/>
        </p:nvSpPr>
        <p:spPr>
          <a:xfrm>
            <a:off x="3429000" y="0"/>
            <a:ext cx="2005013" cy="523875"/>
          </a:xfrm>
          <a:prstGeom prst="rect">
            <a:avLst/>
          </a:prstGeom>
        </p:spPr>
        <p:txBody>
          <a:bodyPr wrap="none">
            <a:spAutoFit/>
          </a:bodyPr>
          <a:lstStyle/>
          <a:p>
            <a:pPr fontAlgn="auto">
              <a:spcBef>
                <a:spcPts val="0"/>
              </a:spcBef>
              <a:spcAft>
                <a:spcPts val="0"/>
              </a:spcAft>
              <a:defRPr/>
            </a:pPr>
            <a:r>
              <a:rPr lang="en-US" sz="2800" b="1" dirty="0">
                <a:solidFill>
                  <a:schemeClr val="bg1"/>
                </a:solidFill>
                <a:latin typeface="Arial Unicode MS" pitchFamily="34" charset="-128"/>
                <a:ea typeface="Arial Unicode MS" pitchFamily="34" charset="-128"/>
                <a:cs typeface="Arial Unicode MS" pitchFamily="34" charset="-128"/>
              </a:rPr>
              <a:t>APPENDIX</a:t>
            </a:r>
          </a:p>
        </p:txBody>
      </p:sp>
      <p:cxnSp>
        <p:nvCxnSpPr>
          <p:cNvPr id="4" name="Straight Connector 3"/>
          <p:cNvCxnSpPr/>
          <p:nvPr userDrawn="1"/>
        </p:nvCxnSpPr>
        <p:spPr>
          <a:xfrm>
            <a:off x="6174" y="778465"/>
            <a:ext cx="9137826"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749" r:id="rId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3" name="Straight Connector 2"/>
          <p:cNvCxnSpPr/>
          <p:nvPr userDrawn="1"/>
        </p:nvCxnSpPr>
        <p:spPr>
          <a:xfrm>
            <a:off x="6174" y="778465"/>
            <a:ext cx="9137826"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750" r:id="rId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bwMode="auto">
          <a:xfrm>
            <a:off x="976168" y="1676382"/>
            <a:ext cx="7426411" cy="154871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solidFill>
                  <a:schemeClr val="tx1"/>
                </a:solidFill>
                <a:latin typeface="+mn-lt"/>
              </a:rPr>
              <a:t>Application: The Costs</a:t>
            </a:r>
            <a:br>
              <a:rPr lang="en-US" dirty="0" smtClean="0">
                <a:solidFill>
                  <a:schemeClr val="tx1"/>
                </a:solidFill>
                <a:latin typeface="+mn-lt"/>
              </a:rPr>
            </a:br>
            <a:r>
              <a:rPr lang="en-US" dirty="0" smtClean="0">
                <a:solidFill>
                  <a:schemeClr val="tx1"/>
                </a:solidFill>
                <a:latin typeface="+mn-lt"/>
              </a:rPr>
              <a:t>of Taxation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bwMode="auto">
          <a:xfrm>
            <a:off x="173038" y="18522"/>
            <a:ext cx="8970962"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000" dirty="0" smtClean="0">
                <a:solidFill>
                  <a:srgbClr val="0070C0"/>
                </a:solidFill>
                <a:latin typeface="+mn-lt"/>
              </a:rPr>
              <a:t>How a tax affects welfare</a:t>
            </a:r>
          </a:p>
        </p:txBody>
      </p:sp>
      <p:grpSp>
        <p:nvGrpSpPr>
          <p:cNvPr id="2" name="Group 4"/>
          <p:cNvGrpSpPr>
            <a:grpSpLocks/>
          </p:cNvGrpSpPr>
          <p:nvPr/>
        </p:nvGrpSpPr>
        <p:grpSpPr bwMode="auto">
          <a:xfrm>
            <a:off x="546100" y="1317498"/>
            <a:ext cx="5200650" cy="3470275"/>
            <a:chOff x="-47451" y="2074655"/>
            <a:chExt cx="5201362" cy="3471097"/>
          </a:xfrm>
        </p:grpSpPr>
        <p:sp>
          <p:nvSpPr>
            <p:cNvPr id="6" name="Rectangle 5"/>
            <p:cNvSpPr/>
            <p:nvPr/>
          </p:nvSpPr>
          <p:spPr>
            <a:xfrm>
              <a:off x="728943" y="2231854"/>
              <a:ext cx="4424968" cy="330278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US" sz="1600" dirty="0"/>
            </a:p>
          </p:txBody>
        </p:sp>
        <p:grpSp>
          <p:nvGrpSpPr>
            <p:cNvPr id="19524" name="Group 5"/>
            <p:cNvGrpSpPr>
              <a:grpSpLocks/>
            </p:cNvGrpSpPr>
            <p:nvPr/>
          </p:nvGrpSpPr>
          <p:grpSpPr bwMode="auto">
            <a:xfrm>
              <a:off x="-47451" y="2074655"/>
              <a:ext cx="772049" cy="3471097"/>
              <a:chOff x="1054192" y="1493348"/>
              <a:chExt cx="772049" cy="3470457"/>
            </a:xfrm>
          </p:grpSpPr>
          <p:cxnSp>
            <p:nvCxnSpPr>
              <p:cNvPr id="8" name="Straight Connector 7"/>
              <p:cNvCxnSpPr/>
              <p:nvPr/>
            </p:nvCxnSpPr>
            <p:spPr>
              <a:xfrm rot="5400000">
                <a:off x="151716" y="3289699"/>
                <a:ext cx="3337100" cy="1111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526" name="TextBox 8"/>
              <p:cNvSpPr txBox="1">
                <a:spLocks noChangeArrowheads="1"/>
              </p:cNvSpPr>
              <p:nvPr/>
            </p:nvSpPr>
            <p:spPr bwMode="auto">
              <a:xfrm>
                <a:off x="1054192" y="1493348"/>
                <a:ext cx="739631" cy="338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a:t>Price</a:t>
                </a:r>
              </a:p>
            </p:txBody>
          </p:sp>
        </p:grpSp>
      </p:grpSp>
      <p:grpSp>
        <p:nvGrpSpPr>
          <p:cNvPr id="5" name="Group 9"/>
          <p:cNvGrpSpPr>
            <a:grpSpLocks/>
          </p:cNvGrpSpPr>
          <p:nvPr/>
        </p:nvGrpSpPr>
        <p:grpSpPr bwMode="auto">
          <a:xfrm>
            <a:off x="1157288" y="4787773"/>
            <a:ext cx="4589462" cy="355599"/>
            <a:chOff x="1676400" y="5181600"/>
            <a:chExt cx="4589550" cy="354716"/>
          </a:xfrm>
        </p:grpSpPr>
        <p:cxnSp>
          <p:nvCxnSpPr>
            <p:cNvPr id="11" name="Straight Connector 10"/>
            <p:cNvCxnSpPr/>
            <p:nvPr/>
          </p:nvCxnSpPr>
          <p:spPr>
            <a:xfrm>
              <a:off x="1828803" y="5181600"/>
              <a:ext cx="4437147"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521" name="TextBox 11"/>
            <p:cNvSpPr txBox="1">
              <a:spLocks noChangeArrowheads="1"/>
            </p:cNvSpPr>
            <p:nvPr/>
          </p:nvSpPr>
          <p:spPr bwMode="auto">
            <a:xfrm>
              <a:off x="5019073" y="5198297"/>
              <a:ext cx="1246877" cy="3380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dirty="0" smtClean="0"/>
                <a:t>Quantity</a:t>
              </a:r>
              <a:endParaRPr lang="en-US" sz="1600" dirty="0"/>
            </a:p>
          </p:txBody>
        </p:sp>
        <p:sp>
          <p:nvSpPr>
            <p:cNvPr id="19522" name="TextBox 12"/>
            <p:cNvSpPr txBox="1">
              <a:spLocks noChangeArrowheads="1"/>
            </p:cNvSpPr>
            <p:nvPr/>
          </p:nvSpPr>
          <p:spPr bwMode="auto">
            <a:xfrm>
              <a:off x="1676400" y="5181600"/>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0</a:t>
              </a:r>
            </a:p>
          </p:txBody>
        </p:sp>
      </p:grpSp>
      <p:grpSp>
        <p:nvGrpSpPr>
          <p:cNvPr id="7" name="Group 13"/>
          <p:cNvGrpSpPr>
            <a:grpSpLocks/>
          </p:cNvGrpSpPr>
          <p:nvPr/>
        </p:nvGrpSpPr>
        <p:grpSpPr bwMode="auto">
          <a:xfrm>
            <a:off x="1317625" y="1487360"/>
            <a:ext cx="4427538" cy="2897188"/>
            <a:chOff x="2004674" y="2244119"/>
            <a:chExt cx="4942823" cy="3932017"/>
          </a:xfrm>
        </p:grpSpPr>
        <p:cxnSp>
          <p:nvCxnSpPr>
            <p:cNvPr id="15" name="Straight Connector 14"/>
            <p:cNvCxnSpPr/>
            <p:nvPr/>
          </p:nvCxnSpPr>
          <p:spPr>
            <a:xfrm>
              <a:off x="2004674" y="2244119"/>
              <a:ext cx="4567105" cy="3455865"/>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sp>
          <p:nvSpPr>
            <p:cNvPr id="19519" name="TextBox 15"/>
            <p:cNvSpPr txBox="1">
              <a:spLocks noChangeArrowheads="1"/>
            </p:cNvSpPr>
            <p:nvPr/>
          </p:nvSpPr>
          <p:spPr bwMode="auto">
            <a:xfrm>
              <a:off x="5876981" y="5716837"/>
              <a:ext cx="1070516" cy="459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Demand</a:t>
              </a:r>
              <a:endParaRPr lang="en-US" sz="1600" baseline="-25000"/>
            </a:p>
          </p:txBody>
        </p:sp>
      </p:grpSp>
      <p:grpSp>
        <p:nvGrpSpPr>
          <p:cNvPr id="9" name="Group 90"/>
          <p:cNvGrpSpPr>
            <a:grpSpLocks/>
          </p:cNvGrpSpPr>
          <p:nvPr/>
        </p:nvGrpSpPr>
        <p:grpSpPr bwMode="auto">
          <a:xfrm>
            <a:off x="1306513" y="1790573"/>
            <a:ext cx="4491037" cy="2593975"/>
            <a:chOff x="1943003" y="5034309"/>
            <a:chExt cx="5017133" cy="3518276"/>
          </a:xfrm>
        </p:grpSpPr>
        <p:cxnSp>
          <p:nvCxnSpPr>
            <p:cNvPr id="18" name="Straight Connector 17"/>
            <p:cNvCxnSpPr/>
            <p:nvPr/>
          </p:nvCxnSpPr>
          <p:spPr>
            <a:xfrm flipV="1">
              <a:off x="1943003" y="5669493"/>
              <a:ext cx="4497508" cy="2883092"/>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sp>
          <p:nvSpPr>
            <p:cNvPr id="19517" name="TextBox 92"/>
            <p:cNvSpPr txBox="1">
              <a:spLocks noChangeArrowheads="1"/>
            </p:cNvSpPr>
            <p:nvPr/>
          </p:nvSpPr>
          <p:spPr bwMode="auto">
            <a:xfrm>
              <a:off x="6055545" y="5034309"/>
              <a:ext cx="904591" cy="459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Supply</a:t>
              </a:r>
              <a:endParaRPr lang="en-US" sz="1600" baseline="-25000"/>
            </a:p>
          </p:txBody>
        </p:sp>
      </p:grpSp>
      <p:sp>
        <p:nvSpPr>
          <p:cNvPr id="35" name="TextBox 34"/>
          <p:cNvSpPr txBox="1">
            <a:spLocks noChangeArrowheads="1"/>
          </p:cNvSpPr>
          <p:nvPr/>
        </p:nvSpPr>
        <p:spPr bwMode="auto">
          <a:xfrm>
            <a:off x="6030097" y="1860423"/>
            <a:ext cx="3113903"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285750" indent="-285750" eaLnBrk="1" hangingPunct="1">
              <a:buFont typeface="Arial" pitchFamily="34" charset="0"/>
              <a:buChar char="•"/>
            </a:pPr>
            <a:r>
              <a:rPr lang="en-US" sz="1600" dirty="0" smtClean="0"/>
              <a:t>Tax ($2 times 90) = $180</a:t>
            </a:r>
            <a:endParaRPr lang="en-US" sz="1600" dirty="0"/>
          </a:p>
          <a:p>
            <a:pPr marL="285750" indent="-285750" eaLnBrk="1" hangingPunct="1">
              <a:buFont typeface="Arial" pitchFamily="34" charset="0"/>
              <a:buChar char="•"/>
            </a:pPr>
            <a:r>
              <a:rPr lang="en-US" sz="1600" dirty="0" smtClean="0"/>
              <a:t>C+E = $20</a:t>
            </a:r>
          </a:p>
          <a:p>
            <a:pPr marL="285750" indent="-285750" eaLnBrk="1" hangingPunct="1">
              <a:buFont typeface="Arial" pitchFamily="34" charset="0"/>
              <a:buChar char="•"/>
            </a:pPr>
            <a:r>
              <a:rPr lang="en-US" sz="1600" dirty="0" smtClean="0"/>
              <a:t>Government revenue increased by $180 but the tax damaged the market by $200</a:t>
            </a:r>
          </a:p>
          <a:p>
            <a:pPr marL="285750" indent="-285750" eaLnBrk="1" hangingPunct="1">
              <a:buFont typeface="Arial" pitchFamily="34" charset="0"/>
              <a:buChar char="•"/>
            </a:pPr>
            <a:r>
              <a:rPr lang="en-US" sz="1600" dirty="0" smtClean="0"/>
              <a:t>If the government fails to take $180 and create $200 or more in value, then policy lowered overall economic value</a:t>
            </a:r>
          </a:p>
        </p:txBody>
      </p:sp>
      <p:grpSp>
        <p:nvGrpSpPr>
          <p:cNvPr id="10" name="Group 38"/>
          <p:cNvGrpSpPr>
            <a:grpSpLocks/>
          </p:cNvGrpSpPr>
          <p:nvPr/>
        </p:nvGrpSpPr>
        <p:grpSpPr bwMode="auto">
          <a:xfrm>
            <a:off x="3553300" y="3078034"/>
            <a:ext cx="526106" cy="2055887"/>
            <a:chOff x="4053394" y="3255813"/>
            <a:chExt cx="527621" cy="2056351"/>
          </a:xfrm>
        </p:grpSpPr>
        <p:cxnSp>
          <p:nvCxnSpPr>
            <p:cNvPr id="40" name="Straight Connector 39"/>
            <p:cNvCxnSpPr/>
            <p:nvPr/>
          </p:nvCxnSpPr>
          <p:spPr bwMode="auto">
            <a:xfrm rot="5400000">
              <a:off x="3445454" y="4121193"/>
              <a:ext cx="1732353" cy="1593"/>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9515" name="TextBox 78"/>
            <p:cNvSpPr txBox="1">
              <a:spLocks noChangeArrowheads="1"/>
            </p:cNvSpPr>
            <p:nvPr/>
          </p:nvSpPr>
          <p:spPr bwMode="auto">
            <a:xfrm>
              <a:off x="4053394" y="4973534"/>
              <a:ext cx="527621" cy="3386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smtClean="0"/>
                <a:t>100</a:t>
              </a:r>
              <a:endParaRPr lang="en-US" sz="1600" dirty="0"/>
            </a:p>
          </p:txBody>
        </p:sp>
      </p:grpSp>
      <p:grpSp>
        <p:nvGrpSpPr>
          <p:cNvPr id="14" name="Group 47"/>
          <p:cNvGrpSpPr>
            <a:grpSpLocks/>
          </p:cNvGrpSpPr>
          <p:nvPr/>
        </p:nvGrpSpPr>
        <p:grpSpPr bwMode="auto">
          <a:xfrm>
            <a:off x="173038" y="3484435"/>
            <a:ext cx="2505075" cy="831850"/>
            <a:chOff x="910021" y="3767539"/>
            <a:chExt cx="2504423" cy="830997"/>
          </a:xfrm>
        </p:grpSpPr>
        <p:sp>
          <p:nvSpPr>
            <p:cNvPr id="19504" name="Freeform 183"/>
            <p:cNvSpPr>
              <a:spLocks/>
            </p:cNvSpPr>
            <p:nvPr/>
          </p:nvSpPr>
          <p:spPr bwMode="auto">
            <a:xfrm>
              <a:off x="3268394" y="3922874"/>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grpSp>
          <p:nvGrpSpPr>
            <p:cNvPr id="19505" name="Group 46"/>
            <p:cNvGrpSpPr>
              <a:grpSpLocks/>
            </p:cNvGrpSpPr>
            <p:nvPr/>
          </p:nvGrpSpPr>
          <p:grpSpPr bwMode="auto">
            <a:xfrm>
              <a:off x="910021" y="3767539"/>
              <a:ext cx="2462581" cy="830997"/>
              <a:chOff x="910021" y="3767539"/>
              <a:chExt cx="2462581" cy="830997"/>
            </a:xfrm>
          </p:grpSpPr>
          <p:grpSp>
            <p:nvGrpSpPr>
              <p:cNvPr id="19506" name="Group 76"/>
              <p:cNvGrpSpPr>
                <a:grpSpLocks/>
              </p:cNvGrpSpPr>
              <p:nvPr/>
            </p:nvGrpSpPr>
            <p:grpSpPr bwMode="auto">
              <a:xfrm>
                <a:off x="910021" y="3767539"/>
                <a:ext cx="2462581" cy="830997"/>
                <a:chOff x="663168" y="2990653"/>
                <a:chExt cx="2461652" cy="830585"/>
              </a:xfrm>
            </p:grpSpPr>
            <p:cxnSp>
              <p:nvCxnSpPr>
                <p:cNvPr id="28" name="Straight Connector 27"/>
                <p:cNvCxnSpPr/>
                <p:nvPr/>
              </p:nvCxnSpPr>
              <p:spPr>
                <a:xfrm>
                  <a:off x="1827650" y="3210980"/>
                  <a:ext cx="1297747" cy="1585"/>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9509" name="TextBox 78"/>
                <p:cNvSpPr txBox="1">
                  <a:spLocks noChangeArrowheads="1"/>
                </p:cNvSpPr>
                <p:nvPr/>
              </p:nvSpPr>
              <p:spPr bwMode="auto">
                <a:xfrm>
                  <a:off x="663168" y="2990653"/>
                  <a:ext cx="844783" cy="830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a:t>Price</a:t>
                  </a:r>
                </a:p>
                <a:p>
                  <a:pPr algn="ctr" eaLnBrk="1" hangingPunct="1"/>
                  <a:r>
                    <a:rPr lang="en-US" sz="1600" dirty="0"/>
                    <a:t>sellers</a:t>
                  </a:r>
                </a:p>
                <a:p>
                  <a:pPr algn="ctr" eaLnBrk="1" hangingPunct="1"/>
                  <a:r>
                    <a:rPr lang="en-US" sz="1600" dirty="0"/>
                    <a:t>receive</a:t>
                  </a:r>
                </a:p>
              </p:txBody>
            </p:sp>
          </p:grpSp>
          <p:sp>
            <p:nvSpPr>
              <p:cNvPr id="19507" name="TextBox 78"/>
              <p:cNvSpPr txBox="1">
                <a:spLocks noChangeArrowheads="1"/>
              </p:cNvSpPr>
              <p:nvPr/>
            </p:nvSpPr>
            <p:spPr bwMode="auto">
              <a:xfrm>
                <a:off x="1526223" y="3807132"/>
                <a:ext cx="532379" cy="338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t>=</a:t>
                </a:r>
                <a:r>
                  <a:rPr lang="en-US" sz="1600" dirty="0" smtClean="0"/>
                  <a:t>$9</a:t>
                </a:r>
                <a:endParaRPr lang="en-US" sz="1600" baseline="-25000" dirty="0"/>
              </a:p>
            </p:txBody>
          </p:sp>
        </p:grpSp>
      </p:grpSp>
      <p:grpSp>
        <p:nvGrpSpPr>
          <p:cNvPr id="19" name="Group 48"/>
          <p:cNvGrpSpPr>
            <a:grpSpLocks/>
          </p:cNvGrpSpPr>
          <p:nvPr/>
        </p:nvGrpSpPr>
        <p:grpSpPr bwMode="auto">
          <a:xfrm>
            <a:off x="43333" y="2676398"/>
            <a:ext cx="3778250" cy="831850"/>
            <a:chOff x="864951" y="2722192"/>
            <a:chExt cx="3778602" cy="830997"/>
          </a:xfrm>
        </p:grpSpPr>
        <p:sp>
          <p:nvSpPr>
            <p:cNvPr id="19498" name="Freeform 183"/>
            <p:cNvSpPr>
              <a:spLocks/>
            </p:cNvSpPr>
            <p:nvPr/>
          </p:nvSpPr>
          <p:spPr bwMode="auto">
            <a:xfrm>
              <a:off x="4497503" y="3050175"/>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grpSp>
          <p:nvGrpSpPr>
            <p:cNvPr id="19499" name="Group 45"/>
            <p:cNvGrpSpPr>
              <a:grpSpLocks/>
            </p:cNvGrpSpPr>
            <p:nvPr/>
          </p:nvGrpSpPr>
          <p:grpSpPr bwMode="auto">
            <a:xfrm>
              <a:off x="864951" y="2722192"/>
              <a:ext cx="3674034" cy="830997"/>
              <a:chOff x="864951" y="2722192"/>
              <a:chExt cx="3674034" cy="830997"/>
            </a:xfrm>
          </p:grpSpPr>
          <p:grpSp>
            <p:nvGrpSpPr>
              <p:cNvPr id="19500" name="Group 76"/>
              <p:cNvGrpSpPr>
                <a:grpSpLocks/>
              </p:cNvGrpSpPr>
              <p:nvPr/>
            </p:nvGrpSpPr>
            <p:grpSpPr bwMode="auto">
              <a:xfrm>
                <a:off x="864951" y="2722192"/>
                <a:ext cx="3674034" cy="830997"/>
                <a:chOff x="663314" y="2811856"/>
                <a:chExt cx="3673795" cy="833046"/>
              </a:xfrm>
            </p:grpSpPr>
            <p:cxnSp>
              <p:nvCxnSpPr>
                <p:cNvPr id="25" name="Straight Connector 24"/>
                <p:cNvCxnSpPr/>
                <p:nvPr/>
              </p:nvCxnSpPr>
              <p:spPr>
                <a:xfrm>
                  <a:off x="1919277" y="3201352"/>
                  <a:ext cx="2417832" cy="0"/>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9503" name="TextBox 78"/>
                <p:cNvSpPr txBox="1">
                  <a:spLocks noChangeArrowheads="1"/>
                </p:cNvSpPr>
                <p:nvPr/>
              </p:nvSpPr>
              <p:spPr bwMode="auto">
                <a:xfrm>
                  <a:off x="663314" y="2811856"/>
                  <a:ext cx="833829" cy="8330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a:t>Price</a:t>
                  </a:r>
                </a:p>
                <a:p>
                  <a:pPr algn="ctr" eaLnBrk="1" hangingPunct="1"/>
                  <a:r>
                    <a:rPr lang="en-US" sz="1600" dirty="0"/>
                    <a:t>without</a:t>
                  </a:r>
                </a:p>
                <a:p>
                  <a:pPr algn="ctr" eaLnBrk="1" hangingPunct="1"/>
                  <a:r>
                    <a:rPr lang="en-US" sz="1600" dirty="0"/>
                    <a:t>tax</a:t>
                  </a:r>
                </a:p>
              </p:txBody>
            </p:sp>
          </p:grpSp>
          <p:sp>
            <p:nvSpPr>
              <p:cNvPr id="19501" name="TextBox 78"/>
              <p:cNvSpPr txBox="1">
                <a:spLocks noChangeArrowheads="1"/>
              </p:cNvSpPr>
              <p:nvPr/>
            </p:nvSpPr>
            <p:spPr bwMode="auto">
              <a:xfrm>
                <a:off x="1538098" y="2916482"/>
                <a:ext cx="646391" cy="338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t>=$10</a:t>
                </a:r>
                <a:endParaRPr lang="en-US" sz="1600" baseline="-25000" dirty="0"/>
              </a:p>
            </p:txBody>
          </p:sp>
        </p:grpSp>
      </p:grpSp>
      <p:grpSp>
        <p:nvGrpSpPr>
          <p:cNvPr id="3" name="Group 2"/>
          <p:cNvGrpSpPr/>
          <p:nvPr/>
        </p:nvGrpSpPr>
        <p:grpSpPr>
          <a:xfrm>
            <a:off x="128932" y="1711198"/>
            <a:ext cx="2689452" cy="3422734"/>
            <a:chOff x="128932" y="1315774"/>
            <a:chExt cx="2689452" cy="3422734"/>
          </a:xfrm>
        </p:grpSpPr>
        <p:grpSp>
          <p:nvGrpSpPr>
            <p:cNvPr id="23" name="Group 49"/>
            <p:cNvGrpSpPr>
              <a:grpSpLocks/>
            </p:cNvGrpSpPr>
            <p:nvPr/>
          </p:nvGrpSpPr>
          <p:grpSpPr bwMode="auto">
            <a:xfrm>
              <a:off x="128932" y="1315774"/>
              <a:ext cx="2566644" cy="831850"/>
              <a:chOff x="876554" y="1471657"/>
              <a:chExt cx="2566948" cy="830997"/>
            </a:xfrm>
          </p:grpSpPr>
          <p:sp>
            <p:nvSpPr>
              <p:cNvPr id="19492" name="Freeform 183"/>
              <p:cNvSpPr>
                <a:spLocks/>
              </p:cNvSpPr>
              <p:nvPr/>
            </p:nvSpPr>
            <p:spPr bwMode="auto">
              <a:xfrm>
                <a:off x="3297452" y="1971971"/>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grpSp>
            <p:nvGrpSpPr>
              <p:cNvPr id="19493" name="Group 42"/>
              <p:cNvGrpSpPr>
                <a:grpSpLocks/>
              </p:cNvGrpSpPr>
              <p:nvPr/>
            </p:nvGrpSpPr>
            <p:grpSpPr bwMode="auto">
              <a:xfrm>
                <a:off x="876554" y="1471657"/>
                <a:ext cx="2508204" cy="830997"/>
                <a:chOff x="876554" y="1471657"/>
                <a:chExt cx="2508204" cy="830997"/>
              </a:xfrm>
            </p:grpSpPr>
            <p:grpSp>
              <p:nvGrpSpPr>
                <p:cNvPr id="19494" name="Group 76"/>
                <p:cNvGrpSpPr>
                  <a:grpSpLocks/>
                </p:cNvGrpSpPr>
                <p:nvPr/>
              </p:nvGrpSpPr>
              <p:grpSpPr bwMode="auto">
                <a:xfrm>
                  <a:off x="876554" y="1471657"/>
                  <a:ext cx="2508204" cy="830997"/>
                  <a:chOff x="639121" y="2585721"/>
                  <a:chExt cx="2508405" cy="833046"/>
                </a:xfrm>
              </p:grpSpPr>
              <p:cxnSp>
                <p:nvCxnSpPr>
                  <p:cNvPr id="22" name="Straight Connector 21"/>
                  <p:cNvCxnSpPr/>
                  <p:nvPr/>
                </p:nvCxnSpPr>
                <p:spPr>
                  <a:xfrm flipV="1">
                    <a:off x="1839166" y="3158043"/>
                    <a:ext cx="1308360" cy="3180"/>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9497" name="TextBox 78"/>
                  <p:cNvSpPr txBox="1">
                    <a:spLocks noChangeArrowheads="1"/>
                  </p:cNvSpPr>
                  <p:nvPr/>
                </p:nvSpPr>
                <p:spPr bwMode="auto">
                  <a:xfrm>
                    <a:off x="639121" y="2585721"/>
                    <a:ext cx="800283" cy="8330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a:t>Price</a:t>
                    </a:r>
                  </a:p>
                  <a:p>
                    <a:pPr algn="ctr" eaLnBrk="1" hangingPunct="1"/>
                    <a:r>
                      <a:rPr lang="en-US" sz="1600" dirty="0"/>
                      <a:t>buyers</a:t>
                    </a:r>
                  </a:p>
                  <a:p>
                    <a:pPr algn="ctr" eaLnBrk="1" hangingPunct="1"/>
                    <a:r>
                      <a:rPr lang="en-US" sz="1600" dirty="0"/>
                      <a:t>pay</a:t>
                    </a:r>
                  </a:p>
                </p:txBody>
              </p:sp>
            </p:grpSp>
            <p:sp>
              <p:nvSpPr>
                <p:cNvPr id="19495" name="TextBox 78"/>
                <p:cNvSpPr txBox="1">
                  <a:spLocks noChangeArrowheads="1"/>
                </p:cNvSpPr>
                <p:nvPr/>
              </p:nvSpPr>
              <p:spPr bwMode="auto">
                <a:xfrm>
                  <a:off x="1491127" y="1873433"/>
                  <a:ext cx="631145" cy="338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t>=$11</a:t>
                  </a:r>
                  <a:endParaRPr lang="en-US" sz="1600" baseline="-25000" dirty="0"/>
                </a:p>
              </p:txBody>
            </p:sp>
          </p:grpSp>
        </p:grpSp>
        <p:grpSp>
          <p:nvGrpSpPr>
            <p:cNvPr id="27" name="Group 35"/>
            <p:cNvGrpSpPr>
              <a:grpSpLocks/>
            </p:cNvGrpSpPr>
            <p:nvPr/>
          </p:nvGrpSpPr>
          <p:grpSpPr bwMode="auto">
            <a:xfrm>
              <a:off x="2406091" y="1863461"/>
              <a:ext cx="412293" cy="2875047"/>
              <a:chOff x="4075618" y="2436411"/>
              <a:chExt cx="411920" cy="2875761"/>
            </a:xfrm>
          </p:grpSpPr>
          <p:cxnSp>
            <p:nvCxnSpPr>
              <p:cNvPr id="37" name="Straight Connector 36"/>
              <p:cNvCxnSpPr/>
              <p:nvPr/>
            </p:nvCxnSpPr>
            <p:spPr bwMode="auto">
              <a:xfrm rot="5400000">
                <a:off x="3020773" y="3702768"/>
                <a:ext cx="2551747" cy="19033"/>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9491" name="TextBox 78"/>
              <p:cNvSpPr txBox="1">
                <a:spLocks noChangeArrowheads="1"/>
              </p:cNvSpPr>
              <p:nvPr/>
            </p:nvSpPr>
            <p:spPr bwMode="auto">
              <a:xfrm>
                <a:off x="4075618" y="4973534"/>
                <a:ext cx="411920" cy="33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smtClean="0"/>
                  <a:t>90</a:t>
                </a:r>
                <a:endParaRPr lang="en-US" sz="1600" baseline="-25000" dirty="0"/>
              </a:p>
            </p:txBody>
          </p:sp>
        </p:grpSp>
      </p:grpSp>
      <p:grpSp>
        <p:nvGrpSpPr>
          <p:cNvPr id="16" name="Group 15"/>
          <p:cNvGrpSpPr/>
          <p:nvPr/>
        </p:nvGrpSpPr>
        <p:grpSpPr>
          <a:xfrm>
            <a:off x="1327481" y="2285873"/>
            <a:ext cx="1309364" cy="1420812"/>
            <a:chOff x="1327481" y="1890449"/>
            <a:chExt cx="1309364" cy="1420812"/>
          </a:xfrm>
        </p:grpSpPr>
        <p:sp>
          <p:nvSpPr>
            <p:cNvPr id="63" name="Rectangle 62"/>
            <p:cNvSpPr/>
            <p:nvPr/>
          </p:nvSpPr>
          <p:spPr>
            <a:xfrm>
              <a:off x="1327481" y="1890449"/>
              <a:ext cx="1309364" cy="1420812"/>
            </a:xfrm>
            <a:prstGeom prst="rect">
              <a:avLst/>
            </a:prstGeom>
            <a:solidFill>
              <a:srgbClr val="92D050">
                <a:alpha val="48000"/>
              </a:srgbClr>
            </a:solidFill>
            <a:ln>
              <a:solidFill>
                <a:srgbClr val="00B050">
                  <a:alpha val="48000"/>
                </a:srgb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 name="Rectangle 3"/>
            <p:cNvSpPr/>
            <p:nvPr/>
          </p:nvSpPr>
          <p:spPr>
            <a:xfrm>
              <a:off x="1617461" y="2507470"/>
              <a:ext cx="697627" cy="369332"/>
            </a:xfrm>
            <a:prstGeom prst="rect">
              <a:avLst/>
            </a:prstGeom>
          </p:spPr>
          <p:txBody>
            <a:bodyPr wrap="none">
              <a:spAutoFit/>
            </a:bodyPr>
            <a:lstStyle/>
            <a:p>
              <a:r>
                <a:rPr lang="en-US" dirty="0"/>
                <a:t>$180</a:t>
              </a:r>
            </a:p>
          </p:txBody>
        </p:sp>
      </p:grpSp>
      <p:grpSp>
        <p:nvGrpSpPr>
          <p:cNvPr id="17" name="Group 16"/>
          <p:cNvGrpSpPr/>
          <p:nvPr/>
        </p:nvGrpSpPr>
        <p:grpSpPr>
          <a:xfrm>
            <a:off x="2633663" y="2341435"/>
            <a:ext cx="1179169" cy="1319213"/>
            <a:chOff x="2633663" y="1946011"/>
            <a:chExt cx="1179169" cy="1319213"/>
          </a:xfrm>
        </p:grpSpPr>
        <p:sp>
          <p:nvSpPr>
            <p:cNvPr id="61" name="Isosceles Triangle 60"/>
            <p:cNvSpPr/>
            <p:nvPr/>
          </p:nvSpPr>
          <p:spPr bwMode="auto">
            <a:xfrm>
              <a:off x="2636495" y="1946011"/>
              <a:ext cx="1176337" cy="712788"/>
            </a:xfrm>
            <a:prstGeom prst="triangle">
              <a:avLst>
                <a:gd name="adj" fmla="val 0"/>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2" name="Isosceles Triangle 61"/>
            <p:cNvSpPr/>
            <p:nvPr/>
          </p:nvSpPr>
          <p:spPr bwMode="auto">
            <a:xfrm rot="10800000">
              <a:off x="2633663" y="2692136"/>
              <a:ext cx="1095375" cy="573088"/>
            </a:xfrm>
            <a:prstGeom prst="triangle">
              <a:avLst>
                <a:gd name="adj" fmla="val 100000"/>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4" name="Rectangle 63"/>
            <p:cNvSpPr/>
            <p:nvPr/>
          </p:nvSpPr>
          <p:spPr>
            <a:xfrm>
              <a:off x="2708993" y="2511586"/>
              <a:ext cx="569387" cy="369332"/>
            </a:xfrm>
            <a:prstGeom prst="rect">
              <a:avLst/>
            </a:prstGeom>
          </p:spPr>
          <p:txBody>
            <a:bodyPr wrap="none">
              <a:spAutoFit/>
            </a:bodyPr>
            <a:lstStyle/>
            <a:p>
              <a:r>
                <a:rPr lang="en-US" dirty="0" smtClean="0"/>
                <a:t>$20</a:t>
              </a:r>
              <a:endParaRPr lang="en-US" dirty="0"/>
            </a:p>
          </p:txBody>
        </p:sp>
      </p:grpSp>
      <p:sp>
        <p:nvSpPr>
          <p:cNvPr id="66" name="TextBox 65"/>
          <p:cNvSpPr txBox="1">
            <a:spLocks noChangeArrowheads="1"/>
          </p:cNvSpPr>
          <p:nvPr/>
        </p:nvSpPr>
        <p:spPr bwMode="auto">
          <a:xfrm>
            <a:off x="528994" y="5300878"/>
            <a:ext cx="8367871"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285750" indent="-285750" eaLnBrk="1" hangingPunct="1">
              <a:buFont typeface="Arial" pitchFamily="34" charset="0"/>
              <a:buChar char="•"/>
            </a:pPr>
            <a:r>
              <a:rPr lang="en-US" sz="1600" dirty="0" smtClean="0"/>
              <a:t>Hamburger sellers create a lower price</a:t>
            </a:r>
          </a:p>
          <a:p>
            <a:pPr marL="285750" indent="-285750" eaLnBrk="1" hangingPunct="1">
              <a:buFont typeface="Arial" pitchFamily="34" charset="0"/>
              <a:buChar char="•"/>
            </a:pPr>
            <a:r>
              <a:rPr lang="en-US" sz="1600" dirty="0" smtClean="0"/>
              <a:t>Hamburger consumers pay a higher price</a:t>
            </a:r>
          </a:p>
          <a:p>
            <a:pPr marL="285750" indent="-285750" eaLnBrk="1" hangingPunct="1">
              <a:buFont typeface="Arial" pitchFamily="34" charset="0"/>
              <a:buChar char="•"/>
            </a:pPr>
            <a:r>
              <a:rPr lang="en-US" sz="1600" dirty="0" smtClean="0"/>
              <a:t>The hamburger market is now smaller</a:t>
            </a:r>
          </a:p>
          <a:p>
            <a:pPr marL="285750" indent="-285750" eaLnBrk="1" hangingPunct="1">
              <a:buFont typeface="Arial" pitchFamily="34" charset="0"/>
              <a:buChar char="•"/>
            </a:pPr>
            <a:r>
              <a:rPr lang="en-US" sz="1600" dirty="0" smtClean="0"/>
              <a:t>Even if the government manages to create economic value buyers and sellers in the  hamburger market are unlikely to be better off (redistribution of income)</a:t>
            </a:r>
          </a:p>
        </p:txBody>
      </p:sp>
      <p:sp>
        <p:nvSpPr>
          <p:cNvPr id="20" name="TextBox 19"/>
          <p:cNvSpPr txBox="1"/>
          <p:nvPr/>
        </p:nvSpPr>
        <p:spPr>
          <a:xfrm>
            <a:off x="2211859" y="988541"/>
            <a:ext cx="3053846" cy="369332"/>
          </a:xfrm>
          <a:prstGeom prst="rect">
            <a:avLst/>
          </a:prstGeom>
          <a:noFill/>
        </p:spPr>
        <p:txBody>
          <a:bodyPr wrap="square" rtlCol="0">
            <a:spAutoFit/>
          </a:bodyPr>
          <a:lstStyle/>
          <a:p>
            <a:r>
              <a:rPr lang="en-US" dirty="0" smtClean="0"/>
              <a:t>Hamburger Market</a:t>
            </a:r>
            <a:endParaRPr lang="en-US" dirty="0"/>
          </a:p>
        </p:txBody>
      </p:sp>
    </p:spTree>
    <p:extLst>
      <p:ext uri="{BB962C8B-B14F-4D97-AF65-F5344CB8AC3E}">
        <p14:creationId xmlns:p14="http://schemas.microsoft.com/office/powerpoint/2010/main" val="2477563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5">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5">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6">
                                            <p:txEl>
                                              <p:pRg st="1" end="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6">
                                            <p:txEl>
                                              <p:pRg st="2" end="2"/>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smtClean="0">
                <a:solidFill>
                  <a:srgbClr val="0070C0"/>
                </a:solidFill>
              </a:rPr>
              <a:t>Determinants of the Deadweight Loss</a:t>
            </a:r>
          </a:p>
        </p:txBody>
      </p:sp>
      <p:sp>
        <p:nvSpPr>
          <p:cNvPr id="3" name="Content Placeholder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t>Price elasticities of supply and demand</a:t>
            </a:r>
          </a:p>
          <a:p>
            <a:pPr lvl="1"/>
            <a:r>
              <a:rPr lang="en-US" dirty="0" smtClean="0"/>
              <a:t>When the </a:t>
            </a:r>
            <a:r>
              <a:rPr lang="en-US" dirty="0"/>
              <a:t>s</a:t>
            </a:r>
            <a:r>
              <a:rPr lang="en-US" dirty="0" smtClean="0"/>
              <a:t>upply </a:t>
            </a:r>
            <a:r>
              <a:rPr lang="en-US" dirty="0" smtClean="0"/>
              <a:t>curve </a:t>
            </a:r>
            <a:r>
              <a:rPr lang="en-US" dirty="0" smtClean="0"/>
              <a:t>is </a:t>
            </a:r>
            <a:r>
              <a:rPr lang="en-US" dirty="0" smtClean="0"/>
              <a:t>more elastic</a:t>
            </a:r>
          </a:p>
          <a:p>
            <a:pPr lvl="2"/>
            <a:r>
              <a:rPr lang="en-US" dirty="0" smtClean="0"/>
              <a:t>Deadweight loss </a:t>
            </a:r>
            <a:r>
              <a:rPr lang="en-US" dirty="0" smtClean="0"/>
              <a:t>is </a:t>
            </a:r>
            <a:r>
              <a:rPr lang="en-US" dirty="0" smtClean="0"/>
              <a:t>larger</a:t>
            </a:r>
            <a:endParaRPr lang="en-US" dirty="0" smtClean="0"/>
          </a:p>
          <a:p>
            <a:pPr lvl="1"/>
            <a:r>
              <a:rPr lang="en-US" dirty="0" smtClean="0"/>
              <a:t>When the demand </a:t>
            </a:r>
            <a:r>
              <a:rPr lang="en-US" dirty="0" smtClean="0"/>
              <a:t>curve </a:t>
            </a:r>
            <a:r>
              <a:rPr lang="en-US" dirty="0" smtClean="0"/>
              <a:t>is </a:t>
            </a:r>
            <a:r>
              <a:rPr lang="en-US" dirty="0" smtClean="0"/>
              <a:t>more </a:t>
            </a:r>
            <a:r>
              <a:rPr lang="en-US" dirty="0" smtClean="0"/>
              <a:t>elastic</a:t>
            </a:r>
          </a:p>
          <a:p>
            <a:pPr lvl="2"/>
            <a:r>
              <a:rPr lang="en-US" dirty="0" smtClean="0"/>
              <a:t>Deadweight loss </a:t>
            </a:r>
            <a:r>
              <a:rPr lang="en-US" dirty="0" smtClean="0"/>
              <a:t>is </a:t>
            </a:r>
            <a:r>
              <a:rPr lang="en-US" dirty="0" smtClean="0"/>
              <a:t>larger</a:t>
            </a:r>
          </a:p>
          <a:p>
            <a:r>
              <a:rPr lang="en-US" dirty="0" smtClean="0"/>
              <a:t>The greater the elasticities of supply and demand</a:t>
            </a:r>
          </a:p>
          <a:p>
            <a:pPr lvl="1"/>
            <a:r>
              <a:rPr lang="en-US" dirty="0" smtClean="0"/>
              <a:t>The greater the deadweight loss of a tax</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bwMode="auto">
          <a:xfrm>
            <a:off x="61785" y="8439"/>
            <a:ext cx="9082215"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000" dirty="0" smtClean="0">
                <a:solidFill>
                  <a:srgbClr val="0070C0"/>
                </a:solidFill>
                <a:latin typeface="+mj-lt"/>
              </a:rPr>
              <a:t>Tax distortions and </a:t>
            </a:r>
            <a:r>
              <a:rPr lang="en-US" sz="4000" dirty="0" smtClean="0">
                <a:solidFill>
                  <a:srgbClr val="0070C0"/>
                </a:solidFill>
                <a:latin typeface="+mj-lt"/>
              </a:rPr>
              <a:t>elasticities</a:t>
            </a:r>
            <a:endParaRPr lang="en-US" sz="4000" dirty="0" smtClean="0">
              <a:solidFill>
                <a:srgbClr val="0070C0"/>
              </a:solidFill>
              <a:latin typeface="+mj-lt"/>
            </a:endParaRPr>
          </a:p>
        </p:txBody>
      </p:sp>
      <p:grpSp>
        <p:nvGrpSpPr>
          <p:cNvPr id="2" name="Group 76"/>
          <p:cNvGrpSpPr>
            <a:grpSpLocks/>
          </p:cNvGrpSpPr>
          <p:nvPr/>
        </p:nvGrpSpPr>
        <p:grpSpPr bwMode="auto">
          <a:xfrm>
            <a:off x="204788" y="1418746"/>
            <a:ext cx="3998912" cy="3448050"/>
            <a:chOff x="86903" y="1706454"/>
            <a:chExt cx="3998209" cy="3447421"/>
          </a:xfrm>
        </p:grpSpPr>
        <p:sp>
          <p:nvSpPr>
            <p:cNvPr id="6" name="Rectangle 5"/>
            <p:cNvSpPr/>
            <p:nvPr/>
          </p:nvSpPr>
          <p:spPr>
            <a:xfrm>
              <a:off x="729727" y="2030245"/>
              <a:ext cx="3355385" cy="312363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US" sz="1400" dirty="0"/>
            </a:p>
          </p:txBody>
        </p:sp>
        <p:grpSp>
          <p:nvGrpSpPr>
            <p:cNvPr id="24629" name="Group 5"/>
            <p:cNvGrpSpPr>
              <a:grpSpLocks/>
            </p:cNvGrpSpPr>
            <p:nvPr/>
          </p:nvGrpSpPr>
          <p:grpSpPr bwMode="auto">
            <a:xfrm>
              <a:off x="86903" y="1706454"/>
              <a:ext cx="640983" cy="3447421"/>
              <a:chOff x="1188546" y="1125212"/>
              <a:chExt cx="640983" cy="3446788"/>
            </a:xfrm>
          </p:grpSpPr>
          <p:cxnSp>
            <p:nvCxnSpPr>
              <p:cNvPr id="8" name="Straight Connector 7"/>
              <p:cNvCxnSpPr/>
              <p:nvPr/>
            </p:nvCxnSpPr>
            <p:spPr>
              <a:xfrm rot="5400000">
                <a:off x="230169" y="2972386"/>
                <a:ext cx="3199229"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4631" name="TextBox 7"/>
              <p:cNvSpPr txBox="1">
                <a:spLocks noChangeArrowheads="1"/>
              </p:cNvSpPr>
              <p:nvPr/>
            </p:nvSpPr>
            <p:spPr bwMode="auto">
              <a:xfrm>
                <a:off x="1188546" y="1125212"/>
                <a:ext cx="593397" cy="307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a:t>Price</a:t>
                </a:r>
              </a:p>
            </p:txBody>
          </p:sp>
        </p:grpSp>
      </p:grpSp>
      <p:grpSp>
        <p:nvGrpSpPr>
          <p:cNvPr id="5" name="Group 8"/>
          <p:cNvGrpSpPr>
            <a:grpSpLocks/>
          </p:cNvGrpSpPr>
          <p:nvPr/>
        </p:nvGrpSpPr>
        <p:grpSpPr bwMode="auto">
          <a:xfrm>
            <a:off x="682625" y="4866796"/>
            <a:ext cx="3656013" cy="323850"/>
            <a:chOff x="1676400" y="5181600"/>
            <a:chExt cx="3655891" cy="324593"/>
          </a:xfrm>
        </p:grpSpPr>
        <p:cxnSp>
          <p:nvCxnSpPr>
            <p:cNvPr id="11" name="Straight Connector 10"/>
            <p:cNvCxnSpPr/>
            <p:nvPr/>
          </p:nvCxnSpPr>
          <p:spPr>
            <a:xfrm>
              <a:off x="1828795" y="5181600"/>
              <a:ext cx="340348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4626" name="TextBox 10"/>
            <p:cNvSpPr txBox="1">
              <a:spLocks noChangeArrowheads="1"/>
            </p:cNvSpPr>
            <p:nvPr/>
          </p:nvSpPr>
          <p:spPr bwMode="auto">
            <a:xfrm>
              <a:off x="4480729" y="5198310"/>
              <a:ext cx="851562" cy="307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Quantity</a:t>
              </a:r>
            </a:p>
          </p:txBody>
        </p:sp>
        <p:sp>
          <p:nvSpPr>
            <p:cNvPr id="24627" name="TextBox 11"/>
            <p:cNvSpPr txBox="1">
              <a:spLocks noChangeArrowheads="1"/>
            </p:cNvSpPr>
            <p:nvPr/>
          </p:nvSpPr>
          <p:spPr bwMode="auto">
            <a:xfrm>
              <a:off x="1676400" y="5181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sp>
        <p:nvSpPr>
          <p:cNvPr id="20" name="TextBox 19"/>
          <p:cNvSpPr txBox="1">
            <a:spLocks noChangeArrowheads="1"/>
          </p:cNvSpPr>
          <p:nvPr/>
        </p:nvSpPr>
        <p:spPr bwMode="auto">
          <a:xfrm>
            <a:off x="1713024" y="863121"/>
            <a:ext cx="174759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b="1" dirty="0" smtClean="0"/>
              <a:t>Inelastic </a:t>
            </a:r>
            <a:r>
              <a:rPr lang="en-US" sz="1600" b="1" dirty="0"/>
              <a:t>S</a:t>
            </a:r>
            <a:r>
              <a:rPr lang="en-US" sz="1600" b="1" dirty="0" smtClean="0"/>
              <a:t>upply</a:t>
            </a:r>
            <a:endParaRPr lang="en-US" sz="1600" b="1" dirty="0"/>
          </a:p>
        </p:txBody>
      </p:sp>
      <p:sp>
        <p:nvSpPr>
          <p:cNvPr id="21" name="TextBox 20"/>
          <p:cNvSpPr txBox="1">
            <a:spLocks noChangeArrowheads="1"/>
          </p:cNvSpPr>
          <p:nvPr/>
        </p:nvSpPr>
        <p:spPr bwMode="auto">
          <a:xfrm>
            <a:off x="61785" y="5534918"/>
            <a:ext cx="8669338"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000" dirty="0">
                <a:latin typeface="+mn-lt"/>
              </a:rPr>
              <a:t>In </a:t>
            </a:r>
            <a:r>
              <a:rPr lang="en-US" sz="2000" dirty="0" smtClean="0">
                <a:latin typeface="+mn-lt"/>
              </a:rPr>
              <a:t>the above illustrations</a:t>
            </a:r>
            <a:r>
              <a:rPr lang="en-US" sz="2000" dirty="0" smtClean="0">
                <a:latin typeface="+mn-lt"/>
              </a:rPr>
              <a:t> </a:t>
            </a:r>
            <a:r>
              <a:rPr lang="en-US" sz="2000" dirty="0">
                <a:latin typeface="+mn-lt"/>
              </a:rPr>
              <a:t>the demand curve and the size of the tax are the same, but the price elasticity of supply is different. Notice that the more elastic the supply curve, the larger the deadweight loss of the tax.</a:t>
            </a:r>
          </a:p>
        </p:txBody>
      </p:sp>
      <p:sp>
        <p:nvSpPr>
          <p:cNvPr id="59" name="TextBox 58"/>
          <p:cNvSpPr txBox="1">
            <a:spLocks noChangeArrowheads="1"/>
          </p:cNvSpPr>
          <p:nvPr/>
        </p:nvSpPr>
        <p:spPr bwMode="auto">
          <a:xfrm>
            <a:off x="6317494" y="863121"/>
            <a:ext cx="158729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b="1" dirty="0" smtClean="0"/>
              <a:t>Elastic </a:t>
            </a:r>
            <a:r>
              <a:rPr lang="en-US" sz="1600" b="1" dirty="0"/>
              <a:t>S</a:t>
            </a:r>
            <a:r>
              <a:rPr lang="en-US" sz="1600" b="1" dirty="0" smtClean="0"/>
              <a:t>upply</a:t>
            </a:r>
            <a:endParaRPr lang="en-US" sz="1600" b="1" dirty="0"/>
          </a:p>
        </p:txBody>
      </p:sp>
      <p:grpSp>
        <p:nvGrpSpPr>
          <p:cNvPr id="7" name="Group 68"/>
          <p:cNvGrpSpPr>
            <a:grpSpLocks/>
          </p:cNvGrpSpPr>
          <p:nvPr/>
        </p:nvGrpSpPr>
        <p:grpSpPr bwMode="auto">
          <a:xfrm>
            <a:off x="1187450" y="3037996"/>
            <a:ext cx="915988" cy="1246187"/>
            <a:chOff x="1187263" y="3420888"/>
            <a:chExt cx="915463" cy="1246912"/>
          </a:xfrm>
        </p:grpSpPr>
        <p:grpSp>
          <p:nvGrpSpPr>
            <p:cNvPr id="24621" name="Group 132"/>
            <p:cNvGrpSpPr>
              <a:grpSpLocks/>
            </p:cNvGrpSpPr>
            <p:nvPr/>
          </p:nvGrpSpPr>
          <p:grpSpPr bwMode="auto">
            <a:xfrm>
              <a:off x="1187263" y="3441379"/>
              <a:ext cx="844180" cy="1225871"/>
              <a:chOff x="649259" y="1773017"/>
              <a:chExt cx="843838" cy="1224572"/>
            </a:xfrm>
          </p:grpSpPr>
          <p:sp>
            <p:nvSpPr>
              <p:cNvPr id="24623" name="TextBox 133"/>
              <p:cNvSpPr txBox="1">
                <a:spLocks noChangeArrowheads="1"/>
              </p:cNvSpPr>
              <p:nvPr/>
            </p:nvSpPr>
            <p:spPr bwMode="auto">
              <a:xfrm>
                <a:off x="649259" y="2100728"/>
                <a:ext cx="634411" cy="522665"/>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Size</a:t>
                </a:r>
              </a:p>
              <a:p>
                <a:pPr algn="ctr" eaLnBrk="1" hangingPunct="1"/>
                <a:r>
                  <a:rPr lang="en-US" sz="1400" dirty="0"/>
                  <a:t>of tax</a:t>
                </a:r>
              </a:p>
            </p:txBody>
          </p:sp>
          <p:sp>
            <p:nvSpPr>
              <p:cNvPr id="65" name="Left Brace 64"/>
              <p:cNvSpPr/>
              <p:nvPr/>
            </p:nvSpPr>
            <p:spPr>
              <a:xfrm>
                <a:off x="1286810" y="1773175"/>
                <a:ext cx="206173" cy="1224964"/>
              </a:xfrm>
              <a:prstGeom prst="leftBrace">
                <a:avLst>
                  <a:gd name="adj1" fmla="val 36904"/>
                  <a:gd name="adj2" fmla="val 49026"/>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600"/>
              </a:p>
            </p:txBody>
          </p:sp>
        </p:grpSp>
        <p:cxnSp>
          <p:nvCxnSpPr>
            <p:cNvPr id="67" name="Straight Connector 66"/>
            <p:cNvCxnSpPr/>
            <p:nvPr/>
          </p:nvCxnSpPr>
          <p:spPr>
            <a:xfrm rot="5400000">
              <a:off x="1478476" y="4043551"/>
              <a:ext cx="1246912"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70" name="Isosceles Triangle 69"/>
          <p:cNvSpPr/>
          <p:nvPr/>
        </p:nvSpPr>
        <p:spPr>
          <a:xfrm rot="5400000">
            <a:off x="1755775" y="3431696"/>
            <a:ext cx="1139825" cy="409575"/>
          </a:xfrm>
          <a:prstGeom prst="triangle">
            <a:avLst>
              <a:gd name="adj" fmla="val 28005"/>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10" name="Group 74"/>
          <p:cNvGrpSpPr>
            <a:grpSpLocks/>
          </p:cNvGrpSpPr>
          <p:nvPr/>
        </p:nvGrpSpPr>
        <p:grpSpPr bwMode="auto">
          <a:xfrm>
            <a:off x="1266825" y="1347308"/>
            <a:ext cx="1784350" cy="2038350"/>
            <a:chOff x="1266126" y="1730384"/>
            <a:chExt cx="1785832" cy="2038666"/>
          </a:xfrm>
        </p:grpSpPr>
        <p:sp>
          <p:nvSpPr>
            <p:cNvPr id="24619" name="TextBox 133"/>
            <p:cNvSpPr txBox="1">
              <a:spLocks noChangeArrowheads="1"/>
            </p:cNvSpPr>
            <p:nvPr/>
          </p:nvSpPr>
          <p:spPr bwMode="auto">
            <a:xfrm>
              <a:off x="1266126" y="1730384"/>
              <a:ext cx="1785832" cy="954107"/>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When supply is relatively inelastic, the deadweight loss of a tax is small</a:t>
              </a:r>
            </a:p>
          </p:txBody>
        </p:sp>
        <p:cxnSp>
          <p:nvCxnSpPr>
            <p:cNvPr id="73" name="Straight Connector 72"/>
            <p:cNvCxnSpPr/>
            <p:nvPr/>
          </p:nvCxnSpPr>
          <p:spPr>
            <a:xfrm rot="5400000" flipH="1" flipV="1">
              <a:off x="1728855" y="3194280"/>
              <a:ext cx="1132062" cy="174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 name="Group 76"/>
          <p:cNvGrpSpPr>
            <a:grpSpLocks/>
          </p:cNvGrpSpPr>
          <p:nvPr/>
        </p:nvGrpSpPr>
        <p:grpSpPr bwMode="auto">
          <a:xfrm>
            <a:off x="4703763" y="1417158"/>
            <a:ext cx="3998912" cy="3448050"/>
            <a:chOff x="86903" y="1706454"/>
            <a:chExt cx="3998209" cy="3447421"/>
          </a:xfrm>
        </p:grpSpPr>
        <p:sp>
          <p:nvSpPr>
            <p:cNvPr id="101" name="Rectangle 100"/>
            <p:cNvSpPr/>
            <p:nvPr/>
          </p:nvSpPr>
          <p:spPr>
            <a:xfrm>
              <a:off x="729727" y="2030245"/>
              <a:ext cx="3355385" cy="312363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US" sz="1400" dirty="0"/>
            </a:p>
          </p:txBody>
        </p:sp>
        <p:grpSp>
          <p:nvGrpSpPr>
            <p:cNvPr id="24616" name="Group 5"/>
            <p:cNvGrpSpPr>
              <a:grpSpLocks/>
            </p:cNvGrpSpPr>
            <p:nvPr/>
          </p:nvGrpSpPr>
          <p:grpSpPr bwMode="auto">
            <a:xfrm>
              <a:off x="86903" y="1706454"/>
              <a:ext cx="640983" cy="3447421"/>
              <a:chOff x="1188546" y="1125212"/>
              <a:chExt cx="640983" cy="3446788"/>
            </a:xfrm>
          </p:grpSpPr>
          <p:cxnSp>
            <p:nvCxnSpPr>
              <p:cNvPr id="103" name="Straight Connector 102"/>
              <p:cNvCxnSpPr/>
              <p:nvPr/>
            </p:nvCxnSpPr>
            <p:spPr>
              <a:xfrm rot="5400000">
                <a:off x="230169" y="2972386"/>
                <a:ext cx="3199229"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4618" name="TextBox 7"/>
              <p:cNvSpPr txBox="1">
                <a:spLocks noChangeArrowheads="1"/>
              </p:cNvSpPr>
              <p:nvPr/>
            </p:nvSpPr>
            <p:spPr bwMode="auto">
              <a:xfrm>
                <a:off x="1188546" y="1125212"/>
                <a:ext cx="593397" cy="307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a:t>Price</a:t>
                </a:r>
              </a:p>
            </p:txBody>
          </p:sp>
        </p:grpSp>
      </p:grpSp>
      <p:grpSp>
        <p:nvGrpSpPr>
          <p:cNvPr id="14" name="Group 8"/>
          <p:cNvGrpSpPr>
            <a:grpSpLocks/>
          </p:cNvGrpSpPr>
          <p:nvPr/>
        </p:nvGrpSpPr>
        <p:grpSpPr bwMode="auto">
          <a:xfrm>
            <a:off x="5181600" y="4865208"/>
            <a:ext cx="3656013" cy="323850"/>
            <a:chOff x="1676400" y="5181600"/>
            <a:chExt cx="3655891" cy="324593"/>
          </a:xfrm>
        </p:grpSpPr>
        <p:cxnSp>
          <p:nvCxnSpPr>
            <p:cNvPr id="106" name="Straight Connector 105"/>
            <p:cNvCxnSpPr/>
            <p:nvPr/>
          </p:nvCxnSpPr>
          <p:spPr>
            <a:xfrm>
              <a:off x="1828795" y="5181600"/>
              <a:ext cx="340348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4613" name="TextBox 10"/>
            <p:cNvSpPr txBox="1">
              <a:spLocks noChangeArrowheads="1"/>
            </p:cNvSpPr>
            <p:nvPr/>
          </p:nvSpPr>
          <p:spPr bwMode="auto">
            <a:xfrm>
              <a:off x="4480729" y="5198310"/>
              <a:ext cx="851562" cy="307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Quantity</a:t>
              </a:r>
            </a:p>
          </p:txBody>
        </p:sp>
        <p:sp>
          <p:nvSpPr>
            <p:cNvPr id="24614" name="TextBox 11"/>
            <p:cNvSpPr txBox="1">
              <a:spLocks noChangeArrowheads="1"/>
            </p:cNvSpPr>
            <p:nvPr/>
          </p:nvSpPr>
          <p:spPr bwMode="auto">
            <a:xfrm>
              <a:off x="1676400" y="5181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grpSp>
        <p:nvGrpSpPr>
          <p:cNvPr id="16" name="Group 114"/>
          <p:cNvGrpSpPr>
            <a:grpSpLocks/>
          </p:cNvGrpSpPr>
          <p:nvPr/>
        </p:nvGrpSpPr>
        <p:grpSpPr bwMode="auto">
          <a:xfrm>
            <a:off x="4984750" y="2477608"/>
            <a:ext cx="915988" cy="1247775"/>
            <a:chOff x="1187263" y="3420888"/>
            <a:chExt cx="915463" cy="1246912"/>
          </a:xfrm>
        </p:grpSpPr>
        <p:grpSp>
          <p:nvGrpSpPr>
            <p:cNvPr id="24608" name="Group 132"/>
            <p:cNvGrpSpPr>
              <a:grpSpLocks/>
            </p:cNvGrpSpPr>
            <p:nvPr/>
          </p:nvGrpSpPr>
          <p:grpSpPr bwMode="auto">
            <a:xfrm>
              <a:off x="1187263" y="3441378"/>
              <a:ext cx="844180" cy="1225870"/>
              <a:chOff x="649259" y="1773017"/>
              <a:chExt cx="843838" cy="1224572"/>
            </a:xfrm>
          </p:grpSpPr>
          <p:sp>
            <p:nvSpPr>
              <p:cNvPr id="24610" name="TextBox 133"/>
              <p:cNvSpPr txBox="1">
                <a:spLocks noChangeArrowheads="1"/>
              </p:cNvSpPr>
              <p:nvPr/>
            </p:nvSpPr>
            <p:spPr bwMode="auto">
              <a:xfrm>
                <a:off x="649259" y="2100728"/>
                <a:ext cx="634411" cy="522665"/>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Size</a:t>
                </a:r>
              </a:p>
              <a:p>
                <a:pPr algn="ctr" eaLnBrk="1" hangingPunct="1"/>
                <a:r>
                  <a:rPr lang="en-US" sz="1400" dirty="0"/>
                  <a:t>of tax</a:t>
                </a:r>
              </a:p>
            </p:txBody>
          </p:sp>
          <p:sp>
            <p:nvSpPr>
              <p:cNvPr id="119" name="Left Brace 118"/>
              <p:cNvSpPr/>
              <p:nvPr/>
            </p:nvSpPr>
            <p:spPr>
              <a:xfrm>
                <a:off x="1286810" y="1773151"/>
                <a:ext cx="206173" cy="1224990"/>
              </a:xfrm>
              <a:prstGeom prst="leftBrace">
                <a:avLst>
                  <a:gd name="adj1" fmla="val 36904"/>
                  <a:gd name="adj2" fmla="val 49026"/>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600"/>
              </a:p>
            </p:txBody>
          </p:sp>
        </p:grpSp>
        <p:cxnSp>
          <p:nvCxnSpPr>
            <p:cNvPr id="117" name="Straight Connector 116"/>
            <p:cNvCxnSpPr/>
            <p:nvPr/>
          </p:nvCxnSpPr>
          <p:spPr>
            <a:xfrm rot="5400000">
              <a:off x="1478476" y="4043551"/>
              <a:ext cx="1246912"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20" name="Isosceles Triangle 119"/>
          <p:cNvSpPr/>
          <p:nvPr/>
        </p:nvSpPr>
        <p:spPr>
          <a:xfrm rot="5400000">
            <a:off x="5850732" y="2573652"/>
            <a:ext cx="1189037" cy="1038225"/>
          </a:xfrm>
          <a:prstGeom prst="triangle">
            <a:avLst>
              <a:gd name="adj" fmla="val 70728"/>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18" name="Group 120"/>
          <p:cNvGrpSpPr>
            <a:grpSpLocks/>
          </p:cNvGrpSpPr>
          <p:nvPr/>
        </p:nvGrpSpPr>
        <p:grpSpPr bwMode="auto">
          <a:xfrm>
            <a:off x="6264275" y="1534633"/>
            <a:ext cx="1785938" cy="1620838"/>
            <a:chOff x="1764889" y="1920390"/>
            <a:chExt cx="1785832" cy="1620436"/>
          </a:xfrm>
        </p:grpSpPr>
        <p:sp>
          <p:nvSpPr>
            <p:cNvPr id="24606" name="TextBox 133"/>
            <p:cNvSpPr txBox="1">
              <a:spLocks noChangeArrowheads="1"/>
            </p:cNvSpPr>
            <p:nvPr/>
          </p:nvSpPr>
          <p:spPr bwMode="auto">
            <a:xfrm>
              <a:off x="1764889" y="1920390"/>
              <a:ext cx="1785832" cy="954107"/>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When supply is relatively elastic, the deadweight loss of a tax is large</a:t>
              </a:r>
            </a:p>
          </p:txBody>
        </p:sp>
        <p:cxnSp>
          <p:nvCxnSpPr>
            <p:cNvPr id="123" name="Straight Connector 122"/>
            <p:cNvCxnSpPr/>
            <p:nvPr/>
          </p:nvCxnSpPr>
          <p:spPr>
            <a:xfrm rot="5400000" flipH="1" flipV="1">
              <a:off x="1718128" y="2905137"/>
              <a:ext cx="712611" cy="5587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9" name="Group 12"/>
          <p:cNvGrpSpPr>
            <a:grpSpLocks/>
          </p:cNvGrpSpPr>
          <p:nvPr/>
        </p:nvGrpSpPr>
        <p:grpSpPr bwMode="auto">
          <a:xfrm>
            <a:off x="831850" y="1980721"/>
            <a:ext cx="3371850" cy="2587625"/>
            <a:chOff x="2322309" y="2808578"/>
            <a:chExt cx="3766477" cy="3513293"/>
          </a:xfrm>
        </p:grpSpPr>
        <p:cxnSp>
          <p:nvCxnSpPr>
            <p:cNvPr id="15" name="Straight Connector 14"/>
            <p:cNvCxnSpPr/>
            <p:nvPr/>
          </p:nvCxnSpPr>
          <p:spPr>
            <a:xfrm>
              <a:off x="2322309" y="2808578"/>
              <a:ext cx="3541269" cy="3513293"/>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sp>
          <p:nvSpPr>
            <p:cNvPr id="24605" name="TextBox 14"/>
            <p:cNvSpPr txBox="1">
              <a:spLocks noChangeArrowheads="1"/>
            </p:cNvSpPr>
            <p:nvPr/>
          </p:nvSpPr>
          <p:spPr bwMode="auto">
            <a:xfrm>
              <a:off x="5127015" y="5331470"/>
              <a:ext cx="961771" cy="417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Demand</a:t>
              </a:r>
              <a:endParaRPr lang="en-US" sz="1400" baseline="-25000"/>
            </a:p>
          </p:txBody>
        </p:sp>
      </p:grpSp>
      <p:grpSp>
        <p:nvGrpSpPr>
          <p:cNvPr id="22" name="Group 90"/>
          <p:cNvGrpSpPr>
            <a:grpSpLocks/>
          </p:cNvGrpSpPr>
          <p:nvPr/>
        </p:nvGrpSpPr>
        <p:grpSpPr bwMode="auto">
          <a:xfrm>
            <a:off x="1900238" y="2010883"/>
            <a:ext cx="2041525" cy="2676525"/>
            <a:chOff x="3136444" y="4695946"/>
            <a:chExt cx="2281180" cy="3631739"/>
          </a:xfrm>
        </p:grpSpPr>
        <p:cxnSp>
          <p:nvCxnSpPr>
            <p:cNvPr id="27" name="Straight Connector 26"/>
            <p:cNvCxnSpPr/>
            <p:nvPr/>
          </p:nvCxnSpPr>
          <p:spPr>
            <a:xfrm rot="5400000" flipH="1" flipV="1">
              <a:off x="2185781" y="6023570"/>
              <a:ext cx="3254778" cy="1353452"/>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sp>
          <p:nvSpPr>
            <p:cNvPr id="24603" name="TextBox 92"/>
            <p:cNvSpPr txBox="1">
              <a:spLocks noChangeArrowheads="1"/>
            </p:cNvSpPr>
            <p:nvPr/>
          </p:nvSpPr>
          <p:spPr bwMode="auto">
            <a:xfrm>
              <a:off x="4543320" y="4695946"/>
              <a:ext cx="874304" cy="41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Supply </a:t>
              </a:r>
              <a:endParaRPr lang="en-US" sz="1400" baseline="-25000"/>
            </a:p>
          </p:txBody>
        </p:sp>
      </p:grpSp>
      <p:grpSp>
        <p:nvGrpSpPr>
          <p:cNvPr id="23" name="Group 12"/>
          <p:cNvGrpSpPr>
            <a:grpSpLocks/>
          </p:cNvGrpSpPr>
          <p:nvPr/>
        </p:nvGrpSpPr>
        <p:grpSpPr bwMode="auto">
          <a:xfrm>
            <a:off x="5330825" y="1979133"/>
            <a:ext cx="3633788" cy="2587625"/>
            <a:chOff x="2322309" y="2808578"/>
            <a:chExt cx="4058266" cy="3513293"/>
          </a:xfrm>
        </p:grpSpPr>
        <p:cxnSp>
          <p:nvCxnSpPr>
            <p:cNvPr id="110" name="Straight Connector 109"/>
            <p:cNvCxnSpPr/>
            <p:nvPr/>
          </p:nvCxnSpPr>
          <p:spPr>
            <a:xfrm>
              <a:off x="2322309" y="2808578"/>
              <a:ext cx="3540567" cy="3513293"/>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sp>
          <p:nvSpPr>
            <p:cNvPr id="24601" name="TextBox 14"/>
            <p:cNvSpPr txBox="1">
              <a:spLocks noChangeArrowheads="1"/>
            </p:cNvSpPr>
            <p:nvPr/>
          </p:nvSpPr>
          <p:spPr bwMode="auto">
            <a:xfrm>
              <a:off x="5418804" y="5460427"/>
              <a:ext cx="961771" cy="417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Demand</a:t>
              </a:r>
              <a:endParaRPr lang="en-US" sz="1400" baseline="-25000"/>
            </a:p>
          </p:txBody>
        </p:sp>
      </p:grpSp>
      <p:grpSp>
        <p:nvGrpSpPr>
          <p:cNvPr id="24" name="Group 90"/>
          <p:cNvGrpSpPr>
            <a:grpSpLocks/>
          </p:cNvGrpSpPr>
          <p:nvPr/>
        </p:nvGrpSpPr>
        <p:grpSpPr bwMode="auto">
          <a:xfrm>
            <a:off x="5462588" y="2399821"/>
            <a:ext cx="3489325" cy="1503362"/>
            <a:chOff x="2090549" y="5227581"/>
            <a:chExt cx="3897558" cy="2039515"/>
          </a:xfrm>
        </p:grpSpPr>
        <p:cxnSp>
          <p:nvCxnSpPr>
            <p:cNvPr id="113" name="Straight Connector 112"/>
            <p:cNvCxnSpPr/>
            <p:nvPr/>
          </p:nvCxnSpPr>
          <p:spPr>
            <a:xfrm flipV="1">
              <a:off x="2090549" y="5817684"/>
              <a:ext cx="3291114" cy="1449412"/>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sp>
          <p:nvSpPr>
            <p:cNvPr id="24599" name="TextBox 92"/>
            <p:cNvSpPr txBox="1">
              <a:spLocks noChangeArrowheads="1"/>
            </p:cNvSpPr>
            <p:nvPr/>
          </p:nvSpPr>
          <p:spPr bwMode="auto">
            <a:xfrm>
              <a:off x="5113803" y="5227581"/>
              <a:ext cx="874304" cy="41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Supply </a:t>
              </a:r>
              <a:endParaRPr lang="en-US" sz="1400" baseline="-25000"/>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ipe(left)">
                                      <p:cBhvr>
                                        <p:cTn id="7" dur="500"/>
                                        <p:tgtEl>
                                          <p:spTgt spid="20"/>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left)">
                                      <p:cBhvr>
                                        <p:cTn id="11" dur="500"/>
                                        <p:tgtEl>
                                          <p:spTgt spid="5"/>
                                        </p:tgtEl>
                                      </p:cBhvr>
                                    </p:animEffect>
                                  </p:childTnLst>
                                </p:cTn>
                              </p:par>
                              <p:par>
                                <p:cTn id="12" presetID="22" presetClass="entr" presetSubtype="4" fill="hold" nodeType="with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down)">
                                      <p:cBhvr>
                                        <p:cTn id="14" dur="500"/>
                                        <p:tgtEl>
                                          <p:spTgt spid="2"/>
                                        </p:tgtEl>
                                      </p:cBhvr>
                                    </p:animEffect>
                                  </p:childTnLst>
                                </p:cTn>
                              </p:par>
                            </p:childTnLst>
                          </p:cTn>
                        </p:par>
                        <p:par>
                          <p:cTn id="15" fill="hold" nodeType="afterGroup">
                            <p:stCondLst>
                              <p:cond delay="1000"/>
                            </p:stCondLst>
                            <p:childTnLst>
                              <p:par>
                                <p:cTn id="16" presetID="22" presetClass="entr" presetSubtype="8" fill="hold" nodeType="afterEffect">
                                  <p:stCondLst>
                                    <p:cond delay="0"/>
                                  </p:stCondLst>
                                  <p:childTnLst>
                                    <p:set>
                                      <p:cBhvr>
                                        <p:cTn id="17" dur="1" fill="hold">
                                          <p:stCondLst>
                                            <p:cond delay="0"/>
                                          </p:stCondLst>
                                        </p:cTn>
                                        <p:tgtEl>
                                          <p:spTgt spid="19"/>
                                        </p:tgtEl>
                                        <p:attrNameLst>
                                          <p:attrName>style.visibility</p:attrName>
                                        </p:attrNameLst>
                                      </p:cBhvr>
                                      <p:to>
                                        <p:strVal val="visible"/>
                                      </p:to>
                                    </p:set>
                                    <p:animEffect transition="in" filter="wipe(left)">
                                      <p:cBhvr>
                                        <p:cTn id="18" dur="500"/>
                                        <p:tgtEl>
                                          <p:spTgt spid="19"/>
                                        </p:tgtEl>
                                      </p:cBhvr>
                                    </p:animEffect>
                                  </p:childTnLst>
                                </p:cTn>
                              </p:par>
                            </p:childTnLst>
                          </p:cTn>
                        </p:par>
                        <p:par>
                          <p:cTn id="19" fill="hold" nodeType="afterGroup">
                            <p:stCondLst>
                              <p:cond delay="1500"/>
                            </p:stCondLst>
                            <p:childTnLst>
                              <p:par>
                                <p:cTn id="20" presetID="22" presetClass="entr" presetSubtype="8" fill="hold" nodeType="after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wipe(left)">
                                      <p:cBhvr>
                                        <p:cTn id="22" dur="500"/>
                                        <p:tgtEl>
                                          <p:spTgt spid="22"/>
                                        </p:tgtEl>
                                      </p:cBhvr>
                                    </p:animEffect>
                                  </p:childTnLst>
                                </p:cTn>
                              </p:par>
                            </p:childTnLst>
                          </p:cTn>
                        </p:par>
                        <p:par>
                          <p:cTn id="23" fill="hold" nodeType="afterGroup">
                            <p:stCondLst>
                              <p:cond delay="2000"/>
                            </p:stCondLst>
                            <p:childTnLst>
                              <p:par>
                                <p:cTn id="24" presetID="22" presetClass="entr" presetSubtype="1" fill="hold" nodeType="after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wipe(up)">
                                      <p:cBhvr>
                                        <p:cTn id="26" dur="500"/>
                                        <p:tgtEl>
                                          <p:spTgt spid="7"/>
                                        </p:tgtEl>
                                      </p:cBhvr>
                                    </p:animEffect>
                                  </p:childTnLst>
                                </p:cTn>
                              </p:par>
                            </p:childTnLst>
                          </p:cTn>
                        </p:par>
                        <p:par>
                          <p:cTn id="27" fill="hold" nodeType="afterGroup">
                            <p:stCondLst>
                              <p:cond delay="2500"/>
                            </p:stCondLst>
                            <p:childTnLst>
                              <p:par>
                                <p:cTn id="28" presetID="22" presetClass="entr" presetSubtype="8" fill="hold" grpId="0" nodeType="afterEffect">
                                  <p:stCondLst>
                                    <p:cond delay="0"/>
                                  </p:stCondLst>
                                  <p:childTnLst>
                                    <p:set>
                                      <p:cBhvr>
                                        <p:cTn id="29" dur="1" fill="hold">
                                          <p:stCondLst>
                                            <p:cond delay="0"/>
                                          </p:stCondLst>
                                        </p:cTn>
                                        <p:tgtEl>
                                          <p:spTgt spid="70"/>
                                        </p:tgtEl>
                                        <p:attrNameLst>
                                          <p:attrName>style.visibility</p:attrName>
                                        </p:attrNameLst>
                                      </p:cBhvr>
                                      <p:to>
                                        <p:strVal val="visible"/>
                                      </p:to>
                                    </p:set>
                                    <p:animEffect transition="in" filter="wipe(left)">
                                      <p:cBhvr>
                                        <p:cTn id="30" dur="500"/>
                                        <p:tgtEl>
                                          <p:spTgt spid="70"/>
                                        </p:tgtEl>
                                      </p:cBhvr>
                                    </p:animEffect>
                                  </p:childTnLst>
                                </p:cTn>
                              </p:par>
                            </p:childTnLst>
                          </p:cTn>
                        </p:par>
                        <p:par>
                          <p:cTn id="31" fill="hold" nodeType="afterGroup">
                            <p:stCondLst>
                              <p:cond delay="3000"/>
                            </p:stCondLst>
                            <p:childTnLst>
                              <p:par>
                                <p:cTn id="32" presetID="22" presetClass="entr" presetSubtype="8" fill="hold" nodeType="after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wipe(left)">
                                      <p:cBhvr>
                                        <p:cTn id="34" dur="500"/>
                                        <p:tgtEl>
                                          <p:spTgt spid="10"/>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59"/>
                                        </p:tgtEl>
                                        <p:attrNameLst>
                                          <p:attrName>style.visibility</p:attrName>
                                        </p:attrNameLst>
                                      </p:cBhvr>
                                      <p:to>
                                        <p:strVal val="visible"/>
                                      </p:to>
                                    </p:set>
                                    <p:animEffect transition="in" filter="wipe(left)">
                                      <p:cBhvr>
                                        <p:cTn id="39" dur="500"/>
                                        <p:tgtEl>
                                          <p:spTgt spid="59"/>
                                        </p:tgtEl>
                                      </p:cBhvr>
                                    </p:animEffect>
                                  </p:childTnLst>
                                </p:cTn>
                              </p:par>
                            </p:childTnLst>
                          </p:cTn>
                        </p:par>
                        <p:par>
                          <p:cTn id="40" fill="hold" nodeType="afterGroup">
                            <p:stCondLst>
                              <p:cond delay="500"/>
                            </p:stCondLst>
                            <p:childTnLst>
                              <p:par>
                                <p:cTn id="41" presetID="22" presetClass="entr" presetSubtype="8" fill="hold" nodeType="after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wipe(left)">
                                      <p:cBhvr>
                                        <p:cTn id="43" dur="500"/>
                                        <p:tgtEl>
                                          <p:spTgt spid="14"/>
                                        </p:tgtEl>
                                      </p:cBhvr>
                                    </p:animEffect>
                                  </p:childTnLst>
                                </p:cTn>
                              </p:par>
                              <p:par>
                                <p:cTn id="44" presetID="22" presetClass="entr" presetSubtype="4" fill="hold" nodeType="withEffect">
                                  <p:stCondLst>
                                    <p:cond delay="0"/>
                                  </p:stCondLst>
                                  <p:childTnLst>
                                    <p:set>
                                      <p:cBhvr>
                                        <p:cTn id="45" dur="1" fill="hold">
                                          <p:stCondLst>
                                            <p:cond delay="0"/>
                                          </p:stCondLst>
                                        </p:cTn>
                                        <p:tgtEl>
                                          <p:spTgt spid="12"/>
                                        </p:tgtEl>
                                        <p:attrNameLst>
                                          <p:attrName>style.visibility</p:attrName>
                                        </p:attrNameLst>
                                      </p:cBhvr>
                                      <p:to>
                                        <p:strVal val="visible"/>
                                      </p:to>
                                    </p:set>
                                    <p:animEffect transition="in" filter="wipe(down)">
                                      <p:cBhvr>
                                        <p:cTn id="46" dur="500"/>
                                        <p:tgtEl>
                                          <p:spTgt spid="12"/>
                                        </p:tgtEl>
                                      </p:cBhvr>
                                    </p:animEffect>
                                  </p:childTnLst>
                                </p:cTn>
                              </p:par>
                            </p:childTnLst>
                          </p:cTn>
                        </p:par>
                        <p:par>
                          <p:cTn id="47" fill="hold" nodeType="afterGroup">
                            <p:stCondLst>
                              <p:cond delay="1000"/>
                            </p:stCondLst>
                            <p:childTnLst>
                              <p:par>
                                <p:cTn id="48" presetID="22" presetClass="entr" presetSubtype="8" fill="hold" nodeType="afterEffect">
                                  <p:stCondLst>
                                    <p:cond delay="0"/>
                                  </p:stCondLst>
                                  <p:childTnLst>
                                    <p:set>
                                      <p:cBhvr>
                                        <p:cTn id="49" dur="1" fill="hold">
                                          <p:stCondLst>
                                            <p:cond delay="0"/>
                                          </p:stCondLst>
                                        </p:cTn>
                                        <p:tgtEl>
                                          <p:spTgt spid="23"/>
                                        </p:tgtEl>
                                        <p:attrNameLst>
                                          <p:attrName>style.visibility</p:attrName>
                                        </p:attrNameLst>
                                      </p:cBhvr>
                                      <p:to>
                                        <p:strVal val="visible"/>
                                      </p:to>
                                    </p:set>
                                    <p:animEffect transition="in" filter="wipe(left)">
                                      <p:cBhvr>
                                        <p:cTn id="50" dur="500"/>
                                        <p:tgtEl>
                                          <p:spTgt spid="23"/>
                                        </p:tgtEl>
                                      </p:cBhvr>
                                    </p:animEffect>
                                  </p:childTnLst>
                                </p:cTn>
                              </p:par>
                            </p:childTnLst>
                          </p:cTn>
                        </p:par>
                        <p:par>
                          <p:cTn id="51" fill="hold" nodeType="afterGroup">
                            <p:stCondLst>
                              <p:cond delay="1500"/>
                            </p:stCondLst>
                            <p:childTnLst>
                              <p:par>
                                <p:cTn id="52" presetID="22" presetClass="entr" presetSubtype="8" fill="hold" nodeType="afterEffect">
                                  <p:stCondLst>
                                    <p:cond delay="0"/>
                                  </p:stCondLst>
                                  <p:childTnLst>
                                    <p:set>
                                      <p:cBhvr>
                                        <p:cTn id="53" dur="1" fill="hold">
                                          <p:stCondLst>
                                            <p:cond delay="0"/>
                                          </p:stCondLst>
                                        </p:cTn>
                                        <p:tgtEl>
                                          <p:spTgt spid="24"/>
                                        </p:tgtEl>
                                        <p:attrNameLst>
                                          <p:attrName>style.visibility</p:attrName>
                                        </p:attrNameLst>
                                      </p:cBhvr>
                                      <p:to>
                                        <p:strVal val="visible"/>
                                      </p:to>
                                    </p:set>
                                    <p:animEffect transition="in" filter="wipe(left)">
                                      <p:cBhvr>
                                        <p:cTn id="54" dur="500"/>
                                        <p:tgtEl>
                                          <p:spTgt spid="24"/>
                                        </p:tgtEl>
                                      </p:cBhvr>
                                    </p:animEffect>
                                  </p:childTnLst>
                                </p:cTn>
                              </p:par>
                            </p:childTnLst>
                          </p:cTn>
                        </p:par>
                        <p:par>
                          <p:cTn id="55" fill="hold" nodeType="afterGroup">
                            <p:stCondLst>
                              <p:cond delay="2000"/>
                            </p:stCondLst>
                            <p:childTnLst>
                              <p:par>
                                <p:cTn id="56" presetID="22" presetClass="entr" presetSubtype="1" fill="hold" nodeType="afterEffect">
                                  <p:stCondLst>
                                    <p:cond delay="0"/>
                                  </p:stCondLst>
                                  <p:childTnLst>
                                    <p:set>
                                      <p:cBhvr>
                                        <p:cTn id="57" dur="1" fill="hold">
                                          <p:stCondLst>
                                            <p:cond delay="0"/>
                                          </p:stCondLst>
                                        </p:cTn>
                                        <p:tgtEl>
                                          <p:spTgt spid="16"/>
                                        </p:tgtEl>
                                        <p:attrNameLst>
                                          <p:attrName>style.visibility</p:attrName>
                                        </p:attrNameLst>
                                      </p:cBhvr>
                                      <p:to>
                                        <p:strVal val="visible"/>
                                      </p:to>
                                    </p:set>
                                    <p:animEffect transition="in" filter="wipe(up)">
                                      <p:cBhvr>
                                        <p:cTn id="58" dur="500"/>
                                        <p:tgtEl>
                                          <p:spTgt spid="16"/>
                                        </p:tgtEl>
                                      </p:cBhvr>
                                    </p:animEffect>
                                  </p:childTnLst>
                                </p:cTn>
                              </p:par>
                            </p:childTnLst>
                          </p:cTn>
                        </p:par>
                        <p:par>
                          <p:cTn id="59" fill="hold" nodeType="afterGroup">
                            <p:stCondLst>
                              <p:cond delay="2500"/>
                            </p:stCondLst>
                            <p:childTnLst>
                              <p:par>
                                <p:cTn id="60" presetID="22" presetClass="entr" presetSubtype="8" fill="hold" grpId="0" nodeType="afterEffect">
                                  <p:stCondLst>
                                    <p:cond delay="0"/>
                                  </p:stCondLst>
                                  <p:childTnLst>
                                    <p:set>
                                      <p:cBhvr>
                                        <p:cTn id="61" dur="1" fill="hold">
                                          <p:stCondLst>
                                            <p:cond delay="0"/>
                                          </p:stCondLst>
                                        </p:cTn>
                                        <p:tgtEl>
                                          <p:spTgt spid="120"/>
                                        </p:tgtEl>
                                        <p:attrNameLst>
                                          <p:attrName>style.visibility</p:attrName>
                                        </p:attrNameLst>
                                      </p:cBhvr>
                                      <p:to>
                                        <p:strVal val="visible"/>
                                      </p:to>
                                    </p:set>
                                    <p:animEffect transition="in" filter="wipe(left)">
                                      <p:cBhvr>
                                        <p:cTn id="62" dur="500"/>
                                        <p:tgtEl>
                                          <p:spTgt spid="120"/>
                                        </p:tgtEl>
                                      </p:cBhvr>
                                    </p:animEffect>
                                  </p:childTnLst>
                                </p:cTn>
                              </p:par>
                            </p:childTnLst>
                          </p:cTn>
                        </p:par>
                        <p:par>
                          <p:cTn id="63" fill="hold" nodeType="afterGroup">
                            <p:stCondLst>
                              <p:cond delay="3000"/>
                            </p:stCondLst>
                            <p:childTnLst>
                              <p:par>
                                <p:cTn id="64" presetID="22" presetClass="entr" presetSubtype="8" fill="hold" nodeType="afterEffect">
                                  <p:stCondLst>
                                    <p:cond delay="0"/>
                                  </p:stCondLst>
                                  <p:childTnLst>
                                    <p:set>
                                      <p:cBhvr>
                                        <p:cTn id="65" dur="1" fill="hold">
                                          <p:stCondLst>
                                            <p:cond delay="0"/>
                                          </p:stCondLst>
                                        </p:cTn>
                                        <p:tgtEl>
                                          <p:spTgt spid="18"/>
                                        </p:tgtEl>
                                        <p:attrNameLst>
                                          <p:attrName>style.visibility</p:attrName>
                                        </p:attrNameLst>
                                      </p:cBhvr>
                                      <p:to>
                                        <p:strVal val="visible"/>
                                      </p:to>
                                    </p:set>
                                    <p:animEffect transition="in" filter="wipe(left)">
                                      <p:cBhvr>
                                        <p:cTn id="66" dur="500"/>
                                        <p:tgtEl>
                                          <p:spTgt spid="18"/>
                                        </p:tgtEl>
                                      </p:cBhvr>
                                    </p:animEffect>
                                  </p:childTnLst>
                                </p:cTn>
                              </p:par>
                            </p:childTnLst>
                          </p:cTn>
                        </p:par>
                      </p:childTnLst>
                    </p:cTn>
                  </p:par>
                  <p:par>
                    <p:cTn id="67" fill="hold">
                      <p:stCondLst>
                        <p:cond delay="indefinite"/>
                      </p:stCondLst>
                      <p:childTnLst>
                        <p:par>
                          <p:cTn id="68" fill="hold" nodeType="afterGroup">
                            <p:stCondLst>
                              <p:cond delay="0"/>
                            </p:stCondLst>
                            <p:childTnLst>
                              <p:par>
                                <p:cTn id="69" presetID="22" presetClass="entr" presetSubtype="8" fill="hold" grpId="0" nodeType="clickEffect">
                                  <p:stCondLst>
                                    <p:cond delay="0"/>
                                  </p:stCondLst>
                                  <p:childTnLst>
                                    <p:set>
                                      <p:cBhvr>
                                        <p:cTn id="70" dur="1" fill="hold">
                                          <p:stCondLst>
                                            <p:cond delay="0"/>
                                          </p:stCondLst>
                                        </p:cTn>
                                        <p:tgtEl>
                                          <p:spTgt spid="21"/>
                                        </p:tgtEl>
                                        <p:attrNameLst>
                                          <p:attrName>style.visibility</p:attrName>
                                        </p:attrNameLst>
                                      </p:cBhvr>
                                      <p:to>
                                        <p:strVal val="visible"/>
                                      </p:to>
                                    </p:set>
                                    <p:animEffect transition="in" filter="wipe(left)">
                                      <p:cBhvr>
                                        <p:cTn id="71"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59" grpId="0"/>
      <p:bldP spid="70" grpId="0" animBg="1"/>
      <p:bldP spid="12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bwMode="auto">
          <a:xfrm>
            <a:off x="111211" y="12357"/>
            <a:ext cx="9032789"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000" dirty="0" smtClean="0">
                <a:solidFill>
                  <a:srgbClr val="0070C0"/>
                </a:solidFill>
                <a:latin typeface="+mj-lt"/>
              </a:rPr>
              <a:t>Tax distortions and </a:t>
            </a:r>
            <a:r>
              <a:rPr lang="en-US" sz="4000" dirty="0" smtClean="0">
                <a:solidFill>
                  <a:srgbClr val="0070C0"/>
                </a:solidFill>
                <a:latin typeface="+mj-lt"/>
              </a:rPr>
              <a:t>elasticities</a:t>
            </a:r>
            <a:endParaRPr lang="en-US" sz="4000" dirty="0" smtClean="0">
              <a:solidFill>
                <a:srgbClr val="0070C0"/>
              </a:solidFill>
              <a:latin typeface="+mj-lt"/>
            </a:endParaRPr>
          </a:p>
        </p:txBody>
      </p:sp>
      <p:grpSp>
        <p:nvGrpSpPr>
          <p:cNvPr id="2" name="Group 76"/>
          <p:cNvGrpSpPr>
            <a:grpSpLocks/>
          </p:cNvGrpSpPr>
          <p:nvPr/>
        </p:nvGrpSpPr>
        <p:grpSpPr bwMode="auto">
          <a:xfrm>
            <a:off x="204788" y="1443460"/>
            <a:ext cx="3998912" cy="3448050"/>
            <a:chOff x="86903" y="1706454"/>
            <a:chExt cx="3998209" cy="3447421"/>
          </a:xfrm>
        </p:grpSpPr>
        <p:sp>
          <p:nvSpPr>
            <p:cNvPr id="6" name="Rectangle 5"/>
            <p:cNvSpPr/>
            <p:nvPr/>
          </p:nvSpPr>
          <p:spPr>
            <a:xfrm>
              <a:off x="729727" y="2030245"/>
              <a:ext cx="3355385" cy="312363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US" sz="1400" dirty="0"/>
            </a:p>
          </p:txBody>
        </p:sp>
        <p:grpSp>
          <p:nvGrpSpPr>
            <p:cNvPr id="25653" name="Group 5"/>
            <p:cNvGrpSpPr>
              <a:grpSpLocks/>
            </p:cNvGrpSpPr>
            <p:nvPr/>
          </p:nvGrpSpPr>
          <p:grpSpPr bwMode="auto">
            <a:xfrm>
              <a:off x="86903" y="1706454"/>
              <a:ext cx="640983" cy="3447421"/>
              <a:chOff x="1188546" y="1125212"/>
              <a:chExt cx="640983" cy="3446788"/>
            </a:xfrm>
          </p:grpSpPr>
          <p:cxnSp>
            <p:nvCxnSpPr>
              <p:cNvPr id="8" name="Straight Connector 7"/>
              <p:cNvCxnSpPr/>
              <p:nvPr/>
            </p:nvCxnSpPr>
            <p:spPr>
              <a:xfrm rot="5400000">
                <a:off x="230169" y="2972386"/>
                <a:ext cx="3199229"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5655" name="TextBox 7"/>
              <p:cNvSpPr txBox="1">
                <a:spLocks noChangeArrowheads="1"/>
              </p:cNvSpPr>
              <p:nvPr/>
            </p:nvSpPr>
            <p:spPr bwMode="auto">
              <a:xfrm>
                <a:off x="1188546" y="1125212"/>
                <a:ext cx="593397" cy="307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a:t>Price</a:t>
                </a:r>
              </a:p>
            </p:txBody>
          </p:sp>
        </p:grpSp>
      </p:grpSp>
      <p:grpSp>
        <p:nvGrpSpPr>
          <p:cNvPr id="5" name="Group 8"/>
          <p:cNvGrpSpPr>
            <a:grpSpLocks/>
          </p:cNvGrpSpPr>
          <p:nvPr/>
        </p:nvGrpSpPr>
        <p:grpSpPr bwMode="auto">
          <a:xfrm>
            <a:off x="682625" y="4891510"/>
            <a:ext cx="3656013" cy="323850"/>
            <a:chOff x="1676400" y="5181600"/>
            <a:chExt cx="3655891" cy="324593"/>
          </a:xfrm>
        </p:grpSpPr>
        <p:cxnSp>
          <p:nvCxnSpPr>
            <p:cNvPr id="11" name="Straight Connector 10"/>
            <p:cNvCxnSpPr/>
            <p:nvPr/>
          </p:nvCxnSpPr>
          <p:spPr>
            <a:xfrm>
              <a:off x="1828795" y="5181600"/>
              <a:ext cx="340348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5650" name="TextBox 10"/>
            <p:cNvSpPr txBox="1">
              <a:spLocks noChangeArrowheads="1"/>
            </p:cNvSpPr>
            <p:nvPr/>
          </p:nvSpPr>
          <p:spPr bwMode="auto">
            <a:xfrm>
              <a:off x="4480729" y="5198310"/>
              <a:ext cx="851562" cy="307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Quantity</a:t>
              </a:r>
            </a:p>
          </p:txBody>
        </p:sp>
        <p:sp>
          <p:nvSpPr>
            <p:cNvPr id="25651" name="TextBox 11"/>
            <p:cNvSpPr txBox="1">
              <a:spLocks noChangeArrowheads="1"/>
            </p:cNvSpPr>
            <p:nvPr/>
          </p:nvSpPr>
          <p:spPr bwMode="auto">
            <a:xfrm>
              <a:off x="1676400" y="5181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sp>
        <p:nvSpPr>
          <p:cNvPr id="20" name="TextBox 19"/>
          <p:cNvSpPr txBox="1">
            <a:spLocks noChangeArrowheads="1"/>
          </p:cNvSpPr>
          <p:nvPr/>
        </p:nvSpPr>
        <p:spPr bwMode="auto">
          <a:xfrm>
            <a:off x="1576436" y="887835"/>
            <a:ext cx="187262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b="1" dirty="0" smtClean="0"/>
              <a:t>Inelastic </a:t>
            </a:r>
            <a:r>
              <a:rPr lang="en-US" sz="1600" b="1" dirty="0"/>
              <a:t>D</a:t>
            </a:r>
            <a:r>
              <a:rPr lang="en-US" sz="1600" b="1" dirty="0" smtClean="0"/>
              <a:t>emand</a:t>
            </a:r>
            <a:endParaRPr lang="en-US" sz="1600" b="1" dirty="0"/>
          </a:p>
        </p:txBody>
      </p:sp>
      <p:sp>
        <p:nvSpPr>
          <p:cNvPr id="21" name="TextBox 20"/>
          <p:cNvSpPr txBox="1">
            <a:spLocks noChangeArrowheads="1"/>
          </p:cNvSpPr>
          <p:nvPr/>
        </p:nvSpPr>
        <p:spPr bwMode="auto">
          <a:xfrm>
            <a:off x="0" y="5683202"/>
            <a:ext cx="8669338"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000" dirty="0">
                <a:latin typeface="+mn-lt"/>
              </a:rPr>
              <a:t>In </a:t>
            </a:r>
            <a:r>
              <a:rPr lang="en-US" sz="2000" dirty="0" smtClean="0">
                <a:latin typeface="+mn-lt"/>
              </a:rPr>
              <a:t>the above illustrations</a:t>
            </a:r>
            <a:r>
              <a:rPr lang="en-US" sz="2000" dirty="0" smtClean="0">
                <a:latin typeface="+mn-lt"/>
              </a:rPr>
              <a:t>, </a:t>
            </a:r>
            <a:r>
              <a:rPr lang="en-US" sz="2000" dirty="0">
                <a:latin typeface="+mn-lt"/>
              </a:rPr>
              <a:t>the supply curve and the size of the tax are the same, but the price elasticity of demand is different. Notice that the more elastic the demand curve, the larger the deadweight loss of the tax.</a:t>
            </a:r>
          </a:p>
        </p:txBody>
      </p:sp>
      <p:sp>
        <p:nvSpPr>
          <p:cNvPr id="59" name="TextBox 58"/>
          <p:cNvSpPr txBox="1">
            <a:spLocks noChangeArrowheads="1"/>
          </p:cNvSpPr>
          <p:nvPr/>
        </p:nvSpPr>
        <p:spPr bwMode="auto">
          <a:xfrm>
            <a:off x="6172121" y="887835"/>
            <a:ext cx="171232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b="1" dirty="0" smtClean="0"/>
              <a:t>Elastic </a:t>
            </a:r>
            <a:r>
              <a:rPr lang="en-US" sz="1600" b="1" dirty="0"/>
              <a:t>D</a:t>
            </a:r>
            <a:r>
              <a:rPr lang="en-US" sz="1600" b="1" dirty="0" smtClean="0"/>
              <a:t>emand</a:t>
            </a:r>
            <a:endParaRPr lang="en-US" sz="1600" b="1" dirty="0"/>
          </a:p>
        </p:txBody>
      </p:sp>
      <p:grpSp>
        <p:nvGrpSpPr>
          <p:cNvPr id="7" name="Group 68"/>
          <p:cNvGrpSpPr>
            <a:grpSpLocks/>
          </p:cNvGrpSpPr>
          <p:nvPr/>
        </p:nvGrpSpPr>
        <p:grpSpPr bwMode="auto">
          <a:xfrm>
            <a:off x="973138" y="2705522"/>
            <a:ext cx="915987" cy="1247775"/>
            <a:chOff x="1187263" y="3420888"/>
            <a:chExt cx="915463" cy="1246912"/>
          </a:xfrm>
        </p:grpSpPr>
        <p:grpSp>
          <p:nvGrpSpPr>
            <p:cNvPr id="25645" name="Group 132"/>
            <p:cNvGrpSpPr>
              <a:grpSpLocks/>
            </p:cNvGrpSpPr>
            <p:nvPr/>
          </p:nvGrpSpPr>
          <p:grpSpPr bwMode="auto">
            <a:xfrm>
              <a:off x="1187263" y="3441379"/>
              <a:ext cx="844180" cy="1225871"/>
              <a:chOff x="649259" y="1773017"/>
              <a:chExt cx="843838" cy="1224572"/>
            </a:xfrm>
          </p:grpSpPr>
          <p:sp>
            <p:nvSpPr>
              <p:cNvPr id="25647" name="TextBox 133"/>
              <p:cNvSpPr txBox="1">
                <a:spLocks noChangeArrowheads="1"/>
              </p:cNvSpPr>
              <p:nvPr/>
            </p:nvSpPr>
            <p:spPr bwMode="auto">
              <a:xfrm>
                <a:off x="649259" y="2100728"/>
                <a:ext cx="634411" cy="522665"/>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Size</a:t>
                </a:r>
              </a:p>
              <a:p>
                <a:pPr algn="ctr" eaLnBrk="1" hangingPunct="1"/>
                <a:r>
                  <a:rPr lang="en-US" sz="1400" dirty="0"/>
                  <a:t>of tax</a:t>
                </a:r>
              </a:p>
            </p:txBody>
          </p:sp>
          <p:sp>
            <p:nvSpPr>
              <p:cNvPr id="65" name="Left Brace 64"/>
              <p:cNvSpPr/>
              <p:nvPr/>
            </p:nvSpPr>
            <p:spPr>
              <a:xfrm>
                <a:off x="1286811" y="1773150"/>
                <a:ext cx="206173" cy="1224989"/>
              </a:xfrm>
              <a:prstGeom prst="leftBrace">
                <a:avLst>
                  <a:gd name="adj1" fmla="val 36904"/>
                  <a:gd name="adj2" fmla="val 49026"/>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600"/>
              </a:p>
            </p:txBody>
          </p:sp>
        </p:grpSp>
        <p:cxnSp>
          <p:nvCxnSpPr>
            <p:cNvPr id="67" name="Straight Connector 66"/>
            <p:cNvCxnSpPr/>
            <p:nvPr/>
          </p:nvCxnSpPr>
          <p:spPr>
            <a:xfrm rot="5400000">
              <a:off x="1478477" y="4043551"/>
              <a:ext cx="1246912" cy="1586"/>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70" name="Isosceles Triangle 69"/>
          <p:cNvSpPr/>
          <p:nvPr/>
        </p:nvSpPr>
        <p:spPr>
          <a:xfrm rot="5400000">
            <a:off x="1484313" y="3097635"/>
            <a:ext cx="1254125" cy="409575"/>
          </a:xfrm>
          <a:prstGeom prst="triangle">
            <a:avLst>
              <a:gd name="adj" fmla="val 71640"/>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10" name="Group 12"/>
          <p:cNvGrpSpPr>
            <a:grpSpLocks/>
          </p:cNvGrpSpPr>
          <p:nvPr/>
        </p:nvGrpSpPr>
        <p:grpSpPr bwMode="auto">
          <a:xfrm>
            <a:off x="1614488" y="2040360"/>
            <a:ext cx="2138362" cy="2749550"/>
            <a:chOff x="3554951" y="2856161"/>
            <a:chExt cx="2387941" cy="3731306"/>
          </a:xfrm>
        </p:grpSpPr>
        <p:cxnSp>
          <p:nvCxnSpPr>
            <p:cNvPr id="15" name="Straight Connector 14"/>
            <p:cNvCxnSpPr/>
            <p:nvPr/>
          </p:nvCxnSpPr>
          <p:spPr>
            <a:xfrm rot="16200000" flipH="1">
              <a:off x="2377464" y="4033648"/>
              <a:ext cx="3707608" cy="1352634"/>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sp>
          <p:nvSpPr>
            <p:cNvPr id="25644" name="TextBox 14"/>
            <p:cNvSpPr txBox="1">
              <a:spLocks noChangeArrowheads="1"/>
            </p:cNvSpPr>
            <p:nvPr/>
          </p:nvSpPr>
          <p:spPr bwMode="auto">
            <a:xfrm>
              <a:off x="4981121" y="6169689"/>
              <a:ext cx="961771" cy="417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Demand</a:t>
              </a:r>
              <a:endParaRPr lang="en-US" sz="1400" baseline="-25000"/>
            </a:p>
          </p:txBody>
        </p:sp>
      </p:grpSp>
      <p:grpSp>
        <p:nvGrpSpPr>
          <p:cNvPr id="12" name="Group 90"/>
          <p:cNvGrpSpPr>
            <a:grpSpLocks/>
          </p:cNvGrpSpPr>
          <p:nvPr/>
        </p:nvGrpSpPr>
        <p:grpSpPr bwMode="auto">
          <a:xfrm>
            <a:off x="836613" y="1797472"/>
            <a:ext cx="3319462" cy="3094038"/>
            <a:chOff x="1948476" y="4373741"/>
            <a:chExt cx="3707955" cy="4196585"/>
          </a:xfrm>
        </p:grpSpPr>
        <p:cxnSp>
          <p:nvCxnSpPr>
            <p:cNvPr id="27" name="Straight Connector 26"/>
            <p:cNvCxnSpPr/>
            <p:nvPr/>
          </p:nvCxnSpPr>
          <p:spPr>
            <a:xfrm rot="5400000" flipH="1" flipV="1">
              <a:off x="1841708" y="4954212"/>
              <a:ext cx="3722881" cy="3509346"/>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sp>
          <p:nvSpPr>
            <p:cNvPr id="25642" name="TextBox 92"/>
            <p:cNvSpPr txBox="1">
              <a:spLocks noChangeArrowheads="1"/>
            </p:cNvSpPr>
            <p:nvPr/>
          </p:nvSpPr>
          <p:spPr bwMode="auto">
            <a:xfrm>
              <a:off x="4782127" y="4373741"/>
              <a:ext cx="874304" cy="41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Supply </a:t>
              </a:r>
              <a:endParaRPr lang="en-US" sz="1400" baseline="-25000"/>
            </a:p>
          </p:txBody>
        </p:sp>
      </p:grpSp>
      <p:grpSp>
        <p:nvGrpSpPr>
          <p:cNvPr id="13" name="Group 74"/>
          <p:cNvGrpSpPr>
            <a:grpSpLocks/>
          </p:cNvGrpSpPr>
          <p:nvPr/>
        </p:nvGrpSpPr>
        <p:grpSpPr bwMode="auto">
          <a:xfrm>
            <a:off x="993775" y="1360910"/>
            <a:ext cx="2332038" cy="2049462"/>
            <a:chOff x="1313626" y="1718517"/>
            <a:chExt cx="2332089" cy="2050535"/>
          </a:xfrm>
        </p:grpSpPr>
        <p:sp>
          <p:nvSpPr>
            <p:cNvPr id="25639" name="TextBox 133"/>
            <p:cNvSpPr txBox="1">
              <a:spLocks noChangeArrowheads="1"/>
            </p:cNvSpPr>
            <p:nvPr/>
          </p:nvSpPr>
          <p:spPr bwMode="auto">
            <a:xfrm>
              <a:off x="1313626" y="1718517"/>
              <a:ext cx="2332089" cy="738664"/>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When demand is relatively inelastic, the deadweight loss of a tax is small</a:t>
              </a:r>
            </a:p>
          </p:txBody>
        </p:sp>
        <p:cxnSp>
          <p:nvCxnSpPr>
            <p:cNvPr id="73" name="Straight Connector 72"/>
            <p:cNvCxnSpPr/>
            <p:nvPr/>
          </p:nvCxnSpPr>
          <p:spPr>
            <a:xfrm rot="5400000" flipH="1" flipV="1">
              <a:off x="1876876" y="2879707"/>
              <a:ext cx="1299255" cy="47943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 name="Group 76"/>
          <p:cNvGrpSpPr>
            <a:grpSpLocks/>
          </p:cNvGrpSpPr>
          <p:nvPr/>
        </p:nvGrpSpPr>
        <p:grpSpPr bwMode="auto">
          <a:xfrm>
            <a:off x="4562475" y="1452985"/>
            <a:ext cx="3997325" cy="3448050"/>
            <a:chOff x="86903" y="1706454"/>
            <a:chExt cx="3998209" cy="3447421"/>
          </a:xfrm>
        </p:grpSpPr>
        <p:sp>
          <p:nvSpPr>
            <p:cNvPr id="69" name="Rectangle 68"/>
            <p:cNvSpPr/>
            <p:nvPr/>
          </p:nvSpPr>
          <p:spPr>
            <a:xfrm>
              <a:off x="729983" y="2030245"/>
              <a:ext cx="3355129" cy="312363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US" sz="1400" dirty="0"/>
            </a:p>
          </p:txBody>
        </p:sp>
        <p:grpSp>
          <p:nvGrpSpPr>
            <p:cNvPr id="25636" name="Group 5"/>
            <p:cNvGrpSpPr>
              <a:grpSpLocks/>
            </p:cNvGrpSpPr>
            <p:nvPr/>
          </p:nvGrpSpPr>
          <p:grpSpPr bwMode="auto">
            <a:xfrm>
              <a:off x="86903" y="1706454"/>
              <a:ext cx="640983" cy="3447421"/>
              <a:chOff x="1188546" y="1125212"/>
              <a:chExt cx="640983" cy="3446788"/>
            </a:xfrm>
          </p:grpSpPr>
          <p:cxnSp>
            <p:nvCxnSpPr>
              <p:cNvPr id="74" name="Straight Connector 73"/>
              <p:cNvCxnSpPr/>
              <p:nvPr/>
            </p:nvCxnSpPr>
            <p:spPr>
              <a:xfrm rot="5400000">
                <a:off x="230424" y="2972386"/>
                <a:ext cx="3199229"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5638" name="TextBox 7"/>
              <p:cNvSpPr txBox="1">
                <a:spLocks noChangeArrowheads="1"/>
              </p:cNvSpPr>
              <p:nvPr/>
            </p:nvSpPr>
            <p:spPr bwMode="auto">
              <a:xfrm>
                <a:off x="1188546" y="1125212"/>
                <a:ext cx="593397" cy="307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a:t>Price</a:t>
                </a:r>
              </a:p>
            </p:txBody>
          </p:sp>
        </p:grpSp>
      </p:grpSp>
      <p:grpSp>
        <p:nvGrpSpPr>
          <p:cNvPr id="17" name="Group 8"/>
          <p:cNvGrpSpPr>
            <a:grpSpLocks/>
          </p:cNvGrpSpPr>
          <p:nvPr/>
        </p:nvGrpSpPr>
        <p:grpSpPr bwMode="auto">
          <a:xfrm>
            <a:off x="5038725" y="4901035"/>
            <a:ext cx="3656013" cy="323850"/>
            <a:chOff x="1676400" y="5181600"/>
            <a:chExt cx="3655891" cy="324593"/>
          </a:xfrm>
        </p:grpSpPr>
        <p:cxnSp>
          <p:nvCxnSpPr>
            <p:cNvPr id="77" name="Straight Connector 76"/>
            <p:cNvCxnSpPr/>
            <p:nvPr/>
          </p:nvCxnSpPr>
          <p:spPr>
            <a:xfrm>
              <a:off x="1828795" y="5181600"/>
              <a:ext cx="340348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5633" name="TextBox 10"/>
            <p:cNvSpPr txBox="1">
              <a:spLocks noChangeArrowheads="1"/>
            </p:cNvSpPr>
            <p:nvPr/>
          </p:nvSpPr>
          <p:spPr bwMode="auto">
            <a:xfrm>
              <a:off x="4480729" y="5198310"/>
              <a:ext cx="851562" cy="307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Quantity</a:t>
              </a:r>
            </a:p>
          </p:txBody>
        </p:sp>
        <p:sp>
          <p:nvSpPr>
            <p:cNvPr id="25634" name="TextBox 11"/>
            <p:cNvSpPr txBox="1">
              <a:spLocks noChangeArrowheads="1"/>
            </p:cNvSpPr>
            <p:nvPr/>
          </p:nvSpPr>
          <p:spPr bwMode="auto">
            <a:xfrm>
              <a:off x="1676400" y="5181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grpSp>
        <p:nvGrpSpPr>
          <p:cNvPr id="18" name="Group 68"/>
          <p:cNvGrpSpPr>
            <a:grpSpLocks/>
          </p:cNvGrpSpPr>
          <p:nvPr/>
        </p:nvGrpSpPr>
        <p:grpSpPr bwMode="auto">
          <a:xfrm>
            <a:off x="5281613" y="2740447"/>
            <a:ext cx="915987" cy="1246188"/>
            <a:chOff x="1187263" y="3420888"/>
            <a:chExt cx="915463" cy="1246912"/>
          </a:xfrm>
        </p:grpSpPr>
        <p:grpSp>
          <p:nvGrpSpPr>
            <p:cNvPr id="25628" name="Group 132"/>
            <p:cNvGrpSpPr>
              <a:grpSpLocks/>
            </p:cNvGrpSpPr>
            <p:nvPr/>
          </p:nvGrpSpPr>
          <p:grpSpPr bwMode="auto">
            <a:xfrm>
              <a:off x="1187263" y="3441378"/>
              <a:ext cx="844180" cy="1225870"/>
              <a:chOff x="649259" y="1773017"/>
              <a:chExt cx="843838" cy="1224572"/>
            </a:xfrm>
          </p:grpSpPr>
          <p:sp>
            <p:nvSpPr>
              <p:cNvPr id="25630" name="TextBox 133"/>
              <p:cNvSpPr txBox="1">
                <a:spLocks noChangeArrowheads="1"/>
              </p:cNvSpPr>
              <p:nvPr/>
            </p:nvSpPr>
            <p:spPr bwMode="auto">
              <a:xfrm>
                <a:off x="649259" y="2100728"/>
                <a:ext cx="634411" cy="522665"/>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Size</a:t>
                </a:r>
              </a:p>
              <a:p>
                <a:pPr algn="ctr" eaLnBrk="1" hangingPunct="1"/>
                <a:r>
                  <a:rPr lang="en-US" sz="1400" dirty="0"/>
                  <a:t>of tax</a:t>
                </a:r>
              </a:p>
            </p:txBody>
          </p:sp>
          <p:sp>
            <p:nvSpPr>
              <p:cNvPr id="84" name="Left Brace 83"/>
              <p:cNvSpPr/>
              <p:nvPr/>
            </p:nvSpPr>
            <p:spPr>
              <a:xfrm>
                <a:off x="1286811" y="1773177"/>
                <a:ext cx="206173" cy="1224964"/>
              </a:xfrm>
              <a:prstGeom prst="leftBrace">
                <a:avLst>
                  <a:gd name="adj1" fmla="val 36904"/>
                  <a:gd name="adj2" fmla="val 49026"/>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600"/>
              </a:p>
            </p:txBody>
          </p:sp>
        </p:grpSp>
        <p:cxnSp>
          <p:nvCxnSpPr>
            <p:cNvPr id="82" name="Straight Connector 81"/>
            <p:cNvCxnSpPr/>
            <p:nvPr/>
          </p:nvCxnSpPr>
          <p:spPr>
            <a:xfrm rot="5400000">
              <a:off x="1478477" y="4043550"/>
              <a:ext cx="1246912" cy="1586"/>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85" name="Isosceles Triangle 84"/>
          <p:cNvSpPr/>
          <p:nvPr/>
        </p:nvSpPr>
        <p:spPr>
          <a:xfrm rot="5400000">
            <a:off x="6043613" y="2892847"/>
            <a:ext cx="1254125" cy="885825"/>
          </a:xfrm>
          <a:prstGeom prst="triangle">
            <a:avLst>
              <a:gd name="adj" fmla="val 41331"/>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22" name="Group 12"/>
          <p:cNvGrpSpPr>
            <a:grpSpLocks/>
          </p:cNvGrpSpPr>
          <p:nvPr/>
        </p:nvGrpSpPr>
        <p:grpSpPr bwMode="auto">
          <a:xfrm>
            <a:off x="5451475" y="2349922"/>
            <a:ext cx="3692525" cy="1938338"/>
            <a:chOff x="2973570" y="3261834"/>
            <a:chExt cx="4124843" cy="2632491"/>
          </a:xfrm>
        </p:grpSpPr>
        <p:cxnSp>
          <p:nvCxnSpPr>
            <p:cNvPr id="87" name="Straight Connector 14"/>
            <p:cNvCxnSpPr/>
            <p:nvPr/>
          </p:nvCxnSpPr>
          <p:spPr>
            <a:xfrm>
              <a:off x="2973570" y="3261834"/>
              <a:ext cx="3647809" cy="2175417"/>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sp>
          <p:nvSpPr>
            <p:cNvPr id="25627" name="TextBox 14"/>
            <p:cNvSpPr txBox="1">
              <a:spLocks noChangeArrowheads="1"/>
            </p:cNvSpPr>
            <p:nvPr/>
          </p:nvSpPr>
          <p:spPr bwMode="auto">
            <a:xfrm>
              <a:off x="6136642" y="5476547"/>
              <a:ext cx="961771" cy="417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Demand</a:t>
              </a:r>
              <a:endParaRPr lang="en-US" sz="1400" baseline="-25000"/>
            </a:p>
          </p:txBody>
        </p:sp>
      </p:grpSp>
      <p:grpSp>
        <p:nvGrpSpPr>
          <p:cNvPr id="23" name="Group 90"/>
          <p:cNvGrpSpPr>
            <a:grpSpLocks/>
          </p:cNvGrpSpPr>
          <p:nvPr/>
        </p:nvGrpSpPr>
        <p:grpSpPr bwMode="auto">
          <a:xfrm>
            <a:off x="5192713" y="1806997"/>
            <a:ext cx="3319462" cy="3094038"/>
            <a:chOff x="1948476" y="4373741"/>
            <a:chExt cx="3707955" cy="4196585"/>
          </a:xfrm>
        </p:grpSpPr>
        <p:cxnSp>
          <p:nvCxnSpPr>
            <p:cNvPr id="90" name="Straight Connector 89"/>
            <p:cNvCxnSpPr/>
            <p:nvPr/>
          </p:nvCxnSpPr>
          <p:spPr>
            <a:xfrm rot="5400000" flipH="1" flipV="1">
              <a:off x="1841708" y="4954212"/>
              <a:ext cx="3722881" cy="3509346"/>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sp>
          <p:nvSpPr>
            <p:cNvPr id="25625" name="TextBox 92"/>
            <p:cNvSpPr txBox="1">
              <a:spLocks noChangeArrowheads="1"/>
            </p:cNvSpPr>
            <p:nvPr/>
          </p:nvSpPr>
          <p:spPr bwMode="auto">
            <a:xfrm>
              <a:off x="4782127" y="4373741"/>
              <a:ext cx="874304" cy="41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Supply </a:t>
              </a:r>
              <a:endParaRPr lang="en-US" sz="1400" baseline="-25000"/>
            </a:p>
          </p:txBody>
        </p:sp>
      </p:grpSp>
      <p:grpSp>
        <p:nvGrpSpPr>
          <p:cNvPr id="24" name="Group 74"/>
          <p:cNvGrpSpPr>
            <a:grpSpLocks/>
          </p:cNvGrpSpPr>
          <p:nvPr/>
        </p:nvGrpSpPr>
        <p:grpSpPr bwMode="auto">
          <a:xfrm>
            <a:off x="5349875" y="1370435"/>
            <a:ext cx="2332038" cy="2049462"/>
            <a:chOff x="1313626" y="1718517"/>
            <a:chExt cx="2332089" cy="2050535"/>
          </a:xfrm>
        </p:grpSpPr>
        <p:sp>
          <p:nvSpPr>
            <p:cNvPr id="25622" name="TextBox 133"/>
            <p:cNvSpPr txBox="1">
              <a:spLocks noChangeArrowheads="1"/>
            </p:cNvSpPr>
            <p:nvPr/>
          </p:nvSpPr>
          <p:spPr bwMode="auto">
            <a:xfrm>
              <a:off x="1313626" y="1718517"/>
              <a:ext cx="2332089" cy="738664"/>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When demand is relatively elastic, the deadweight loss of a tax is large</a:t>
              </a:r>
            </a:p>
          </p:txBody>
        </p:sp>
        <p:cxnSp>
          <p:nvCxnSpPr>
            <p:cNvPr id="94" name="Straight Connector 93"/>
            <p:cNvCxnSpPr/>
            <p:nvPr/>
          </p:nvCxnSpPr>
          <p:spPr>
            <a:xfrm rot="5400000" flipH="1" flipV="1">
              <a:off x="1876876" y="2879707"/>
              <a:ext cx="1299255" cy="47943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ipe(left)">
                                      <p:cBhvr>
                                        <p:cTn id="7" dur="500"/>
                                        <p:tgtEl>
                                          <p:spTgt spid="20"/>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left)">
                                      <p:cBhvr>
                                        <p:cTn id="11" dur="500"/>
                                        <p:tgtEl>
                                          <p:spTgt spid="5"/>
                                        </p:tgtEl>
                                      </p:cBhvr>
                                    </p:animEffect>
                                  </p:childTnLst>
                                </p:cTn>
                              </p:par>
                              <p:par>
                                <p:cTn id="12" presetID="22" presetClass="entr" presetSubtype="4" fill="hold" nodeType="with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down)">
                                      <p:cBhvr>
                                        <p:cTn id="14" dur="500"/>
                                        <p:tgtEl>
                                          <p:spTgt spid="2"/>
                                        </p:tgtEl>
                                      </p:cBhvr>
                                    </p:animEffect>
                                  </p:childTnLst>
                                </p:cTn>
                              </p:par>
                            </p:childTnLst>
                          </p:cTn>
                        </p:par>
                        <p:par>
                          <p:cTn id="15" fill="hold" nodeType="afterGroup">
                            <p:stCondLst>
                              <p:cond delay="1000"/>
                            </p:stCondLst>
                            <p:childTnLst>
                              <p:par>
                                <p:cTn id="16" presetID="22" presetClass="entr" presetSubtype="8" fill="hold" nodeType="after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wipe(left)">
                                      <p:cBhvr>
                                        <p:cTn id="18" dur="500"/>
                                        <p:tgtEl>
                                          <p:spTgt spid="10"/>
                                        </p:tgtEl>
                                      </p:cBhvr>
                                    </p:animEffect>
                                  </p:childTnLst>
                                </p:cTn>
                              </p:par>
                            </p:childTnLst>
                          </p:cTn>
                        </p:par>
                        <p:par>
                          <p:cTn id="19" fill="hold" nodeType="afterGroup">
                            <p:stCondLst>
                              <p:cond delay="1500"/>
                            </p:stCondLst>
                            <p:childTnLst>
                              <p:par>
                                <p:cTn id="20" presetID="22" presetClass="entr" presetSubtype="8" fill="hold" nodeType="after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left)">
                                      <p:cBhvr>
                                        <p:cTn id="22" dur="500"/>
                                        <p:tgtEl>
                                          <p:spTgt spid="12"/>
                                        </p:tgtEl>
                                      </p:cBhvr>
                                    </p:animEffect>
                                  </p:childTnLst>
                                </p:cTn>
                              </p:par>
                            </p:childTnLst>
                          </p:cTn>
                        </p:par>
                        <p:par>
                          <p:cTn id="23" fill="hold" nodeType="afterGroup">
                            <p:stCondLst>
                              <p:cond delay="2000"/>
                            </p:stCondLst>
                            <p:childTnLst>
                              <p:par>
                                <p:cTn id="24" presetID="22" presetClass="entr" presetSubtype="1" fill="hold" nodeType="after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wipe(up)">
                                      <p:cBhvr>
                                        <p:cTn id="26" dur="500"/>
                                        <p:tgtEl>
                                          <p:spTgt spid="7"/>
                                        </p:tgtEl>
                                      </p:cBhvr>
                                    </p:animEffect>
                                  </p:childTnLst>
                                </p:cTn>
                              </p:par>
                            </p:childTnLst>
                          </p:cTn>
                        </p:par>
                        <p:par>
                          <p:cTn id="27" fill="hold" nodeType="afterGroup">
                            <p:stCondLst>
                              <p:cond delay="2500"/>
                            </p:stCondLst>
                            <p:childTnLst>
                              <p:par>
                                <p:cTn id="28" presetID="22" presetClass="entr" presetSubtype="8" fill="hold" grpId="0" nodeType="afterEffect">
                                  <p:stCondLst>
                                    <p:cond delay="0"/>
                                  </p:stCondLst>
                                  <p:childTnLst>
                                    <p:set>
                                      <p:cBhvr>
                                        <p:cTn id="29" dur="1" fill="hold">
                                          <p:stCondLst>
                                            <p:cond delay="0"/>
                                          </p:stCondLst>
                                        </p:cTn>
                                        <p:tgtEl>
                                          <p:spTgt spid="70"/>
                                        </p:tgtEl>
                                        <p:attrNameLst>
                                          <p:attrName>style.visibility</p:attrName>
                                        </p:attrNameLst>
                                      </p:cBhvr>
                                      <p:to>
                                        <p:strVal val="visible"/>
                                      </p:to>
                                    </p:set>
                                    <p:animEffect transition="in" filter="wipe(left)">
                                      <p:cBhvr>
                                        <p:cTn id="30" dur="500"/>
                                        <p:tgtEl>
                                          <p:spTgt spid="70"/>
                                        </p:tgtEl>
                                      </p:cBhvr>
                                    </p:animEffect>
                                  </p:childTnLst>
                                </p:cTn>
                              </p:par>
                            </p:childTnLst>
                          </p:cTn>
                        </p:par>
                        <p:par>
                          <p:cTn id="31" fill="hold" nodeType="afterGroup">
                            <p:stCondLst>
                              <p:cond delay="3000"/>
                            </p:stCondLst>
                            <p:childTnLst>
                              <p:par>
                                <p:cTn id="32" presetID="22" presetClass="entr" presetSubtype="8" fill="hold" nodeType="after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wipe(left)">
                                      <p:cBhvr>
                                        <p:cTn id="34" dur="500"/>
                                        <p:tgtEl>
                                          <p:spTgt spid="13"/>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59"/>
                                        </p:tgtEl>
                                        <p:attrNameLst>
                                          <p:attrName>style.visibility</p:attrName>
                                        </p:attrNameLst>
                                      </p:cBhvr>
                                      <p:to>
                                        <p:strVal val="visible"/>
                                      </p:to>
                                    </p:set>
                                    <p:animEffect transition="in" filter="wipe(left)">
                                      <p:cBhvr>
                                        <p:cTn id="39" dur="500"/>
                                        <p:tgtEl>
                                          <p:spTgt spid="59"/>
                                        </p:tgtEl>
                                      </p:cBhvr>
                                    </p:animEffect>
                                  </p:childTnLst>
                                </p:cTn>
                              </p:par>
                            </p:childTnLst>
                          </p:cTn>
                        </p:par>
                        <p:par>
                          <p:cTn id="40" fill="hold" nodeType="afterGroup">
                            <p:stCondLst>
                              <p:cond delay="1000"/>
                            </p:stCondLst>
                            <p:childTnLst>
                              <p:par>
                                <p:cTn id="41" presetID="22" presetClass="entr" presetSubtype="8" fill="hold" nodeType="afterEffect">
                                  <p:stCondLst>
                                    <p:cond delay="0"/>
                                  </p:stCondLst>
                                  <p:childTnLst>
                                    <p:set>
                                      <p:cBhvr>
                                        <p:cTn id="42" dur="1" fill="hold">
                                          <p:stCondLst>
                                            <p:cond delay="0"/>
                                          </p:stCondLst>
                                        </p:cTn>
                                        <p:tgtEl>
                                          <p:spTgt spid="17"/>
                                        </p:tgtEl>
                                        <p:attrNameLst>
                                          <p:attrName>style.visibility</p:attrName>
                                        </p:attrNameLst>
                                      </p:cBhvr>
                                      <p:to>
                                        <p:strVal val="visible"/>
                                      </p:to>
                                    </p:set>
                                    <p:animEffect transition="in" filter="wipe(left)">
                                      <p:cBhvr>
                                        <p:cTn id="43" dur="500"/>
                                        <p:tgtEl>
                                          <p:spTgt spid="17"/>
                                        </p:tgtEl>
                                      </p:cBhvr>
                                    </p:animEffect>
                                  </p:childTnLst>
                                </p:cTn>
                              </p:par>
                              <p:par>
                                <p:cTn id="44" presetID="22" presetClass="entr" presetSubtype="4" fill="hold" nodeType="withEffect">
                                  <p:stCondLst>
                                    <p:cond delay="0"/>
                                  </p:stCondLst>
                                  <p:childTnLst>
                                    <p:set>
                                      <p:cBhvr>
                                        <p:cTn id="45" dur="1" fill="hold">
                                          <p:stCondLst>
                                            <p:cond delay="0"/>
                                          </p:stCondLst>
                                        </p:cTn>
                                        <p:tgtEl>
                                          <p:spTgt spid="14"/>
                                        </p:tgtEl>
                                        <p:attrNameLst>
                                          <p:attrName>style.visibility</p:attrName>
                                        </p:attrNameLst>
                                      </p:cBhvr>
                                      <p:to>
                                        <p:strVal val="visible"/>
                                      </p:to>
                                    </p:set>
                                    <p:animEffect transition="in" filter="wipe(down)">
                                      <p:cBhvr>
                                        <p:cTn id="46" dur="500"/>
                                        <p:tgtEl>
                                          <p:spTgt spid="14"/>
                                        </p:tgtEl>
                                      </p:cBhvr>
                                    </p:animEffect>
                                  </p:childTnLst>
                                </p:cTn>
                              </p:par>
                            </p:childTnLst>
                          </p:cTn>
                        </p:par>
                        <p:par>
                          <p:cTn id="47" fill="hold" nodeType="afterGroup">
                            <p:stCondLst>
                              <p:cond delay="1500"/>
                            </p:stCondLst>
                            <p:childTnLst>
                              <p:par>
                                <p:cTn id="48" presetID="22" presetClass="entr" presetSubtype="8" fill="hold" nodeType="afterEffect">
                                  <p:stCondLst>
                                    <p:cond delay="0"/>
                                  </p:stCondLst>
                                  <p:childTnLst>
                                    <p:set>
                                      <p:cBhvr>
                                        <p:cTn id="49" dur="1" fill="hold">
                                          <p:stCondLst>
                                            <p:cond delay="0"/>
                                          </p:stCondLst>
                                        </p:cTn>
                                        <p:tgtEl>
                                          <p:spTgt spid="22"/>
                                        </p:tgtEl>
                                        <p:attrNameLst>
                                          <p:attrName>style.visibility</p:attrName>
                                        </p:attrNameLst>
                                      </p:cBhvr>
                                      <p:to>
                                        <p:strVal val="visible"/>
                                      </p:to>
                                    </p:set>
                                    <p:animEffect transition="in" filter="wipe(left)">
                                      <p:cBhvr>
                                        <p:cTn id="50" dur="500"/>
                                        <p:tgtEl>
                                          <p:spTgt spid="22"/>
                                        </p:tgtEl>
                                      </p:cBhvr>
                                    </p:animEffect>
                                  </p:childTnLst>
                                </p:cTn>
                              </p:par>
                            </p:childTnLst>
                          </p:cTn>
                        </p:par>
                        <p:par>
                          <p:cTn id="51" fill="hold" nodeType="afterGroup">
                            <p:stCondLst>
                              <p:cond delay="2000"/>
                            </p:stCondLst>
                            <p:childTnLst>
                              <p:par>
                                <p:cTn id="52" presetID="22" presetClass="entr" presetSubtype="8" fill="hold" nodeType="afterEffect">
                                  <p:stCondLst>
                                    <p:cond delay="0"/>
                                  </p:stCondLst>
                                  <p:childTnLst>
                                    <p:set>
                                      <p:cBhvr>
                                        <p:cTn id="53" dur="1" fill="hold">
                                          <p:stCondLst>
                                            <p:cond delay="0"/>
                                          </p:stCondLst>
                                        </p:cTn>
                                        <p:tgtEl>
                                          <p:spTgt spid="23"/>
                                        </p:tgtEl>
                                        <p:attrNameLst>
                                          <p:attrName>style.visibility</p:attrName>
                                        </p:attrNameLst>
                                      </p:cBhvr>
                                      <p:to>
                                        <p:strVal val="visible"/>
                                      </p:to>
                                    </p:set>
                                    <p:animEffect transition="in" filter="wipe(left)">
                                      <p:cBhvr>
                                        <p:cTn id="54" dur="500"/>
                                        <p:tgtEl>
                                          <p:spTgt spid="23"/>
                                        </p:tgtEl>
                                      </p:cBhvr>
                                    </p:animEffect>
                                  </p:childTnLst>
                                </p:cTn>
                              </p:par>
                            </p:childTnLst>
                          </p:cTn>
                        </p:par>
                        <p:par>
                          <p:cTn id="55" fill="hold" nodeType="afterGroup">
                            <p:stCondLst>
                              <p:cond delay="2500"/>
                            </p:stCondLst>
                            <p:childTnLst>
                              <p:par>
                                <p:cTn id="56" presetID="22" presetClass="entr" presetSubtype="1" fill="hold" nodeType="afterEffect">
                                  <p:stCondLst>
                                    <p:cond delay="0"/>
                                  </p:stCondLst>
                                  <p:childTnLst>
                                    <p:set>
                                      <p:cBhvr>
                                        <p:cTn id="57" dur="1" fill="hold">
                                          <p:stCondLst>
                                            <p:cond delay="0"/>
                                          </p:stCondLst>
                                        </p:cTn>
                                        <p:tgtEl>
                                          <p:spTgt spid="18"/>
                                        </p:tgtEl>
                                        <p:attrNameLst>
                                          <p:attrName>style.visibility</p:attrName>
                                        </p:attrNameLst>
                                      </p:cBhvr>
                                      <p:to>
                                        <p:strVal val="visible"/>
                                      </p:to>
                                    </p:set>
                                    <p:animEffect transition="in" filter="wipe(up)">
                                      <p:cBhvr>
                                        <p:cTn id="58" dur="500"/>
                                        <p:tgtEl>
                                          <p:spTgt spid="18"/>
                                        </p:tgtEl>
                                      </p:cBhvr>
                                    </p:animEffect>
                                  </p:childTnLst>
                                </p:cTn>
                              </p:par>
                            </p:childTnLst>
                          </p:cTn>
                        </p:par>
                        <p:par>
                          <p:cTn id="59" fill="hold" nodeType="afterGroup">
                            <p:stCondLst>
                              <p:cond delay="3000"/>
                            </p:stCondLst>
                            <p:childTnLst>
                              <p:par>
                                <p:cTn id="60" presetID="22" presetClass="entr" presetSubtype="8" fill="hold" grpId="0" nodeType="afterEffect">
                                  <p:stCondLst>
                                    <p:cond delay="0"/>
                                  </p:stCondLst>
                                  <p:childTnLst>
                                    <p:set>
                                      <p:cBhvr>
                                        <p:cTn id="61" dur="1" fill="hold">
                                          <p:stCondLst>
                                            <p:cond delay="0"/>
                                          </p:stCondLst>
                                        </p:cTn>
                                        <p:tgtEl>
                                          <p:spTgt spid="85"/>
                                        </p:tgtEl>
                                        <p:attrNameLst>
                                          <p:attrName>style.visibility</p:attrName>
                                        </p:attrNameLst>
                                      </p:cBhvr>
                                      <p:to>
                                        <p:strVal val="visible"/>
                                      </p:to>
                                    </p:set>
                                    <p:animEffect transition="in" filter="wipe(left)">
                                      <p:cBhvr>
                                        <p:cTn id="62" dur="500"/>
                                        <p:tgtEl>
                                          <p:spTgt spid="85"/>
                                        </p:tgtEl>
                                      </p:cBhvr>
                                    </p:animEffect>
                                  </p:childTnLst>
                                </p:cTn>
                              </p:par>
                            </p:childTnLst>
                          </p:cTn>
                        </p:par>
                        <p:par>
                          <p:cTn id="63" fill="hold" nodeType="afterGroup">
                            <p:stCondLst>
                              <p:cond delay="3500"/>
                            </p:stCondLst>
                            <p:childTnLst>
                              <p:par>
                                <p:cTn id="64" presetID="22" presetClass="entr" presetSubtype="8" fill="hold" nodeType="afterEffect">
                                  <p:stCondLst>
                                    <p:cond delay="0"/>
                                  </p:stCondLst>
                                  <p:childTnLst>
                                    <p:set>
                                      <p:cBhvr>
                                        <p:cTn id="65" dur="1" fill="hold">
                                          <p:stCondLst>
                                            <p:cond delay="0"/>
                                          </p:stCondLst>
                                        </p:cTn>
                                        <p:tgtEl>
                                          <p:spTgt spid="24"/>
                                        </p:tgtEl>
                                        <p:attrNameLst>
                                          <p:attrName>style.visibility</p:attrName>
                                        </p:attrNameLst>
                                      </p:cBhvr>
                                      <p:to>
                                        <p:strVal val="visible"/>
                                      </p:to>
                                    </p:set>
                                    <p:animEffect transition="in" filter="wipe(left)">
                                      <p:cBhvr>
                                        <p:cTn id="66" dur="500"/>
                                        <p:tgtEl>
                                          <p:spTgt spid="24"/>
                                        </p:tgtEl>
                                      </p:cBhvr>
                                    </p:animEffect>
                                  </p:childTnLst>
                                </p:cTn>
                              </p:par>
                            </p:childTnLst>
                          </p:cTn>
                        </p:par>
                      </p:childTnLst>
                    </p:cTn>
                  </p:par>
                  <p:par>
                    <p:cTn id="67" fill="hold">
                      <p:stCondLst>
                        <p:cond delay="indefinite"/>
                      </p:stCondLst>
                      <p:childTnLst>
                        <p:par>
                          <p:cTn id="68" fill="hold" nodeType="afterGroup">
                            <p:stCondLst>
                              <p:cond delay="0"/>
                            </p:stCondLst>
                            <p:childTnLst>
                              <p:par>
                                <p:cTn id="69" presetID="22" presetClass="entr" presetSubtype="8" fill="hold" grpId="0" nodeType="clickEffect">
                                  <p:stCondLst>
                                    <p:cond delay="0"/>
                                  </p:stCondLst>
                                  <p:childTnLst>
                                    <p:set>
                                      <p:cBhvr>
                                        <p:cTn id="70" dur="1" fill="hold">
                                          <p:stCondLst>
                                            <p:cond delay="0"/>
                                          </p:stCondLst>
                                        </p:cTn>
                                        <p:tgtEl>
                                          <p:spTgt spid="21"/>
                                        </p:tgtEl>
                                        <p:attrNameLst>
                                          <p:attrName>style.visibility</p:attrName>
                                        </p:attrNameLst>
                                      </p:cBhvr>
                                      <p:to>
                                        <p:strVal val="visible"/>
                                      </p:to>
                                    </p:set>
                                    <p:animEffect transition="in" filter="wipe(left)">
                                      <p:cBhvr>
                                        <p:cTn id="71"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59" grpId="0"/>
      <p:bldP spid="70" grpId="0" animBg="1"/>
      <p:bldP spid="8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t>Size of Government</a:t>
            </a:r>
            <a:endParaRPr lang="en-US" dirty="0" smtClean="0"/>
          </a:p>
          <a:p>
            <a:pPr lvl="1"/>
            <a:r>
              <a:rPr lang="en-US" dirty="0" smtClean="0"/>
              <a:t>The larger the deadweight loss of taxation</a:t>
            </a:r>
          </a:p>
          <a:p>
            <a:pPr lvl="2"/>
            <a:r>
              <a:rPr lang="en-US" dirty="0" smtClean="0"/>
              <a:t>The larger the cost of any government program</a:t>
            </a:r>
          </a:p>
          <a:p>
            <a:pPr lvl="1"/>
            <a:r>
              <a:rPr lang="en-US" dirty="0" smtClean="0"/>
              <a:t>If taxes </a:t>
            </a:r>
            <a:r>
              <a:rPr lang="en-US" dirty="0" smtClean="0"/>
              <a:t>cause a </a:t>
            </a:r>
            <a:r>
              <a:rPr lang="en-US" dirty="0" smtClean="0"/>
              <a:t>large deadweight losses</a:t>
            </a:r>
          </a:p>
          <a:p>
            <a:pPr lvl="2"/>
            <a:r>
              <a:rPr lang="en-US" dirty="0"/>
              <a:t>S</a:t>
            </a:r>
            <a:r>
              <a:rPr lang="en-US" dirty="0" smtClean="0"/>
              <a:t>trong </a:t>
            </a:r>
            <a:r>
              <a:rPr lang="en-US" dirty="0" smtClean="0"/>
              <a:t>argument for a leaner government </a:t>
            </a:r>
          </a:p>
          <a:p>
            <a:pPr lvl="3"/>
            <a:r>
              <a:rPr lang="en-US" dirty="0" smtClean="0"/>
              <a:t>Do </a:t>
            </a:r>
            <a:r>
              <a:rPr lang="en-US" dirty="0" smtClean="0"/>
              <a:t>less and taxes less</a:t>
            </a:r>
          </a:p>
          <a:p>
            <a:pPr lvl="1"/>
            <a:r>
              <a:rPr lang="en-US" dirty="0" smtClean="0"/>
              <a:t>If taxes </a:t>
            </a:r>
            <a:r>
              <a:rPr lang="en-US" dirty="0" smtClean="0"/>
              <a:t>cause a </a:t>
            </a:r>
            <a:r>
              <a:rPr lang="en-US" dirty="0" smtClean="0"/>
              <a:t>small deadweight losses</a:t>
            </a:r>
          </a:p>
          <a:p>
            <a:pPr lvl="2"/>
            <a:r>
              <a:rPr lang="en-US" dirty="0" smtClean="0"/>
              <a:t>Government programs </a:t>
            </a:r>
            <a:r>
              <a:rPr lang="en-US" dirty="0" smtClean="0"/>
              <a:t>are </a:t>
            </a:r>
            <a:r>
              <a:rPr lang="en-US" dirty="0" smtClean="0"/>
              <a:t>less </a:t>
            </a:r>
            <a:r>
              <a:rPr lang="en-US" dirty="0" smtClean="0"/>
              <a:t>costly </a:t>
            </a:r>
          </a:p>
        </p:txBody>
      </p:sp>
      <p:sp>
        <p:nvSpPr>
          <p:cNvPr id="26627" name="Title 2"/>
          <p:cNvSpPr>
            <a:spLocks noGrp="1"/>
          </p:cNvSpPr>
          <p:nvPr>
            <p:ph type="title"/>
          </p:nvPr>
        </p:nvSpPr>
        <p:spPr bwMode="auto">
          <a:xfrm>
            <a:off x="123567" y="0"/>
            <a:ext cx="8390237" cy="67962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4000" dirty="0" smtClean="0">
                <a:solidFill>
                  <a:srgbClr val="0070C0"/>
                </a:solidFill>
              </a:rPr>
              <a:t>The deadweight loss debate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bwMode="auto">
          <a:xfrm>
            <a:off x="0" y="0"/>
            <a:ext cx="9144000" cy="76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3800" dirty="0" smtClean="0">
                <a:solidFill>
                  <a:srgbClr val="0070C0"/>
                </a:solidFill>
              </a:rPr>
              <a:t>Deadweight Loss &amp; Tax </a:t>
            </a:r>
            <a:r>
              <a:rPr lang="en-US" sz="3800" dirty="0" smtClean="0">
                <a:solidFill>
                  <a:srgbClr val="0070C0"/>
                </a:solidFill>
              </a:rPr>
              <a:t>Revenue</a:t>
            </a:r>
            <a:endParaRPr lang="en-US" sz="3800" dirty="0" smtClean="0">
              <a:solidFill>
                <a:srgbClr val="0070C0"/>
              </a:solidFill>
            </a:endParaRPr>
          </a:p>
        </p:txBody>
      </p:sp>
      <p:sp>
        <p:nvSpPr>
          <p:cNvPr id="3" name="Content Placeholder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dirty="0" smtClean="0"/>
              <a:t>As the tax increases</a:t>
            </a:r>
          </a:p>
          <a:p>
            <a:pPr lvl="1"/>
            <a:r>
              <a:rPr lang="en-US" dirty="0" smtClean="0"/>
              <a:t>Deadweight loss increases</a:t>
            </a:r>
          </a:p>
          <a:p>
            <a:pPr lvl="2"/>
            <a:r>
              <a:rPr lang="en-US" dirty="0" smtClean="0"/>
              <a:t>Even more rapidly than the size of the tax</a:t>
            </a:r>
          </a:p>
          <a:p>
            <a:pPr lvl="1"/>
            <a:r>
              <a:rPr lang="en-US" dirty="0" smtClean="0"/>
              <a:t>Tax revenue</a:t>
            </a:r>
          </a:p>
          <a:p>
            <a:pPr lvl="2"/>
            <a:r>
              <a:rPr lang="en-US" dirty="0" smtClean="0"/>
              <a:t>Increases initially</a:t>
            </a:r>
          </a:p>
          <a:p>
            <a:pPr lvl="2"/>
            <a:r>
              <a:rPr lang="en-US" dirty="0" smtClean="0"/>
              <a:t>Then decreases </a:t>
            </a:r>
          </a:p>
          <a:p>
            <a:pPr lvl="3"/>
            <a:r>
              <a:rPr lang="en-US" dirty="0" smtClean="0"/>
              <a:t>Higher tax – drastically reduces the size of the market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76"/>
          <p:cNvGrpSpPr>
            <a:grpSpLocks/>
          </p:cNvGrpSpPr>
          <p:nvPr/>
        </p:nvGrpSpPr>
        <p:grpSpPr bwMode="auto">
          <a:xfrm>
            <a:off x="63500" y="1239094"/>
            <a:ext cx="2762250" cy="2806700"/>
            <a:chOff x="395644" y="2347604"/>
            <a:chExt cx="2763209" cy="2806271"/>
          </a:xfrm>
        </p:grpSpPr>
        <p:sp>
          <p:nvSpPr>
            <p:cNvPr id="6" name="Rectangle 5"/>
            <p:cNvSpPr/>
            <p:nvPr/>
          </p:nvSpPr>
          <p:spPr>
            <a:xfrm>
              <a:off x="729135" y="2695214"/>
              <a:ext cx="2429718" cy="245866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US" sz="1400" dirty="0"/>
            </a:p>
          </p:txBody>
        </p:sp>
        <p:grpSp>
          <p:nvGrpSpPr>
            <p:cNvPr id="30825" name="Group 5"/>
            <p:cNvGrpSpPr>
              <a:grpSpLocks/>
            </p:cNvGrpSpPr>
            <p:nvPr/>
          </p:nvGrpSpPr>
          <p:grpSpPr bwMode="auto">
            <a:xfrm>
              <a:off x="395644" y="2347604"/>
              <a:ext cx="593397" cy="2806270"/>
              <a:chOff x="1497287" y="1766245"/>
              <a:chExt cx="593397" cy="2805755"/>
            </a:xfrm>
          </p:grpSpPr>
          <p:cxnSp>
            <p:nvCxnSpPr>
              <p:cNvPr id="8" name="Straight Connector 7"/>
              <p:cNvCxnSpPr/>
              <p:nvPr/>
            </p:nvCxnSpPr>
            <p:spPr>
              <a:xfrm rot="16200000" flipH="1">
                <a:off x="598497" y="3341308"/>
                <a:ext cx="2458210" cy="317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0827" name="TextBox 7"/>
              <p:cNvSpPr txBox="1">
                <a:spLocks noChangeArrowheads="1"/>
              </p:cNvSpPr>
              <p:nvPr/>
            </p:nvSpPr>
            <p:spPr bwMode="auto">
              <a:xfrm>
                <a:off x="1497287" y="1766245"/>
                <a:ext cx="593397" cy="307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a:t>Price</a:t>
                </a:r>
              </a:p>
            </p:txBody>
          </p:sp>
        </p:grpSp>
      </p:grpSp>
      <p:grpSp>
        <p:nvGrpSpPr>
          <p:cNvPr id="5" name="Group 8"/>
          <p:cNvGrpSpPr>
            <a:grpSpLocks/>
          </p:cNvGrpSpPr>
          <p:nvPr/>
        </p:nvGrpSpPr>
        <p:grpSpPr bwMode="auto">
          <a:xfrm>
            <a:off x="231775" y="4045794"/>
            <a:ext cx="2593975" cy="609600"/>
            <a:chOff x="1676400" y="5181600"/>
            <a:chExt cx="2594076" cy="609705"/>
          </a:xfrm>
        </p:grpSpPr>
        <p:cxnSp>
          <p:nvCxnSpPr>
            <p:cNvPr id="11" name="Straight Connector 10"/>
            <p:cNvCxnSpPr/>
            <p:nvPr/>
          </p:nvCxnSpPr>
          <p:spPr>
            <a:xfrm>
              <a:off x="1828806" y="5181600"/>
              <a:ext cx="244167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0822" name="TextBox 10"/>
            <p:cNvSpPr txBox="1">
              <a:spLocks noChangeArrowheads="1"/>
            </p:cNvSpPr>
            <p:nvPr/>
          </p:nvSpPr>
          <p:spPr bwMode="auto">
            <a:xfrm>
              <a:off x="2616206" y="5483422"/>
              <a:ext cx="851562" cy="307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Quantity</a:t>
              </a:r>
            </a:p>
          </p:txBody>
        </p:sp>
        <p:sp>
          <p:nvSpPr>
            <p:cNvPr id="30823" name="TextBox 11"/>
            <p:cNvSpPr txBox="1">
              <a:spLocks noChangeArrowheads="1"/>
            </p:cNvSpPr>
            <p:nvPr/>
          </p:nvSpPr>
          <p:spPr bwMode="auto">
            <a:xfrm>
              <a:off x="1676400" y="5181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sp>
        <p:nvSpPr>
          <p:cNvPr id="14" name="TextBox 13"/>
          <p:cNvSpPr txBox="1">
            <a:spLocks noChangeArrowheads="1"/>
          </p:cNvSpPr>
          <p:nvPr/>
        </p:nvSpPr>
        <p:spPr bwMode="auto">
          <a:xfrm>
            <a:off x="912813" y="943819"/>
            <a:ext cx="97174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b="1" dirty="0" smtClean="0"/>
              <a:t>Small </a:t>
            </a:r>
            <a:r>
              <a:rPr lang="en-US" sz="1400" b="1" dirty="0"/>
              <a:t>tax</a:t>
            </a:r>
          </a:p>
        </p:txBody>
      </p:sp>
      <p:sp>
        <p:nvSpPr>
          <p:cNvPr id="15" name="TextBox 14"/>
          <p:cNvSpPr txBox="1">
            <a:spLocks noChangeArrowheads="1"/>
          </p:cNvSpPr>
          <p:nvPr/>
        </p:nvSpPr>
        <p:spPr bwMode="auto">
          <a:xfrm>
            <a:off x="0" y="5065664"/>
            <a:ext cx="8669338"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latin typeface="+mn-lt"/>
              </a:rPr>
              <a:t>The deadweight loss is the reduction in total surplus due to the tax. Tax revenue is the amount of the tax times the amount of the good sold. </a:t>
            </a:r>
            <a:r>
              <a:rPr lang="en-US" dirty="0">
                <a:latin typeface="+mn-lt"/>
              </a:rPr>
              <a:t>A</a:t>
            </a:r>
            <a:r>
              <a:rPr lang="en-US" dirty="0" smtClean="0">
                <a:latin typeface="+mn-lt"/>
              </a:rPr>
              <a:t> </a:t>
            </a:r>
            <a:r>
              <a:rPr lang="en-US" dirty="0">
                <a:latin typeface="+mn-lt"/>
              </a:rPr>
              <a:t>small tax has a small deadweight loss and raises a small amount of revenue. </a:t>
            </a:r>
            <a:r>
              <a:rPr lang="en-US" dirty="0">
                <a:latin typeface="+mn-lt"/>
              </a:rPr>
              <a:t>A</a:t>
            </a:r>
            <a:r>
              <a:rPr lang="en-US" dirty="0" smtClean="0">
                <a:latin typeface="+mn-lt"/>
              </a:rPr>
              <a:t> </a:t>
            </a:r>
            <a:r>
              <a:rPr lang="en-US" dirty="0">
                <a:latin typeface="+mn-lt"/>
              </a:rPr>
              <a:t>somewhat larger tax has a larger deadweight loss and raises a larger amount of revenue. </a:t>
            </a:r>
            <a:r>
              <a:rPr lang="en-US" dirty="0">
                <a:latin typeface="+mn-lt"/>
              </a:rPr>
              <a:t>A</a:t>
            </a:r>
            <a:r>
              <a:rPr lang="en-US" dirty="0" smtClean="0">
                <a:latin typeface="+mn-lt"/>
              </a:rPr>
              <a:t> </a:t>
            </a:r>
            <a:r>
              <a:rPr lang="en-US" dirty="0">
                <a:latin typeface="+mn-lt"/>
              </a:rPr>
              <a:t>very large tax has a very large deadweight loss, but because it has reduced the size of the market so much, the tax raises only a small amount of revenue.</a:t>
            </a:r>
          </a:p>
        </p:txBody>
      </p:sp>
      <p:sp>
        <p:nvSpPr>
          <p:cNvPr id="21" name="Isosceles Triangle 20"/>
          <p:cNvSpPr/>
          <p:nvPr/>
        </p:nvSpPr>
        <p:spPr>
          <a:xfrm rot="5400000">
            <a:off x="1630363" y="2636094"/>
            <a:ext cx="511175" cy="409575"/>
          </a:xfrm>
          <a:prstGeom prst="triangle">
            <a:avLst>
              <a:gd name="adj" fmla="val 39394"/>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a:p>
        </p:txBody>
      </p:sp>
      <p:grpSp>
        <p:nvGrpSpPr>
          <p:cNvPr id="7" name="Group 12"/>
          <p:cNvGrpSpPr>
            <a:grpSpLocks/>
          </p:cNvGrpSpPr>
          <p:nvPr/>
        </p:nvGrpSpPr>
        <p:grpSpPr bwMode="auto">
          <a:xfrm>
            <a:off x="546100" y="1907432"/>
            <a:ext cx="2400300" cy="1609725"/>
            <a:chOff x="3011154" y="3613781"/>
            <a:chExt cx="2679737" cy="2183821"/>
          </a:xfrm>
        </p:grpSpPr>
        <p:cxnSp>
          <p:nvCxnSpPr>
            <p:cNvPr id="23" name="Straight Connector 14"/>
            <p:cNvCxnSpPr/>
            <p:nvPr/>
          </p:nvCxnSpPr>
          <p:spPr>
            <a:xfrm>
              <a:off x="3011154" y="3613781"/>
              <a:ext cx="2532636" cy="1725089"/>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sp>
          <p:nvSpPr>
            <p:cNvPr id="30820" name="TextBox 14"/>
            <p:cNvSpPr txBox="1">
              <a:spLocks noChangeArrowheads="1"/>
            </p:cNvSpPr>
            <p:nvPr/>
          </p:nvSpPr>
          <p:spPr bwMode="auto">
            <a:xfrm>
              <a:off x="4729120" y="5379824"/>
              <a:ext cx="961771" cy="417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Demand</a:t>
              </a:r>
              <a:endParaRPr lang="en-US" sz="1400" baseline="-25000"/>
            </a:p>
          </p:txBody>
        </p:sp>
      </p:grpSp>
      <p:grpSp>
        <p:nvGrpSpPr>
          <p:cNvPr id="9" name="Group 90"/>
          <p:cNvGrpSpPr>
            <a:grpSpLocks/>
          </p:cNvGrpSpPr>
          <p:nvPr/>
        </p:nvGrpSpPr>
        <p:grpSpPr bwMode="auto">
          <a:xfrm>
            <a:off x="628650" y="1985219"/>
            <a:ext cx="2208213" cy="1905000"/>
            <a:chOff x="2366951" y="5565901"/>
            <a:chExt cx="2466921" cy="2584586"/>
          </a:xfrm>
        </p:grpSpPr>
        <p:cxnSp>
          <p:nvCxnSpPr>
            <p:cNvPr id="26" name="Straight Connector 25"/>
            <p:cNvCxnSpPr/>
            <p:nvPr/>
          </p:nvCxnSpPr>
          <p:spPr>
            <a:xfrm flipV="1">
              <a:off x="2366951" y="5942820"/>
              <a:ext cx="2362285" cy="2207667"/>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sp>
          <p:nvSpPr>
            <p:cNvPr id="30818" name="TextBox 92"/>
            <p:cNvSpPr txBox="1">
              <a:spLocks noChangeArrowheads="1"/>
            </p:cNvSpPr>
            <p:nvPr/>
          </p:nvSpPr>
          <p:spPr bwMode="auto">
            <a:xfrm>
              <a:off x="3959568" y="5565901"/>
              <a:ext cx="874304" cy="417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Supply </a:t>
              </a:r>
              <a:endParaRPr lang="en-US" sz="1400" baseline="-25000"/>
            </a:p>
          </p:txBody>
        </p:sp>
      </p:grpSp>
      <p:grpSp>
        <p:nvGrpSpPr>
          <p:cNvPr id="10" name="Group 74"/>
          <p:cNvGrpSpPr>
            <a:grpSpLocks/>
          </p:cNvGrpSpPr>
          <p:nvPr/>
        </p:nvGrpSpPr>
        <p:grpSpPr bwMode="auto">
          <a:xfrm>
            <a:off x="1230313" y="1429594"/>
            <a:ext cx="1204912" cy="1352550"/>
            <a:chOff x="2002395" y="2632917"/>
            <a:chExt cx="1203921" cy="1352819"/>
          </a:xfrm>
        </p:grpSpPr>
        <p:sp>
          <p:nvSpPr>
            <p:cNvPr id="30815" name="TextBox 133"/>
            <p:cNvSpPr txBox="1">
              <a:spLocks noChangeArrowheads="1"/>
            </p:cNvSpPr>
            <p:nvPr/>
          </p:nvSpPr>
          <p:spPr bwMode="auto">
            <a:xfrm>
              <a:off x="2002395" y="2632917"/>
              <a:ext cx="1203921" cy="523220"/>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Deadweight</a:t>
              </a:r>
            </a:p>
            <a:p>
              <a:pPr algn="ctr" eaLnBrk="1" hangingPunct="1"/>
              <a:r>
                <a:rPr lang="en-US" sz="1400" dirty="0"/>
                <a:t>loss</a:t>
              </a:r>
            </a:p>
          </p:txBody>
        </p:sp>
        <p:cxnSp>
          <p:nvCxnSpPr>
            <p:cNvPr id="30" name="Straight Connector 29"/>
            <p:cNvCxnSpPr/>
            <p:nvPr/>
          </p:nvCxnSpPr>
          <p:spPr>
            <a:xfrm rot="5400000" flipH="1" flipV="1">
              <a:off x="2182766" y="3455492"/>
              <a:ext cx="890764" cy="16972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 name="Group 53"/>
          <p:cNvGrpSpPr>
            <a:grpSpLocks/>
          </p:cNvGrpSpPr>
          <p:nvPr/>
        </p:nvGrpSpPr>
        <p:grpSpPr bwMode="auto">
          <a:xfrm>
            <a:off x="1873250" y="2774207"/>
            <a:ext cx="420688" cy="1604962"/>
            <a:chOff x="4107050" y="3707074"/>
            <a:chExt cx="420307" cy="1605014"/>
          </a:xfrm>
        </p:grpSpPr>
        <p:cxnSp>
          <p:nvCxnSpPr>
            <p:cNvPr id="55" name="Straight Connector 54"/>
            <p:cNvCxnSpPr/>
            <p:nvPr/>
          </p:nvCxnSpPr>
          <p:spPr bwMode="auto">
            <a:xfrm rot="5400000">
              <a:off x="3671076" y="4346064"/>
              <a:ext cx="1281154" cy="3172"/>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0814" name="TextBox 78"/>
            <p:cNvSpPr txBox="1">
              <a:spLocks noChangeArrowheads="1"/>
            </p:cNvSpPr>
            <p:nvPr/>
          </p:nvSpPr>
          <p:spPr bwMode="auto">
            <a:xfrm>
              <a:off x="4107050" y="4973534"/>
              <a:ext cx="42030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Q</a:t>
              </a:r>
              <a:r>
                <a:rPr lang="en-US" sz="1600" baseline="-25000"/>
                <a:t>1</a:t>
              </a:r>
            </a:p>
          </p:txBody>
        </p:sp>
      </p:grpSp>
      <p:sp>
        <p:nvSpPr>
          <p:cNvPr id="74" name="Rectangle 73"/>
          <p:cNvSpPr/>
          <p:nvPr/>
        </p:nvSpPr>
        <p:spPr>
          <a:xfrm>
            <a:off x="420688" y="2564657"/>
            <a:ext cx="1243012" cy="519112"/>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13" name="Group 42"/>
          <p:cNvGrpSpPr>
            <a:grpSpLocks/>
          </p:cNvGrpSpPr>
          <p:nvPr/>
        </p:nvGrpSpPr>
        <p:grpSpPr bwMode="auto">
          <a:xfrm>
            <a:off x="0" y="2391619"/>
            <a:ext cx="1714500" cy="338138"/>
            <a:chOff x="1528202" y="1873433"/>
            <a:chExt cx="1713766" cy="338554"/>
          </a:xfrm>
        </p:grpSpPr>
        <p:cxnSp>
          <p:nvCxnSpPr>
            <p:cNvPr id="65" name="Straight Connector 64"/>
            <p:cNvCxnSpPr/>
            <p:nvPr/>
          </p:nvCxnSpPr>
          <p:spPr bwMode="auto">
            <a:xfrm flipV="1">
              <a:off x="1932842" y="2041915"/>
              <a:ext cx="1309126" cy="3179"/>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0812" name="TextBox 78"/>
            <p:cNvSpPr txBox="1">
              <a:spLocks noChangeArrowheads="1"/>
            </p:cNvSpPr>
            <p:nvPr/>
          </p:nvSpPr>
          <p:spPr bwMode="auto">
            <a:xfrm>
              <a:off x="1528202" y="1873433"/>
              <a:ext cx="4122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P</a:t>
              </a:r>
              <a:r>
                <a:rPr lang="en-US" sz="1600" baseline="-25000"/>
                <a:t>B</a:t>
              </a:r>
            </a:p>
          </p:txBody>
        </p:sp>
      </p:grpSp>
      <p:grpSp>
        <p:nvGrpSpPr>
          <p:cNvPr id="16" name="Group 46"/>
          <p:cNvGrpSpPr>
            <a:grpSpLocks/>
          </p:cNvGrpSpPr>
          <p:nvPr/>
        </p:nvGrpSpPr>
        <p:grpSpPr bwMode="auto">
          <a:xfrm>
            <a:off x="0" y="2912319"/>
            <a:ext cx="1692275" cy="338138"/>
            <a:chOff x="1526223" y="3807132"/>
            <a:chExt cx="1692003" cy="338554"/>
          </a:xfrm>
        </p:grpSpPr>
        <p:cxnSp>
          <p:nvCxnSpPr>
            <p:cNvPr id="60" name="Straight Connector 59"/>
            <p:cNvCxnSpPr/>
            <p:nvPr/>
          </p:nvCxnSpPr>
          <p:spPr bwMode="auto">
            <a:xfrm>
              <a:off x="1921447" y="3989920"/>
              <a:ext cx="1296779" cy="1589"/>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0810" name="TextBox 78"/>
            <p:cNvSpPr txBox="1">
              <a:spLocks noChangeArrowheads="1"/>
            </p:cNvSpPr>
            <p:nvPr/>
          </p:nvSpPr>
          <p:spPr bwMode="auto">
            <a:xfrm>
              <a:off x="1526223" y="3807132"/>
              <a:ext cx="4122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P</a:t>
              </a:r>
              <a:r>
                <a:rPr lang="en-US" sz="1600" baseline="-25000"/>
                <a:t>S</a:t>
              </a:r>
            </a:p>
          </p:txBody>
        </p:sp>
      </p:grpSp>
      <p:grpSp>
        <p:nvGrpSpPr>
          <p:cNvPr id="17" name="Group 35"/>
          <p:cNvGrpSpPr>
            <a:grpSpLocks/>
          </p:cNvGrpSpPr>
          <p:nvPr/>
        </p:nvGrpSpPr>
        <p:grpSpPr bwMode="auto">
          <a:xfrm>
            <a:off x="1463675" y="2564657"/>
            <a:ext cx="420688" cy="1803400"/>
            <a:chOff x="4071425" y="3508395"/>
            <a:chExt cx="420307" cy="1803693"/>
          </a:xfrm>
        </p:grpSpPr>
        <p:cxnSp>
          <p:nvCxnSpPr>
            <p:cNvPr id="68" name="Straight Connector 67"/>
            <p:cNvCxnSpPr/>
            <p:nvPr/>
          </p:nvCxnSpPr>
          <p:spPr bwMode="auto">
            <a:xfrm rot="16200000" flipH="1">
              <a:off x="3546442" y="4247497"/>
              <a:ext cx="1479790" cy="1586"/>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0808" name="TextBox 78"/>
            <p:cNvSpPr txBox="1">
              <a:spLocks noChangeArrowheads="1"/>
            </p:cNvSpPr>
            <p:nvPr/>
          </p:nvSpPr>
          <p:spPr bwMode="auto">
            <a:xfrm>
              <a:off x="4071425" y="4973534"/>
              <a:ext cx="42030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Q</a:t>
              </a:r>
              <a:r>
                <a:rPr lang="en-US" sz="1600" baseline="-25000"/>
                <a:t>2</a:t>
              </a:r>
            </a:p>
          </p:txBody>
        </p:sp>
      </p:grpSp>
      <p:sp>
        <p:nvSpPr>
          <p:cNvPr id="75" name="TextBox 133"/>
          <p:cNvSpPr txBox="1">
            <a:spLocks noChangeArrowheads="1"/>
          </p:cNvSpPr>
          <p:nvPr/>
        </p:nvSpPr>
        <p:spPr bwMode="auto">
          <a:xfrm>
            <a:off x="515938" y="2567832"/>
            <a:ext cx="896937"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Tax</a:t>
            </a:r>
          </a:p>
          <a:p>
            <a:pPr algn="ctr" eaLnBrk="1" hangingPunct="1"/>
            <a:r>
              <a:rPr lang="en-US" sz="1400" dirty="0"/>
              <a:t>revenue</a:t>
            </a:r>
          </a:p>
        </p:txBody>
      </p:sp>
      <p:grpSp>
        <p:nvGrpSpPr>
          <p:cNvPr id="18" name="Group 76"/>
          <p:cNvGrpSpPr>
            <a:grpSpLocks/>
          </p:cNvGrpSpPr>
          <p:nvPr/>
        </p:nvGrpSpPr>
        <p:grpSpPr bwMode="auto">
          <a:xfrm>
            <a:off x="2982913" y="1237507"/>
            <a:ext cx="2762250" cy="2806700"/>
            <a:chOff x="395644" y="2347604"/>
            <a:chExt cx="2763209" cy="2806271"/>
          </a:xfrm>
        </p:grpSpPr>
        <p:sp>
          <p:nvSpPr>
            <p:cNvPr id="111" name="Rectangle 110"/>
            <p:cNvSpPr/>
            <p:nvPr/>
          </p:nvSpPr>
          <p:spPr>
            <a:xfrm>
              <a:off x="729135" y="2695213"/>
              <a:ext cx="2429718" cy="245866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US" sz="1400" dirty="0"/>
            </a:p>
          </p:txBody>
        </p:sp>
        <p:grpSp>
          <p:nvGrpSpPr>
            <p:cNvPr id="30804" name="Group 5"/>
            <p:cNvGrpSpPr>
              <a:grpSpLocks/>
            </p:cNvGrpSpPr>
            <p:nvPr/>
          </p:nvGrpSpPr>
          <p:grpSpPr bwMode="auto">
            <a:xfrm>
              <a:off x="395644" y="2347604"/>
              <a:ext cx="593397" cy="2806270"/>
              <a:chOff x="1497287" y="1766245"/>
              <a:chExt cx="593397" cy="2805755"/>
            </a:xfrm>
          </p:grpSpPr>
          <p:cxnSp>
            <p:nvCxnSpPr>
              <p:cNvPr id="113" name="Straight Connector 112"/>
              <p:cNvCxnSpPr/>
              <p:nvPr/>
            </p:nvCxnSpPr>
            <p:spPr>
              <a:xfrm rot="16200000" flipH="1">
                <a:off x="598496" y="3341307"/>
                <a:ext cx="2458211" cy="317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0806" name="TextBox 7"/>
              <p:cNvSpPr txBox="1">
                <a:spLocks noChangeArrowheads="1"/>
              </p:cNvSpPr>
              <p:nvPr/>
            </p:nvSpPr>
            <p:spPr bwMode="auto">
              <a:xfrm>
                <a:off x="1497287" y="1766245"/>
                <a:ext cx="593397" cy="307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a:t>Price</a:t>
                </a:r>
              </a:p>
            </p:txBody>
          </p:sp>
        </p:grpSp>
      </p:grpSp>
      <p:grpSp>
        <p:nvGrpSpPr>
          <p:cNvPr id="20" name="Group 8"/>
          <p:cNvGrpSpPr>
            <a:grpSpLocks/>
          </p:cNvGrpSpPr>
          <p:nvPr/>
        </p:nvGrpSpPr>
        <p:grpSpPr bwMode="auto">
          <a:xfrm>
            <a:off x="3151188" y="4044207"/>
            <a:ext cx="2593975" cy="609600"/>
            <a:chOff x="1676400" y="5181600"/>
            <a:chExt cx="2594076" cy="609705"/>
          </a:xfrm>
        </p:grpSpPr>
        <p:cxnSp>
          <p:nvCxnSpPr>
            <p:cNvPr id="116" name="Straight Connector 115"/>
            <p:cNvCxnSpPr/>
            <p:nvPr/>
          </p:nvCxnSpPr>
          <p:spPr>
            <a:xfrm>
              <a:off x="1828806" y="5181600"/>
              <a:ext cx="2441670" cy="158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0801" name="TextBox 10"/>
            <p:cNvSpPr txBox="1">
              <a:spLocks noChangeArrowheads="1"/>
            </p:cNvSpPr>
            <p:nvPr/>
          </p:nvSpPr>
          <p:spPr bwMode="auto">
            <a:xfrm>
              <a:off x="2616206" y="5483422"/>
              <a:ext cx="851562" cy="307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Quantity</a:t>
              </a:r>
            </a:p>
          </p:txBody>
        </p:sp>
        <p:sp>
          <p:nvSpPr>
            <p:cNvPr id="30802" name="TextBox 11"/>
            <p:cNvSpPr txBox="1">
              <a:spLocks noChangeArrowheads="1"/>
            </p:cNvSpPr>
            <p:nvPr/>
          </p:nvSpPr>
          <p:spPr bwMode="auto">
            <a:xfrm>
              <a:off x="1676400" y="5181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sp>
        <p:nvSpPr>
          <p:cNvPr id="119" name="TextBox 118"/>
          <p:cNvSpPr txBox="1">
            <a:spLocks noChangeArrowheads="1"/>
          </p:cNvSpPr>
          <p:nvPr/>
        </p:nvSpPr>
        <p:spPr bwMode="auto">
          <a:xfrm>
            <a:off x="3771900" y="942232"/>
            <a:ext cx="116891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b="1" dirty="0" smtClean="0"/>
              <a:t>Medium </a:t>
            </a:r>
            <a:r>
              <a:rPr lang="en-US" sz="1400" b="1" dirty="0"/>
              <a:t>tax</a:t>
            </a:r>
          </a:p>
        </p:txBody>
      </p:sp>
      <p:sp>
        <p:nvSpPr>
          <p:cNvPr id="120" name="Isosceles Triangle 119"/>
          <p:cNvSpPr/>
          <p:nvPr/>
        </p:nvSpPr>
        <p:spPr>
          <a:xfrm rot="5400000">
            <a:off x="4016376" y="2436069"/>
            <a:ext cx="1090612" cy="833437"/>
          </a:xfrm>
          <a:prstGeom prst="triangle">
            <a:avLst>
              <a:gd name="adj" fmla="val 42620"/>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a:p>
        </p:txBody>
      </p:sp>
      <p:grpSp>
        <p:nvGrpSpPr>
          <p:cNvPr id="22" name="Group 12"/>
          <p:cNvGrpSpPr>
            <a:grpSpLocks/>
          </p:cNvGrpSpPr>
          <p:nvPr/>
        </p:nvGrpSpPr>
        <p:grpSpPr bwMode="auto">
          <a:xfrm>
            <a:off x="3465513" y="1905844"/>
            <a:ext cx="2398712" cy="1608138"/>
            <a:chOff x="3011154" y="3613781"/>
            <a:chExt cx="2679737" cy="2183821"/>
          </a:xfrm>
        </p:grpSpPr>
        <p:cxnSp>
          <p:nvCxnSpPr>
            <p:cNvPr id="122" name="Straight Connector 14"/>
            <p:cNvCxnSpPr/>
            <p:nvPr/>
          </p:nvCxnSpPr>
          <p:spPr>
            <a:xfrm>
              <a:off x="3011154" y="3613781"/>
              <a:ext cx="2532538" cy="1724636"/>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sp>
          <p:nvSpPr>
            <p:cNvPr id="30799" name="TextBox 14"/>
            <p:cNvSpPr txBox="1">
              <a:spLocks noChangeArrowheads="1"/>
            </p:cNvSpPr>
            <p:nvPr/>
          </p:nvSpPr>
          <p:spPr bwMode="auto">
            <a:xfrm>
              <a:off x="4729120" y="5379824"/>
              <a:ext cx="961771" cy="417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Demand</a:t>
              </a:r>
              <a:endParaRPr lang="en-US" sz="1400" baseline="-25000"/>
            </a:p>
          </p:txBody>
        </p:sp>
      </p:grpSp>
      <p:grpSp>
        <p:nvGrpSpPr>
          <p:cNvPr id="24" name="Group 90"/>
          <p:cNvGrpSpPr>
            <a:grpSpLocks/>
          </p:cNvGrpSpPr>
          <p:nvPr/>
        </p:nvGrpSpPr>
        <p:grpSpPr bwMode="auto">
          <a:xfrm>
            <a:off x="3548063" y="1983632"/>
            <a:ext cx="2208212" cy="1905000"/>
            <a:chOff x="2366951" y="5565901"/>
            <a:chExt cx="2466921" cy="2584586"/>
          </a:xfrm>
        </p:grpSpPr>
        <p:cxnSp>
          <p:nvCxnSpPr>
            <p:cNvPr id="125" name="Straight Connector 124"/>
            <p:cNvCxnSpPr/>
            <p:nvPr/>
          </p:nvCxnSpPr>
          <p:spPr>
            <a:xfrm flipV="1">
              <a:off x="2366951" y="5942819"/>
              <a:ext cx="2362286" cy="2207668"/>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sp>
          <p:nvSpPr>
            <p:cNvPr id="30797" name="TextBox 92"/>
            <p:cNvSpPr txBox="1">
              <a:spLocks noChangeArrowheads="1"/>
            </p:cNvSpPr>
            <p:nvPr/>
          </p:nvSpPr>
          <p:spPr bwMode="auto">
            <a:xfrm>
              <a:off x="3959568" y="5565901"/>
              <a:ext cx="874304" cy="417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Supply </a:t>
              </a:r>
              <a:endParaRPr lang="en-US" sz="1400" baseline="-25000"/>
            </a:p>
          </p:txBody>
        </p:sp>
      </p:grpSp>
      <p:grpSp>
        <p:nvGrpSpPr>
          <p:cNvPr id="25" name="Group 74"/>
          <p:cNvGrpSpPr>
            <a:grpSpLocks/>
          </p:cNvGrpSpPr>
          <p:nvPr/>
        </p:nvGrpSpPr>
        <p:grpSpPr bwMode="auto">
          <a:xfrm>
            <a:off x="4149725" y="1428007"/>
            <a:ext cx="1203325" cy="1352550"/>
            <a:chOff x="2002395" y="2632917"/>
            <a:chExt cx="1203921" cy="1352819"/>
          </a:xfrm>
        </p:grpSpPr>
        <p:sp>
          <p:nvSpPr>
            <p:cNvPr id="30794" name="TextBox 133"/>
            <p:cNvSpPr txBox="1">
              <a:spLocks noChangeArrowheads="1"/>
            </p:cNvSpPr>
            <p:nvPr/>
          </p:nvSpPr>
          <p:spPr bwMode="auto">
            <a:xfrm>
              <a:off x="2002395" y="2632917"/>
              <a:ext cx="1203921" cy="523220"/>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Deadweight</a:t>
              </a:r>
            </a:p>
            <a:p>
              <a:pPr algn="ctr" eaLnBrk="1" hangingPunct="1"/>
              <a:r>
                <a:rPr lang="en-US" sz="1400" dirty="0"/>
                <a:t>loss</a:t>
              </a:r>
            </a:p>
          </p:txBody>
        </p:sp>
        <p:cxnSp>
          <p:nvCxnSpPr>
            <p:cNvPr id="129" name="Straight Connector 128"/>
            <p:cNvCxnSpPr/>
            <p:nvPr/>
          </p:nvCxnSpPr>
          <p:spPr>
            <a:xfrm rot="5400000" flipH="1" flipV="1">
              <a:off x="2182797" y="3454586"/>
              <a:ext cx="890765" cy="17153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7" name="Group 129"/>
          <p:cNvGrpSpPr>
            <a:grpSpLocks/>
          </p:cNvGrpSpPr>
          <p:nvPr/>
        </p:nvGrpSpPr>
        <p:grpSpPr bwMode="auto">
          <a:xfrm>
            <a:off x="4792663" y="2772619"/>
            <a:ext cx="420687" cy="1604963"/>
            <a:chOff x="4107050" y="3707074"/>
            <a:chExt cx="420307" cy="1605014"/>
          </a:xfrm>
        </p:grpSpPr>
        <p:cxnSp>
          <p:nvCxnSpPr>
            <p:cNvPr id="131" name="Straight Connector 130"/>
            <p:cNvCxnSpPr/>
            <p:nvPr/>
          </p:nvCxnSpPr>
          <p:spPr bwMode="auto">
            <a:xfrm rot="5400000">
              <a:off x="3671076" y="4346065"/>
              <a:ext cx="1281154" cy="3172"/>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0793" name="TextBox 78"/>
            <p:cNvSpPr txBox="1">
              <a:spLocks noChangeArrowheads="1"/>
            </p:cNvSpPr>
            <p:nvPr/>
          </p:nvSpPr>
          <p:spPr bwMode="auto">
            <a:xfrm>
              <a:off x="4107050" y="4973534"/>
              <a:ext cx="42030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Q</a:t>
              </a:r>
              <a:r>
                <a:rPr lang="en-US" sz="1600" baseline="-25000"/>
                <a:t>1</a:t>
              </a:r>
            </a:p>
          </p:txBody>
        </p:sp>
      </p:grpSp>
      <p:sp>
        <p:nvSpPr>
          <p:cNvPr id="133" name="Rectangle 132"/>
          <p:cNvSpPr/>
          <p:nvPr/>
        </p:nvSpPr>
        <p:spPr>
          <a:xfrm>
            <a:off x="3340100" y="2297957"/>
            <a:ext cx="779463" cy="1109662"/>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28" name="Group 42"/>
          <p:cNvGrpSpPr>
            <a:grpSpLocks/>
          </p:cNvGrpSpPr>
          <p:nvPr/>
        </p:nvGrpSpPr>
        <p:grpSpPr bwMode="auto">
          <a:xfrm>
            <a:off x="2919413" y="2123332"/>
            <a:ext cx="1216025" cy="338137"/>
            <a:chOff x="1528202" y="1873433"/>
            <a:chExt cx="1215559" cy="338554"/>
          </a:xfrm>
        </p:grpSpPr>
        <p:cxnSp>
          <p:nvCxnSpPr>
            <p:cNvPr id="135" name="Straight Connector 134"/>
            <p:cNvCxnSpPr/>
            <p:nvPr/>
          </p:nvCxnSpPr>
          <p:spPr bwMode="auto">
            <a:xfrm flipV="1">
              <a:off x="1932859" y="2037147"/>
              <a:ext cx="810902" cy="7948"/>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0791" name="TextBox 78"/>
            <p:cNvSpPr txBox="1">
              <a:spLocks noChangeArrowheads="1"/>
            </p:cNvSpPr>
            <p:nvPr/>
          </p:nvSpPr>
          <p:spPr bwMode="auto">
            <a:xfrm>
              <a:off x="1528202" y="1873433"/>
              <a:ext cx="4122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P</a:t>
              </a:r>
              <a:r>
                <a:rPr lang="en-US" sz="1600" baseline="-25000"/>
                <a:t>B</a:t>
              </a:r>
            </a:p>
          </p:txBody>
        </p:sp>
      </p:grpSp>
      <p:grpSp>
        <p:nvGrpSpPr>
          <p:cNvPr id="29" name="Group 46"/>
          <p:cNvGrpSpPr>
            <a:grpSpLocks/>
          </p:cNvGrpSpPr>
          <p:nvPr/>
        </p:nvGrpSpPr>
        <p:grpSpPr bwMode="auto">
          <a:xfrm>
            <a:off x="2919413" y="3247282"/>
            <a:ext cx="1209675" cy="338137"/>
            <a:chOff x="1526223" y="3807132"/>
            <a:chExt cx="1210535" cy="338554"/>
          </a:xfrm>
        </p:grpSpPr>
        <p:cxnSp>
          <p:nvCxnSpPr>
            <p:cNvPr id="138" name="Straight Connector 137"/>
            <p:cNvCxnSpPr/>
            <p:nvPr/>
          </p:nvCxnSpPr>
          <p:spPr bwMode="auto">
            <a:xfrm>
              <a:off x="1921791" y="3989919"/>
              <a:ext cx="814967" cy="3179"/>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0789" name="TextBox 78"/>
            <p:cNvSpPr txBox="1">
              <a:spLocks noChangeArrowheads="1"/>
            </p:cNvSpPr>
            <p:nvPr/>
          </p:nvSpPr>
          <p:spPr bwMode="auto">
            <a:xfrm>
              <a:off x="1526223" y="3807132"/>
              <a:ext cx="4122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P</a:t>
              </a:r>
              <a:r>
                <a:rPr lang="en-US" sz="1600" baseline="-25000"/>
                <a:t>S</a:t>
              </a:r>
            </a:p>
          </p:txBody>
        </p:sp>
      </p:grpSp>
      <p:grpSp>
        <p:nvGrpSpPr>
          <p:cNvPr id="31" name="Group 35"/>
          <p:cNvGrpSpPr>
            <a:grpSpLocks/>
          </p:cNvGrpSpPr>
          <p:nvPr/>
        </p:nvGrpSpPr>
        <p:grpSpPr bwMode="auto">
          <a:xfrm>
            <a:off x="3919538" y="2263032"/>
            <a:ext cx="420687" cy="2103437"/>
            <a:chOff x="4071425" y="3208919"/>
            <a:chExt cx="420307" cy="2103169"/>
          </a:xfrm>
        </p:grpSpPr>
        <p:cxnSp>
          <p:nvCxnSpPr>
            <p:cNvPr id="141" name="Straight Connector 140"/>
            <p:cNvCxnSpPr/>
            <p:nvPr/>
          </p:nvCxnSpPr>
          <p:spPr bwMode="auto">
            <a:xfrm rot="16200000" flipH="1">
              <a:off x="3396656" y="4097806"/>
              <a:ext cx="1779360" cy="1587"/>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0787" name="TextBox 78"/>
            <p:cNvSpPr txBox="1">
              <a:spLocks noChangeArrowheads="1"/>
            </p:cNvSpPr>
            <p:nvPr/>
          </p:nvSpPr>
          <p:spPr bwMode="auto">
            <a:xfrm>
              <a:off x="4071425" y="4973534"/>
              <a:ext cx="42030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Q</a:t>
              </a:r>
              <a:r>
                <a:rPr lang="en-US" sz="1600" baseline="-25000"/>
                <a:t>2</a:t>
              </a:r>
            </a:p>
          </p:txBody>
        </p:sp>
      </p:grpSp>
      <p:sp>
        <p:nvSpPr>
          <p:cNvPr id="143" name="TextBox 133"/>
          <p:cNvSpPr txBox="1">
            <a:spLocks noChangeArrowheads="1"/>
          </p:cNvSpPr>
          <p:nvPr/>
        </p:nvSpPr>
        <p:spPr bwMode="auto">
          <a:xfrm>
            <a:off x="3309938" y="2564657"/>
            <a:ext cx="8969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Tax</a:t>
            </a:r>
          </a:p>
          <a:p>
            <a:pPr algn="ctr" eaLnBrk="1" hangingPunct="1"/>
            <a:r>
              <a:rPr lang="en-US" sz="1400" dirty="0"/>
              <a:t>revenue</a:t>
            </a:r>
          </a:p>
        </p:txBody>
      </p:sp>
      <p:grpSp>
        <p:nvGrpSpPr>
          <p:cNvPr id="32" name="Group 76"/>
          <p:cNvGrpSpPr>
            <a:grpSpLocks/>
          </p:cNvGrpSpPr>
          <p:nvPr/>
        </p:nvGrpSpPr>
        <p:grpSpPr bwMode="auto">
          <a:xfrm>
            <a:off x="6091238" y="1259732"/>
            <a:ext cx="2763837" cy="2806700"/>
            <a:chOff x="395644" y="2347604"/>
            <a:chExt cx="2763209" cy="2806271"/>
          </a:xfrm>
        </p:grpSpPr>
        <p:sp>
          <p:nvSpPr>
            <p:cNvPr id="176" name="Rectangle 175"/>
            <p:cNvSpPr/>
            <p:nvPr/>
          </p:nvSpPr>
          <p:spPr>
            <a:xfrm>
              <a:off x="728943" y="2695213"/>
              <a:ext cx="2429910" cy="245866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US" sz="1400" dirty="0"/>
            </a:p>
          </p:txBody>
        </p:sp>
        <p:grpSp>
          <p:nvGrpSpPr>
            <p:cNvPr id="30783" name="Group 5"/>
            <p:cNvGrpSpPr>
              <a:grpSpLocks/>
            </p:cNvGrpSpPr>
            <p:nvPr/>
          </p:nvGrpSpPr>
          <p:grpSpPr bwMode="auto">
            <a:xfrm>
              <a:off x="395644" y="2347604"/>
              <a:ext cx="593397" cy="2806270"/>
              <a:chOff x="1497287" y="1766245"/>
              <a:chExt cx="593397" cy="2805755"/>
            </a:xfrm>
          </p:grpSpPr>
          <p:cxnSp>
            <p:nvCxnSpPr>
              <p:cNvPr id="178" name="Straight Connector 177"/>
              <p:cNvCxnSpPr/>
              <p:nvPr/>
            </p:nvCxnSpPr>
            <p:spPr>
              <a:xfrm rot="16200000" flipH="1">
                <a:off x="598306" y="3341308"/>
                <a:ext cx="2458211" cy="317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0785" name="TextBox 7"/>
              <p:cNvSpPr txBox="1">
                <a:spLocks noChangeArrowheads="1"/>
              </p:cNvSpPr>
              <p:nvPr/>
            </p:nvSpPr>
            <p:spPr bwMode="auto">
              <a:xfrm>
                <a:off x="1497287" y="1766245"/>
                <a:ext cx="593397" cy="307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a:t>Price</a:t>
                </a:r>
              </a:p>
            </p:txBody>
          </p:sp>
        </p:grpSp>
      </p:grpSp>
      <p:grpSp>
        <p:nvGrpSpPr>
          <p:cNvPr id="34" name="Group 8"/>
          <p:cNvGrpSpPr>
            <a:grpSpLocks/>
          </p:cNvGrpSpPr>
          <p:nvPr/>
        </p:nvGrpSpPr>
        <p:grpSpPr bwMode="auto">
          <a:xfrm>
            <a:off x="6259513" y="4066432"/>
            <a:ext cx="2593975" cy="609600"/>
            <a:chOff x="1676400" y="5181600"/>
            <a:chExt cx="2594076" cy="609705"/>
          </a:xfrm>
        </p:grpSpPr>
        <p:cxnSp>
          <p:nvCxnSpPr>
            <p:cNvPr id="181" name="Straight Connector 180"/>
            <p:cNvCxnSpPr/>
            <p:nvPr/>
          </p:nvCxnSpPr>
          <p:spPr>
            <a:xfrm>
              <a:off x="1828806" y="5181600"/>
              <a:ext cx="2441670" cy="158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0780" name="TextBox 10"/>
            <p:cNvSpPr txBox="1">
              <a:spLocks noChangeArrowheads="1"/>
            </p:cNvSpPr>
            <p:nvPr/>
          </p:nvSpPr>
          <p:spPr bwMode="auto">
            <a:xfrm>
              <a:off x="2616206" y="5483422"/>
              <a:ext cx="851562" cy="307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Quantity</a:t>
              </a:r>
            </a:p>
          </p:txBody>
        </p:sp>
        <p:sp>
          <p:nvSpPr>
            <p:cNvPr id="30781" name="TextBox 11"/>
            <p:cNvSpPr txBox="1">
              <a:spLocks noChangeArrowheads="1"/>
            </p:cNvSpPr>
            <p:nvPr/>
          </p:nvSpPr>
          <p:spPr bwMode="auto">
            <a:xfrm>
              <a:off x="1676400" y="5181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sp>
        <p:nvSpPr>
          <p:cNvPr id="184" name="TextBox 183"/>
          <p:cNvSpPr txBox="1">
            <a:spLocks noChangeArrowheads="1"/>
          </p:cNvSpPr>
          <p:nvPr/>
        </p:nvSpPr>
        <p:spPr bwMode="auto">
          <a:xfrm>
            <a:off x="6881813" y="964457"/>
            <a:ext cx="97975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b="1" dirty="0" smtClean="0"/>
              <a:t>Large </a:t>
            </a:r>
            <a:r>
              <a:rPr lang="en-US" sz="1400" b="1" dirty="0"/>
              <a:t>tax</a:t>
            </a:r>
          </a:p>
        </p:txBody>
      </p:sp>
      <p:sp>
        <p:nvSpPr>
          <p:cNvPr id="185" name="Isosceles Triangle 184"/>
          <p:cNvSpPr/>
          <p:nvPr/>
        </p:nvSpPr>
        <p:spPr>
          <a:xfrm rot="5400000">
            <a:off x="6528594" y="2270175"/>
            <a:ext cx="1778000" cy="1341438"/>
          </a:xfrm>
          <a:prstGeom prst="triangle">
            <a:avLst>
              <a:gd name="adj" fmla="val 42620"/>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a:p>
        </p:txBody>
      </p:sp>
      <p:grpSp>
        <p:nvGrpSpPr>
          <p:cNvPr id="35" name="Group 12"/>
          <p:cNvGrpSpPr>
            <a:grpSpLocks/>
          </p:cNvGrpSpPr>
          <p:nvPr/>
        </p:nvGrpSpPr>
        <p:grpSpPr bwMode="auto">
          <a:xfrm>
            <a:off x="6575425" y="1928069"/>
            <a:ext cx="2398713" cy="1608138"/>
            <a:chOff x="3011154" y="3613781"/>
            <a:chExt cx="2679737" cy="2183821"/>
          </a:xfrm>
        </p:grpSpPr>
        <p:cxnSp>
          <p:nvCxnSpPr>
            <p:cNvPr id="187" name="Straight Connector 14"/>
            <p:cNvCxnSpPr/>
            <p:nvPr/>
          </p:nvCxnSpPr>
          <p:spPr>
            <a:xfrm>
              <a:off x="3011154" y="3613781"/>
              <a:ext cx="2532537" cy="1724636"/>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sp>
          <p:nvSpPr>
            <p:cNvPr id="30778" name="TextBox 14"/>
            <p:cNvSpPr txBox="1">
              <a:spLocks noChangeArrowheads="1"/>
            </p:cNvSpPr>
            <p:nvPr/>
          </p:nvSpPr>
          <p:spPr bwMode="auto">
            <a:xfrm>
              <a:off x="4729120" y="5379824"/>
              <a:ext cx="961771" cy="417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Demand</a:t>
              </a:r>
              <a:endParaRPr lang="en-US" sz="1400" baseline="-25000"/>
            </a:p>
          </p:txBody>
        </p:sp>
      </p:grpSp>
      <p:grpSp>
        <p:nvGrpSpPr>
          <p:cNvPr id="36" name="Group 90"/>
          <p:cNvGrpSpPr>
            <a:grpSpLocks/>
          </p:cNvGrpSpPr>
          <p:nvPr/>
        </p:nvGrpSpPr>
        <p:grpSpPr bwMode="auto">
          <a:xfrm>
            <a:off x="6657975" y="2005857"/>
            <a:ext cx="2208213" cy="1905000"/>
            <a:chOff x="2366951" y="5565901"/>
            <a:chExt cx="2466921" cy="2584586"/>
          </a:xfrm>
        </p:grpSpPr>
        <p:cxnSp>
          <p:nvCxnSpPr>
            <p:cNvPr id="190" name="Straight Connector 189"/>
            <p:cNvCxnSpPr/>
            <p:nvPr/>
          </p:nvCxnSpPr>
          <p:spPr>
            <a:xfrm flipV="1">
              <a:off x="2366951" y="5942819"/>
              <a:ext cx="2362285" cy="2207668"/>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sp>
          <p:nvSpPr>
            <p:cNvPr id="30776" name="TextBox 92"/>
            <p:cNvSpPr txBox="1">
              <a:spLocks noChangeArrowheads="1"/>
            </p:cNvSpPr>
            <p:nvPr/>
          </p:nvSpPr>
          <p:spPr bwMode="auto">
            <a:xfrm>
              <a:off x="3959568" y="5565901"/>
              <a:ext cx="874304" cy="417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Supply </a:t>
              </a:r>
              <a:endParaRPr lang="en-US" sz="1400" baseline="-25000"/>
            </a:p>
          </p:txBody>
        </p:sp>
      </p:grpSp>
      <p:grpSp>
        <p:nvGrpSpPr>
          <p:cNvPr id="37" name="Group 74"/>
          <p:cNvGrpSpPr>
            <a:grpSpLocks/>
          </p:cNvGrpSpPr>
          <p:nvPr/>
        </p:nvGrpSpPr>
        <p:grpSpPr bwMode="auto">
          <a:xfrm>
            <a:off x="7216775" y="1448644"/>
            <a:ext cx="1246188" cy="1492250"/>
            <a:chOff x="1959528" y="2632917"/>
            <a:chExt cx="1246788" cy="1491764"/>
          </a:xfrm>
        </p:grpSpPr>
        <p:sp>
          <p:nvSpPr>
            <p:cNvPr id="30773" name="TextBox 133"/>
            <p:cNvSpPr txBox="1">
              <a:spLocks noChangeArrowheads="1"/>
            </p:cNvSpPr>
            <p:nvPr/>
          </p:nvSpPr>
          <p:spPr bwMode="auto">
            <a:xfrm>
              <a:off x="2002395" y="2632917"/>
              <a:ext cx="1203921" cy="523220"/>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Deadweight</a:t>
              </a:r>
            </a:p>
            <a:p>
              <a:pPr algn="ctr" eaLnBrk="1" hangingPunct="1"/>
              <a:r>
                <a:rPr lang="en-US" sz="1400" dirty="0"/>
                <a:t>loss</a:t>
              </a:r>
            </a:p>
          </p:txBody>
        </p:sp>
        <p:cxnSp>
          <p:nvCxnSpPr>
            <p:cNvPr id="194" name="Straight Connector 193"/>
            <p:cNvCxnSpPr/>
            <p:nvPr/>
          </p:nvCxnSpPr>
          <p:spPr>
            <a:xfrm rot="5400000" flipH="1" flipV="1">
              <a:off x="1822559" y="3233285"/>
              <a:ext cx="1028365" cy="75442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8" name="Group 194"/>
          <p:cNvGrpSpPr>
            <a:grpSpLocks/>
          </p:cNvGrpSpPr>
          <p:nvPr/>
        </p:nvGrpSpPr>
        <p:grpSpPr bwMode="auto">
          <a:xfrm>
            <a:off x="7900988" y="2794844"/>
            <a:ext cx="420687" cy="1604963"/>
            <a:chOff x="4107050" y="3707074"/>
            <a:chExt cx="420307" cy="1605014"/>
          </a:xfrm>
        </p:grpSpPr>
        <p:cxnSp>
          <p:nvCxnSpPr>
            <p:cNvPr id="196" name="Straight Connector 195"/>
            <p:cNvCxnSpPr/>
            <p:nvPr/>
          </p:nvCxnSpPr>
          <p:spPr bwMode="auto">
            <a:xfrm rot="5400000">
              <a:off x="3671076" y="4346065"/>
              <a:ext cx="1281154" cy="3172"/>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0772" name="TextBox 78"/>
            <p:cNvSpPr txBox="1">
              <a:spLocks noChangeArrowheads="1"/>
            </p:cNvSpPr>
            <p:nvPr/>
          </p:nvSpPr>
          <p:spPr bwMode="auto">
            <a:xfrm>
              <a:off x="4107050" y="4973534"/>
              <a:ext cx="42030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Q</a:t>
              </a:r>
              <a:r>
                <a:rPr lang="en-US" sz="1600" baseline="-25000"/>
                <a:t>1</a:t>
              </a:r>
            </a:p>
          </p:txBody>
        </p:sp>
      </p:grpSp>
      <p:sp>
        <p:nvSpPr>
          <p:cNvPr id="198" name="Rectangle 197"/>
          <p:cNvSpPr/>
          <p:nvPr/>
        </p:nvSpPr>
        <p:spPr>
          <a:xfrm>
            <a:off x="6448425" y="2037607"/>
            <a:ext cx="268288" cy="1792287"/>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39" name="Group 42"/>
          <p:cNvGrpSpPr>
            <a:grpSpLocks/>
          </p:cNvGrpSpPr>
          <p:nvPr/>
        </p:nvGrpSpPr>
        <p:grpSpPr bwMode="auto">
          <a:xfrm>
            <a:off x="6029325" y="1848694"/>
            <a:ext cx="687388" cy="338138"/>
            <a:chOff x="1528202" y="1873433"/>
            <a:chExt cx="688629" cy="338554"/>
          </a:xfrm>
        </p:grpSpPr>
        <p:cxnSp>
          <p:nvCxnSpPr>
            <p:cNvPr id="200" name="Straight Connector 199"/>
            <p:cNvCxnSpPr/>
            <p:nvPr/>
          </p:nvCxnSpPr>
          <p:spPr bwMode="auto">
            <a:xfrm>
              <a:off x="1933746" y="2054631"/>
              <a:ext cx="283085" cy="0"/>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0770" name="TextBox 78"/>
            <p:cNvSpPr txBox="1">
              <a:spLocks noChangeArrowheads="1"/>
            </p:cNvSpPr>
            <p:nvPr/>
          </p:nvSpPr>
          <p:spPr bwMode="auto">
            <a:xfrm>
              <a:off x="1528202" y="1873433"/>
              <a:ext cx="4122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P</a:t>
              </a:r>
              <a:r>
                <a:rPr lang="en-US" sz="1600" baseline="-25000"/>
                <a:t>B</a:t>
              </a:r>
            </a:p>
          </p:txBody>
        </p:sp>
      </p:grpSp>
      <p:grpSp>
        <p:nvGrpSpPr>
          <p:cNvPr id="40" name="Group 46"/>
          <p:cNvGrpSpPr>
            <a:grpSpLocks/>
          </p:cNvGrpSpPr>
          <p:nvPr/>
        </p:nvGrpSpPr>
        <p:grpSpPr bwMode="auto">
          <a:xfrm>
            <a:off x="6029325" y="3661619"/>
            <a:ext cx="696913" cy="338138"/>
            <a:chOff x="1526223" y="3807132"/>
            <a:chExt cx="698221" cy="338554"/>
          </a:xfrm>
        </p:grpSpPr>
        <p:cxnSp>
          <p:nvCxnSpPr>
            <p:cNvPr id="203" name="Straight Connector 202"/>
            <p:cNvCxnSpPr/>
            <p:nvPr/>
          </p:nvCxnSpPr>
          <p:spPr bwMode="auto">
            <a:xfrm>
              <a:off x="1920662" y="3989920"/>
              <a:ext cx="303782" cy="4768"/>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0768" name="TextBox 78"/>
            <p:cNvSpPr txBox="1">
              <a:spLocks noChangeArrowheads="1"/>
            </p:cNvSpPr>
            <p:nvPr/>
          </p:nvSpPr>
          <p:spPr bwMode="auto">
            <a:xfrm>
              <a:off x="1526223" y="3807132"/>
              <a:ext cx="4122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P</a:t>
              </a:r>
              <a:r>
                <a:rPr lang="en-US" sz="1600" baseline="-25000"/>
                <a:t>S</a:t>
              </a:r>
            </a:p>
          </p:txBody>
        </p:sp>
      </p:grpSp>
      <p:grpSp>
        <p:nvGrpSpPr>
          <p:cNvPr id="41" name="Group 35"/>
          <p:cNvGrpSpPr>
            <a:grpSpLocks/>
          </p:cNvGrpSpPr>
          <p:nvPr/>
        </p:nvGrpSpPr>
        <p:grpSpPr bwMode="auto">
          <a:xfrm>
            <a:off x="6518275" y="2026494"/>
            <a:ext cx="420688" cy="2360613"/>
            <a:chOff x="4071425" y="2951013"/>
            <a:chExt cx="420307" cy="2361075"/>
          </a:xfrm>
        </p:grpSpPr>
        <p:cxnSp>
          <p:nvCxnSpPr>
            <p:cNvPr id="206" name="Straight Connector 205"/>
            <p:cNvCxnSpPr/>
            <p:nvPr/>
          </p:nvCxnSpPr>
          <p:spPr bwMode="auto">
            <a:xfrm rot="16200000" flipH="1">
              <a:off x="3266169" y="3967215"/>
              <a:ext cx="2037162" cy="4758"/>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0766" name="TextBox 78"/>
            <p:cNvSpPr txBox="1">
              <a:spLocks noChangeArrowheads="1"/>
            </p:cNvSpPr>
            <p:nvPr/>
          </p:nvSpPr>
          <p:spPr bwMode="auto">
            <a:xfrm>
              <a:off x="4071425" y="4973534"/>
              <a:ext cx="42030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Q</a:t>
              </a:r>
              <a:r>
                <a:rPr lang="en-US" sz="1600" baseline="-25000"/>
                <a:t>2</a:t>
              </a:r>
            </a:p>
          </p:txBody>
        </p:sp>
      </p:grpSp>
      <p:sp>
        <p:nvSpPr>
          <p:cNvPr id="208" name="TextBox 133"/>
          <p:cNvSpPr txBox="1">
            <a:spLocks noChangeArrowheads="1"/>
          </p:cNvSpPr>
          <p:nvPr/>
        </p:nvSpPr>
        <p:spPr bwMode="auto">
          <a:xfrm rot="-5400000">
            <a:off x="5895975" y="2844057"/>
            <a:ext cx="13430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Tax revenue</a:t>
            </a:r>
          </a:p>
        </p:txBody>
      </p:sp>
      <p:sp>
        <p:nvSpPr>
          <p:cNvPr id="107" name="Title 1"/>
          <p:cNvSpPr>
            <a:spLocks noGrp="1"/>
          </p:cNvSpPr>
          <p:nvPr>
            <p:ph type="title"/>
          </p:nvPr>
        </p:nvSpPr>
        <p:spPr bwMode="auto">
          <a:xfrm>
            <a:off x="0" y="0"/>
            <a:ext cx="9144000" cy="76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3800" dirty="0" smtClean="0">
                <a:solidFill>
                  <a:srgbClr val="0070C0"/>
                </a:solidFill>
                <a:latin typeface="+mn-lt"/>
              </a:rPr>
              <a:t>Deadweight Loss &amp; Tax </a:t>
            </a:r>
            <a:r>
              <a:rPr lang="en-US" sz="3800" dirty="0" smtClean="0">
                <a:solidFill>
                  <a:srgbClr val="0070C0"/>
                </a:solidFill>
                <a:latin typeface="+mn-lt"/>
              </a:rPr>
              <a:t>Revenue</a:t>
            </a:r>
            <a:endParaRPr lang="en-US" sz="3800" dirty="0" smtClean="0">
              <a:solidFill>
                <a:srgbClr val="0070C0"/>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left)">
                                      <p:cBhvr>
                                        <p:cTn id="7" dur="500"/>
                                        <p:tgtEl>
                                          <p:spTgt spid="14"/>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left)">
                                      <p:cBhvr>
                                        <p:cTn id="11" dur="500"/>
                                        <p:tgtEl>
                                          <p:spTgt spid="5"/>
                                        </p:tgtEl>
                                      </p:cBhvr>
                                    </p:animEffect>
                                  </p:childTnLst>
                                </p:cTn>
                              </p:par>
                              <p:par>
                                <p:cTn id="12" presetID="22" presetClass="entr" presetSubtype="4" fill="hold" nodeType="with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down)">
                                      <p:cBhvr>
                                        <p:cTn id="14" dur="500"/>
                                        <p:tgtEl>
                                          <p:spTgt spid="2"/>
                                        </p:tgtEl>
                                      </p:cBhvr>
                                    </p:animEffect>
                                  </p:childTnLst>
                                </p:cTn>
                              </p:par>
                            </p:childTnLst>
                          </p:cTn>
                        </p:par>
                        <p:par>
                          <p:cTn id="15" fill="hold" nodeType="afterGroup">
                            <p:stCondLst>
                              <p:cond delay="1000"/>
                            </p:stCondLst>
                            <p:childTnLst>
                              <p:par>
                                <p:cTn id="16" presetID="22" presetClass="entr" presetSubtype="8" fill="hold" nodeType="after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wipe(left)">
                                      <p:cBhvr>
                                        <p:cTn id="18" dur="1000"/>
                                        <p:tgtEl>
                                          <p:spTgt spid="7"/>
                                        </p:tgtEl>
                                      </p:cBhvr>
                                    </p:animEffect>
                                  </p:childTnLst>
                                </p:cTn>
                              </p:par>
                            </p:childTnLst>
                          </p:cTn>
                        </p:par>
                        <p:par>
                          <p:cTn id="19" fill="hold" nodeType="afterGroup">
                            <p:stCondLst>
                              <p:cond delay="2000"/>
                            </p:stCondLst>
                            <p:childTnLst>
                              <p:par>
                                <p:cTn id="20" presetID="22" presetClass="entr" presetSubtype="8" fill="hold" nodeType="after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left)">
                                      <p:cBhvr>
                                        <p:cTn id="22" dur="1000"/>
                                        <p:tgtEl>
                                          <p:spTgt spid="9"/>
                                        </p:tgtEl>
                                      </p:cBhvr>
                                    </p:animEffect>
                                  </p:childTnLst>
                                </p:cTn>
                              </p:par>
                            </p:childTnLst>
                          </p:cTn>
                        </p:par>
                        <p:par>
                          <p:cTn id="23" fill="hold" nodeType="afterGroup">
                            <p:stCondLst>
                              <p:cond delay="3000"/>
                            </p:stCondLst>
                            <p:childTnLst>
                              <p:par>
                                <p:cTn id="24" presetID="22" presetClass="entr" presetSubtype="1" fill="hold" nodeType="after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wipe(up)">
                                      <p:cBhvr>
                                        <p:cTn id="26" dur="1000"/>
                                        <p:tgtEl>
                                          <p:spTgt spid="12"/>
                                        </p:tgtEl>
                                      </p:cBhvr>
                                    </p:animEffect>
                                  </p:childTnLst>
                                </p:cTn>
                              </p:par>
                            </p:childTnLst>
                          </p:cTn>
                        </p:par>
                        <p:par>
                          <p:cTn id="27" fill="hold" nodeType="afterGroup">
                            <p:stCondLst>
                              <p:cond delay="4000"/>
                            </p:stCondLst>
                            <p:childTnLst>
                              <p:par>
                                <p:cTn id="28" presetID="22" presetClass="entr" presetSubtype="8" fill="hold" nodeType="after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wipe(left)">
                                      <p:cBhvr>
                                        <p:cTn id="30" dur="1000"/>
                                        <p:tgtEl>
                                          <p:spTgt spid="13"/>
                                        </p:tgtEl>
                                      </p:cBhvr>
                                    </p:animEffect>
                                  </p:childTnLst>
                                </p:cTn>
                              </p:par>
                            </p:childTnLst>
                          </p:cTn>
                        </p:par>
                        <p:par>
                          <p:cTn id="31" fill="hold" nodeType="afterGroup">
                            <p:stCondLst>
                              <p:cond delay="5000"/>
                            </p:stCondLst>
                            <p:childTnLst>
                              <p:par>
                                <p:cTn id="32" presetID="22" presetClass="entr" presetSubtype="1" fill="hold" nodeType="afterEffect">
                                  <p:stCondLst>
                                    <p:cond delay="0"/>
                                  </p:stCondLst>
                                  <p:childTnLst>
                                    <p:set>
                                      <p:cBhvr>
                                        <p:cTn id="33" dur="1" fill="hold">
                                          <p:stCondLst>
                                            <p:cond delay="0"/>
                                          </p:stCondLst>
                                        </p:cTn>
                                        <p:tgtEl>
                                          <p:spTgt spid="17"/>
                                        </p:tgtEl>
                                        <p:attrNameLst>
                                          <p:attrName>style.visibility</p:attrName>
                                        </p:attrNameLst>
                                      </p:cBhvr>
                                      <p:to>
                                        <p:strVal val="visible"/>
                                      </p:to>
                                    </p:set>
                                    <p:animEffect transition="in" filter="wipe(up)">
                                      <p:cBhvr>
                                        <p:cTn id="34" dur="1000"/>
                                        <p:tgtEl>
                                          <p:spTgt spid="17"/>
                                        </p:tgtEl>
                                      </p:cBhvr>
                                    </p:animEffect>
                                  </p:childTnLst>
                                </p:cTn>
                              </p:par>
                            </p:childTnLst>
                          </p:cTn>
                        </p:par>
                        <p:par>
                          <p:cTn id="35" fill="hold" nodeType="afterGroup">
                            <p:stCondLst>
                              <p:cond delay="6000"/>
                            </p:stCondLst>
                            <p:childTnLst>
                              <p:par>
                                <p:cTn id="36" presetID="22" presetClass="entr" presetSubtype="8" fill="hold" nodeType="afterEffect">
                                  <p:stCondLst>
                                    <p:cond delay="0"/>
                                  </p:stCondLst>
                                  <p:childTnLst>
                                    <p:set>
                                      <p:cBhvr>
                                        <p:cTn id="37" dur="1" fill="hold">
                                          <p:stCondLst>
                                            <p:cond delay="0"/>
                                          </p:stCondLst>
                                        </p:cTn>
                                        <p:tgtEl>
                                          <p:spTgt spid="16"/>
                                        </p:tgtEl>
                                        <p:attrNameLst>
                                          <p:attrName>style.visibility</p:attrName>
                                        </p:attrNameLst>
                                      </p:cBhvr>
                                      <p:to>
                                        <p:strVal val="visible"/>
                                      </p:to>
                                    </p:set>
                                    <p:animEffect transition="in" filter="wipe(left)">
                                      <p:cBhvr>
                                        <p:cTn id="38" dur="1000"/>
                                        <p:tgtEl>
                                          <p:spTgt spid="16"/>
                                        </p:tgtEl>
                                      </p:cBhvr>
                                    </p:animEffect>
                                  </p:childTnLst>
                                </p:cTn>
                              </p:par>
                            </p:childTnLst>
                          </p:cTn>
                        </p:par>
                        <p:par>
                          <p:cTn id="39" fill="hold" nodeType="afterGroup">
                            <p:stCondLst>
                              <p:cond delay="7000"/>
                            </p:stCondLst>
                            <p:childTnLst>
                              <p:par>
                                <p:cTn id="40" presetID="22" presetClass="entr" presetSubtype="8" fill="hold" grpId="0" nodeType="afterEffect">
                                  <p:stCondLst>
                                    <p:cond delay="0"/>
                                  </p:stCondLst>
                                  <p:childTnLst>
                                    <p:set>
                                      <p:cBhvr>
                                        <p:cTn id="41" dur="1" fill="hold">
                                          <p:stCondLst>
                                            <p:cond delay="0"/>
                                          </p:stCondLst>
                                        </p:cTn>
                                        <p:tgtEl>
                                          <p:spTgt spid="21"/>
                                        </p:tgtEl>
                                        <p:attrNameLst>
                                          <p:attrName>style.visibility</p:attrName>
                                        </p:attrNameLst>
                                      </p:cBhvr>
                                      <p:to>
                                        <p:strVal val="visible"/>
                                      </p:to>
                                    </p:set>
                                    <p:animEffect transition="in" filter="wipe(left)">
                                      <p:cBhvr>
                                        <p:cTn id="42" dur="1000"/>
                                        <p:tgtEl>
                                          <p:spTgt spid="21"/>
                                        </p:tgtEl>
                                      </p:cBhvr>
                                    </p:animEffect>
                                  </p:childTnLst>
                                </p:cTn>
                              </p:par>
                            </p:childTnLst>
                          </p:cTn>
                        </p:par>
                        <p:par>
                          <p:cTn id="43" fill="hold" nodeType="afterGroup">
                            <p:stCondLst>
                              <p:cond delay="8000"/>
                            </p:stCondLst>
                            <p:childTnLst>
                              <p:par>
                                <p:cTn id="44" presetID="22" presetClass="entr" presetSubtype="8" fill="hold" nodeType="afterEffect">
                                  <p:stCondLst>
                                    <p:cond delay="0"/>
                                  </p:stCondLst>
                                  <p:childTnLst>
                                    <p:set>
                                      <p:cBhvr>
                                        <p:cTn id="45" dur="1" fill="hold">
                                          <p:stCondLst>
                                            <p:cond delay="0"/>
                                          </p:stCondLst>
                                        </p:cTn>
                                        <p:tgtEl>
                                          <p:spTgt spid="10"/>
                                        </p:tgtEl>
                                        <p:attrNameLst>
                                          <p:attrName>style.visibility</p:attrName>
                                        </p:attrNameLst>
                                      </p:cBhvr>
                                      <p:to>
                                        <p:strVal val="visible"/>
                                      </p:to>
                                    </p:set>
                                    <p:animEffect transition="in" filter="wipe(left)">
                                      <p:cBhvr>
                                        <p:cTn id="46" dur="1000"/>
                                        <p:tgtEl>
                                          <p:spTgt spid="10"/>
                                        </p:tgtEl>
                                      </p:cBhvr>
                                    </p:animEffect>
                                  </p:childTnLst>
                                </p:cTn>
                              </p:par>
                            </p:childTnLst>
                          </p:cTn>
                        </p:par>
                        <p:par>
                          <p:cTn id="47" fill="hold" nodeType="afterGroup">
                            <p:stCondLst>
                              <p:cond delay="9000"/>
                            </p:stCondLst>
                            <p:childTnLst>
                              <p:par>
                                <p:cTn id="48" presetID="22" presetClass="entr" presetSubtype="8" fill="hold" grpId="0" nodeType="afterEffect">
                                  <p:stCondLst>
                                    <p:cond delay="0"/>
                                  </p:stCondLst>
                                  <p:childTnLst>
                                    <p:set>
                                      <p:cBhvr>
                                        <p:cTn id="49" dur="1" fill="hold">
                                          <p:stCondLst>
                                            <p:cond delay="0"/>
                                          </p:stCondLst>
                                        </p:cTn>
                                        <p:tgtEl>
                                          <p:spTgt spid="74"/>
                                        </p:tgtEl>
                                        <p:attrNameLst>
                                          <p:attrName>style.visibility</p:attrName>
                                        </p:attrNameLst>
                                      </p:cBhvr>
                                      <p:to>
                                        <p:strVal val="visible"/>
                                      </p:to>
                                    </p:set>
                                    <p:animEffect transition="in" filter="wipe(left)">
                                      <p:cBhvr>
                                        <p:cTn id="50" dur="1000"/>
                                        <p:tgtEl>
                                          <p:spTgt spid="74"/>
                                        </p:tgtEl>
                                      </p:cBhvr>
                                    </p:animEffect>
                                  </p:childTnLst>
                                </p:cTn>
                              </p:par>
                            </p:childTnLst>
                          </p:cTn>
                        </p:par>
                        <p:par>
                          <p:cTn id="51" fill="hold" nodeType="afterGroup">
                            <p:stCondLst>
                              <p:cond delay="10000"/>
                            </p:stCondLst>
                            <p:childTnLst>
                              <p:par>
                                <p:cTn id="52" presetID="22" presetClass="entr" presetSubtype="8" fill="hold" grpId="0" nodeType="afterEffect">
                                  <p:stCondLst>
                                    <p:cond delay="0"/>
                                  </p:stCondLst>
                                  <p:childTnLst>
                                    <p:set>
                                      <p:cBhvr>
                                        <p:cTn id="53" dur="1" fill="hold">
                                          <p:stCondLst>
                                            <p:cond delay="0"/>
                                          </p:stCondLst>
                                        </p:cTn>
                                        <p:tgtEl>
                                          <p:spTgt spid="75"/>
                                        </p:tgtEl>
                                        <p:attrNameLst>
                                          <p:attrName>style.visibility</p:attrName>
                                        </p:attrNameLst>
                                      </p:cBhvr>
                                      <p:to>
                                        <p:strVal val="visible"/>
                                      </p:to>
                                    </p:set>
                                    <p:animEffect transition="in" filter="wipe(left)">
                                      <p:cBhvr>
                                        <p:cTn id="54" dur="1000"/>
                                        <p:tgtEl>
                                          <p:spTgt spid="75"/>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22" presetClass="entr" presetSubtype="8" fill="hold" grpId="0" nodeType="clickEffect">
                                  <p:stCondLst>
                                    <p:cond delay="0"/>
                                  </p:stCondLst>
                                  <p:childTnLst>
                                    <p:set>
                                      <p:cBhvr>
                                        <p:cTn id="58" dur="1" fill="hold">
                                          <p:stCondLst>
                                            <p:cond delay="0"/>
                                          </p:stCondLst>
                                        </p:cTn>
                                        <p:tgtEl>
                                          <p:spTgt spid="119"/>
                                        </p:tgtEl>
                                        <p:attrNameLst>
                                          <p:attrName>style.visibility</p:attrName>
                                        </p:attrNameLst>
                                      </p:cBhvr>
                                      <p:to>
                                        <p:strVal val="visible"/>
                                      </p:to>
                                    </p:set>
                                    <p:animEffect transition="in" filter="wipe(left)">
                                      <p:cBhvr>
                                        <p:cTn id="59" dur="500"/>
                                        <p:tgtEl>
                                          <p:spTgt spid="119"/>
                                        </p:tgtEl>
                                      </p:cBhvr>
                                    </p:animEffect>
                                  </p:childTnLst>
                                </p:cTn>
                              </p:par>
                            </p:childTnLst>
                          </p:cTn>
                        </p:par>
                        <p:par>
                          <p:cTn id="60" fill="hold" nodeType="afterGroup">
                            <p:stCondLst>
                              <p:cond delay="500"/>
                            </p:stCondLst>
                            <p:childTnLst>
                              <p:par>
                                <p:cTn id="61" presetID="22" presetClass="entr" presetSubtype="8" fill="hold" nodeType="afterEffect">
                                  <p:stCondLst>
                                    <p:cond delay="0"/>
                                  </p:stCondLst>
                                  <p:childTnLst>
                                    <p:set>
                                      <p:cBhvr>
                                        <p:cTn id="62" dur="1" fill="hold">
                                          <p:stCondLst>
                                            <p:cond delay="0"/>
                                          </p:stCondLst>
                                        </p:cTn>
                                        <p:tgtEl>
                                          <p:spTgt spid="20"/>
                                        </p:tgtEl>
                                        <p:attrNameLst>
                                          <p:attrName>style.visibility</p:attrName>
                                        </p:attrNameLst>
                                      </p:cBhvr>
                                      <p:to>
                                        <p:strVal val="visible"/>
                                      </p:to>
                                    </p:set>
                                    <p:animEffect transition="in" filter="wipe(left)">
                                      <p:cBhvr>
                                        <p:cTn id="63" dur="500"/>
                                        <p:tgtEl>
                                          <p:spTgt spid="20"/>
                                        </p:tgtEl>
                                      </p:cBhvr>
                                    </p:animEffect>
                                  </p:childTnLst>
                                </p:cTn>
                              </p:par>
                              <p:par>
                                <p:cTn id="64" presetID="22" presetClass="entr" presetSubtype="4" fill="hold" nodeType="withEffect">
                                  <p:stCondLst>
                                    <p:cond delay="0"/>
                                  </p:stCondLst>
                                  <p:childTnLst>
                                    <p:set>
                                      <p:cBhvr>
                                        <p:cTn id="65" dur="1" fill="hold">
                                          <p:stCondLst>
                                            <p:cond delay="0"/>
                                          </p:stCondLst>
                                        </p:cTn>
                                        <p:tgtEl>
                                          <p:spTgt spid="18"/>
                                        </p:tgtEl>
                                        <p:attrNameLst>
                                          <p:attrName>style.visibility</p:attrName>
                                        </p:attrNameLst>
                                      </p:cBhvr>
                                      <p:to>
                                        <p:strVal val="visible"/>
                                      </p:to>
                                    </p:set>
                                    <p:animEffect transition="in" filter="wipe(down)">
                                      <p:cBhvr>
                                        <p:cTn id="66" dur="500"/>
                                        <p:tgtEl>
                                          <p:spTgt spid="18"/>
                                        </p:tgtEl>
                                      </p:cBhvr>
                                    </p:animEffect>
                                  </p:childTnLst>
                                </p:cTn>
                              </p:par>
                            </p:childTnLst>
                          </p:cTn>
                        </p:par>
                        <p:par>
                          <p:cTn id="67" fill="hold" nodeType="afterGroup">
                            <p:stCondLst>
                              <p:cond delay="1000"/>
                            </p:stCondLst>
                            <p:childTnLst>
                              <p:par>
                                <p:cTn id="68" presetID="22" presetClass="entr" presetSubtype="8" fill="hold" nodeType="afterEffect">
                                  <p:stCondLst>
                                    <p:cond delay="0"/>
                                  </p:stCondLst>
                                  <p:childTnLst>
                                    <p:set>
                                      <p:cBhvr>
                                        <p:cTn id="69" dur="1" fill="hold">
                                          <p:stCondLst>
                                            <p:cond delay="0"/>
                                          </p:stCondLst>
                                        </p:cTn>
                                        <p:tgtEl>
                                          <p:spTgt spid="22"/>
                                        </p:tgtEl>
                                        <p:attrNameLst>
                                          <p:attrName>style.visibility</p:attrName>
                                        </p:attrNameLst>
                                      </p:cBhvr>
                                      <p:to>
                                        <p:strVal val="visible"/>
                                      </p:to>
                                    </p:set>
                                    <p:animEffect transition="in" filter="wipe(left)">
                                      <p:cBhvr>
                                        <p:cTn id="70" dur="1000"/>
                                        <p:tgtEl>
                                          <p:spTgt spid="22"/>
                                        </p:tgtEl>
                                      </p:cBhvr>
                                    </p:animEffect>
                                  </p:childTnLst>
                                </p:cTn>
                              </p:par>
                            </p:childTnLst>
                          </p:cTn>
                        </p:par>
                        <p:par>
                          <p:cTn id="71" fill="hold" nodeType="afterGroup">
                            <p:stCondLst>
                              <p:cond delay="2000"/>
                            </p:stCondLst>
                            <p:childTnLst>
                              <p:par>
                                <p:cTn id="72" presetID="22" presetClass="entr" presetSubtype="8" fill="hold" nodeType="afterEffect">
                                  <p:stCondLst>
                                    <p:cond delay="0"/>
                                  </p:stCondLst>
                                  <p:childTnLst>
                                    <p:set>
                                      <p:cBhvr>
                                        <p:cTn id="73" dur="1" fill="hold">
                                          <p:stCondLst>
                                            <p:cond delay="0"/>
                                          </p:stCondLst>
                                        </p:cTn>
                                        <p:tgtEl>
                                          <p:spTgt spid="24"/>
                                        </p:tgtEl>
                                        <p:attrNameLst>
                                          <p:attrName>style.visibility</p:attrName>
                                        </p:attrNameLst>
                                      </p:cBhvr>
                                      <p:to>
                                        <p:strVal val="visible"/>
                                      </p:to>
                                    </p:set>
                                    <p:animEffect transition="in" filter="wipe(left)">
                                      <p:cBhvr>
                                        <p:cTn id="74" dur="1000"/>
                                        <p:tgtEl>
                                          <p:spTgt spid="24"/>
                                        </p:tgtEl>
                                      </p:cBhvr>
                                    </p:animEffect>
                                  </p:childTnLst>
                                </p:cTn>
                              </p:par>
                            </p:childTnLst>
                          </p:cTn>
                        </p:par>
                        <p:par>
                          <p:cTn id="75" fill="hold" nodeType="afterGroup">
                            <p:stCondLst>
                              <p:cond delay="3000"/>
                            </p:stCondLst>
                            <p:childTnLst>
                              <p:par>
                                <p:cTn id="76" presetID="22" presetClass="entr" presetSubtype="1" fill="hold" nodeType="afterEffect">
                                  <p:stCondLst>
                                    <p:cond delay="0"/>
                                  </p:stCondLst>
                                  <p:childTnLst>
                                    <p:set>
                                      <p:cBhvr>
                                        <p:cTn id="77" dur="1" fill="hold">
                                          <p:stCondLst>
                                            <p:cond delay="0"/>
                                          </p:stCondLst>
                                        </p:cTn>
                                        <p:tgtEl>
                                          <p:spTgt spid="27"/>
                                        </p:tgtEl>
                                        <p:attrNameLst>
                                          <p:attrName>style.visibility</p:attrName>
                                        </p:attrNameLst>
                                      </p:cBhvr>
                                      <p:to>
                                        <p:strVal val="visible"/>
                                      </p:to>
                                    </p:set>
                                    <p:animEffect transition="in" filter="wipe(up)">
                                      <p:cBhvr>
                                        <p:cTn id="78" dur="1000"/>
                                        <p:tgtEl>
                                          <p:spTgt spid="27"/>
                                        </p:tgtEl>
                                      </p:cBhvr>
                                    </p:animEffect>
                                  </p:childTnLst>
                                </p:cTn>
                              </p:par>
                            </p:childTnLst>
                          </p:cTn>
                        </p:par>
                        <p:par>
                          <p:cTn id="79" fill="hold" nodeType="afterGroup">
                            <p:stCondLst>
                              <p:cond delay="4000"/>
                            </p:stCondLst>
                            <p:childTnLst>
                              <p:par>
                                <p:cTn id="80" presetID="22" presetClass="entr" presetSubtype="8" fill="hold" nodeType="afterEffect">
                                  <p:stCondLst>
                                    <p:cond delay="0"/>
                                  </p:stCondLst>
                                  <p:childTnLst>
                                    <p:set>
                                      <p:cBhvr>
                                        <p:cTn id="81" dur="1" fill="hold">
                                          <p:stCondLst>
                                            <p:cond delay="0"/>
                                          </p:stCondLst>
                                        </p:cTn>
                                        <p:tgtEl>
                                          <p:spTgt spid="28"/>
                                        </p:tgtEl>
                                        <p:attrNameLst>
                                          <p:attrName>style.visibility</p:attrName>
                                        </p:attrNameLst>
                                      </p:cBhvr>
                                      <p:to>
                                        <p:strVal val="visible"/>
                                      </p:to>
                                    </p:set>
                                    <p:animEffect transition="in" filter="wipe(left)">
                                      <p:cBhvr>
                                        <p:cTn id="82" dur="1000"/>
                                        <p:tgtEl>
                                          <p:spTgt spid="28"/>
                                        </p:tgtEl>
                                      </p:cBhvr>
                                    </p:animEffect>
                                  </p:childTnLst>
                                </p:cTn>
                              </p:par>
                            </p:childTnLst>
                          </p:cTn>
                        </p:par>
                        <p:par>
                          <p:cTn id="83" fill="hold" nodeType="afterGroup">
                            <p:stCondLst>
                              <p:cond delay="5000"/>
                            </p:stCondLst>
                            <p:childTnLst>
                              <p:par>
                                <p:cTn id="84" presetID="22" presetClass="entr" presetSubtype="1" fill="hold" nodeType="afterEffect">
                                  <p:stCondLst>
                                    <p:cond delay="0"/>
                                  </p:stCondLst>
                                  <p:childTnLst>
                                    <p:set>
                                      <p:cBhvr>
                                        <p:cTn id="85" dur="1" fill="hold">
                                          <p:stCondLst>
                                            <p:cond delay="0"/>
                                          </p:stCondLst>
                                        </p:cTn>
                                        <p:tgtEl>
                                          <p:spTgt spid="31"/>
                                        </p:tgtEl>
                                        <p:attrNameLst>
                                          <p:attrName>style.visibility</p:attrName>
                                        </p:attrNameLst>
                                      </p:cBhvr>
                                      <p:to>
                                        <p:strVal val="visible"/>
                                      </p:to>
                                    </p:set>
                                    <p:animEffect transition="in" filter="wipe(up)">
                                      <p:cBhvr>
                                        <p:cTn id="86" dur="1000"/>
                                        <p:tgtEl>
                                          <p:spTgt spid="31"/>
                                        </p:tgtEl>
                                      </p:cBhvr>
                                    </p:animEffect>
                                  </p:childTnLst>
                                </p:cTn>
                              </p:par>
                            </p:childTnLst>
                          </p:cTn>
                        </p:par>
                        <p:par>
                          <p:cTn id="87" fill="hold" nodeType="afterGroup">
                            <p:stCondLst>
                              <p:cond delay="6000"/>
                            </p:stCondLst>
                            <p:childTnLst>
                              <p:par>
                                <p:cTn id="88" presetID="22" presetClass="entr" presetSubtype="8" fill="hold" nodeType="afterEffect">
                                  <p:stCondLst>
                                    <p:cond delay="0"/>
                                  </p:stCondLst>
                                  <p:childTnLst>
                                    <p:set>
                                      <p:cBhvr>
                                        <p:cTn id="89" dur="1" fill="hold">
                                          <p:stCondLst>
                                            <p:cond delay="0"/>
                                          </p:stCondLst>
                                        </p:cTn>
                                        <p:tgtEl>
                                          <p:spTgt spid="29"/>
                                        </p:tgtEl>
                                        <p:attrNameLst>
                                          <p:attrName>style.visibility</p:attrName>
                                        </p:attrNameLst>
                                      </p:cBhvr>
                                      <p:to>
                                        <p:strVal val="visible"/>
                                      </p:to>
                                    </p:set>
                                    <p:animEffect transition="in" filter="wipe(left)">
                                      <p:cBhvr>
                                        <p:cTn id="90" dur="1000"/>
                                        <p:tgtEl>
                                          <p:spTgt spid="29"/>
                                        </p:tgtEl>
                                      </p:cBhvr>
                                    </p:animEffect>
                                  </p:childTnLst>
                                </p:cTn>
                              </p:par>
                            </p:childTnLst>
                          </p:cTn>
                        </p:par>
                        <p:par>
                          <p:cTn id="91" fill="hold" nodeType="afterGroup">
                            <p:stCondLst>
                              <p:cond delay="7000"/>
                            </p:stCondLst>
                            <p:childTnLst>
                              <p:par>
                                <p:cTn id="92" presetID="22" presetClass="entr" presetSubtype="8" fill="hold" grpId="0" nodeType="afterEffect">
                                  <p:stCondLst>
                                    <p:cond delay="0"/>
                                  </p:stCondLst>
                                  <p:childTnLst>
                                    <p:set>
                                      <p:cBhvr>
                                        <p:cTn id="93" dur="1" fill="hold">
                                          <p:stCondLst>
                                            <p:cond delay="0"/>
                                          </p:stCondLst>
                                        </p:cTn>
                                        <p:tgtEl>
                                          <p:spTgt spid="120"/>
                                        </p:tgtEl>
                                        <p:attrNameLst>
                                          <p:attrName>style.visibility</p:attrName>
                                        </p:attrNameLst>
                                      </p:cBhvr>
                                      <p:to>
                                        <p:strVal val="visible"/>
                                      </p:to>
                                    </p:set>
                                    <p:animEffect transition="in" filter="wipe(left)">
                                      <p:cBhvr>
                                        <p:cTn id="94" dur="1000"/>
                                        <p:tgtEl>
                                          <p:spTgt spid="120"/>
                                        </p:tgtEl>
                                      </p:cBhvr>
                                    </p:animEffect>
                                  </p:childTnLst>
                                </p:cTn>
                              </p:par>
                            </p:childTnLst>
                          </p:cTn>
                        </p:par>
                        <p:par>
                          <p:cTn id="95" fill="hold" nodeType="afterGroup">
                            <p:stCondLst>
                              <p:cond delay="8000"/>
                            </p:stCondLst>
                            <p:childTnLst>
                              <p:par>
                                <p:cTn id="96" presetID="22" presetClass="entr" presetSubtype="8" fill="hold" nodeType="afterEffect">
                                  <p:stCondLst>
                                    <p:cond delay="0"/>
                                  </p:stCondLst>
                                  <p:childTnLst>
                                    <p:set>
                                      <p:cBhvr>
                                        <p:cTn id="97" dur="1" fill="hold">
                                          <p:stCondLst>
                                            <p:cond delay="0"/>
                                          </p:stCondLst>
                                        </p:cTn>
                                        <p:tgtEl>
                                          <p:spTgt spid="25"/>
                                        </p:tgtEl>
                                        <p:attrNameLst>
                                          <p:attrName>style.visibility</p:attrName>
                                        </p:attrNameLst>
                                      </p:cBhvr>
                                      <p:to>
                                        <p:strVal val="visible"/>
                                      </p:to>
                                    </p:set>
                                    <p:animEffect transition="in" filter="wipe(left)">
                                      <p:cBhvr>
                                        <p:cTn id="98" dur="1000"/>
                                        <p:tgtEl>
                                          <p:spTgt spid="25"/>
                                        </p:tgtEl>
                                      </p:cBhvr>
                                    </p:animEffect>
                                  </p:childTnLst>
                                </p:cTn>
                              </p:par>
                            </p:childTnLst>
                          </p:cTn>
                        </p:par>
                        <p:par>
                          <p:cTn id="99" fill="hold" nodeType="afterGroup">
                            <p:stCondLst>
                              <p:cond delay="9000"/>
                            </p:stCondLst>
                            <p:childTnLst>
                              <p:par>
                                <p:cTn id="100" presetID="22" presetClass="entr" presetSubtype="8" fill="hold" grpId="0" nodeType="afterEffect">
                                  <p:stCondLst>
                                    <p:cond delay="0"/>
                                  </p:stCondLst>
                                  <p:childTnLst>
                                    <p:set>
                                      <p:cBhvr>
                                        <p:cTn id="101" dur="1" fill="hold">
                                          <p:stCondLst>
                                            <p:cond delay="0"/>
                                          </p:stCondLst>
                                        </p:cTn>
                                        <p:tgtEl>
                                          <p:spTgt spid="133"/>
                                        </p:tgtEl>
                                        <p:attrNameLst>
                                          <p:attrName>style.visibility</p:attrName>
                                        </p:attrNameLst>
                                      </p:cBhvr>
                                      <p:to>
                                        <p:strVal val="visible"/>
                                      </p:to>
                                    </p:set>
                                    <p:animEffect transition="in" filter="wipe(left)">
                                      <p:cBhvr>
                                        <p:cTn id="102" dur="1000"/>
                                        <p:tgtEl>
                                          <p:spTgt spid="133"/>
                                        </p:tgtEl>
                                      </p:cBhvr>
                                    </p:animEffect>
                                  </p:childTnLst>
                                </p:cTn>
                              </p:par>
                            </p:childTnLst>
                          </p:cTn>
                        </p:par>
                        <p:par>
                          <p:cTn id="103" fill="hold" nodeType="afterGroup">
                            <p:stCondLst>
                              <p:cond delay="10000"/>
                            </p:stCondLst>
                            <p:childTnLst>
                              <p:par>
                                <p:cTn id="104" presetID="22" presetClass="entr" presetSubtype="8" fill="hold" grpId="0" nodeType="afterEffect">
                                  <p:stCondLst>
                                    <p:cond delay="0"/>
                                  </p:stCondLst>
                                  <p:childTnLst>
                                    <p:set>
                                      <p:cBhvr>
                                        <p:cTn id="105" dur="1" fill="hold">
                                          <p:stCondLst>
                                            <p:cond delay="0"/>
                                          </p:stCondLst>
                                        </p:cTn>
                                        <p:tgtEl>
                                          <p:spTgt spid="143"/>
                                        </p:tgtEl>
                                        <p:attrNameLst>
                                          <p:attrName>style.visibility</p:attrName>
                                        </p:attrNameLst>
                                      </p:cBhvr>
                                      <p:to>
                                        <p:strVal val="visible"/>
                                      </p:to>
                                    </p:set>
                                    <p:animEffect transition="in" filter="wipe(left)">
                                      <p:cBhvr>
                                        <p:cTn id="106" dur="1000"/>
                                        <p:tgtEl>
                                          <p:spTgt spid="143"/>
                                        </p:tgtEl>
                                      </p:cBhvr>
                                    </p:animEffect>
                                  </p:childTnLst>
                                </p:cTn>
                              </p:par>
                            </p:childTnLst>
                          </p:cTn>
                        </p:par>
                      </p:childTnLst>
                    </p:cTn>
                  </p:par>
                  <p:par>
                    <p:cTn id="107" fill="hold" nodeType="clickPar">
                      <p:stCondLst>
                        <p:cond delay="indefinite"/>
                      </p:stCondLst>
                      <p:childTnLst>
                        <p:par>
                          <p:cTn id="108" fill="hold" nodeType="withGroup">
                            <p:stCondLst>
                              <p:cond delay="0"/>
                            </p:stCondLst>
                            <p:childTnLst>
                              <p:par>
                                <p:cTn id="109" presetID="22" presetClass="entr" presetSubtype="8" fill="hold" grpId="0" nodeType="clickEffect">
                                  <p:stCondLst>
                                    <p:cond delay="0"/>
                                  </p:stCondLst>
                                  <p:childTnLst>
                                    <p:set>
                                      <p:cBhvr>
                                        <p:cTn id="110" dur="1" fill="hold">
                                          <p:stCondLst>
                                            <p:cond delay="0"/>
                                          </p:stCondLst>
                                        </p:cTn>
                                        <p:tgtEl>
                                          <p:spTgt spid="184"/>
                                        </p:tgtEl>
                                        <p:attrNameLst>
                                          <p:attrName>style.visibility</p:attrName>
                                        </p:attrNameLst>
                                      </p:cBhvr>
                                      <p:to>
                                        <p:strVal val="visible"/>
                                      </p:to>
                                    </p:set>
                                    <p:animEffect transition="in" filter="wipe(left)">
                                      <p:cBhvr>
                                        <p:cTn id="111" dur="500"/>
                                        <p:tgtEl>
                                          <p:spTgt spid="184"/>
                                        </p:tgtEl>
                                      </p:cBhvr>
                                    </p:animEffect>
                                  </p:childTnLst>
                                </p:cTn>
                              </p:par>
                            </p:childTnLst>
                          </p:cTn>
                        </p:par>
                        <p:par>
                          <p:cTn id="112" fill="hold" nodeType="afterGroup">
                            <p:stCondLst>
                              <p:cond delay="500"/>
                            </p:stCondLst>
                            <p:childTnLst>
                              <p:par>
                                <p:cTn id="113" presetID="22" presetClass="entr" presetSubtype="8" fill="hold" nodeType="afterEffect">
                                  <p:stCondLst>
                                    <p:cond delay="0"/>
                                  </p:stCondLst>
                                  <p:childTnLst>
                                    <p:set>
                                      <p:cBhvr>
                                        <p:cTn id="114" dur="1" fill="hold">
                                          <p:stCondLst>
                                            <p:cond delay="0"/>
                                          </p:stCondLst>
                                        </p:cTn>
                                        <p:tgtEl>
                                          <p:spTgt spid="34"/>
                                        </p:tgtEl>
                                        <p:attrNameLst>
                                          <p:attrName>style.visibility</p:attrName>
                                        </p:attrNameLst>
                                      </p:cBhvr>
                                      <p:to>
                                        <p:strVal val="visible"/>
                                      </p:to>
                                    </p:set>
                                    <p:animEffect transition="in" filter="wipe(left)">
                                      <p:cBhvr>
                                        <p:cTn id="115" dur="500"/>
                                        <p:tgtEl>
                                          <p:spTgt spid="34"/>
                                        </p:tgtEl>
                                      </p:cBhvr>
                                    </p:animEffect>
                                  </p:childTnLst>
                                </p:cTn>
                              </p:par>
                              <p:par>
                                <p:cTn id="116" presetID="22" presetClass="entr" presetSubtype="4" fill="hold" nodeType="withEffect">
                                  <p:stCondLst>
                                    <p:cond delay="0"/>
                                  </p:stCondLst>
                                  <p:childTnLst>
                                    <p:set>
                                      <p:cBhvr>
                                        <p:cTn id="117" dur="1" fill="hold">
                                          <p:stCondLst>
                                            <p:cond delay="0"/>
                                          </p:stCondLst>
                                        </p:cTn>
                                        <p:tgtEl>
                                          <p:spTgt spid="32"/>
                                        </p:tgtEl>
                                        <p:attrNameLst>
                                          <p:attrName>style.visibility</p:attrName>
                                        </p:attrNameLst>
                                      </p:cBhvr>
                                      <p:to>
                                        <p:strVal val="visible"/>
                                      </p:to>
                                    </p:set>
                                    <p:animEffect transition="in" filter="wipe(down)">
                                      <p:cBhvr>
                                        <p:cTn id="118" dur="500"/>
                                        <p:tgtEl>
                                          <p:spTgt spid="32"/>
                                        </p:tgtEl>
                                      </p:cBhvr>
                                    </p:animEffect>
                                  </p:childTnLst>
                                </p:cTn>
                              </p:par>
                            </p:childTnLst>
                          </p:cTn>
                        </p:par>
                        <p:par>
                          <p:cTn id="119" fill="hold" nodeType="afterGroup">
                            <p:stCondLst>
                              <p:cond delay="1000"/>
                            </p:stCondLst>
                            <p:childTnLst>
                              <p:par>
                                <p:cTn id="120" presetID="22" presetClass="entr" presetSubtype="8" fill="hold" nodeType="afterEffect">
                                  <p:stCondLst>
                                    <p:cond delay="0"/>
                                  </p:stCondLst>
                                  <p:childTnLst>
                                    <p:set>
                                      <p:cBhvr>
                                        <p:cTn id="121" dur="1" fill="hold">
                                          <p:stCondLst>
                                            <p:cond delay="0"/>
                                          </p:stCondLst>
                                        </p:cTn>
                                        <p:tgtEl>
                                          <p:spTgt spid="35"/>
                                        </p:tgtEl>
                                        <p:attrNameLst>
                                          <p:attrName>style.visibility</p:attrName>
                                        </p:attrNameLst>
                                      </p:cBhvr>
                                      <p:to>
                                        <p:strVal val="visible"/>
                                      </p:to>
                                    </p:set>
                                    <p:animEffect transition="in" filter="wipe(left)">
                                      <p:cBhvr>
                                        <p:cTn id="122" dur="1000"/>
                                        <p:tgtEl>
                                          <p:spTgt spid="35"/>
                                        </p:tgtEl>
                                      </p:cBhvr>
                                    </p:animEffect>
                                  </p:childTnLst>
                                </p:cTn>
                              </p:par>
                            </p:childTnLst>
                          </p:cTn>
                        </p:par>
                        <p:par>
                          <p:cTn id="123" fill="hold" nodeType="afterGroup">
                            <p:stCondLst>
                              <p:cond delay="2000"/>
                            </p:stCondLst>
                            <p:childTnLst>
                              <p:par>
                                <p:cTn id="124" presetID="22" presetClass="entr" presetSubtype="8" fill="hold" nodeType="afterEffect">
                                  <p:stCondLst>
                                    <p:cond delay="0"/>
                                  </p:stCondLst>
                                  <p:childTnLst>
                                    <p:set>
                                      <p:cBhvr>
                                        <p:cTn id="125" dur="1" fill="hold">
                                          <p:stCondLst>
                                            <p:cond delay="0"/>
                                          </p:stCondLst>
                                        </p:cTn>
                                        <p:tgtEl>
                                          <p:spTgt spid="36"/>
                                        </p:tgtEl>
                                        <p:attrNameLst>
                                          <p:attrName>style.visibility</p:attrName>
                                        </p:attrNameLst>
                                      </p:cBhvr>
                                      <p:to>
                                        <p:strVal val="visible"/>
                                      </p:to>
                                    </p:set>
                                    <p:animEffect transition="in" filter="wipe(left)">
                                      <p:cBhvr>
                                        <p:cTn id="126" dur="1000"/>
                                        <p:tgtEl>
                                          <p:spTgt spid="36"/>
                                        </p:tgtEl>
                                      </p:cBhvr>
                                    </p:animEffect>
                                  </p:childTnLst>
                                </p:cTn>
                              </p:par>
                            </p:childTnLst>
                          </p:cTn>
                        </p:par>
                        <p:par>
                          <p:cTn id="127" fill="hold" nodeType="afterGroup">
                            <p:stCondLst>
                              <p:cond delay="3000"/>
                            </p:stCondLst>
                            <p:childTnLst>
                              <p:par>
                                <p:cTn id="128" presetID="22" presetClass="entr" presetSubtype="1" fill="hold" nodeType="afterEffect">
                                  <p:stCondLst>
                                    <p:cond delay="0"/>
                                  </p:stCondLst>
                                  <p:childTnLst>
                                    <p:set>
                                      <p:cBhvr>
                                        <p:cTn id="129" dur="1" fill="hold">
                                          <p:stCondLst>
                                            <p:cond delay="0"/>
                                          </p:stCondLst>
                                        </p:cTn>
                                        <p:tgtEl>
                                          <p:spTgt spid="38"/>
                                        </p:tgtEl>
                                        <p:attrNameLst>
                                          <p:attrName>style.visibility</p:attrName>
                                        </p:attrNameLst>
                                      </p:cBhvr>
                                      <p:to>
                                        <p:strVal val="visible"/>
                                      </p:to>
                                    </p:set>
                                    <p:animEffect transition="in" filter="wipe(up)">
                                      <p:cBhvr>
                                        <p:cTn id="130" dur="1000"/>
                                        <p:tgtEl>
                                          <p:spTgt spid="38"/>
                                        </p:tgtEl>
                                      </p:cBhvr>
                                    </p:animEffect>
                                  </p:childTnLst>
                                </p:cTn>
                              </p:par>
                            </p:childTnLst>
                          </p:cTn>
                        </p:par>
                        <p:par>
                          <p:cTn id="131" fill="hold" nodeType="afterGroup">
                            <p:stCondLst>
                              <p:cond delay="4000"/>
                            </p:stCondLst>
                            <p:childTnLst>
                              <p:par>
                                <p:cTn id="132" presetID="22" presetClass="entr" presetSubtype="8" fill="hold" nodeType="afterEffect">
                                  <p:stCondLst>
                                    <p:cond delay="0"/>
                                  </p:stCondLst>
                                  <p:childTnLst>
                                    <p:set>
                                      <p:cBhvr>
                                        <p:cTn id="133" dur="1" fill="hold">
                                          <p:stCondLst>
                                            <p:cond delay="0"/>
                                          </p:stCondLst>
                                        </p:cTn>
                                        <p:tgtEl>
                                          <p:spTgt spid="39"/>
                                        </p:tgtEl>
                                        <p:attrNameLst>
                                          <p:attrName>style.visibility</p:attrName>
                                        </p:attrNameLst>
                                      </p:cBhvr>
                                      <p:to>
                                        <p:strVal val="visible"/>
                                      </p:to>
                                    </p:set>
                                    <p:animEffect transition="in" filter="wipe(left)">
                                      <p:cBhvr>
                                        <p:cTn id="134" dur="1000"/>
                                        <p:tgtEl>
                                          <p:spTgt spid="39"/>
                                        </p:tgtEl>
                                      </p:cBhvr>
                                    </p:animEffect>
                                  </p:childTnLst>
                                </p:cTn>
                              </p:par>
                            </p:childTnLst>
                          </p:cTn>
                        </p:par>
                        <p:par>
                          <p:cTn id="135" fill="hold" nodeType="afterGroup">
                            <p:stCondLst>
                              <p:cond delay="5000"/>
                            </p:stCondLst>
                            <p:childTnLst>
                              <p:par>
                                <p:cTn id="136" presetID="22" presetClass="entr" presetSubtype="1" fill="hold" nodeType="afterEffect">
                                  <p:stCondLst>
                                    <p:cond delay="0"/>
                                  </p:stCondLst>
                                  <p:childTnLst>
                                    <p:set>
                                      <p:cBhvr>
                                        <p:cTn id="137" dur="1" fill="hold">
                                          <p:stCondLst>
                                            <p:cond delay="0"/>
                                          </p:stCondLst>
                                        </p:cTn>
                                        <p:tgtEl>
                                          <p:spTgt spid="41"/>
                                        </p:tgtEl>
                                        <p:attrNameLst>
                                          <p:attrName>style.visibility</p:attrName>
                                        </p:attrNameLst>
                                      </p:cBhvr>
                                      <p:to>
                                        <p:strVal val="visible"/>
                                      </p:to>
                                    </p:set>
                                    <p:animEffect transition="in" filter="wipe(up)">
                                      <p:cBhvr>
                                        <p:cTn id="138" dur="1000"/>
                                        <p:tgtEl>
                                          <p:spTgt spid="41"/>
                                        </p:tgtEl>
                                      </p:cBhvr>
                                    </p:animEffect>
                                  </p:childTnLst>
                                </p:cTn>
                              </p:par>
                            </p:childTnLst>
                          </p:cTn>
                        </p:par>
                        <p:par>
                          <p:cTn id="139" fill="hold" nodeType="afterGroup">
                            <p:stCondLst>
                              <p:cond delay="6000"/>
                            </p:stCondLst>
                            <p:childTnLst>
                              <p:par>
                                <p:cTn id="140" presetID="22" presetClass="entr" presetSubtype="8" fill="hold" nodeType="afterEffect">
                                  <p:stCondLst>
                                    <p:cond delay="0"/>
                                  </p:stCondLst>
                                  <p:childTnLst>
                                    <p:set>
                                      <p:cBhvr>
                                        <p:cTn id="141" dur="1" fill="hold">
                                          <p:stCondLst>
                                            <p:cond delay="0"/>
                                          </p:stCondLst>
                                        </p:cTn>
                                        <p:tgtEl>
                                          <p:spTgt spid="40"/>
                                        </p:tgtEl>
                                        <p:attrNameLst>
                                          <p:attrName>style.visibility</p:attrName>
                                        </p:attrNameLst>
                                      </p:cBhvr>
                                      <p:to>
                                        <p:strVal val="visible"/>
                                      </p:to>
                                    </p:set>
                                    <p:animEffect transition="in" filter="wipe(left)">
                                      <p:cBhvr>
                                        <p:cTn id="142" dur="1000"/>
                                        <p:tgtEl>
                                          <p:spTgt spid="40"/>
                                        </p:tgtEl>
                                      </p:cBhvr>
                                    </p:animEffect>
                                  </p:childTnLst>
                                </p:cTn>
                              </p:par>
                            </p:childTnLst>
                          </p:cTn>
                        </p:par>
                        <p:par>
                          <p:cTn id="143" fill="hold" nodeType="afterGroup">
                            <p:stCondLst>
                              <p:cond delay="7000"/>
                            </p:stCondLst>
                            <p:childTnLst>
                              <p:par>
                                <p:cTn id="144" presetID="22" presetClass="entr" presetSubtype="8" fill="hold" grpId="0" nodeType="afterEffect">
                                  <p:stCondLst>
                                    <p:cond delay="0"/>
                                  </p:stCondLst>
                                  <p:childTnLst>
                                    <p:set>
                                      <p:cBhvr>
                                        <p:cTn id="145" dur="1" fill="hold">
                                          <p:stCondLst>
                                            <p:cond delay="0"/>
                                          </p:stCondLst>
                                        </p:cTn>
                                        <p:tgtEl>
                                          <p:spTgt spid="185"/>
                                        </p:tgtEl>
                                        <p:attrNameLst>
                                          <p:attrName>style.visibility</p:attrName>
                                        </p:attrNameLst>
                                      </p:cBhvr>
                                      <p:to>
                                        <p:strVal val="visible"/>
                                      </p:to>
                                    </p:set>
                                    <p:animEffect transition="in" filter="wipe(left)">
                                      <p:cBhvr>
                                        <p:cTn id="146" dur="1000"/>
                                        <p:tgtEl>
                                          <p:spTgt spid="185"/>
                                        </p:tgtEl>
                                      </p:cBhvr>
                                    </p:animEffect>
                                  </p:childTnLst>
                                </p:cTn>
                              </p:par>
                            </p:childTnLst>
                          </p:cTn>
                        </p:par>
                        <p:par>
                          <p:cTn id="147" fill="hold" nodeType="afterGroup">
                            <p:stCondLst>
                              <p:cond delay="8000"/>
                            </p:stCondLst>
                            <p:childTnLst>
                              <p:par>
                                <p:cTn id="148" presetID="22" presetClass="entr" presetSubtype="8" fill="hold" nodeType="afterEffect">
                                  <p:stCondLst>
                                    <p:cond delay="0"/>
                                  </p:stCondLst>
                                  <p:childTnLst>
                                    <p:set>
                                      <p:cBhvr>
                                        <p:cTn id="149" dur="1" fill="hold">
                                          <p:stCondLst>
                                            <p:cond delay="0"/>
                                          </p:stCondLst>
                                        </p:cTn>
                                        <p:tgtEl>
                                          <p:spTgt spid="37"/>
                                        </p:tgtEl>
                                        <p:attrNameLst>
                                          <p:attrName>style.visibility</p:attrName>
                                        </p:attrNameLst>
                                      </p:cBhvr>
                                      <p:to>
                                        <p:strVal val="visible"/>
                                      </p:to>
                                    </p:set>
                                    <p:animEffect transition="in" filter="wipe(left)">
                                      <p:cBhvr>
                                        <p:cTn id="150" dur="1000"/>
                                        <p:tgtEl>
                                          <p:spTgt spid="37"/>
                                        </p:tgtEl>
                                      </p:cBhvr>
                                    </p:animEffect>
                                  </p:childTnLst>
                                </p:cTn>
                              </p:par>
                            </p:childTnLst>
                          </p:cTn>
                        </p:par>
                        <p:par>
                          <p:cTn id="151" fill="hold" nodeType="afterGroup">
                            <p:stCondLst>
                              <p:cond delay="9000"/>
                            </p:stCondLst>
                            <p:childTnLst>
                              <p:par>
                                <p:cTn id="152" presetID="22" presetClass="entr" presetSubtype="8" fill="hold" grpId="0" nodeType="afterEffect">
                                  <p:stCondLst>
                                    <p:cond delay="0"/>
                                  </p:stCondLst>
                                  <p:childTnLst>
                                    <p:set>
                                      <p:cBhvr>
                                        <p:cTn id="153" dur="1" fill="hold">
                                          <p:stCondLst>
                                            <p:cond delay="0"/>
                                          </p:stCondLst>
                                        </p:cTn>
                                        <p:tgtEl>
                                          <p:spTgt spid="198"/>
                                        </p:tgtEl>
                                        <p:attrNameLst>
                                          <p:attrName>style.visibility</p:attrName>
                                        </p:attrNameLst>
                                      </p:cBhvr>
                                      <p:to>
                                        <p:strVal val="visible"/>
                                      </p:to>
                                    </p:set>
                                    <p:animEffect transition="in" filter="wipe(left)">
                                      <p:cBhvr>
                                        <p:cTn id="154" dur="1000"/>
                                        <p:tgtEl>
                                          <p:spTgt spid="198"/>
                                        </p:tgtEl>
                                      </p:cBhvr>
                                    </p:animEffect>
                                  </p:childTnLst>
                                </p:cTn>
                              </p:par>
                            </p:childTnLst>
                          </p:cTn>
                        </p:par>
                        <p:par>
                          <p:cTn id="155" fill="hold" nodeType="afterGroup">
                            <p:stCondLst>
                              <p:cond delay="10000"/>
                            </p:stCondLst>
                            <p:childTnLst>
                              <p:par>
                                <p:cTn id="156" presetID="22" presetClass="entr" presetSubtype="8" fill="hold" grpId="0" nodeType="afterEffect">
                                  <p:stCondLst>
                                    <p:cond delay="0"/>
                                  </p:stCondLst>
                                  <p:childTnLst>
                                    <p:set>
                                      <p:cBhvr>
                                        <p:cTn id="157" dur="1" fill="hold">
                                          <p:stCondLst>
                                            <p:cond delay="0"/>
                                          </p:stCondLst>
                                        </p:cTn>
                                        <p:tgtEl>
                                          <p:spTgt spid="208"/>
                                        </p:tgtEl>
                                        <p:attrNameLst>
                                          <p:attrName>style.visibility</p:attrName>
                                        </p:attrNameLst>
                                      </p:cBhvr>
                                      <p:to>
                                        <p:strVal val="visible"/>
                                      </p:to>
                                    </p:set>
                                    <p:animEffect transition="in" filter="wipe(left)">
                                      <p:cBhvr>
                                        <p:cTn id="158" dur="1000"/>
                                        <p:tgtEl>
                                          <p:spTgt spid="208"/>
                                        </p:tgtEl>
                                      </p:cBhvr>
                                    </p:animEffect>
                                  </p:childTnLst>
                                </p:cTn>
                              </p:par>
                            </p:childTnLst>
                          </p:cTn>
                        </p:par>
                      </p:childTnLst>
                    </p:cTn>
                  </p:par>
                  <p:par>
                    <p:cTn id="159" fill="hold">
                      <p:stCondLst>
                        <p:cond delay="indefinite"/>
                      </p:stCondLst>
                      <p:childTnLst>
                        <p:par>
                          <p:cTn id="160" fill="hold" nodeType="afterGroup">
                            <p:stCondLst>
                              <p:cond delay="0"/>
                            </p:stCondLst>
                            <p:childTnLst>
                              <p:par>
                                <p:cTn id="161" presetID="22" presetClass="entr" presetSubtype="8" fill="hold" grpId="0" nodeType="clickEffect">
                                  <p:stCondLst>
                                    <p:cond delay="0"/>
                                  </p:stCondLst>
                                  <p:childTnLst>
                                    <p:set>
                                      <p:cBhvr>
                                        <p:cTn id="162" dur="1" fill="hold">
                                          <p:stCondLst>
                                            <p:cond delay="0"/>
                                          </p:stCondLst>
                                        </p:cTn>
                                        <p:tgtEl>
                                          <p:spTgt spid="15"/>
                                        </p:tgtEl>
                                        <p:attrNameLst>
                                          <p:attrName>style.visibility</p:attrName>
                                        </p:attrNameLst>
                                      </p:cBhvr>
                                      <p:to>
                                        <p:strVal val="visible"/>
                                      </p:to>
                                    </p:set>
                                    <p:animEffect transition="in" filter="wipe(left)">
                                      <p:cBhvr>
                                        <p:cTn id="163"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21" grpId="0" animBg="1"/>
      <p:bldP spid="74" grpId="0" animBg="1"/>
      <p:bldP spid="75" grpId="0"/>
      <p:bldP spid="119" grpId="0"/>
      <p:bldP spid="120" grpId="0" animBg="1"/>
      <p:bldP spid="133" grpId="0" animBg="1"/>
      <p:bldP spid="143" grpId="0"/>
      <p:bldP spid="184" grpId="0"/>
      <p:bldP spid="185" grpId="0" animBg="1"/>
      <p:bldP spid="198" grpId="0" animBg="1"/>
      <p:bldP spid="20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bwMode="auto">
          <a:xfrm>
            <a:off x="304800" y="918516"/>
            <a:ext cx="8534400" cy="165168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t>1974, economist Arthur Laffer</a:t>
            </a:r>
          </a:p>
          <a:p>
            <a:pPr lvl="1"/>
            <a:r>
              <a:rPr lang="en-US" dirty="0" smtClean="0"/>
              <a:t>Tax </a:t>
            </a:r>
            <a:r>
              <a:rPr lang="en-US" dirty="0" smtClean="0"/>
              <a:t>rates were so high</a:t>
            </a:r>
          </a:p>
          <a:p>
            <a:pPr lvl="2"/>
            <a:r>
              <a:rPr lang="en-US" dirty="0" smtClean="0"/>
              <a:t>Reducing them would actually raise tax </a:t>
            </a:r>
            <a:r>
              <a:rPr lang="en-US" dirty="0" smtClean="0"/>
              <a:t>revenue</a:t>
            </a:r>
            <a:endParaRPr lang="en-US" dirty="0" smtClean="0"/>
          </a:p>
        </p:txBody>
      </p:sp>
      <p:sp>
        <p:nvSpPr>
          <p:cNvPr id="4" name="Content Placeholder 1"/>
          <p:cNvSpPr txBox="1">
            <a:spLocks/>
          </p:cNvSpPr>
          <p:nvPr/>
        </p:nvSpPr>
        <p:spPr bwMode="auto">
          <a:xfrm>
            <a:off x="304800" y="2426070"/>
            <a:ext cx="8839200" cy="243013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Ronald Reagan ran for president in 1980</a:t>
            </a:r>
          </a:p>
          <a:p>
            <a:pPr marL="908050" lvl="2"/>
            <a:r>
              <a:rPr lang="en-US" dirty="0" smtClean="0"/>
              <a:t>Taxes were so high that they were discouraging hard work</a:t>
            </a:r>
          </a:p>
          <a:p>
            <a:pPr marL="908050" lvl="2"/>
            <a:r>
              <a:rPr lang="en-US" dirty="0" smtClean="0"/>
              <a:t>Lower taxes would give people the proper incentive to work</a:t>
            </a:r>
          </a:p>
          <a:p>
            <a:pPr lvl="2"/>
            <a:r>
              <a:rPr lang="en-US" dirty="0" smtClean="0"/>
              <a:t>Raise economic well-being</a:t>
            </a:r>
          </a:p>
          <a:p>
            <a:pPr lvl="2"/>
            <a:r>
              <a:rPr lang="en-US" dirty="0" smtClean="0"/>
              <a:t>Perhaps increase tax revenue</a:t>
            </a:r>
          </a:p>
        </p:txBody>
      </p:sp>
      <p:sp>
        <p:nvSpPr>
          <p:cNvPr id="6" name="Title 1"/>
          <p:cNvSpPr>
            <a:spLocks noGrp="1"/>
          </p:cNvSpPr>
          <p:nvPr>
            <p:ph type="title"/>
          </p:nvPr>
        </p:nvSpPr>
        <p:spPr bwMode="auto">
          <a:xfrm>
            <a:off x="0" y="0"/>
            <a:ext cx="9144000" cy="76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3800" dirty="0" smtClean="0">
                <a:solidFill>
                  <a:srgbClr val="0070C0"/>
                </a:solidFill>
                <a:latin typeface="+mn-lt"/>
              </a:rPr>
              <a:t>Deadweight Loss &amp; Tax </a:t>
            </a:r>
            <a:r>
              <a:rPr lang="en-US" sz="3800" dirty="0" smtClean="0">
                <a:solidFill>
                  <a:srgbClr val="0070C0"/>
                </a:solidFill>
                <a:latin typeface="+mn-lt"/>
              </a:rPr>
              <a:t>Revenue</a:t>
            </a:r>
            <a:endParaRPr lang="en-US" sz="3800" dirty="0" smtClean="0">
              <a:solidFill>
                <a:srgbClr val="0070C0"/>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679609" y="1113267"/>
            <a:ext cx="5841522" cy="4248618"/>
            <a:chOff x="1811184" y="1869173"/>
            <a:chExt cx="4601973" cy="3091795"/>
          </a:xfrm>
        </p:grpSpPr>
        <p:grpSp>
          <p:nvGrpSpPr>
            <p:cNvPr id="7" name="Group 76"/>
            <p:cNvGrpSpPr>
              <a:grpSpLocks/>
            </p:cNvGrpSpPr>
            <p:nvPr/>
          </p:nvGrpSpPr>
          <p:grpSpPr bwMode="auto">
            <a:xfrm>
              <a:off x="1811184" y="1993931"/>
              <a:ext cx="4507505" cy="2628901"/>
              <a:chOff x="-172986" y="2524917"/>
              <a:chExt cx="4258098" cy="2628960"/>
            </a:xfrm>
          </p:grpSpPr>
          <p:sp>
            <p:nvSpPr>
              <p:cNvPr id="59" name="Rectangle 58"/>
              <p:cNvSpPr/>
              <p:nvPr/>
            </p:nvSpPr>
            <p:spPr>
              <a:xfrm>
                <a:off x="729758" y="2548730"/>
                <a:ext cx="3355354" cy="260514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US" sz="1400" dirty="0"/>
              </a:p>
            </p:txBody>
          </p:sp>
          <p:grpSp>
            <p:nvGrpSpPr>
              <p:cNvPr id="31765" name="Group 5"/>
              <p:cNvGrpSpPr>
                <a:grpSpLocks/>
              </p:cNvGrpSpPr>
              <p:nvPr/>
            </p:nvGrpSpPr>
            <p:grpSpPr bwMode="auto">
              <a:xfrm>
                <a:off x="-172986" y="2524917"/>
                <a:ext cx="920203" cy="2628959"/>
                <a:chOff x="928657" y="1943524"/>
                <a:chExt cx="920203" cy="2628476"/>
              </a:xfrm>
            </p:grpSpPr>
            <p:cxnSp>
              <p:nvCxnSpPr>
                <p:cNvPr id="61" name="Straight Connector 60"/>
                <p:cNvCxnSpPr/>
                <p:nvPr/>
              </p:nvCxnSpPr>
              <p:spPr>
                <a:xfrm rot="5400000">
                  <a:off x="525099" y="3248239"/>
                  <a:ext cx="2628476" cy="1904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1767" name="TextBox 7"/>
                <p:cNvSpPr txBox="1">
                  <a:spLocks noChangeArrowheads="1"/>
                </p:cNvSpPr>
                <p:nvPr/>
              </p:nvSpPr>
              <p:spPr bwMode="auto">
                <a:xfrm>
                  <a:off x="928657" y="1967333"/>
                  <a:ext cx="901157" cy="5230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dirty="0"/>
                    <a:t>Tax</a:t>
                  </a:r>
                </a:p>
                <a:p>
                  <a:pPr algn="r" eaLnBrk="1" hangingPunct="1"/>
                  <a:r>
                    <a:rPr lang="en-US" sz="1400" dirty="0"/>
                    <a:t>Revenue</a:t>
                  </a:r>
                </a:p>
              </p:txBody>
            </p:sp>
          </p:grpSp>
        </p:grpSp>
        <p:grpSp>
          <p:nvGrpSpPr>
            <p:cNvPr id="10" name="Group 8"/>
            <p:cNvGrpSpPr>
              <a:grpSpLocks/>
            </p:cNvGrpSpPr>
            <p:nvPr/>
          </p:nvGrpSpPr>
          <p:grpSpPr bwMode="auto">
            <a:xfrm>
              <a:off x="2565562" y="4635531"/>
              <a:ext cx="3847595" cy="325437"/>
              <a:chOff x="1676400" y="5181600"/>
              <a:chExt cx="3636012" cy="324593"/>
            </a:xfrm>
          </p:grpSpPr>
          <p:cxnSp>
            <p:nvCxnSpPr>
              <p:cNvPr id="64" name="Straight Connector 63"/>
              <p:cNvCxnSpPr/>
              <p:nvPr/>
            </p:nvCxnSpPr>
            <p:spPr>
              <a:xfrm>
                <a:off x="1828827" y="5181600"/>
                <a:ext cx="340419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1762" name="TextBox 10"/>
              <p:cNvSpPr txBox="1">
                <a:spLocks noChangeArrowheads="1"/>
              </p:cNvSpPr>
              <p:nvPr/>
            </p:nvSpPr>
            <p:spPr bwMode="auto">
              <a:xfrm>
                <a:off x="4480728" y="5198310"/>
                <a:ext cx="831684" cy="307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a:t>Tax size</a:t>
                </a:r>
              </a:p>
            </p:txBody>
          </p:sp>
          <p:sp>
            <p:nvSpPr>
              <p:cNvPr id="31763" name="TextBox 11"/>
              <p:cNvSpPr txBox="1">
                <a:spLocks noChangeArrowheads="1"/>
              </p:cNvSpPr>
              <p:nvPr/>
            </p:nvSpPr>
            <p:spPr bwMode="auto">
              <a:xfrm>
                <a:off x="1676400" y="5181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sp>
          <p:nvSpPr>
            <p:cNvPr id="67" name="Freeform 66"/>
            <p:cNvSpPr/>
            <p:nvPr/>
          </p:nvSpPr>
          <p:spPr>
            <a:xfrm>
              <a:off x="2765123" y="2063781"/>
              <a:ext cx="2908261" cy="2557462"/>
            </a:xfrm>
            <a:custGeom>
              <a:avLst/>
              <a:gdLst>
                <a:gd name="connsiteX0" fmla="*/ 0 w 2792627"/>
                <a:gd name="connsiteY0" fmla="*/ 0 h 0"/>
                <a:gd name="connsiteX1" fmla="*/ 2792627 w 2792627"/>
                <a:gd name="connsiteY1" fmla="*/ 0 h 0"/>
                <a:gd name="connsiteX0" fmla="*/ 0 w 2792627"/>
                <a:gd name="connsiteY0" fmla="*/ 1433384 h 1433384"/>
                <a:gd name="connsiteX1" fmla="*/ 2792627 w 2792627"/>
                <a:gd name="connsiteY1" fmla="*/ 1433384 h 1433384"/>
                <a:gd name="connsiteX0" fmla="*/ 0 w 2792627"/>
                <a:gd name="connsiteY0" fmla="*/ 1433384 h 1433384"/>
                <a:gd name="connsiteX1" fmla="*/ 2792627 w 2792627"/>
                <a:gd name="connsiteY1" fmla="*/ 1433384 h 1433384"/>
                <a:gd name="connsiteX0" fmla="*/ 0 w 2792627"/>
                <a:gd name="connsiteY0" fmla="*/ 2236573 h 2236573"/>
                <a:gd name="connsiteX1" fmla="*/ 2792627 w 2792627"/>
                <a:gd name="connsiteY1" fmla="*/ 2236573 h 2236573"/>
                <a:gd name="connsiteX0" fmla="*/ 0 w 2792627"/>
                <a:gd name="connsiteY0" fmla="*/ 2360141 h 2360141"/>
                <a:gd name="connsiteX1" fmla="*/ 2792627 w 2792627"/>
                <a:gd name="connsiteY1" fmla="*/ 2360141 h 2360141"/>
              </a:gdLst>
              <a:ahLst/>
              <a:cxnLst>
                <a:cxn ang="0">
                  <a:pos x="connsiteX0" y="connsiteY0"/>
                </a:cxn>
                <a:cxn ang="0">
                  <a:pos x="connsiteX1" y="connsiteY1"/>
                </a:cxn>
              </a:cxnLst>
              <a:rect l="l" t="t" r="r" b="b"/>
              <a:pathLst>
                <a:path w="2792627" h="2360141">
                  <a:moveTo>
                    <a:pt x="0" y="2360141"/>
                  </a:moveTo>
                  <a:cubicBezTo>
                    <a:pt x="980303" y="123568"/>
                    <a:pt x="1898821" y="0"/>
                    <a:pt x="2792627" y="2360141"/>
                  </a:cubicBezTo>
                </a:path>
              </a:pathLst>
            </a:custGeom>
            <a:ln w="38100">
              <a:solidFill>
                <a:srgbClr val="0064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31759" name="TextBox 7"/>
            <p:cNvSpPr txBox="1">
              <a:spLocks noChangeArrowheads="1"/>
            </p:cNvSpPr>
            <p:nvPr/>
          </p:nvSpPr>
          <p:spPr bwMode="auto">
            <a:xfrm>
              <a:off x="3603308" y="1869173"/>
              <a:ext cx="1421618" cy="335962"/>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2400" dirty="0"/>
                <a:t>Laffer curve</a:t>
              </a:r>
            </a:p>
          </p:txBody>
        </p:sp>
      </p:grpSp>
      <p:sp>
        <p:nvSpPr>
          <p:cNvPr id="30" name="Title 1"/>
          <p:cNvSpPr>
            <a:spLocks noGrp="1"/>
          </p:cNvSpPr>
          <p:nvPr>
            <p:ph type="title"/>
          </p:nvPr>
        </p:nvSpPr>
        <p:spPr bwMode="auto">
          <a:xfrm>
            <a:off x="0" y="0"/>
            <a:ext cx="9144000" cy="76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3800" dirty="0" smtClean="0">
                <a:solidFill>
                  <a:srgbClr val="0070C0"/>
                </a:solidFill>
                <a:latin typeface="+mn-lt"/>
              </a:rPr>
              <a:t>Deadweight Loss &amp; Tax </a:t>
            </a:r>
            <a:r>
              <a:rPr lang="en-US" sz="3800" dirty="0" smtClean="0">
                <a:solidFill>
                  <a:srgbClr val="0070C0"/>
                </a:solidFill>
                <a:latin typeface="+mn-lt"/>
              </a:rPr>
              <a:t>Revenue</a:t>
            </a:r>
            <a:endParaRPr lang="en-US" sz="3800" dirty="0" smtClean="0">
              <a:solidFill>
                <a:srgbClr val="0070C0"/>
              </a:solidFill>
              <a:latin typeface="+mn-lt"/>
            </a:endParaRPr>
          </a:p>
        </p:txBody>
      </p:sp>
      <p:grpSp>
        <p:nvGrpSpPr>
          <p:cNvPr id="24" name="Group 23"/>
          <p:cNvGrpSpPr/>
          <p:nvPr/>
        </p:nvGrpSpPr>
        <p:grpSpPr>
          <a:xfrm>
            <a:off x="4758978" y="2296701"/>
            <a:ext cx="1587724" cy="1286758"/>
            <a:chOff x="4758978" y="2296701"/>
            <a:chExt cx="1587724" cy="1286758"/>
          </a:xfrm>
        </p:grpSpPr>
        <p:cxnSp>
          <p:nvCxnSpPr>
            <p:cNvPr id="18" name="Straight Arrow Connector 17"/>
            <p:cNvCxnSpPr/>
            <p:nvPr/>
          </p:nvCxnSpPr>
          <p:spPr>
            <a:xfrm>
              <a:off x="4758978" y="2746632"/>
              <a:ext cx="577854" cy="836827"/>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36" name="TextBox 35"/>
            <p:cNvSpPr txBox="1">
              <a:spLocks noChangeArrowheads="1"/>
            </p:cNvSpPr>
            <p:nvPr/>
          </p:nvSpPr>
          <p:spPr bwMode="auto">
            <a:xfrm>
              <a:off x="5094396" y="2296701"/>
              <a:ext cx="125230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t>then </a:t>
              </a:r>
              <a:r>
                <a:rPr lang="en-US" sz="1600" dirty="0"/>
                <a:t>decreases</a:t>
              </a:r>
            </a:p>
          </p:txBody>
        </p:sp>
      </p:grpSp>
      <p:grpSp>
        <p:nvGrpSpPr>
          <p:cNvPr id="23" name="Group 22"/>
          <p:cNvGrpSpPr/>
          <p:nvPr/>
        </p:nvGrpSpPr>
        <p:grpSpPr>
          <a:xfrm>
            <a:off x="2018670" y="1758092"/>
            <a:ext cx="1370153" cy="1825367"/>
            <a:chOff x="2018670" y="1758092"/>
            <a:chExt cx="1370153" cy="1825367"/>
          </a:xfrm>
        </p:grpSpPr>
        <p:sp>
          <p:nvSpPr>
            <p:cNvPr id="16" name="TextBox 15"/>
            <p:cNvSpPr txBox="1">
              <a:spLocks noChangeArrowheads="1"/>
            </p:cNvSpPr>
            <p:nvPr/>
          </p:nvSpPr>
          <p:spPr bwMode="auto">
            <a:xfrm>
              <a:off x="2018670" y="1758092"/>
              <a:ext cx="137015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t>Tax r</a:t>
              </a:r>
              <a:r>
                <a:rPr lang="en-US" sz="1600" dirty="0" smtClean="0"/>
                <a:t>evenue </a:t>
              </a:r>
              <a:r>
                <a:rPr lang="en-US" sz="1600" dirty="0"/>
                <a:t>first </a:t>
              </a:r>
              <a:r>
                <a:rPr lang="en-US" sz="1600" dirty="0" smtClean="0"/>
                <a:t>increases </a:t>
              </a:r>
            </a:p>
          </p:txBody>
        </p:sp>
        <p:cxnSp>
          <p:nvCxnSpPr>
            <p:cNvPr id="37" name="Straight Arrow Connector 36"/>
            <p:cNvCxnSpPr/>
            <p:nvPr/>
          </p:nvCxnSpPr>
          <p:spPr>
            <a:xfrm flipV="1">
              <a:off x="2150076" y="2766527"/>
              <a:ext cx="514470" cy="816932"/>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smtClean="0">
                <a:solidFill>
                  <a:srgbClr val="0070C0"/>
                </a:solidFill>
              </a:rPr>
              <a:t>Deadweight Loss of Taxation</a:t>
            </a:r>
          </a:p>
        </p:txBody>
      </p:sp>
      <p:sp>
        <p:nvSpPr>
          <p:cNvPr id="3" name="Content Placeholder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dirty="0" smtClean="0"/>
              <a:t>Tax on a good</a:t>
            </a:r>
          </a:p>
          <a:p>
            <a:pPr lvl="1"/>
            <a:r>
              <a:rPr lang="en-US" dirty="0" smtClean="0"/>
              <a:t>Levied on buyers</a:t>
            </a:r>
          </a:p>
          <a:p>
            <a:pPr lvl="2"/>
            <a:r>
              <a:rPr lang="en-US" dirty="0" smtClean="0"/>
              <a:t>Demand curve shifts downward by the size of tax</a:t>
            </a:r>
          </a:p>
          <a:p>
            <a:pPr lvl="1"/>
            <a:r>
              <a:rPr lang="en-US" dirty="0" smtClean="0"/>
              <a:t>Levied on sellers</a:t>
            </a:r>
          </a:p>
          <a:p>
            <a:pPr lvl="2"/>
            <a:r>
              <a:rPr lang="en-US" dirty="0" smtClean="0"/>
              <a:t>Supply curve shifts upward by the size of tax</a:t>
            </a:r>
          </a:p>
          <a:p>
            <a:pPr lvl="1"/>
            <a:r>
              <a:rPr lang="en-US" dirty="0" smtClean="0"/>
              <a:t>Same outcome: price wedge</a:t>
            </a:r>
          </a:p>
          <a:p>
            <a:pPr lvl="2"/>
            <a:r>
              <a:rPr lang="en-US" dirty="0" smtClean="0"/>
              <a:t>Price paid by </a:t>
            </a:r>
            <a:r>
              <a:rPr lang="en-US" dirty="0" smtClean="0"/>
              <a:t>buyers </a:t>
            </a:r>
            <a:r>
              <a:rPr lang="en-US" dirty="0" smtClean="0"/>
              <a:t>rises</a:t>
            </a:r>
          </a:p>
          <a:p>
            <a:pPr lvl="2"/>
            <a:r>
              <a:rPr lang="en-US" dirty="0" smtClean="0"/>
              <a:t>Price received by </a:t>
            </a:r>
            <a:r>
              <a:rPr lang="en-US" dirty="0" smtClean="0"/>
              <a:t>sellers </a:t>
            </a:r>
            <a:r>
              <a:rPr lang="en-US" dirty="0" smtClean="0"/>
              <a:t>falls</a:t>
            </a:r>
          </a:p>
          <a:p>
            <a:pPr lvl="2"/>
            <a:r>
              <a:rPr lang="en-US" dirty="0" smtClean="0"/>
              <a:t>Lower quantity sold</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smtClean="0">
                <a:solidFill>
                  <a:srgbClr val="0070C0"/>
                </a:solidFill>
              </a:rPr>
              <a:t>Deadweight Loss of Taxation</a:t>
            </a:r>
          </a:p>
        </p:txBody>
      </p:sp>
      <p:sp>
        <p:nvSpPr>
          <p:cNvPr id="3" name="Content Placeholder 2"/>
          <p:cNvSpPr>
            <a:spLocks noGrp="1"/>
          </p:cNvSpPr>
          <p:nvPr>
            <p:ph idx="1"/>
          </p:nvPr>
        </p:nvSpPr>
        <p:spPr bwMode="auto">
          <a:xfrm>
            <a:off x="381000" y="990600"/>
            <a:ext cx="8534400" cy="348254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t>Tax burden</a:t>
            </a:r>
          </a:p>
          <a:p>
            <a:pPr lvl="1"/>
            <a:r>
              <a:rPr lang="en-US" dirty="0" smtClean="0"/>
              <a:t>Distributed between producers and consumers</a:t>
            </a:r>
          </a:p>
          <a:p>
            <a:pPr lvl="1"/>
            <a:r>
              <a:rPr lang="en-US" dirty="0" smtClean="0"/>
              <a:t>Determined by elasticities of supply and demand </a:t>
            </a:r>
          </a:p>
          <a:p>
            <a:r>
              <a:rPr lang="en-US" dirty="0" smtClean="0"/>
              <a:t>Market for the good </a:t>
            </a:r>
            <a:r>
              <a:rPr lang="en-US" dirty="0" smtClean="0"/>
              <a:t>becomes </a:t>
            </a:r>
            <a:r>
              <a:rPr lang="en-US" dirty="0" smtClean="0"/>
              <a:t>smaller</a:t>
            </a: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bwMode="auto">
          <a:xfrm>
            <a:off x="111211" y="18522"/>
            <a:ext cx="9032789"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000" dirty="0" smtClean="0">
                <a:solidFill>
                  <a:srgbClr val="0070C0"/>
                </a:solidFill>
                <a:latin typeface="+mn-lt"/>
              </a:rPr>
              <a:t>The effects of a tax</a:t>
            </a:r>
          </a:p>
        </p:txBody>
      </p:sp>
      <p:grpSp>
        <p:nvGrpSpPr>
          <p:cNvPr id="2" name="Group 4"/>
          <p:cNvGrpSpPr>
            <a:grpSpLocks/>
          </p:cNvGrpSpPr>
          <p:nvPr/>
        </p:nvGrpSpPr>
        <p:grpSpPr bwMode="auto">
          <a:xfrm>
            <a:off x="1804988" y="1231900"/>
            <a:ext cx="5200650" cy="3767138"/>
            <a:chOff x="-47451" y="1777706"/>
            <a:chExt cx="5201362" cy="3768044"/>
          </a:xfrm>
        </p:grpSpPr>
        <p:sp>
          <p:nvSpPr>
            <p:cNvPr id="6" name="Rectangle 5"/>
            <p:cNvSpPr/>
            <p:nvPr/>
          </p:nvSpPr>
          <p:spPr>
            <a:xfrm>
              <a:off x="728942" y="2030180"/>
              <a:ext cx="4424969" cy="350445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US" sz="1600" dirty="0"/>
            </a:p>
          </p:txBody>
        </p:sp>
        <p:grpSp>
          <p:nvGrpSpPr>
            <p:cNvPr id="15399" name="Group 5"/>
            <p:cNvGrpSpPr>
              <a:grpSpLocks/>
            </p:cNvGrpSpPr>
            <p:nvPr/>
          </p:nvGrpSpPr>
          <p:grpSpPr bwMode="auto">
            <a:xfrm>
              <a:off x="-47451" y="1777706"/>
              <a:ext cx="774806" cy="3768044"/>
              <a:chOff x="1054192" y="1196451"/>
              <a:chExt cx="774806" cy="3767352"/>
            </a:xfrm>
          </p:grpSpPr>
          <p:cxnSp>
            <p:nvCxnSpPr>
              <p:cNvPr id="8" name="Straight Connector 7"/>
              <p:cNvCxnSpPr/>
              <p:nvPr/>
            </p:nvCxnSpPr>
            <p:spPr>
              <a:xfrm rot="5400000">
                <a:off x="26288" y="3161094"/>
                <a:ext cx="3591129" cy="1429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5401" name="TextBox 8"/>
              <p:cNvSpPr txBox="1">
                <a:spLocks noChangeArrowheads="1"/>
              </p:cNvSpPr>
              <p:nvPr/>
            </p:nvSpPr>
            <p:spPr bwMode="auto">
              <a:xfrm>
                <a:off x="1054192" y="1196451"/>
                <a:ext cx="739631" cy="338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a:t>Price</a:t>
                </a:r>
              </a:p>
            </p:txBody>
          </p:sp>
        </p:grpSp>
      </p:grpSp>
      <p:grpSp>
        <p:nvGrpSpPr>
          <p:cNvPr id="5" name="Group 9"/>
          <p:cNvGrpSpPr>
            <a:grpSpLocks/>
          </p:cNvGrpSpPr>
          <p:nvPr/>
        </p:nvGrpSpPr>
        <p:grpSpPr bwMode="auto">
          <a:xfrm>
            <a:off x="2416175" y="4999038"/>
            <a:ext cx="5302250" cy="342900"/>
            <a:chOff x="1676400" y="5181600"/>
            <a:chExt cx="5302041" cy="342860"/>
          </a:xfrm>
        </p:grpSpPr>
        <p:cxnSp>
          <p:nvCxnSpPr>
            <p:cNvPr id="11" name="Straight Connector 10"/>
            <p:cNvCxnSpPr/>
            <p:nvPr/>
          </p:nvCxnSpPr>
          <p:spPr>
            <a:xfrm>
              <a:off x="1828794" y="5181600"/>
              <a:ext cx="443688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5396" name="TextBox 11"/>
            <p:cNvSpPr txBox="1">
              <a:spLocks noChangeArrowheads="1"/>
            </p:cNvSpPr>
            <p:nvPr/>
          </p:nvSpPr>
          <p:spPr bwMode="auto">
            <a:xfrm>
              <a:off x="5731564" y="5186441"/>
              <a:ext cx="1246877" cy="3380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a:t>Quantity</a:t>
              </a:r>
            </a:p>
          </p:txBody>
        </p:sp>
        <p:sp>
          <p:nvSpPr>
            <p:cNvPr id="15397" name="TextBox 12"/>
            <p:cNvSpPr txBox="1">
              <a:spLocks noChangeArrowheads="1"/>
            </p:cNvSpPr>
            <p:nvPr/>
          </p:nvSpPr>
          <p:spPr bwMode="auto">
            <a:xfrm>
              <a:off x="1676400" y="5181600"/>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0</a:t>
              </a:r>
            </a:p>
          </p:txBody>
        </p:sp>
      </p:grpSp>
      <p:grpSp>
        <p:nvGrpSpPr>
          <p:cNvPr id="7" name="Group 13"/>
          <p:cNvGrpSpPr>
            <a:grpSpLocks/>
          </p:cNvGrpSpPr>
          <p:nvPr/>
        </p:nvGrpSpPr>
        <p:grpSpPr bwMode="auto">
          <a:xfrm>
            <a:off x="2576513" y="1698625"/>
            <a:ext cx="4427537" cy="2897188"/>
            <a:chOff x="2004674" y="2244119"/>
            <a:chExt cx="4942823" cy="3932017"/>
          </a:xfrm>
        </p:grpSpPr>
        <p:cxnSp>
          <p:nvCxnSpPr>
            <p:cNvPr id="15" name="Straight Connector 14"/>
            <p:cNvCxnSpPr/>
            <p:nvPr/>
          </p:nvCxnSpPr>
          <p:spPr>
            <a:xfrm>
              <a:off x="2004674" y="2244119"/>
              <a:ext cx="4567105" cy="3455865"/>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sp>
          <p:nvSpPr>
            <p:cNvPr id="15394" name="TextBox 15"/>
            <p:cNvSpPr txBox="1">
              <a:spLocks noChangeArrowheads="1"/>
            </p:cNvSpPr>
            <p:nvPr/>
          </p:nvSpPr>
          <p:spPr bwMode="auto">
            <a:xfrm>
              <a:off x="5876981" y="5716837"/>
              <a:ext cx="1070516" cy="459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Demand</a:t>
              </a:r>
              <a:endParaRPr lang="en-US" sz="1600" baseline="-25000"/>
            </a:p>
          </p:txBody>
        </p:sp>
      </p:grpSp>
      <p:grpSp>
        <p:nvGrpSpPr>
          <p:cNvPr id="9" name="Group 90"/>
          <p:cNvGrpSpPr>
            <a:grpSpLocks/>
          </p:cNvGrpSpPr>
          <p:nvPr/>
        </p:nvGrpSpPr>
        <p:grpSpPr bwMode="auto">
          <a:xfrm>
            <a:off x="2565400" y="2001838"/>
            <a:ext cx="4491038" cy="2593975"/>
            <a:chOff x="1943003" y="5034309"/>
            <a:chExt cx="5017133" cy="3518276"/>
          </a:xfrm>
        </p:grpSpPr>
        <p:cxnSp>
          <p:nvCxnSpPr>
            <p:cNvPr id="19" name="Straight Connector 18"/>
            <p:cNvCxnSpPr/>
            <p:nvPr/>
          </p:nvCxnSpPr>
          <p:spPr>
            <a:xfrm flipV="1">
              <a:off x="1943003" y="5669493"/>
              <a:ext cx="4497507" cy="2883092"/>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sp>
          <p:nvSpPr>
            <p:cNvPr id="15392" name="TextBox 92"/>
            <p:cNvSpPr txBox="1">
              <a:spLocks noChangeArrowheads="1"/>
            </p:cNvSpPr>
            <p:nvPr/>
          </p:nvSpPr>
          <p:spPr bwMode="auto">
            <a:xfrm>
              <a:off x="6055545" y="5034309"/>
              <a:ext cx="904591" cy="459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Supply</a:t>
              </a:r>
              <a:endParaRPr lang="en-US" sz="1600" baseline="-25000"/>
            </a:p>
          </p:txBody>
        </p:sp>
      </p:grpSp>
      <p:sp>
        <p:nvSpPr>
          <p:cNvPr id="21" name="Freeform 183"/>
          <p:cNvSpPr>
            <a:spLocks/>
          </p:cNvSpPr>
          <p:nvPr/>
        </p:nvSpPr>
        <p:spPr bwMode="auto">
          <a:xfrm>
            <a:off x="5008563" y="3216275"/>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grpSp>
        <p:nvGrpSpPr>
          <p:cNvPr id="10" name="Group 76"/>
          <p:cNvGrpSpPr>
            <a:grpSpLocks/>
          </p:cNvGrpSpPr>
          <p:nvPr/>
        </p:nvGrpSpPr>
        <p:grpSpPr bwMode="auto">
          <a:xfrm>
            <a:off x="947738" y="2041525"/>
            <a:ext cx="2460625" cy="338138"/>
            <a:chOff x="200183" y="2990470"/>
            <a:chExt cx="2460139" cy="339389"/>
          </a:xfrm>
        </p:grpSpPr>
        <p:cxnSp>
          <p:nvCxnSpPr>
            <p:cNvPr id="23" name="Straight Connector 22"/>
            <p:cNvCxnSpPr/>
            <p:nvPr/>
          </p:nvCxnSpPr>
          <p:spPr>
            <a:xfrm flipV="1">
              <a:off x="1838159" y="3157775"/>
              <a:ext cx="822163" cy="3187"/>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5390" name="TextBox 78"/>
            <p:cNvSpPr txBox="1">
              <a:spLocks noChangeArrowheads="1"/>
            </p:cNvSpPr>
            <p:nvPr/>
          </p:nvSpPr>
          <p:spPr bwMode="auto">
            <a:xfrm>
              <a:off x="200183" y="2990470"/>
              <a:ext cx="1712466" cy="3393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Price buyers pay</a:t>
              </a:r>
            </a:p>
          </p:txBody>
        </p:sp>
      </p:grpSp>
      <p:grpSp>
        <p:nvGrpSpPr>
          <p:cNvPr id="12" name="Group 76"/>
          <p:cNvGrpSpPr>
            <a:grpSpLocks/>
          </p:cNvGrpSpPr>
          <p:nvPr/>
        </p:nvGrpSpPr>
        <p:grpSpPr bwMode="auto">
          <a:xfrm>
            <a:off x="817563" y="3101975"/>
            <a:ext cx="4241800" cy="338138"/>
            <a:chOff x="105214" y="3026141"/>
            <a:chExt cx="4241173" cy="339389"/>
          </a:xfrm>
        </p:grpSpPr>
        <p:cxnSp>
          <p:nvCxnSpPr>
            <p:cNvPr id="26" name="Straight Connector 25"/>
            <p:cNvCxnSpPr/>
            <p:nvPr/>
          </p:nvCxnSpPr>
          <p:spPr>
            <a:xfrm flipV="1">
              <a:off x="1868665" y="3190259"/>
              <a:ext cx="2477722" cy="11153"/>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5388" name="TextBox 78"/>
            <p:cNvSpPr txBox="1">
              <a:spLocks noChangeArrowheads="1"/>
            </p:cNvSpPr>
            <p:nvPr/>
          </p:nvSpPr>
          <p:spPr bwMode="auto">
            <a:xfrm>
              <a:off x="105214" y="3026141"/>
              <a:ext cx="1747480" cy="3393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Price without tax</a:t>
              </a:r>
            </a:p>
          </p:txBody>
        </p:sp>
      </p:grpSp>
      <p:grpSp>
        <p:nvGrpSpPr>
          <p:cNvPr id="13" name="Group 76"/>
          <p:cNvGrpSpPr>
            <a:grpSpLocks/>
          </p:cNvGrpSpPr>
          <p:nvPr/>
        </p:nvGrpSpPr>
        <p:grpSpPr bwMode="auto">
          <a:xfrm>
            <a:off x="565150" y="3981450"/>
            <a:ext cx="2843213" cy="338138"/>
            <a:chOff x="-191526" y="3038136"/>
            <a:chExt cx="2841525" cy="338386"/>
          </a:xfrm>
        </p:grpSpPr>
        <p:cxnSp>
          <p:nvCxnSpPr>
            <p:cNvPr id="29" name="Straight Connector 28"/>
            <p:cNvCxnSpPr/>
            <p:nvPr/>
          </p:nvCxnSpPr>
          <p:spPr>
            <a:xfrm>
              <a:off x="1828162" y="3211301"/>
              <a:ext cx="821837" cy="1588"/>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5386" name="TextBox 78"/>
            <p:cNvSpPr txBox="1">
              <a:spLocks noChangeArrowheads="1"/>
            </p:cNvSpPr>
            <p:nvPr/>
          </p:nvSpPr>
          <p:spPr bwMode="auto">
            <a:xfrm>
              <a:off x="-191526" y="3038136"/>
              <a:ext cx="2017742" cy="338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Price sellers receive</a:t>
              </a:r>
            </a:p>
          </p:txBody>
        </p:sp>
      </p:grpSp>
      <p:grpSp>
        <p:nvGrpSpPr>
          <p:cNvPr id="14" name="Group 132"/>
          <p:cNvGrpSpPr>
            <a:grpSpLocks/>
          </p:cNvGrpSpPr>
          <p:nvPr/>
        </p:nvGrpSpPr>
        <p:grpSpPr bwMode="auto">
          <a:xfrm>
            <a:off x="3457575" y="2270125"/>
            <a:ext cx="831850" cy="1838325"/>
            <a:chOff x="1885166" y="1575263"/>
            <a:chExt cx="832513" cy="1836417"/>
          </a:xfrm>
        </p:grpSpPr>
        <p:sp>
          <p:nvSpPr>
            <p:cNvPr id="15383" name="TextBox 133"/>
            <p:cNvSpPr txBox="1">
              <a:spLocks noChangeArrowheads="1"/>
            </p:cNvSpPr>
            <p:nvPr/>
          </p:nvSpPr>
          <p:spPr bwMode="auto">
            <a:xfrm>
              <a:off x="2083268" y="2185113"/>
              <a:ext cx="634411" cy="522666"/>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Size</a:t>
              </a:r>
            </a:p>
            <a:p>
              <a:pPr algn="ctr" eaLnBrk="1" hangingPunct="1"/>
              <a:r>
                <a:rPr lang="en-US" sz="1400" dirty="0"/>
                <a:t>of tax</a:t>
              </a:r>
            </a:p>
          </p:txBody>
        </p:sp>
        <p:sp>
          <p:nvSpPr>
            <p:cNvPr id="33" name="Left Brace 32"/>
            <p:cNvSpPr/>
            <p:nvPr/>
          </p:nvSpPr>
          <p:spPr>
            <a:xfrm rot="10800000">
              <a:off x="1885166" y="1575263"/>
              <a:ext cx="206539" cy="1836417"/>
            </a:xfrm>
            <a:prstGeom prst="leftBrace">
              <a:avLst>
                <a:gd name="adj1" fmla="val 36904"/>
                <a:gd name="adj2" fmla="val 49026"/>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600"/>
            </a:p>
          </p:txBody>
        </p:sp>
      </p:grpSp>
      <p:sp>
        <p:nvSpPr>
          <p:cNvPr id="34" name="Freeform 183"/>
          <p:cNvSpPr>
            <a:spLocks/>
          </p:cNvSpPr>
          <p:nvPr/>
        </p:nvSpPr>
        <p:spPr bwMode="auto">
          <a:xfrm>
            <a:off x="3333750" y="2138363"/>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35" name="Freeform 183"/>
          <p:cNvSpPr>
            <a:spLocks/>
          </p:cNvSpPr>
          <p:nvPr/>
        </p:nvSpPr>
        <p:spPr bwMode="auto">
          <a:xfrm>
            <a:off x="3327400" y="4089400"/>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36" name="TextBox 35"/>
          <p:cNvSpPr txBox="1">
            <a:spLocks noChangeArrowheads="1"/>
          </p:cNvSpPr>
          <p:nvPr/>
        </p:nvSpPr>
        <p:spPr bwMode="auto">
          <a:xfrm>
            <a:off x="355600" y="5813425"/>
            <a:ext cx="866483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dirty="0">
                <a:latin typeface="+mn-lt"/>
              </a:rPr>
              <a:t>A tax on a good places a wedge between the price that buyers pay and the price that sellers receive. The quantity of the good sold falls.</a:t>
            </a:r>
          </a:p>
        </p:txBody>
      </p:sp>
      <p:grpSp>
        <p:nvGrpSpPr>
          <p:cNvPr id="16" name="Group 39"/>
          <p:cNvGrpSpPr>
            <a:grpSpLocks/>
          </p:cNvGrpSpPr>
          <p:nvPr/>
        </p:nvGrpSpPr>
        <p:grpSpPr bwMode="auto">
          <a:xfrm>
            <a:off x="2936875" y="2185988"/>
            <a:ext cx="949325" cy="3405187"/>
            <a:chOff x="3810175" y="2152957"/>
            <a:chExt cx="949299" cy="3405352"/>
          </a:xfrm>
        </p:grpSpPr>
        <p:cxnSp>
          <p:nvCxnSpPr>
            <p:cNvPr id="17" name="Straight Connector 16"/>
            <p:cNvCxnSpPr/>
            <p:nvPr/>
          </p:nvCxnSpPr>
          <p:spPr bwMode="auto">
            <a:xfrm rot="16200000" flipH="1">
              <a:off x="2867118" y="3569076"/>
              <a:ext cx="2835412" cy="3175"/>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5382" name="TextBox 78"/>
            <p:cNvSpPr txBox="1">
              <a:spLocks noChangeArrowheads="1"/>
            </p:cNvSpPr>
            <p:nvPr/>
          </p:nvSpPr>
          <p:spPr bwMode="auto">
            <a:xfrm>
              <a:off x="3810175" y="4973534"/>
              <a:ext cx="949299"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Quantity</a:t>
              </a:r>
            </a:p>
            <a:p>
              <a:pPr algn="ctr" eaLnBrk="1" hangingPunct="1"/>
              <a:r>
                <a:rPr lang="en-US" sz="1600"/>
                <a:t>with tax</a:t>
              </a:r>
            </a:p>
          </p:txBody>
        </p:sp>
      </p:grpSp>
      <p:grpSp>
        <p:nvGrpSpPr>
          <p:cNvPr id="18" name="Group 40"/>
          <p:cNvGrpSpPr>
            <a:grpSpLocks/>
          </p:cNvGrpSpPr>
          <p:nvPr/>
        </p:nvGrpSpPr>
        <p:grpSpPr bwMode="auto">
          <a:xfrm>
            <a:off x="4568825" y="3254375"/>
            <a:ext cx="1165225" cy="2336800"/>
            <a:chOff x="3810175" y="3220187"/>
            <a:chExt cx="1165705" cy="2338122"/>
          </a:xfrm>
        </p:grpSpPr>
        <p:cxnSp>
          <p:nvCxnSpPr>
            <p:cNvPr id="42" name="Straight Connector 41"/>
            <p:cNvCxnSpPr/>
            <p:nvPr/>
          </p:nvCxnSpPr>
          <p:spPr bwMode="auto">
            <a:xfrm rot="5400000">
              <a:off x="3409824" y="4096984"/>
              <a:ext cx="1767888" cy="14294"/>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5380" name="TextBox 78"/>
            <p:cNvSpPr txBox="1">
              <a:spLocks noChangeArrowheads="1"/>
            </p:cNvSpPr>
            <p:nvPr/>
          </p:nvSpPr>
          <p:spPr bwMode="auto">
            <a:xfrm>
              <a:off x="3810175" y="4973534"/>
              <a:ext cx="116570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a:t>Quantity</a:t>
              </a:r>
            </a:p>
            <a:p>
              <a:pPr algn="ctr" eaLnBrk="1" hangingPunct="1"/>
              <a:r>
                <a:rPr lang="en-US" sz="1600" dirty="0"/>
                <a:t>without tax</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par>
                          <p:cTn id="11" fill="hold" nodeType="afterGroup">
                            <p:stCondLst>
                              <p:cond delay="500"/>
                            </p:stCondLst>
                            <p:childTnLst>
                              <p:par>
                                <p:cTn id="12" presetID="22" presetClass="entr" presetSubtype="8" fill="hold"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left)">
                                      <p:cBhvr>
                                        <p:cTn id="14" dur="1000"/>
                                        <p:tgtEl>
                                          <p:spTgt spid="7"/>
                                        </p:tgtEl>
                                      </p:cBhvr>
                                    </p:animEffect>
                                  </p:childTnLst>
                                </p:cTn>
                              </p:par>
                            </p:childTnLst>
                          </p:cTn>
                        </p:par>
                        <p:par>
                          <p:cTn id="15" fill="hold" nodeType="afterGroup">
                            <p:stCondLst>
                              <p:cond delay="1500"/>
                            </p:stCondLst>
                            <p:childTnLst>
                              <p:par>
                                <p:cTn id="16" presetID="22" presetClass="entr" presetSubtype="8" fill="hold" nodeType="after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wipe(left)">
                                      <p:cBhvr>
                                        <p:cTn id="18" dur="1000"/>
                                        <p:tgtEl>
                                          <p:spTgt spid="9"/>
                                        </p:tgtEl>
                                      </p:cBhvr>
                                    </p:animEffect>
                                  </p:childTnLst>
                                </p:cTn>
                              </p:par>
                            </p:childTnLst>
                          </p:cTn>
                        </p:par>
                        <p:par>
                          <p:cTn id="19" fill="hold" nodeType="afterGroup">
                            <p:stCondLst>
                              <p:cond delay="2500"/>
                            </p:stCondLst>
                            <p:childTnLst>
                              <p:par>
                                <p:cTn id="20" presetID="22" presetClass="entr" presetSubtype="8" fill="hold" grpId="0" nodeType="after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wipe(left)">
                                      <p:cBhvr>
                                        <p:cTn id="22" dur="500"/>
                                        <p:tgtEl>
                                          <p:spTgt spid="21"/>
                                        </p:tgtEl>
                                      </p:cBhvr>
                                    </p:animEffect>
                                  </p:childTnLst>
                                </p:cTn>
                              </p:par>
                            </p:childTnLst>
                          </p:cTn>
                        </p:par>
                        <p:par>
                          <p:cTn id="23" fill="hold" nodeType="afterGroup">
                            <p:stCondLst>
                              <p:cond delay="3000"/>
                            </p:stCondLst>
                            <p:childTnLst>
                              <p:par>
                                <p:cTn id="24" presetID="22" presetClass="entr" presetSubtype="8" fill="hold" nodeType="after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wipe(left)">
                                      <p:cBhvr>
                                        <p:cTn id="26" dur="1000"/>
                                        <p:tgtEl>
                                          <p:spTgt spid="12"/>
                                        </p:tgtEl>
                                      </p:cBhvr>
                                    </p:animEffect>
                                  </p:childTnLst>
                                </p:cTn>
                              </p:par>
                            </p:childTnLst>
                          </p:cTn>
                        </p:par>
                        <p:par>
                          <p:cTn id="27" fill="hold" nodeType="afterGroup">
                            <p:stCondLst>
                              <p:cond delay="4000"/>
                            </p:stCondLst>
                            <p:childTnLst>
                              <p:par>
                                <p:cTn id="28" presetID="22" presetClass="entr" presetSubtype="1" fill="hold" nodeType="after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wipe(up)">
                                      <p:cBhvr>
                                        <p:cTn id="30" dur="1000"/>
                                        <p:tgtEl>
                                          <p:spTgt spid="18"/>
                                        </p:tgtEl>
                                      </p:cBhvr>
                                    </p:animEffect>
                                  </p:childTnLst>
                                </p:cTn>
                              </p:par>
                            </p:childTnLst>
                          </p:cTn>
                        </p:par>
                      </p:childTnLst>
                    </p:cTn>
                  </p:par>
                  <p:par>
                    <p:cTn id="31" fill="hold">
                      <p:stCondLst>
                        <p:cond delay="indefinite"/>
                      </p:stCondLst>
                      <p:childTnLst>
                        <p:par>
                          <p:cTn id="32" fill="hold" nodeType="afterGroup">
                            <p:stCondLst>
                              <p:cond delay="0"/>
                            </p:stCondLst>
                            <p:childTnLst>
                              <p:par>
                                <p:cTn id="33" presetID="22" presetClass="entr" presetSubtype="8" fill="hold" nodeType="click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wipe(left)">
                                      <p:cBhvr>
                                        <p:cTn id="35" dur="500"/>
                                        <p:tgtEl>
                                          <p:spTgt spid="14"/>
                                        </p:tgtEl>
                                      </p:cBhvr>
                                    </p:animEffect>
                                  </p:childTnLst>
                                </p:cTn>
                              </p:par>
                            </p:childTnLst>
                          </p:cTn>
                        </p:par>
                        <p:par>
                          <p:cTn id="36" fill="hold" nodeType="afterGroup">
                            <p:stCondLst>
                              <p:cond delay="500"/>
                            </p:stCondLst>
                            <p:childTnLst>
                              <p:par>
                                <p:cTn id="37" presetID="22" presetClass="entr" presetSubtype="8" fill="hold" grpId="0" nodeType="afterEffect">
                                  <p:stCondLst>
                                    <p:cond delay="0"/>
                                  </p:stCondLst>
                                  <p:childTnLst>
                                    <p:set>
                                      <p:cBhvr>
                                        <p:cTn id="38" dur="1" fill="hold">
                                          <p:stCondLst>
                                            <p:cond delay="0"/>
                                          </p:stCondLst>
                                        </p:cTn>
                                        <p:tgtEl>
                                          <p:spTgt spid="34"/>
                                        </p:tgtEl>
                                        <p:attrNameLst>
                                          <p:attrName>style.visibility</p:attrName>
                                        </p:attrNameLst>
                                      </p:cBhvr>
                                      <p:to>
                                        <p:strVal val="visible"/>
                                      </p:to>
                                    </p:set>
                                    <p:animEffect transition="in" filter="wipe(left)">
                                      <p:cBhvr>
                                        <p:cTn id="39" dur="500"/>
                                        <p:tgtEl>
                                          <p:spTgt spid="34"/>
                                        </p:tgtEl>
                                      </p:cBhvr>
                                    </p:animEffect>
                                  </p:childTnLst>
                                </p:cTn>
                              </p:par>
                            </p:childTnLst>
                          </p:cTn>
                        </p:par>
                        <p:par>
                          <p:cTn id="40" fill="hold" nodeType="afterGroup">
                            <p:stCondLst>
                              <p:cond delay="1000"/>
                            </p:stCondLst>
                            <p:childTnLst>
                              <p:par>
                                <p:cTn id="41" presetID="22" presetClass="entr" presetSubtype="8" fill="hold" grpId="0" nodeType="afterEffect">
                                  <p:stCondLst>
                                    <p:cond delay="0"/>
                                  </p:stCondLst>
                                  <p:childTnLst>
                                    <p:set>
                                      <p:cBhvr>
                                        <p:cTn id="42" dur="1" fill="hold">
                                          <p:stCondLst>
                                            <p:cond delay="0"/>
                                          </p:stCondLst>
                                        </p:cTn>
                                        <p:tgtEl>
                                          <p:spTgt spid="35"/>
                                        </p:tgtEl>
                                        <p:attrNameLst>
                                          <p:attrName>style.visibility</p:attrName>
                                        </p:attrNameLst>
                                      </p:cBhvr>
                                      <p:to>
                                        <p:strVal val="visible"/>
                                      </p:to>
                                    </p:set>
                                    <p:animEffect transition="in" filter="wipe(left)">
                                      <p:cBhvr>
                                        <p:cTn id="43" dur="500"/>
                                        <p:tgtEl>
                                          <p:spTgt spid="35"/>
                                        </p:tgtEl>
                                      </p:cBhvr>
                                    </p:animEffect>
                                  </p:childTnLst>
                                </p:cTn>
                              </p:par>
                            </p:childTnLst>
                          </p:cTn>
                        </p:par>
                        <p:par>
                          <p:cTn id="44" fill="hold" nodeType="afterGroup">
                            <p:stCondLst>
                              <p:cond delay="1500"/>
                            </p:stCondLst>
                            <p:childTnLst>
                              <p:par>
                                <p:cTn id="45" presetID="22" presetClass="entr" presetSubtype="1" fill="hold" nodeType="after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wipe(up)">
                                      <p:cBhvr>
                                        <p:cTn id="47" dur="1000"/>
                                        <p:tgtEl>
                                          <p:spTgt spid="16"/>
                                        </p:tgtEl>
                                      </p:cBhvr>
                                    </p:animEffect>
                                  </p:childTnLst>
                                </p:cTn>
                              </p:par>
                            </p:childTnLst>
                          </p:cTn>
                        </p:par>
                        <p:par>
                          <p:cTn id="48" fill="hold" nodeType="afterGroup">
                            <p:stCondLst>
                              <p:cond delay="2500"/>
                            </p:stCondLst>
                            <p:childTnLst>
                              <p:par>
                                <p:cTn id="49" presetID="22" presetClass="entr" presetSubtype="8" fill="hold" nodeType="afterEffect">
                                  <p:stCondLst>
                                    <p:cond delay="0"/>
                                  </p:stCondLst>
                                  <p:childTnLst>
                                    <p:set>
                                      <p:cBhvr>
                                        <p:cTn id="50" dur="1" fill="hold">
                                          <p:stCondLst>
                                            <p:cond delay="0"/>
                                          </p:stCondLst>
                                        </p:cTn>
                                        <p:tgtEl>
                                          <p:spTgt spid="10"/>
                                        </p:tgtEl>
                                        <p:attrNameLst>
                                          <p:attrName>style.visibility</p:attrName>
                                        </p:attrNameLst>
                                      </p:cBhvr>
                                      <p:to>
                                        <p:strVal val="visible"/>
                                      </p:to>
                                    </p:set>
                                    <p:animEffect transition="in" filter="wipe(left)">
                                      <p:cBhvr>
                                        <p:cTn id="51" dur="1000"/>
                                        <p:tgtEl>
                                          <p:spTgt spid="10"/>
                                        </p:tgtEl>
                                      </p:cBhvr>
                                    </p:animEffect>
                                  </p:childTnLst>
                                </p:cTn>
                              </p:par>
                            </p:childTnLst>
                          </p:cTn>
                        </p:par>
                        <p:par>
                          <p:cTn id="52" fill="hold" nodeType="afterGroup">
                            <p:stCondLst>
                              <p:cond delay="3500"/>
                            </p:stCondLst>
                            <p:childTnLst>
                              <p:par>
                                <p:cTn id="53" presetID="22" presetClass="entr" presetSubtype="8" fill="hold" nodeType="afterEffect">
                                  <p:stCondLst>
                                    <p:cond delay="0"/>
                                  </p:stCondLst>
                                  <p:childTnLst>
                                    <p:set>
                                      <p:cBhvr>
                                        <p:cTn id="54" dur="1" fill="hold">
                                          <p:stCondLst>
                                            <p:cond delay="0"/>
                                          </p:stCondLst>
                                        </p:cTn>
                                        <p:tgtEl>
                                          <p:spTgt spid="13"/>
                                        </p:tgtEl>
                                        <p:attrNameLst>
                                          <p:attrName>style.visibility</p:attrName>
                                        </p:attrNameLst>
                                      </p:cBhvr>
                                      <p:to>
                                        <p:strVal val="visible"/>
                                      </p:to>
                                    </p:set>
                                    <p:animEffect transition="in" filter="wipe(left)">
                                      <p:cBhvr>
                                        <p:cTn id="55" dur="1000"/>
                                        <p:tgtEl>
                                          <p:spTgt spid="13"/>
                                        </p:tgtEl>
                                      </p:cBhvr>
                                    </p:animEffect>
                                  </p:childTnLst>
                                </p:cTn>
                              </p:par>
                            </p:childTnLst>
                          </p:cTn>
                        </p:par>
                      </p:childTnLst>
                    </p:cTn>
                  </p:par>
                  <p:par>
                    <p:cTn id="56" fill="hold">
                      <p:stCondLst>
                        <p:cond delay="indefinite"/>
                      </p:stCondLst>
                      <p:childTnLst>
                        <p:par>
                          <p:cTn id="57" fill="hold" nodeType="afterGroup">
                            <p:stCondLst>
                              <p:cond delay="0"/>
                            </p:stCondLst>
                            <p:childTnLst>
                              <p:par>
                                <p:cTn id="58" presetID="22" presetClass="entr" presetSubtype="8" fill="hold" grpId="0" nodeType="clickEffect">
                                  <p:stCondLst>
                                    <p:cond delay="0"/>
                                  </p:stCondLst>
                                  <p:childTnLst>
                                    <p:set>
                                      <p:cBhvr>
                                        <p:cTn id="59" dur="1" fill="hold">
                                          <p:stCondLst>
                                            <p:cond delay="0"/>
                                          </p:stCondLst>
                                        </p:cTn>
                                        <p:tgtEl>
                                          <p:spTgt spid="36"/>
                                        </p:tgtEl>
                                        <p:attrNameLst>
                                          <p:attrName>style.visibility</p:attrName>
                                        </p:attrNameLst>
                                      </p:cBhvr>
                                      <p:to>
                                        <p:strVal val="visible"/>
                                      </p:to>
                                    </p:set>
                                    <p:animEffect transition="in" filter="wipe(left)">
                                      <p:cBhvr>
                                        <p:cTn id="60"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34" grpId="0" animBg="1"/>
      <p:bldP spid="35" grpId="0" animBg="1"/>
      <p:bldP spid="3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smtClean="0">
                <a:solidFill>
                  <a:srgbClr val="0070C0"/>
                </a:solidFill>
              </a:rPr>
              <a:t>The Deadweight Loss of Taxation</a:t>
            </a:r>
          </a:p>
        </p:txBody>
      </p:sp>
      <p:sp>
        <p:nvSpPr>
          <p:cNvPr id="3" name="Content Placeholder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t>How a tax affects market participants</a:t>
            </a:r>
          </a:p>
          <a:p>
            <a:r>
              <a:rPr lang="en-US" dirty="0" smtClean="0"/>
              <a:t>Gains and losses from a tax on a good</a:t>
            </a:r>
          </a:p>
          <a:p>
            <a:pPr lvl="1"/>
            <a:r>
              <a:rPr lang="en-US" dirty="0" smtClean="0"/>
              <a:t>Buyers: consumer surplus</a:t>
            </a:r>
          </a:p>
          <a:p>
            <a:pPr lvl="1"/>
            <a:r>
              <a:rPr lang="en-US" dirty="0" smtClean="0"/>
              <a:t>Sellers: producer surplus</a:t>
            </a:r>
          </a:p>
          <a:p>
            <a:pPr lvl="1"/>
            <a:r>
              <a:rPr lang="en-US" dirty="0" smtClean="0"/>
              <a:t>Government: total tax revenue</a:t>
            </a:r>
          </a:p>
          <a:p>
            <a:pPr lvl="2"/>
            <a:r>
              <a:rPr lang="en-US" dirty="0" smtClean="0"/>
              <a:t>Tax times quantity sold</a:t>
            </a:r>
          </a:p>
          <a:p>
            <a:pPr lvl="2"/>
            <a:r>
              <a:rPr lang="en-US" dirty="0" smtClean="0"/>
              <a:t>Public benefit from the tax</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bwMode="auto">
          <a:xfrm>
            <a:off x="86496" y="18522"/>
            <a:ext cx="9057503"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000" dirty="0" smtClean="0">
                <a:solidFill>
                  <a:srgbClr val="0070C0"/>
                </a:solidFill>
                <a:latin typeface="+mn-lt"/>
              </a:rPr>
              <a:t>Tax revenue</a:t>
            </a:r>
          </a:p>
        </p:txBody>
      </p:sp>
      <p:grpSp>
        <p:nvGrpSpPr>
          <p:cNvPr id="2" name="Group 4"/>
          <p:cNvGrpSpPr>
            <a:grpSpLocks/>
          </p:cNvGrpSpPr>
          <p:nvPr/>
        </p:nvGrpSpPr>
        <p:grpSpPr bwMode="auto">
          <a:xfrm>
            <a:off x="1804988" y="972403"/>
            <a:ext cx="5200650" cy="3767138"/>
            <a:chOff x="-47451" y="1777706"/>
            <a:chExt cx="5201362" cy="3768044"/>
          </a:xfrm>
        </p:grpSpPr>
        <p:sp>
          <p:nvSpPr>
            <p:cNvPr id="6" name="Rectangle 5"/>
            <p:cNvSpPr/>
            <p:nvPr/>
          </p:nvSpPr>
          <p:spPr>
            <a:xfrm>
              <a:off x="728942" y="2030180"/>
              <a:ext cx="4424969" cy="350445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US" sz="1600" dirty="0"/>
            </a:p>
          </p:txBody>
        </p:sp>
        <p:grpSp>
          <p:nvGrpSpPr>
            <p:cNvPr id="17451" name="Group 5"/>
            <p:cNvGrpSpPr>
              <a:grpSpLocks/>
            </p:cNvGrpSpPr>
            <p:nvPr/>
          </p:nvGrpSpPr>
          <p:grpSpPr bwMode="auto">
            <a:xfrm>
              <a:off x="-47451" y="1777706"/>
              <a:ext cx="774806" cy="3768044"/>
              <a:chOff x="1054192" y="1196451"/>
              <a:chExt cx="774806" cy="3767352"/>
            </a:xfrm>
          </p:grpSpPr>
          <p:cxnSp>
            <p:nvCxnSpPr>
              <p:cNvPr id="8" name="Straight Connector 7"/>
              <p:cNvCxnSpPr/>
              <p:nvPr/>
            </p:nvCxnSpPr>
            <p:spPr>
              <a:xfrm rot="5400000">
                <a:off x="26288" y="3161094"/>
                <a:ext cx="3591129" cy="1429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7453" name="TextBox 8"/>
              <p:cNvSpPr txBox="1">
                <a:spLocks noChangeArrowheads="1"/>
              </p:cNvSpPr>
              <p:nvPr/>
            </p:nvSpPr>
            <p:spPr bwMode="auto">
              <a:xfrm>
                <a:off x="1054192" y="1196451"/>
                <a:ext cx="739631" cy="338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a:t>Price</a:t>
                </a:r>
              </a:p>
            </p:txBody>
          </p:sp>
        </p:grpSp>
      </p:grpSp>
      <p:grpSp>
        <p:nvGrpSpPr>
          <p:cNvPr id="5" name="Group 9"/>
          <p:cNvGrpSpPr>
            <a:grpSpLocks/>
          </p:cNvGrpSpPr>
          <p:nvPr/>
        </p:nvGrpSpPr>
        <p:grpSpPr bwMode="auto">
          <a:xfrm>
            <a:off x="2416175" y="4739541"/>
            <a:ext cx="5302250" cy="342900"/>
            <a:chOff x="1676400" y="5181600"/>
            <a:chExt cx="5302041" cy="342860"/>
          </a:xfrm>
        </p:grpSpPr>
        <p:cxnSp>
          <p:nvCxnSpPr>
            <p:cNvPr id="11" name="Straight Connector 10"/>
            <p:cNvCxnSpPr/>
            <p:nvPr/>
          </p:nvCxnSpPr>
          <p:spPr>
            <a:xfrm>
              <a:off x="1828794" y="5181600"/>
              <a:ext cx="443688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7448" name="TextBox 11"/>
            <p:cNvSpPr txBox="1">
              <a:spLocks noChangeArrowheads="1"/>
            </p:cNvSpPr>
            <p:nvPr/>
          </p:nvSpPr>
          <p:spPr bwMode="auto">
            <a:xfrm>
              <a:off x="5731564" y="5186441"/>
              <a:ext cx="1246877" cy="3380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a:t>Quantity</a:t>
              </a:r>
            </a:p>
          </p:txBody>
        </p:sp>
        <p:sp>
          <p:nvSpPr>
            <p:cNvPr id="17449" name="TextBox 12"/>
            <p:cNvSpPr txBox="1">
              <a:spLocks noChangeArrowheads="1"/>
            </p:cNvSpPr>
            <p:nvPr/>
          </p:nvSpPr>
          <p:spPr bwMode="auto">
            <a:xfrm>
              <a:off x="1676400" y="5181600"/>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0</a:t>
              </a:r>
            </a:p>
          </p:txBody>
        </p:sp>
      </p:grpSp>
      <p:grpSp>
        <p:nvGrpSpPr>
          <p:cNvPr id="7" name="Group 13"/>
          <p:cNvGrpSpPr>
            <a:grpSpLocks/>
          </p:cNvGrpSpPr>
          <p:nvPr/>
        </p:nvGrpSpPr>
        <p:grpSpPr bwMode="auto">
          <a:xfrm>
            <a:off x="2574925" y="1474053"/>
            <a:ext cx="4383088" cy="2903538"/>
            <a:chOff x="2002540" y="2293008"/>
            <a:chExt cx="4892842" cy="3938312"/>
          </a:xfrm>
        </p:grpSpPr>
        <p:cxnSp>
          <p:nvCxnSpPr>
            <p:cNvPr id="15" name="Straight Connector 14"/>
            <p:cNvCxnSpPr/>
            <p:nvPr/>
          </p:nvCxnSpPr>
          <p:spPr>
            <a:xfrm>
              <a:off x="2002540" y="2293008"/>
              <a:ext cx="4481709" cy="3393537"/>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sp>
          <p:nvSpPr>
            <p:cNvPr id="17446" name="TextBox 15"/>
            <p:cNvSpPr txBox="1">
              <a:spLocks noChangeArrowheads="1"/>
            </p:cNvSpPr>
            <p:nvPr/>
          </p:nvSpPr>
          <p:spPr bwMode="auto">
            <a:xfrm>
              <a:off x="5824866" y="5772021"/>
              <a:ext cx="1070516" cy="459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Demand</a:t>
              </a:r>
              <a:endParaRPr lang="en-US" sz="1600" baseline="-25000"/>
            </a:p>
          </p:txBody>
        </p:sp>
      </p:grpSp>
      <p:grpSp>
        <p:nvGrpSpPr>
          <p:cNvPr id="9" name="Group 90"/>
          <p:cNvGrpSpPr>
            <a:grpSpLocks/>
          </p:cNvGrpSpPr>
          <p:nvPr/>
        </p:nvGrpSpPr>
        <p:grpSpPr bwMode="auto">
          <a:xfrm>
            <a:off x="2563813" y="1828066"/>
            <a:ext cx="4519612" cy="2652712"/>
            <a:chOff x="1942393" y="5149865"/>
            <a:chExt cx="5046864" cy="3598649"/>
          </a:xfrm>
        </p:grpSpPr>
        <p:cxnSp>
          <p:nvCxnSpPr>
            <p:cNvPr id="18" name="Straight Connector 17"/>
            <p:cNvCxnSpPr/>
            <p:nvPr/>
          </p:nvCxnSpPr>
          <p:spPr>
            <a:xfrm flipV="1">
              <a:off x="1942393" y="5724873"/>
              <a:ext cx="4367922" cy="3023641"/>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sp>
          <p:nvSpPr>
            <p:cNvPr id="17444" name="TextBox 92"/>
            <p:cNvSpPr txBox="1">
              <a:spLocks noChangeArrowheads="1"/>
            </p:cNvSpPr>
            <p:nvPr/>
          </p:nvSpPr>
          <p:spPr bwMode="auto">
            <a:xfrm>
              <a:off x="6084666" y="5149865"/>
              <a:ext cx="904591" cy="459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Supply</a:t>
              </a:r>
              <a:endParaRPr lang="en-US" sz="1600" baseline="-25000"/>
            </a:p>
          </p:txBody>
        </p:sp>
      </p:grpSp>
      <p:sp>
        <p:nvSpPr>
          <p:cNvPr id="20" name="Freeform 183"/>
          <p:cNvSpPr>
            <a:spLocks/>
          </p:cNvSpPr>
          <p:nvPr/>
        </p:nvSpPr>
        <p:spPr bwMode="auto">
          <a:xfrm>
            <a:off x="4972050" y="2956778"/>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35" name="TextBox 34"/>
          <p:cNvSpPr txBox="1">
            <a:spLocks noChangeArrowheads="1"/>
          </p:cNvSpPr>
          <p:nvPr/>
        </p:nvSpPr>
        <p:spPr bwMode="auto">
          <a:xfrm>
            <a:off x="355600" y="5813425"/>
            <a:ext cx="812323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The tax revenue that the government collects equals T × Q, the size of the tax T times the quantity sold Q. Thus, tax revenue equals the area of the rectangle between the supply and demand curves</a:t>
            </a:r>
          </a:p>
        </p:txBody>
      </p:sp>
      <p:grpSp>
        <p:nvGrpSpPr>
          <p:cNvPr id="10" name="Group 35"/>
          <p:cNvGrpSpPr>
            <a:grpSpLocks/>
          </p:cNvGrpSpPr>
          <p:nvPr/>
        </p:nvGrpSpPr>
        <p:grpSpPr bwMode="auto">
          <a:xfrm>
            <a:off x="3086100" y="2074128"/>
            <a:ext cx="949325" cy="3257550"/>
            <a:chOff x="3810175" y="2299648"/>
            <a:chExt cx="949299" cy="3258661"/>
          </a:xfrm>
        </p:grpSpPr>
        <p:cxnSp>
          <p:nvCxnSpPr>
            <p:cNvPr id="37" name="Straight Connector 36"/>
            <p:cNvCxnSpPr/>
            <p:nvPr/>
          </p:nvCxnSpPr>
          <p:spPr bwMode="auto">
            <a:xfrm rot="16200000" flipH="1">
              <a:off x="2942135" y="3643925"/>
              <a:ext cx="2688555" cy="0"/>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7442" name="TextBox 78"/>
            <p:cNvSpPr txBox="1">
              <a:spLocks noChangeArrowheads="1"/>
            </p:cNvSpPr>
            <p:nvPr/>
          </p:nvSpPr>
          <p:spPr bwMode="auto">
            <a:xfrm>
              <a:off x="3810175" y="4973534"/>
              <a:ext cx="949299"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Quantity</a:t>
              </a:r>
            </a:p>
            <a:p>
              <a:pPr algn="ctr" eaLnBrk="1" hangingPunct="1"/>
              <a:r>
                <a:rPr lang="en-US" sz="1600"/>
                <a:t>with tax</a:t>
              </a:r>
            </a:p>
          </p:txBody>
        </p:sp>
      </p:grpSp>
      <p:grpSp>
        <p:nvGrpSpPr>
          <p:cNvPr id="12" name="Group 38"/>
          <p:cNvGrpSpPr>
            <a:grpSpLocks/>
          </p:cNvGrpSpPr>
          <p:nvPr/>
        </p:nvGrpSpPr>
        <p:grpSpPr bwMode="auto">
          <a:xfrm>
            <a:off x="4568825" y="2994878"/>
            <a:ext cx="1165225" cy="2336800"/>
            <a:chOff x="3810175" y="3220187"/>
            <a:chExt cx="1165705" cy="2338122"/>
          </a:xfrm>
        </p:grpSpPr>
        <p:cxnSp>
          <p:nvCxnSpPr>
            <p:cNvPr id="40" name="Straight Connector 39"/>
            <p:cNvCxnSpPr/>
            <p:nvPr/>
          </p:nvCxnSpPr>
          <p:spPr bwMode="auto">
            <a:xfrm rot="5400000">
              <a:off x="3409824" y="4096984"/>
              <a:ext cx="1767888" cy="14294"/>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7440" name="TextBox 78"/>
            <p:cNvSpPr txBox="1">
              <a:spLocks noChangeArrowheads="1"/>
            </p:cNvSpPr>
            <p:nvPr/>
          </p:nvSpPr>
          <p:spPr bwMode="auto">
            <a:xfrm>
              <a:off x="3810175" y="4973534"/>
              <a:ext cx="116570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Quantity</a:t>
              </a:r>
            </a:p>
            <a:p>
              <a:pPr algn="ctr" eaLnBrk="1" hangingPunct="1"/>
              <a:r>
                <a:rPr lang="en-US" sz="1600"/>
                <a:t>without tax</a:t>
              </a:r>
            </a:p>
          </p:txBody>
        </p:sp>
      </p:grpSp>
      <p:grpSp>
        <p:nvGrpSpPr>
          <p:cNvPr id="13" name="Group 43"/>
          <p:cNvGrpSpPr>
            <a:grpSpLocks/>
          </p:cNvGrpSpPr>
          <p:nvPr/>
        </p:nvGrpSpPr>
        <p:grpSpPr bwMode="auto">
          <a:xfrm>
            <a:off x="3660775" y="1656616"/>
            <a:ext cx="1819275" cy="2217737"/>
            <a:chOff x="3660589" y="1915402"/>
            <a:chExt cx="1819335" cy="2217836"/>
          </a:xfrm>
        </p:grpSpPr>
        <p:grpSp>
          <p:nvGrpSpPr>
            <p:cNvPr id="17435" name="Group 132"/>
            <p:cNvGrpSpPr>
              <a:grpSpLocks/>
            </p:cNvGrpSpPr>
            <p:nvPr/>
          </p:nvGrpSpPr>
          <p:grpSpPr bwMode="auto">
            <a:xfrm>
              <a:off x="3660589" y="1915402"/>
              <a:ext cx="1819335" cy="2217836"/>
              <a:chOff x="1424133" y="1221402"/>
              <a:chExt cx="1818634" cy="2215486"/>
            </a:xfrm>
          </p:grpSpPr>
          <p:sp>
            <p:nvSpPr>
              <p:cNvPr id="17437" name="TextBox 133"/>
              <p:cNvSpPr txBox="1">
                <a:spLocks noChangeArrowheads="1"/>
              </p:cNvSpPr>
              <p:nvPr/>
            </p:nvSpPr>
            <p:spPr bwMode="auto">
              <a:xfrm>
                <a:off x="1933558" y="1221402"/>
                <a:ext cx="1309209" cy="307451"/>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Size of tax (T)</a:t>
                </a:r>
              </a:p>
            </p:txBody>
          </p:sp>
          <p:sp>
            <p:nvSpPr>
              <p:cNvPr id="32" name="Left Brace 31"/>
              <p:cNvSpPr/>
              <p:nvPr/>
            </p:nvSpPr>
            <p:spPr>
              <a:xfrm rot="10800000">
                <a:off x="1424133" y="1679723"/>
                <a:ext cx="206302" cy="1757165"/>
              </a:xfrm>
              <a:prstGeom prst="leftBrace">
                <a:avLst>
                  <a:gd name="adj1" fmla="val 36904"/>
                  <a:gd name="adj2" fmla="val 49026"/>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600"/>
              </a:p>
            </p:txBody>
          </p:sp>
        </p:grpSp>
        <p:cxnSp>
          <p:nvCxnSpPr>
            <p:cNvPr id="43" name="Straight Connector 42"/>
            <p:cNvCxnSpPr/>
            <p:nvPr/>
          </p:nvCxnSpPr>
          <p:spPr>
            <a:xfrm rot="5400000" flipH="1" flipV="1">
              <a:off x="3658203" y="2462323"/>
              <a:ext cx="1033508" cy="58104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6" name="Group 132"/>
          <p:cNvGrpSpPr>
            <a:grpSpLocks/>
          </p:cNvGrpSpPr>
          <p:nvPr/>
        </p:nvGrpSpPr>
        <p:grpSpPr bwMode="auto">
          <a:xfrm>
            <a:off x="2563813" y="3947378"/>
            <a:ext cx="995362" cy="742950"/>
            <a:chOff x="-1214780" y="2297532"/>
            <a:chExt cx="993636" cy="742399"/>
          </a:xfrm>
        </p:grpSpPr>
        <p:sp>
          <p:nvSpPr>
            <p:cNvPr id="17433" name="TextBox 133"/>
            <p:cNvSpPr txBox="1">
              <a:spLocks noChangeArrowheads="1"/>
            </p:cNvSpPr>
            <p:nvPr/>
          </p:nvSpPr>
          <p:spPr bwMode="auto">
            <a:xfrm>
              <a:off x="-1214780" y="2517265"/>
              <a:ext cx="909530" cy="522666"/>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Quantity sold (Q)</a:t>
              </a:r>
            </a:p>
          </p:txBody>
        </p:sp>
        <p:sp>
          <p:nvSpPr>
            <p:cNvPr id="49" name="Left Brace 48"/>
            <p:cNvSpPr/>
            <p:nvPr/>
          </p:nvSpPr>
          <p:spPr>
            <a:xfrm rot="16200000">
              <a:off x="-813149" y="1911749"/>
              <a:ext cx="206222" cy="977789"/>
            </a:xfrm>
            <a:prstGeom prst="leftBrace">
              <a:avLst>
                <a:gd name="adj1" fmla="val 36904"/>
                <a:gd name="adj2" fmla="val 49026"/>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600"/>
            </a:p>
          </p:txBody>
        </p:sp>
      </p:grpSp>
      <p:sp>
        <p:nvSpPr>
          <p:cNvPr id="50" name="Rectangle 49"/>
          <p:cNvSpPr/>
          <p:nvPr/>
        </p:nvSpPr>
        <p:spPr>
          <a:xfrm>
            <a:off x="2600325" y="2105878"/>
            <a:ext cx="952500" cy="1779588"/>
          </a:xfrm>
          <a:prstGeom prst="rect">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1" name="TextBox 133"/>
          <p:cNvSpPr txBox="1">
            <a:spLocks noChangeArrowheads="1"/>
          </p:cNvSpPr>
          <p:nvPr/>
        </p:nvSpPr>
        <p:spPr bwMode="auto">
          <a:xfrm>
            <a:off x="2589213" y="2828191"/>
            <a:ext cx="963612"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Tax</a:t>
            </a:r>
          </a:p>
          <a:p>
            <a:pPr algn="ctr" eaLnBrk="1" hangingPunct="1"/>
            <a:r>
              <a:rPr lang="en-US" sz="1400" dirty="0"/>
              <a:t>revenue</a:t>
            </a:r>
          </a:p>
          <a:p>
            <a:pPr algn="ctr" eaLnBrk="1" hangingPunct="1"/>
            <a:r>
              <a:rPr lang="en-US" sz="1400" dirty="0"/>
              <a:t>T ˣ Q</a:t>
            </a:r>
          </a:p>
        </p:txBody>
      </p:sp>
      <p:grpSp>
        <p:nvGrpSpPr>
          <p:cNvPr id="17" name="Group 76"/>
          <p:cNvGrpSpPr>
            <a:grpSpLocks/>
          </p:cNvGrpSpPr>
          <p:nvPr/>
        </p:nvGrpSpPr>
        <p:grpSpPr bwMode="auto">
          <a:xfrm>
            <a:off x="927100" y="1918553"/>
            <a:ext cx="2635250" cy="338138"/>
            <a:chOff x="178409" y="2990470"/>
            <a:chExt cx="2636715" cy="339389"/>
          </a:xfrm>
        </p:grpSpPr>
        <p:cxnSp>
          <p:nvCxnSpPr>
            <p:cNvPr id="22" name="Straight Connector 21"/>
            <p:cNvCxnSpPr/>
            <p:nvPr/>
          </p:nvCxnSpPr>
          <p:spPr>
            <a:xfrm flipV="1">
              <a:off x="1838269" y="3156181"/>
              <a:ext cx="976855" cy="4781"/>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7432" name="TextBox 78"/>
            <p:cNvSpPr txBox="1">
              <a:spLocks noChangeArrowheads="1"/>
            </p:cNvSpPr>
            <p:nvPr/>
          </p:nvSpPr>
          <p:spPr bwMode="auto">
            <a:xfrm>
              <a:off x="178409" y="2990470"/>
              <a:ext cx="1712466" cy="3393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Price buyers pay</a:t>
              </a:r>
            </a:p>
          </p:txBody>
        </p:sp>
      </p:grpSp>
      <p:grpSp>
        <p:nvGrpSpPr>
          <p:cNvPr id="19" name="Group 76"/>
          <p:cNvGrpSpPr>
            <a:grpSpLocks/>
          </p:cNvGrpSpPr>
          <p:nvPr/>
        </p:nvGrpSpPr>
        <p:grpSpPr bwMode="auto">
          <a:xfrm>
            <a:off x="565150" y="3721953"/>
            <a:ext cx="2997200" cy="338138"/>
            <a:chOff x="-191526" y="3038136"/>
            <a:chExt cx="2996256" cy="338386"/>
          </a:xfrm>
        </p:grpSpPr>
        <p:cxnSp>
          <p:nvCxnSpPr>
            <p:cNvPr id="28" name="Straight Connector 27"/>
            <p:cNvCxnSpPr/>
            <p:nvPr/>
          </p:nvCxnSpPr>
          <p:spPr>
            <a:xfrm flipV="1">
              <a:off x="1828725" y="3208124"/>
              <a:ext cx="976005" cy="3177"/>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7430" name="TextBox 78"/>
            <p:cNvSpPr txBox="1">
              <a:spLocks noChangeArrowheads="1"/>
            </p:cNvSpPr>
            <p:nvPr/>
          </p:nvSpPr>
          <p:spPr bwMode="auto">
            <a:xfrm>
              <a:off x="-191526" y="3038136"/>
              <a:ext cx="2017742" cy="338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Price sellers receive</a:t>
              </a:r>
            </a:p>
          </p:txBody>
        </p:sp>
      </p:grpSp>
      <p:sp>
        <p:nvSpPr>
          <p:cNvPr id="33" name="Freeform 183"/>
          <p:cNvSpPr>
            <a:spLocks/>
          </p:cNvSpPr>
          <p:nvPr/>
        </p:nvSpPr>
        <p:spPr bwMode="auto">
          <a:xfrm>
            <a:off x="3476625" y="2040791"/>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34" name="Freeform 183"/>
          <p:cNvSpPr>
            <a:spLocks/>
          </p:cNvSpPr>
          <p:nvPr/>
        </p:nvSpPr>
        <p:spPr bwMode="auto">
          <a:xfrm>
            <a:off x="3478213" y="3829903"/>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par>
                          <p:cTn id="11" fill="hold" nodeType="afterGroup">
                            <p:stCondLst>
                              <p:cond delay="500"/>
                            </p:stCondLst>
                            <p:childTnLst>
                              <p:par>
                                <p:cTn id="12" presetID="22" presetClass="entr" presetSubtype="8" fill="hold"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left)">
                                      <p:cBhvr>
                                        <p:cTn id="14" dur="1000"/>
                                        <p:tgtEl>
                                          <p:spTgt spid="7"/>
                                        </p:tgtEl>
                                      </p:cBhvr>
                                    </p:animEffect>
                                  </p:childTnLst>
                                </p:cTn>
                              </p:par>
                            </p:childTnLst>
                          </p:cTn>
                        </p:par>
                        <p:par>
                          <p:cTn id="15" fill="hold" nodeType="afterGroup">
                            <p:stCondLst>
                              <p:cond delay="1500"/>
                            </p:stCondLst>
                            <p:childTnLst>
                              <p:par>
                                <p:cTn id="16" presetID="22" presetClass="entr" presetSubtype="8" fill="hold" nodeType="after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wipe(left)">
                                      <p:cBhvr>
                                        <p:cTn id="18" dur="1000"/>
                                        <p:tgtEl>
                                          <p:spTgt spid="9"/>
                                        </p:tgtEl>
                                      </p:cBhvr>
                                    </p:animEffect>
                                  </p:childTnLst>
                                </p:cTn>
                              </p:par>
                            </p:childTnLst>
                          </p:cTn>
                        </p:par>
                        <p:par>
                          <p:cTn id="19" fill="hold" nodeType="afterGroup">
                            <p:stCondLst>
                              <p:cond delay="2500"/>
                            </p:stCondLst>
                            <p:childTnLst>
                              <p:par>
                                <p:cTn id="20" presetID="22" presetClass="entr" presetSubtype="8" fill="hold" grpId="0" nodeType="after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wipe(left)">
                                      <p:cBhvr>
                                        <p:cTn id="22" dur="500"/>
                                        <p:tgtEl>
                                          <p:spTgt spid="20"/>
                                        </p:tgtEl>
                                      </p:cBhvr>
                                    </p:animEffect>
                                  </p:childTnLst>
                                </p:cTn>
                              </p:par>
                            </p:childTnLst>
                          </p:cTn>
                        </p:par>
                        <p:par>
                          <p:cTn id="23" fill="hold" nodeType="afterGroup">
                            <p:stCondLst>
                              <p:cond delay="3000"/>
                            </p:stCondLst>
                            <p:childTnLst>
                              <p:par>
                                <p:cTn id="24" presetID="22" presetClass="entr" presetSubtype="1" fill="hold" nodeType="after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wipe(up)">
                                      <p:cBhvr>
                                        <p:cTn id="26" dur="1000"/>
                                        <p:tgtEl>
                                          <p:spTgt spid="12"/>
                                        </p:tgtEl>
                                      </p:cBhvr>
                                    </p:animEffect>
                                  </p:childTnLst>
                                </p:cTn>
                              </p:par>
                            </p:childTnLst>
                          </p:cTn>
                        </p:par>
                        <p:par>
                          <p:cTn id="27" fill="hold" nodeType="afterGroup">
                            <p:stCondLst>
                              <p:cond delay="4000"/>
                            </p:stCondLst>
                            <p:childTnLst>
                              <p:par>
                                <p:cTn id="28" presetID="22" presetClass="entr" presetSubtype="8" fill="hold" grpId="0" nodeType="afterEffect">
                                  <p:stCondLst>
                                    <p:cond delay="0"/>
                                  </p:stCondLst>
                                  <p:childTnLst>
                                    <p:set>
                                      <p:cBhvr>
                                        <p:cTn id="29" dur="1" fill="hold">
                                          <p:stCondLst>
                                            <p:cond delay="0"/>
                                          </p:stCondLst>
                                        </p:cTn>
                                        <p:tgtEl>
                                          <p:spTgt spid="33"/>
                                        </p:tgtEl>
                                        <p:attrNameLst>
                                          <p:attrName>style.visibility</p:attrName>
                                        </p:attrNameLst>
                                      </p:cBhvr>
                                      <p:to>
                                        <p:strVal val="visible"/>
                                      </p:to>
                                    </p:set>
                                    <p:animEffect transition="in" filter="wipe(left)">
                                      <p:cBhvr>
                                        <p:cTn id="30" dur="500"/>
                                        <p:tgtEl>
                                          <p:spTgt spid="33"/>
                                        </p:tgtEl>
                                      </p:cBhvr>
                                    </p:animEffect>
                                  </p:childTnLst>
                                </p:cTn>
                              </p:par>
                            </p:childTnLst>
                          </p:cTn>
                        </p:par>
                        <p:par>
                          <p:cTn id="31" fill="hold" nodeType="afterGroup">
                            <p:stCondLst>
                              <p:cond delay="5000"/>
                            </p:stCondLst>
                            <p:childTnLst>
                              <p:par>
                                <p:cTn id="32" presetID="22" presetClass="entr" presetSubtype="8" fill="hold" grpId="0" nodeType="afterEffect">
                                  <p:stCondLst>
                                    <p:cond delay="0"/>
                                  </p:stCondLst>
                                  <p:childTnLst>
                                    <p:set>
                                      <p:cBhvr>
                                        <p:cTn id="33" dur="1" fill="hold">
                                          <p:stCondLst>
                                            <p:cond delay="0"/>
                                          </p:stCondLst>
                                        </p:cTn>
                                        <p:tgtEl>
                                          <p:spTgt spid="34"/>
                                        </p:tgtEl>
                                        <p:attrNameLst>
                                          <p:attrName>style.visibility</p:attrName>
                                        </p:attrNameLst>
                                      </p:cBhvr>
                                      <p:to>
                                        <p:strVal val="visible"/>
                                      </p:to>
                                    </p:set>
                                    <p:animEffect transition="in" filter="wipe(left)">
                                      <p:cBhvr>
                                        <p:cTn id="34" dur="500"/>
                                        <p:tgtEl>
                                          <p:spTgt spid="34"/>
                                        </p:tgtEl>
                                      </p:cBhvr>
                                    </p:animEffect>
                                  </p:childTnLst>
                                </p:cTn>
                              </p:par>
                            </p:childTnLst>
                          </p:cTn>
                        </p:par>
                        <p:par>
                          <p:cTn id="35" fill="hold" nodeType="afterGroup">
                            <p:stCondLst>
                              <p:cond delay="5500"/>
                            </p:stCondLst>
                            <p:childTnLst>
                              <p:par>
                                <p:cTn id="36" presetID="22" presetClass="entr" presetSubtype="1" fill="hold" nodeType="after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wipe(up)">
                                      <p:cBhvr>
                                        <p:cTn id="38" dur="1000"/>
                                        <p:tgtEl>
                                          <p:spTgt spid="10"/>
                                        </p:tgtEl>
                                      </p:cBhvr>
                                    </p:animEffect>
                                  </p:childTnLst>
                                </p:cTn>
                              </p:par>
                            </p:childTnLst>
                          </p:cTn>
                        </p:par>
                        <p:par>
                          <p:cTn id="39" fill="hold" nodeType="afterGroup">
                            <p:stCondLst>
                              <p:cond delay="6500"/>
                            </p:stCondLst>
                            <p:childTnLst>
                              <p:par>
                                <p:cTn id="40" presetID="22" presetClass="entr" presetSubtype="8" fill="hold" nodeType="after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wipe(left)">
                                      <p:cBhvr>
                                        <p:cTn id="42" dur="1000"/>
                                        <p:tgtEl>
                                          <p:spTgt spid="17"/>
                                        </p:tgtEl>
                                      </p:cBhvr>
                                    </p:animEffect>
                                  </p:childTnLst>
                                </p:cTn>
                              </p:par>
                            </p:childTnLst>
                          </p:cTn>
                        </p:par>
                        <p:par>
                          <p:cTn id="43" fill="hold" nodeType="afterGroup">
                            <p:stCondLst>
                              <p:cond delay="7500"/>
                            </p:stCondLst>
                            <p:childTnLst>
                              <p:par>
                                <p:cTn id="44" presetID="22" presetClass="entr" presetSubtype="8" fill="hold" nodeType="afterEffect">
                                  <p:stCondLst>
                                    <p:cond delay="0"/>
                                  </p:stCondLst>
                                  <p:childTnLst>
                                    <p:set>
                                      <p:cBhvr>
                                        <p:cTn id="45" dur="1" fill="hold">
                                          <p:stCondLst>
                                            <p:cond delay="0"/>
                                          </p:stCondLst>
                                        </p:cTn>
                                        <p:tgtEl>
                                          <p:spTgt spid="19"/>
                                        </p:tgtEl>
                                        <p:attrNameLst>
                                          <p:attrName>style.visibility</p:attrName>
                                        </p:attrNameLst>
                                      </p:cBhvr>
                                      <p:to>
                                        <p:strVal val="visible"/>
                                      </p:to>
                                    </p:set>
                                    <p:animEffect transition="in" filter="wipe(left)">
                                      <p:cBhvr>
                                        <p:cTn id="46" dur="1000"/>
                                        <p:tgtEl>
                                          <p:spTgt spid="19"/>
                                        </p:tgtEl>
                                      </p:cBhvr>
                                    </p:animEffect>
                                  </p:childTnLst>
                                </p:cTn>
                              </p:par>
                            </p:childTnLst>
                          </p:cTn>
                        </p:par>
                        <p:par>
                          <p:cTn id="47" fill="hold" nodeType="afterGroup">
                            <p:stCondLst>
                              <p:cond delay="8500"/>
                            </p:stCondLst>
                            <p:childTnLst>
                              <p:par>
                                <p:cTn id="48" presetID="22" presetClass="entr" presetSubtype="8" fill="hold" nodeType="afterEffect">
                                  <p:stCondLst>
                                    <p:cond delay="0"/>
                                  </p:stCondLst>
                                  <p:childTnLst>
                                    <p:set>
                                      <p:cBhvr>
                                        <p:cTn id="49" dur="1" fill="hold">
                                          <p:stCondLst>
                                            <p:cond delay="0"/>
                                          </p:stCondLst>
                                        </p:cTn>
                                        <p:tgtEl>
                                          <p:spTgt spid="13"/>
                                        </p:tgtEl>
                                        <p:attrNameLst>
                                          <p:attrName>style.visibility</p:attrName>
                                        </p:attrNameLst>
                                      </p:cBhvr>
                                      <p:to>
                                        <p:strVal val="visible"/>
                                      </p:to>
                                    </p:set>
                                    <p:animEffect transition="in" filter="wipe(left)">
                                      <p:cBhvr>
                                        <p:cTn id="50" dur="500"/>
                                        <p:tgtEl>
                                          <p:spTgt spid="13"/>
                                        </p:tgtEl>
                                      </p:cBhvr>
                                    </p:animEffect>
                                  </p:childTnLst>
                                </p:cTn>
                              </p:par>
                            </p:childTnLst>
                          </p:cTn>
                        </p:par>
                      </p:childTnLst>
                    </p:cTn>
                  </p:par>
                  <p:par>
                    <p:cTn id="51" fill="hold">
                      <p:stCondLst>
                        <p:cond delay="indefinite"/>
                      </p:stCondLst>
                      <p:childTnLst>
                        <p:par>
                          <p:cTn id="52" fill="hold" nodeType="afterGroup">
                            <p:stCondLst>
                              <p:cond delay="0"/>
                            </p:stCondLst>
                            <p:childTnLst>
                              <p:par>
                                <p:cTn id="53" presetID="22" presetClass="entr" presetSubtype="8" fill="hold" nodeType="clickEffect">
                                  <p:stCondLst>
                                    <p:cond delay="0"/>
                                  </p:stCondLst>
                                  <p:childTnLst>
                                    <p:set>
                                      <p:cBhvr>
                                        <p:cTn id="54" dur="1" fill="hold">
                                          <p:stCondLst>
                                            <p:cond delay="0"/>
                                          </p:stCondLst>
                                        </p:cTn>
                                        <p:tgtEl>
                                          <p:spTgt spid="16"/>
                                        </p:tgtEl>
                                        <p:attrNameLst>
                                          <p:attrName>style.visibility</p:attrName>
                                        </p:attrNameLst>
                                      </p:cBhvr>
                                      <p:to>
                                        <p:strVal val="visible"/>
                                      </p:to>
                                    </p:set>
                                    <p:animEffect transition="in" filter="wipe(left)">
                                      <p:cBhvr>
                                        <p:cTn id="55" dur="500"/>
                                        <p:tgtEl>
                                          <p:spTgt spid="16"/>
                                        </p:tgtEl>
                                      </p:cBhvr>
                                    </p:animEffect>
                                  </p:childTnLst>
                                </p:cTn>
                              </p:par>
                            </p:childTnLst>
                          </p:cTn>
                        </p:par>
                        <p:par>
                          <p:cTn id="56" fill="hold" nodeType="afterGroup">
                            <p:stCondLst>
                              <p:cond delay="500"/>
                            </p:stCondLst>
                            <p:childTnLst>
                              <p:par>
                                <p:cTn id="57" presetID="22" presetClass="entr" presetSubtype="8" fill="hold" grpId="0" nodeType="afterEffect">
                                  <p:stCondLst>
                                    <p:cond delay="0"/>
                                  </p:stCondLst>
                                  <p:childTnLst>
                                    <p:set>
                                      <p:cBhvr>
                                        <p:cTn id="58" dur="1" fill="hold">
                                          <p:stCondLst>
                                            <p:cond delay="0"/>
                                          </p:stCondLst>
                                        </p:cTn>
                                        <p:tgtEl>
                                          <p:spTgt spid="50"/>
                                        </p:tgtEl>
                                        <p:attrNameLst>
                                          <p:attrName>style.visibility</p:attrName>
                                        </p:attrNameLst>
                                      </p:cBhvr>
                                      <p:to>
                                        <p:strVal val="visible"/>
                                      </p:to>
                                    </p:set>
                                    <p:animEffect transition="in" filter="wipe(left)">
                                      <p:cBhvr>
                                        <p:cTn id="59" dur="500"/>
                                        <p:tgtEl>
                                          <p:spTgt spid="50"/>
                                        </p:tgtEl>
                                      </p:cBhvr>
                                    </p:animEffect>
                                  </p:childTnLst>
                                </p:cTn>
                              </p:par>
                            </p:childTnLst>
                          </p:cTn>
                        </p:par>
                        <p:par>
                          <p:cTn id="60" fill="hold" nodeType="afterGroup">
                            <p:stCondLst>
                              <p:cond delay="1000"/>
                            </p:stCondLst>
                            <p:childTnLst>
                              <p:par>
                                <p:cTn id="61" presetID="22" presetClass="entr" presetSubtype="8" fill="hold" grpId="0" nodeType="afterEffect">
                                  <p:stCondLst>
                                    <p:cond delay="0"/>
                                  </p:stCondLst>
                                  <p:childTnLst>
                                    <p:set>
                                      <p:cBhvr>
                                        <p:cTn id="62" dur="1" fill="hold">
                                          <p:stCondLst>
                                            <p:cond delay="0"/>
                                          </p:stCondLst>
                                        </p:cTn>
                                        <p:tgtEl>
                                          <p:spTgt spid="51"/>
                                        </p:tgtEl>
                                        <p:attrNameLst>
                                          <p:attrName>style.visibility</p:attrName>
                                        </p:attrNameLst>
                                      </p:cBhvr>
                                      <p:to>
                                        <p:strVal val="visible"/>
                                      </p:to>
                                    </p:set>
                                    <p:animEffect transition="in" filter="wipe(left)">
                                      <p:cBhvr>
                                        <p:cTn id="63" dur="500"/>
                                        <p:tgtEl>
                                          <p:spTgt spid="51"/>
                                        </p:tgtEl>
                                      </p:cBhvr>
                                    </p:animEffect>
                                  </p:childTnLst>
                                </p:cTn>
                              </p:par>
                            </p:childTnLst>
                          </p:cTn>
                        </p:par>
                      </p:childTnLst>
                    </p:cTn>
                  </p:par>
                  <p:par>
                    <p:cTn id="64" fill="hold">
                      <p:stCondLst>
                        <p:cond delay="indefinite"/>
                      </p:stCondLst>
                      <p:childTnLst>
                        <p:par>
                          <p:cTn id="65" fill="hold" nodeType="afterGroup">
                            <p:stCondLst>
                              <p:cond delay="0"/>
                            </p:stCondLst>
                            <p:childTnLst>
                              <p:par>
                                <p:cTn id="66" presetID="22" presetClass="entr" presetSubtype="8" fill="hold" grpId="0" nodeType="clickEffect">
                                  <p:stCondLst>
                                    <p:cond delay="0"/>
                                  </p:stCondLst>
                                  <p:childTnLst>
                                    <p:set>
                                      <p:cBhvr>
                                        <p:cTn id="67" dur="1" fill="hold">
                                          <p:stCondLst>
                                            <p:cond delay="0"/>
                                          </p:stCondLst>
                                        </p:cTn>
                                        <p:tgtEl>
                                          <p:spTgt spid="35"/>
                                        </p:tgtEl>
                                        <p:attrNameLst>
                                          <p:attrName>style.visibility</p:attrName>
                                        </p:attrNameLst>
                                      </p:cBhvr>
                                      <p:to>
                                        <p:strVal val="visible"/>
                                      </p:to>
                                    </p:set>
                                    <p:animEffect transition="in" filter="wipe(left)">
                                      <p:cBhvr>
                                        <p:cTn id="68"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35" grpId="0"/>
      <p:bldP spid="50" grpId="0" animBg="1"/>
      <p:bldP spid="51" grpId="0"/>
      <p:bldP spid="33" grpId="0" animBg="1"/>
      <p:bldP spid="3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smtClean="0">
                <a:solidFill>
                  <a:srgbClr val="0070C0"/>
                </a:solidFill>
              </a:rPr>
              <a:t>The Deadweight Loss of Taxation</a:t>
            </a:r>
          </a:p>
        </p:txBody>
      </p:sp>
      <p:sp>
        <p:nvSpPr>
          <p:cNvPr id="3" name="Content Placeholder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t>Welfare without a tax</a:t>
            </a:r>
          </a:p>
          <a:p>
            <a:pPr lvl="1"/>
            <a:r>
              <a:rPr lang="en-US" dirty="0" smtClean="0"/>
              <a:t>Maximum Consumer </a:t>
            </a:r>
            <a:r>
              <a:rPr lang="en-US" dirty="0"/>
              <a:t>S</a:t>
            </a:r>
            <a:r>
              <a:rPr lang="en-US" dirty="0" smtClean="0"/>
              <a:t>urplus</a:t>
            </a:r>
            <a:endParaRPr lang="en-US" dirty="0" smtClean="0"/>
          </a:p>
          <a:p>
            <a:pPr lvl="1"/>
            <a:r>
              <a:rPr lang="en-US" dirty="0" smtClean="0"/>
              <a:t>Maximum Producer </a:t>
            </a:r>
            <a:r>
              <a:rPr lang="en-US" dirty="0"/>
              <a:t>S</a:t>
            </a:r>
            <a:r>
              <a:rPr lang="en-US" dirty="0" smtClean="0"/>
              <a:t>urplus</a:t>
            </a:r>
            <a:endParaRPr lang="en-US" dirty="0" smtClean="0"/>
          </a:p>
          <a:p>
            <a:pPr lvl="1"/>
            <a:r>
              <a:rPr lang="en-US" dirty="0" smtClean="0"/>
              <a:t>Total tax </a:t>
            </a:r>
            <a:r>
              <a:rPr lang="en-US" dirty="0" smtClean="0"/>
              <a:t>revenue =</a:t>
            </a:r>
            <a:r>
              <a:rPr lang="en-US" dirty="0" smtClean="0"/>
              <a:t> zero</a:t>
            </a:r>
          </a:p>
          <a:p>
            <a:r>
              <a:rPr lang="en-US" dirty="0" smtClean="0"/>
              <a:t>Welfare </a:t>
            </a:r>
            <a:r>
              <a:rPr lang="en-US" dirty="0" smtClean="0"/>
              <a:t>with tax</a:t>
            </a:r>
          </a:p>
          <a:p>
            <a:pPr lvl="1"/>
            <a:r>
              <a:rPr lang="en-US" dirty="0" smtClean="0"/>
              <a:t>Smaller </a:t>
            </a:r>
            <a:r>
              <a:rPr lang="en-US" dirty="0" smtClean="0"/>
              <a:t>Consumer </a:t>
            </a:r>
            <a:r>
              <a:rPr lang="en-US" dirty="0"/>
              <a:t>S</a:t>
            </a:r>
            <a:r>
              <a:rPr lang="en-US" dirty="0" smtClean="0"/>
              <a:t>urplus</a:t>
            </a:r>
            <a:endParaRPr lang="en-US" dirty="0" smtClean="0"/>
          </a:p>
          <a:p>
            <a:pPr lvl="1"/>
            <a:r>
              <a:rPr lang="en-US" dirty="0" smtClean="0"/>
              <a:t>Smaller </a:t>
            </a:r>
            <a:r>
              <a:rPr lang="en-US" dirty="0"/>
              <a:t>P</a:t>
            </a:r>
            <a:r>
              <a:rPr lang="en-US" dirty="0" smtClean="0"/>
              <a:t>roducer Surplus</a:t>
            </a:r>
            <a:endParaRPr lang="en-US" dirty="0" smtClean="0"/>
          </a:p>
          <a:p>
            <a:pPr lvl="1"/>
            <a:r>
              <a:rPr lang="en-US" dirty="0" smtClean="0"/>
              <a:t>Total tax </a:t>
            </a:r>
            <a:r>
              <a:rPr lang="en-US" dirty="0" smtClean="0"/>
              <a:t>revenue &gt; zero</a:t>
            </a:r>
            <a:endParaRPr lang="en-US" dirty="0" smtClean="0"/>
          </a:p>
          <a:p>
            <a:pPr lvl="1"/>
            <a:r>
              <a:rPr lang="en-US" dirty="0" smtClean="0"/>
              <a:t>Smaller overall welfare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bwMode="auto">
          <a:xfrm>
            <a:off x="173038" y="18522"/>
            <a:ext cx="8970962"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000" dirty="0" smtClean="0">
                <a:solidFill>
                  <a:srgbClr val="0070C0"/>
                </a:solidFill>
                <a:latin typeface="+mn-lt"/>
              </a:rPr>
              <a:t>How a tax affects welfare</a:t>
            </a:r>
          </a:p>
        </p:txBody>
      </p:sp>
      <p:grpSp>
        <p:nvGrpSpPr>
          <p:cNvPr id="2" name="Group 4"/>
          <p:cNvGrpSpPr>
            <a:grpSpLocks/>
          </p:cNvGrpSpPr>
          <p:nvPr/>
        </p:nvGrpSpPr>
        <p:grpSpPr bwMode="auto">
          <a:xfrm>
            <a:off x="546100" y="922074"/>
            <a:ext cx="5200650" cy="3470275"/>
            <a:chOff x="-47451" y="2074655"/>
            <a:chExt cx="5201362" cy="3471097"/>
          </a:xfrm>
        </p:grpSpPr>
        <p:sp>
          <p:nvSpPr>
            <p:cNvPr id="6" name="Rectangle 5"/>
            <p:cNvSpPr/>
            <p:nvPr/>
          </p:nvSpPr>
          <p:spPr>
            <a:xfrm>
              <a:off x="728943" y="2231854"/>
              <a:ext cx="4424968" cy="330278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US" sz="1600" dirty="0"/>
            </a:p>
          </p:txBody>
        </p:sp>
        <p:grpSp>
          <p:nvGrpSpPr>
            <p:cNvPr id="19524" name="Group 5"/>
            <p:cNvGrpSpPr>
              <a:grpSpLocks/>
            </p:cNvGrpSpPr>
            <p:nvPr/>
          </p:nvGrpSpPr>
          <p:grpSpPr bwMode="auto">
            <a:xfrm>
              <a:off x="-47451" y="2074655"/>
              <a:ext cx="772049" cy="3471097"/>
              <a:chOff x="1054192" y="1493348"/>
              <a:chExt cx="772049" cy="3470457"/>
            </a:xfrm>
          </p:grpSpPr>
          <p:cxnSp>
            <p:nvCxnSpPr>
              <p:cNvPr id="8" name="Straight Connector 7"/>
              <p:cNvCxnSpPr/>
              <p:nvPr/>
            </p:nvCxnSpPr>
            <p:spPr>
              <a:xfrm rot="5400000">
                <a:off x="151716" y="3289699"/>
                <a:ext cx="3337100" cy="1111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526" name="TextBox 8"/>
              <p:cNvSpPr txBox="1">
                <a:spLocks noChangeArrowheads="1"/>
              </p:cNvSpPr>
              <p:nvPr/>
            </p:nvSpPr>
            <p:spPr bwMode="auto">
              <a:xfrm>
                <a:off x="1054192" y="1493348"/>
                <a:ext cx="739631" cy="338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a:t>Price</a:t>
                </a:r>
              </a:p>
            </p:txBody>
          </p:sp>
        </p:grpSp>
      </p:grpSp>
      <p:grpSp>
        <p:nvGrpSpPr>
          <p:cNvPr id="5" name="Group 9"/>
          <p:cNvGrpSpPr>
            <a:grpSpLocks/>
          </p:cNvGrpSpPr>
          <p:nvPr/>
        </p:nvGrpSpPr>
        <p:grpSpPr bwMode="auto">
          <a:xfrm>
            <a:off x="1157288" y="4392349"/>
            <a:ext cx="4589462" cy="355599"/>
            <a:chOff x="1676400" y="5181600"/>
            <a:chExt cx="4589550" cy="354716"/>
          </a:xfrm>
        </p:grpSpPr>
        <p:cxnSp>
          <p:nvCxnSpPr>
            <p:cNvPr id="11" name="Straight Connector 10"/>
            <p:cNvCxnSpPr/>
            <p:nvPr/>
          </p:nvCxnSpPr>
          <p:spPr>
            <a:xfrm>
              <a:off x="1828803" y="5181600"/>
              <a:ext cx="4437147"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521" name="TextBox 11"/>
            <p:cNvSpPr txBox="1">
              <a:spLocks noChangeArrowheads="1"/>
            </p:cNvSpPr>
            <p:nvPr/>
          </p:nvSpPr>
          <p:spPr bwMode="auto">
            <a:xfrm>
              <a:off x="5019073" y="5198297"/>
              <a:ext cx="1246877" cy="3380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dirty="0" smtClean="0"/>
                <a:t>Quantity</a:t>
              </a:r>
              <a:endParaRPr lang="en-US" sz="1600" dirty="0"/>
            </a:p>
          </p:txBody>
        </p:sp>
        <p:sp>
          <p:nvSpPr>
            <p:cNvPr id="19522" name="TextBox 12"/>
            <p:cNvSpPr txBox="1">
              <a:spLocks noChangeArrowheads="1"/>
            </p:cNvSpPr>
            <p:nvPr/>
          </p:nvSpPr>
          <p:spPr bwMode="auto">
            <a:xfrm>
              <a:off x="1676400" y="5181600"/>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0</a:t>
              </a:r>
            </a:p>
          </p:txBody>
        </p:sp>
      </p:grpSp>
      <p:grpSp>
        <p:nvGrpSpPr>
          <p:cNvPr id="7" name="Group 13"/>
          <p:cNvGrpSpPr>
            <a:grpSpLocks/>
          </p:cNvGrpSpPr>
          <p:nvPr/>
        </p:nvGrpSpPr>
        <p:grpSpPr bwMode="auto">
          <a:xfrm>
            <a:off x="1317625" y="1091936"/>
            <a:ext cx="4427538" cy="2897188"/>
            <a:chOff x="2004674" y="2244119"/>
            <a:chExt cx="4942823" cy="3932017"/>
          </a:xfrm>
        </p:grpSpPr>
        <p:cxnSp>
          <p:nvCxnSpPr>
            <p:cNvPr id="15" name="Straight Connector 14"/>
            <p:cNvCxnSpPr/>
            <p:nvPr/>
          </p:nvCxnSpPr>
          <p:spPr>
            <a:xfrm>
              <a:off x="2004674" y="2244119"/>
              <a:ext cx="4567105" cy="3455865"/>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sp>
          <p:nvSpPr>
            <p:cNvPr id="19519" name="TextBox 15"/>
            <p:cNvSpPr txBox="1">
              <a:spLocks noChangeArrowheads="1"/>
            </p:cNvSpPr>
            <p:nvPr/>
          </p:nvSpPr>
          <p:spPr bwMode="auto">
            <a:xfrm>
              <a:off x="5876981" y="5716837"/>
              <a:ext cx="1070516" cy="459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Demand</a:t>
              </a:r>
              <a:endParaRPr lang="en-US" sz="1600" baseline="-25000"/>
            </a:p>
          </p:txBody>
        </p:sp>
      </p:grpSp>
      <p:grpSp>
        <p:nvGrpSpPr>
          <p:cNvPr id="9" name="Group 90"/>
          <p:cNvGrpSpPr>
            <a:grpSpLocks/>
          </p:cNvGrpSpPr>
          <p:nvPr/>
        </p:nvGrpSpPr>
        <p:grpSpPr bwMode="auto">
          <a:xfrm>
            <a:off x="1306513" y="1395149"/>
            <a:ext cx="4491037" cy="2593975"/>
            <a:chOff x="1943003" y="5034309"/>
            <a:chExt cx="5017133" cy="3518276"/>
          </a:xfrm>
        </p:grpSpPr>
        <p:cxnSp>
          <p:nvCxnSpPr>
            <p:cNvPr id="18" name="Straight Connector 17"/>
            <p:cNvCxnSpPr/>
            <p:nvPr/>
          </p:nvCxnSpPr>
          <p:spPr>
            <a:xfrm flipV="1">
              <a:off x="1943003" y="5669493"/>
              <a:ext cx="4497508" cy="2883092"/>
            </a:xfrm>
            <a:prstGeom prst="line">
              <a:avLst/>
            </a:prstGeom>
            <a:ln w="38100">
              <a:solidFill>
                <a:srgbClr val="0000B8"/>
              </a:solidFill>
            </a:ln>
          </p:spPr>
          <p:style>
            <a:lnRef idx="1">
              <a:schemeClr val="accent1"/>
            </a:lnRef>
            <a:fillRef idx="0">
              <a:schemeClr val="accent1"/>
            </a:fillRef>
            <a:effectRef idx="0">
              <a:schemeClr val="accent1"/>
            </a:effectRef>
            <a:fontRef idx="minor">
              <a:schemeClr val="tx1"/>
            </a:fontRef>
          </p:style>
        </p:cxnSp>
        <p:sp>
          <p:nvSpPr>
            <p:cNvPr id="19517" name="TextBox 92"/>
            <p:cNvSpPr txBox="1">
              <a:spLocks noChangeArrowheads="1"/>
            </p:cNvSpPr>
            <p:nvPr/>
          </p:nvSpPr>
          <p:spPr bwMode="auto">
            <a:xfrm>
              <a:off x="6055545" y="5034309"/>
              <a:ext cx="904591" cy="459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Supply</a:t>
              </a:r>
              <a:endParaRPr lang="en-US" sz="1600" baseline="-25000"/>
            </a:p>
          </p:txBody>
        </p:sp>
      </p:grpSp>
      <p:sp>
        <p:nvSpPr>
          <p:cNvPr id="35" name="TextBox 34"/>
          <p:cNvSpPr txBox="1">
            <a:spLocks noChangeArrowheads="1"/>
          </p:cNvSpPr>
          <p:nvPr/>
        </p:nvSpPr>
        <p:spPr bwMode="auto">
          <a:xfrm>
            <a:off x="6030097" y="1464999"/>
            <a:ext cx="3113903"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285750" indent="-285750" eaLnBrk="1" hangingPunct="1">
              <a:buFont typeface="Arial" pitchFamily="34" charset="0"/>
              <a:buChar char="•"/>
            </a:pPr>
            <a:r>
              <a:rPr lang="en-US" sz="1600" dirty="0"/>
              <a:t>A tax on a good reduces consumer surplus (by the area B + C</a:t>
            </a:r>
            <a:r>
              <a:rPr lang="en-US" sz="1600" dirty="0" smtClean="0"/>
              <a:t>) </a:t>
            </a:r>
            <a:endParaRPr lang="en-US" sz="1600" dirty="0"/>
          </a:p>
          <a:p>
            <a:pPr marL="285750" indent="-285750" eaLnBrk="1" hangingPunct="1">
              <a:buFont typeface="Arial" pitchFamily="34" charset="0"/>
              <a:buChar char="•"/>
            </a:pPr>
            <a:r>
              <a:rPr lang="en-US" sz="1600" dirty="0" smtClean="0"/>
              <a:t>The tax reduces </a:t>
            </a:r>
            <a:r>
              <a:rPr lang="en-US" sz="1600" dirty="0" smtClean="0"/>
              <a:t>producer surplus (by </a:t>
            </a:r>
            <a:r>
              <a:rPr lang="en-US" sz="1600" dirty="0"/>
              <a:t>the area D + E</a:t>
            </a:r>
            <a:r>
              <a:rPr lang="en-US" sz="1600" dirty="0" smtClean="0"/>
              <a:t>).</a:t>
            </a:r>
          </a:p>
          <a:p>
            <a:pPr marL="285750" indent="-285750" eaLnBrk="1" hangingPunct="1">
              <a:buFont typeface="Arial" pitchFamily="34" charset="0"/>
              <a:buChar char="•"/>
            </a:pPr>
            <a:r>
              <a:rPr lang="en-US" sz="1600" dirty="0" smtClean="0"/>
              <a:t>Because </a:t>
            </a:r>
            <a:r>
              <a:rPr lang="en-US" sz="1600" dirty="0"/>
              <a:t>the fall in producer and consumer surplus exceeds tax revenue (area B + D), the tax is said to impose a deadweight loss (area C + E).</a:t>
            </a:r>
          </a:p>
        </p:txBody>
      </p:sp>
      <p:sp>
        <p:nvSpPr>
          <p:cNvPr id="57" name="TextBox 92"/>
          <p:cNvSpPr txBox="1">
            <a:spLocks noChangeArrowheads="1"/>
          </p:cNvSpPr>
          <p:nvPr/>
        </p:nvSpPr>
        <p:spPr bwMode="auto">
          <a:xfrm>
            <a:off x="1552575" y="1464999"/>
            <a:ext cx="32067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solidFill>
                  <a:srgbClr val="800080"/>
                </a:solidFill>
              </a:rPr>
              <a:t>A</a:t>
            </a:r>
            <a:endParaRPr lang="en-US" sz="1600" baseline="-25000" dirty="0">
              <a:solidFill>
                <a:srgbClr val="800080"/>
              </a:solidFill>
            </a:endParaRPr>
          </a:p>
        </p:txBody>
      </p:sp>
      <p:sp>
        <p:nvSpPr>
          <p:cNvPr id="58" name="TextBox 92"/>
          <p:cNvSpPr txBox="1">
            <a:spLocks noChangeArrowheads="1"/>
          </p:cNvSpPr>
          <p:nvPr/>
        </p:nvSpPr>
        <p:spPr bwMode="auto">
          <a:xfrm>
            <a:off x="1552575" y="2104761"/>
            <a:ext cx="3206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solidFill>
                  <a:srgbClr val="800080"/>
                </a:solidFill>
              </a:rPr>
              <a:t>B</a:t>
            </a:r>
            <a:endParaRPr lang="en-US" sz="1600" baseline="-25000" dirty="0">
              <a:solidFill>
                <a:srgbClr val="800080"/>
              </a:solidFill>
            </a:endParaRPr>
          </a:p>
        </p:txBody>
      </p:sp>
      <p:sp>
        <p:nvSpPr>
          <p:cNvPr id="59" name="TextBox 92"/>
          <p:cNvSpPr txBox="1">
            <a:spLocks noChangeArrowheads="1"/>
          </p:cNvSpPr>
          <p:nvPr/>
        </p:nvSpPr>
        <p:spPr bwMode="auto">
          <a:xfrm>
            <a:off x="1552575" y="2839774"/>
            <a:ext cx="33178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solidFill>
                  <a:srgbClr val="800080"/>
                </a:solidFill>
              </a:rPr>
              <a:t>D</a:t>
            </a:r>
            <a:endParaRPr lang="en-US" sz="1600" baseline="-25000" dirty="0">
              <a:solidFill>
                <a:srgbClr val="800080"/>
              </a:solidFill>
            </a:endParaRPr>
          </a:p>
        </p:txBody>
      </p:sp>
      <p:sp>
        <p:nvSpPr>
          <p:cNvPr id="60" name="TextBox 92"/>
          <p:cNvSpPr txBox="1">
            <a:spLocks noChangeArrowheads="1"/>
          </p:cNvSpPr>
          <p:nvPr/>
        </p:nvSpPr>
        <p:spPr bwMode="auto">
          <a:xfrm>
            <a:off x="1552575" y="3387461"/>
            <a:ext cx="3095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solidFill>
                  <a:srgbClr val="800080"/>
                </a:solidFill>
              </a:rPr>
              <a:t>F</a:t>
            </a:r>
            <a:endParaRPr lang="en-US" sz="1600" baseline="-25000" dirty="0">
              <a:solidFill>
                <a:srgbClr val="800080"/>
              </a:solidFill>
            </a:endParaRPr>
          </a:p>
        </p:txBody>
      </p:sp>
      <p:grpSp>
        <p:nvGrpSpPr>
          <p:cNvPr id="10" name="Group 38"/>
          <p:cNvGrpSpPr>
            <a:grpSpLocks/>
          </p:cNvGrpSpPr>
          <p:nvPr/>
        </p:nvGrpSpPr>
        <p:grpSpPr bwMode="auto">
          <a:xfrm>
            <a:off x="3606800" y="2682611"/>
            <a:ext cx="419100" cy="2055813"/>
            <a:chOff x="4107050" y="3255812"/>
            <a:chExt cx="420307" cy="2056276"/>
          </a:xfrm>
        </p:grpSpPr>
        <p:cxnSp>
          <p:nvCxnSpPr>
            <p:cNvPr id="40" name="Straight Connector 39"/>
            <p:cNvCxnSpPr/>
            <p:nvPr/>
          </p:nvCxnSpPr>
          <p:spPr bwMode="auto">
            <a:xfrm rot="5400000">
              <a:off x="3445454" y="4121193"/>
              <a:ext cx="1732353" cy="1593"/>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9515" name="TextBox 78"/>
            <p:cNvSpPr txBox="1">
              <a:spLocks noChangeArrowheads="1"/>
            </p:cNvSpPr>
            <p:nvPr/>
          </p:nvSpPr>
          <p:spPr bwMode="auto">
            <a:xfrm>
              <a:off x="4107050" y="4973534"/>
              <a:ext cx="42030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Q</a:t>
              </a:r>
              <a:r>
                <a:rPr lang="en-US" sz="1600" baseline="-25000"/>
                <a:t>1</a:t>
              </a:r>
            </a:p>
          </p:txBody>
        </p:sp>
      </p:grpSp>
      <p:grpSp>
        <p:nvGrpSpPr>
          <p:cNvPr id="12" name="Group 64"/>
          <p:cNvGrpSpPr>
            <a:grpSpLocks/>
          </p:cNvGrpSpPr>
          <p:nvPr/>
        </p:nvGrpSpPr>
        <p:grpSpPr bwMode="auto">
          <a:xfrm>
            <a:off x="2636495" y="1946011"/>
            <a:ext cx="1176337" cy="712788"/>
            <a:chOff x="3372592" y="2386940"/>
            <a:chExt cx="1175657" cy="712520"/>
          </a:xfrm>
        </p:grpSpPr>
        <p:sp>
          <p:nvSpPr>
            <p:cNvPr id="61" name="Isosceles Triangle 60"/>
            <p:cNvSpPr/>
            <p:nvPr/>
          </p:nvSpPr>
          <p:spPr>
            <a:xfrm>
              <a:off x="3372592" y="2386940"/>
              <a:ext cx="1175657" cy="712520"/>
            </a:xfrm>
            <a:prstGeom prst="triangle">
              <a:avLst>
                <a:gd name="adj" fmla="val 0"/>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513" name="TextBox 92"/>
            <p:cNvSpPr txBox="1">
              <a:spLocks noChangeArrowheads="1"/>
            </p:cNvSpPr>
            <p:nvPr/>
          </p:nvSpPr>
          <p:spPr bwMode="auto">
            <a:xfrm>
              <a:off x="3497707" y="2709085"/>
              <a:ext cx="3321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solidFill>
                    <a:srgbClr val="800080"/>
                  </a:solidFill>
                </a:rPr>
                <a:t>C</a:t>
              </a:r>
              <a:endParaRPr lang="en-US" sz="1600" baseline="-25000" dirty="0">
                <a:solidFill>
                  <a:srgbClr val="800080"/>
                </a:solidFill>
              </a:endParaRPr>
            </a:p>
          </p:txBody>
        </p:sp>
      </p:grpSp>
      <p:grpSp>
        <p:nvGrpSpPr>
          <p:cNvPr id="13" name="Group 65"/>
          <p:cNvGrpSpPr>
            <a:grpSpLocks/>
          </p:cNvGrpSpPr>
          <p:nvPr/>
        </p:nvGrpSpPr>
        <p:grpSpPr bwMode="auto">
          <a:xfrm>
            <a:off x="2633663" y="2692136"/>
            <a:ext cx="1095375" cy="573088"/>
            <a:chOff x="3382485" y="3133107"/>
            <a:chExt cx="1094511" cy="571994"/>
          </a:xfrm>
        </p:grpSpPr>
        <p:sp>
          <p:nvSpPr>
            <p:cNvPr id="62" name="Isosceles Triangle 61"/>
            <p:cNvSpPr/>
            <p:nvPr/>
          </p:nvSpPr>
          <p:spPr>
            <a:xfrm rot="10800000">
              <a:off x="3382485" y="3133107"/>
              <a:ext cx="1094511" cy="571994"/>
            </a:xfrm>
            <a:prstGeom prst="triangle">
              <a:avLst>
                <a:gd name="adj" fmla="val 100000"/>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511" name="TextBox 92"/>
            <p:cNvSpPr txBox="1">
              <a:spLocks noChangeArrowheads="1"/>
            </p:cNvSpPr>
            <p:nvPr/>
          </p:nvSpPr>
          <p:spPr bwMode="auto">
            <a:xfrm>
              <a:off x="3485832" y="3148471"/>
              <a:ext cx="32092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solidFill>
                    <a:srgbClr val="800080"/>
                  </a:solidFill>
                </a:rPr>
                <a:t>E</a:t>
              </a:r>
              <a:endParaRPr lang="en-US" sz="1600" baseline="-25000">
                <a:solidFill>
                  <a:srgbClr val="800080"/>
                </a:solidFill>
              </a:endParaRPr>
            </a:p>
          </p:txBody>
        </p:sp>
      </p:grpSp>
      <p:grpSp>
        <p:nvGrpSpPr>
          <p:cNvPr id="14" name="Group 47"/>
          <p:cNvGrpSpPr>
            <a:grpSpLocks/>
          </p:cNvGrpSpPr>
          <p:nvPr/>
        </p:nvGrpSpPr>
        <p:grpSpPr bwMode="auto">
          <a:xfrm>
            <a:off x="173038" y="3089011"/>
            <a:ext cx="2505075" cy="831850"/>
            <a:chOff x="910021" y="3767539"/>
            <a:chExt cx="2504423" cy="830997"/>
          </a:xfrm>
        </p:grpSpPr>
        <p:sp>
          <p:nvSpPr>
            <p:cNvPr id="19504" name="Freeform 183"/>
            <p:cNvSpPr>
              <a:spLocks/>
            </p:cNvSpPr>
            <p:nvPr/>
          </p:nvSpPr>
          <p:spPr bwMode="auto">
            <a:xfrm>
              <a:off x="3268394" y="3922874"/>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grpSp>
          <p:nvGrpSpPr>
            <p:cNvPr id="19505" name="Group 46"/>
            <p:cNvGrpSpPr>
              <a:grpSpLocks/>
            </p:cNvGrpSpPr>
            <p:nvPr/>
          </p:nvGrpSpPr>
          <p:grpSpPr bwMode="auto">
            <a:xfrm>
              <a:off x="910021" y="3767539"/>
              <a:ext cx="2462581" cy="830997"/>
              <a:chOff x="910021" y="3767539"/>
              <a:chExt cx="2462581" cy="830997"/>
            </a:xfrm>
          </p:grpSpPr>
          <p:grpSp>
            <p:nvGrpSpPr>
              <p:cNvPr id="19506" name="Group 76"/>
              <p:cNvGrpSpPr>
                <a:grpSpLocks/>
              </p:cNvGrpSpPr>
              <p:nvPr/>
            </p:nvGrpSpPr>
            <p:grpSpPr bwMode="auto">
              <a:xfrm>
                <a:off x="910021" y="3767539"/>
                <a:ext cx="2462581" cy="830997"/>
                <a:chOff x="663168" y="2990653"/>
                <a:chExt cx="2461652" cy="830585"/>
              </a:xfrm>
            </p:grpSpPr>
            <p:cxnSp>
              <p:nvCxnSpPr>
                <p:cNvPr id="28" name="Straight Connector 27"/>
                <p:cNvCxnSpPr/>
                <p:nvPr/>
              </p:nvCxnSpPr>
              <p:spPr>
                <a:xfrm>
                  <a:off x="1827650" y="3210980"/>
                  <a:ext cx="1297747" cy="1585"/>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9509" name="TextBox 78"/>
                <p:cNvSpPr txBox="1">
                  <a:spLocks noChangeArrowheads="1"/>
                </p:cNvSpPr>
                <p:nvPr/>
              </p:nvSpPr>
              <p:spPr bwMode="auto">
                <a:xfrm>
                  <a:off x="663168" y="2990653"/>
                  <a:ext cx="844783" cy="830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a:t>Price</a:t>
                  </a:r>
                </a:p>
                <a:p>
                  <a:pPr algn="ctr" eaLnBrk="1" hangingPunct="1"/>
                  <a:r>
                    <a:rPr lang="en-US" sz="1600" dirty="0"/>
                    <a:t>sellers</a:t>
                  </a:r>
                </a:p>
                <a:p>
                  <a:pPr algn="ctr" eaLnBrk="1" hangingPunct="1"/>
                  <a:r>
                    <a:rPr lang="en-US" sz="1600" dirty="0"/>
                    <a:t>receive</a:t>
                  </a:r>
                </a:p>
              </p:txBody>
            </p:sp>
          </p:grpSp>
          <p:sp>
            <p:nvSpPr>
              <p:cNvPr id="19507" name="TextBox 78"/>
              <p:cNvSpPr txBox="1">
                <a:spLocks noChangeArrowheads="1"/>
              </p:cNvSpPr>
              <p:nvPr/>
            </p:nvSpPr>
            <p:spPr bwMode="auto">
              <a:xfrm>
                <a:off x="1526223" y="3807132"/>
                <a:ext cx="53251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=P</a:t>
                </a:r>
                <a:r>
                  <a:rPr lang="en-US" sz="1600" baseline="-25000"/>
                  <a:t>S</a:t>
                </a:r>
              </a:p>
            </p:txBody>
          </p:sp>
        </p:grpSp>
      </p:grpSp>
      <p:grpSp>
        <p:nvGrpSpPr>
          <p:cNvPr id="19" name="Group 48"/>
          <p:cNvGrpSpPr>
            <a:grpSpLocks/>
          </p:cNvGrpSpPr>
          <p:nvPr/>
        </p:nvGrpSpPr>
        <p:grpSpPr bwMode="auto">
          <a:xfrm>
            <a:off x="117475" y="2280974"/>
            <a:ext cx="3778250" cy="831850"/>
            <a:chOff x="864951" y="2722192"/>
            <a:chExt cx="3778602" cy="830997"/>
          </a:xfrm>
        </p:grpSpPr>
        <p:sp>
          <p:nvSpPr>
            <p:cNvPr id="19498" name="Freeform 183"/>
            <p:cNvSpPr>
              <a:spLocks/>
            </p:cNvSpPr>
            <p:nvPr/>
          </p:nvSpPr>
          <p:spPr bwMode="auto">
            <a:xfrm>
              <a:off x="4497503" y="3050175"/>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grpSp>
          <p:nvGrpSpPr>
            <p:cNvPr id="19499" name="Group 45"/>
            <p:cNvGrpSpPr>
              <a:grpSpLocks/>
            </p:cNvGrpSpPr>
            <p:nvPr/>
          </p:nvGrpSpPr>
          <p:grpSpPr bwMode="auto">
            <a:xfrm>
              <a:off x="864951" y="2722192"/>
              <a:ext cx="3623922" cy="830997"/>
              <a:chOff x="864951" y="2722192"/>
              <a:chExt cx="3623922" cy="830997"/>
            </a:xfrm>
          </p:grpSpPr>
          <p:grpSp>
            <p:nvGrpSpPr>
              <p:cNvPr id="19500" name="Group 76"/>
              <p:cNvGrpSpPr>
                <a:grpSpLocks/>
              </p:cNvGrpSpPr>
              <p:nvPr/>
            </p:nvGrpSpPr>
            <p:grpSpPr bwMode="auto">
              <a:xfrm>
                <a:off x="864951" y="2722192"/>
                <a:ext cx="3623922" cy="830997"/>
                <a:chOff x="663314" y="2811856"/>
                <a:chExt cx="3623687" cy="833046"/>
              </a:xfrm>
            </p:grpSpPr>
            <p:cxnSp>
              <p:nvCxnSpPr>
                <p:cNvPr id="25" name="Straight Connector 24"/>
                <p:cNvCxnSpPr/>
                <p:nvPr/>
              </p:nvCxnSpPr>
              <p:spPr>
                <a:xfrm>
                  <a:off x="1869848" y="3201352"/>
                  <a:ext cx="2417832" cy="0"/>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9503" name="TextBox 78"/>
                <p:cNvSpPr txBox="1">
                  <a:spLocks noChangeArrowheads="1"/>
                </p:cNvSpPr>
                <p:nvPr/>
              </p:nvSpPr>
              <p:spPr bwMode="auto">
                <a:xfrm>
                  <a:off x="663314" y="2811856"/>
                  <a:ext cx="833829" cy="8330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a:t>Price</a:t>
                  </a:r>
                </a:p>
                <a:p>
                  <a:pPr algn="ctr" eaLnBrk="1" hangingPunct="1"/>
                  <a:r>
                    <a:rPr lang="en-US" sz="1600" dirty="0"/>
                    <a:t>without</a:t>
                  </a:r>
                </a:p>
                <a:p>
                  <a:pPr algn="ctr" eaLnBrk="1" hangingPunct="1"/>
                  <a:r>
                    <a:rPr lang="en-US" sz="1600" dirty="0"/>
                    <a:t>tax</a:t>
                  </a:r>
                </a:p>
              </p:txBody>
            </p:sp>
          </p:grpSp>
          <p:sp>
            <p:nvSpPr>
              <p:cNvPr id="19501" name="TextBox 78"/>
              <p:cNvSpPr txBox="1">
                <a:spLocks noChangeArrowheads="1"/>
              </p:cNvSpPr>
              <p:nvPr/>
            </p:nvSpPr>
            <p:spPr bwMode="auto">
              <a:xfrm>
                <a:off x="1538098" y="2916482"/>
                <a:ext cx="51648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=P</a:t>
                </a:r>
                <a:r>
                  <a:rPr lang="en-US" sz="1600" baseline="-25000"/>
                  <a:t>1</a:t>
                </a:r>
              </a:p>
            </p:txBody>
          </p:sp>
        </p:grpSp>
      </p:grpSp>
      <p:grpSp>
        <p:nvGrpSpPr>
          <p:cNvPr id="3" name="Group 2"/>
          <p:cNvGrpSpPr/>
          <p:nvPr/>
        </p:nvGrpSpPr>
        <p:grpSpPr>
          <a:xfrm>
            <a:off x="141288" y="1315774"/>
            <a:ext cx="2681287" cy="3422650"/>
            <a:chOff x="141288" y="1315774"/>
            <a:chExt cx="2681287" cy="3422650"/>
          </a:xfrm>
        </p:grpSpPr>
        <p:grpSp>
          <p:nvGrpSpPr>
            <p:cNvPr id="23" name="Group 49"/>
            <p:cNvGrpSpPr>
              <a:grpSpLocks/>
            </p:cNvGrpSpPr>
            <p:nvPr/>
          </p:nvGrpSpPr>
          <p:grpSpPr bwMode="auto">
            <a:xfrm>
              <a:off x="141288" y="1315774"/>
              <a:ext cx="2554287" cy="831850"/>
              <a:chOff x="888912" y="1471657"/>
              <a:chExt cx="2554590" cy="830997"/>
            </a:xfrm>
          </p:grpSpPr>
          <p:sp>
            <p:nvSpPr>
              <p:cNvPr id="19492" name="Freeform 183"/>
              <p:cNvSpPr>
                <a:spLocks/>
              </p:cNvSpPr>
              <p:nvPr/>
            </p:nvSpPr>
            <p:spPr bwMode="auto">
              <a:xfrm>
                <a:off x="3297452" y="1971971"/>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grpSp>
            <p:nvGrpSpPr>
              <p:cNvPr id="19493" name="Group 42"/>
              <p:cNvGrpSpPr>
                <a:grpSpLocks/>
              </p:cNvGrpSpPr>
              <p:nvPr/>
            </p:nvGrpSpPr>
            <p:grpSpPr bwMode="auto">
              <a:xfrm>
                <a:off x="888912" y="1471657"/>
                <a:ext cx="2495556" cy="830997"/>
                <a:chOff x="888912" y="1471657"/>
                <a:chExt cx="2495556" cy="830997"/>
              </a:xfrm>
            </p:grpSpPr>
            <p:grpSp>
              <p:nvGrpSpPr>
                <p:cNvPr id="19494" name="Group 76"/>
                <p:cNvGrpSpPr>
                  <a:grpSpLocks/>
                </p:cNvGrpSpPr>
                <p:nvPr/>
              </p:nvGrpSpPr>
              <p:grpSpPr bwMode="auto">
                <a:xfrm>
                  <a:off x="888912" y="1471657"/>
                  <a:ext cx="2495556" cy="830997"/>
                  <a:chOff x="651480" y="2585721"/>
                  <a:chExt cx="2495756" cy="833046"/>
                </a:xfrm>
              </p:grpSpPr>
              <p:cxnSp>
                <p:nvCxnSpPr>
                  <p:cNvPr id="22" name="Straight Connector 21"/>
                  <p:cNvCxnSpPr/>
                  <p:nvPr/>
                </p:nvCxnSpPr>
                <p:spPr>
                  <a:xfrm flipV="1">
                    <a:off x="1839166" y="3158043"/>
                    <a:ext cx="1308360" cy="3180"/>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9497" name="TextBox 78"/>
                  <p:cNvSpPr txBox="1">
                    <a:spLocks noChangeArrowheads="1"/>
                  </p:cNvSpPr>
                  <p:nvPr/>
                </p:nvSpPr>
                <p:spPr bwMode="auto">
                  <a:xfrm>
                    <a:off x="651480" y="2585721"/>
                    <a:ext cx="800283" cy="8330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Price</a:t>
                    </a:r>
                  </a:p>
                  <a:p>
                    <a:pPr algn="ctr" eaLnBrk="1" hangingPunct="1"/>
                    <a:r>
                      <a:rPr lang="en-US" sz="1600"/>
                      <a:t>buyers</a:t>
                    </a:r>
                  </a:p>
                  <a:p>
                    <a:pPr algn="ctr" eaLnBrk="1" hangingPunct="1"/>
                    <a:r>
                      <a:rPr lang="en-US" sz="1600"/>
                      <a:t>pay</a:t>
                    </a:r>
                  </a:p>
                </p:txBody>
              </p:sp>
            </p:grpSp>
            <p:sp>
              <p:nvSpPr>
                <p:cNvPr id="19495" name="TextBox 78"/>
                <p:cNvSpPr txBox="1">
                  <a:spLocks noChangeArrowheads="1"/>
                </p:cNvSpPr>
                <p:nvPr/>
              </p:nvSpPr>
              <p:spPr bwMode="auto">
                <a:xfrm>
                  <a:off x="1528202" y="1873433"/>
                  <a:ext cx="53251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=P</a:t>
                  </a:r>
                  <a:r>
                    <a:rPr lang="en-US" sz="1600" baseline="-25000"/>
                    <a:t>B</a:t>
                  </a:r>
                </a:p>
              </p:txBody>
            </p:sp>
          </p:grpSp>
        </p:grpSp>
        <p:grpSp>
          <p:nvGrpSpPr>
            <p:cNvPr id="27" name="Group 35"/>
            <p:cNvGrpSpPr>
              <a:grpSpLocks/>
            </p:cNvGrpSpPr>
            <p:nvPr/>
          </p:nvGrpSpPr>
          <p:grpSpPr bwMode="auto">
            <a:xfrm>
              <a:off x="2401888" y="1863461"/>
              <a:ext cx="420687" cy="2874963"/>
              <a:chOff x="4071425" y="2436411"/>
              <a:chExt cx="420307" cy="2875677"/>
            </a:xfrm>
          </p:grpSpPr>
          <p:cxnSp>
            <p:nvCxnSpPr>
              <p:cNvPr id="37" name="Straight Connector 36"/>
              <p:cNvCxnSpPr/>
              <p:nvPr/>
            </p:nvCxnSpPr>
            <p:spPr bwMode="auto">
              <a:xfrm rot="5400000">
                <a:off x="3020773" y="3702768"/>
                <a:ext cx="2551747" cy="19033"/>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9491" name="TextBox 78"/>
              <p:cNvSpPr txBox="1">
                <a:spLocks noChangeArrowheads="1"/>
              </p:cNvSpPr>
              <p:nvPr/>
            </p:nvSpPr>
            <p:spPr bwMode="auto">
              <a:xfrm>
                <a:off x="4071425" y="4973534"/>
                <a:ext cx="42030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a:t>Q</a:t>
                </a:r>
                <a:r>
                  <a:rPr lang="en-US" sz="1600" baseline="-25000"/>
                  <a:t>2</a:t>
                </a:r>
              </a:p>
            </p:txBody>
          </p:sp>
        </p:grpSp>
      </p:grpSp>
      <p:graphicFrame>
        <p:nvGraphicFramePr>
          <p:cNvPr id="68" name="Table 67"/>
          <p:cNvGraphicFramePr>
            <a:graphicFrameLocks noGrp="1"/>
          </p:cNvGraphicFramePr>
          <p:nvPr>
            <p:extLst>
              <p:ext uri="{D42A27DB-BD31-4B8C-83A1-F6EECF244321}">
                <p14:modId xmlns:p14="http://schemas.microsoft.com/office/powerpoint/2010/main" val="4062954732"/>
              </p:ext>
            </p:extLst>
          </p:nvPr>
        </p:nvGraphicFramePr>
        <p:xfrm>
          <a:off x="241300" y="5013923"/>
          <a:ext cx="6070600" cy="1559371"/>
        </p:xfrm>
        <a:graphic>
          <a:graphicData uri="http://schemas.openxmlformats.org/drawingml/2006/table">
            <a:tbl>
              <a:tblPr>
                <a:tableStyleId>{5C22544A-7EE6-4342-B048-85BDC9FD1C3A}</a:tableStyleId>
              </a:tblPr>
              <a:tblGrid>
                <a:gridCol w="1924569"/>
                <a:gridCol w="1541941"/>
                <a:gridCol w="1079931"/>
                <a:gridCol w="1524159"/>
              </a:tblGrid>
              <a:tr h="370689">
                <a:tc>
                  <a:txBody>
                    <a:bodyPr/>
                    <a:lstStyle/>
                    <a:p>
                      <a:endParaRPr lang="en-US" sz="1800" b="1" dirty="0">
                        <a:solidFill>
                          <a:schemeClr val="bg1">
                            <a:lumMod val="50000"/>
                          </a:schemeClr>
                        </a:solidFill>
                      </a:endParaRPr>
                    </a:p>
                  </a:txBody>
                  <a:tcPr marL="91450" marR="91450" marT="45701" marB="45701">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1" dirty="0" smtClean="0">
                          <a:solidFill>
                            <a:schemeClr val="bg1">
                              <a:lumMod val="50000"/>
                            </a:schemeClr>
                          </a:solidFill>
                        </a:rPr>
                        <a:t>Without Tax</a:t>
                      </a:r>
                      <a:endParaRPr lang="en-US" sz="1800" b="1" dirty="0">
                        <a:solidFill>
                          <a:schemeClr val="bg1">
                            <a:lumMod val="50000"/>
                          </a:schemeClr>
                        </a:solidFill>
                      </a:endParaRPr>
                    </a:p>
                  </a:txBody>
                  <a:tcPr marL="91450" marR="91450" marT="45701" marB="45701">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1" dirty="0" smtClean="0">
                          <a:solidFill>
                            <a:schemeClr val="bg1">
                              <a:lumMod val="50000"/>
                            </a:schemeClr>
                          </a:solidFill>
                        </a:rPr>
                        <a:t>With Tax</a:t>
                      </a:r>
                      <a:endParaRPr lang="en-US" sz="1800" b="1" dirty="0">
                        <a:solidFill>
                          <a:schemeClr val="bg1">
                            <a:lumMod val="50000"/>
                          </a:schemeClr>
                        </a:solidFill>
                      </a:endParaRPr>
                    </a:p>
                  </a:txBody>
                  <a:tcPr marL="91450" marR="91450" marT="45701" marB="45701">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1" dirty="0" smtClean="0">
                          <a:solidFill>
                            <a:schemeClr val="bg1">
                              <a:lumMod val="50000"/>
                            </a:schemeClr>
                          </a:solidFill>
                        </a:rPr>
                        <a:t>Change</a:t>
                      </a:r>
                      <a:endParaRPr lang="en-US" sz="1800" b="1" dirty="0">
                        <a:solidFill>
                          <a:schemeClr val="bg1">
                            <a:lumMod val="50000"/>
                          </a:schemeClr>
                        </a:solidFill>
                      </a:endParaRPr>
                    </a:p>
                  </a:txBody>
                  <a:tcPr marL="91450" marR="91450" marT="45701" marB="45701">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1188236">
                <a:tc>
                  <a:txBody>
                    <a:bodyPr/>
                    <a:lstStyle/>
                    <a:p>
                      <a:r>
                        <a:rPr lang="en-US" sz="1800" b="1" dirty="0" smtClean="0">
                          <a:solidFill>
                            <a:schemeClr val="bg1">
                              <a:lumMod val="50000"/>
                            </a:schemeClr>
                          </a:solidFill>
                        </a:rPr>
                        <a:t>Consumer Surplus</a:t>
                      </a:r>
                    </a:p>
                    <a:p>
                      <a:r>
                        <a:rPr lang="en-US" sz="1800" b="1" dirty="0" smtClean="0">
                          <a:solidFill>
                            <a:schemeClr val="bg1">
                              <a:lumMod val="50000"/>
                            </a:schemeClr>
                          </a:solidFill>
                        </a:rPr>
                        <a:t>Produce</a:t>
                      </a:r>
                      <a:r>
                        <a:rPr lang="en-US" sz="1800" b="1" baseline="0" dirty="0" smtClean="0">
                          <a:solidFill>
                            <a:schemeClr val="bg1">
                              <a:lumMod val="50000"/>
                            </a:schemeClr>
                          </a:solidFill>
                        </a:rPr>
                        <a:t>r Surplus</a:t>
                      </a:r>
                    </a:p>
                    <a:p>
                      <a:r>
                        <a:rPr lang="en-US" sz="1800" b="1" baseline="0" dirty="0" smtClean="0">
                          <a:solidFill>
                            <a:schemeClr val="bg1">
                              <a:lumMod val="50000"/>
                            </a:schemeClr>
                          </a:solidFill>
                        </a:rPr>
                        <a:t>Tax Revenue</a:t>
                      </a:r>
                    </a:p>
                    <a:p>
                      <a:r>
                        <a:rPr lang="en-US" sz="1800" b="1" baseline="0" dirty="0" smtClean="0">
                          <a:solidFill>
                            <a:schemeClr val="bg1">
                              <a:lumMod val="50000"/>
                            </a:schemeClr>
                          </a:solidFill>
                        </a:rPr>
                        <a:t>Total Surplus</a:t>
                      </a:r>
                      <a:endParaRPr lang="en-US" sz="1800" b="1" dirty="0">
                        <a:solidFill>
                          <a:schemeClr val="bg1">
                            <a:lumMod val="50000"/>
                          </a:schemeClr>
                        </a:solidFill>
                      </a:endParaRPr>
                    </a:p>
                  </a:txBody>
                  <a:tcPr marL="91450" marR="91450" marT="45701" marB="45701">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dirty="0" smtClean="0"/>
                        <a:t>A+B+C</a:t>
                      </a:r>
                    </a:p>
                    <a:p>
                      <a:pPr algn="ctr"/>
                      <a:r>
                        <a:rPr lang="en-US" sz="1800" dirty="0" smtClean="0"/>
                        <a:t>D+E+F</a:t>
                      </a:r>
                    </a:p>
                    <a:p>
                      <a:pPr algn="ctr"/>
                      <a:r>
                        <a:rPr lang="en-US" sz="1800" dirty="0" smtClean="0"/>
                        <a:t>None</a:t>
                      </a:r>
                    </a:p>
                    <a:p>
                      <a:pPr algn="ctr"/>
                      <a:r>
                        <a:rPr lang="en-US" sz="1800" dirty="0" smtClean="0"/>
                        <a:t>A+B+C+D+E+F</a:t>
                      </a:r>
                      <a:endParaRPr lang="en-US" sz="1800" dirty="0"/>
                    </a:p>
                  </a:txBody>
                  <a:tcPr marL="91450" marR="91450" marT="45701" marB="45701">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dirty="0" smtClean="0"/>
                        <a:t>A</a:t>
                      </a:r>
                    </a:p>
                    <a:p>
                      <a:pPr algn="ctr"/>
                      <a:r>
                        <a:rPr lang="en-US" sz="1800" dirty="0" smtClean="0"/>
                        <a:t>F</a:t>
                      </a:r>
                    </a:p>
                    <a:p>
                      <a:pPr algn="ctr"/>
                      <a:r>
                        <a:rPr lang="en-US" sz="1800" dirty="0" smtClean="0"/>
                        <a:t>B+D</a:t>
                      </a:r>
                    </a:p>
                    <a:p>
                      <a:pPr algn="ctr"/>
                      <a:r>
                        <a:rPr lang="en-US" sz="1800" dirty="0" smtClean="0"/>
                        <a:t>A+B+D+F</a:t>
                      </a:r>
                      <a:endParaRPr lang="en-US" sz="1800" dirty="0"/>
                    </a:p>
                  </a:txBody>
                  <a:tcPr marL="91450" marR="91450" marT="45701" marB="45701">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dirty="0" smtClean="0"/>
                        <a:t>-(B+C)</a:t>
                      </a:r>
                    </a:p>
                    <a:p>
                      <a:pPr algn="ctr"/>
                      <a:r>
                        <a:rPr lang="en-US" sz="1800" dirty="0" smtClean="0"/>
                        <a:t>-(D+E)</a:t>
                      </a:r>
                    </a:p>
                    <a:p>
                      <a:pPr algn="ctr"/>
                      <a:r>
                        <a:rPr lang="en-US" sz="1800" dirty="0" smtClean="0"/>
                        <a:t>+(B+D)</a:t>
                      </a:r>
                    </a:p>
                    <a:p>
                      <a:pPr algn="ctr"/>
                      <a:r>
                        <a:rPr lang="en-US" sz="1800" dirty="0" smtClean="0"/>
                        <a:t>-(C+E)</a:t>
                      </a:r>
                      <a:endParaRPr lang="en-US" sz="1800" dirty="0"/>
                    </a:p>
                  </a:txBody>
                  <a:tcPr marL="91450" marR="91450" marT="45701" marB="45701">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pSp>
        <p:nvGrpSpPr>
          <p:cNvPr id="29" name="Group 71"/>
          <p:cNvGrpSpPr>
            <a:grpSpLocks/>
          </p:cNvGrpSpPr>
          <p:nvPr/>
        </p:nvGrpSpPr>
        <p:grpSpPr bwMode="auto">
          <a:xfrm>
            <a:off x="5879968" y="5046651"/>
            <a:ext cx="3264027" cy="1359836"/>
            <a:chOff x="5880679" y="5047013"/>
            <a:chExt cx="3263321" cy="1359877"/>
          </a:xfrm>
        </p:grpSpPr>
        <p:sp>
          <p:nvSpPr>
            <p:cNvPr id="19488" name="TextBox 68"/>
            <p:cNvSpPr txBox="1">
              <a:spLocks noChangeArrowheads="1"/>
            </p:cNvSpPr>
            <p:nvPr/>
          </p:nvSpPr>
          <p:spPr bwMode="auto">
            <a:xfrm>
              <a:off x="6745185" y="5047013"/>
              <a:ext cx="2398815" cy="1077218"/>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The area C + E shows the fall in total surplus and is the deadweight loss of the tax</a:t>
              </a:r>
            </a:p>
          </p:txBody>
        </p:sp>
        <p:cxnSp>
          <p:nvCxnSpPr>
            <p:cNvPr id="71" name="Straight Connector 70"/>
            <p:cNvCxnSpPr>
              <a:endCxn id="19488" idx="1"/>
            </p:cNvCxnSpPr>
            <p:nvPr/>
          </p:nvCxnSpPr>
          <p:spPr>
            <a:xfrm flipV="1">
              <a:off x="5880679" y="5585622"/>
              <a:ext cx="864506" cy="82126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par>
                          <p:cTn id="11" fill="hold" nodeType="afterGroup">
                            <p:stCondLst>
                              <p:cond delay="500"/>
                            </p:stCondLst>
                            <p:childTnLst>
                              <p:par>
                                <p:cTn id="12" presetID="22" presetClass="entr" presetSubtype="8" fill="hold"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left)">
                                      <p:cBhvr>
                                        <p:cTn id="14" dur="500"/>
                                        <p:tgtEl>
                                          <p:spTgt spid="7"/>
                                        </p:tgtEl>
                                      </p:cBhvr>
                                    </p:animEffect>
                                  </p:childTnLst>
                                </p:cTn>
                              </p:par>
                            </p:childTnLst>
                          </p:cTn>
                        </p:par>
                        <p:par>
                          <p:cTn id="15" fill="hold" nodeType="afterGroup">
                            <p:stCondLst>
                              <p:cond delay="1000"/>
                            </p:stCondLst>
                            <p:childTnLst>
                              <p:par>
                                <p:cTn id="16" presetID="22" presetClass="entr" presetSubtype="8" fill="hold" nodeType="after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wipe(left)">
                                      <p:cBhvr>
                                        <p:cTn id="18" dur="500"/>
                                        <p:tgtEl>
                                          <p:spTgt spid="9"/>
                                        </p:tgtEl>
                                      </p:cBhvr>
                                    </p:animEffect>
                                  </p:childTnLst>
                                </p:cTn>
                              </p:par>
                            </p:childTnLst>
                          </p:cTn>
                        </p:par>
                        <p:par>
                          <p:cTn id="19" fill="hold" nodeType="afterGroup">
                            <p:stCondLst>
                              <p:cond delay="1500"/>
                            </p:stCondLst>
                            <p:childTnLst>
                              <p:par>
                                <p:cTn id="20" presetID="22" presetClass="entr" presetSubtype="8" fill="hold" nodeType="after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wipe(left)">
                                      <p:cBhvr>
                                        <p:cTn id="22" dur="500"/>
                                        <p:tgtEl>
                                          <p:spTgt spid="19"/>
                                        </p:tgtEl>
                                      </p:cBhvr>
                                    </p:animEffect>
                                  </p:childTnLst>
                                </p:cTn>
                              </p:par>
                            </p:childTnLst>
                          </p:cTn>
                        </p:par>
                        <p:par>
                          <p:cTn id="23" fill="hold" nodeType="afterGroup">
                            <p:stCondLst>
                              <p:cond delay="2000"/>
                            </p:stCondLst>
                            <p:childTnLst>
                              <p:par>
                                <p:cTn id="24" presetID="22" presetClass="entr" presetSubtype="1" fill="hold" nodeType="after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wipe(up)">
                                      <p:cBhvr>
                                        <p:cTn id="26" dur="500"/>
                                        <p:tgtEl>
                                          <p:spTgt spid="10"/>
                                        </p:tgtEl>
                                      </p:cBhvr>
                                    </p:animEffect>
                                  </p:childTnLst>
                                </p:cTn>
                              </p:par>
                            </p:childTnLst>
                          </p:cTn>
                        </p:par>
                      </p:childTnLst>
                    </p:cTn>
                  </p:par>
                  <p:par>
                    <p:cTn id="27" fill="hold">
                      <p:stCondLst>
                        <p:cond delay="indefinite"/>
                      </p:stCondLst>
                      <p:childTnLst>
                        <p:par>
                          <p:cTn id="28" fill="hold" nodeType="afterGroup">
                            <p:stCondLst>
                              <p:cond delay="0"/>
                            </p:stCondLst>
                            <p:childTnLst>
                              <p:par>
                                <p:cTn id="29" presetID="1" presetClass="entr" presetSubtype="0" fill="hold" nodeType="clickEffect">
                                  <p:stCondLst>
                                    <p:cond delay="0"/>
                                  </p:stCondLst>
                                  <p:childTnLst>
                                    <p:set>
                                      <p:cBhvr>
                                        <p:cTn id="30" dur="1" fill="hold">
                                          <p:stCondLst>
                                            <p:cond delay="0"/>
                                          </p:stCondLst>
                                        </p:cTn>
                                        <p:tgtEl>
                                          <p:spTgt spid="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5">
                                            <p:txEl>
                                              <p:pRg st="0" end="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5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60"/>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3"/>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35">
                                            <p:txEl>
                                              <p:pRg st="2" end="2"/>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68"/>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p:bldP spid="58" grpId="0"/>
      <p:bldP spid="59" grpId="0"/>
      <p:bldP spid="6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smtClean="0">
                <a:solidFill>
                  <a:srgbClr val="0070C0"/>
                </a:solidFill>
              </a:rPr>
              <a:t>The Deadweight Loss of Taxation</a:t>
            </a:r>
          </a:p>
        </p:txBody>
      </p:sp>
      <p:sp>
        <p:nvSpPr>
          <p:cNvPr id="3" name="Content Placeholder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t>Losses of surplus to buyers and sellers from a </a:t>
            </a:r>
            <a:r>
              <a:rPr lang="en-US" dirty="0" smtClean="0"/>
              <a:t>tax exceeds </a:t>
            </a:r>
            <a:r>
              <a:rPr lang="en-US" dirty="0" smtClean="0"/>
              <a:t>the revenue raised by the government</a:t>
            </a:r>
          </a:p>
          <a:p>
            <a:r>
              <a:rPr lang="en-US" dirty="0" smtClean="0"/>
              <a:t>Deadweight </a:t>
            </a:r>
            <a:r>
              <a:rPr lang="en-US" dirty="0" smtClean="0"/>
              <a:t>loss: The fall </a:t>
            </a:r>
            <a:r>
              <a:rPr lang="en-US" dirty="0" smtClean="0"/>
              <a:t>in total surplus that results from a market distortion, such as a tax</a:t>
            </a:r>
          </a:p>
          <a:p>
            <a:r>
              <a:rPr lang="en-US" dirty="0" smtClean="0"/>
              <a:t>Taxes distort incentives</a:t>
            </a:r>
          </a:p>
          <a:p>
            <a:pPr lvl="1"/>
            <a:r>
              <a:rPr lang="en-US" dirty="0" smtClean="0"/>
              <a:t>Markets now </a:t>
            </a:r>
            <a:r>
              <a:rPr lang="en-US" dirty="0" smtClean="0"/>
              <a:t>allocate resources inefficiently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hapter cont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ab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Figur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Appendi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Case stud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3218</TotalTime>
  <Words>1165</Words>
  <Application>Microsoft Office PowerPoint</Application>
  <PresentationFormat>On-screen Show (4:3)</PresentationFormat>
  <Paragraphs>278</Paragraphs>
  <Slides>18</Slides>
  <Notes>0</Notes>
  <HiddenSlides>0</HiddenSlides>
  <MMClips>0</MMClips>
  <ScaleCrop>false</ScaleCrop>
  <HeadingPairs>
    <vt:vector size="4" baseType="variant">
      <vt:variant>
        <vt:lpstr>Theme</vt:lpstr>
      </vt:variant>
      <vt:variant>
        <vt:i4>5</vt:i4>
      </vt:variant>
      <vt:variant>
        <vt:lpstr>Slide Titles</vt:lpstr>
      </vt:variant>
      <vt:variant>
        <vt:i4>18</vt:i4>
      </vt:variant>
    </vt:vector>
  </HeadingPairs>
  <TitlesOfParts>
    <vt:vector size="23" baseType="lpstr">
      <vt:lpstr>Chapter content</vt:lpstr>
      <vt:lpstr>Table</vt:lpstr>
      <vt:lpstr>Figure</vt:lpstr>
      <vt:lpstr>Appendix</vt:lpstr>
      <vt:lpstr>Case study</vt:lpstr>
      <vt:lpstr>Application: The Costs of Taxation</vt:lpstr>
      <vt:lpstr>Deadweight Loss of Taxation</vt:lpstr>
      <vt:lpstr>Deadweight Loss of Taxation</vt:lpstr>
      <vt:lpstr>The effects of a tax</vt:lpstr>
      <vt:lpstr>The Deadweight Loss of Taxation</vt:lpstr>
      <vt:lpstr>Tax revenue</vt:lpstr>
      <vt:lpstr>The Deadweight Loss of Taxation</vt:lpstr>
      <vt:lpstr>How a tax affects welfare</vt:lpstr>
      <vt:lpstr>The Deadweight Loss of Taxation</vt:lpstr>
      <vt:lpstr>How a tax affects welfare</vt:lpstr>
      <vt:lpstr>Determinants of the Deadweight Loss</vt:lpstr>
      <vt:lpstr>Tax distortions and elasticities</vt:lpstr>
      <vt:lpstr>Tax distortions and elasticities</vt:lpstr>
      <vt:lpstr>The deadweight loss debate</vt:lpstr>
      <vt:lpstr>Deadweight Loss &amp; Tax Revenue</vt:lpstr>
      <vt:lpstr>Deadweight Loss &amp; Tax Revenue</vt:lpstr>
      <vt:lpstr>Deadweight Loss &amp; Tax Revenue</vt:lpstr>
      <vt:lpstr>Deadweight Loss &amp; Tax Revenue</vt:lpstr>
    </vt:vector>
  </TitlesOfParts>
  <Company>NET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Network Administrator</dc:creator>
  <cp:lastModifiedBy>Michael</cp:lastModifiedBy>
  <cp:revision>271</cp:revision>
  <dcterms:created xsi:type="dcterms:W3CDTF">2008-07-04T09:17:33Z</dcterms:created>
  <dcterms:modified xsi:type="dcterms:W3CDTF">2013-01-30T03:03:23Z</dcterms:modified>
</cp:coreProperties>
</file>