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5.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6.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 id="2147483655" r:id="rId3"/>
    <p:sldMasterId id="2147483674" r:id="rId4"/>
    <p:sldMasterId id="2147483676" r:id="rId5"/>
    <p:sldMasterId id="2147483687" r:id="rId6"/>
    <p:sldMasterId id="2147483781" r:id="rId7"/>
  </p:sldMasterIdLst>
  <p:notesMasterIdLst>
    <p:notesMasterId r:id="rId46"/>
  </p:notesMasterIdLst>
  <p:sldIdLst>
    <p:sldId id="259" r:id="rId8"/>
    <p:sldId id="260" r:id="rId9"/>
    <p:sldId id="263" r:id="rId10"/>
    <p:sldId id="265" r:id="rId11"/>
    <p:sldId id="267" r:id="rId12"/>
    <p:sldId id="302" r:id="rId13"/>
    <p:sldId id="270" r:id="rId14"/>
    <p:sldId id="309" r:id="rId15"/>
    <p:sldId id="310" r:id="rId16"/>
    <p:sldId id="311" r:id="rId17"/>
    <p:sldId id="308" r:id="rId18"/>
    <p:sldId id="276" r:id="rId19"/>
    <p:sldId id="269" r:id="rId20"/>
    <p:sldId id="274" r:id="rId21"/>
    <p:sldId id="278" r:id="rId22"/>
    <p:sldId id="280" r:id="rId23"/>
    <p:sldId id="283" r:id="rId24"/>
    <p:sldId id="303" r:id="rId25"/>
    <p:sldId id="282" r:id="rId26"/>
    <p:sldId id="285" r:id="rId27"/>
    <p:sldId id="284" r:id="rId28"/>
    <p:sldId id="312" r:id="rId29"/>
    <p:sldId id="313" r:id="rId30"/>
    <p:sldId id="286" r:id="rId31"/>
    <p:sldId id="288" r:id="rId32"/>
    <p:sldId id="290" r:id="rId33"/>
    <p:sldId id="289" r:id="rId34"/>
    <p:sldId id="291" r:id="rId35"/>
    <p:sldId id="292" r:id="rId36"/>
    <p:sldId id="294" r:id="rId37"/>
    <p:sldId id="295" r:id="rId38"/>
    <p:sldId id="297" r:id="rId39"/>
    <p:sldId id="298" r:id="rId40"/>
    <p:sldId id="306" r:id="rId41"/>
    <p:sldId id="305" r:id="rId42"/>
    <p:sldId id="299" r:id="rId43"/>
    <p:sldId id="300" r:id="rId44"/>
    <p:sldId id="301"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800080"/>
    <a:srgbClr val="F8EDEC"/>
    <a:srgbClr val="000070"/>
    <a:srgbClr val="004800"/>
    <a:srgbClr val="9E0000"/>
    <a:srgbClr val="0000B8"/>
    <a:srgbClr val="00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0019" autoAdjust="0"/>
    <p:restoredTop sz="94660"/>
  </p:normalViewPr>
  <p:slideViewPr>
    <p:cSldViewPr snapToGrid="0">
      <p:cViewPr varScale="1">
        <p:scale>
          <a:sx n="88" d="100"/>
          <a:sy n="88" d="100"/>
        </p:scale>
        <p:origin x="-124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viewProps" Target="viewProps.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2DDC156-D3B7-4C6B-A49F-92458DE92A25}" type="datetimeFigureOut">
              <a:rPr lang="en-US"/>
              <a:pPr>
                <a:defRPr/>
              </a:pPr>
              <a:t>8/24/2013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422CEA1-E44A-43D4-8A5F-65DB281AFC1C}" type="slidenum">
              <a:rPr lang="en-US"/>
              <a:pPr>
                <a:defRPr/>
              </a:pPr>
              <a:t>‹#›</a:t>
            </a:fld>
            <a:endParaRPr lang="en-US"/>
          </a:p>
        </p:txBody>
      </p:sp>
    </p:spTree>
    <p:extLst>
      <p:ext uri="{BB962C8B-B14F-4D97-AF65-F5344CB8AC3E}">
        <p14:creationId xmlns:p14="http://schemas.microsoft.com/office/powerpoint/2010/main" val="1625008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4114897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5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A8E8B29-BE10-4DBC-9E64-55C4D93E611E}" type="slidenum">
              <a:rPr lang="en-US"/>
              <a:pPr>
                <a:defRPr/>
              </a:pPr>
              <a:t>‹#›</a:t>
            </a:fld>
            <a:endParaRPr lang="en-US"/>
          </a:p>
        </p:txBody>
      </p:sp>
    </p:spTree>
    <p:extLst>
      <p:ext uri="{BB962C8B-B14F-4D97-AF65-F5344CB8AC3E}">
        <p14:creationId xmlns:p14="http://schemas.microsoft.com/office/powerpoint/2010/main" val="2041248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8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ECF71BE4-899F-4D23-8567-917FFB8B68AA}" type="slidenum">
              <a:rPr lang="en-US"/>
              <a:pPr>
                <a:defRPr/>
              </a:pPr>
              <a:t>‹#›</a:t>
            </a:fld>
            <a:endParaRPr lang="en-US"/>
          </a:p>
        </p:txBody>
      </p:sp>
    </p:spTree>
    <p:extLst>
      <p:ext uri="{BB962C8B-B14F-4D97-AF65-F5344CB8AC3E}">
        <p14:creationId xmlns:p14="http://schemas.microsoft.com/office/powerpoint/2010/main" val="3496785911"/>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4114897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A8E8B29-BE10-4DBC-9E64-55C4D93E611E}" type="slidenum">
              <a:rPr lang="en-US"/>
              <a:pPr>
                <a:defRPr/>
              </a:pPr>
              <a:t>‹#›</a:t>
            </a:fld>
            <a:endParaRPr lang="en-US"/>
          </a:p>
        </p:txBody>
      </p:sp>
    </p:spTree>
    <p:extLst>
      <p:ext uri="{BB962C8B-B14F-4D97-AF65-F5344CB8AC3E}">
        <p14:creationId xmlns:p14="http://schemas.microsoft.com/office/powerpoint/2010/main" val="20412486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41148972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A8E8B29-BE10-4DBC-9E64-55C4D93E611E}" type="slidenum">
              <a:rPr lang="en-US"/>
              <a:pPr>
                <a:defRPr/>
              </a:pPr>
              <a:t>‹#›</a:t>
            </a:fld>
            <a:endParaRPr lang="en-US"/>
          </a:p>
        </p:txBody>
      </p:sp>
    </p:spTree>
    <p:extLst>
      <p:ext uri="{BB962C8B-B14F-4D97-AF65-F5344CB8AC3E}">
        <p14:creationId xmlns:p14="http://schemas.microsoft.com/office/powerpoint/2010/main" val="20412486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914400"/>
            <a:ext cx="8534400" cy="55626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304800" y="381000"/>
            <a:ext cx="8610600" cy="533400"/>
          </a:xfrm>
          <a:prstGeom prst="rect">
            <a:avLst/>
          </a:prstGeom>
        </p:spPr>
        <p:txBody>
          <a:bodyPr/>
          <a:lstStyle>
            <a:lvl1pPr>
              <a:defRPr sz="3200">
                <a:solidFill>
                  <a:srgbClr val="000099"/>
                </a:solidFill>
              </a:defRPr>
            </a:lvl1pPr>
          </a:lstStyle>
          <a:p>
            <a:r>
              <a:rPr lang="en-US" dirty="0" smtClean="0"/>
              <a:t>Click to edit Master title style</a:t>
            </a:r>
            <a:endParaRPr lang="en-US" dirty="0"/>
          </a:p>
        </p:txBody>
      </p:sp>
      <p:sp>
        <p:nvSpPr>
          <p:cNvPr id="4" name="Slide Number Placeholder 5"/>
          <p:cNvSpPr>
            <a:spLocks noGrp="1"/>
          </p:cNvSpPr>
          <p:nvPr>
            <p:ph type="sldNum" sz="quarter" idx="11"/>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76240E62-C683-4F40-AE39-F7B1DAEA2569}" type="slidenum">
              <a:rPr lang="en-US"/>
              <a:pPr>
                <a:defRPr/>
              </a:pPr>
              <a:t>‹#›</a:t>
            </a:fld>
            <a:endParaRPr lang="en-US"/>
          </a:p>
        </p:txBody>
      </p:sp>
    </p:spTree>
    <p:extLst>
      <p:ext uri="{BB962C8B-B14F-4D97-AF65-F5344CB8AC3E}">
        <p14:creationId xmlns:p14="http://schemas.microsoft.com/office/powerpoint/2010/main" val="22082876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A8E8B29-BE10-4DBC-9E64-55C4D93E611E}" type="slidenum">
              <a:rPr lang="en-US"/>
              <a:pPr>
                <a:defRPr/>
              </a:pPr>
              <a:t>‹#›</a:t>
            </a:fld>
            <a:endParaRPr lang="en-US"/>
          </a:p>
        </p:txBody>
      </p:sp>
    </p:spTree>
    <p:extLst>
      <p:ext uri="{BB962C8B-B14F-4D97-AF65-F5344CB8AC3E}">
        <p14:creationId xmlns:p14="http://schemas.microsoft.com/office/powerpoint/2010/main" val="204124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41148972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1295400" y="0"/>
            <a:ext cx="6477000" cy="1066800"/>
          </a:xfrm>
          <a:prstGeom prst="rect">
            <a:avLst/>
          </a:prstGeom>
        </p:spPr>
        <p:txBody>
          <a:bodyPr/>
          <a:lstStyle>
            <a:lvl1pPr>
              <a:defRPr sz="3200">
                <a:solidFill>
                  <a:srgbClr val="9E0000"/>
                </a:solidFill>
              </a:defRPr>
            </a:lvl1pPr>
          </a:lstStyle>
          <a:p>
            <a:r>
              <a:rPr lang="en-US" dirty="0" smtClean="0"/>
              <a:t>Click to edit Master title style</a:t>
            </a:r>
            <a:endParaRPr lang="en-US" dirty="0"/>
          </a:p>
        </p:txBody>
      </p:sp>
      <p:sp>
        <p:nvSpPr>
          <p:cNvPr id="4" name="Slide Number Placeholder 5"/>
          <p:cNvSpPr>
            <a:spLocks noGrp="1"/>
          </p:cNvSpPr>
          <p:nvPr>
            <p:ph type="sldNum" sz="quarter" idx="11"/>
          </p:nvPr>
        </p:nvSpPr>
        <p:spPr>
          <a:xfrm>
            <a:off x="8534400" y="6400800"/>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A722448E-FB03-405B-8106-9AEA8EA9B846}" type="slidenum">
              <a:rPr lang="en-US"/>
              <a:pPr>
                <a:defRPr/>
              </a:pPr>
              <a:t>‹#›</a:t>
            </a:fld>
            <a:endParaRPr lang="en-US"/>
          </a:p>
        </p:txBody>
      </p:sp>
    </p:spTree>
    <p:extLst>
      <p:ext uri="{BB962C8B-B14F-4D97-AF65-F5344CB8AC3E}">
        <p14:creationId xmlns:p14="http://schemas.microsoft.com/office/powerpoint/2010/main" val="33767775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A8E8B29-BE10-4DBC-9E64-55C4D93E611E}" type="slidenum">
              <a:rPr lang="en-US"/>
              <a:pPr>
                <a:defRPr/>
              </a:pPr>
              <a:t>‹#›</a:t>
            </a:fld>
            <a:endParaRPr lang="en-US"/>
          </a:p>
        </p:txBody>
      </p:sp>
    </p:spTree>
    <p:extLst>
      <p:ext uri="{BB962C8B-B14F-4D97-AF65-F5344CB8AC3E}">
        <p14:creationId xmlns:p14="http://schemas.microsoft.com/office/powerpoint/2010/main" val="20412486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DC8E4FE-4A7B-4B4D-ADE3-E7DB1AF2016F}" type="slidenum">
              <a:rPr lang="en-US" smtClean="0"/>
              <a:pPr>
                <a:defRPr/>
              </a:pPr>
              <a:t>‹#›</a:t>
            </a:fld>
            <a:endParaRPr lang="en-US"/>
          </a:p>
        </p:txBody>
      </p:sp>
      <p:sp>
        <p:nvSpPr>
          <p:cNvPr id="7"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p:nvSpPr>
        <p:spPr bwMode="auto">
          <a:xfrm>
            <a:off x="0" y="946150"/>
            <a:ext cx="9144000" cy="0"/>
          </a:xfrm>
          <a:prstGeom prst="line">
            <a:avLst/>
          </a:prstGeom>
          <a:noFill/>
          <a:ln w="28575">
            <a:solidFill>
              <a:srgbClr val="3366FF"/>
            </a:solidFill>
            <a:round/>
            <a:headEnd/>
            <a:tailEnd/>
          </a:ln>
        </p:spPr>
        <p:txBody>
          <a:bodyPr/>
          <a:lstStyle/>
          <a:p>
            <a:endParaRPr lang="en-US"/>
          </a:p>
        </p:txBody>
      </p:sp>
      <p:sp>
        <p:nvSpPr>
          <p:cNvPr id="9"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6666FF"/>
                </a:solidFill>
              </a:rPr>
              <a:t>eStudy.us</a:t>
            </a:r>
          </a:p>
        </p:txBody>
      </p:sp>
    </p:spTree>
    <p:extLst>
      <p:ext uri="{BB962C8B-B14F-4D97-AF65-F5344CB8AC3E}">
        <p14:creationId xmlns:p14="http://schemas.microsoft.com/office/powerpoint/2010/main" val="143613507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A8E8B29-BE10-4DBC-9E64-55C4D93E611E}" type="slidenum">
              <a:rPr lang="en-US" smtClean="0"/>
              <a:pPr>
                <a:defRPr/>
              </a:pPr>
              <a:t>‹#›</a:t>
            </a:fld>
            <a:endParaRPr lang="en-US"/>
          </a:p>
        </p:txBody>
      </p:sp>
    </p:spTree>
    <p:extLst>
      <p:ext uri="{BB962C8B-B14F-4D97-AF65-F5344CB8AC3E}">
        <p14:creationId xmlns:p14="http://schemas.microsoft.com/office/powerpoint/2010/main" val="3440112544"/>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CC220E-9FC3-484C-AA3E-65A55D66153A}" type="slidenum">
              <a:rPr lang="en-US" smtClean="0"/>
              <a:pPr>
                <a:defRPr/>
              </a:pPr>
              <a:t>‹#›</a:t>
            </a:fld>
            <a:endParaRPr lang="en-US"/>
          </a:p>
        </p:txBody>
      </p:sp>
    </p:spTree>
    <p:extLst>
      <p:ext uri="{BB962C8B-B14F-4D97-AF65-F5344CB8AC3E}">
        <p14:creationId xmlns:p14="http://schemas.microsoft.com/office/powerpoint/2010/main" val="1148012289"/>
      </p:ext>
    </p:extLst>
  </p:cSld>
  <p:clrMapOvr>
    <a:masterClrMapping/>
  </p:clrMapOvr>
  <p:timing>
    <p:tnLst>
      <p:par>
        <p:cTn id="1" dur="indefinite" restart="never" nodeType="tmRoot"/>
      </p:par>
    </p:tnLst>
  </p:timing>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898720801"/>
      </p:ext>
    </p:extLst>
  </p:cSld>
  <p:clrMapOvr>
    <a:masterClrMapping/>
  </p:clrMapOvr>
  <p:timing>
    <p:tnLst>
      <p:par>
        <p:cTn id="1" dur="indefinite" restart="never" nodeType="tmRoot"/>
      </p:par>
    </p:tnLst>
  </p:timing>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29625975"/>
      </p:ext>
    </p:extLst>
  </p:cSld>
  <p:clrMapOvr>
    <a:masterClrMapping/>
  </p:clrMapOvr>
  <p:timing>
    <p:tnLst>
      <p:par>
        <p:cTn id="1" dur="indefinite" restart="never" nodeType="tmRoot"/>
      </p:par>
    </p:tnLst>
  </p:timing>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30798141"/>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470943284"/>
      </p:ext>
    </p:extLst>
  </p:cSld>
  <p:clrMapOvr>
    <a:masterClrMapping/>
  </p:clrMapOvr>
  <p:timing>
    <p:tnLst>
      <p:par>
        <p:cTn id="1" dur="indefinite" restart="never" nodeType="tmRoot"/>
      </p:par>
    </p:tnLst>
  </p:timing>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066799"/>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F73D805-57C2-4359-BE77-CCD97256DEEF}" type="slidenum">
              <a:rPr lang="en-US" smtClean="0"/>
              <a:pPr>
                <a:defRPr/>
              </a:pPr>
              <a:t>‹#›</a:t>
            </a:fld>
            <a:endParaRPr lang="en-US"/>
          </a:p>
        </p:txBody>
      </p:sp>
    </p:spTree>
    <p:extLst>
      <p:ext uri="{BB962C8B-B14F-4D97-AF65-F5344CB8AC3E}">
        <p14:creationId xmlns:p14="http://schemas.microsoft.com/office/powerpoint/2010/main" val="1917372099"/>
      </p:ext>
    </p:extLst>
  </p:cSld>
  <p:clrMapOvr>
    <a:masterClrMapping/>
  </p:clrMapOvr>
  <p:timing>
    <p:tnLst>
      <p:par>
        <p:cTn id="1" dur="indefinite" restart="never" nodeType="tmRoot"/>
      </p:par>
    </p:tnLst>
  </p:timing>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73437E-C242-4CFC-BD30-36FE1AFC1D0A}" type="slidenum">
              <a:rPr lang="en-US" smtClean="0"/>
              <a:pPr>
                <a:defRPr/>
              </a:pPr>
              <a:t>‹#›</a:t>
            </a:fld>
            <a:endParaRPr lang="en-US"/>
          </a:p>
        </p:txBody>
      </p:sp>
    </p:spTree>
    <p:extLst>
      <p:ext uri="{BB962C8B-B14F-4D97-AF65-F5344CB8AC3E}">
        <p14:creationId xmlns:p14="http://schemas.microsoft.com/office/powerpoint/2010/main" val="1607361493"/>
      </p:ext>
    </p:extLst>
  </p:cSld>
  <p:clrMapOvr>
    <a:masterClrMapping/>
  </p:clrMapOvr>
  <p:timing>
    <p:tnLst>
      <p:par>
        <p:cTn id="1" dur="indefinite" restart="never" nodeType="tmRoot"/>
      </p:par>
    </p:tnLst>
  </p:timing>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763636857"/>
      </p:ext>
    </p:extLst>
  </p:cSld>
  <p:clrMapOvr>
    <a:masterClrMapping/>
  </p:clrMapOvr>
  <p:timing>
    <p:tnLst>
      <p:par>
        <p:cTn id="1" dur="indefinite" restart="never" nodeType="tmRoot"/>
      </p:par>
    </p:tnLst>
  </p:timing>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776090900"/>
      </p:ext>
    </p:extLst>
  </p:cSld>
  <p:clrMapOvr>
    <a:masterClrMapping/>
  </p:clrMapOvr>
  <p:timing>
    <p:tnLst>
      <p:par>
        <p:cTn id="1" dur="indefinite" restart="never" nodeType="tmRoot"/>
      </p:par>
    </p:tnLst>
  </p:timing>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DD3F729-CB2A-48B5-A51B-B1AD95B50025}" type="slidenum">
              <a:rPr lang="en-US" smtClean="0"/>
              <a:pPr>
                <a:defRPr/>
              </a:pPr>
              <a:t>‹#›</a:t>
            </a:fld>
            <a:endParaRPr lang="en-US"/>
          </a:p>
        </p:txBody>
      </p:sp>
    </p:spTree>
    <p:extLst>
      <p:ext uri="{BB962C8B-B14F-4D97-AF65-F5344CB8AC3E}">
        <p14:creationId xmlns:p14="http://schemas.microsoft.com/office/powerpoint/2010/main" val="141119054"/>
      </p:ext>
    </p:extLst>
  </p:cSld>
  <p:clrMapOvr>
    <a:masterClrMapping/>
  </p:clrMapOvr>
  <p:timing>
    <p:tnLst>
      <p:par>
        <p:cTn id="1" dur="indefinite" restart="never" nodeType="tmRoot"/>
      </p:par>
    </p:tnLst>
  </p:timing>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8/24/2013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728354019"/>
      </p:ext>
    </p:extLst>
  </p:cSld>
  <p:clrMapOvr>
    <a:masterClrMapping/>
  </p:clrMapOvr>
  <p:timing>
    <p:tnLst>
      <p:par>
        <p:cTn id="1" dur="indefinite" restart="never" nodeType="tmRoot"/>
      </p:par>
    </p:tnLst>
  </p:timing>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1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8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theme" Target="../theme/theme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slideLayout" Target="../slideLayouts/slideLayout51.xml"/><Relationship Id="rId26" Type="http://schemas.openxmlformats.org/officeDocument/2006/relationships/slideLayout" Target="../slideLayouts/slideLayout59.xml"/><Relationship Id="rId3" Type="http://schemas.openxmlformats.org/officeDocument/2006/relationships/slideLayout" Target="../slideLayouts/slideLayout36.xml"/><Relationship Id="rId21" Type="http://schemas.openxmlformats.org/officeDocument/2006/relationships/slideLayout" Target="../slideLayouts/slideLayout54.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slideLayout" Target="../slideLayouts/slideLayout50.xml"/><Relationship Id="rId25" Type="http://schemas.openxmlformats.org/officeDocument/2006/relationships/slideLayout" Target="../slideLayouts/slideLayout58.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20" Type="http://schemas.openxmlformats.org/officeDocument/2006/relationships/slideLayout" Target="../slideLayouts/slideLayout53.xml"/><Relationship Id="rId29" Type="http://schemas.openxmlformats.org/officeDocument/2006/relationships/slideLayout" Target="../slideLayouts/slideLayout62.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24" Type="http://schemas.openxmlformats.org/officeDocument/2006/relationships/slideLayout" Target="../slideLayouts/slideLayout57.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23" Type="http://schemas.openxmlformats.org/officeDocument/2006/relationships/slideLayout" Target="../slideLayouts/slideLayout56.xml"/><Relationship Id="rId28" Type="http://schemas.openxmlformats.org/officeDocument/2006/relationships/slideLayout" Target="../slideLayouts/slideLayout61.xml"/><Relationship Id="rId10" Type="http://schemas.openxmlformats.org/officeDocument/2006/relationships/slideLayout" Target="../slideLayouts/slideLayout43.xml"/><Relationship Id="rId19" Type="http://schemas.openxmlformats.org/officeDocument/2006/relationships/slideLayout" Target="../slideLayouts/slideLayout52.xml"/><Relationship Id="rId31" Type="http://schemas.openxmlformats.org/officeDocument/2006/relationships/theme" Target="../theme/theme7.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 Id="rId22" Type="http://schemas.openxmlformats.org/officeDocument/2006/relationships/slideLayout" Target="../slideLayouts/slideLayout55.xml"/><Relationship Id="rId27" Type="http://schemas.openxmlformats.org/officeDocument/2006/relationships/slideLayout" Target="../slideLayouts/slideLayout60.xml"/><Relationship Id="rId30" Type="http://schemas.openxmlformats.org/officeDocument/2006/relationships/slideLayout" Target="../slideLayouts/slideLayout6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6"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7" r:id="rId1"/>
    <p:sldLayoutId id="214748372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 id="2147483778" r:id="rId18"/>
    <p:sldLayoutId id="2147483779" r:id="rId19"/>
    <p:sldLayoutId id="2147483780" r:id="rId20"/>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8" r:id="rId1"/>
    <p:sldLayoutId id="2147483723" r:id="rId2"/>
    <p:sldLayoutId id="2147483724"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9" r:id="rId1"/>
    <p:sldLayoutId id="2147483725" r:id="rId2"/>
    <p:sldLayoutId id="2147483726"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3429000" y="0"/>
            <a:ext cx="2005013" cy="523875"/>
          </a:xfrm>
          <a:prstGeom prst="rect">
            <a:avLst/>
          </a:prstGeom>
        </p:spPr>
        <p:txBody>
          <a:bodyPr wrap="none">
            <a:spAutoFit/>
          </a:bodyPr>
          <a:lstStyle/>
          <a:p>
            <a:pPr fontAlgn="auto">
              <a:spcBef>
                <a:spcPts val="0"/>
              </a:spcBef>
              <a:spcAft>
                <a:spcPts val="0"/>
              </a:spcAft>
              <a:defRPr/>
            </a:pPr>
            <a:r>
              <a:rPr lang="en-US" sz="2800" b="1" dirty="0">
                <a:solidFill>
                  <a:schemeClr val="bg1"/>
                </a:solidFill>
                <a:latin typeface="Arial Unicode MS" pitchFamily="34" charset="-128"/>
                <a:ea typeface="Arial Unicode MS" pitchFamily="34" charset="-128"/>
                <a:cs typeface="Arial Unicode MS" pitchFamily="34" charset="-128"/>
              </a:rPr>
              <a:t>APPENDIX</a:t>
            </a:r>
          </a:p>
        </p:txBody>
      </p:sp>
    </p:spTree>
  </p:cSld>
  <p:clrMap bg1="lt1" tx1="dk1" bg2="lt2" tx2="dk2" accent1="accent1" accent2="accent2" accent3="accent3" accent4="accent4" accent5="accent5" accent6="accent6" hlink="hlink" folHlink="folHlink"/>
  <p:sldLayoutIdLst>
    <p:sldLayoutId id="2147483720" r:id="rId1"/>
    <p:sldLayoutId id="2147483727" r:id="rId2"/>
    <p:sldLayoutId id="2147483728"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1" r:id="rId1"/>
    <p:sldLayoutId id="2147483729" r:id="rId2"/>
    <p:sldLayoutId id="2147483730"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3E2AA6B-733A-4AD9-8735-39FC36518F37}" type="datetime1">
              <a:rPr lang="en-US" smtClean="0"/>
              <a:pPr>
                <a:defRPr/>
              </a:pPr>
              <a:t>8/24/2013</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2979335-1751-45CC-A343-3C46DFCBB286}" type="slidenum">
              <a:rPr lang="en-US" smtClean="0"/>
              <a:pPr>
                <a:defRPr/>
              </a:pPr>
              <a:t>‹#›</a:t>
            </a:fld>
            <a:endParaRPr lang="en-US"/>
          </a:p>
        </p:txBody>
      </p:sp>
      <p:sp>
        <p:nvSpPr>
          <p:cNvPr id="7" name="Text Box 7"/>
          <p:cNvSpPr txBox="1">
            <a:spLocks noChangeArrowheads="1"/>
          </p:cNvSpPr>
          <p:nvPr/>
        </p:nvSpPr>
        <p:spPr bwMode="auto">
          <a:xfrm>
            <a:off x="5257800" y="6627168"/>
            <a:ext cx="3886200" cy="230832"/>
          </a:xfrm>
          <a:prstGeom prst="rect">
            <a:avLst/>
          </a:prstGeom>
          <a:noFill/>
          <a:ln w="9525">
            <a:noFill/>
            <a:miter lim="800000"/>
            <a:headEnd/>
            <a:tailEnd/>
          </a:ln>
          <a:effectLst/>
        </p:spPr>
        <p:txBody>
          <a:bodyPr wrap="square">
            <a:spAutoFit/>
          </a:bodyPr>
          <a:lstStyle/>
          <a:p>
            <a:pPr>
              <a:spcBef>
                <a:spcPct val="50000"/>
              </a:spcBef>
              <a:defRPr/>
            </a:pPr>
            <a:r>
              <a:rPr lang="en-US" sz="900" dirty="0">
                <a:solidFill>
                  <a:schemeClr val="bg1">
                    <a:lumMod val="50000"/>
                  </a:schemeClr>
                </a:solidFill>
              </a:rPr>
              <a:t>c</a:t>
            </a:r>
            <a:r>
              <a:rPr lang="en-US" sz="900" dirty="0" smtClean="0">
                <a:solidFill>
                  <a:schemeClr val="bg1">
                    <a:lumMod val="50000"/>
                  </a:schemeClr>
                </a:solidFill>
              </a:rPr>
              <a:t>opyright </a:t>
            </a:r>
            <a:r>
              <a:rPr lang="en-US" sz="900" dirty="0">
                <a:solidFill>
                  <a:schemeClr val="bg1">
                    <a:lumMod val="50000"/>
                  </a:schemeClr>
                </a:solidFill>
              </a:rPr>
              <a:t>© michael .</a:t>
            </a:r>
            <a:r>
              <a:rPr lang="en-US" sz="900" dirty="0" smtClean="0">
                <a:solidFill>
                  <a:schemeClr val="bg1">
                    <a:lumMod val="50000"/>
                  </a:schemeClr>
                </a:solidFill>
              </a:rPr>
              <a:t>roberson@eStudy.us</a:t>
            </a:r>
            <a:r>
              <a:rPr lang="en-US" sz="900" baseline="0" dirty="0" smtClean="0">
                <a:solidFill>
                  <a:schemeClr val="bg1">
                    <a:lumMod val="50000"/>
                  </a:schemeClr>
                </a:solidFill>
              </a:rPr>
              <a:t> 2010</a:t>
            </a:r>
            <a:r>
              <a:rPr lang="en-US" sz="900" dirty="0" smtClean="0">
                <a:solidFill>
                  <a:schemeClr val="bg1">
                    <a:lumMod val="50000"/>
                  </a:schemeClr>
                </a:solidFill>
              </a:rPr>
              <a:t>, </a:t>
            </a:r>
            <a:r>
              <a:rPr lang="en-US" sz="900" dirty="0">
                <a:solidFill>
                  <a:schemeClr val="bg1">
                    <a:lumMod val="50000"/>
                  </a:schemeClr>
                </a:solidFill>
              </a:rPr>
              <a:t>All  rights reserved</a:t>
            </a:r>
          </a:p>
        </p:txBody>
      </p:sp>
      <p:sp>
        <p:nvSpPr>
          <p:cNvPr id="8"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9" name="Line 5"/>
          <p:cNvSpPr>
            <a:spLocks noChangeShapeType="1"/>
          </p:cNvSpPr>
          <p:nvPr/>
        </p:nvSpPr>
        <p:spPr bwMode="auto">
          <a:xfrm>
            <a:off x="0" y="946150"/>
            <a:ext cx="9144000" cy="0"/>
          </a:xfrm>
          <a:prstGeom prst="line">
            <a:avLst/>
          </a:prstGeom>
          <a:noFill/>
          <a:ln w="28575">
            <a:solidFill>
              <a:srgbClr val="3366FF"/>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6666FF"/>
                </a:solidFill>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797" r:id="rId16"/>
    <p:sldLayoutId id="2147483798" r:id="rId17"/>
    <p:sldLayoutId id="2147483799" r:id="rId18"/>
    <p:sldLayoutId id="2147483800" r:id="rId19"/>
    <p:sldLayoutId id="2147483801" r:id="rId20"/>
    <p:sldLayoutId id="2147483802" r:id="rId21"/>
    <p:sldLayoutId id="2147483803" r:id="rId22"/>
    <p:sldLayoutId id="2147483804" r:id="rId23"/>
    <p:sldLayoutId id="2147483805" r:id="rId24"/>
    <p:sldLayoutId id="2147483806" r:id="rId25"/>
    <p:sldLayoutId id="2147483807" r:id="rId26"/>
    <p:sldLayoutId id="2147483809" r:id="rId27"/>
    <p:sldLayoutId id="2147483810" r:id="rId28"/>
    <p:sldLayoutId id="2147483811" r:id="rId29"/>
    <p:sldLayoutId id="2147483812" r:id="rId3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0" y="2590800"/>
            <a:ext cx="91440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Market </a:t>
            </a:r>
            <a:br>
              <a:rPr lang="en-US" dirty="0" smtClean="0"/>
            </a:br>
            <a:r>
              <a:rPr lang="en-US" dirty="0" smtClean="0"/>
              <a:t>Demand, Supply and Equilibrium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grpSp>
        <p:nvGrpSpPr>
          <p:cNvPr id="14" name="Group 13"/>
          <p:cNvGrpSpPr/>
          <p:nvPr/>
        </p:nvGrpSpPr>
        <p:grpSpPr>
          <a:xfrm>
            <a:off x="4384321" y="3576355"/>
            <a:ext cx="1890331" cy="2870065"/>
            <a:chOff x="4384321" y="3505105"/>
            <a:chExt cx="1890331" cy="2870065"/>
          </a:xfrm>
        </p:grpSpPr>
        <p:grpSp>
          <p:nvGrpSpPr>
            <p:cNvPr id="15" name="Group 17"/>
            <p:cNvGrpSpPr>
              <a:grpSpLocks/>
            </p:cNvGrpSpPr>
            <p:nvPr/>
          </p:nvGrpSpPr>
          <p:grpSpPr bwMode="auto">
            <a:xfrm>
              <a:off x="4384321" y="3505105"/>
              <a:ext cx="1890331" cy="2322637"/>
              <a:chOff x="2743200" y="1676400"/>
              <a:chExt cx="2514600" cy="3171277"/>
            </a:xfrm>
          </p:grpSpPr>
          <p:cxnSp>
            <p:nvCxnSpPr>
              <p:cNvPr id="22" name="Straight Connector 21"/>
              <p:cNvCxnSpPr/>
              <p:nvPr/>
            </p:nvCxnSpPr>
            <p:spPr>
              <a:xfrm rot="16200000" flipH="1">
                <a:off x="2666912" y="1752688"/>
                <a:ext cx="2667175" cy="2514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cxnSp>
          <p:nvCxnSpPr>
            <p:cNvPr id="16" name="Straight Arrow Connector 15"/>
            <p:cNvCxnSpPr/>
            <p:nvPr/>
          </p:nvCxnSpPr>
          <p:spPr>
            <a:xfrm>
              <a:off x="5358128" y="4398103"/>
              <a:ext cx="744676" cy="1163"/>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cxnSp>
          <p:nvCxnSpPr>
            <p:cNvPr id="19" name="Straight Connector 1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3815638" y="2748287"/>
            <a:ext cx="5036738" cy="3685461"/>
            <a:chOff x="3815638" y="2748287"/>
            <a:chExt cx="5036738" cy="3685461"/>
          </a:xfrm>
        </p:grpSpPr>
        <p:grpSp>
          <p:nvGrpSpPr>
            <p:cNvPr id="25" name="Group 24"/>
            <p:cNvGrpSpPr/>
            <p:nvPr/>
          </p:nvGrpSpPr>
          <p:grpSpPr>
            <a:xfrm>
              <a:off x="3815638" y="3234504"/>
              <a:ext cx="5036738" cy="3199244"/>
              <a:chOff x="3815638" y="3163254"/>
              <a:chExt cx="5036738" cy="3199244"/>
            </a:xfrm>
          </p:grpSpPr>
          <p:grpSp>
            <p:nvGrpSpPr>
              <p:cNvPr id="27" name="Group 12"/>
              <p:cNvGrpSpPr>
                <a:grpSpLocks/>
              </p:cNvGrpSpPr>
              <p:nvPr/>
            </p:nvGrpSpPr>
            <p:grpSpPr bwMode="auto">
              <a:xfrm>
                <a:off x="3815638" y="3163254"/>
                <a:ext cx="534076" cy="2798759"/>
                <a:chOff x="1148717" y="1362670"/>
                <a:chExt cx="710687" cy="3819724"/>
              </a:xfrm>
            </p:grpSpPr>
            <p:cxnSp>
              <p:nvCxnSpPr>
                <p:cNvPr id="39" name="Straight Connector 38"/>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28" name="Group 27"/>
              <p:cNvGrpSpPr>
                <a:grpSpLocks/>
              </p:cNvGrpSpPr>
              <p:nvPr/>
            </p:nvGrpSpPr>
            <p:grpSpPr bwMode="auto">
              <a:xfrm>
                <a:off x="4212473" y="5960831"/>
                <a:ext cx="4639903" cy="321374"/>
                <a:chOff x="1676400" y="5181600"/>
                <a:chExt cx="6172200" cy="438303"/>
              </a:xfrm>
            </p:grpSpPr>
            <p:cxnSp>
              <p:nvCxnSpPr>
                <p:cNvPr id="36" name="Straight Connector 35"/>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38"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29" name="Group 16"/>
              <p:cNvGrpSpPr>
                <a:grpSpLocks/>
              </p:cNvGrpSpPr>
              <p:nvPr/>
            </p:nvGrpSpPr>
            <p:grpSpPr bwMode="auto">
              <a:xfrm>
                <a:off x="5128997" y="3281855"/>
                <a:ext cx="1951660" cy="2223821"/>
                <a:chOff x="2870268" y="1828800"/>
                <a:chExt cx="2596184" cy="3036356"/>
              </a:xfrm>
            </p:grpSpPr>
            <p:cxnSp>
              <p:nvCxnSpPr>
                <p:cNvPr id="34" name="Straight Connector 33"/>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5"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cxnSp>
            <p:nvCxnSpPr>
              <p:cNvPr id="30" name="Straight Connector 29"/>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smtClean="0"/>
                  <a:t>0</a:t>
                </a:r>
                <a:endParaRPr lang="en-US" baseline="-25000" dirty="0"/>
              </a:p>
            </p:txBody>
          </p:sp>
          <p:cxnSp>
            <p:nvCxnSpPr>
              <p:cNvPr id="32" name="Straight Connector 31"/>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3"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smtClean="0"/>
                  <a:t>0</a:t>
                </a:r>
                <a:endParaRPr lang="en-US" baseline="-25000" dirty="0"/>
              </a:p>
            </p:txBody>
          </p:sp>
        </p:grpSp>
        <p:sp>
          <p:nvSpPr>
            <p:cNvPr id="26" name="Content Placeholder 2"/>
            <p:cNvSpPr txBox="1">
              <a:spLocks/>
            </p:cNvSpPr>
            <p:nvPr/>
          </p:nvSpPr>
          <p:spPr bwMode="auto">
            <a:xfrm>
              <a:off x="5097692" y="2748287"/>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smtClean="0"/>
                <a:t>Hamburger Market </a:t>
              </a:r>
            </a:p>
          </p:txBody>
        </p:sp>
      </p:grpSp>
      <p:sp>
        <p:nvSpPr>
          <p:cNvPr id="49" name="Content Placeholder 2"/>
          <p:cNvSpPr txBox="1">
            <a:spLocks/>
          </p:cNvSpPr>
          <p:nvPr/>
        </p:nvSpPr>
        <p:spPr bwMode="auto">
          <a:xfrm>
            <a:off x="395846" y="1075753"/>
            <a:ext cx="7881257" cy="61998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8788" lvl="1" indent="-339725"/>
            <a:r>
              <a:rPr lang="en-US" dirty="0" smtClean="0"/>
              <a:t>Expectations </a:t>
            </a:r>
            <a:r>
              <a:rPr lang="en-US" sz="2400" i="1" dirty="0" smtClean="0"/>
              <a:t>about future prices, quality and availability</a:t>
            </a:r>
          </a:p>
        </p:txBody>
      </p:sp>
      <p:sp>
        <p:nvSpPr>
          <p:cNvPr id="50" name="Content Placeholder 2"/>
          <p:cNvSpPr txBox="1">
            <a:spLocks/>
          </p:cNvSpPr>
          <p:nvPr/>
        </p:nvSpPr>
        <p:spPr bwMode="auto">
          <a:xfrm>
            <a:off x="550228" y="2080187"/>
            <a:ext cx="7900953"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smtClean="0"/>
              <a:t>New tax on hamburgers next month to promote </a:t>
            </a:r>
            <a:r>
              <a:rPr lang="en-US" sz="2400" dirty="0"/>
              <a:t>health (</a:t>
            </a:r>
            <a:r>
              <a:rPr lang="en-US" sz="2400" dirty="0" smtClean="0"/>
              <a:t>D</a:t>
            </a:r>
            <a:r>
              <a:rPr lang="en-US" sz="2400" baseline="-25000" dirty="0"/>
              <a:t>2</a:t>
            </a:r>
            <a:r>
              <a:rPr lang="en-US" sz="2400" dirty="0" smtClean="0"/>
              <a:t>)</a:t>
            </a:r>
            <a:endParaRPr lang="en-US" sz="2400" baseline="-25000" dirty="0"/>
          </a:p>
          <a:p>
            <a:pPr marL="569913" lvl="1" indent="-225425">
              <a:buFont typeface="Arial" pitchFamily="34" charset="0"/>
              <a:buChar char="•"/>
            </a:pPr>
            <a:endParaRPr lang="en-US" sz="2400" dirty="0" smtClean="0"/>
          </a:p>
        </p:txBody>
      </p:sp>
      <p:sp>
        <p:nvSpPr>
          <p:cNvPr id="51" name="Content Placeholder 2"/>
          <p:cNvSpPr txBox="1">
            <a:spLocks/>
          </p:cNvSpPr>
          <p:nvPr/>
        </p:nvSpPr>
        <p:spPr bwMode="auto">
          <a:xfrm>
            <a:off x="550228" y="1601463"/>
            <a:ext cx="7680805" cy="4787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smtClean="0"/>
              <a:t>Leaner, healthier</a:t>
            </a:r>
            <a:r>
              <a:rPr lang="en-US" sz="2400" dirty="0"/>
              <a:t>,</a:t>
            </a:r>
            <a:r>
              <a:rPr lang="en-US" sz="2400" dirty="0" smtClean="0"/>
              <a:t> </a:t>
            </a:r>
            <a:r>
              <a:rPr lang="en-US" sz="2400" dirty="0"/>
              <a:t>meat announcement (</a:t>
            </a:r>
            <a:r>
              <a:rPr lang="en-US" sz="2400" dirty="0" smtClean="0"/>
              <a:t>D</a:t>
            </a:r>
            <a:r>
              <a:rPr lang="en-US" sz="2400" baseline="-25000" dirty="0"/>
              <a:t>1</a:t>
            </a:r>
            <a:r>
              <a:rPr lang="en-US" sz="2400" dirty="0" smtClean="0"/>
              <a:t>)  </a:t>
            </a:r>
          </a:p>
        </p:txBody>
      </p:sp>
      <p:grpSp>
        <p:nvGrpSpPr>
          <p:cNvPr id="44" name="Group 43"/>
          <p:cNvGrpSpPr/>
          <p:nvPr/>
        </p:nvGrpSpPr>
        <p:grpSpPr>
          <a:xfrm>
            <a:off x="6045521" y="3408918"/>
            <a:ext cx="2403681" cy="3049377"/>
            <a:chOff x="6045521" y="3408918"/>
            <a:chExt cx="2403681" cy="3049377"/>
          </a:xfrm>
        </p:grpSpPr>
        <p:grpSp>
          <p:nvGrpSpPr>
            <p:cNvPr id="4" name="Group 3"/>
            <p:cNvGrpSpPr/>
            <p:nvPr/>
          </p:nvGrpSpPr>
          <p:grpSpPr>
            <a:xfrm>
              <a:off x="6045521" y="3408918"/>
              <a:ext cx="2403681" cy="3049377"/>
              <a:chOff x="6045521" y="3337668"/>
              <a:chExt cx="2403681" cy="3049377"/>
            </a:xfrm>
          </p:grpSpPr>
          <p:grpSp>
            <p:nvGrpSpPr>
              <p:cNvPr id="5" name="Group 22"/>
              <p:cNvGrpSpPr>
                <a:grpSpLocks/>
              </p:cNvGrpSpPr>
              <p:nvPr/>
            </p:nvGrpSpPr>
            <p:grpSpPr bwMode="auto">
              <a:xfrm>
                <a:off x="6331935" y="3337668"/>
                <a:ext cx="2117267" cy="2378449"/>
                <a:chOff x="2743200" y="1676400"/>
                <a:chExt cx="2816481" cy="3247477"/>
              </a:xfrm>
            </p:grpSpPr>
            <p:cxnSp>
              <p:nvCxnSpPr>
                <p:cNvPr id="12" name="Straight Connector 11"/>
                <p:cNvCxnSpPr/>
                <p:nvPr/>
              </p:nvCxnSpPr>
              <p:spPr>
                <a:xfrm rot="16200000" flipH="1">
                  <a:off x="2666914" y="1752686"/>
                  <a:ext cx="2667172" cy="25146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3"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2</a:t>
                  </a:r>
                </a:p>
              </p:txBody>
            </p:sp>
          </p:grpSp>
          <p:cxnSp>
            <p:nvCxnSpPr>
              <p:cNvPr id="6" name="Straight Arrow Connector 5"/>
              <p:cNvCxnSpPr/>
              <p:nvPr/>
            </p:nvCxnSpPr>
            <p:spPr>
              <a:xfrm>
                <a:off x="6045521" y="4119041"/>
                <a:ext cx="973807" cy="1163"/>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bwMode="auto">
              <a:xfrm flipV="1">
                <a:off x="7732084" y="482167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2</a:t>
                </a:r>
              </a:p>
            </p:txBody>
          </p:sp>
        </p:grpSp>
        <p:cxnSp>
          <p:nvCxnSpPr>
            <p:cNvPr id="43" name="Straight Connector 42"/>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5613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
                                            <p:txEl>
                                              <p:pRg st="0" end="0"/>
                                            </p:txEl>
                                          </p:spTgt>
                                        </p:tgtEl>
                                        <p:attrNameLst>
                                          <p:attrName>style.visibility</p:attrName>
                                        </p:attrNameLst>
                                      </p:cBhvr>
                                      <p:to>
                                        <p:strVal val="visible"/>
                                      </p:to>
                                    </p:set>
                                    <p:animEffect transition="in" filter="fade">
                                      <p:cBhvr>
                                        <p:cTn id="7" dur="500"/>
                                        <p:tgtEl>
                                          <p:spTgt spid="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0">
                                            <p:txEl>
                                              <p:pRg st="0" end="0"/>
                                            </p:txEl>
                                          </p:spTgt>
                                        </p:tgtEl>
                                        <p:attrNameLst>
                                          <p:attrName>style.visibility</p:attrName>
                                        </p:attrNameLst>
                                      </p:cBhvr>
                                      <p:to>
                                        <p:strVal val="visible"/>
                                      </p:to>
                                    </p:set>
                                    <p:animEffect transition="in" filter="fade">
                                      <p:cBhvr>
                                        <p:cTn id="17" dur="500"/>
                                        <p:tgtEl>
                                          <p:spTgt spid="5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wipe(down)">
                                      <p:cBhvr>
                                        <p:cTn id="2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sp>
        <p:nvSpPr>
          <p:cNvPr id="3" name="Content Placeholder 2"/>
          <p:cNvSpPr>
            <a:spLocks noGrp="1"/>
          </p:cNvSpPr>
          <p:nvPr>
            <p:ph idx="1"/>
          </p:nvPr>
        </p:nvSpPr>
        <p:spPr bwMode="auto">
          <a:xfrm>
            <a:off x="89071" y="4795069"/>
            <a:ext cx="2333501" cy="5373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smtClean="0"/>
              <a:t>Tastes</a:t>
            </a:r>
          </a:p>
        </p:txBody>
      </p:sp>
      <p:sp>
        <p:nvSpPr>
          <p:cNvPr id="4" name="Content Placeholder 2"/>
          <p:cNvSpPr txBox="1">
            <a:spLocks/>
          </p:cNvSpPr>
          <p:nvPr/>
        </p:nvSpPr>
        <p:spPr bwMode="auto">
          <a:xfrm>
            <a:off x="87092" y="5327496"/>
            <a:ext cx="7881257" cy="61998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8788" lvl="1" indent="-339725"/>
            <a:r>
              <a:rPr lang="en-US" dirty="0" smtClean="0"/>
              <a:t>Expectations </a:t>
            </a:r>
            <a:r>
              <a:rPr lang="en-US" sz="2400" i="1" dirty="0" smtClean="0"/>
              <a:t>about future prices, quality and availability</a:t>
            </a:r>
          </a:p>
        </p:txBody>
      </p:sp>
      <p:sp>
        <p:nvSpPr>
          <p:cNvPr id="6" name="Content Placeholder 2"/>
          <p:cNvSpPr txBox="1">
            <a:spLocks/>
          </p:cNvSpPr>
          <p:nvPr/>
        </p:nvSpPr>
        <p:spPr bwMode="auto">
          <a:xfrm>
            <a:off x="87096" y="5871804"/>
            <a:ext cx="4114800" cy="54130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8788" lvl="1" indent="-339725"/>
            <a:r>
              <a:rPr lang="en-US" dirty="0" smtClean="0"/>
              <a:t>Number of buyers</a:t>
            </a:r>
          </a:p>
        </p:txBody>
      </p:sp>
      <p:sp>
        <p:nvSpPr>
          <p:cNvPr id="17" name="Content Placeholder 2"/>
          <p:cNvSpPr txBox="1">
            <a:spLocks/>
          </p:cNvSpPr>
          <p:nvPr/>
        </p:nvSpPr>
        <p:spPr bwMode="auto">
          <a:xfrm>
            <a:off x="89065" y="2811446"/>
            <a:ext cx="8615548" cy="212864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8788" lvl="1" indent="-339725"/>
            <a:r>
              <a:rPr lang="en-US" dirty="0" smtClean="0"/>
              <a:t>Prices of related goods</a:t>
            </a:r>
          </a:p>
          <a:p>
            <a:pPr marL="795338" lvl="2" indent="-225425"/>
            <a:r>
              <a:rPr lang="en-US" dirty="0" smtClean="0"/>
              <a:t>Substitutes </a:t>
            </a:r>
            <a:r>
              <a:rPr lang="en-US" sz="1800" dirty="0" smtClean="0"/>
              <a:t>an increase in the price of one leads to an increase in the demand for the other</a:t>
            </a:r>
          </a:p>
          <a:p>
            <a:pPr marL="795338" lvl="2" indent="-225425"/>
            <a:r>
              <a:rPr lang="en-US" dirty="0" smtClean="0"/>
              <a:t>Complements  </a:t>
            </a:r>
            <a:r>
              <a:rPr lang="en-US" sz="1800" dirty="0" smtClean="0"/>
              <a:t>an increase in the price of one leads to a decrease in the demand for the other</a:t>
            </a:r>
          </a:p>
        </p:txBody>
      </p:sp>
      <p:sp>
        <p:nvSpPr>
          <p:cNvPr id="21" name="Content Placeholder 2"/>
          <p:cNvSpPr txBox="1">
            <a:spLocks/>
          </p:cNvSpPr>
          <p:nvPr/>
        </p:nvSpPr>
        <p:spPr bwMode="auto">
          <a:xfrm>
            <a:off x="111277" y="1058211"/>
            <a:ext cx="8724523" cy="194624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8788" lvl="1" indent="-339725"/>
            <a:r>
              <a:rPr lang="en-US" dirty="0" smtClean="0"/>
              <a:t>Consumer Income</a:t>
            </a:r>
          </a:p>
          <a:p>
            <a:pPr marL="798513" lvl="2"/>
            <a:r>
              <a:rPr lang="en-US" dirty="0" smtClean="0">
                <a:solidFill>
                  <a:prstClr val="black"/>
                </a:solidFill>
              </a:rPr>
              <a:t>Normal good – </a:t>
            </a:r>
            <a:r>
              <a:rPr lang="en-US" sz="2000" dirty="0" smtClean="0">
                <a:solidFill>
                  <a:prstClr val="black"/>
                </a:solidFill>
              </a:rPr>
              <a:t>an increase in income will cause an increase in demand, all else equal</a:t>
            </a:r>
          </a:p>
          <a:p>
            <a:pPr marL="798513" lvl="2"/>
            <a:r>
              <a:rPr lang="en-US" dirty="0" smtClean="0">
                <a:solidFill>
                  <a:prstClr val="black"/>
                </a:solidFill>
              </a:rPr>
              <a:t>Inferior good – </a:t>
            </a:r>
            <a:r>
              <a:rPr lang="en-US" sz="1800" dirty="0" smtClean="0">
                <a:solidFill>
                  <a:prstClr val="black"/>
                </a:solidFill>
              </a:rPr>
              <a:t>an increase in income causes a decrease in demand, all else equal</a:t>
            </a:r>
            <a:endParaRPr lang="en-US" sz="1800" dirty="0" smtClean="0"/>
          </a:p>
        </p:txBody>
      </p:sp>
    </p:spTree>
    <p:extLst>
      <p:ext uri="{BB962C8B-B14F-4D97-AF65-F5344CB8AC3E}">
        <p14:creationId xmlns:p14="http://schemas.microsoft.com/office/powerpoint/2010/main" val="417787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p:cNvSpPr/>
          <p:nvPr/>
        </p:nvSpPr>
        <p:spPr>
          <a:xfrm>
            <a:off x="5270485" y="2300555"/>
            <a:ext cx="3230775" cy="27842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TextBox 53"/>
          <p:cNvSpPr txBox="1">
            <a:spLocks noChangeArrowheads="1"/>
          </p:cNvSpPr>
          <p:nvPr/>
        </p:nvSpPr>
        <p:spPr bwMode="auto">
          <a:xfrm>
            <a:off x="973654" y="5511003"/>
            <a:ext cx="350228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b="1" dirty="0" smtClean="0">
                <a:latin typeface="+mn-lt"/>
              </a:rPr>
              <a:t>As incomes increase</a:t>
            </a:r>
            <a:r>
              <a:rPr lang="en-US" sz="1200" dirty="0" smtClean="0">
                <a:latin typeface="+mn-lt"/>
              </a:rPr>
              <a:t>, </a:t>
            </a:r>
            <a:r>
              <a:rPr lang="en-US" sz="1200" dirty="0">
                <a:latin typeface="+mn-lt"/>
              </a:rPr>
              <a:t>the demand curve for </a:t>
            </a:r>
            <a:r>
              <a:rPr lang="en-US" sz="1200" dirty="0" smtClean="0">
                <a:latin typeface="+mn-lt"/>
              </a:rPr>
              <a:t>hamburger </a:t>
            </a:r>
            <a:r>
              <a:rPr lang="en-US" sz="1200" dirty="0">
                <a:latin typeface="+mn-lt"/>
              </a:rPr>
              <a:t>shifts to the left. </a:t>
            </a:r>
            <a:r>
              <a:rPr lang="en-US" sz="1200" dirty="0" smtClean="0">
                <a:latin typeface="+mn-lt"/>
              </a:rPr>
              <a:t>Note the left graph</a:t>
            </a:r>
            <a:r>
              <a:rPr lang="en-US" sz="1200" dirty="0">
                <a:latin typeface="+mn-lt"/>
              </a:rPr>
              <a:t>:</a:t>
            </a:r>
            <a:r>
              <a:rPr lang="en-US" sz="1200" dirty="0" smtClean="0">
                <a:latin typeface="+mn-lt"/>
              </a:rPr>
              <a:t> </a:t>
            </a:r>
            <a:r>
              <a:rPr lang="en-US" sz="1200" dirty="0">
                <a:latin typeface="+mn-lt"/>
              </a:rPr>
              <a:t>the demand curve shifts from </a:t>
            </a:r>
            <a:r>
              <a:rPr lang="en-US" sz="1200" dirty="0" smtClean="0">
                <a:latin typeface="+mn-lt"/>
              </a:rPr>
              <a:t>D</a:t>
            </a:r>
            <a:r>
              <a:rPr lang="en-US" sz="1200" baseline="-25000" dirty="0" smtClean="0">
                <a:latin typeface="+mn-lt"/>
              </a:rPr>
              <a:t>0</a:t>
            </a:r>
            <a:r>
              <a:rPr lang="en-US" sz="1200" dirty="0" smtClean="0">
                <a:latin typeface="+mn-lt"/>
              </a:rPr>
              <a:t> </a:t>
            </a:r>
            <a:r>
              <a:rPr lang="en-US" sz="1200" dirty="0">
                <a:latin typeface="+mn-lt"/>
              </a:rPr>
              <a:t>to </a:t>
            </a:r>
            <a:r>
              <a:rPr lang="en-US" sz="1200" dirty="0" smtClean="0">
                <a:latin typeface="+mn-lt"/>
              </a:rPr>
              <a:t>D</a:t>
            </a:r>
            <a:r>
              <a:rPr lang="en-US" sz="1200" baseline="-25000" dirty="0" smtClean="0">
                <a:latin typeface="+mn-lt"/>
              </a:rPr>
              <a:t>1</a:t>
            </a:r>
            <a:r>
              <a:rPr lang="en-US" sz="1200" dirty="0" smtClean="0">
                <a:latin typeface="+mn-lt"/>
              </a:rPr>
              <a:t>. </a:t>
            </a:r>
            <a:r>
              <a:rPr lang="en-US" sz="1200" dirty="0">
                <a:latin typeface="+mn-lt"/>
              </a:rPr>
              <a:t>At </a:t>
            </a:r>
            <a:r>
              <a:rPr lang="en-US" sz="1200" dirty="0" smtClean="0">
                <a:latin typeface="+mn-lt"/>
              </a:rPr>
              <a:t>price of </a:t>
            </a:r>
            <a:r>
              <a:rPr lang="en-US" sz="1200" dirty="0">
                <a:latin typeface="+mn-lt"/>
              </a:rPr>
              <a:t>$</a:t>
            </a:r>
            <a:r>
              <a:rPr lang="en-US" sz="1200" dirty="0" smtClean="0">
                <a:latin typeface="+mn-lt"/>
              </a:rPr>
              <a:t>2.00, </a:t>
            </a:r>
            <a:r>
              <a:rPr lang="en-US" sz="1200" dirty="0">
                <a:latin typeface="+mn-lt"/>
              </a:rPr>
              <a:t>the quantity demanded falls from 20 to 10 </a:t>
            </a:r>
            <a:r>
              <a:rPr lang="en-US" sz="1200" dirty="0" smtClean="0">
                <a:latin typeface="+mn-lt"/>
              </a:rPr>
              <a:t>hamburgers.</a:t>
            </a:r>
            <a:endParaRPr lang="en-US" sz="1200" dirty="0">
              <a:latin typeface="+mn-lt"/>
            </a:endParaRPr>
          </a:p>
        </p:txBody>
      </p:sp>
      <p:sp>
        <p:nvSpPr>
          <p:cNvPr id="5" name="Rectangle 4"/>
          <p:cNvSpPr/>
          <p:nvPr/>
        </p:nvSpPr>
        <p:spPr>
          <a:xfrm>
            <a:off x="1062327" y="2316188"/>
            <a:ext cx="3143058" cy="27796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
          <p:cNvGrpSpPr>
            <a:grpSpLocks/>
          </p:cNvGrpSpPr>
          <p:nvPr/>
        </p:nvGrpSpPr>
        <p:grpSpPr bwMode="auto">
          <a:xfrm>
            <a:off x="516072" y="2187092"/>
            <a:ext cx="571443" cy="2908712"/>
            <a:chOff x="1206013" y="1303305"/>
            <a:chExt cx="651463" cy="3268695"/>
          </a:xfrm>
        </p:grpSpPr>
        <p:cxnSp>
          <p:nvCxnSpPr>
            <p:cNvPr id="7" name="Straight Connector 6"/>
            <p:cNvCxnSpPr/>
            <p:nvPr/>
          </p:nvCxnSpPr>
          <p:spPr>
            <a:xfrm rot="5400000">
              <a:off x="229653" y="2971302"/>
              <a:ext cx="3199807"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820" name="TextBox 7"/>
            <p:cNvSpPr txBox="1">
              <a:spLocks noChangeArrowheads="1"/>
            </p:cNvSpPr>
            <p:nvPr/>
          </p:nvSpPr>
          <p:spPr bwMode="auto">
            <a:xfrm>
              <a:off x="1206013" y="1303305"/>
              <a:ext cx="651463" cy="33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grpSp>
      <p:grpSp>
        <p:nvGrpSpPr>
          <p:cNvPr id="3" name="Group 8"/>
          <p:cNvGrpSpPr>
            <a:grpSpLocks/>
          </p:cNvGrpSpPr>
          <p:nvPr/>
        </p:nvGrpSpPr>
        <p:grpSpPr bwMode="auto">
          <a:xfrm>
            <a:off x="928580" y="5089550"/>
            <a:ext cx="3360383" cy="307467"/>
            <a:chOff x="1676400" y="5174571"/>
            <a:chExt cx="3829034" cy="345583"/>
          </a:xfrm>
        </p:grpSpPr>
        <p:cxnSp>
          <p:nvCxnSpPr>
            <p:cNvPr id="10" name="Straight Connector 9"/>
            <p:cNvCxnSpPr/>
            <p:nvPr/>
          </p:nvCxnSpPr>
          <p:spPr>
            <a:xfrm>
              <a:off x="1828800" y="5181600"/>
              <a:ext cx="35814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817" name="TextBox 10"/>
            <p:cNvSpPr txBox="1">
              <a:spLocks noChangeArrowheads="1"/>
            </p:cNvSpPr>
            <p:nvPr/>
          </p:nvSpPr>
          <p:spPr bwMode="auto">
            <a:xfrm>
              <a:off x="4556135" y="5174571"/>
              <a:ext cx="9492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Quantity</a:t>
              </a:r>
              <a:endParaRPr lang="en-US" sz="1600" dirty="0"/>
            </a:p>
          </p:txBody>
        </p:sp>
        <p:sp>
          <p:nvSpPr>
            <p:cNvPr id="31818" name="TextBox 11"/>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6" name="Group 12"/>
          <p:cNvGrpSpPr>
            <a:grpSpLocks/>
          </p:cNvGrpSpPr>
          <p:nvPr/>
        </p:nvGrpSpPr>
        <p:grpSpPr bwMode="auto">
          <a:xfrm>
            <a:off x="1731063" y="2383984"/>
            <a:ext cx="2273701" cy="2430685"/>
            <a:chOff x="3175071" y="2133602"/>
            <a:chExt cx="2590800" cy="2731455"/>
          </a:xfrm>
        </p:grpSpPr>
        <p:cxnSp>
          <p:nvCxnSpPr>
            <p:cNvPr id="14" name="Straight Connector 13"/>
            <p:cNvCxnSpPr/>
            <p:nvPr/>
          </p:nvCxnSpPr>
          <p:spPr>
            <a:xfrm rot="16200000" flipH="1">
              <a:off x="3111812" y="2196861"/>
              <a:ext cx="2361718" cy="2235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1815" name="TextBox 14"/>
            <p:cNvSpPr txBox="1">
              <a:spLocks noChangeArrowheads="1"/>
            </p:cNvSpPr>
            <p:nvPr/>
          </p:nvSpPr>
          <p:spPr bwMode="auto">
            <a:xfrm>
              <a:off x="5329533" y="4495800"/>
              <a:ext cx="436338" cy="369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grpSp>
        <p:nvGrpSpPr>
          <p:cNvPr id="12" name="Group 43"/>
          <p:cNvGrpSpPr>
            <a:grpSpLocks/>
          </p:cNvGrpSpPr>
          <p:nvPr/>
        </p:nvGrpSpPr>
        <p:grpSpPr bwMode="auto">
          <a:xfrm>
            <a:off x="2934783" y="3875485"/>
            <a:ext cx="361830" cy="1521235"/>
            <a:chOff x="3962400" y="3200400"/>
            <a:chExt cx="411835" cy="1710236"/>
          </a:xfrm>
        </p:grpSpPr>
        <p:cxnSp>
          <p:nvCxnSpPr>
            <p:cNvPr id="39" name="Straight Connector 38"/>
            <p:cNvCxnSpPr/>
            <p:nvPr/>
          </p:nvCxnSpPr>
          <p:spPr>
            <a:xfrm rot="5400000">
              <a:off x="3505573" y="3885574"/>
              <a:ext cx="1371934" cy="158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07" name="TextBox 41"/>
            <p:cNvSpPr txBox="1">
              <a:spLocks noChangeArrowheads="1"/>
            </p:cNvSpPr>
            <p:nvPr/>
          </p:nvSpPr>
          <p:spPr bwMode="auto">
            <a:xfrm>
              <a:off x="3962400" y="4572000"/>
              <a:ext cx="411835" cy="338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20</a:t>
              </a:r>
              <a:endParaRPr lang="en-US" sz="1600" dirty="0"/>
            </a:p>
          </p:txBody>
        </p:sp>
      </p:grpSp>
      <p:sp>
        <p:nvSpPr>
          <p:cNvPr id="31800" name="Freeform 183"/>
          <p:cNvSpPr>
            <a:spLocks/>
          </p:cNvSpPr>
          <p:nvPr/>
        </p:nvSpPr>
        <p:spPr bwMode="auto">
          <a:xfrm>
            <a:off x="3068556" y="3848337"/>
            <a:ext cx="127671" cy="12176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1814" name="Group 31813"/>
          <p:cNvGrpSpPr/>
          <p:nvPr/>
        </p:nvGrpSpPr>
        <p:grpSpPr>
          <a:xfrm>
            <a:off x="374328" y="2800645"/>
            <a:ext cx="2761080" cy="2596002"/>
            <a:chOff x="374328" y="2800645"/>
            <a:chExt cx="2761080" cy="2596002"/>
          </a:xfrm>
        </p:grpSpPr>
        <p:grpSp>
          <p:nvGrpSpPr>
            <p:cNvPr id="8" name="Group 15"/>
            <p:cNvGrpSpPr>
              <a:grpSpLocks/>
            </p:cNvGrpSpPr>
            <p:nvPr/>
          </p:nvGrpSpPr>
          <p:grpSpPr bwMode="auto">
            <a:xfrm>
              <a:off x="1129200" y="2800645"/>
              <a:ext cx="1805586" cy="2149530"/>
              <a:chOff x="3200399" y="2133601"/>
              <a:chExt cx="2057400" cy="2414893"/>
            </a:xfrm>
          </p:grpSpPr>
          <p:cxnSp>
            <p:nvCxnSpPr>
              <p:cNvPr id="17" name="Straight Connector 16"/>
              <p:cNvCxnSpPr/>
              <p:nvPr/>
            </p:nvCxnSpPr>
            <p:spPr>
              <a:xfrm rot="16200000" flipH="1">
                <a:off x="3123914" y="2210086"/>
                <a:ext cx="2210370" cy="2057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813" name="TextBox 17"/>
              <p:cNvSpPr txBox="1">
                <a:spLocks noChangeArrowheads="1"/>
              </p:cNvSpPr>
              <p:nvPr/>
            </p:nvSpPr>
            <p:spPr bwMode="auto">
              <a:xfrm>
                <a:off x="4800600" y="4179332"/>
                <a:ext cx="436338" cy="36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cxnSp>
          <p:nvCxnSpPr>
            <p:cNvPr id="26" name="Straight Arrow Connector 25"/>
            <p:cNvCxnSpPr/>
            <p:nvPr/>
          </p:nvCxnSpPr>
          <p:spPr>
            <a:xfrm>
              <a:off x="1530442" y="3197530"/>
              <a:ext cx="869356" cy="1413"/>
            </a:xfrm>
            <a:prstGeom prst="straightConnector1">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1" name="Group 42"/>
            <p:cNvGrpSpPr>
              <a:grpSpLocks/>
            </p:cNvGrpSpPr>
            <p:nvPr/>
          </p:nvGrpSpPr>
          <p:grpSpPr bwMode="auto">
            <a:xfrm>
              <a:off x="1931684" y="3876898"/>
              <a:ext cx="362232" cy="1519749"/>
              <a:chOff x="2819400" y="3201194"/>
              <a:chExt cx="412292" cy="1709360"/>
            </a:xfrm>
          </p:grpSpPr>
          <p:cxnSp>
            <p:nvCxnSpPr>
              <p:cNvPr id="38" name="Straight Connector 37"/>
              <p:cNvCxnSpPr/>
              <p:nvPr/>
            </p:nvCxnSpPr>
            <p:spPr>
              <a:xfrm rot="5400000">
                <a:off x="2361463" y="3885892"/>
                <a:ext cx="1370982"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09" name="TextBox 40"/>
              <p:cNvSpPr txBox="1">
                <a:spLocks noChangeArrowheads="1"/>
              </p:cNvSpPr>
              <p:nvPr/>
            </p:nvSpPr>
            <p:spPr bwMode="auto">
              <a:xfrm>
                <a:off x="2819400" y="457200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10</a:t>
                </a:r>
              </a:p>
            </p:txBody>
          </p:sp>
        </p:grpSp>
        <p:grpSp>
          <p:nvGrpSpPr>
            <p:cNvPr id="13" name="Group 45"/>
            <p:cNvGrpSpPr>
              <a:grpSpLocks/>
            </p:cNvGrpSpPr>
            <p:nvPr/>
          </p:nvGrpSpPr>
          <p:grpSpPr bwMode="auto">
            <a:xfrm>
              <a:off x="374328" y="3739894"/>
              <a:ext cx="2761080" cy="300843"/>
              <a:chOff x="1044114" y="3014246"/>
              <a:chExt cx="3146886" cy="338554"/>
            </a:xfrm>
          </p:grpSpPr>
          <p:cxnSp>
            <p:nvCxnSpPr>
              <p:cNvPr id="36" name="Straight Connector 35"/>
              <p:cNvCxnSpPr/>
              <p:nvPr/>
            </p:nvCxnSpPr>
            <p:spPr>
              <a:xfrm>
                <a:off x="1828248" y="3200213"/>
                <a:ext cx="2362752" cy="1589"/>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805" name="TextBox 44"/>
              <p:cNvSpPr txBox="1">
                <a:spLocks noChangeArrowheads="1"/>
              </p:cNvSpPr>
              <p:nvPr/>
            </p:nvSpPr>
            <p:spPr bwMode="auto">
              <a:xfrm>
                <a:off x="1044114" y="3014246"/>
                <a:ext cx="6976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$2.00</a:t>
                </a:r>
              </a:p>
            </p:txBody>
          </p:sp>
        </p:grpSp>
        <p:sp>
          <p:nvSpPr>
            <p:cNvPr id="31802" name="Freeform 183"/>
            <p:cNvSpPr>
              <a:spLocks/>
            </p:cNvSpPr>
            <p:nvPr/>
          </p:nvSpPr>
          <p:spPr bwMode="auto">
            <a:xfrm>
              <a:off x="2065443" y="3848337"/>
              <a:ext cx="127675" cy="12176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cxnSp>
          <p:nvCxnSpPr>
            <p:cNvPr id="94" name="Straight Arrow Connector 93"/>
            <p:cNvCxnSpPr/>
            <p:nvPr/>
          </p:nvCxnSpPr>
          <p:spPr>
            <a:xfrm>
              <a:off x="2353350" y="5231395"/>
              <a:ext cx="559227" cy="15015"/>
            </a:xfrm>
            <a:prstGeom prst="straightConnector1">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69" name="Straight Arrow Connector 68"/>
          <p:cNvCxnSpPr/>
          <p:nvPr/>
        </p:nvCxnSpPr>
        <p:spPr>
          <a:xfrm rot="16200000" flipH="1">
            <a:off x="6409272" y="3077328"/>
            <a:ext cx="746982" cy="687399"/>
          </a:xfrm>
          <a:prstGeom prst="straightConnector1">
            <a:avLst/>
          </a:prstGeom>
          <a:ln w="381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22" name="Group 72"/>
          <p:cNvGrpSpPr>
            <a:grpSpLocks/>
          </p:cNvGrpSpPr>
          <p:nvPr/>
        </p:nvGrpSpPr>
        <p:grpSpPr bwMode="auto">
          <a:xfrm>
            <a:off x="6164103" y="3115444"/>
            <a:ext cx="372341" cy="2270655"/>
            <a:chOff x="2819400" y="2362200"/>
            <a:chExt cx="412292" cy="2548354"/>
          </a:xfrm>
        </p:grpSpPr>
        <p:cxnSp>
          <p:nvCxnSpPr>
            <p:cNvPr id="74" name="Straight Connector 73"/>
            <p:cNvCxnSpPr/>
            <p:nvPr/>
          </p:nvCxnSpPr>
          <p:spPr>
            <a:xfrm rot="5400000">
              <a:off x="1941874" y="3466487"/>
              <a:ext cx="2210161"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790" name="TextBox 74"/>
            <p:cNvSpPr txBox="1">
              <a:spLocks noChangeArrowheads="1"/>
            </p:cNvSpPr>
            <p:nvPr/>
          </p:nvSpPr>
          <p:spPr bwMode="auto">
            <a:xfrm>
              <a:off x="2819400" y="457200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12</a:t>
              </a:r>
            </a:p>
          </p:txBody>
        </p:sp>
      </p:grpSp>
      <p:sp>
        <p:nvSpPr>
          <p:cNvPr id="31784" name="TextBox 42"/>
          <p:cNvSpPr txBox="1">
            <a:spLocks noChangeArrowheads="1"/>
          </p:cNvSpPr>
          <p:nvPr/>
        </p:nvSpPr>
        <p:spPr bwMode="auto">
          <a:xfrm>
            <a:off x="6026624" y="3126094"/>
            <a:ext cx="305409" cy="329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B</a:t>
            </a:r>
          </a:p>
        </p:txBody>
      </p:sp>
      <p:grpSp>
        <p:nvGrpSpPr>
          <p:cNvPr id="31823" name="Group 31822"/>
          <p:cNvGrpSpPr/>
          <p:nvPr/>
        </p:nvGrpSpPr>
        <p:grpSpPr>
          <a:xfrm>
            <a:off x="4612840" y="2224159"/>
            <a:ext cx="3760082" cy="3162311"/>
            <a:chOff x="4612840" y="2224159"/>
            <a:chExt cx="3760082" cy="3162311"/>
          </a:xfrm>
        </p:grpSpPr>
        <p:grpSp>
          <p:nvGrpSpPr>
            <p:cNvPr id="31822" name="Group 31821"/>
            <p:cNvGrpSpPr/>
            <p:nvPr/>
          </p:nvGrpSpPr>
          <p:grpSpPr>
            <a:xfrm>
              <a:off x="4612840" y="2224159"/>
              <a:ext cx="3760082" cy="3162311"/>
              <a:chOff x="4612840" y="2224159"/>
              <a:chExt cx="3760082" cy="3162311"/>
            </a:xfrm>
          </p:grpSpPr>
          <p:grpSp>
            <p:nvGrpSpPr>
              <p:cNvPr id="20" name="Group 62"/>
              <p:cNvGrpSpPr>
                <a:grpSpLocks/>
              </p:cNvGrpSpPr>
              <p:nvPr/>
            </p:nvGrpSpPr>
            <p:grpSpPr bwMode="auto">
              <a:xfrm>
                <a:off x="5751664" y="2504277"/>
                <a:ext cx="2337157" cy="2434698"/>
                <a:chOff x="3175071" y="2133602"/>
                <a:chExt cx="2590800" cy="2731455"/>
              </a:xfrm>
            </p:grpSpPr>
            <p:cxnSp>
              <p:nvCxnSpPr>
                <p:cNvPr id="64" name="Straight Connector 63"/>
                <p:cNvCxnSpPr/>
                <p:nvPr/>
              </p:nvCxnSpPr>
              <p:spPr>
                <a:xfrm rot="16200000" flipH="1">
                  <a:off x="3111812" y="2196861"/>
                  <a:ext cx="2361718" cy="2235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1794" name="TextBox 64"/>
                <p:cNvSpPr txBox="1">
                  <a:spLocks noChangeArrowheads="1"/>
                </p:cNvSpPr>
                <p:nvPr/>
              </p:nvSpPr>
              <p:spPr bwMode="auto">
                <a:xfrm>
                  <a:off x="5329533" y="4495800"/>
                  <a:ext cx="436338" cy="369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grpSp>
            <p:nvGrpSpPr>
              <p:cNvPr id="31821" name="Group 31820"/>
              <p:cNvGrpSpPr/>
              <p:nvPr/>
            </p:nvGrpSpPr>
            <p:grpSpPr>
              <a:xfrm>
                <a:off x="4612840" y="2224159"/>
                <a:ext cx="3760082" cy="3162311"/>
                <a:chOff x="4612840" y="2224159"/>
                <a:chExt cx="3760082" cy="3162311"/>
              </a:xfrm>
            </p:grpSpPr>
            <p:grpSp>
              <p:nvGrpSpPr>
                <p:cNvPr id="18" name="Group 55"/>
                <p:cNvGrpSpPr>
                  <a:grpSpLocks/>
                </p:cNvGrpSpPr>
                <p:nvPr/>
              </p:nvGrpSpPr>
              <p:grpSpPr bwMode="auto">
                <a:xfrm>
                  <a:off x="4698271" y="2224159"/>
                  <a:ext cx="587391" cy="2860601"/>
                  <a:chOff x="1194131" y="1362670"/>
                  <a:chExt cx="651464" cy="3209330"/>
                </a:xfrm>
              </p:grpSpPr>
              <p:cxnSp>
                <p:nvCxnSpPr>
                  <p:cNvPr id="57" name="Straight Connector 56"/>
                  <p:cNvCxnSpPr/>
                  <p:nvPr/>
                </p:nvCxnSpPr>
                <p:spPr>
                  <a:xfrm rot="5400000">
                    <a:off x="229653" y="2971302"/>
                    <a:ext cx="3199807"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799" name="TextBox 57"/>
                  <p:cNvSpPr txBox="1">
                    <a:spLocks noChangeArrowheads="1"/>
                  </p:cNvSpPr>
                  <p:nvPr/>
                </p:nvSpPr>
                <p:spPr bwMode="auto">
                  <a:xfrm>
                    <a:off x="1194131" y="1362670"/>
                    <a:ext cx="651464" cy="33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grpSp>
            <p:grpSp>
              <p:nvGrpSpPr>
                <p:cNvPr id="19" name="Group 58"/>
                <p:cNvGrpSpPr>
                  <a:grpSpLocks/>
                </p:cNvGrpSpPr>
                <p:nvPr/>
              </p:nvGrpSpPr>
              <p:grpSpPr bwMode="auto">
                <a:xfrm>
                  <a:off x="5133005" y="5078496"/>
                  <a:ext cx="3239917" cy="307974"/>
                  <a:chOff x="1676400" y="5174571"/>
                  <a:chExt cx="3591534" cy="345583"/>
                </a:xfrm>
              </p:grpSpPr>
              <p:cxnSp>
                <p:nvCxnSpPr>
                  <p:cNvPr id="60" name="Straight Connector 59"/>
                  <p:cNvCxnSpPr/>
                  <p:nvPr/>
                </p:nvCxnSpPr>
                <p:spPr>
                  <a:xfrm>
                    <a:off x="1828800" y="5181600"/>
                    <a:ext cx="34290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796" name="TextBox 60"/>
                  <p:cNvSpPr txBox="1">
                    <a:spLocks noChangeArrowheads="1"/>
                  </p:cNvSpPr>
                  <p:nvPr/>
                </p:nvSpPr>
                <p:spPr bwMode="auto">
                  <a:xfrm>
                    <a:off x="4318635" y="5174571"/>
                    <a:ext cx="9492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Quantity</a:t>
                    </a:r>
                    <a:endParaRPr lang="en-US" sz="1600" dirty="0"/>
                  </a:p>
                </p:txBody>
              </p:sp>
              <p:sp>
                <p:nvSpPr>
                  <p:cNvPr id="31797" name="TextBox 61"/>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23" name="Group 75"/>
                <p:cNvGrpSpPr>
                  <a:grpSpLocks/>
                </p:cNvGrpSpPr>
                <p:nvPr/>
              </p:nvGrpSpPr>
              <p:grpSpPr bwMode="auto">
                <a:xfrm>
                  <a:off x="6851502" y="3862426"/>
                  <a:ext cx="372341" cy="1523673"/>
                  <a:chOff x="3962400" y="3200400"/>
                  <a:chExt cx="412292" cy="1710154"/>
                </a:xfrm>
              </p:grpSpPr>
              <p:cxnSp>
                <p:nvCxnSpPr>
                  <p:cNvPr id="77" name="Straight Connector 76"/>
                  <p:cNvCxnSpPr/>
                  <p:nvPr/>
                </p:nvCxnSpPr>
                <p:spPr>
                  <a:xfrm rot="5400000">
                    <a:off x="3505573" y="3885574"/>
                    <a:ext cx="1371934" cy="158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788" name="TextBox 77"/>
                  <p:cNvSpPr txBox="1">
                    <a:spLocks noChangeArrowheads="1"/>
                  </p:cNvSpPr>
                  <p:nvPr/>
                </p:nvSpPr>
                <p:spPr bwMode="auto">
                  <a:xfrm>
                    <a:off x="3962400" y="457200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20</a:t>
                    </a:r>
                  </a:p>
                </p:txBody>
              </p:sp>
            </p:grpSp>
            <p:grpSp>
              <p:nvGrpSpPr>
                <p:cNvPr id="24" name="Group 78"/>
                <p:cNvGrpSpPr>
                  <a:grpSpLocks/>
                </p:cNvGrpSpPr>
                <p:nvPr/>
              </p:nvGrpSpPr>
              <p:grpSpPr bwMode="auto">
                <a:xfrm>
                  <a:off x="4612840" y="3726614"/>
                  <a:ext cx="2444882" cy="338554"/>
                  <a:chOff x="1100194" y="3014246"/>
                  <a:chExt cx="2709806" cy="380364"/>
                </a:xfrm>
              </p:grpSpPr>
              <p:cxnSp>
                <p:nvCxnSpPr>
                  <p:cNvPr id="80" name="Straight Connector 79"/>
                  <p:cNvCxnSpPr/>
                  <p:nvPr/>
                </p:nvCxnSpPr>
                <p:spPr>
                  <a:xfrm>
                    <a:off x="1829098" y="3200213"/>
                    <a:ext cx="1980902" cy="1589"/>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786" name="TextBox 80"/>
                  <p:cNvSpPr txBox="1">
                    <a:spLocks noChangeArrowheads="1"/>
                  </p:cNvSpPr>
                  <p:nvPr/>
                </p:nvSpPr>
                <p:spPr bwMode="auto">
                  <a:xfrm>
                    <a:off x="1100194" y="3014246"/>
                    <a:ext cx="773220" cy="380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$2.00</a:t>
                    </a:r>
                    <a:endParaRPr lang="en-US" sz="1600" dirty="0"/>
                  </a:p>
                </p:txBody>
              </p:sp>
            </p:grpSp>
          </p:grpSp>
        </p:grpSp>
        <p:sp>
          <p:nvSpPr>
            <p:cNvPr id="31781" name="Freeform 183"/>
            <p:cNvSpPr>
              <a:spLocks/>
            </p:cNvSpPr>
            <p:nvPr/>
          </p:nvSpPr>
          <p:spPr bwMode="auto">
            <a:xfrm>
              <a:off x="6989413" y="3835546"/>
              <a:ext cx="131321" cy="122033"/>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782" name="TextBox 42"/>
            <p:cNvSpPr txBox="1">
              <a:spLocks noChangeArrowheads="1"/>
            </p:cNvSpPr>
            <p:nvPr/>
          </p:nvSpPr>
          <p:spPr bwMode="auto">
            <a:xfrm>
              <a:off x="6714023" y="3862740"/>
              <a:ext cx="305887" cy="329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A</a:t>
              </a:r>
            </a:p>
          </p:txBody>
        </p:sp>
      </p:grpSp>
      <p:grpSp>
        <p:nvGrpSpPr>
          <p:cNvPr id="31819" name="Group 31818"/>
          <p:cNvGrpSpPr/>
          <p:nvPr/>
        </p:nvGrpSpPr>
        <p:grpSpPr>
          <a:xfrm>
            <a:off x="5280510" y="3061683"/>
            <a:ext cx="1152825" cy="121872"/>
            <a:chOff x="5280510" y="3061683"/>
            <a:chExt cx="1152825" cy="121872"/>
          </a:xfrm>
        </p:grpSpPr>
        <p:sp>
          <p:nvSpPr>
            <p:cNvPr id="31783" name="Freeform 183"/>
            <p:cNvSpPr>
              <a:spLocks/>
            </p:cNvSpPr>
            <p:nvPr/>
          </p:nvSpPr>
          <p:spPr bwMode="auto">
            <a:xfrm>
              <a:off x="6302008" y="3061683"/>
              <a:ext cx="131327" cy="12187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cxnSp>
          <p:nvCxnSpPr>
            <p:cNvPr id="97" name="Straight Connector 96"/>
            <p:cNvCxnSpPr/>
            <p:nvPr/>
          </p:nvCxnSpPr>
          <p:spPr bwMode="auto">
            <a:xfrm>
              <a:off x="5280510" y="3115444"/>
              <a:ext cx="1089813" cy="141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100" name="Straight Arrow Connector 99"/>
          <p:cNvCxnSpPr/>
          <p:nvPr/>
        </p:nvCxnSpPr>
        <p:spPr>
          <a:xfrm>
            <a:off x="6547923" y="5219160"/>
            <a:ext cx="320786" cy="0"/>
          </a:xfrm>
          <a:prstGeom prst="straightConnector1">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31816" name="Group 31815"/>
          <p:cNvGrpSpPr/>
          <p:nvPr/>
        </p:nvGrpSpPr>
        <p:grpSpPr>
          <a:xfrm>
            <a:off x="4608283" y="2949920"/>
            <a:ext cx="629328" cy="778107"/>
            <a:chOff x="4608283" y="2949920"/>
            <a:chExt cx="629328" cy="778107"/>
          </a:xfrm>
        </p:grpSpPr>
        <p:sp>
          <p:nvSpPr>
            <p:cNvPr id="31780" name="TextBox 97"/>
            <p:cNvSpPr txBox="1">
              <a:spLocks noChangeArrowheads="1"/>
            </p:cNvSpPr>
            <p:nvPr/>
          </p:nvSpPr>
          <p:spPr bwMode="auto">
            <a:xfrm>
              <a:off x="4608283" y="2949920"/>
              <a:ext cx="629328" cy="301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$4.00</a:t>
              </a:r>
            </a:p>
          </p:txBody>
        </p:sp>
        <p:cxnSp>
          <p:nvCxnSpPr>
            <p:cNvPr id="102" name="Straight Arrow Connector 101"/>
            <p:cNvCxnSpPr/>
            <p:nvPr/>
          </p:nvCxnSpPr>
          <p:spPr>
            <a:xfrm>
              <a:off x="5133005" y="3290663"/>
              <a:ext cx="1" cy="437364"/>
            </a:xfrm>
            <a:prstGeom prst="straightConnector1">
              <a:avLst/>
            </a:prstGeom>
            <a:ln w="38100">
              <a:solidFill>
                <a:srgbClr val="00B05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1" name="Rectangle 30"/>
          <p:cNvSpPr/>
          <p:nvPr/>
        </p:nvSpPr>
        <p:spPr>
          <a:xfrm>
            <a:off x="4991966" y="5532775"/>
            <a:ext cx="3999634" cy="1015663"/>
          </a:xfrm>
          <a:prstGeom prst="rect">
            <a:avLst/>
          </a:prstGeom>
        </p:spPr>
        <p:txBody>
          <a:bodyPr wrap="square">
            <a:spAutoFit/>
          </a:bodyPr>
          <a:lstStyle/>
          <a:p>
            <a:pPr lvl="0"/>
            <a:r>
              <a:rPr lang="en-US" sz="1200" b="1" dirty="0" smtClean="0">
                <a:solidFill>
                  <a:prstClr val="black"/>
                </a:solidFill>
                <a:latin typeface="+mn-lt"/>
              </a:rPr>
              <a:t>An increase in </a:t>
            </a:r>
            <a:r>
              <a:rPr lang="en-US" sz="1200" b="1" dirty="0">
                <a:solidFill>
                  <a:prstClr val="black"/>
                </a:solidFill>
                <a:latin typeface="+mn-lt"/>
              </a:rPr>
              <a:t>the price </a:t>
            </a:r>
            <a:r>
              <a:rPr lang="en-US" sz="1200" b="1" dirty="0" smtClean="0">
                <a:solidFill>
                  <a:prstClr val="black"/>
                </a:solidFill>
                <a:latin typeface="+mn-lt"/>
              </a:rPr>
              <a:t>of hamburgers </a:t>
            </a:r>
            <a:r>
              <a:rPr lang="en-US" sz="1200" dirty="0" smtClean="0">
                <a:solidFill>
                  <a:prstClr val="black"/>
                </a:solidFill>
                <a:latin typeface="+mn-lt"/>
              </a:rPr>
              <a:t>causes a </a:t>
            </a:r>
            <a:r>
              <a:rPr lang="en-US" sz="1200" dirty="0">
                <a:solidFill>
                  <a:prstClr val="black"/>
                </a:solidFill>
                <a:latin typeface="+mn-lt"/>
              </a:rPr>
              <a:t>movement to a different point on </a:t>
            </a:r>
            <a:r>
              <a:rPr lang="en-US" sz="1200" dirty="0" smtClean="0">
                <a:solidFill>
                  <a:prstClr val="black"/>
                </a:solidFill>
                <a:latin typeface="+mn-lt"/>
              </a:rPr>
              <a:t>a given </a:t>
            </a:r>
            <a:r>
              <a:rPr lang="en-US" sz="1200" dirty="0">
                <a:solidFill>
                  <a:prstClr val="black"/>
                </a:solidFill>
                <a:latin typeface="+mn-lt"/>
              </a:rPr>
              <a:t>demand curve. </a:t>
            </a:r>
            <a:r>
              <a:rPr lang="en-US" sz="1200" dirty="0" smtClean="0">
                <a:solidFill>
                  <a:prstClr val="black"/>
                </a:solidFill>
                <a:latin typeface="+mn-lt"/>
              </a:rPr>
              <a:t>Note the right graph:</a:t>
            </a:r>
            <a:r>
              <a:rPr lang="en-US" sz="1200" dirty="0">
                <a:solidFill>
                  <a:prstClr val="black"/>
                </a:solidFill>
                <a:latin typeface="+mn-lt"/>
              </a:rPr>
              <a:t> </a:t>
            </a:r>
            <a:r>
              <a:rPr lang="en-US" sz="1200" dirty="0" smtClean="0">
                <a:solidFill>
                  <a:prstClr val="black"/>
                </a:solidFill>
                <a:latin typeface="+mn-lt"/>
              </a:rPr>
              <a:t>when </a:t>
            </a:r>
            <a:r>
              <a:rPr lang="en-US" sz="1200" dirty="0">
                <a:solidFill>
                  <a:prstClr val="black"/>
                </a:solidFill>
                <a:latin typeface="+mn-lt"/>
              </a:rPr>
              <a:t>the price rises from $2.00 to $4.00, the quantity demanded falls from 20 to </a:t>
            </a:r>
            <a:r>
              <a:rPr lang="en-US" sz="1200" dirty="0" smtClean="0">
                <a:solidFill>
                  <a:prstClr val="black"/>
                </a:solidFill>
                <a:latin typeface="+mn-lt"/>
              </a:rPr>
              <a:t>12 hamburgers, </a:t>
            </a:r>
            <a:r>
              <a:rPr lang="en-US" sz="1200" dirty="0">
                <a:solidFill>
                  <a:prstClr val="black"/>
                </a:solidFill>
                <a:latin typeface="+mn-lt"/>
              </a:rPr>
              <a:t>as reflected by the movement from point A to point </a:t>
            </a:r>
            <a:r>
              <a:rPr lang="en-US" sz="1200" dirty="0" smtClean="0">
                <a:solidFill>
                  <a:prstClr val="black"/>
                </a:solidFill>
                <a:latin typeface="+mn-lt"/>
              </a:rPr>
              <a:t>B.</a:t>
            </a:r>
            <a:endParaRPr lang="en-US" sz="1200" dirty="0">
              <a:solidFill>
                <a:prstClr val="black"/>
              </a:solidFill>
              <a:latin typeface="+mn-lt"/>
            </a:endParaRPr>
          </a:p>
        </p:txBody>
      </p:sp>
      <p:sp>
        <p:nvSpPr>
          <p:cNvPr id="81" name="Content Placeholder 2"/>
          <p:cNvSpPr txBox="1">
            <a:spLocks/>
          </p:cNvSpPr>
          <p:nvPr/>
        </p:nvSpPr>
        <p:spPr bwMode="auto">
          <a:xfrm>
            <a:off x="4979675" y="1144078"/>
            <a:ext cx="3959427" cy="10281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Font typeface="Arial" pitchFamily="34" charset="0"/>
              <a:buNone/>
            </a:pPr>
            <a:r>
              <a:rPr lang="en-US" sz="2000" b="1" dirty="0" smtClean="0"/>
              <a:t>Change in Quantity Demanded </a:t>
            </a:r>
            <a:r>
              <a:rPr lang="en-US" sz="2000" dirty="0" smtClean="0"/>
              <a:t>is a movement along a given demand curve caused by a change in </a:t>
            </a:r>
            <a:r>
              <a:rPr lang="en-US" sz="2000" b="1" i="1" dirty="0" smtClean="0"/>
              <a:t>own price</a:t>
            </a:r>
          </a:p>
        </p:txBody>
      </p:sp>
      <p:sp>
        <p:nvSpPr>
          <p:cNvPr id="82" name="Content Placeholder 2"/>
          <p:cNvSpPr txBox="1">
            <a:spLocks/>
          </p:cNvSpPr>
          <p:nvPr/>
        </p:nvSpPr>
        <p:spPr bwMode="auto">
          <a:xfrm>
            <a:off x="374328" y="1144078"/>
            <a:ext cx="4154274" cy="121354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Font typeface="Arial" pitchFamily="34" charset="0"/>
              <a:buNone/>
            </a:pPr>
            <a:r>
              <a:rPr lang="en-US" sz="1900" b="1" dirty="0" smtClean="0"/>
              <a:t>Change in Demand </a:t>
            </a:r>
            <a:r>
              <a:rPr lang="en-US" sz="1900" dirty="0" smtClean="0"/>
              <a:t>is a shift in the demand curve resulting from a change in one of the </a:t>
            </a:r>
            <a:r>
              <a:rPr lang="en-US" sz="1900" b="1" i="1" dirty="0" smtClean="0"/>
              <a:t>determinants of demand </a:t>
            </a:r>
          </a:p>
        </p:txBody>
      </p:sp>
      <p:sp>
        <p:nvSpPr>
          <p:cNvPr id="90" name="Rectangle 89"/>
          <p:cNvSpPr/>
          <p:nvPr/>
        </p:nvSpPr>
        <p:spPr>
          <a:xfrm>
            <a:off x="4119221" y="299258"/>
            <a:ext cx="4322658" cy="646331"/>
          </a:xfrm>
          <a:prstGeom prst="rect">
            <a:avLst/>
          </a:prstGeom>
        </p:spPr>
        <p:txBody>
          <a:bodyPr wrap="none">
            <a:spAutoFit/>
          </a:bodyPr>
          <a:lstStyle/>
          <a:p>
            <a:pPr marL="0" indent="0">
              <a:buNone/>
            </a:pPr>
            <a:r>
              <a:rPr lang="en-US" sz="3600" dirty="0" smtClean="0">
                <a:solidFill>
                  <a:schemeClr val="bg1">
                    <a:lumMod val="50000"/>
                  </a:schemeClr>
                </a:solidFill>
                <a:latin typeface="+mn-lt"/>
              </a:rPr>
              <a:t>Demand Terminology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31814"/>
                                        </p:tgtEl>
                                        <p:attrNameLst>
                                          <p:attrName>style.visibility</p:attrName>
                                        </p:attrNameLst>
                                      </p:cBhvr>
                                      <p:to>
                                        <p:strVal val="visible"/>
                                      </p:to>
                                    </p:set>
                                    <p:animEffect transition="in" filter="wipe(right)">
                                      <p:cBhvr>
                                        <p:cTn id="11" dur="2000"/>
                                        <p:tgtEl>
                                          <p:spTgt spid="3181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1"/>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182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1816"/>
                                        </p:tgtEl>
                                        <p:attrNameLst>
                                          <p:attrName>style.visibility</p:attrName>
                                        </p:attrNameLst>
                                      </p:cBhvr>
                                      <p:to>
                                        <p:strVal val="visible"/>
                                      </p:to>
                                    </p:set>
                                    <p:animEffect transition="in" filter="wipe(down)">
                                      <p:cBhvr>
                                        <p:cTn id="26" dur="500"/>
                                        <p:tgtEl>
                                          <p:spTgt spid="31816"/>
                                        </p:tgtEl>
                                      </p:cBhvr>
                                    </p:animEffect>
                                  </p:childTnLst>
                                </p:cTn>
                              </p:par>
                            </p:childTnLst>
                          </p:cTn>
                        </p:par>
                        <p:par>
                          <p:cTn id="27" fill="hold">
                            <p:stCondLst>
                              <p:cond delay="500"/>
                            </p:stCondLst>
                            <p:childTnLst>
                              <p:par>
                                <p:cTn id="28" presetID="22" presetClass="entr" presetSubtype="8" fill="hold" nodeType="afterEffect">
                                  <p:stCondLst>
                                    <p:cond delay="0"/>
                                  </p:stCondLst>
                                  <p:childTnLst>
                                    <p:set>
                                      <p:cBhvr>
                                        <p:cTn id="29" dur="1" fill="hold">
                                          <p:stCondLst>
                                            <p:cond delay="0"/>
                                          </p:stCondLst>
                                        </p:cTn>
                                        <p:tgtEl>
                                          <p:spTgt spid="31819"/>
                                        </p:tgtEl>
                                        <p:attrNameLst>
                                          <p:attrName>style.visibility</p:attrName>
                                        </p:attrNameLst>
                                      </p:cBhvr>
                                      <p:to>
                                        <p:strVal val="visible"/>
                                      </p:to>
                                    </p:set>
                                    <p:animEffect transition="in" filter="wipe(left)">
                                      <p:cBhvr>
                                        <p:cTn id="30" dur="500"/>
                                        <p:tgtEl>
                                          <p:spTgt spid="31819"/>
                                        </p:tgtEl>
                                      </p:cBhvr>
                                    </p:animEffect>
                                  </p:childTnLst>
                                </p:cTn>
                              </p:par>
                            </p:childTnLst>
                          </p:cTn>
                        </p:par>
                        <p:par>
                          <p:cTn id="31" fill="hold">
                            <p:stCondLst>
                              <p:cond delay="1000"/>
                            </p:stCondLst>
                            <p:childTnLst>
                              <p:par>
                                <p:cTn id="32" presetID="22" presetClass="entr" presetSubtype="8" fill="hold"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left)">
                                      <p:cBhvr>
                                        <p:cTn id="34" dur="500"/>
                                        <p:tgtEl>
                                          <p:spTgt spid="22"/>
                                        </p:tgtEl>
                                      </p:cBhvr>
                                    </p:animEffect>
                                  </p:childTnLst>
                                </p:cTn>
                              </p:par>
                            </p:childTnLst>
                          </p:cTn>
                        </p:par>
                        <p:par>
                          <p:cTn id="35" fill="hold">
                            <p:stCondLst>
                              <p:cond delay="1500"/>
                            </p:stCondLst>
                            <p:childTnLst>
                              <p:par>
                                <p:cTn id="36" presetID="22" presetClass="entr" presetSubtype="2" fill="hold" nodeType="afterEffect">
                                  <p:stCondLst>
                                    <p:cond delay="0"/>
                                  </p:stCondLst>
                                  <p:childTnLst>
                                    <p:set>
                                      <p:cBhvr>
                                        <p:cTn id="37" dur="1" fill="hold">
                                          <p:stCondLst>
                                            <p:cond delay="0"/>
                                          </p:stCondLst>
                                        </p:cTn>
                                        <p:tgtEl>
                                          <p:spTgt spid="100"/>
                                        </p:tgtEl>
                                        <p:attrNameLst>
                                          <p:attrName>style.visibility</p:attrName>
                                        </p:attrNameLst>
                                      </p:cBhvr>
                                      <p:to>
                                        <p:strVal val="visible"/>
                                      </p:to>
                                    </p:set>
                                    <p:animEffect transition="in" filter="wipe(right)">
                                      <p:cBhvr>
                                        <p:cTn id="38" dur="500"/>
                                        <p:tgtEl>
                                          <p:spTgt spid="100"/>
                                        </p:tgtEl>
                                      </p:cBhvr>
                                    </p:animEffect>
                                  </p:childTnLst>
                                </p:cTn>
                              </p:par>
                            </p:childTnLst>
                          </p:cTn>
                        </p:par>
                        <p:par>
                          <p:cTn id="39" fill="hold">
                            <p:stCondLst>
                              <p:cond delay="2000"/>
                            </p:stCondLst>
                            <p:childTnLst>
                              <p:par>
                                <p:cTn id="40" presetID="22" presetClass="entr" presetSubtype="4" fill="hold" nodeType="afterEffect">
                                  <p:stCondLst>
                                    <p:cond delay="0"/>
                                  </p:stCondLst>
                                  <p:childTnLst>
                                    <p:set>
                                      <p:cBhvr>
                                        <p:cTn id="41" dur="1" fill="hold">
                                          <p:stCondLst>
                                            <p:cond delay="0"/>
                                          </p:stCondLst>
                                        </p:cTn>
                                        <p:tgtEl>
                                          <p:spTgt spid="69"/>
                                        </p:tgtEl>
                                        <p:attrNameLst>
                                          <p:attrName>style.visibility</p:attrName>
                                        </p:attrNameLst>
                                      </p:cBhvr>
                                      <p:to>
                                        <p:strVal val="visible"/>
                                      </p:to>
                                    </p:set>
                                    <p:animEffect transition="in" filter="wipe(down)">
                                      <p:cBhvr>
                                        <p:cTn id="42" dur="500"/>
                                        <p:tgtEl>
                                          <p:spTgt spid="69"/>
                                        </p:tgtEl>
                                      </p:cBhvr>
                                    </p:animEffect>
                                  </p:childTnLst>
                                </p:cTn>
                              </p:par>
                            </p:childTnLst>
                          </p:cTn>
                        </p:par>
                        <p:par>
                          <p:cTn id="43" fill="hold">
                            <p:stCondLst>
                              <p:cond delay="2500"/>
                            </p:stCondLst>
                            <p:childTnLst>
                              <p:par>
                                <p:cTn id="44" presetID="1" presetClass="entr" presetSubtype="0" fill="hold" grpId="0" nodeType="afterEffect">
                                  <p:stCondLst>
                                    <p:cond delay="0"/>
                                  </p:stCondLst>
                                  <p:childTnLst>
                                    <p:set>
                                      <p:cBhvr>
                                        <p:cTn id="45" dur="1" fill="hold">
                                          <p:stCondLst>
                                            <p:cond delay="0"/>
                                          </p:stCondLst>
                                        </p:cTn>
                                        <p:tgtEl>
                                          <p:spTgt spid="317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31784" grpId="0"/>
      <p:bldP spid="31" grpId="0"/>
      <p:bldP spid="8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1943949" y="2765735"/>
            <a:ext cx="5587422" cy="34099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12"/>
          <p:cNvGrpSpPr>
            <a:grpSpLocks/>
          </p:cNvGrpSpPr>
          <p:nvPr/>
        </p:nvGrpSpPr>
        <p:grpSpPr bwMode="auto">
          <a:xfrm>
            <a:off x="1367635" y="2698290"/>
            <a:ext cx="659422" cy="3489697"/>
            <a:chOff x="1148717" y="1362670"/>
            <a:chExt cx="710687" cy="3819724"/>
          </a:xfrm>
        </p:grpSpPr>
        <p:cxnSp>
          <p:nvCxnSpPr>
            <p:cNvPr id="6" name="Straight Connector 5"/>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582"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3" name="Group 11"/>
          <p:cNvGrpSpPr>
            <a:grpSpLocks/>
          </p:cNvGrpSpPr>
          <p:nvPr/>
        </p:nvGrpSpPr>
        <p:grpSpPr bwMode="auto">
          <a:xfrm>
            <a:off x="1813518" y="6186513"/>
            <a:ext cx="5761942" cy="400712"/>
            <a:chOff x="1676400" y="5181600"/>
            <a:chExt cx="6207825" cy="438303"/>
          </a:xfrm>
        </p:grpSpPr>
        <p:cxnSp>
          <p:nvCxnSpPr>
            <p:cNvPr id="8" name="Straight Connector 7"/>
            <p:cNvCxnSpPr/>
            <p:nvPr/>
          </p:nvCxnSpPr>
          <p:spPr>
            <a:xfrm>
              <a:off x="1864425"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579"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23580"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5" name="Group 16"/>
          <p:cNvGrpSpPr>
            <a:grpSpLocks/>
          </p:cNvGrpSpPr>
          <p:nvPr/>
        </p:nvGrpSpPr>
        <p:grpSpPr bwMode="auto">
          <a:xfrm>
            <a:off x="2989236" y="2846171"/>
            <a:ext cx="2743512" cy="2489883"/>
            <a:chOff x="2870268" y="1828800"/>
            <a:chExt cx="2955817" cy="2726527"/>
          </a:xfrm>
        </p:grpSpPr>
        <p:cxnSp>
          <p:nvCxnSpPr>
            <p:cNvPr id="15" name="Straight Connector 14"/>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577" name="TextBox 15"/>
            <p:cNvSpPr txBox="1">
              <a:spLocks noChangeArrowheads="1"/>
            </p:cNvSpPr>
            <p:nvPr/>
          </p:nvSpPr>
          <p:spPr bwMode="auto">
            <a:xfrm>
              <a:off x="5389747" y="4185971"/>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smtClean="0"/>
                <a:t>0</a:t>
              </a:r>
              <a:endParaRPr lang="en-US" baseline="-25000" dirty="0"/>
            </a:p>
          </p:txBody>
        </p:sp>
      </p:grpSp>
      <p:grpSp>
        <p:nvGrpSpPr>
          <p:cNvPr id="17" name="Group 16"/>
          <p:cNvGrpSpPr/>
          <p:nvPr/>
        </p:nvGrpSpPr>
        <p:grpSpPr>
          <a:xfrm>
            <a:off x="4120866" y="2915762"/>
            <a:ext cx="3092619" cy="2500627"/>
            <a:chOff x="4120866" y="2915762"/>
            <a:chExt cx="3092619" cy="2500627"/>
          </a:xfrm>
        </p:grpSpPr>
        <p:grpSp>
          <p:nvGrpSpPr>
            <p:cNvPr id="9" name="Group 22"/>
            <p:cNvGrpSpPr>
              <a:grpSpLocks/>
            </p:cNvGrpSpPr>
            <p:nvPr/>
          </p:nvGrpSpPr>
          <p:grpSpPr bwMode="auto">
            <a:xfrm>
              <a:off x="4474500" y="2915762"/>
              <a:ext cx="2738985" cy="2500627"/>
              <a:chOff x="2743200" y="1676400"/>
              <a:chExt cx="2950939" cy="2738287"/>
            </a:xfrm>
          </p:grpSpPr>
          <p:cxnSp>
            <p:nvCxnSpPr>
              <p:cNvPr id="24" name="Straight Connector 23"/>
              <p:cNvCxnSpPr/>
              <p:nvPr/>
            </p:nvCxnSpPr>
            <p:spPr>
              <a:xfrm rot="16200000" flipH="1">
                <a:off x="2666914" y="1752686"/>
                <a:ext cx="2667172" cy="25146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23573" name="TextBox 24"/>
              <p:cNvSpPr txBox="1">
                <a:spLocks noChangeArrowheads="1"/>
              </p:cNvSpPr>
              <p:nvPr/>
            </p:nvSpPr>
            <p:spPr bwMode="auto">
              <a:xfrm>
                <a:off x="5257801" y="4045331"/>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smtClean="0"/>
                  <a:t>1</a:t>
                </a:r>
                <a:endParaRPr lang="en-US" baseline="-25000" dirty="0"/>
              </a:p>
            </p:txBody>
          </p:sp>
        </p:grpSp>
        <p:cxnSp>
          <p:nvCxnSpPr>
            <p:cNvPr id="29" name="Straight Arrow Connector 28"/>
            <p:cNvCxnSpPr/>
            <p:nvPr/>
          </p:nvCxnSpPr>
          <p:spPr>
            <a:xfrm>
              <a:off x="4120866" y="3890035"/>
              <a:ext cx="1202357" cy="1450"/>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0" name="Group 32"/>
            <p:cNvGrpSpPr>
              <a:grpSpLocks/>
            </p:cNvGrpSpPr>
            <p:nvPr/>
          </p:nvGrpSpPr>
          <p:grpSpPr bwMode="auto">
            <a:xfrm>
              <a:off x="4792770" y="2985353"/>
              <a:ext cx="1491158" cy="822435"/>
              <a:chOff x="4838746" y="1676400"/>
              <a:chExt cx="1607200" cy="900541"/>
            </a:xfrm>
          </p:grpSpPr>
          <p:sp>
            <p:nvSpPr>
              <p:cNvPr id="23570" name="TextBox 29"/>
              <p:cNvSpPr txBox="1">
                <a:spLocks noChangeArrowheads="1"/>
              </p:cNvSpPr>
              <p:nvPr/>
            </p:nvSpPr>
            <p:spPr bwMode="auto">
              <a:xfrm>
                <a:off x="5257800" y="1676400"/>
                <a:ext cx="1188146"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Increase in</a:t>
                </a:r>
              </a:p>
              <a:p>
                <a:pPr eaLnBrk="1" hangingPunct="1"/>
                <a:r>
                  <a:rPr lang="en-US" sz="1600" dirty="0"/>
                  <a:t>Demand </a:t>
                </a:r>
              </a:p>
            </p:txBody>
          </p:sp>
          <p:cxnSp>
            <p:nvCxnSpPr>
              <p:cNvPr id="32" name="Straight Connector 31"/>
              <p:cNvCxnSpPr/>
              <p:nvPr/>
            </p:nvCxnSpPr>
            <p:spPr>
              <a:xfrm flipV="1">
                <a:off x="4838746" y="2286000"/>
                <a:ext cx="647962" cy="2909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0" name="Group 19"/>
          <p:cNvGrpSpPr/>
          <p:nvPr/>
        </p:nvGrpSpPr>
        <p:grpSpPr>
          <a:xfrm>
            <a:off x="2069787" y="3124535"/>
            <a:ext cx="2722983" cy="2502780"/>
            <a:chOff x="2069787" y="3124535"/>
            <a:chExt cx="2722983" cy="2502780"/>
          </a:xfrm>
        </p:grpSpPr>
        <p:grpSp>
          <p:nvGrpSpPr>
            <p:cNvPr id="7" name="Group 17"/>
            <p:cNvGrpSpPr>
              <a:grpSpLocks/>
            </p:cNvGrpSpPr>
            <p:nvPr/>
          </p:nvGrpSpPr>
          <p:grpSpPr bwMode="auto">
            <a:xfrm>
              <a:off x="2069787" y="3124535"/>
              <a:ext cx="2722983" cy="2502780"/>
              <a:chOff x="2743200" y="1676400"/>
              <a:chExt cx="2933699" cy="2740650"/>
            </a:xfrm>
          </p:grpSpPr>
          <p:cxnSp>
            <p:nvCxnSpPr>
              <p:cNvPr id="19" name="Straight Connector 18"/>
              <p:cNvCxnSpPr/>
              <p:nvPr/>
            </p:nvCxnSpPr>
            <p:spPr>
              <a:xfrm rot="16200000" flipH="1">
                <a:off x="2666912" y="1752688"/>
                <a:ext cx="2667175" cy="2514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575" name="TextBox 19"/>
              <p:cNvSpPr txBox="1">
                <a:spLocks noChangeArrowheads="1"/>
              </p:cNvSpPr>
              <p:nvPr/>
            </p:nvSpPr>
            <p:spPr bwMode="auto">
              <a:xfrm>
                <a:off x="5240561" y="4047694"/>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smtClean="0"/>
                  <a:t>2</a:t>
                </a:r>
                <a:endParaRPr lang="en-US" baseline="-25000" dirty="0"/>
              </a:p>
            </p:txBody>
          </p:sp>
        </p:grpSp>
        <p:cxnSp>
          <p:nvCxnSpPr>
            <p:cNvPr id="34" name="Straight Arrow Connector 33"/>
            <p:cNvCxnSpPr/>
            <p:nvPr/>
          </p:nvCxnSpPr>
          <p:spPr>
            <a:xfrm>
              <a:off x="3272144" y="4237990"/>
              <a:ext cx="919449" cy="1450"/>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1" name="Group 34"/>
            <p:cNvGrpSpPr>
              <a:grpSpLocks/>
            </p:cNvGrpSpPr>
            <p:nvPr/>
          </p:nvGrpSpPr>
          <p:grpSpPr bwMode="auto">
            <a:xfrm>
              <a:off x="2423421" y="4377172"/>
              <a:ext cx="1202357" cy="951076"/>
              <a:chOff x="3352800" y="2819400"/>
              <a:chExt cx="1295400" cy="1041975"/>
            </a:xfrm>
          </p:grpSpPr>
          <p:sp>
            <p:nvSpPr>
              <p:cNvPr id="23568" name="TextBox 35"/>
              <p:cNvSpPr txBox="1">
                <a:spLocks noChangeArrowheads="1"/>
              </p:cNvSpPr>
              <p:nvPr/>
            </p:nvSpPr>
            <p:spPr bwMode="auto">
              <a:xfrm>
                <a:off x="3352800" y="3276600"/>
                <a:ext cx="1277914"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Decrease in</a:t>
                </a:r>
              </a:p>
              <a:p>
                <a:pPr eaLnBrk="1" hangingPunct="1"/>
                <a:r>
                  <a:rPr lang="en-US" sz="1600" dirty="0"/>
                  <a:t>Demand </a:t>
                </a:r>
              </a:p>
            </p:txBody>
          </p:sp>
          <p:cxnSp>
            <p:nvCxnSpPr>
              <p:cNvPr id="37" name="Straight Connector 36"/>
              <p:cNvCxnSpPr/>
              <p:nvPr/>
            </p:nvCxnSpPr>
            <p:spPr>
              <a:xfrm flipV="1">
                <a:off x="3886200" y="2819400"/>
                <a:ext cx="762000" cy="3812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0" name="Rectangle 29"/>
          <p:cNvSpPr/>
          <p:nvPr/>
        </p:nvSpPr>
        <p:spPr>
          <a:xfrm>
            <a:off x="4119221" y="299258"/>
            <a:ext cx="4322658" cy="646331"/>
          </a:xfrm>
          <a:prstGeom prst="rect">
            <a:avLst/>
          </a:prstGeom>
        </p:spPr>
        <p:txBody>
          <a:bodyPr wrap="none">
            <a:spAutoFit/>
          </a:bodyPr>
          <a:lstStyle/>
          <a:p>
            <a:pPr marL="0" indent="0">
              <a:buNone/>
            </a:pPr>
            <a:r>
              <a:rPr lang="en-US" sz="3600" dirty="0" smtClean="0">
                <a:solidFill>
                  <a:schemeClr val="bg1">
                    <a:lumMod val="50000"/>
                  </a:schemeClr>
                </a:solidFill>
                <a:latin typeface="+mn-lt"/>
              </a:rPr>
              <a:t>Demand Terminology</a:t>
            </a:r>
          </a:p>
        </p:txBody>
      </p:sp>
      <p:sp>
        <p:nvSpPr>
          <p:cNvPr id="33" name="Content Placeholder 2"/>
          <p:cNvSpPr>
            <a:spLocks noGrp="1"/>
          </p:cNvSpPr>
          <p:nvPr>
            <p:ph idx="4294967295"/>
          </p:nvPr>
        </p:nvSpPr>
        <p:spPr bwMode="auto">
          <a:xfrm>
            <a:off x="304800" y="1055934"/>
            <a:ext cx="8229600" cy="7402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lvl="1" indent="0">
              <a:buNone/>
            </a:pPr>
            <a:r>
              <a:rPr lang="en-US" sz="1900" dirty="0" smtClean="0"/>
              <a:t>Increase in demand – any change that increases the quantity at every price</a:t>
            </a:r>
          </a:p>
          <a:p>
            <a:pPr marL="463550" lvl="2" indent="-238125"/>
            <a:r>
              <a:rPr lang="en-US" sz="1900" dirty="0" smtClean="0"/>
              <a:t>Demand curve shifts right (D</a:t>
            </a:r>
            <a:r>
              <a:rPr lang="en-US" sz="1900" baseline="-25000" dirty="0" smtClean="0"/>
              <a:t>1</a:t>
            </a:r>
            <a:r>
              <a:rPr lang="en-US" sz="1900" dirty="0" smtClean="0"/>
              <a:t>)</a:t>
            </a:r>
          </a:p>
        </p:txBody>
      </p:sp>
      <p:sp>
        <p:nvSpPr>
          <p:cNvPr id="16" name="Rectangle 15"/>
          <p:cNvSpPr/>
          <p:nvPr/>
        </p:nvSpPr>
        <p:spPr>
          <a:xfrm>
            <a:off x="337457" y="1839783"/>
            <a:ext cx="7761513" cy="692497"/>
          </a:xfrm>
          <a:prstGeom prst="rect">
            <a:avLst/>
          </a:prstGeom>
        </p:spPr>
        <p:txBody>
          <a:bodyPr wrap="square">
            <a:spAutoFit/>
          </a:bodyPr>
          <a:lstStyle/>
          <a:p>
            <a:pPr marL="0" lvl="1" indent="0">
              <a:buNone/>
            </a:pPr>
            <a:r>
              <a:rPr lang="en-US" sz="1900" dirty="0">
                <a:latin typeface="+mn-lt"/>
              </a:rPr>
              <a:t>Decrease in demand – any change that decreases the quantity at every price</a:t>
            </a:r>
          </a:p>
          <a:p>
            <a:pPr marL="457200" lvl="2" indent="-231775">
              <a:buFont typeface="Arial" pitchFamily="34" charset="0"/>
              <a:buChar char="•"/>
            </a:pPr>
            <a:r>
              <a:rPr lang="en-US" sz="1900" dirty="0">
                <a:latin typeface="+mn-lt"/>
              </a:rPr>
              <a:t>Demand curve shifts </a:t>
            </a:r>
            <a:r>
              <a:rPr lang="en-US" sz="1900" dirty="0" smtClean="0">
                <a:latin typeface="+mn-lt"/>
              </a:rPr>
              <a:t>left </a:t>
            </a:r>
            <a:r>
              <a:rPr lang="en-US" sz="1900" dirty="0">
                <a:latin typeface="+mn-lt"/>
              </a:rPr>
              <a:t>(D</a:t>
            </a:r>
            <a:r>
              <a:rPr lang="en-US" sz="1900" baseline="-25000" dirty="0">
                <a:latin typeface="+mn-lt"/>
              </a:rPr>
              <a:t>1</a:t>
            </a:r>
            <a:r>
              <a:rPr lang="en-US" sz="1900" dirty="0" smtClean="0">
                <a:latin typeface="+mn-lt"/>
              </a:rPr>
              <a:t>)</a:t>
            </a:r>
            <a:endParaRPr lang="en-US" sz="19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
                                            <p:txEl>
                                              <p:pRg st="1" end="1"/>
                                            </p:txEl>
                                          </p:spTgt>
                                        </p:tgtEl>
                                        <p:attrNameLst>
                                          <p:attrName>style.visibility</p:attrName>
                                        </p:attrNameLst>
                                      </p:cBhvr>
                                      <p:to>
                                        <p:strVal val="visible"/>
                                      </p:to>
                                    </p:set>
                                    <p:animEffect transition="in" filter="fade">
                                      <p:cBhvr>
                                        <p:cTn id="7" dur="500"/>
                                        <p:tgtEl>
                                          <p:spTgt spid="3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2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right)">
                                      <p:cBhvr>
                                        <p:cTn id="25"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bwMode="auto">
          <a:xfrm>
            <a:off x="4478978" y="258300"/>
            <a:ext cx="3869375"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n-lt"/>
              </a:rPr>
              <a:t>Demand Review</a:t>
            </a:r>
          </a:p>
        </p:txBody>
      </p:sp>
      <p:graphicFrame>
        <p:nvGraphicFramePr>
          <p:cNvPr id="5" name="Table 4"/>
          <p:cNvGraphicFramePr>
            <a:graphicFrameLocks noGrp="1"/>
          </p:cNvGraphicFramePr>
          <p:nvPr>
            <p:extLst>
              <p:ext uri="{D42A27DB-BD31-4B8C-83A1-F6EECF244321}">
                <p14:modId xmlns:p14="http://schemas.microsoft.com/office/powerpoint/2010/main" val="1908201584"/>
              </p:ext>
            </p:extLst>
          </p:nvPr>
        </p:nvGraphicFramePr>
        <p:xfrm>
          <a:off x="504702" y="1420085"/>
          <a:ext cx="8305800" cy="4206264"/>
        </p:xfrm>
        <a:graphic>
          <a:graphicData uri="http://schemas.openxmlformats.org/drawingml/2006/table">
            <a:tbl>
              <a:tblPr>
                <a:tableStyleId>{5C22544A-7EE6-4342-B048-85BDC9FD1C3A}</a:tableStyleId>
              </a:tblPr>
              <a:tblGrid>
                <a:gridCol w="3283527"/>
                <a:gridCol w="5022273"/>
              </a:tblGrid>
              <a:tr h="370889">
                <a:tc>
                  <a:txBody>
                    <a:bodyPr/>
                    <a:lstStyle/>
                    <a:p>
                      <a:pPr algn="l"/>
                      <a:r>
                        <a:rPr lang="en-US" sz="2400" b="1" kern="1200" baseline="0" dirty="0" smtClean="0">
                          <a:solidFill>
                            <a:schemeClr val="bg1">
                              <a:lumMod val="50000"/>
                            </a:schemeClr>
                          </a:solidFill>
                          <a:latin typeface="+mn-lt"/>
                          <a:ea typeface="+mn-ea"/>
                          <a:cs typeface="+mn-cs"/>
                        </a:rPr>
                        <a:t>Variable</a:t>
                      </a:r>
                      <a:endParaRPr lang="en-US" sz="2400" b="1" dirty="0">
                        <a:solidFill>
                          <a:schemeClr val="bg1">
                            <a:lumMod val="50000"/>
                          </a:schemeClr>
                        </a:solidFill>
                      </a:endParaRP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2400" b="1" kern="1200" baseline="0" dirty="0" smtClean="0">
                          <a:solidFill>
                            <a:schemeClr val="bg1">
                              <a:lumMod val="50000"/>
                            </a:schemeClr>
                          </a:solidFill>
                          <a:latin typeface="+mn-lt"/>
                          <a:ea typeface="+mn-ea"/>
                          <a:cs typeface="+mn-cs"/>
                        </a:rPr>
                        <a:t>A Change in This Variable . . .</a:t>
                      </a:r>
                      <a:endParaRPr lang="en-US" sz="2400" b="1" dirty="0">
                        <a:solidFill>
                          <a:schemeClr val="bg1">
                            <a:lumMod val="50000"/>
                          </a:schemeClr>
                        </a:solidFill>
                      </a:endParaRP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011949">
                <a:tc>
                  <a:txBody>
                    <a:bodyPr/>
                    <a:lstStyle/>
                    <a:p>
                      <a:pPr algn="l"/>
                      <a:r>
                        <a:rPr lang="en-US" sz="2400" b="1" kern="1200" baseline="0" dirty="0" smtClean="0">
                          <a:solidFill>
                            <a:schemeClr val="tx1"/>
                          </a:solidFill>
                          <a:latin typeface="+mn-lt"/>
                          <a:ea typeface="+mn-ea"/>
                          <a:cs typeface="+mn-cs"/>
                        </a:rPr>
                        <a:t>Change in Quantity Demanded</a:t>
                      </a:r>
                    </a:p>
                    <a:p>
                      <a:pPr algn="l"/>
                      <a:r>
                        <a:rPr lang="en-US" sz="2400" b="0" kern="1200" baseline="0" dirty="0" smtClean="0">
                          <a:solidFill>
                            <a:schemeClr val="tx1"/>
                          </a:solidFill>
                          <a:latin typeface="+mn-lt"/>
                          <a:ea typeface="+mn-ea"/>
                          <a:cs typeface="+mn-cs"/>
                        </a:rPr>
                        <a:t>Price of the good itself</a:t>
                      </a:r>
                    </a:p>
                    <a:p>
                      <a:pPr algn="l"/>
                      <a:r>
                        <a:rPr lang="en-US" sz="2400" b="0" kern="1200" baseline="0" dirty="0" smtClean="0">
                          <a:solidFill>
                            <a:schemeClr val="tx1"/>
                          </a:solidFill>
                          <a:latin typeface="+mn-lt"/>
                          <a:ea typeface="+mn-ea"/>
                          <a:cs typeface="+mn-cs"/>
                        </a:rPr>
                        <a:t> </a:t>
                      </a:r>
                    </a:p>
                    <a:p>
                      <a:pPr algn="l"/>
                      <a:r>
                        <a:rPr lang="en-US" sz="2400" b="1" kern="1200" baseline="0" dirty="0" smtClean="0">
                          <a:solidFill>
                            <a:schemeClr val="tx1"/>
                          </a:solidFill>
                          <a:latin typeface="+mn-lt"/>
                          <a:ea typeface="+mn-ea"/>
                          <a:cs typeface="+mn-cs"/>
                        </a:rPr>
                        <a:t>Change in Demand</a:t>
                      </a:r>
                    </a:p>
                    <a:p>
                      <a:pPr algn="l"/>
                      <a:r>
                        <a:rPr lang="en-US" sz="2400" b="0" kern="1200" baseline="0" dirty="0" smtClean="0">
                          <a:solidFill>
                            <a:schemeClr val="tx1"/>
                          </a:solidFill>
                          <a:latin typeface="+mn-lt"/>
                          <a:ea typeface="+mn-ea"/>
                          <a:cs typeface="+mn-cs"/>
                        </a:rPr>
                        <a:t>Income </a:t>
                      </a:r>
                    </a:p>
                    <a:p>
                      <a:pPr algn="l"/>
                      <a:r>
                        <a:rPr lang="en-US" sz="2400" b="0" kern="1200" baseline="0" dirty="0" smtClean="0">
                          <a:solidFill>
                            <a:schemeClr val="tx1"/>
                          </a:solidFill>
                          <a:latin typeface="+mn-lt"/>
                          <a:ea typeface="+mn-ea"/>
                          <a:cs typeface="+mn-cs"/>
                        </a:rPr>
                        <a:t>Prices of related goods</a:t>
                      </a:r>
                    </a:p>
                    <a:p>
                      <a:pPr algn="l"/>
                      <a:r>
                        <a:rPr lang="en-US" sz="2400" b="0" kern="1200" baseline="0" dirty="0" smtClean="0">
                          <a:solidFill>
                            <a:schemeClr val="tx1"/>
                          </a:solidFill>
                          <a:latin typeface="+mn-lt"/>
                          <a:ea typeface="+mn-ea"/>
                          <a:cs typeface="+mn-cs"/>
                        </a:rPr>
                        <a:t>Tastes </a:t>
                      </a:r>
                    </a:p>
                    <a:p>
                      <a:pPr algn="l"/>
                      <a:r>
                        <a:rPr lang="en-US" sz="2400" b="0" kern="1200" baseline="0" dirty="0" smtClean="0">
                          <a:solidFill>
                            <a:schemeClr val="tx1"/>
                          </a:solidFill>
                          <a:latin typeface="+mn-lt"/>
                          <a:ea typeface="+mn-ea"/>
                          <a:cs typeface="+mn-cs"/>
                        </a:rPr>
                        <a:t>Expectations </a:t>
                      </a:r>
                    </a:p>
                    <a:p>
                      <a:pPr algn="l"/>
                      <a:r>
                        <a:rPr lang="en-US" sz="2400" b="0" kern="1200" baseline="0" dirty="0" smtClean="0">
                          <a:solidFill>
                            <a:schemeClr val="tx1"/>
                          </a:solidFill>
                          <a:latin typeface="+mn-lt"/>
                          <a:ea typeface="+mn-ea"/>
                          <a:cs typeface="+mn-cs"/>
                        </a:rPr>
                        <a:t>Number of buyers </a:t>
                      </a: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2400" b="0" kern="1200" baseline="0" dirty="0" smtClean="0">
                        <a:solidFill>
                          <a:schemeClr val="tx1"/>
                        </a:solidFill>
                        <a:latin typeface="+mn-lt"/>
                        <a:ea typeface="+mn-ea"/>
                        <a:cs typeface="+mn-cs"/>
                      </a:endParaRPr>
                    </a:p>
                    <a:p>
                      <a:pPr algn="l"/>
                      <a:endParaRPr lang="en-US" sz="2400" b="0" kern="1200" baseline="0" dirty="0" smtClean="0">
                        <a:solidFill>
                          <a:schemeClr val="tx1"/>
                        </a:solidFill>
                        <a:latin typeface="+mn-lt"/>
                        <a:ea typeface="+mn-ea"/>
                        <a:cs typeface="+mn-cs"/>
                      </a:endParaRPr>
                    </a:p>
                    <a:p>
                      <a:pPr algn="l"/>
                      <a:r>
                        <a:rPr lang="en-US" sz="2400" b="0" kern="1200" baseline="0" dirty="0" smtClean="0">
                          <a:solidFill>
                            <a:schemeClr val="tx1"/>
                          </a:solidFill>
                          <a:latin typeface="+mn-lt"/>
                          <a:ea typeface="+mn-ea"/>
                          <a:cs typeface="+mn-cs"/>
                        </a:rPr>
                        <a:t>Movement along the demand curve</a:t>
                      </a:r>
                    </a:p>
                    <a:p>
                      <a:pPr algn="l"/>
                      <a:endParaRPr lang="en-US" sz="2400" b="0" kern="1200" baseline="0" dirty="0" smtClean="0">
                        <a:solidFill>
                          <a:schemeClr val="tx1"/>
                        </a:solidFill>
                        <a:latin typeface="+mn-lt"/>
                        <a:ea typeface="+mn-ea"/>
                        <a:cs typeface="+mn-cs"/>
                      </a:endParaRPr>
                    </a:p>
                    <a:p>
                      <a:pPr algn="l"/>
                      <a:endParaRPr lang="en-US" sz="2400" b="0" kern="1200" baseline="0" dirty="0" smtClean="0">
                        <a:solidFill>
                          <a:schemeClr val="tx1"/>
                        </a:solidFill>
                        <a:latin typeface="+mn-lt"/>
                        <a:ea typeface="+mn-ea"/>
                        <a:cs typeface="+mn-cs"/>
                      </a:endParaRPr>
                    </a:p>
                    <a:p>
                      <a:pPr algn="l"/>
                      <a:r>
                        <a:rPr lang="en-US" sz="2400" b="0" kern="1200" baseline="0" dirty="0" smtClean="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 in demand curve</a:t>
                      </a: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4025734" y="203388"/>
            <a:ext cx="4661065" cy="675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Supply </a:t>
            </a:r>
          </a:p>
        </p:txBody>
      </p:sp>
      <p:sp>
        <p:nvSpPr>
          <p:cNvPr id="3" name="Content Placeholder 2"/>
          <p:cNvSpPr>
            <a:spLocks noGrp="1"/>
          </p:cNvSpPr>
          <p:nvPr>
            <p:ph idx="1"/>
          </p:nvPr>
        </p:nvSpPr>
        <p:spPr bwMode="auto">
          <a:xfrm>
            <a:off x="457200" y="12677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sz="2800" b="1" dirty="0" smtClean="0"/>
              <a:t>Quantity supplied </a:t>
            </a:r>
            <a:r>
              <a:rPr lang="en-US" sz="2800" dirty="0" smtClean="0"/>
              <a:t>– the amount of a good sellers are willing and able to sell</a:t>
            </a:r>
          </a:p>
          <a:p>
            <a:pPr marL="0" indent="0">
              <a:buNone/>
            </a:pPr>
            <a:r>
              <a:rPr lang="en-US" sz="2800" b="1" dirty="0" smtClean="0"/>
              <a:t>Law of supply </a:t>
            </a:r>
            <a:r>
              <a:rPr lang="en-US" sz="2800" dirty="0" smtClean="0"/>
              <a:t>– other things equal,</a:t>
            </a:r>
            <a:r>
              <a:rPr lang="en-US" sz="2800" dirty="0"/>
              <a:t> </a:t>
            </a:r>
            <a:r>
              <a:rPr lang="en-US" sz="2800" dirty="0" smtClean="0"/>
              <a:t>when the price of the good changes quantity supplied of a good moves in the same direction </a:t>
            </a:r>
          </a:p>
          <a:p>
            <a:pPr marL="0" indent="0">
              <a:buNone/>
            </a:pPr>
            <a:r>
              <a:rPr lang="en-US" sz="2800" b="1" dirty="0" smtClean="0"/>
              <a:t>Increase </a:t>
            </a:r>
            <a:r>
              <a:rPr lang="en-US" sz="2800" b="1" dirty="0"/>
              <a:t>in Supply </a:t>
            </a:r>
            <a:r>
              <a:rPr lang="en-US" sz="2800" dirty="0"/>
              <a:t>– when the price of the good </a:t>
            </a:r>
            <a:r>
              <a:rPr lang="en-US" sz="2800" dirty="0" smtClean="0"/>
              <a:t>rises </a:t>
            </a:r>
            <a:r>
              <a:rPr lang="en-US" sz="2800" dirty="0"/>
              <a:t>quantity supplied of a </a:t>
            </a:r>
            <a:r>
              <a:rPr lang="en-US" sz="2800" dirty="0" smtClean="0"/>
              <a:t>good go up </a:t>
            </a:r>
            <a:endParaRPr lang="en-US" sz="2800" dirty="0"/>
          </a:p>
          <a:p>
            <a:pPr marL="0" indent="0">
              <a:buNone/>
            </a:pPr>
            <a:r>
              <a:rPr lang="en-US" sz="2800" b="1" dirty="0" smtClean="0"/>
              <a:t>Decrease in Supply </a:t>
            </a:r>
            <a:r>
              <a:rPr lang="en-US" sz="2800" dirty="0" smtClean="0"/>
              <a:t>– when </a:t>
            </a:r>
            <a:r>
              <a:rPr lang="en-US" sz="2800" dirty="0"/>
              <a:t>the price of the good </a:t>
            </a:r>
            <a:r>
              <a:rPr lang="en-US" sz="2800" dirty="0" smtClean="0"/>
              <a:t>falls </a:t>
            </a:r>
            <a:r>
              <a:rPr lang="en-US" sz="2800" dirty="0"/>
              <a:t>quantity supplied of a good </a:t>
            </a:r>
            <a:r>
              <a:rPr lang="en-US" sz="2800" dirty="0" smtClean="0"/>
              <a:t>drops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3938491" y="380003"/>
            <a:ext cx="5205509" cy="4868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latin typeface="+mn-lt"/>
              </a:rPr>
              <a:t>Supply schedule and supply curve</a:t>
            </a:r>
          </a:p>
        </p:txBody>
      </p:sp>
      <p:sp>
        <p:nvSpPr>
          <p:cNvPr id="5" name="Rectangle 4"/>
          <p:cNvSpPr/>
          <p:nvPr/>
        </p:nvSpPr>
        <p:spPr>
          <a:xfrm>
            <a:off x="4572000" y="1280788"/>
            <a:ext cx="40386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
          <p:cNvGrpSpPr>
            <a:grpSpLocks/>
          </p:cNvGrpSpPr>
          <p:nvPr/>
        </p:nvGrpSpPr>
        <p:grpSpPr bwMode="auto">
          <a:xfrm>
            <a:off x="4572000" y="1125200"/>
            <a:ext cx="3420159" cy="3160725"/>
            <a:chOff x="4571748" y="1215507"/>
            <a:chExt cx="3421304" cy="3160160"/>
          </a:xfrm>
        </p:grpSpPr>
        <p:cxnSp>
          <p:nvCxnSpPr>
            <p:cNvPr id="7" name="Straight Connector 6"/>
            <p:cNvCxnSpPr/>
            <p:nvPr/>
          </p:nvCxnSpPr>
          <p:spPr>
            <a:xfrm rot="5400000" flipH="1" flipV="1">
              <a:off x="4168987" y="2448397"/>
              <a:ext cx="2330031" cy="152451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4916" name="TextBox 7"/>
            <p:cNvSpPr txBox="1">
              <a:spLocks noChangeArrowheads="1"/>
            </p:cNvSpPr>
            <p:nvPr/>
          </p:nvSpPr>
          <p:spPr bwMode="auto">
            <a:xfrm>
              <a:off x="5943600" y="1215507"/>
              <a:ext cx="2049452" cy="523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latin typeface="+mn-lt"/>
                </a:rPr>
                <a:t>Supply curve</a:t>
              </a:r>
            </a:p>
          </p:txBody>
        </p:sp>
      </p:grpSp>
      <p:sp>
        <p:nvSpPr>
          <p:cNvPr id="9" name="TextBox 8"/>
          <p:cNvSpPr txBox="1">
            <a:spLocks noChangeArrowheads="1"/>
          </p:cNvSpPr>
          <p:nvPr/>
        </p:nvSpPr>
        <p:spPr bwMode="auto">
          <a:xfrm>
            <a:off x="144294" y="5562850"/>
            <a:ext cx="861870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smtClean="0">
                <a:latin typeface="+mn-lt"/>
              </a:rPr>
              <a:t>supply curve </a:t>
            </a:r>
            <a:r>
              <a:rPr lang="en-US" dirty="0" smtClean="0">
                <a:latin typeface="+mn-lt"/>
              </a:rPr>
              <a:t>– </a:t>
            </a:r>
            <a:r>
              <a:rPr lang="en-US" dirty="0">
                <a:latin typeface="+mn-lt"/>
              </a:rPr>
              <a:t>a graphic representation of the relationship between price of a good and quantity </a:t>
            </a:r>
            <a:r>
              <a:rPr lang="en-US" dirty="0" smtClean="0">
                <a:latin typeface="+mn-lt"/>
              </a:rPr>
              <a:t>supplied, </a:t>
            </a:r>
            <a:r>
              <a:rPr lang="en-US" dirty="0">
                <a:latin typeface="+mn-lt"/>
              </a:rPr>
              <a:t>higher price increases the quantity supplied, </a:t>
            </a:r>
            <a:r>
              <a:rPr lang="en-US" dirty="0" smtClean="0">
                <a:latin typeface="+mn-lt"/>
              </a:rPr>
              <a:t>so the </a:t>
            </a:r>
            <a:r>
              <a:rPr lang="en-US" dirty="0">
                <a:latin typeface="+mn-lt"/>
              </a:rPr>
              <a:t>supply curve slopes upward.</a:t>
            </a:r>
          </a:p>
        </p:txBody>
      </p:sp>
      <p:graphicFrame>
        <p:nvGraphicFramePr>
          <p:cNvPr id="10" name="Table 9"/>
          <p:cNvGraphicFramePr>
            <a:graphicFrameLocks noGrp="1"/>
          </p:cNvGraphicFramePr>
          <p:nvPr>
            <p:extLst>
              <p:ext uri="{D42A27DB-BD31-4B8C-83A1-F6EECF244321}">
                <p14:modId xmlns:p14="http://schemas.microsoft.com/office/powerpoint/2010/main" val="957742137"/>
              </p:ext>
            </p:extLst>
          </p:nvPr>
        </p:nvGraphicFramePr>
        <p:xfrm>
          <a:off x="144294" y="2077200"/>
          <a:ext cx="3513138" cy="2926036"/>
        </p:xfrm>
        <a:graphic>
          <a:graphicData uri="http://schemas.openxmlformats.org/drawingml/2006/table">
            <a:tbl>
              <a:tblPr>
                <a:tableStyleId>{5C22544A-7EE6-4342-B048-85BDC9FD1C3A}</a:tableStyleId>
              </a:tblPr>
              <a:tblGrid>
                <a:gridCol w="1655714"/>
                <a:gridCol w="1857424"/>
              </a:tblGrid>
              <a:tr h="639927">
                <a:tc>
                  <a:txBody>
                    <a:bodyPr/>
                    <a:lstStyle/>
                    <a:p>
                      <a:pPr algn="ctr"/>
                      <a:r>
                        <a:rPr lang="en-US" sz="1800" b="1" dirty="0" smtClean="0">
                          <a:solidFill>
                            <a:schemeClr val="bg1">
                              <a:lumMod val="50000"/>
                            </a:schemeClr>
                          </a:solidFill>
                        </a:rPr>
                        <a:t>Price of</a:t>
                      </a:r>
                    </a:p>
                    <a:p>
                      <a:pPr algn="ctr"/>
                      <a:r>
                        <a:rPr lang="en-US" sz="1800" b="1" dirty="0" smtClean="0">
                          <a:solidFill>
                            <a:schemeClr val="bg1">
                              <a:lumMod val="50000"/>
                            </a:schemeClr>
                          </a:solidFill>
                        </a:rPr>
                        <a:t>hamburger</a:t>
                      </a:r>
                      <a:endParaRPr lang="en-US" sz="1800" b="1" dirty="0">
                        <a:solidFill>
                          <a:schemeClr val="bg1">
                            <a:lumMod val="50000"/>
                          </a:schemeClr>
                        </a:solidFill>
                      </a:endParaRP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Quantity of</a:t>
                      </a:r>
                    </a:p>
                    <a:p>
                      <a:pPr algn="ctr"/>
                      <a:r>
                        <a:rPr lang="en-US" sz="1800" b="1" dirty="0" smtClean="0">
                          <a:solidFill>
                            <a:schemeClr val="bg1">
                              <a:lumMod val="50000"/>
                            </a:schemeClr>
                          </a:solidFill>
                        </a:rPr>
                        <a:t>hamburger supplied</a:t>
                      </a:r>
                      <a:endParaRPr lang="en-US" sz="1800" b="1" dirty="0">
                        <a:solidFill>
                          <a:schemeClr val="bg1">
                            <a:lumMod val="50000"/>
                          </a:schemeClr>
                        </a:solidFill>
                      </a:endParaRP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11198">
                <a:tc>
                  <a:txBody>
                    <a:bodyPr/>
                    <a:lstStyle/>
                    <a:p>
                      <a:pPr algn="ctr"/>
                      <a:r>
                        <a:rPr lang="en-US" sz="1800" dirty="0" smtClean="0"/>
                        <a:t>$0.00</a:t>
                      </a:r>
                    </a:p>
                    <a:p>
                      <a:pPr algn="ctr"/>
                      <a:r>
                        <a:rPr lang="en-US" sz="1800" dirty="0" smtClean="0"/>
                        <a:t>$0.50</a:t>
                      </a:r>
                    </a:p>
                    <a:p>
                      <a:pPr algn="ctr"/>
                      <a:r>
                        <a:rPr lang="en-US" sz="1800" dirty="0" smtClean="0"/>
                        <a:t>$1.00</a:t>
                      </a:r>
                    </a:p>
                    <a:p>
                      <a:pPr algn="ctr"/>
                      <a:r>
                        <a:rPr lang="en-US" sz="1800" dirty="0" smtClean="0"/>
                        <a:t>$1.50</a:t>
                      </a:r>
                    </a:p>
                    <a:p>
                      <a:pPr algn="ctr"/>
                      <a:r>
                        <a:rPr lang="en-US" sz="1800" dirty="0" smtClean="0"/>
                        <a:t>$2.00</a:t>
                      </a:r>
                    </a:p>
                    <a:p>
                      <a:pPr algn="ctr"/>
                      <a:r>
                        <a:rPr lang="en-US" sz="1800" dirty="0" smtClean="0"/>
                        <a:t>$2.50</a:t>
                      </a:r>
                    </a:p>
                    <a:p>
                      <a:pPr algn="ctr"/>
                      <a:r>
                        <a:rPr lang="en-US" sz="1800" dirty="0" smtClean="0"/>
                        <a:t>$3.00</a:t>
                      </a:r>
                      <a:endParaRPr lang="en-US" sz="1800" dirty="0"/>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0</a:t>
                      </a:r>
                    </a:p>
                    <a:p>
                      <a:pPr algn="ctr"/>
                      <a:r>
                        <a:rPr lang="en-US" sz="1800" dirty="0" smtClean="0"/>
                        <a:t>0</a:t>
                      </a:r>
                    </a:p>
                    <a:p>
                      <a:pPr algn="ctr"/>
                      <a:r>
                        <a:rPr lang="en-US" sz="1800" dirty="0" smtClean="0"/>
                        <a:t>1</a:t>
                      </a:r>
                    </a:p>
                    <a:p>
                      <a:pPr algn="ctr"/>
                      <a:r>
                        <a:rPr lang="en-US" sz="1800" dirty="0" smtClean="0"/>
                        <a:t>2</a:t>
                      </a:r>
                    </a:p>
                    <a:p>
                      <a:pPr algn="ctr"/>
                      <a:r>
                        <a:rPr lang="en-US" sz="1800" dirty="0" smtClean="0"/>
                        <a:t>3</a:t>
                      </a:r>
                    </a:p>
                    <a:p>
                      <a:pPr algn="ctr"/>
                      <a:r>
                        <a:rPr lang="en-US" sz="1800" dirty="0" smtClean="0"/>
                        <a:t>4</a:t>
                      </a:r>
                    </a:p>
                    <a:p>
                      <a:pPr algn="ctr"/>
                      <a:r>
                        <a:rPr lang="en-US" sz="1800" dirty="0" smtClean="0"/>
                        <a:t>5</a:t>
                      </a:r>
                      <a:endParaRPr lang="en-US" sz="1800" dirty="0"/>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grpSp>
        <p:nvGrpSpPr>
          <p:cNvPr id="3" name="Group 10"/>
          <p:cNvGrpSpPr>
            <a:grpSpLocks/>
          </p:cNvGrpSpPr>
          <p:nvPr/>
        </p:nvGrpSpPr>
        <p:grpSpPr bwMode="auto">
          <a:xfrm>
            <a:off x="4343400" y="4557389"/>
            <a:ext cx="4406501" cy="826839"/>
            <a:chOff x="4343400" y="4648200"/>
            <a:chExt cx="4406501" cy="826284"/>
          </a:xfrm>
        </p:grpSpPr>
        <p:cxnSp>
          <p:nvCxnSpPr>
            <p:cNvPr id="12" name="Straight Connector 11"/>
            <p:cNvCxnSpPr/>
            <p:nvPr/>
          </p:nvCxnSpPr>
          <p:spPr>
            <a:xfrm>
              <a:off x="4572000" y="4800498"/>
              <a:ext cx="4114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877" name="TextBox 12"/>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34878" name="Group 14"/>
            <p:cNvGrpSpPr>
              <a:grpSpLocks/>
            </p:cNvGrpSpPr>
            <p:nvPr/>
          </p:nvGrpSpPr>
          <p:grpSpPr bwMode="auto">
            <a:xfrm>
              <a:off x="8001000" y="4648200"/>
              <a:ext cx="441146" cy="521732"/>
              <a:chOff x="8001000" y="4648200"/>
              <a:chExt cx="441146" cy="521732"/>
            </a:xfrm>
          </p:grpSpPr>
          <p:cxnSp>
            <p:nvCxnSpPr>
              <p:cNvPr id="49" name="Straight Connector 1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14" name="TextBox 13"/>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12</a:t>
                </a:r>
              </a:p>
            </p:txBody>
          </p:sp>
        </p:grpSp>
        <p:grpSp>
          <p:nvGrpSpPr>
            <p:cNvPr id="34879" name="Group 15"/>
            <p:cNvGrpSpPr>
              <a:grpSpLocks/>
            </p:cNvGrpSpPr>
            <p:nvPr/>
          </p:nvGrpSpPr>
          <p:grpSpPr bwMode="auto">
            <a:xfrm>
              <a:off x="7391400" y="4648200"/>
              <a:ext cx="441146" cy="521732"/>
              <a:chOff x="8001000" y="4648200"/>
              <a:chExt cx="441146" cy="521732"/>
            </a:xfrm>
          </p:grpSpPr>
          <p:cxnSp>
            <p:nvCxnSpPr>
              <p:cNvPr id="47" name="Straight Connector 1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12" name="TextBox 17"/>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grpSp>
          <p:nvGrpSpPr>
            <p:cNvPr id="34880" name="Group 18"/>
            <p:cNvGrpSpPr>
              <a:grpSpLocks/>
            </p:cNvGrpSpPr>
            <p:nvPr/>
          </p:nvGrpSpPr>
          <p:grpSpPr bwMode="auto">
            <a:xfrm>
              <a:off x="7696200" y="4648200"/>
              <a:ext cx="424027" cy="521732"/>
              <a:chOff x="8001000" y="4648200"/>
              <a:chExt cx="424027" cy="521732"/>
            </a:xfrm>
          </p:grpSpPr>
          <p:cxnSp>
            <p:nvCxnSpPr>
              <p:cNvPr id="45" name="Straight Connector 1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10" name="TextBox 20"/>
              <p:cNvSpPr txBox="1">
                <a:spLocks noChangeArrowheads="1"/>
              </p:cNvSpPr>
              <p:nvPr/>
            </p:nvSpPr>
            <p:spPr bwMode="auto">
              <a:xfrm>
                <a:off x="8001000" y="4800600"/>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11</a:t>
                </a:r>
              </a:p>
            </p:txBody>
          </p:sp>
        </p:grpSp>
        <p:grpSp>
          <p:nvGrpSpPr>
            <p:cNvPr id="34881" name="Group 21"/>
            <p:cNvGrpSpPr>
              <a:grpSpLocks/>
            </p:cNvGrpSpPr>
            <p:nvPr/>
          </p:nvGrpSpPr>
          <p:grpSpPr bwMode="auto">
            <a:xfrm>
              <a:off x="7154694" y="4648200"/>
              <a:ext cx="312906" cy="521732"/>
              <a:chOff x="8069094" y="4648200"/>
              <a:chExt cx="312906" cy="521732"/>
            </a:xfrm>
          </p:grpSpPr>
          <p:cxnSp>
            <p:nvCxnSpPr>
              <p:cNvPr id="43" name="Straight Connector 2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8" name="TextBox 4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9</a:t>
                </a:r>
              </a:p>
            </p:txBody>
          </p:sp>
        </p:grpSp>
        <p:grpSp>
          <p:nvGrpSpPr>
            <p:cNvPr id="34882" name="Group 27"/>
            <p:cNvGrpSpPr>
              <a:grpSpLocks/>
            </p:cNvGrpSpPr>
            <p:nvPr/>
          </p:nvGrpSpPr>
          <p:grpSpPr bwMode="auto">
            <a:xfrm>
              <a:off x="4716294" y="4648200"/>
              <a:ext cx="312906" cy="521732"/>
              <a:chOff x="8069094" y="4648200"/>
              <a:chExt cx="312906" cy="521732"/>
            </a:xfrm>
          </p:grpSpPr>
          <p:cxnSp>
            <p:nvCxnSpPr>
              <p:cNvPr id="41" name="Straight Connector 4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6" name="TextBox 4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34883" name="Group 30"/>
            <p:cNvGrpSpPr>
              <a:grpSpLocks/>
            </p:cNvGrpSpPr>
            <p:nvPr/>
          </p:nvGrpSpPr>
          <p:grpSpPr bwMode="auto">
            <a:xfrm>
              <a:off x="5021094" y="4648200"/>
              <a:ext cx="312906" cy="521732"/>
              <a:chOff x="8069094" y="4648200"/>
              <a:chExt cx="312906" cy="521732"/>
            </a:xfrm>
          </p:grpSpPr>
          <p:cxnSp>
            <p:nvCxnSpPr>
              <p:cNvPr id="39" name="Straight Connector 3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4" name="TextBox 3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grpSp>
          <p:nvGrpSpPr>
            <p:cNvPr id="34884" name="Group 33"/>
            <p:cNvGrpSpPr>
              <a:grpSpLocks/>
            </p:cNvGrpSpPr>
            <p:nvPr/>
          </p:nvGrpSpPr>
          <p:grpSpPr bwMode="auto">
            <a:xfrm>
              <a:off x="5325894" y="4648200"/>
              <a:ext cx="312906" cy="521732"/>
              <a:chOff x="8069094" y="4648200"/>
              <a:chExt cx="312906" cy="521732"/>
            </a:xfrm>
          </p:grpSpPr>
          <p:cxnSp>
            <p:nvCxnSpPr>
              <p:cNvPr id="37" name="Straight Connector 3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2" name="TextBox 3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34885" name="Group 36"/>
            <p:cNvGrpSpPr>
              <a:grpSpLocks/>
            </p:cNvGrpSpPr>
            <p:nvPr/>
          </p:nvGrpSpPr>
          <p:grpSpPr bwMode="auto">
            <a:xfrm>
              <a:off x="5630694" y="4648200"/>
              <a:ext cx="312906" cy="521732"/>
              <a:chOff x="8069094" y="4648200"/>
              <a:chExt cx="312906" cy="521732"/>
            </a:xfrm>
          </p:grpSpPr>
          <p:cxnSp>
            <p:nvCxnSpPr>
              <p:cNvPr id="35" name="Straight Connector 3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0" name="TextBox 3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34886" name="Group 39"/>
            <p:cNvGrpSpPr>
              <a:grpSpLocks/>
            </p:cNvGrpSpPr>
            <p:nvPr/>
          </p:nvGrpSpPr>
          <p:grpSpPr bwMode="auto">
            <a:xfrm>
              <a:off x="5935494" y="4648200"/>
              <a:ext cx="312906" cy="521732"/>
              <a:chOff x="8069094" y="4648200"/>
              <a:chExt cx="312906" cy="521732"/>
            </a:xfrm>
          </p:grpSpPr>
          <p:cxnSp>
            <p:nvCxnSpPr>
              <p:cNvPr id="33" name="Straight Connector 3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8" name="TextBox 3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5</a:t>
                </a:r>
              </a:p>
            </p:txBody>
          </p:sp>
        </p:grpSp>
        <p:grpSp>
          <p:nvGrpSpPr>
            <p:cNvPr id="34887" name="Group 42"/>
            <p:cNvGrpSpPr>
              <a:grpSpLocks/>
            </p:cNvGrpSpPr>
            <p:nvPr/>
          </p:nvGrpSpPr>
          <p:grpSpPr bwMode="auto">
            <a:xfrm>
              <a:off x="6240294" y="4648200"/>
              <a:ext cx="312906" cy="521732"/>
              <a:chOff x="8069094" y="4648200"/>
              <a:chExt cx="312906" cy="521732"/>
            </a:xfrm>
          </p:grpSpPr>
          <p:cxnSp>
            <p:nvCxnSpPr>
              <p:cNvPr id="31" name="Straight Connector 3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6" name="TextBox 3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6</a:t>
                </a:r>
              </a:p>
            </p:txBody>
          </p:sp>
        </p:grpSp>
        <p:grpSp>
          <p:nvGrpSpPr>
            <p:cNvPr id="34888" name="Group 45"/>
            <p:cNvGrpSpPr>
              <a:grpSpLocks/>
            </p:cNvGrpSpPr>
            <p:nvPr/>
          </p:nvGrpSpPr>
          <p:grpSpPr bwMode="auto">
            <a:xfrm>
              <a:off x="6545094" y="4648200"/>
              <a:ext cx="312906" cy="521732"/>
              <a:chOff x="8069094" y="4648200"/>
              <a:chExt cx="312906" cy="521732"/>
            </a:xfrm>
          </p:grpSpPr>
          <p:cxnSp>
            <p:nvCxnSpPr>
              <p:cNvPr id="29" name="Straight Connector 2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4" name="TextBox 2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grpSp>
          <p:nvGrpSpPr>
            <p:cNvPr id="34889" name="Group 48"/>
            <p:cNvGrpSpPr>
              <a:grpSpLocks/>
            </p:cNvGrpSpPr>
            <p:nvPr/>
          </p:nvGrpSpPr>
          <p:grpSpPr bwMode="auto">
            <a:xfrm>
              <a:off x="6849894" y="4648200"/>
              <a:ext cx="312906" cy="521732"/>
              <a:chOff x="8069094" y="4648200"/>
              <a:chExt cx="312906" cy="521732"/>
            </a:xfrm>
          </p:grpSpPr>
          <p:cxnSp>
            <p:nvCxnSpPr>
              <p:cNvPr id="27" name="Straight Connector 2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2" name="TextBox 2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8</a:t>
                </a:r>
              </a:p>
            </p:txBody>
          </p:sp>
        </p:grpSp>
        <p:sp>
          <p:nvSpPr>
            <p:cNvPr id="34890" name="TextBox 25"/>
            <p:cNvSpPr txBox="1">
              <a:spLocks noChangeArrowheads="1"/>
            </p:cNvSpPr>
            <p:nvPr/>
          </p:nvSpPr>
          <p:spPr bwMode="auto">
            <a:xfrm>
              <a:off x="7706025" y="5105400"/>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grpSp>
      <p:grpSp>
        <p:nvGrpSpPr>
          <p:cNvPr id="22" name="Group 50"/>
          <p:cNvGrpSpPr>
            <a:grpSpLocks/>
          </p:cNvGrpSpPr>
          <p:nvPr/>
        </p:nvGrpSpPr>
        <p:grpSpPr bwMode="auto">
          <a:xfrm>
            <a:off x="3786087" y="1232225"/>
            <a:ext cx="938314" cy="3466449"/>
            <a:chOff x="3785836" y="1335152"/>
            <a:chExt cx="938311" cy="3466241"/>
          </a:xfrm>
        </p:grpSpPr>
        <p:cxnSp>
          <p:nvCxnSpPr>
            <p:cNvPr id="52" name="Straight Connector 7"/>
            <p:cNvCxnSpPr/>
            <p:nvPr/>
          </p:nvCxnSpPr>
          <p:spPr>
            <a:xfrm rot="5400000">
              <a:off x="2896246" y="3124304"/>
              <a:ext cx="335259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857" name="Group 56"/>
            <p:cNvGrpSpPr>
              <a:grpSpLocks/>
            </p:cNvGrpSpPr>
            <p:nvPr/>
          </p:nvGrpSpPr>
          <p:grpSpPr bwMode="auto">
            <a:xfrm>
              <a:off x="3810000" y="1828800"/>
              <a:ext cx="914147" cy="369332"/>
              <a:chOff x="5943853" y="2286000"/>
              <a:chExt cx="914147" cy="369332"/>
            </a:xfrm>
          </p:grpSpPr>
          <p:sp>
            <p:nvSpPr>
              <p:cNvPr id="34874" name="TextBox 53"/>
              <p:cNvSpPr txBox="1">
                <a:spLocks noChangeArrowheads="1"/>
              </p:cNvSpPr>
              <p:nvPr/>
            </p:nvSpPr>
            <p:spPr bwMode="auto">
              <a:xfrm>
                <a:off x="5943853" y="2286000"/>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$3.00</a:t>
                </a:r>
              </a:p>
            </p:txBody>
          </p:sp>
          <p:cxnSp>
            <p:nvCxnSpPr>
              <p:cNvPr id="71" name="Straight Connector 55"/>
              <p:cNvCxnSpPr/>
              <p:nvPr/>
            </p:nvCxnSpPr>
            <p:spPr>
              <a:xfrm>
                <a:off x="6705601" y="2513978"/>
                <a:ext cx="15239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58" name="Group 57"/>
            <p:cNvGrpSpPr>
              <a:grpSpLocks/>
            </p:cNvGrpSpPr>
            <p:nvPr/>
          </p:nvGrpSpPr>
          <p:grpSpPr bwMode="auto">
            <a:xfrm>
              <a:off x="3796722" y="2297668"/>
              <a:ext cx="927425" cy="369310"/>
              <a:chOff x="5930575" y="2286000"/>
              <a:chExt cx="927425" cy="369310"/>
            </a:xfrm>
          </p:grpSpPr>
          <p:sp>
            <p:nvSpPr>
              <p:cNvPr id="34872" name="TextBox 58"/>
              <p:cNvSpPr txBox="1">
                <a:spLocks noChangeArrowheads="1"/>
              </p:cNvSpPr>
              <p:nvPr/>
            </p:nvSpPr>
            <p:spPr bwMode="auto">
              <a:xfrm>
                <a:off x="5930575"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a:t>
                </a:r>
                <a:r>
                  <a:rPr lang="en-US" dirty="0" smtClean="0"/>
                  <a:t>2.50</a:t>
                </a:r>
                <a:endParaRPr lang="en-US" dirty="0"/>
              </a:p>
            </p:txBody>
          </p:sp>
          <p:cxnSp>
            <p:nvCxnSpPr>
              <p:cNvPr id="69" name="Straight Connector 68"/>
              <p:cNvCxnSpPr/>
              <p:nvPr/>
            </p:nvCxnSpPr>
            <p:spPr>
              <a:xfrm>
                <a:off x="6705600" y="2514981"/>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59" name="Group 60"/>
            <p:cNvGrpSpPr>
              <a:grpSpLocks/>
            </p:cNvGrpSpPr>
            <p:nvPr/>
          </p:nvGrpSpPr>
          <p:grpSpPr bwMode="auto">
            <a:xfrm>
              <a:off x="3785836" y="2754868"/>
              <a:ext cx="938311" cy="369310"/>
              <a:chOff x="5919689" y="2286000"/>
              <a:chExt cx="938311" cy="369310"/>
            </a:xfrm>
          </p:grpSpPr>
          <p:sp>
            <p:nvSpPr>
              <p:cNvPr id="34870" name="TextBox 65"/>
              <p:cNvSpPr txBox="1">
                <a:spLocks noChangeArrowheads="1"/>
              </p:cNvSpPr>
              <p:nvPr/>
            </p:nvSpPr>
            <p:spPr bwMode="auto">
              <a:xfrm>
                <a:off x="5919689"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a:t>
                </a:r>
                <a:r>
                  <a:rPr lang="en-US" dirty="0" smtClean="0"/>
                  <a:t>2.00</a:t>
                </a:r>
                <a:endParaRPr lang="en-US" dirty="0"/>
              </a:p>
            </p:txBody>
          </p:sp>
          <p:cxnSp>
            <p:nvCxnSpPr>
              <p:cNvPr id="67" name="Straight Connector 66"/>
              <p:cNvCxnSpPr/>
              <p:nvPr/>
            </p:nvCxnSpPr>
            <p:spPr>
              <a:xfrm>
                <a:off x="6705600" y="251495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60" name="Group 63"/>
            <p:cNvGrpSpPr>
              <a:grpSpLocks/>
            </p:cNvGrpSpPr>
            <p:nvPr/>
          </p:nvGrpSpPr>
          <p:grpSpPr bwMode="auto">
            <a:xfrm>
              <a:off x="3785836" y="3212068"/>
              <a:ext cx="938311" cy="369310"/>
              <a:chOff x="5919689" y="2286000"/>
              <a:chExt cx="938311" cy="369310"/>
            </a:xfrm>
          </p:grpSpPr>
          <p:sp>
            <p:nvSpPr>
              <p:cNvPr id="34868" name="TextBox 63"/>
              <p:cNvSpPr txBox="1">
                <a:spLocks noChangeArrowheads="1"/>
              </p:cNvSpPr>
              <p:nvPr/>
            </p:nvSpPr>
            <p:spPr bwMode="auto">
              <a:xfrm>
                <a:off x="5919689"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a:t>
                </a:r>
                <a:r>
                  <a:rPr lang="en-US" dirty="0" smtClean="0"/>
                  <a:t>1.50</a:t>
                </a:r>
                <a:endParaRPr lang="en-US" dirty="0"/>
              </a:p>
            </p:txBody>
          </p:sp>
          <p:cxnSp>
            <p:nvCxnSpPr>
              <p:cNvPr id="65" name="Straight Connector 64"/>
              <p:cNvCxnSpPr/>
              <p:nvPr/>
            </p:nvCxnSpPr>
            <p:spPr>
              <a:xfrm>
                <a:off x="6705600" y="2514924"/>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61" name="Group 66"/>
            <p:cNvGrpSpPr>
              <a:grpSpLocks/>
            </p:cNvGrpSpPr>
            <p:nvPr/>
          </p:nvGrpSpPr>
          <p:grpSpPr bwMode="auto">
            <a:xfrm>
              <a:off x="3785836" y="3669268"/>
              <a:ext cx="938311" cy="369310"/>
              <a:chOff x="5919689" y="2286000"/>
              <a:chExt cx="938311" cy="369310"/>
            </a:xfrm>
          </p:grpSpPr>
          <p:sp>
            <p:nvSpPr>
              <p:cNvPr id="34866" name="TextBox 61"/>
              <p:cNvSpPr txBox="1">
                <a:spLocks noChangeArrowheads="1"/>
              </p:cNvSpPr>
              <p:nvPr/>
            </p:nvSpPr>
            <p:spPr bwMode="auto">
              <a:xfrm>
                <a:off x="5919689"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$1.00</a:t>
                </a:r>
                <a:endParaRPr lang="en-US" dirty="0"/>
              </a:p>
            </p:txBody>
          </p:sp>
          <p:cxnSp>
            <p:nvCxnSpPr>
              <p:cNvPr id="63" name="Straight Connector 62"/>
              <p:cNvCxnSpPr/>
              <p:nvPr/>
            </p:nvCxnSpPr>
            <p:spPr>
              <a:xfrm>
                <a:off x="6705600" y="251489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62" name="Group 69"/>
            <p:cNvGrpSpPr>
              <a:grpSpLocks/>
            </p:cNvGrpSpPr>
            <p:nvPr/>
          </p:nvGrpSpPr>
          <p:grpSpPr bwMode="auto">
            <a:xfrm>
              <a:off x="3796722" y="4126468"/>
              <a:ext cx="927425" cy="369310"/>
              <a:chOff x="5930575" y="2286000"/>
              <a:chExt cx="927425" cy="369310"/>
            </a:xfrm>
          </p:grpSpPr>
          <p:sp>
            <p:nvSpPr>
              <p:cNvPr id="34864" name="TextBox 59"/>
              <p:cNvSpPr txBox="1">
                <a:spLocks noChangeArrowheads="1"/>
              </p:cNvSpPr>
              <p:nvPr/>
            </p:nvSpPr>
            <p:spPr bwMode="auto">
              <a:xfrm>
                <a:off x="5930575"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$0.50</a:t>
                </a:r>
                <a:endParaRPr lang="en-US" dirty="0"/>
              </a:p>
            </p:txBody>
          </p:sp>
          <p:cxnSp>
            <p:nvCxnSpPr>
              <p:cNvPr id="61" name="Straight Connector 60"/>
              <p:cNvCxnSpPr/>
              <p:nvPr/>
            </p:nvCxnSpPr>
            <p:spPr>
              <a:xfrm>
                <a:off x="6705600" y="2514867"/>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863" name="TextBox 58"/>
            <p:cNvSpPr txBox="1">
              <a:spLocks noChangeArrowheads="1"/>
            </p:cNvSpPr>
            <p:nvPr/>
          </p:nvSpPr>
          <p:spPr bwMode="auto">
            <a:xfrm>
              <a:off x="3861127" y="1335152"/>
              <a:ext cx="774568"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 </a:t>
              </a:r>
              <a:endParaRPr lang="en-US" dirty="0"/>
            </a:p>
          </p:txBody>
        </p:sp>
      </p:grpSp>
      <p:cxnSp>
        <p:nvCxnSpPr>
          <p:cNvPr id="73" name="Straight Connector 72"/>
          <p:cNvCxnSpPr/>
          <p:nvPr/>
        </p:nvCxnSpPr>
        <p:spPr>
          <a:xfrm flipV="1">
            <a:off x="4572000" y="3784275"/>
            <a:ext cx="304800" cy="11113"/>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572000" y="2869875"/>
            <a:ext cx="9144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4572000" y="2412675"/>
            <a:ext cx="12192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4572000" y="3327075"/>
            <a:ext cx="6096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flipH="1" flipV="1">
            <a:off x="4490245" y="4018431"/>
            <a:ext cx="1382712" cy="31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5400000" flipH="1" flipV="1">
            <a:off x="4457701" y="4279575"/>
            <a:ext cx="838200" cy="31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flipH="1" flipV="1">
            <a:off x="4572001" y="3784275"/>
            <a:ext cx="1828800" cy="31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2" name="Freeform 183"/>
          <p:cNvSpPr>
            <a:spLocks/>
          </p:cNvSpPr>
          <p:nvPr/>
        </p:nvSpPr>
        <p:spPr bwMode="auto">
          <a:xfrm>
            <a:off x="6026150" y="18903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83"/>
          <p:cNvSpPr>
            <a:spLocks/>
          </p:cNvSpPr>
          <p:nvPr/>
        </p:nvSpPr>
        <p:spPr bwMode="auto">
          <a:xfrm>
            <a:off x="5721350" y="23475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83"/>
          <p:cNvSpPr>
            <a:spLocks/>
          </p:cNvSpPr>
          <p:nvPr/>
        </p:nvSpPr>
        <p:spPr bwMode="auto">
          <a:xfrm>
            <a:off x="5410200" y="28047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83"/>
          <p:cNvSpPr>
            <a:spLocks/>
          </p:cNvSpPr>
          <p:nvPr/>
        </p:nvSpPr>
        <p:spPr bwMode="auto">
          <a:xfrm>
            <a:off x="5105400" y="32778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83"/>
          <p:cNvSpPr>
            <a:spLocks/>
          </p:cNvSpPr>
          <p:nvPr/>
        </p:nvSpPr>
        <p:spPr bwMode="auto">
          <a:xfrm>
            <a:off x="4800600" y="37350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83"/>
          <p:cNvSpPr>
            <a:spLocks/>
          </p:cNvSpPr>
          <p:nvPr/>
        </p:nvSpPr>
        <p:spPr bwMode="auto">
          <a:xfrm>
            <a:off x="4495800" y="41922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cxnSp>
        <p:nvCxnSpPr>
          <p:cNvPr id="89" name="Straight Arrow Connector 88"/>
          <p:cNvCxnSpPr/>
          <p:nvPr/>
        </p:nvCxnSpPr>
        <p:spPr>
          <a:xfrm rot="5400000">
            <a:off x="4420394" y="2651594"/>
            <a:ext cx="457200" cy="1588"/>
          </a:xfrm>
          <a:prstGeom prst="straightConnector1">
            <a:avLst/>
          </a:prstGeom>
          <a:ln w="19050">
            <a:solidFill>
              <a:srgbClr val="00B05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5486400" y="4546275"/>
            <a:ext cx="303213" cy="1588"/>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32" name="Group 90"/>
          <p:cNvGrpSpPr>
            <a:grpSpLocks/>
          </p:cNvGrpSpPr>
          <p:nvPr/>
        </p:nvGrpSpPr>
        <p:grpSpPr bwMode="auto">
          <a:xfrm>
            <a:off x="4648198" y="2184073"/>
            <a:ext cx="2650462" cy="584775"/>
            <a:chOff x="4648200" y="2743200"/>
            <a:chExt cx="2650676" cy="585351"/>
          </a:xfrm>
        </p:grpSpPr>
        <p:sp>
          <p:nvSpPr>
            <p:cNvPr id="34854" name="TextBox 91"/>
            <p:cNvSpPr txBox="1">
              <a:spLocks noChangeArrowheads="1"/>
            </p:cNvSpPr>
            <p:nvPr/>
          </p:nvSpPr>
          <p:spPr bwMode="auto">
            <a:xfrm>
              <a:off x="6400800" y="2743200"/>
              <a:ext cx="898076" cy="58535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increase</a:t>
              </a:r>
              <a:endParaRPr lang="en-US" sz="1600" dirty="0">
                <a:latin typeface="+mn-lt"/>
              </a:endParaRPr>
            </a:p>
            <a:p>
              <a:pPr eaLnBrk="1" hangingPunct="1"/>
              <a:r>
                <a:rPr lang="en-US" sz="1600" dirty="0">
                  <a:latin typeface="+mn-lt"/>
                </a:rPr>
                <a:t>in </a:t>
              </a:r>
              <a:r>
                <a:rPr lang="en-US" sz="1600" dirty="0" smtClean="0">
                  <a:latin typeface="+mn-lt"/>
                </a:rPr>
                <a:t>price</a:t>
              </a:r>
              <a:endParaRPr lang="en-US" sz="1600" dirty="0">
                <a:latin typeface="+mn-lt"/>
              </a:endParaRPr>
            </a:p>
          </p:txBody>
        </p:sp>
        <p:cxnSp>
          <p:nvCxnSpPr>
            <p:cNvPr id="93" name="Straight Connector 92"/>
            <p:cNvCxnSpPr/>
            <p:nvPr/>
          </p:nvCxnSpPr>
          <p:spPr>
            <a:xfrm flipV="1">
              <a:off x="4648200" y="3048300"/>
              <a:ext cx="1828947" cy="1525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 name="Group 93"/>
          <p:cNvGrpSpPr>
            <a:grpSpLocks/>
          </p:cNvGrpSpPr>
          <p:nvPr/>
        </p:nvGrpSpPr>
        <p:grpSpPr bwMode="auto">
          <a:xfrm>
            <a:off x="5562600" y="3327075"/>
            <a:ext cx="3067722" cy="1219200"/>
            <a:chOff x="4343400" y="2438400"/>
            <a:chExt cx="3067722" cy="1219200"/>
          </a:xfrm>
        </p:grpSpPr>
        <p:sp>
          <p:nvSpPr>
            <p:cNvPr id="34852" name="TextBox 94"/>
            <p:cNvSpPr txBox="1">
              <a:spLocks noChangeArrowheads="1"/>
            </p:cNvSpPr>
            <p:nvPr/>
          </p:nvSpPr>
          <p:spPr bwMode="auto">
            <a:xfrm>
              <a:off x="5283360" y="2438400"/>
              <a:ext cx="2127762"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increases </a:t>
              </a:r>
              <a:r>
                <a:rPr lang="en-US" sz="1600" dirty="0">
                  <a:latin typeface="+mn-lt"/>
                </a:rPr>
                <a:t>quantity</a:t>
              </a:r>
            </a:p>
            <a:p>
              <a:pPr eaLnBrk="1" hangingPunct="1"/>
              <a:r>
                <a:rPr lang="en-US" sz="1600" dirty="0">
                  <a:latin typeface="+mn-lt"/>
                </a:rPr>
                <a:t>of </a:t>
              </a:r>
              <a:r>
                <a:rPr lang="en-US" sz="1600" dirty="0" smtClean="0">
                  <a:latin typeface="+mn-lt"/>
                </a:rPr>
                <a:t>hamburger supplied</a:t>
              </a:r>
              <a:endParaRPr lang="en-US" sz="1600" dirty="0">
                <a:solidFill>
                  <a:srgbClr val="800080"/>
                </a:solidFill>
                <a:latin typeface="+mn-lt"/>
              </a:endParaRPr>
            </a:p>
          </p:txBody>
        </p:sp>
        <p:cxnSp>
          <p:nvCxnSpPr>
            <p:cNvPr id="96" name="Straight Connector 95"/>
            <p:cNvCxnSpPr/>
            <p:nvPr/>
          </p:nvCxnSpPr>
          <p:spPr>
            <a:xfrm flipV="1">
              <a:off x="4343400" y="2895600"/>
              <a:ext cx="9144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2" name="Straight Connector 101"/>
          <p:cNvCxnSpPr/>
          <p:nvPr/>
        </p:nvCxnSpPr>
        <p:spPr>
          <a:xfrm rot="5400000" flipH="1" flipV="1">
            <a:off x="4609307" y="3516781"/>
            <a:ext cx="23622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4685507" y="3364381"/>
            <a:ext cx="28194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4572000" y="1955475"/>
            <a:ext cx="15240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5536" y="1179632"/>
            <a:ext cx="3665957" cy="646331"/>
          </a:xfrm>
          <a:prstGeom prst="rect">
            <a:avLst/>
          </a:prstGeom>
        </p:spPr>
        <p:txBody>
          <a:bodyPr wrap="square">
            <a:spAutoFit/>
          </a:bodyPr>
          <a:lstStyle/>
          <a:p>
            <a:r>
              <a:rPr lang="en-US" b="1" dirty="0" smtClean="0">
                <a:solidFill>
                  <a:prstClr val="black"/>
                </a:solidFill>
                <a:latin typeface="+mn-lt"/>
              </a:rPr>
              <a:t>supply schedule </a:t>
            </a:r>
            <a:r>
              <a:rPr lang="en-US" dirty="0" smtClean="0">
                <a:solidFill>
                  <a:prstClr val="black"/>
                </a:solidFill>
                <a:latin typeface="+mn-lt"/>
              </a:rPr>
              <a:t>– </a:t>
            </a:r>
            <a:r>
              <a:rPr lang="en-US" dirty="0">
                <a:solidFill>
                  <a:prstClr val="black"/>
                </a:solidFill>
                <a:latin typeface="+mn-lt"/>
              </a:rPr>
              <a:t>a table that shows the quantity supplied at each price. </a:t>
            </a:r>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par>
                                <p:cTn id="12" presetID="22" presetClass="entr" presetSubtype="4"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par>
                          <p:cTn id="18" fill="hold" nodeType="afterGroup">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87"/>
                                        </p:tgtEl>
                                        <p:attrNameLst>
                                          <p:attrName>style.visibility</p:attrName>
                                        </p:attrNameLst>
                                      </p:cBhvr>
                                      <p:to>
                                        <p:strVal val="visible"/>
                                      </p:to>
                                    </p:set>
                                    <p:animEffect transition="in" filter="wipe(left)">
                                      <p:cBhvr>
                                        <p:cTn id="21" dur="500"/>
                                        <p:tgtEl>
                                          <p:spTgt spid="87"/>
                                        </p:tgtEl>
                                      </p:cBhvr>
                                    </p:animEffect>
                                  </p:childTnLst>
                                </p:cTn>
                              </p:par>
                            </p:childTnLst>
                          </p:cTn>
                        </p:par>
                        <p:par>
                          <p:cTn id="22" fill="hold" nodeType="afterGroup">
                            <p:stCondLst>
                              <p:cond delay="1500"/>
                            </p:stCondLst>
                            <p:childTnLst>
                              <p:par>
                                <p:cTn id="23" presetID="22" presetClass="entr" presetSubtype="8" fill="hold" nodeType="afterEffect">
                                  <p:stCondLst>
                                    <p:cond delay="0"/>
                                  </p:stCondLst>
                                  <p:childTnLst>
                                    <p:set>
                                      <p:cBhvr>
                                        <p:cTn id="24" dur="1" fill="hold">
                                          <p:stCondLst>
                                            <p:cond delay="0"/>
                                          </p:stCondLst>
                                        </p:cTn>
                                        <p:tgtEl>
                                          <p:spTgt spid="73"/>
                                        </p:tgtEl>
                                        <p:attrNameLst>
                                          <p:attrName>style.visibility</p:attrName>
                                        </p:attrNameLst>
                                      </p:cBhvr>
                                      <p:to>
                                        <p:strVal val="visible"/>
                                      </p:to>
                                    </p:set>
                                    <p:animEffect transition="in" filter="wipe(left)">
                                      <p:cBhvr>
                                        <p:cTn id="25" dur="500"/>
                                        <p:tgtEl>
                                          <p:spTgt spid="73"/>
                                        </p:tgtEl>
                                      </p:cBhvr>
                                    </p:animEffect>
                                  </p:childTnLst>
                                </p:cTn>
                              </p:par>
                            </p:childTnLst>
                          </p:cTn>
                        </p:par>
                        <p:par>
                          <p:cTn id="26" fill="hold" nodeType="afterGroup">
                            <p:stCondLst>
                              <p:cond delay="2000"/>
                            </p:stCondLst>
                            <p:childTnLst>
                              <p:par>
                                <p:cTn id="27" presetID="22" presetClass="entr" presetSubtype="8" fill="hold" grpId="0" nodeType="afterEffect">
                                  <p:stCondLst>
                                    <p:cond delay="0"/>
                                  </p:stCondLst>
                                  <p:childTnLst>
                                    <p:set>
                                      <p:cBhvr>
                                        <p:cTn id="28" dur="1" fill="hold">
                                          <p:stCondLst>
                                            <p:cond delay="0"/>
                                          </p:stCondLst>
                                        </p:cTn>
                                        <p:tgtEl>
                                          <p:spTgt spid="86"/>
                                        </p:tgtEl>
                                        <p:attrNameLst>
                                          <p:attrName>style.visibility</p:attrName>
                                        </p:attrNameLst>
                                      </p:cBhvr>
                                      <p:to>
                                        <p:strVal val="visible"/>
                                      </p:to>
                                    </p:set>
                                    <p:animEffect transition="in" filter="wipe(left)">
                                      <p:cBhvr>
                                        <p:cTn id="29" dur="500"/>
                                        <p:tgtEl>
                                          <p:spTgt spid="86"/>
                                        </p:tgtEl>
                                      </p:cBhvr>
                                    </p:animEffect>
                                  </p:childTnLst>
                                </p:cTn>
                              </p:par>
                            </p:childTnLst>
                          </p:cTn>
                        </p:par>
                        <p:par>
                          <p:cTn id="30" fill="hold" nodeType="afterGroup">
                            <p:stCondLst>
                              <p:cond delay="2500"/>
                            </p:stCondLst>
                            <p:childTnLst>
                              <p:par>
                                <p:cTn id="31" presetID="22" presetClass="entr" presetSubtype="1" fill="hold" nodeType="afterEffect">
                                  <p:stCondLst>
                                    <p:cond delay="0"/>
                                  </p:stCondLst>
                                  <p:childTnLst>
                                    <p:set>
                                      <p:cBhvr>
                                        <p:cTn id="32" dur="1" fill="hold">
                                          <p:stCondLst>
                                            <p:cond delay="0"/>
                                          </p:stCondLst>
                                        </p:cTn>
                                        <p:tgtEl>
                                          <p:spTgt spid="78"/>
                                        </p:tgtEl>
                                        <p:attrNameLst>
                                          <p:attrName>style.visibility</p:attrName>
                                        </p:attrNameLst>
                                      </p:cBhvr>
                                      <p:to>
                                        <p:strVal val="visible"/>
                                      </p:to>
                                    </p:set>
                                    <p:animEffect transition="in" filter="wipe(up)">
                                      <p:cBhvr>
                                        <p:cTn id="33" dur="500"/>
                                        <p:tgtEl>
                                          <p:spTgt spid="78"/>
                                        </p:tgtEl>
                                      </p:cBhvr>
                                    </p:animEffect>
                                  </p:childTnLst>
                                </p:cTn>
                              </p:par>
                            </p:childTnLst>
                          </p:cTn>
                        </p:par>
                        <p:par>
                          <p:cTn id="34" fill="hold" nodeType="afterGroup">
                            <p:stCondLst>
                              <p:cond delay="3000"/>
                            </p:stCondLst>
                            <p:childTnLst>
                              <p:par>
                                <p:cTn id="35" presetID="22" presetClass="entr" presetSubtype="8" fill="hold" nodeType="afterEffect">
                                  <p:stCondLst>
                                    <p:cond delay="0"/>
                                  </p:stCondLst>
                                  <p:childTnLst>
                                    <p:set>
                                      <p:cBhvr>
                                        <p:cTn id="36" dur="1" fill="hold">
                                          <p:stCondLst>
                                            <p:cond delay="0"/>
                                          </p:stCondLst>
                                        </p:cTn>
                                        <p:tgtEl>
                                          <p:spTgt spid="76"/>
                                        </p:tgtEl>
                                        <p:attrNameLst>
                                          <p:attrName>style.visibility</p:attrName>
                                        </p:attrNameLst>
                                      </p:cBhvr>
                                      <p:to>
                                        <p:strVal val="visible"/>
                                      </p:to>
                                    </p:set>
                                    <p:animEffect transition="in" filter="wipe(left)">
                                      <p:cBhvr>
                                        <p:cTn id="37" dur="500"/>
                                        <p:tgtEl>
                                          <p:spTgt spid="76"/>
                                        </p:tgtEl>
                                      </p:cBhvr>
                                    </p:animEffect>
                                  </p:childTnLst>
                                </p:cTn>
                              </p:par>
                            </p:childTnLst>
                          </p:cTn>
                        </p:par>
                        <p:par>
                          <p:cTn id="38" fill="hold" nodeType="afterGroup">
                            <p:stCondLst>
                              <p:cond delay="3500"/>
                            </p:stCondLst>
                            <p:childTnLst>
                              <p:par>
                                <p:cTn id="39" presetID="22" presetClass="entr" presetSubtype="8" fill="hold" grpId="0" nodeType="afterEffect">
                                  <p:stCondLst>
                                    <p:cond delay="0"/>
                                  </p:stCondLst>
                                  <p:childTnLst>
                                    <p:set>
                                      <p:cBhvr>
                                        <p:cTn id="40" dur="1" fill="hold">
                                          <p:stCondLst>
                                            <p:cond delay="0"/>
                                          </p:stCondLst>
                                        </p:cTn>
                                        <p:tgtEl>
                                          <p:spTgt spid="85"/>
                                        </p:tgtEl>
                                        <p:attrNameLst>
                                          <p:attrName>style.visibility</p:attrName>
                                        </p:attrNameLst>
                                      </p:cBhvr>
                                      <p:to>
                                        <p:strVal val="visible"/>
                                      </p:to>
                                    </p:set>
                                    <p:animEffect transition="in" filter="wipe(left)">
                                      <p:cBhvr>
                                        <p:cTn id="41" dur="500"/>
                                        <p:tgtEl>
                                          <p:spTgt spid="85"/>
                                        </p:tgtEl>
                                      </p:cBhvr>
                                    </p:animEffect>
                                  </p:childTnLst>
                                </p:cTn>
                              </p:par>
                            </p:childTnLst>
                          </p:cTn>
                        </p:par>
                        <p:par>
                          <p:cTn id="42" fill="hold" nodeType="afterGroup">
                            <p:stCondLst>
                              <p:cond delay="4000"/>
                            </p:stCondLst>
                            <p:childTnLst>
                              <p:par>
                                <p:cTn id="43" presetID="22" presetClass="entr" presetSubtype="1" fill="hold" nodeType="afterEffect">
                                  <p:stCondLst>
                                    <p:cond delay="0"/>
                                  </p:stCondLst>
                                  <p:childTnLst>
                                    <p:set>
                                      <p:cBhvr>
                                        <p:cTn id="44" dur="1" fill="hold">
                                          <p:stCondLst>
                                            <p:cond delay="0"/>
                                          </p:stCondLst>
                                        </p:cTn>
                                        <p:tgtEl>
                                          <p:spTgt spid="77"/>
                                        </p:tgtEl>
                                        <p:attrNameLst>
                                          <p:attrName>style.visibility</p:attrName>
                                        </p:attrNameLst>
                                      </p:cBhvr>
                                      <p:to>
                                        <p:strVal val="visible"/>
                                      </p:to>
                                    </p:set>
                                    <p:animEffect transition="in" filter="wipe(up)">
                                      <p:cBhvr>
                                        <p:cTn id="45" dur="500"/>
                                        <p:tgtEl>
                                          <p:spTgt spid="77"/>
                                        </p:tgtEl>
                                      </p:cBhvr>
                                    </p:animEffect>
                                  </p:childTnLst>
                                </p:cTn>
                              </p:par>
                            </p:childTnLst>
                          </p:cTn>
                        </p:par>
                        <p:par>
                          <p:cTn id="46" fill="hold" nodeType="afterGroup">
                            <p:stCondLst>
                              <p:cond delay="4500"/>
                            </p:stCondLst>
                            <p:childTnLst>
                              <p:par>
                                <p:cTn id="47" presetID="22" presetClass="entr" presetSubtype="8" fill="hold" nodeType="afterEffect">
                                  <p:stCondLst>
                                    <p:cond delay="0"/>
                                  </p:stCondLst>
                                  <p:childTnLst>
                                    <p:set>
                                      <p:cBhvr>
                                        <p:cTn id="48" dur="1" fill="hold">
                                          <p:stCondLst>
                                            <p:cond delay="0"/>
                                          </p:stCondLst>
                                        </p:cTn>
                                        <p:tgtEl>
                                          <p:spTgt spid="74"/>
                                        </p:tgtEl>
                                        <p:attrNameLst>
                                          <p:attrName>style.visibility</p:attrName>
                                        </p:attrNameLst>
                                      </p:cBhvr>
                                      <p:to>
                                        <p:strVal val="visible"/>
                                      </p:to>
                                    </p:set>
                                    <p:animEffect transition="in" filter="wipe(left)">
                                      <p:cBhvr>
                                        <p:cTn id="49" dur="500"/>
                                        <p:tgtEl>
                                          <p:spTgt spid="74"/>
                                        </p:tgtEl>
                                      </p:cBhvr>
                                    </p:animEffect>
                                  </p:childTnLst>
                                </p:cTn>
                              </p:par>
                            </p:childTnLst>
                          </p:cTn>
                        </p:par>
                        <p:par>
                          <p:cTn id="50" fill="hold" nodeType="afterGroup">
                            <p:stCondLst>
                              <p:cond delay="5000"/>
                            </p:stCondLst>
                            <p:childTnLst>
                              <p:par>
                                <p:cTn id="51" presetID="22" presetClass="entr" presetSubtype="8" fill="hold" grpId="0" nodeType="afterEffect">
                                  <p:stCondLst>
                                    <p:cond delay="0"/>
                                  </p:stCondLst>
                                  <p:childTnLst>
                                    <p:set>
                                      <p:cBhvr>
                                        <p:cTn id="52" dur="1" fill="hold">
                                          <p:stCondLst>
                                            <p:cond delay="0"/>
                                          </p:stCondLst>
                                        </p:cTn>
                                        <p:tgtEl>
                                          <p:spTgt spid="84"/>
                                        </p:tgtEl>
                                        <p:attrNameLst>
                                          <p:attrName>style.visibility</p:attrName>
                                        </p:attrNameLst>
                                      </p:cBhvr>
                                      <p:to>
                                        <p:strVal val="visible"/>
                                      </p:to>
                                    </p:set>
                                    <p:animEffect transition="in" filter="wipe(left)">
                                      <p:cBhvr>
                                        <p:cTn id="53" dur="500"/>
                                        <p:tgtEl>
                                          <p:spTgt spid="84"/>
                                        </p:tgtEl>
                                      </p:cBhvr>
                                    </p:animEffect>
                                  </p:childTnLst>
                                </p:cTn>
                              </p:par>
                            </p:childTnLst>
                          </p:cTn>
                        </p:par>
                        <p:par>
                          <p:cTn id="54" fill="hold" nodeType="afterGroup">
                            <p:stCondLst>
                              <p:cond delay="5500"/>
                            </p:stCondLst>
                            <p:childTnLst>
                              <p:par>
                                <p:cTn id="55" presetID="22" presetClass="entr" presetSubtype="1" fill="hold" nodeType="afterEffect">
                                  <p:stCondLst>
                                    <p:cond delay="0"/>
                                  </p:stCondLst>
                                  <p:childTnLst>
                                    <p:set>
                                      <p:cBhvr>
                                        <p:cTn id="56" dur="1" fill="hold">
                                          <p:stCondLst>
                                            <p:cond delay="0"/>
                                          </p:stCondLst>
                                        </p:cTn>
                                        <p:tgtEl>
                                          <p:spTgt spid="80"/>
                                        </p:tgtEl>
                                        <p:attrNameLst>
                                          <p:attrName>style.visibility</p:attrName>
                                        </p:attrNameLst>
                                      </p:cBhvr>
                                      <p:to>
                                        <p:strVal val="visible"/>
                                      </p:to>
                                    </p:set>
                                    <p:animEffect transition="in" filter="wipe(up)">
                                      <p:cBhvr>
                                        <p:cTn id="57" dur="500"/>
                                        <p:tgtEl>
                                          <p:spTgt spid="80"/>
                                        </p:tgtEl>
                                      </p:cBhvr>
                                    </p:animEffect>
                                  </p:childTnLst>
                                </p:cTn>
                              </p:par>
                            </p:childTnLst>
                          </p:cTn>
                        </p:par>
                        <p:par>
                          <p:cTn id="58" fill="hold" nodeType="afterGroup">
                            <p:stCondLst>
                              <p:cond delay="6000"/>
                            </p:stCondLst>
                            <p:childTnLst>
                              <p:par>
                                <p:cTn id="59" presetID="22" presetClass="entr" presetSubtype="8" fill="hold" nodeType="afterEffect">
                                  <p:stCondLst>
                                    <p:cond delay="0"/>
                                  </p:stCondLst>
                                  <p:childTnLst>
                                    <p:set>
                                      <p:cBhvr>
                                        <p:cTn id="60" dur="1" fill="hold">
                                          <p:stCondLst>
                                            <p:cond delay="0"/>
                                          </p:stCondLst>
                                        </p:cTn>
                                        <p:tgtEl>
                                          <p:spTgt spid="75"/>
                                        </p:tgtEl>
                                        <p:attrNameLst>
                                          <p:attrName>style.visibility</p:attrName>
                                        </p:attrNameLst>
                                      </p:cBhvr>
                                      <p:to>
                                        <p:strVal val="visible"/>
                                      </p:to>
                                    </p:set>
                                    <p:animEffect transition="in" filter="wipe(left)">
                                      <p:cBhvr>
                                        <p:cTn id="61" dur="500"/>
                                        <p:tgtEl>
                                          <p:spTgt spid="75"/>
                                        </p:tgtEl>
                                      </p:cBhvr>
                                    </p:animEffect>
                                  </p:childTnLst>
                                </p:cTn>
                              </p:par>
                            </p:childTnLst>
                          </p:cTn>
                        </p:par>
                        <p:par>
                          <p:cTn id="62" fill="hold" nodeType="afterGroup">
                            <p:stCondLst>
                              <p:cond delay="6500"/>
                            </p:stCondLst>
                            <p:childTnLst>
                              <p:par>
                                <p:cTn id="63" presetID="22" presetClass="entr" presetSubtype="8" fill="hold" grpId="0" nodeType="afterEffect">
                                  <p:stCondLst>
                                    <p:cond delay="0"/>
                                  </p:stCondLst>
                                  <p:childTnLst>
                                    <p:set>
                                      <p:cBhvr>
                                        <p:cTn id="64" dur="1" fill="hold">
                                          <p:stCondLst>
                                            <p:cond delay="0"/>
                                          </p:stCondLst>
                                        </p:cTn>
                                        <p:tgtEl>
                                          <p:spTgt spid="83"/>
                                        </p:tgtEl>
                                        <p:attrNameLst>
                                          <p:attrName>style.visibility</p:attrName>
                                        </p:attrNameLst>
                                      </p:cBhvr>
                                      <p:to>
                                        <p:strVal val="visible"/>
                                      </p:to>
                                    </p:set>
                                    <p:animEffect transition="in" filter="wipe(left)">
                                      <p:cBhvr>
                                        <p:cTn id="65" dur="500"/>
                                        <p:tgtEl>
                                          <p:spTgt spid="83"/>
                                        </p:tgtEl>
                                      </p:cBhvr>
                                    </p:animEffect>
                                  </p:childTnLst>
                                </p:cTn>
                              </p:par>
                            </p:childTnLst>
                          </p:cTn>
                        </p:par>
                        <p:par>
                          <p:cTn id="66" fill="hold" nodeType="afterGroup">
                            <p:stCondLst>
                              <p:cond delay="7000"/>
                            </p:stCondLst>
                            <p:childTnLst>
                              <p:par>
                                <p:cTn id="67" presetID="22" presetClass="entr" presetSubtype="1" fill="hold" nodeType="afterEffect">
                                  <p:stCondLst>
                                    <p:cond delay="0"/>
                                  </p:stCondLst>
                                  <p:childTnLst>
                                    <p:set>
                                      <p:cBhvr>
                                        <p:cTn id="68" dur="1" fill="hold">
                                          <p:stCondLst>
                                            <p:cond delay="0"/>
                                          </p:stCondLst>
                                        </p:cTn>
                                        <p:tgtEl>
                                          <p:spTgt spid="102"/>
                                        </p:tgtEl>
                                        <p:attrNameLst>
                                          <p:attrName>style.visibility</p:attrName>
                                        </p:attrNameLst>
                                      </p:cBhvr>
                                      <p:to>
                                        <p:strVal val="visible"/>
                                      </p:to>
                                    </p:set>
                                    <p:animEffect transition="in" filter="wipe(up)">
                                      <p:cBhvr>
                                        <p:cTn id="69" dur="500"/>
                                        <p:tgtEl>
                                          <p:spTgt spid="102"/>
                                        </p:tgtEl>
                                      </p:cBhvr>
                                    </p:animEffect>
                                  </p:childTnLst>
                                </p:cTn>
                              </p:par>
                            </p:childTnLst>
                          </p:cTn>
                        </p:par>
                        <p:par>
                          <p:cTn id="70" fill="hold" nodeType="afterGroup">
                            <p:stCondLst>
                              <p:cond delay="7500"/>
                            </p:stCondLst>
                            <p:childTnLst>
                              <p:par>
                                <p:cTn id="71" presetID="22" presetClass="entr" presetSubtype="8" fill="hold" nodeType="afterEffect">
                                  <p:stCondLst>
                                    <p:cond delay="0"/>
                                  </p:stCondLst>
                                  <p:childTnLst>
                                    <p:set>
                                      <p:cBhvr>
                                        <p:cTn id="72" dur="1" fill="hold">
                                          <p:stCondLst>
                                            <p:cond delay="0"/>
                                          </p:stCondLst>
                                        </p:cTn>
                                        <p:tgtEl>
                                          <p:spTgt spid="106"/>
                                        </p:tgtEl>
                                        <p:attrNameLst>
                                          <p:attrName>style.visibility</p:attrName>
                                        </p:attrNameLst>
                                      </p:cBhvr>
                                      <p:to>
                                        <p:strVal val="visible"/>
                                      </p:to>
                                    </p:set>
                                    <p:animEffect transition="in" filter="wipe(left)">
                                      <p:cBhvr>
                                        <p:cTn id="73" dur="500"/>
                                        <p:tgtEl>
                                          <p:spTgt spid="106"/>
                                        </p:tgtEl>
                                      </p:cBhvr>
                                    </p:animEffect>
                                  </p:childTnLst>
                                </p:cTn>
                              </p:par>
                            </p:childTnLst>
                          </p:cTn>
                        </p:par>
                        <p:par>
                          <p:cTn id="74" fill="hold" nodeType="afterGroup">
                            <p:stCondLst>
                              <p:cond delay="8000"/>
                            </p:stCondLst>
                            <p:childTnLst>
                              <p:par>
                                <p:cTn id="75" presetID="22" presetClass="entr" presetSubtype="8" fill="hold" grpId="0" nodeType="afterEffect">
                                  <p:stCondLst>
                                    <p:cond delay="0"/>
                                  </p:stCondLst>
                                  <p:childTnLst>
                                    <p:set>
                                      <p:cBhvr>
                                        <p:cTn id="76" dur="1" fill="hold">
                                          <p:stCondLst>
                                            <p:cond delay="0"/>
                                          </p:stCondLst>
                                        </p:cTn>
                                        <p:tgtEl>
                                          <p:spTgt spid="82"/>
                                        </p:tgtEl>
                                        <p:attrNameLst>
                                          <p:attrName>style.visibility</p:attrName>
                                        </p:attrNameLst>
                                      </p:cBhvr>
                                      <p:to>
                                        <p:strVal val="visible"/>
                                      </p:to>
                                    </p:set>
                                    <p:animEffect transition="in" filter="wipe(left)">
                                      <p:cBhvr>
                                        <p:cTn id="77" dur="500"/>
                                        <p:tgtEl>
                                          <p:spTgt spid="82"/>
                                        </p:tgtEl>
                                      </p:cBhvr>
                                    </p:animEffect>
                                  </p:childTnLst>
                                </p:cTn>
                              </p:par>
                            </p:childTnLst>
                          </p:cTn>
                        </p:par>
                        <p:par>
                          <p:cTn id="78" fill="hold" nodeType="afterGroup">
                            <p:stCondLst>
                              <p:cond delay="8500"/>
                            </p:stCondLst>
                            <p:childTnLst>
                              <p:par>
                                <p:cTn id="79" presetID="22" presetClass="entr" presetSubtype="1" fill="hold" nodeType="afterEffect">
                                  <p:stCondLst>
                                    <p:cond delay="0"/>
                                  </p:stCondLst>
                                  <p:childTnLst>
                                    <p:set>
                                      <p:cBhvr>
                                        <p:cTn id="80" dur="1" fill="hold">
                                          <p:stCondLst>
                                            <p:cond delay="0"/>
                                          </p:stCondLst>
                                        </p:cTn>
                                        <p:tgtEl>
                                          <p:spTgt spid="104"/>
                                        </p:tgtEl>
                                        <p:attrNameLst>
                                          <p:attrName>style.visibility</p:attrName>
                                        </p:attrNameLst>
                                      </p:cBhvr>
                                      <p:to>
                                        <p:strVal val="visible"/>
                                      </p:to>
                                    </p:set>
                                    <p:animEffect transition="in" filter="wipe(up)">
                                      <p:cBhvr>
                                        <p:cTn id="81" dur="500"/>
                                        <p:tgtEl>
                                          <p:spTgt spid="104"/>
                                        </p:tgtEl>
                                      </p:cBhvr>
                                    </p:animEffect>
                                  </p:childTnLst>
                                </p:cTn>
                              </p:par>
                            </p:childTnLst>
                          </p:cTn>
                        </p:par>
                        <p:par>
                          <p:cTn id="82" fill="hold" nodeType="afterGroup">
                            <p:stCondLst>
                              <p:cond delay="9000"/>
                            </p:stCondLst>
                            <p:childTnLst>
                              <p:par>
                                <p:cTn id="83" presetID="22" presetClass="entr" presetSubtype="8" fill="hold" nodeType="afterEffect">
                                  <p:stCondLst>
                                    <p:cond delay="0"/>
                                  </p:stCondLst>
                                  <p:childTnLst>
                                    <p:set>
                                      <p:cBhvr>
                                        <p:cTn id="84" dur="1" fill="hold">
                                          <p:stCondLst>
                                            <p:cond delay="0"/>
                                          </p:stCondLst>
                                        </p:cTn>
                                        <p:tgtEl>
                                          <p:spTgt spid="2"/>
                                        </p:tgtEl>
                                        <p:attrNameLst>
                                          <p:attrName>style.visibility</p:attrName>
                                        </p:attrNameLst>
                                      </p:cBhvr>
                                      <p:to>
                                        <p:strVal val="visible"/>
                                      </p:to>
                                    </p:set>
                                    <p:animEffect transition="in" filter="wipe(left)">
                                      <p:cBhvr>
                                        <p:cTn id="85" dur="500"/>
                                        <p:tgtEl>
                                          <p:spTgt spid="2"/>
                                        </p:tgtEl>
                                      </p:cBhvr>
                                    </p:animEffect>
                                  </p:childTnLst>
                                </p:cTn>
                              </p:par>
                            </p:childTnLst>
                          </p:cTn>
                        </p:par>
                        <p:par>
                          <p:cTn id="86" fill="hold" nodeType="afterGroup">
                            <p:stCondLst>
                              <p:cond delay="9500"/>
                            </p:stCondLst>
                            <p:childTnLst>
                              <p:par>
                                <p:cTn id="87" presetID="22" presetClass="entr" presetSubtype="4" fill="hold" nodeType="afterEffect">
                                  <p:stCondLst>
                                    <p:cond delay="0"/>
                                  </p:stCondLst>
                                  <p:childTnLst>
                                    <p:set>
                                      <p:cBhvr>
                                        <p:cTn id="88" dur="1" fill="hold">
                                          <p:stCondLst>
                                            <p:cond delay="0"/>
                                          </p:stCondLst>
                                        </p:cTn>
                                        <p:tgtEl>
                                          <p:spTgt spid="89"/>
                                        </p:tgtEl>
                                        <p:attrNameLst>
                                          <p:attrName>style.visibility</p:attrName>
                                        </p:attrNameLst>
                                      </p:cBhvr>
                                      <p:to>
                                        <p:strVal val="visible"/>
                                      </p:to>
                                    </p:set>
                                    <p:animEffect transition="in" filter="wipe(down)">
                                      <p:cBhvr>
                                        <p:cTn id="89" dur="500"/>
                                        <p:tgtEl>
                                          <p:spTgt spid="89"/>
                                        </p:tgtEl>
                                      </p:cBhvr>
                                    </p:animEffect>
                                  </p:childTnLst>
                                </p:cTn>
                              </p:par>
                            </p:childTnLst>
                          </p:cTn>
                        </p:par>
                        <p:par>
                          <p:cTn id="90" fill="hold" nodeType="afterGroup">
                            <p:stCondLst>
                              <p:cond delay="10000"/>
                            </p:stCondLst>
                            <p:childTnLst>
                              <p:par>
                                <p:cTn id="91" presetID="22" presetClass="entr" presetSubtype="8" fill="hold" nodeType="afterEffect">
                                  <p:stCondLst>
                                    <p:cond delay="0"/>
                                  </p:stCondLst>
                                  <p:childTnLst>
                                    <p:set>
                                      <p:cBhvr>
                                        <p:cTn id="92" dur="1" fill="hold">
                                          <p:stCondLst>
                                            <p:cond delay="0"/>
                                          </p:stCondLst>
                                        </p:cTn>
                                        <p:tgtEl>
                                          <p:spTgt spid="32"/>
                                        </p:tgtEl>
                                        <p:attrNameLst>
                                          <p:attrName>style.visibility</p:attrName>
                                        </p:attrNameLst>
                                      </p:cBhvr>
                                      <p:to>
                                        <p:strVal val="visible"/>
                                      </p:to>
                                    </p:set>
                                    <p:animEffect transition="in" filter="wipe(left)">
                                      <p:cBhvr>
                                        <p:cTn id="93" dur="500"/>
                                        <p:tgtEl>
                                          <p:spTgt spid="32"/>
                                        </p:tgtEl>
                                      </p:cBhvr>
                                    </p:animEffect>
                                  </p:childTnLst>
                                </p:cTn>
                              </p:par>
                            </p:childTnLst>
                          </p:cTn>
                        </p:par>
                        <p:par>
                          <p:cTn id="94" fill="hold" nodeType="afterGroup">
                            <p:stCondLst>
                              <p:cond delay="10500"/>
                            </p:stCondLst>
                            <p:childTnLst>
                              <p:par>
                                <p:cTn id="95" presetID="22" presetClass="entr" presetSubtype="8" fill="hold" nodeType="afterEffect">
                                  <p:stCondLst>
                                    <p:cond delay="0"/>
                                  </p:stCondLst>
                                  <p:childTnLst>
                                    <p:set>
                                      <p:cBhvr>
                                        <p:cTn id="96" dur="1" fill="hold">
                                          <p:stCondLst>
                                            <p:cond delay="0"/>
                                          </p:stCondLst>
                                        </p:cTn>
                                        <p:tgtEl>
                                          <p:spTgt spid="90"/>
                                        </p:tgtEl>
                                        <p:attrNameLst>
                                          <p:attrName>style.visibility</p:attrName>
                                        </p:attrNameLst>
                                      </p:cBhvr>
                                      <p:to>
                                        <p:strVal val="visible"/>
                                      </p:to>
                                    </p:set>
                                    <p:animEffect transition="in" filter="wipe(left)">
                                      <p:cBhvr>
                                        <p:cTn id="97" dur="500"/>
                                        <p:tgtEl>
                                          <p:spTgt spid="90"/>
                                        </p:tgtEl>
                                      </p:cBhvr>
                                    </p:animEffect>
                                  </p:childTnLst>
                                </p:cTn>
                              </p:par>
                            </p:childTnLst>
                          </p:cTn>
                        </p:par>
                        <p:par>
                          <p:cTn id="98" fill="hold" nodeType="afterGroup">
                            <p:stCondLst>
                              <p:cond delay="11000"/>
                            </p:stCondLst>
                            <p:childTnLst>
                              <p:par>
                                <p:cTn id="99" presetID="22" presetClass="entr" presetSubtype="8" fill="hold" nodeType="afterEffect">
                                  <p:stCondLst>
                                    <p:cond delay="0"/>
                                  </p:stCondLst>
                                  <p:childTnLst>
                                    <p:set>
                                      <p:cBhvr>
                                        <p:cTn id="100" dur="1" fill="hold">
                                          <p:stCondLst>
                                            <p:cond delay="0"/>
                                          </p:stCondLst>
                                        </p:cTn>
                                        <p:tgtEl>
                                          <p:spTgt spid="34"/>
                                        </p:tgtEl>
                                        <p:attrNameLst>
                                          <p:attrName>style.visibility</p:attrName>
                                        </p:attrNameLst>
                                      </p:cBhvr>
                                      <p:to>
                                        <p:strVal val="visible"/>
                                      </p:to>
                                    </p:set>
                                    <p:animEffect transition="in" filter="wipe(left)">
                                      <p:cBhvr>
                                        <p:cTn id="101" dur="500"/>
                                        <p:tgtEl>
                                          <p:spTgt spid="34"/>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9"/>
                                        </p:tgtEl>
                                        <p:attrNameLst>
                                          <p:attrName>style.visibility</p:attrName>
                                        </p:attrNameLst>
                                      </p:cBhvr>
                                      <p:to>
                                        <p:strVal val="visible"/>
                                      </p:to>
                                    </p:set>
                                    <p:animEffect transition="in" filter="fade">
                                      <p:cBhvr>
                                        <p:cTn id="10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82" grpId="0" animBg="1"/>
      <p:bldP spid="83" grpId="0" animBg="1"/>
      <p:bldP spid="84" grpId="0" animBg="1"/>
      <p:bldP spid="85" grpId="0" animBg="1"/>
      <p:bldP spid="86" grpId="0" animBg="1"/>
      <p:bldP spid="8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bwMode="auto">
          <a:xfrm>
            <a:off x="4305300" y="258300"/>
            <a:ext cx="48387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n-lt"/>
              </a:rPr>
              <a:t>Market Supply</a:t>
            </a:r>
          </a:p>
        </p:txBody>
      </p:sp>
      <p:graphicFrame>
        <p:nvGraphicFramePr>
          <p:cNvPr id="5" name="Table 4"/>
          <p:cNvGraphicFramePr>
            <a:graphicFrameLocks noGrp="1"/>
          </p:cNvGraphicFramePr>
          <p:nvPr>
            <p:extLst>
              <p:ext uri="{D42A27DB-BD31-4B8C-83A1-F6EECF244321}">
                <p14:modId xmlns:p14="http://schemas.microsoft.com/office/powerpoint/2010/main" val="3496603090"/>
              </p:ext>
            </p:extLst>
          </p:nvPr>
        </p:nvGraphicFramePr>
        <p:xfrm>
          <a:off x="1161988" y="2335480"/>
          <a:ext cx="6334125" cy="2426525"/>
        </p:xfrm>
        <a:graphic>
          <a:graphicData uri="http://schemas.openxmlformats.org/drawingml/2006/table">
            <a:tbl>
              <a:tblPr>
                <a:tableStyleId>{5C22544A-7EE6-4342-B048-85BDC9FD1C3A}</a:tableStyleId>
              </a:tblPr>
              <a:tblGrid>
                <a:gridCol w="2406599"/>
                <a:gridCol w="1195077"/>
                <a:gridCol w="349533"/>
                <a:gridCol w="1076534"/>
                <a:gridCol w="349533"/>
                <a:gridCol w="956849"/>
              </a:tblGrid>
              <a:tr h="370889">
                <a:tc>
                  <a:txBody>
                    <a:bodyPr/>
                    <a:lstStyle/>
                    <a:p>
                      <a:pPr algn="ctr"/>
                      <a:r>
                        <a:rPr lang="en-US" sz="1800" b="1" dirty="0" smtClean="0">
                          <a:solidFill>
                            <a:schemeClr val="bg1">
                              <a:lumMod val="50000"/>
                            </a:schemeClr>
                          </a:solidFill>
                        </a:rPr>
                        <a:t>Price of hamburger</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Jan </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Al </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Market </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55636">
                <a:tc>
                  <a:txBody>
                    <a:bodyPr/>
                    <a:lstStyle/>
                    <a:p>
                      <a:pPr algn="ctr"/>
                      <a:r>
                        <a:rPr lang="en-US" sz="1800" dirty="0" smtClean="0"/>
                        <a:t>$0.00</a:t>
                      </a:r>
                    </a:p>
                    <a:p>
                      <a:pPr algn="ctr"/>
                      <a:r>
                        <a:rPr lang="en-US" sz="1800" dirty="0" smtClean="0"/>
                        <a:t>$0.50</a:t>
                      </a:r>
                    </a:p>
                    <a:p>
                      <a:pPr algn="ctr"/>
                      <a:r>
                        <a:rPr lang="en-US" sz="1800" dirty="0" smtClean="0"/>
                        <a:t>$1.00</a:t>
                      </a:r>
                    </a:p>
                    <a:p>
                      <a:pPr algn="ctr"/>
                      <a:r>
                        <a:rPr lang="en-US" sz="1800" dirty="0" smtClean="0"/>
                        <a:t>$1.50</a:t>
                      </a:r>
                    </a:p>
                    <a:p>
                      <a:pPr algn="ctr"/>
                      <a:r>
                        <a:rPr lang="en-US" sz="1800" dirty="0" smtClean="0"/>
                        <a:t>$2.00</a:t>
                      </a:r>
                    </a:p>
                    <a:p>
                      <a:pPr algn="ctr"/>
                      <a:r>
                        <a:rPr lang="en-US" sz="1800" dirty="0" smtClean="0"/>
                        <a:t>$2.50</a:t>
                      </a:r>
                    </a:p>
                    <a:p>
                      <a:pPr algn="ctr"/>
                      <a:r>
                        <a:rPr lang="en-US" sz="1800" dirty="0" smtClean="0"/>
                        <a:t>$3.00</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0</a:t>
                      </a:r>
                    </a:p>
                    <a:p>
                      <a:pPr algn="ctr"/>
                      <a:r>
                        <a:rPr lang="en-US" sz="1800" dirty="0" smtClean="0"/>
                        <a:t>0</a:t>
                      </a:r>
                    </a:p>
                    <a:p>
                      <a:pPr algn="ctr"/>
                      <a:r>
                        <a:rPr lang="en-US" sz="1800" dirty="0" smtClean="0"/>
                        <a:t>1</a:t>
                      </a:r>
                    </a:p>
                    <a:p>
                      <a:pPr algn="ctr"/>
                      <a:r>
                        <a:rPr lang="en-US" sz="1800" dirty="0" smtClean="0"/>
                        <a:t>2</a:t>
                      </a:r>
                    </a:p>
                    <a:p>
                      <a:pPr algn="ctr"/>
                      <a:r>
                        <a:rPr lang="en-US" sz="1800" dirty="0" smtClean="0"/>
                        <a:t>3</a:t>
                      </a:r>
                    </a:p>
                    <a:p>
                      <a:pPr algn="ctr"/>
                      <a:r>
                        <a:rPr lang="en-US" sz="1800" dirty="0" smtClean="0"/>
                        <a:t>4</a:t>
                      </a:r>
                    </a:p>
                    <a:p>
                      <a:pPr algn="ctr"/>
                      <a:r>
                        <a:rPr lang="en-US" sz="1800" dirty="0" smtClean="0"/>
                        <a:t>5</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0</a:t>
                      </a:r>
                    </a:p>
                    <a:p>
                      <a:pPr algn="ctr"/>
                      <a:r>
                        <a:rPr lang="en-US" sz="1800" dirty="0" smtClean="0"/>
                        <a:t>0</a:t>
                      </a:r>
                    </a:p>
                    <a:p>
                      <a:pPr algn="ctr"/>
                      <a:r>
                        <a:rPr lang="en-US" sz="1800" dirty="0" smtClean="0"/>
                        <a:t>0</a:t>
                      </a:r>
                    </a:p>
                    <a:p>
                      <a:pPr algn="ctr"/>
                      <a:r>
                        <a:rPr lang="en-US" sz="1800" dirty="0" smtClean="0"/>
                        <a:t>2</a:t>
                      </a:r>
                    </a:p>
                    <a:p>
                      <a:pPr algn="ctr"/>
                      <a:r>
                        <a:rPr lang="en-US" sz="1800" dirty="0" smtClean="0"/>
                        <a:t>4</a:t>
                      </a:r>
                    </a:p>
                    <a:p>
                      <a:pPr algn="ctr"/>
                      <a:r>
                        <a:rPr lang="en-US" sz="1800" dirty="0" smtClean="0"/>
                        <a:t>6</a:t>
                      </a:r>
                    </a:p>
                    <a:p>
                      <a:pPr algn="ctr"/>
                      <a:r>
                        <a:rPr lang="en-US" sz="1800" dirty="0" smtClean="0"/>
                        <a:t>8</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0</a:t>
                      </a:r>
                    </a:p>
                    <a:p>
                      <a:pPr algn="ctr"/>
                      <a:r>
                        <a:rPr lang="en-US" sz="1800" dirty="0" smtClean="0"/>
                        <a:t>0</a:t>
                      </a:r>
                    </a:p>
                    <a:p>
                      <a:pPr algn="ctr"/>
                      <a:r>
                        <a:rPr lang="en-US" sz="1800" dirty="0" smtClean="0"/>
                        <a:t>1</a:t>
                      </a:r>
                    </a:p>
                    <a:p>
                      <a:pPr algn="ctr"/>
                      <a:r>
                        <a:rPr lang="en-US" sz="1800" dirty="0" smtClean="0"/>
                        <a:t>4</a:t>
                      </a:r>
                    </a:p>
                    <a:p>
                      <a:pPr algn="ctr"/>
                      <a:r>
                        <a:rPr lang="en-US" sz="1800" dirty="0" smtClean="0"/>
                        <a:t>7</a:t>
                      </a:r>
                    </a:p>
                    <a:p>
                      <a:pPr algn="ctr"/>
                      <a:r>
                        <a:rPr lang="en-US" sz="1800" dirty="0" smtClean="0"/>
                        <a:t>10</a:t>
                      </a:r>
                    </a:p>
                    <a:p>
                      <a:pPr algn="ctr"/>
                      <a:r>
                        <a:rPr lang="en-US" sz="1800" dirty="0" smtClean="0"/>
                        <a:t>13</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sp>
        <p:nvSpPr>
          <p:cNvPr id="6" name="TextBox 5"/>
          <p:cNvSpPr txBox="1">
            <a:spLocks noChangeArrowheads="1"/>
          </p:cNvSpPr>
          <p:nvPr/>
        </p:nvSpPr>
        <p:spPr bwMode="auto">
          <a:xfrm>
            <a:off x="306780" y="4927774"/>
            <a:ext cx="83058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The quantity supplied in a market is the sum of the quantities supplied by all the sellers at each price. Thus, the market supply curve is found by adding horizontally the individual supply curves. At a price of $2.00</a:t>
            </a:r>
            <a:r>
              <a:rPr lang="en-US" dirty="0" smtClean="0">
                <a:latin typeface="+mn-lt"/>
              </a:rPr>
              <a:t>, Bob </a:t>
            </a:r>
            <a:r>
              <a:rPr lang="en-US" dirty="0">
                <a:latin typeface="+mn-lt"/>
              </a:rPr>
              <a:t>supplies 3 </a:t>
            </a:r>
            <a:r>
              <a:rPr lang="en-US" dirty="0" smtClean="0">
                <a:latin typeface="+mn-lt"/>
              </a:rPr>
              <a:t>hamburgers, </a:t>
            </a:r>
            <a:r>
              <a:rPr lang="en-US" dirty="0">
                <a:latin typeface="+mn-lt"/>
              </a:rPr>
              <a:t>and </a:t>
            </a:r>
            <a:r>
              <a:rPr lang="en-US" dirty="0" smtClean="0">
                <a:latin typeface="+mn-lt"/>
              </a:rPr>
              <a:t>Al </a:t>
            </a:r>
            <a:r>
              <a:rPr lang="en-US" dirty="0">
                <a:latin typeface="+mn-lt"/>
              </a:rPr>
              <a:t>supplies 4 </a:t>
            </a:r>
            <a:r>
              <a:rPr lang="en-US" dirty="0" smtClean="0">
                <a:latin typeface="+mn-lt"/>
              </a:rPr>
              <a:t>hamburgers</a:t>
            </a:r>
            <a:r>
              <a:rPr lang="en-US" dirty="0">
                <a:latin typeface="+mn-lt"/>
              </a:rPr>
              <a:t>. The quantity supplied in the market at this price is </a:t>
            </a:r>
            <a:r>
              <a:rPr lang="en-US" dirty="0" smtClean="0">
                <a:latin typeface="+mn-lt"/>
              </a:rPr>
              <a:t>7 hamburgers.</a:t>
            </a:r>
            <a:endParaRPr lang="en-US" dirty="0">
              <a:latin typeface="+mn-lt"/>
            </a:endParaRPr>
          </a:p>
        </p:txBody>
      </p:sp>
      <p:sp>
        <p:nvSpPr>
          <p:cNvPr id="7" name="Content Placeholder 2"/>
          <p:cNvSpPr>
            <a:spLocks noGrp="1"/>
          </p:cNvSpPr>
          <p:nvPr>
            <p:ph idx="4294967295"/>
          </p:nvPr>
        </p:nvSpPr>
        <p:spPr bwMode="auto">
          <a:xfrm>
            <a:off x="457200" y="1172701"/>
            <a:ext cx="8229600" cy="117861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2800" dirty="0" smtClean="0"/>
              <a:t>Market supply – sum of the supply schedules of all sellers for a good or service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635000" y="2252663"/>
            <a:ext cx="1577758" cy="2852738"/>
            <a:chOff x="4412430" y="1481554"/>
            <a:chExt cx="1577757" cy="2853161"/>
          </a:xfrm>
        </p:grpSpPr>
        <p:cxnSp>
          <p:nvCxnSpPr>
            <p:cNvPr id="9" name="Straight Connector 8"/>
            <p:cNvCxnSpPr/>
            <p:nvPr/>
          </p:nvCxnSpPr>
          <p:spPr>
            <a:xfrm rot="5400000" flipH="1" flipV="1">
              <a:off x="3840766" y="2696251"/>
              <a:ext cx="2210128" cy="1066799"/>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38083" name="TextBox 9"/>
            <p:cNvSpPr txBox="1">
              <a:spLocks noChangeArrowheads="1"/>
            </p:cNvSpPr>
            <p:nvPr/>
          </p:nvSpPr>
          <p:spPr bwMode="auto">
            <a:xfrm>
              <a:off x="5449654" y="1481554"/>
              <a:ext cx="540533" cy="338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smtClean="0"/>
                <a:t>S</a:t>
              </a:r>
              <a:r>
                <a:rPr lang="en-US" sz="1600" baseline="-25000" dirty="0" err="1" smtClean="0"/>
                <a:t>Jan</a:t>
              </a:r>
              <a:endParaRPr lang="en-US" sz="1600" baseline="-25000" dirty="0"/>
            </a:p>
          </p:txBody>
        </p:sp>
      </p:grpSp>
      <p:grpSp>
        <p:nvGrpSpPr>
          <p:cNvPr id="3" name="Group 10"/>
          <p:cNvGrpSpPr>
            <a:grpSpLocks/>
          </p:cNvGrpSpPr>
          <p:nvPr/>
        </p:nvGrpSpPr>
        <p:grpSpPr bwMode="auto">
          <a:xfrm>
            <a:off x="420688" y="5376853"/>
            <a:ext cx="3140214" cy="746303"/>
            <a:chOff x="680076" y="5147846"/>
            <a:chExt cx="3140210" cy="746129"/>
          </a:xfrm>
        </p:grpSpPr>
        <p:sp>
          <p:nvSpPr>
            <p:cNvPr id="38041" name="TextBox 11"/>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38042" name="Group 99"/>
            <p:cNvGrpSpPr>
              <a:grpSpLocks/>
            </p:cNvGrpSpPr>
            <p:nvPr/>
          </p:nvGrpSpPr>
          <p:grpSpPr bwMode="auto">
            <a:xfrm>
              <a:off x="914400" y="5147846"/>
              <a:ext cx="2875584" cy="460177"/>
              <a:chOff x="936854" y="5147846"/>
              <a:chExt cx="2875584" cy="460177"/>
            </a:xfrm>
          </p:grpSpPr>
          <p:cxnSp>
            <p:nvCxnSpPr>
              <p:cNvPr id="15" name="Straight Connector 14"/>
              <p:cNvCxnSpPr/>
              <p:nvPr/>
            </p:nvCxnSpPr>
            <p:spPr>
              <a:xfrm>
                <a:off x="937480" y="5300210"/>
                <a:ext cx="2719383"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045" name="Group 96"/>
              <p:cNvGrpSpPr>
                <a:grpSpLocks/>
              </p:cNvGrpSpPr>
              <p:nvPr/>
            </p:nvGrpSpPr>
            <p:grpSpPr bwMode="auto">
              <a:xfrm>
                <a:off x="996920" y="5147846"/>
                <a:ext cx="2815518" cy="460177"/>
                <a:chOff x="996920" y="5147846"/>
                <a:chExt cx="2815518" cy="460177"/>
              </a:xfrm>
            </p:grpSpPr>
            <p:grpSp>
              <p:nvGrpSpPr>
                <p:cNvPr id="38046" name="Group 14"/>
                <p:cNvGrpSpPr>
                  <a:grpSpLocks/>
                </p:cNvGrpSpPr>
                <p:nvPr/>
              </p:nvGrpSpPr>
              <p:grpSpPr bwMode="auto">
                <a:xfrm>
                  <a:off x="3429000" y="5147846"/>
                  <a:ext cx="383438" cy="460177"/>
                  <a:chOff x="8001000" y="4648200"/>
                  <a:chExt cx="383438" cy="460177"/>
                </a:xfrm>
              </p:grpSpPr>
              <p:cxnSp>
                <p:nvCxnSpPr>
                  <p:cNvPr id="51" name="Straight Connector 12"/>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81" name="TextBox 13"/>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38047" name="Group 15"/>
                <p:cNvGrpSpPr>
                  <a:grpSpLocks/>
                </p:cNvGrpSpPr>
                <p:nvPr/>
              </p:nvGrpSpPr>
              <p:grpSpPr bwMode="auto">
                <a:xfrm>
                  <a:off x="2971800" y="5147846"/>
                  <a:ext cx="383438" cy="460177"/>
                  <a:chOff x="8001000" y="4648200"/>
                  <a:chExt cx="383438" cy="460177"/>
                </a:xfrm>
              </p:grpSpPr>
              <p:cxnSp>
                <p:nvCxnSpPr>
                  <p:cNvPr id="49" name="Straight Connector 16"/>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9" name="TextBox 17"/>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38048" name="Group 18"/>
                <p:cNvGrpSpPr>
                  <a:grpSpLocks/>
                </p:cNvGrpSpPr>
                <p:nvPr/>
              </p:nvGrpSpPr>
              <p:grpSpPr bwMode="auto">
                <a:xfrm>
                  <a:off x="3200400" y="5147846"/>
                  <a:ext cx="370101" cy="460177"/>
                  <a:chOff x="8001000" y="4648200"/>
                  <a:chExt cx="370101" cy="460177"/>
                </a:xfrm>
              </p:grpSpPr>
              <p:cxnSp>
                <p:nvCxnSpPr>
                  <p:cNvPr id="47" name="Straight Connector 19"/>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7" name="TextBox 20"/>
                  <p:cNvSpPr txBox="1">
                    <a:spLocks noChangeArrowheads="1"/>
                  </p:cNvSpPr>
                  <p:nvPr/>
                </p:nvSpPr>
                <p:spPr bwMode="auto">
                  <a:xfrm>
                    <a:off x="8001000" y="4800600"/>
                    <a:ext cx="3701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11</a:t>
                    </a:r>
                  </a:p>
                </p:txBody>
              </p:sp>
            </p:grpSp>
            <p:grpSp>
              <p:nvGrpSpPr>
                <p:cNvPr id="38049" name="Group 21"/>
                <p:cNvGrpSpPr>
                  <a:grpSpLocks/>
                </p:cNvGrpSpPr>
                <p:nvPr/>
              </p:nvGrpSpPr>
              <p:grpSpPr bwMode="auto">
                <a:xfrm>
                  <a:off x="2825720" y="5147846"/>
                  <a:ext cx="284052" cy="460177"/>
                  <a:chOff x="8069094" y="4648200"/>
                  <a:chExt cx="284052" cy="460177"/>
                </a:xfrm>
              </p:grpSpPr>
              <p:cxnSp>
                <p:nvCxnSpPr>
                  <p:cNvPr id="45" name="Straight Connector 44"/>
                  <p:cNvCxnSpPr/>
                  <p:nvPr/>
                </p:nvCxnSpPr>
                <p:spPr>
                  <a:xfrm rot="5400000">
                    <a:off x="8156513"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5" name="TextBox 4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9</a:t>
                    </a:r>
                  </a:p>
                </p:txBody>
              </p:sp>
            </p:grpSp>
            <p:grpSp>
              <p:nvGrpSpPr>
                <p:cNvPr id="38050" name="Group 27"/>
                <p:cNvGrpSpPr>
                  <a:grpSpLocks/>
                </p:cNvGrpSpPr>
                <p:nvPr/>
              </p:nvGrpSpPr>
              <p:grpSpPr bwMode="auto">
                <a:xfrm>
                  <a:off x="996920" y="5147846"/>
                  <a:ext cx="284052" cy="460177"/>
                  <a:chOff x="8069094" y="4648200"/>
                  <a:chExt cx="284052" cy="460177"/>
                </a:xfrm>
              </p:grpSpPr>
              <p:cxnSp>
                <p:nvCxnSpPr>
                  <p:cNvPr id="43" name="Straight Connector 42"/>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3" name="TextBox 4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38051" name="Group 30"/>
                <p:cNvGrpSpPr>
                  <a:grpSpLocks/>
                </p:cNvGrpSpPr>
                <p:nvPr/>
              </p:nvGrpSpPr>
              <p:grpSpPr bwMode="auto">
                <a:xfrm>
                  <a:off x="1225520" y="5147846"/>
                  <a:ext cx="284052" cy="460177"/>
                  <a:chOff x="8069094" y="4648200"/>
                  <a:chExt cx="284052" cy="460177"/>
                </a:xfrm>
              </p:grpSpPr>
              <p:cxnSp>
                <p:nvCxnSpPr>
                  <p:cNvPr id="41" name="Straight Connector 40"/>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1" name="TextBox 4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38052" name="Group 33"/>
                <p:cNvGrpSpPr>
                  <a:grpSpLocks/>
                </p:cNvGrpSpPr>
                <p:nvPr/>
              </p:nvGrpSpPr>
              <p:grpSpPr bwMode="auto">
                <a:xfrm>
                  <a:off x="1454120" y="5147846"/>
                  <a:ext cx="284052" cy="460177"/>
                  <a:chOff x="8069094" y="4648200"/>
                  <a:chExt cx="284052" cy="460177"/>
                </a:xfrm>
              </p:grpSpPr>
              <p:cxnSp>
                <p:nvCxnSpPr>
                  <p:cNvPr id="39" name="Straight Connector 38"/>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9" name="TextBox 3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38053" name="Group 36"/>
                <p:cNvGrpSpPr>
                  <a:grpSpLocks/>
                </p:cNvGrpSpPr>
                <p:nvPr/>
              </p:nvGrpSpPr>
              <p:grpSpPr bwMode="auto">
                <a:xfrm>
                  <a:off x="1682720" y="5147846"/>
                  <a:ext cx="284052" cy="460177"/>
                  <a:chOff x="8069094" y="4648200"/>
                  <a:chExt cx="284052" cy="460177"/>
                </a:xfrm>
              </p:grpSpPr>
              <p:cxnSp>
                <p:nvCxnSpPr>
                  <p:cNvPr id="37" name="Straight Connector 36"/>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7" name="TextBox 3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38054" name="Group 39"/>
                <p:cNvGrpSpPr>
                  <a:grpSpLocks/>
                </p:cNvGrpSpPr>
                <p:nvPr/>
              </p:nvGrpSpPr>
              <p:grpSpPr bwMode="auto">
                <a:xfrm>
                  <a:off x="1911320" y="5147846"/>
                  <a:ext cx="284052" cy="460177"/>
                  <a:chOff x="8069094" y="4648200"/>
                  <a:chExt cx="284052" cy="460177"/>
                </a:xfrm>
              </p:grpSpPr>
              <p:cxnSp>
                <p:nvCxnSpPr>
                  <p:cNvPr id="35" name="Straight Connector 34"/>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5" name="TextBox 3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38055" name="Group 42"/>
                <p:cNvGrpSpPr>
                  <a:grpSpLocks/>
                </p:cNvGrpSpPr>
                <p:nvPr/>
              </p:nvGrpSpPr>
              <p:grpSpPr bwMode="auto">
                <a:xfrm>
                  <a:off x="2139920" y="5147846"/>
                  <a:ext cx="284052" cy="460177"/>
                  <a:chOff x="8069094" y="4648200"/>
                  <a:chExt cx="284052" cy="460177"/>
                </a:xfrm>
              </p:grpSpPr>
              <p:cxnSp>
                <p:nvCxnSpPr>
                  <p:cNvPr id="33" name="Straight Connector 32"/>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3" name="TextBox 3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38056" name="Group 45"/>
                <p:cNvGrpSpPr>
                  <a:grpSpLocks/>
                </p:cNvGrpSpPr>
                <p:nvPr/>
              </p:nvGrpSpPr>
              <p:grpSpPr bwMode="auto">
                <a:xfrm>
                  <a:off x="2368520" y="5147846"/>
                  <a:ext cx="284052" cy="460177"/>
                  <a:chOff x="8069094" y="4648200"/>
                  <a:chExt cx="284052" cy="460177"/>
                </a:xfrm>
              </p:grpSpPr>
              <p:cxnSp>
                <p:nvCxnSpPr>
                  <p:cNvPr id="31" name="Straight Connector 30"/>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1" name="TextBox 3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nvGrpSpPr>
                <p:cNvPr id="38057" name="Group 48"/>
                <p:cNvGrpSpPr>
                  <a:grpSpLocks/>
                </p:cNvGrpSpPr>
                <p:nvPr/>
              </p:nvGrpSpPr>
              <p:grpSpPr bwMode="auto">
                <a:xfrm>
                  <a:off x="2597120" y="5147846"/>
                  <a:ext cx="284052" cy="460177"/>
                  <a:chOff x="8069094" y="4648200"/>
                  <a:chExt cx="284052" cy="460177"/>
                </a:xfrm>
              </p:grpSpPr>
              <p:cxnSp>
                <p:nvCxnSpPr>
                  <p:cNvPr id="29" name="Straight Connector 24"/>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59" name="TextBox 2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grpSp>
        <p:sp>
          <p:nvSpPr>
            <p:cNvPr id="38043" name="TextBox 13"/>
            <p:cNvSpPr txBox="1">
              <a:spLocks noChangeArrowheads="1"/>
            </p:cNvSpPr>
            <p:nvPr/>
          </p:nvSpPr>
          <p:spPr bwMode="auto">
            <a:xfrm>
              <a:off x="2968772" y="5586270"/>
              <a:ext cx="851514"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grpSp>
      <p:grpSp>
        <p:nvGrpSpPr>
          <p:cNvPr id="22" name="Group 52"/>
          <p:cNvGrpSpPr>
            <a:grpSpLocks/>
          </p:cNvGrpSpPr>
          <p:nvPr/>
        </p:nvGrpSpPr>
        <p:grpSpPr bwMode="auto">
          <a:xfrm>
            <a:off x="62195" y="2083263"/>
            <a:ext cx="739492" cy="3446000"/>
            <a:chOff x="3983925" y="1355321"/>
            <a:chExt cx="740222" cy="3446072"/>
          </a:xfrm>
        </p:grpSpPr>
        <p:cxnSp>
          <p:nvCxnSpPr>
            <p:cNvPr id="54" name="Straight Connector 53"/>
            <p:cNvCxnSpPr/>
            <p:nvPr/>
          </p:nvCxnSpPr>
          <p:spPr>
            <a:xfrm rot="5400000">
              <a:off x="2895960" y="3124167"/>
              <a:ext cx="3352862"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022" name="Group 56"/>
            <p:cNvGrpSpPr>
              <a:grpSpLocks/>
            </p:cNvGrpSpPr>
            <p:nvPr/>
          </p:nvGrpSpPr>
          <p:grpSpPr bwMode="auto">
            <a:xfrm>
              <a:off x="3983925" y="1828800"/>
              <a:ext cx="740222" cy="307777"/>
              <a:chOff x="6117778" y="2286000"/>
              <a:chExt cx="740222" cy="307777"/>
            </a:xfrm>
          </p:grpSpPr>
          <p:sp>
            <p:nvSpPr>
              <p:cNvPr id="38039"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73" name="Straight Connector 55"/>
              <p:cNvCxnSpPr/>
              <p:nvPr/>
            </p:nvCxnSpPr>
            <p:spPr>
              <a:xfrm>
                <a:off x="6705450" y="2513754"/>
                <a:ext cx="1525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3" name="Group 57"/>
            <p:cNvGrpSpPr>
              <a:grpSpLocks/>
            </p:cNvGrpSpPr>
            <p:nvPr/>
          </p:nvGrpSpPr>
          <p:grpSpPr bwMode="auto">
            <a:xfrm>
              <a:off x="4097738" y="2297668"/>
              <a:ext cx="626409" cy="307777"/>
              <a:chOff x="6231591" y="2286000"/>
              <a:chExt cx="626409" cy="307777"/>
            </a:xfrm>
          </p:grpSpPr>
          <p:sp>
            <p:nvSpPr>
              <p:cNvPr id="38037" name="TextBox 6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71" name="Straight Connector 70"/>
              <p:cNvCxnSpPr/>
              <p:nvPr/>
            </p:nvCxnSpPr>
            <p:spPr>
              <a:xfrm>
                <a:off x="6705449" y="2514794"/>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4" name="Group 60"/>
            <p:cNvGrpSpPr>
              <a:grpSpLocks/>
            </p:cNvGrpSpPr>
            <p:nvPr/>
          </p:nvGrpSpPr>
          <p:grpSpPr bwMode="auto">
            <a:xfrm>
              <a:off x="4097738" y="2754868"/>
              <a:ext cx="626409" cy="307777"/>
              <a:chOff x="6231591" y="2286000"/>
              <a:chExt cx="626409" cy="307777"/>
            </a:xfrm>
          </p:grpSpPr>
          <p:sp>
            <p:nvSpPr>
              <p:cNvPr id="38035" name="TextBox 6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69" name="Straight Connector 68"/>
              <p:cNvCxnSpPr/>
              <p:nvPr/>
            </p:nvCxnSpPr>
            <p:spPr>
              <a:xfrm>
                <a:off x="6705449" y="2514803"/>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5" name="Group 63"/>
            <p:cNvGrpSpPr>
              <a:grpSpLocks/>
            </p:cNvGrpSpPr>
            <p:nvPr/>
          </p:nvGrpSpPr>
          <p:grpSpPr bwMode="auto">
            <a:xfrm>
              <a:off x="4097738" y="3212068"/>
              <a:ext cx="626409" cy="307777"/>
              <a:chOff x="6231591" y="2286000"/>
              <a:chExt cx="626409" cy="307777"/>
            </a:xfrm>
          </p:grpSpPr>
          <p:sp>
            <p:nvSpPr>
              <p:cNvPr id="38033" name="TextBox 6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67" name="Straight Connector 66"/>
              <p:cNvCxnSpPr/>
              <p:nvPr/>
            </p:nvCxnSpPr>
            <p:spPr>
              <a:xfrm>
                <a:off x="6705449" y="2514811"/>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6" name="Group 66"/>
            <p:cNvGrpSpPr>
              <a:grpSpLocks/>
            </p:cNvGrpSpPr>
            <p:nvPr/>
          </p:nvGrpSpPr>
          <p:grpSpPr bwMode="auto">
            <a:xfrm>
              <a:off x="4097738" y="3669268"/>
              <a:ext cx="626409" cy="307777"/>
              <a:chOff x="6231591" y="2286000"/>
              <a:chExt cx="626409" cy="307777"/>
            </a:xfrm>
          </p:grpSpPr>
          <p:sp>
            <p:nvSpPr>
              <p:cNvPr id="38031" name="TextBox 6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65" name="Straight Connector 64"/>
              <p:cNvCxnSpPr/>
              <p:nvPr/>
            </p:nvCxnSpPr>
            <p:spPr>
              <a:xfrm>
                <a:off x="6705449" y="2514820"/>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7" name="Group 69"/>
            <p:cNvGrpSpPr>
              <a:grpSpLocks/>
            </p:cNvGrpSpPr>
            <p:nvPr/>
          </p:nvGrpSpPr>
          <p:grpSpPr bwMode="auto">
            <a:xfrm>
              <a:off x="4097738" y="4126468"/>
              <a:ext cx="626409" cy="307777"/>
              <a:chOff x="6231591" y="2286000"/>
              <a:chExt cx="626409" cy="307777"/>
            </a:xfrm>
          </p:grpSpPr>
          <p:sp>
            <p:nvSpPr>
              <p:cNvPr id="38029" name="TextBox 6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63" name="Straight Connector 62"/>
              <p:cNvCxnSpPr/>
              <p:nvPr/>
            </p:nvCxnSpPr>
            <p:spPr>
              <a:xfrm>
                <a:off x="6705449" y="2514828"/>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028" name="TextBox 60"/>
            <p:cNvSpPr txBox="1">
              <a:spLocks noChangeArrowheads="1"/>
            </p:cNvSpPr>
            <p:nvPr/>
          </p:nvSpPr>
          <p:spPr bwMode="auto">
            <a:xfrm>
              <a:off x="4006184" y="1355321"/>
              <a:ext cx="594017"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cxnSp>
        <p:nvCxnSpPr>
          <p:cNvPr id="74" name="Straight Connector 73"/>
          <p:cNvCxnSpPr/>
          <p:nvPr/>
        </p:nvCxnSpPr>
        <p:spPr>
          <a:xfrm>
            <a:off x="655638" y="3721100"/>
            <a:ext cx="665162"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flipH="1" flipV="1">
            <a:off x="419894" y="4647406"/>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6" name="Freeform 183"/>
          <p:cNvSpPr>
            <a:spLocks/>
          </p:cNvSpPr>
          <p:nvPr/>
        </p:nvSpPr>
        <p:spPr bwMode="auto">
          <a:xfrm>
            <a:off x="1244600" y="36576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77" name="TextBox 76"/>
          <p:cNvSpPr txBox="1">
            <a:spLocks noChangeArrowheads="1"/>
          </p:cNvSpPr>
          <p:nvPr/>
        </p:nvSpPr>
        <p:spPr bwMode="auto">
          <a:xfrm>
            <a:off x="883339" y="1212213"/>
            <a:ext cx="17677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smtClean="0">
                <a:solidFill>
                  <a:schemeClr val="bg1">
                    <a:lumMod val="50000"/>
                  </a:schemeClr>
                </a:solidFill>
                <a:latin typeface="+mn-lt"/>
              </a:rPr>
              <a:t>Jan’s supply</a:t>
            </a:r>
            <a:endParaRPr lang="en-US" sz="2400" b="1" dirty="0">
              <a:solidFill>
                <a:schemeClr val="bg1">
                  <a:lumMod val="50000"/>
                </a:schemeClr>
              </a:solidFill>
              <a:latin typeface="+mn-lt"/>
            </a:endParaRPr>
          </a:p>
        </p:txBody>
      </p:sp>
      <p:sp>
        <p:nvSpPr>
          <p:cNvPr id="78" name="Rectangle 77"/>
          <p:cNvSpPr/>
          <p:nvPr/>
        </p:nvSpPr>
        <p:spPr>
          <a:xfrm>
            <a:off x="4164013" y="2109788"/>
            <a:ext cx="1738312"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30" name="Group 78"/>
          <p:cNvGrpSpPr>
            <a:grpSpLocks/>
          </p:cNvGrpSpPr>
          <p:nvPr/>
        </p:nvGrpSpPr>
        <p:grpSpPr bwMode="auto">
          <a:xfrm>
            <a:off x="4149725" y="2667000"/>
            <a:ext cx="1600200" cy="1981201"/>
            <a:chOff x="4459054" y="1928336"/>
            <a:chExt cx="1600201" cy="1981203"/>
          </a:xfrm>
        </p:grpSpPr>
        <p:cxnSp>
          <p:nvCxnSpPr>
            <p:cNvPr id="80" name="Straight Connector 79"/>
            <p:cNvCxnSpPr/>
            <p:nvPr/>
          </p:nvCxnSpPr>
          <p:spPr>
            <a:xfrm rot="5400000" flipH="1" flipV="1">
              <a:off x="4459054" y="2309337"/>
              <a:ext cx="1600202" cy="1600201"/>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38020" name="TextBox 80"/>
            <p:cNvSpPr txBox="1">
              <a:spLocks noChangeArrowheads="1"/>
            </p:cNvSpPr>
            <p:nvPr/>
          </p:nvSpPr>
          <p:spPr bwMode="auto">
            <a:xfrm>
              <a:off x="5449654" y="1928336"/>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smtClean="0"/>
                <a:t>S</a:t>
              </a:r>
              <a:r>
                <a:rPr lang="en-US" sz="1600" baseline="-25000" dirty="0" err="1" smtClean="0"/>
                <a:t>Al</a:t>
              </a:r>
              <a:endParaRPr lang="en-US" sz="1600" baseline="-25000" dirty="0"/>
            </a:p>
          </p:txBody>
        </p:sp>
      </p:grpSp>
      <p:grpSp>
        <p:nvGrpSpPr>
          <p:cNvPr id="32" name="Group 81"/>
          <p:cNvGrpSpPr>
            <a:grpSpLocks/>
          </p:cNvGrpSpPr>
          <p:nvPr/>
        </p:nvGrpSpPr>
        <p:grpSpPr bwMode="auto">
          <a:xfrm>
            <a:off x="3935413" y="5386396"/>
            <a:ext cx="1966912" cy="782133"/>
            <a:chOff x="680076" y="5147846"/>
            <a:chExt cx="1966908" cy="781647"/>
          </a:xfrm>
        </p:grpSpPr>
        <p:sp>
          <p:nvSpPr>
            <p:cNvPr id="37993" name="TextBox 82"/>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37994" name="Group 99"/>
            <p:cNvGrpSpPr>
              <a:grpSpLocks/>
            </p:cNvGrpSpPr>
            <p:nvPr/>
          </p:nvGrpSpPr>
          <p:grpSpPr bwMode="auto">
            <a:xfrm>
              <a:off x="914400" y="5147846"/>
              <a:ext cx="1732584" cy="460177"/>
              <a:chOff x="936854" y="5147846"/>
              <a:chExt cx="1732584" cy="460177"/>
            </a:xfrm>
          </p:grpSpPr>
          <p:cxnSp>
            <p:nvCxnSpPr>
              <p:cNvPr id="86" name="Straight Connector 85"/>
              <p:cNvCxnSpPr/>
              <p:nvPr/>
            </p:nvCxnSpPr>
            <p:spPr>
              <a:xfrm>
                <a:off x="937480" y="5300152"/>
                <a:ext cx="1731958" cy="237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97" name="Group 96"/>
              <p:cNvGrpSpPr>
                <a:grpSpLocks/>
              </p:cNvGrpSpPr>
              <p:nvPr/>
            </p:nvGrpSpPr>
            <p:grpSpPr bwMode="auto">
              <a:xfrm>
                <a:off x="996920" y="5147846"/>
                <a:ext cx="1655652" cy="460177"/>
                <a:chOff x="996920" y="5147846"/>
                <a:chExt cx="1655652" cy="460177"/>
              </a:xfrm>
            </p:grpSpPr>
            <p:grpSp>
              <p:nvGrpSpPr>
                <p:cNvPr id="37998" name="Group 27"/>
                <p:cNvGrpSpPr>
                  <a:grpSpLocks/>
                </p:cNvGrpSpPr>
                <p:nvPr/>
              </p:nvGrpSpPr>
              <p:grpSpPr bwMode="auto">
                <a:xfrm>
                  <a:off x="996920" y="5147846"/>
                  <a:ext cx="284052" cy="460177"/>
                  <a:chOff x="8069094" y="4648200"/>
                  <a:chExt cx="284052" cy="460177"/>
                </a:xfrm>
              </p:grpSpPr>
              <p:cxnSp>
                <p:nvCxnSpPr>
                  <p:cNvPr id="107" name="Straight Connector 106"/>
                  <p:cNvCxnSpPr/>
                  <p:nvPr/>
                </p:nvCxnSpPr>
                <p:spPr>
                  <a:xfrm rot="5400000">
                    <a:off x="8156545"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8" name="TextBox 10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37999" name="Group 30"/>
                <p:cNvGrpSpPr>
                  <a:grpSpLocks/>
                </p:cNvGrpSpPr>
                <p:nvPr/>
              </p:nvGrpSpPr>
              <p:grpSpPr bwMode="auto">
                <a:xfrm>
                  <a:off x="1225520" y="5147846"/>
                  <a:ext cx="284052" cy="460177"/>
                  <a:chOff x="8069094" y="4648200"/>
                  <a:chExt cx="284052" cy="460177"/>
                </a:xfrm>
              </p:grpSpPr>
              <p:cxnSp>
                <p:nvCxnSpPr>
                  <p:cNvPr id="105" name="Straight Connector 104"/>
                  <p:cNvCxnSpPr/>
                  <p:nvPr/>
                </p:nvCxnSpPr>
                <p:spPr>
                  <a:xfrm rot="5400000">
                    <a:off x="8156544"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6" name="TextBox 10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38000" name="Group 33"/>
                <p:cNvGrpSpPr>
                  <a:grpSpLocks/>
                </p:cNvGrpSpPr>
                <p:nvPr/>
              </p:nvGrpSpPr>
              <p:grpSpPr bwMode="auto">
                <a:xfrm>
                  <a:off x="1454120" y="5147846"/>
                  <a:ext cx="284052" cy="460177"/>
                  <a:chOff x="8069094" y="4648200"/>
                  <a:chExt cx="284052" cy="460177"/>
                </a:xfrm>
              </p:grpSpPr>
              <p:cxnSp>
                <p:nvCxnSpPr>
                  <p:cNvPr id="103" name="Straight Connector 102"/>
                  <p:cNvCxnSpPr/>
                  <p:nvPr/>
                </p:nvCxnSpPr>
                <p:spPr>
                  <a:xfrm rot="5400000">
                    <a:off x="8156544"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4" name="TextBox 10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38001" name="Group 36"/>
                <p:cNvGrpSpPr>
                  <a:grpSpLocks/>
                </p:cNvGrpSpPr>
                <p:nvPr/>
              </p:nvGrpSpPr>
              <p:grpSpPr bwMode="auto">
                <a:xfrm>
                  <a:off x="1682720" y="5147846"/>
                  <a:ext cx="284052" cy="460177"/>
                  <a:chOff x="8069094" y="4648200"/>
                  <a:chExt cx="284052" cy="460177"/>
                </a:xfrm>
              </p:grpSpPr>
              <p:cxnSp>
                <p:nvCxnSpPr>
                  <p:cNvPr id="101" name="Straight Connector 100"/>
                  <p:cNvCxnSpPr/>
                  <p:nvPr/>
                </p:nvCxnSpPr>
                <p:spPr>
                  <a:xfrm rot="5400000">
                    <a:off x="8153368"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2" name="TextBox 10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38002" name="Group 39"/>
                <p:cNvGrpSpPr>
                  <a:grpSpLocks/>
                </p:cNvGrpSpPr>
                <p:nvPr/>
              </p:nvGrpSpPr>
              <p:grpSpPr bwMode="auto">
                <a:xfrm>
                  <a:off x="1911320" y="5147846"/>
                  <a:ext cx="284052" cy="460177"/>
                  <a:chOff x="8069094" y="4648200"/>
                  <a:chExt cx="284052" cy="460177"/>
                </a:xfrm>
              </p:grpSpPr>
              <p:cxnSp>
                <p:nvCxnSpPr>
                  <p:cNvPr id="99" name="Straight Connector 98"/>
                  <p:cNvCxnSpPr/>
                  <p:nvPr/>
                </p:nvCxnSpPr>
                <p:spPr>
                  <a:xfrm rot="5400000">
                    <a:off x="8151780"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0" name="TextBox 9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38003" name="Group 42"/>
                <p:cNvGrpSpPr>
                  <a:grpSpLocks/>
                </p:cNvGrpSpPr>
                <p:nvPr/>
              </p:nvGrpSpPr>
              <p:grpSpPr bwMode="auto">
                <a:xfrm>
                  <a:off x="2139920" y="5147846"/>
                  <a:ext cx="284052" cy="460177"/>
                  <a:chOff x="8069094" y="4648200"/>
                  <a:chExt cx="284052" cy="460177"/>
                </a:xfrm>
              </p:grpSpPr>
              <p:cxnSp>
                <p:nvCxnSpPr>
                  <p:cNvPr id="97" name="Straight Connector 96"/>
                  <p:cNvCxnSpPr/>
                  <p:nvPr/>
                </p:nvCxnSpPr>
                <p:spPr>
                  <a:xfrm rot="5400000">
                    <a:off x="8151779"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08" name="TextBox 9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38004" name="Group 45"/>
                <p:cNvGrpSpPr>
                  <a:grpSpLocks/>
                </p:cNvGrpSpPr>
                <p:nvPr/>
              </p:nvGrpSpPr>
              <p:grpSpPr bwMode="auto">
                <a:xfrm>
                  <a:off x="2368520" y="5147846"/>
                  <a:ext cx="284052" cy="460177"/>
                  <a:chOff x="8069094" y="4648200"/>
                  <a:chExt cx="284052" cy="460177"/>
                </a:xfrm>
              </p:grpSpPr>
              <p:cxnSp>
                <p:nvCxnSpPr>
                  <p:cNvPr id="95" name="Straight Connector 94"/>
                  <p:cNvCxnSpPr/>
                  <p:nvPr/>
                </p:nvCxnSpPr>
                <p:spPr>
                  <a:xfrm rot="5400000">
                    <a:off x="8151779"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06" name="TextBox 9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grpSp>
        <p:sp>
          <p:nvSpPr>
            <p:cNvPr id="37995" name="TextBox 84"/>
            <p:cNvSpPr txBox="1">
              <a:spLocks noChangeArrowheads="1"/>
            </p:cNvSpPr>
            <p:nvPr/>
          </p:nvSpPr>
          <p:spPr bwMode="auto">
            <a:xfrm>
              <a:off x="1788561" y="5621907"/>
              <a:ext cx="851513" cy="307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smtClean="0"/>
                <a:t>Quantity</a:t>
              </a:r>
              <a:endParaRPr lang="en-US" sz="1400" dirty="0"/>
            </a:p>
          </p:txBody>
        </p:sp>
      </p:grpSp>
      <p:grpSp>
        <p:nvGrpSpPr>
          <p:cNvPr id="52" name="Group 108"/>
          <p:cNvGrpSpPr>
            <a:grpSpLocks/>
          </p:cNvGrpSpPr>
          <p:nvPr/>
        </p:nvGrpSpPr>
        <p:grpSpPr bwMode="auto">
          <a:xfrm>
            <a:off x="3576267" y="2105488"/>
            <a:ext cx="740146" cy="3434887"/>
            <a:chOff x="3983925" y="1367130"/>
            <a:chExt cx="740222" cy="3434263"/>
          </a:xfrm>
        </p:grpSpPr>
        <p:cxnSp>
          <p:nvCxnSpPr>
            <p:cNvPr id="110" name="Straight Connector 109"/>
            <p:cNvCxnSpPr/>
            <p:nvPr/>
          </p:nvCxnSpPr>
          <p:spPr>
            <a:xfrm rot="5400000">
              <a:off x="2896428" y="3124501"/>
              <a:ext cx="335219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74" name="Group 56"/>
            <p:cNvGrpSpPr>
              <a:grpSpLocks/>
            </p:cNvGrpSpPr>
            <p:nvPr/>
          </p:nvGrpSpPr>
          <p:grpSpPr bwMode="auto">
            <a:xfrm>
              <a:off x="3983925" y="1828800"/>
              <a:ext cx="740222" cy="307777"/>
              <a:chOff x="6117778" y="2286000"/>
              <a:chExt cx="740222" cy="307777"/>
            </a:xfrm>
          </p:grpSpPr>
          <p:sp>
            <p:nvSpPr>
              <p:cNvPr id="37991"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129" name="Straight Connector 55"/>
              <p:cNvCxnSpPr/>
              <p:nvPr/>
            </p:nvCxnSpPr>
            <p:spPr>
              <a:xfrm>
                <a:off x="6705584" y="2514301"/>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5" name="Group 57"/>
            <p:cNvGrpSpPr>
              <a:grpSpLocks/>
            </p:cNvGrpSpPr>
            <p:nvPr/>
          </p:nvGrpSpPr>
          <p:grpSpPr bwMode="auto">
            <a:xfrm>
              <a:off x="4097738" y="2297668"/>
              <a:ext cx="626409" cy="307777"/>
              <a:chOff x="6231591" y="2286000"/>
              <a:chExt cx="626409" cy="307777"/>
            </a:xfrm>
          </p:grpSpPr>
          <p:sp>
            <p:nvSpPr>
              <p:cNvPr id="37989" name="TextBox 12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127" name="Straight Connector 126"/>
              <p:cNvCxnSpPr/>
              <p:nvPr/>
            </p:nvCxnSpPr>
            <p:spPr>
              <a:xfrm>
                <a:off x="6705584" y="2515248"/>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6" name="Group 60"/>
            <p:cNvGrpSpPr>
              <a:grpSpLocks/>
            </p:cNvGrpSpPr>
            <p:nvPr/>
          </p:nvGrpSpPr>
          <p:grpSpPr bwMode="auto">
            <a:xfrm>
              <a:off x="4097738" y="2754868"/>
              <a:ext cx="626409" cy="307777"/>
              <a:chOff x="6231591" y="2286000"/>
              <a:chExt cx="626409" cy="307777"/>
            </a:xfrm>
          </p:grpSpPr>
          <p:sp>
            <p:nvSpPr>
              <p:cNvPr id="37987" name="TextBox 12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125" name="Straight Connector 124"/>
              <p:cNvCxnSpPr/>
              <p:nvPr/>
            </p:nvCxnSpPr>
            <p:spPr>
              <a:xfrm>
                <a:off x="6705584" y="2515166"/>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7" name="Group 63"/>
            <p:cNvGrpSpPr>
              <a:grpSpLocks/>
            </p:cNvGrpSpPr>
            <p:nvPr/>
          </p:nvGrpSpPr>
          <p:grpSpPr bwMode="auto">
            <a:xfrm>
              <a:off x="4097738" y="3212068"/>
              <a:ext cx="626409" cy="307777"/>
              <a:chOff x="6231591" y="2286000"/>
              <a:chExt cx="626409" cy="307777"/>
            </a:xfrm>
          </p:grpSpPr>
          <p:sp>
            <p:nvSpPr>
              <p:cNvPr id="37985" name="TextBox 12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123" name="Straight Connector 122"/>
              <p:cNvCxnSpPr/>
              <p:nvPr/>
            </p:nvCxnSpPr>
            <p:spPr>
              <a:xfrm>
                <a:off x="6705584" y="2515083"/>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8" name="Group 66"/>
            <p:cNvGrpSpPr>
              <a:grpSpLocks/>
            </p:cNvGrpSpPr>
            <p:nvPr/>
          </p:nvGrpSpPr>
          <p:grpSpPr bwMode="auto">
            <a:xfrm>
              <a:off x="4097738" y="3669268"/>
              <a:ext cx="626409" cy="307777"/>
              <a:chOff x="6231591" y="2286000"/>
              <a:chExt cx="626409" cy="307777"/>
            </a:xfrm>
          </p:grpSpPr>
          <p:sp>
            <p:nvSpPr>
              <p:cNvPr id="37983" name="TextBox 11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121" name="Straight Connector 120"/>
              <p:cNvCxnSpPr/>
              <p:nvPr/>
            </p:nvCxnSpPr>
            <p:spPr>
              <a:xfrm>
                <a:off x="6705584" y="2515001"/>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9" name="Group 69"/>
            <p:cNvGrpSpPr>
              <a:grpSpLocks/>
            </p:cNvGrpSpPr>
            <p:nvPr/>
          </p:nvGrpSpPr>
          <p:grpSpPr bwMode="auto">
            <a:xfrm>
              <a:off x="4097738" y="4126468"/>
              <a:ext cx="626409" cy="307777"/>
              <a:chOff x="6231591" y="2286000"/>
              <a:chExt cx="626409" cy="307777"/>
            </a:xfrm>
          </p:grpSpPr>
          <p:sp>
            <p:nvSpPr>
              <p:cNvPr id="37981" name="TextBox 11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119" name="Straight Connector 118"/>
              <p:cNvCxnSpPr/>
              <p:nvPr/>
            </p:nvCxnSpPr>
            <p:spPr>
              <a:xfrm>
                <a:off x="6705584" y="2514919"/>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980" name="TextBox 116"/>
            <p:cNvSpPr txBox="1">
              <a:spLocks noChangeArrowheads="1"/>
            </p:cNvSpPr>
            <p:nvPr/>
          </p:nvSpPr>
          <p:spPr bwMode="auto">
            <a:xfrm>
              <a:off x="4018579" y="1367130"/>
              <a:ext cx="593492" cy="3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cxnSp>
        <p:nvCxnSpPr>
          <p:cNvPr id="130" name="Straight Connector 129"/>
          <p:cNvCxnSpPr/>
          <p:nvPr/>
        </p:nvCxnSpPr>
        <p:spPr>
          <a:xfrm flipV="1">
            <a:off x="4175125" y="3721100"/>
            <a:ext cx="885825"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rot="5400000" flipH="1" flipV="1">
            <a:off x="4160044" y="4658519"/>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2" name="Freeform 183"/>
          <p:cNvSpPr>
            <a:spLocks/>
          </p:cNvSpPr>
          <p:nvPr/>
        </p:nvSpPr>
        <p:spPr bwMode="auto">
          <a:xfrm>
            <a:off x="4994275" y="36687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4" name="Group 3"/>
          <p:cNvGrpSpPr/>
          <p:nvPr/>
        </p:nvGrpSpPr>
        <p:grpSpPr>
          <a:xfrm>
            <a:off x="3107187" y="1200338"/>
            <a:ext cx="2629821" cy="473540"/>
            <a:chOff x="3107187" y="1200338"/>
            <a:chExt cx="2629821" cy="473540"/>
          </a:xfrm>
        </p:grpSpPr>
        <p:sp>
          <p:nvSpPr>
            <p:cNvPr id="133" name="TextBox 132"/>
            <p:cNvSpPr txBox="1">
              <a:spLocks noChangeArrowheads="1"/>
            </p:cNvSpPr>
            <p:nvPr/>
          </p:nvSpPr>
          <p:spPr bwMode="auto">
            <a:xfrm>
              <a:off x="4015102" y="1212213"/>
              <a:ext cx="17219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smtClean="0">
                  <a:solidFill>
                    <a:schemeClr val="bg1">
                      <a:lumMod val="50000"/>
                    </a:schemeClr>
                  </a:solidFill>
                  <a:latin typeface="+mn-lt"/>
                </a:rPr>
                <a:t>Al’s</a:t>
              </a:r>
              <a:r>
                <a:rPr lang="en-US" sz="2400" b="1" dirty="0">
                  <a:solidFill>
                    <a:schemeClr val="bg1">
                      <a:lumMod val="50000"/>
                    </a:schemeClr>
                  </a:solidFill>
                  <a:latin typeface="+mn-lt"/>
                </a:rPr>
                <a:t> </a:t>
              </a:r>
              <a:r>
                <a:rPr lang="en-US" sz="2400" b="1" dirty="0" smtClean="0">
                  <a:solidFill>
                    <a:schemeClr val="bg1">
                      <a:lumMod val="50000"/>
                    </a:schemeClr>
                  </a:solidFill>
                  <a:latin typeface="+mn-lt"/>
                </a:rPr>
                <a:t>supply</a:t>
              </a:r>
              <a:endParaRPr lang="en-US" sz="2400" b="1" dirty="0">
                <a:solidFill>
                  <a:schemeClr val="bg1">
                    <a:lumMod val="50000"/>
                  </a:schemeClr>
                </a:solidFill>
                <a:latin typeface="+mn-lt"/>
              </a:endParaRPr>
            </a:p>
          </p:txBody>
        </p:sp>
        <p:sp>
          <p:nvSpPr>
            <p:cNvPr id="134" name="TextBox 133"/>
            <p:cNvSpPr txBox="1">
              <a:spLocks noChangeArrowheads="1"/>
            </p:cNvSpPr>
            <p:nvPr/>
          </p:nvSpPr>
          <p:spPr bwMode="auto">
            <a:xfrm>
              <a:off x="3107187" y="1200338"/>
              <a:ext cx="4315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a:solidFill>
                    <a:schemeClr val="bg1">
                      <a:lumMod val="50000"/>
                    </a:schemeClr>
                  </a:solidFill>
                  <a:latin typeface="+mn-lt"/>
                </a:rPr>
                <a:t>+</a:t>
              </a:r>
            </a:p>
          </p:txBody>
        </p:sp>
      </p:grpSp>
      <p:sp>
        <p:nvSpPr>
          <p:cNvPr id="136" name="Rectangle 135"/>
          <p:cNvSpPr/>
          <p:nvPr/>
        </p:nvSpPr>
        <p:spPr>
          <a:xfrm>
            <a:off x="6672263" y="2133600"/>
            <a:ext cx="2270125"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60" name="Group 136"/>
          <p:cNvGrpSpPr>
            <a:grpSpLocks/>
          </p:cNvGrpSpPr>
          <p:nvPr/>
        </p:nvGrpSpPr>
        <p:grpSpPr bwMode="auto">
          <a:xfrm>
            <a:off x="6734175" y="2481263"/>
            <a:ext cx="1882775" cy="2166937"/>
            <a:chOff x="4535256" y="1718953"/>
            <a:chExt cx="1882636" cy="2167247"/>
          </a:xfrm>
        </p:grpSpPr>
        <p:cxnSp>
          <p:nvCxnSpPr>
            <p:cNvPr id="138" name="Straight Connector 137"/>
            <p:cNvCxnSpPr/>
            <p:nvPr/>
          </p:nvCxnSpPr>
          <p:spPr>
            <a:xfrm rot="5400000" flipH="1" flipV="1">
              <a:off x="4382677" y="2285928"/>
              <a:ext cx="1752851" cy="14476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7972" name="TextBox 138"/>
            <p:cNvSpPr txBox="1">
              <a:spLocks noChangeArrowheads="1"/>
            </p:cNvSpPr>
            <p:nvPr/>
          </p:nvSpPr>
          <p:spPr bwMode="auto">
            <a:xfrm>
              <a:off x="5680190" y="1718953"/>
              <a:ext cx="73770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S</a:t>
              </a:r>
              <a:r>
                <a:rPr lang="en-US" sz="1600" baseline="-25000"/>
                <a:t>Market</a:t>
              </a:r>
            </a:p>
          </p:txBody>
        </p:sp>
      </p:grpSp>
      <p:grpSp>
        <p:nvGrpSpPr>
          <p:cNvPr id="61" name="Group 139"/>
          <p:cNvGrpSpPr>
            <a:grpSpLocks/>
          </p:cNvGrpSpPr>
          <p:nvPr/>
        </p:nvGrpSpPr>
        <p:grpSpPr bwMode="auto">
          <a:xfrm>
            <a:off x="6443663" y="5410195"/>
            <a:ext cx="2604340" cy="781928"/>
            <a:chOff x="680076" y="5147846"/>
            <a:chExt cx="2604867" cy="781745"/>
          </a:xfrm>
        </p:grpSpPr>
        <p:sp>
          <p:nvSpPr>
            <p:cNvPr id="37939" name="TextBox 140"/>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37940" name="Group 99"/>
            <p:cNvGrpSpPr>
              <a:grpSpLocks/>
            </p:cNvGrpSpPr>
            <p:nvPr/>
          </p:nvGrpSpPr>
          <p:grpSpPr bwMode="auto">
            <a:xfrm>
              <a:off x="915084" y="5147846"/>
              <a:ext cx="2369859" cy="460177"/>
              <a:chOff x="937538" y="5147846"/>
              <a:chExt cx="2369859" cy="460177"/>
            </a:xfrm>
          </p:grpSpPr>
          <p:cxnSp>
            <p:nvCxnSpPr>
              <p:cNvPr id="144" name="Straight Connector 143"/>
              <p:cNvCxnSpPr/>
              <p:nvPr/>
            </p:nvCxnSpPr>
            <p:spPr>
              <a:xfrm>
                <a:off x="937528" y="5300210"/>
                <a:ext cx="2370617" cy="634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43" name="Group 96"/>
              <p:cNvGrpSpPr>
                <a:grpSpLocks/>
              </p:cNvGrpSpPr>
              <p:nvPr/>
            </p:nvGrpSpPr>
            <p:grpSpPr bwMode="auto">
              <a:xfrm>
                <a:off x="996920" y="5147846"/>
                <a:ext cx="2212238" cy="460177"/>
                <a:chOff x="996920" y="5147846"/>
                <a:chExt cx="2212238" cy="460177"/>
              </a:xfrm>
            </p:grpSpPr>
            <p:grpSp>
              <p:nvGrpSpPr>
                <p:cNvPr id="37944" name="Group 21"/>
                <p:cNvGrpSpPr>
                  <a:grpSpLocks/>
                </p:cNvGrpSpPr>
                <p:nvPr/>
              </p:nvGrpSpPr>
              <p:grpSpPr bwMode="auto">
                <a:xfrm>
                  <a:off x="2825720" y="5147846"/>
                  <a:ext cx="383438" cy="460177"/>
                  <a:chOff x="8069094" y="4648200"/>
                  <a:chExt cx="383438" cy="460177"/>
                </a:xfrm>
              </p:grpSpPr>
              <p:cxnSp>
                <p:nvCxnSpPr>
                  <p:cNvPr id="172" name="Straight Connector 171"/>
                  <p:cNvCxnSpPr/>
                  <p:nvPr/>
                </p:nvCxnSpPr>
                <p:spPr>
                  <a:xfrm rot="5400000">
                    <a:off x="815380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70" name="TextBox 172"/>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18</a:t>
                    </a:r>
                  </a:p>
                </p:txBody>
              </p:sp>
            </p:grpSp>
            <p:grpSp>
              <p:nvGrpSpPr>
                <p:cNvPr id="37945" name="Group 27"/>
                <p:cNvGrpSpPr>
                  <a:grpSpLocks/>
                </p:cNvGrpSpPr>
                <p:nvPr/>
              </p:nvGrpSpPr>
              <p:grpSpPr bwMode="auto">
                <a:xfrm>
                  <a:off x="996920" y="5147846"/>
                  <a:ext cx="284052" cy="460177"/>
                  <a:chOff x="8069094" y="4648200"/>
                  <a:chExt cx="284052" cy="460177"/>
                </a:xfrm>
              </p:grpSpPr>
              <p:cxnSp>
                <p:nvCxnSpPr>
                  <p:cNvPr id="170" name="Straight Connector 169"/>
                  <p:cNvCxnSpPr/>
                  <p:nvPr/>
                </p:nvCxnSpPr>
                <p:spPr>
                  <a:xfrm rot="5400000">
                    <a:off x="815343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8" name="TextBox 170"/>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37946" name="Group 30"/>
                <p:cNvGrpSpPr>
                  <a:grpSpLocks/>
                </p:cNvGrpSpPr>
                <p:nvPr/>
              </p:nvGrpSpPr>
              <p:grpSpPr bwMode="auto">
                <a:xfrm>
                  <a:off x="1225520" y="5147846"/>
                  <a:ext cx="284052" cy="460177"/>
                  <a:chOff x="8069094" y="4648200"/>
                  <a:chExt cx="284052" cy="460177"/>
                </a:xfrm>
              </p:grpSpPr>
              <p:cxnSp>
                <p:nvCxnSpPr>
                  <p:cNvPr id="168" name="Straight Connector 167"/>
                  <p:cNvCxnSpPr/>
                  <p:nvPr/>
                </p:nvCxnSpPr>
                <p:spPr>
                  <a:xfrm rot="5400000">
                    <a:off x="8153480"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6" name="TextBox 168"/>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37947" name="Group 33"/>
                <p:cNvGrpSpPr>
                  <a:grpSpLocks/>
                </p:cNvGrpSpPr>
                <p:nvPr/>
              </p:nvGrpSpPr>
              <p:grpSpPr bwMode="auto">
                <a:xfrm>
                  <a:off x="1454120" y="5147846"/>
                  <a:ext cx="284052" cy="460177"/>
                  <a:chOff x="8069094" y="4648200"/>
                  <a:chExt cx="284052" cy="460177"/>
                </a:xfrm>
              </p:grpSpPr>
              <p:cxnSp>
                <p:nvCxnSpPr>
                  <p:cNvPr id="166" name="Straight Connector 165"/>
                  <p:cNvCxnSpPr/>
                  <p:nvPr/>
                </p:nvCxnSpPr>
                <p:spPr>
                  <a:xfrm rot="5400000">
                    <a:off x="8153527"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4" name="TextBox 166"/>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37948" name="Group 36"/>
                <p:cNvGrpSpPr>
                  <a:grpSpLocks/>
                </p:cNvGrpSpPr>
                <p:nvPr/>
              </p:nvGrpSpPr>
              <p:grpSpPr bwMode="auto">
                <a:xfrm>
                  <a:off x="1682720" y="5147846"/>
                  <a:ext cx="284052" cy="460177"/>
                  <a:chOff x="8069094" y="4648200"/>
                  <a:chExt cx="284052" cy="460177"/>
                </a:xfrm>
              </p:grpSpPr>
              <p:cxnSp>
                <p:nvCxnSpPr>
                  <p:cNvPr id="164" name="Straight Connector 163"/>
                  <p:cNvCxnSpPr/>
                  <p:nvPr/>
                </p:nvCxnSpPr>
                <p:spPr>
                  <a:xfrm rot="5400000">
                    <a:off x="8153573"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2" name="TextBox 164"/>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nvGrpSpPr>
                <p:cNvPr id="37949" name="Group 39"/>
                <p:cNvGrpSpPr>
                  <a:grpSpLocks/>
                </p:cNvGrpSpPr>
                <p:nvPr/>
              </p:nvGrpSpPr>
              <p:grpSpPr bwMode="auto">
                <a:xfrm>
                  <a:off x="1905000" y="5147846"/>
                  <a:ext cx="383438" cy="460177"/>
                  <a:chOff x="8062774" y="4648200"/>
                  <a:chExt cx="383438" cy="460177"/>
                </a:xfrm>
              </p:grpSpPr>
              <p:cxnSp>
                <p:nvCxnSpPr>
                  <p:cNvPr id="162" name="Straight Connector 161"/>
                  <p:cNvCxnSpPr/>
                  <p:nvPr/>
                </p:nvCxnSpPr>
                <p:spPr>
                  <a:xfrm rot="5400000">
                    <a:off x="8153619"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0" name="TextBox 162"/>
                  <p:cNvSpPr txBox="1">
                    <a:spLocks noChangeArrowheads="1"/>
                  </p:cNvSpPr>
                  <p:nvPr/>
                </p:nvSpPr>
                <p:spPr bwMode="auto">
                  <a:xfrm>
                    <a:off x="806277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37950" name="Group 42"/>
                <p:cNvGrpSpPr>
                  <a:grpSpLocks/>
                </p:cNvGrpSpPr>
                <p:nvPr/>
              </p:nvGrpSpPr>
              <p:grpSpPr bwMode="auto">
                <a:xfrm>
                  <a:off x="2139920" y="5147846"/>
                  <a:ext cx="383438" cy="460177"/>
                  <a:chOff x="8069094" y="4648200"/>
                  <a:chExt cx="383438" cy="460177"/>
                </a:xfrm>
              </p:grpSpPr>
              <p:cxnSp>
                <p:nvCxnSpPr>
                  <p:cNvPr id="160" name="Straight Connector 159"/>
                  <p:cNvCxnSpPr/>
                  <p:nvPr/>
                </p:nvCxnSpPr>
                <p:spPr>
                  <a:xfrm rot="5400000">
                    <a:off x="815366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58" name="TextBox 160"/>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37951" name="Group 45"/>
                <p:cNvGrpSpPr>
                  <a:grpSpLocks/>
                </p:cNvGrpSpPr>
                <p:nvPr/>
              </p:nvGrpSpPr>
              <p:grpSpPr bwMode="auto">
                <a:xfrm>
                  <a:off x="2368520" y="5147846"/>
                  <a:ext cx="383438" cy="460177"/>
                  <a:chOff x="8069094" y="4648200"/>
                  <a:chExt cx="383438" cy="460177"/>
                </a:xfrm>
              </p:grpSpPr>
              <p:cxnSp>
                <p:nvCxnSpPr>
                  <p:cNvPr id="158" name="Straight Connector 157"/>
                  <p:cNvCxnSpPr/>
                  <p:nvPr/>
                </p:nvCxnSpPr>
                <p:spPr>
                  <a:xfrm rot="5400000">
                    <a:off x="8153712"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56" name="TextBox 158"/>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14</a:t>
                    </a:r>
                  </a:p>
                </p:txBody>
              </p:sp>
            </p:grpSp>
            <p:grpSp>
              <p:nvGrpSpPr>
                <p:cNvPr id="37952" name="Group 48"/>
                <p:cNvGrpSpPr>
                  <a:grpSpLocks/>
                </p:cNvGrpSpPr>
                <p:nvPr/>
              </p:nvGrpSpPr>
              <p:grpSpPr bwMode="auto">
                <a:xfrm>
                  <a:off x="2597120" y="5147846"/>
                  <a:ext cx="383438" cy="460177"/>
                  <a:chOff x="8069094" y="4648200"/>
                  <a:chExt cx="383438" cy="460177"/>
                </a:xfrm>
              </p:grpSpPr>
              <p:cxnSp>
                <p:nvCxnSpPr>
                  <p:cNvPr id="156" name="Straight Connector 24"/>
                  <p:cNvCxnSpPr/>
                  <p:nvPr/>
                </p:nvCxnSpPr>
                <p:spPr>
                  <a:xfrm rot="5400000">
                    <a:off x="8153758"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54" name="TextBox 156"/>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16</a:t>
                    </a:r>
                  </a:p>
                </p:txBody>
              </p:sp>
            </p:grpSp>
          </p:grpSp>
        </p:grpSp>
        <p:sp>
          <p:nvSpPr>
            <p:cNvPr id="37941" name="TextBox 142"/>
            <p:cNvSpPr txBox="1">
              <a:spLocks noChangeArrowheads="1"/>
            </p:cNvSpPr>
            <p:nvPr/>
          </p:nvSpPr>
          <p:spPr bwMode="auto">
            <a:xfrm>
              <a:off x="2422831" y="5621886"/>
              <a:ext cx="851687"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grpSp>
      <p:grpSp>
        <p:nvGrpSpPr>
          <p:cNvPr id="85" name="Group 173"/>
          <p:cNvGrpSpPr>
            <a:grpSpLocks/>
          </p:cNvGrpSpPr>
          <p:nvPr/>
        </p:nvGrpSpPr>
        <p:grpSpPr bwMode="auto">
          <a:xfrm>
            <a:off x="6085124" y="2118125"/>
            <a:ext cx="739535" cy="3446062"/>
            <a:chOff x="3983925" y="1355333"/>
            <a:chExt cx="740222" cy="3446059"/>
          </a:xfrm>
        </p:grpSpPr>
        <p:cxnSp>
          <p:nvCxnSpPr>
            <p:cNvPr id="175" name="Straight Connector 174"/>
            <p:cNvCxnSpPr/>
            <p:nvPr/>
          </p:nvCxnSpPr>
          <p:spPr>
            <a:xfrm rot="5400000">
              <a:off x="2896002" y="3124200"/>
              <a:ext cx="3352797"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20" name="Group 56"/>
            <p:cNvGrpSpPr>
              <a:grpSpLocks/>
            </p:cNvGrpSpPr>
            <p:nvPr/>
          </p:nvGrpSpPr>
          <p:grpSpPr bwMode="auto">
            <a:xfrm>
              <a:off x="3983925" y="1828800"/>
              <a:ext cx="740222" cy="307777"/>
              <a:chOff x="6117778" y="2286000"/>
              <a:chExt cx="740222" cy="307777"/>
            </a:xfrm>
          </p:grpSpPr>
          <p:sp>
            <p:nvSpPr>
              <p:cNvPr id="37937"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194" name="Straight Connector 55"/>
              <p:cNvCxnSpPr/>
              <p:nvPr/>
            </p:nvCxnSpPr>
            <p:spPr>
              <a:xfrm>
                <a:off x="6705459" y="2513807"/>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1" name="Group 57"/>
            <p:cNvGrpSpPr>
              <a:grpSpLocks/>
            </p:cNvGrpSpPr>
            <p:nvPr/>
          </p:nvGrpSpPr>
          <p:grpSpPr bwMode="auto">
            <a:xfrm>
              <a:off x="4097738" y="2297668"/>
              <a:ext cx="626409" cy="307777"/>
              <a:chOff x="6231591" y="2286000"/>
              <a:chExt cx="626409" cy="307777"/>
            </a:xfrm>
          </p:grpSpPr>
          <p:sp>
            <p:nvSpPr>
              <p:cNvPr id="37935" name="TextBox 190"/>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192" name="Straight Connector 191"/>
              <p:cNvCxnSpPr/>
              <p:nvPr/>
            </p:nvCxnSpPr>
            <p:spPr>
              <a:xfrm>
                <a:off x="6705459" y="2514839"/>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2" name="Group 60"/>
            <p:cNvGrpSpPr>
              <a:grpSpLocks/>
            </p:cNvGrpSpPr>
            <p:nvPr/>
          </p:nvGrpSpPr>
          <p:grpSpPr bwMode="auto">
            <a:xfrm>
              <a:off x="4097738" y="2754868"/>
              <a:ext cx="626409" cy="307777"/>
              <a:chOff x="6231591" y="2286000"/>
              <a:chExt cx="626409" cy="307777"/>
            </a:xfrm>
          </p:grpSpPr>
          <p:sp>
            <p:nvSpPr>
              <p:cNvPr id="37933" name="TextBox 188"/>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190" name="Straight Connector 189"/>
              <p:cNvCxnSpPr/>
              <p:nvPr/>
            </p:nvCxnSpPr>
            <p:spPr>
              <a:xfrm>
                <a:off x="6705459" y="2514839"/>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3" name="Group 63"/>
            <p:cNvGrpSpPr>
              <a:grpSpLocks/>
            </p:cNvGrpSpPr>
            <p:nvPr/>
          </p:nvGrpSpPr>
          <p:grpSpPr bwMode="auto">
            <a:xfrm>
              <a:off x="4097738" y="3212068"/>
              <a:ext cx="626409" cy="307777"/>
              <a:chOff x="6231591" y="2286000"/>
              <a:chExt cx="626409" cy="307777"/>
            </a:xfrm>
          </p:grpSpPr>
          <p:sp>
            <p:nvSpPr>
              <p:cNvPr id="37931" name="TextBox 186"/>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188" name="Straight Connector 187"/>
              <p:cNvCxnSpPr/>
              <p:nvPr/>
            </p:nvCxnSpPr>
            <p:spPr>
              <a:xfrm>
                <a:off x="6705459" y="2514838"/>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4" name="Group 66"/>
            <p:cNvGrpSpPr>
              <a:grpSpLocks/>
            </p:cNvGrpSpPr>
            <p:nvPr/>
          </p:nvGrpSpPr>
          <p:grpSpPr bwMode="auto">
            <a:xfrm>
              <a:off x="4097738" y="3669268"/>
              <a:ext cx="626409" cy="307777"/>
              <a:chOff x="6231591" y="2286000"/>
              <a:chExt cx="626409" cy="307777"/>
            </a:xfrm>
          </p:grpSpPr>
          <p:sp>
            <p:nvSpPr>
              <p:cNvPr id="37929" name="TextBox 184"/>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186" name="Straight Connector 185"/>
              <p:cNvCxnSpPr/>
              <p:nvPr/>
            </p:nvCxnSpPr>
            <p:spPr>
              <a:xfrm>
                <a:off x="6705459" y="2514838"/>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5" name="Group 69"/>
            <p:cNvGrpSpPr>
              <a:grpSpLocks/>
            </p:cNvGrpSpPr>
            <p:nvPr/>
          </p:nvGrpSpPr>
          <p:grpSpPr bwMode="auto">
            <a:xfrm>
              <a:off x="4097738" y="4126468"/>
              <a:ext cx="626409" cy="307777"/>
              <a:chOff x="6231591" y="2286000"/>
              <a:chExt cx="626409" cy="307777"/>
            </a:xfrm>
          </p:grpSpPr>
          <p:sp>
            <p:nvSpPr>
              <p:cNvPr id="37927" name="TextBox 182"/>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184" name="Straight Connector 183"/>
              <p:cNvCxnSpPr/>
              <p:nvPr/>
            </p:nvCxnSpPr>
            <p:spPr>
              <a:xfrm>
                <a:off x="6705459" y="2514838"/>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926" name="TextBox 181"/>
            <p:cNvSpPr txBox="1">
              <a:spLocks noChangeArrowheads="1"/>
            </p:cNvSpPr>
            <p:nvPr/>
          </p:nvSpPr>
          <p:spPr bwMode="auto">
            <a:xfrm>
              <a:off x="4006211" y="1355333"/>
              <a:ext cx="5939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cxnSp>
        <p:nvCxnSpPr>
          <p:cNvPr id="195" name="Straight Connector 194"/>
          <p:cNvCxnSpPr/>
          <p:nvPr/>
        </p:nvCxnSpPr>
        <p:spPr>
          <a:xfrm>
            <a:off x="6678613" y="3744913"/>
            <a:ext cx="817562"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rot="5400000" flipH="1" flipV="1">
            <a:off x="6557169" y="4647406"/>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7" name="Freeform 183"/>
          <p:cNvSpPr>
            <a:spLocks/>
          </p:cNvSpPr>
          <p:nvPr/>
        </p:nvSpPr>
        <p:spPr bwMode="auto">
          <a:xfrm>
            <a:off x="7408863" y="369093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5" name="Group 4"/>
          <p:cNvGrpSpPr/>
          <p:nvPr/>
        </p:nvGrpSpPr>
        <p:grpSpPr>
          <a:xfrm>
            <a:off x="5860999" y="1212213"/>
            <a:ext cx="2897103" cy="461665"/>
            <a:chOff x="5860999" y="1212213"/>
            <a:chExt cx="2897103" cy="461665"/>
          </a:xfrm>
        </p:grpSpPr>
        <p:sp>
          <p:nvSpPr>
            <p:cNvPr id="135" name="TextBox 134"/>
            <p:cNvSpPr txBox="1">
              <a:spLocks noChangeArrowheads="1"/>
            </p:cNvSpPr>
            <p:nvPr/>
          </p:nvSpPr>
          <p:spPr bwMode="auto">
            <a:xfrm>
              <a:off x="5860999" y="1212213"/>
              <a:ext cx="4315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solidFill>
                    <a:schemeClr val="bg1">
                      <a:lumMod val="50000"/>
                    </a:schemeClr>
                  </a:solidFill>
                  <a:latin typeface="+mn-lt"/>
                </a:rPr>
                <a:t>=</a:t>
              </a:r>
            </a:p>
          </p:txBody>
        </p:sp>
        <p:sp>
          <p:nvSpPr>
            <p:cNvPr id="198" name="TextBox 197"/>
            <p:cNvSpPr txBox="1">
              <a:spLocks noChangeArrowheads="1"/>
            </p:cNvSpPr>
            <p:nvPr/>
          </p:nvSpPr>
          <p:spPr bwMode="auto">
            <a:xfrm>
              <a:off x="6661817" y="1212213"/>
              <a:ext cx="209628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smtClean="0">
                  <a:solidFill>
                    <a:schemeClr val="bg1">
                      <a:lumMod val="50000"/>
                    </a:schemeClr>
                  </a:solidFill>
                  <a:latin typeface="+mn-lt"/>
                </a:rPr>
                <a:t>Market supply</a:t>
              </a:r>
              <a:endParaRPr lang="en-US" sz="2400" b="1" dirty="0">
                <a:solidFill>
                  <a:schemeClr val="bg1">
                    <a:lumMod val="50000"/>
                  </a:schemeClr>
                </a:solidFill>
                <a:latin typeface="+mn-lt"/>
              </a:endParaRPr>
            </a:p>
          </p:txBody>
        </p:sp>
      </p:grpSp>
      <p:sp>
        <p:nvSpPr>
          <p:cNvPr id="199" name="Title 1"/>
          <p:cNvSpPr>
            <a:spLocks noGrp="1"/>
          </p:cNvSpPr>
          <p:nvPr>
            <p:ph type="title"/>
          </p:nvPr>
        </p:nvSpPr>
        <p:spPr bwMode="auto">
          <a:xfrm>
            <a:off x="4305300" y="258300"/>
            <a:ext cx="48387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n-lt"/>
              </a:rPr>
              <a:t>Market supply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500"/>
                                        <p:tgtEl>
                                          <p:spTgt spid="77"/>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par>
                                <p:cTn id="12" presetID="22" presetClass="entr" presetSubtype="4"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left)">
                                      <p:cBhvr>
                                        <p:cTn id="18" dur="500"/>
                                        <p:tgtEl>
                                          <p:spTgt spid="2"/>
                                        </p:tgtEl>
                                      </p:cBhvr>
                                    </p:animEffect>
                                  </p:childTnLst>
                                </p:cTn>
                              </p:par>
                            </p:childTnLst>
                          </p:cTn>
                        </p:par>
                        <p:par>
                          <p:cTn id="19" fill="hold" nodeType="afterGroup">
                            <p:stCondLst>
                              <p:cond delay="1500"/>
                            </p:stCondLst>
                            <p:childTnLst>
                              <p:par>
                                <p:cTn id="20" presetID="22" presetClass="entr" presetSubtype="8" fill="hold" nodeType="afterEffect">
                                  <p:stCondLst>
                                    <p:cond delay="0"/>
                                  </p:stCondLst>
                                  <p:childTnLst>
                                    <p:set>
                                      <p:cBhvr>
                                        <p:cTn id="21" dur="1" fill="hold">
                                          <p:stCondLst>
                                            <p:cond delay="0"/>
                                          </p:stCondLst>
                                        </p:cTn>
                                        <p:tgtEl>
                                          <p:spTgt spid="74"/>
                                        </p:tgtEl>
                                        <p:attrNameLst>
                                          <p:attrName>style.visibility</p:attrName>
                                        </p:attrNameLst>
                                      </p:cBhvr>
                                      <p:to>
                                        <p:strVal val="visible"/>
                                      </p:to>
                                    </p:set>
                                    <p:animEffect transition="in" filter="wipe(left)">
                                      <p:cBhvr>
                                        <p:cTn id="22" dur="500"/>
                                        <p:tgtEl>
                                          <p:spTgt spid="74"/>
                                        </p:tgtEl>
                                      </p:cBhvr>
                                    </p:animEffect>
                                  </p:childTnLst>
                                </p:cTn>
                              </p:par>
                            </p:childTnLst>
                          </p:cTn>
                        </p:par>
                        <p:par>
                          <p:cTn id="23" fill="hold" nodeType="afterGroup">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76"/>
                                        </p:tgtEl>
                                        <p:attrNameLst>
                                          <p:attrName>style.visibility</p:attrName>
                                        </p:attrNameLst>
                                      </p:cBhvr>
                                      <p:to>
                                        <p:strVal val="visible"/>
                                      </p:to>
                                    </p:set>
                                    <p:animEffect transition="in" filter="wipe(left)">
                                      <p:cBhvr>
                                        <p:cTn id="26" dur="500"/>
                                        <p:tgtEl>
                                          <p:spTgt spid="76"/>
                                        </p:tgtEl>
                                      </p:cBhvr>
                                    </p:animEffect>
                                  </p:childTnLst>
                                </p:cTn>
                              </p:par>
                            </p:childTnLst>
                          </p:cTn>
                        </p:par>
                        <p:par>
                          <p:cTn id="27" fill="hold" nodeType="afterGroup">
                            <p:stCondLst>
                              <p:cond delay="2500"/>
                            </p:stCondLst>
                            <p:childTnLst>
                              <p:par>
                                <p:cTn id="28" presetID="22" presetClass="entr" presetSubtype="1" fill="hold" nodeType="afterEffect">
                                  <p:stCondLst>
                                    <p:cond delay="0"/>
                                  </p:stCondLst>
                                  <p:childTnLst>
                                    <p:set>
                                      <p:cBhvr>
                                        <p:cTn id="29" dur="1" fill="hold">
                                          <p:stCondLst>
                                            <p:cond delay="0"/>
                                          </p:stCondLst>
                                        </p:cTn>
                                        <p:tgtEl>
                                          <p:spTgt spid="75"/>
                                        </p:tgtEl>
                                        <p:attrNameLst>
                                          <p:attrName>style.visibility</p:attrName>
                                        </p:attrNameLst>
                                      </p:cBhvr>
                                      <p:to>
                                        <p:strVal val="visible"/>
                                      </p:to>
                                    </p:set>
                                    <p:animEffect transition="in" filter="wipe(up)">
                                      <p:cBhvr>
                                        <p:cTn id="30" dur="500"/>
                                        <p:tgtEl>
                                          <p:spTgt spid="75"/>
                                        </p:tgtEl>
                                      </p:cBhvr>
                                    </p:animEffect>
                                  </p:childTnLst>
                                </p:cTn>
                              </p:par>
                            </p:childTnLst>
                          </p:cTn>
                        </p:par>
                      </p:childTnLst>
                    </p:cTn>
                  </p:par>
                  <p:par>
                    <p:cTn id="31" fill="hold">
                      <p:stCondLst>
                        <p:cond delay="indefinite"/>
                      </p:stCondLst>
                      <p:childTnLst>
                        <p:par>
                          <p:cTn id="32" fill="hold" nodeType="after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wipe(left)">
                                      <p:cBhvr>
                                        <p:cTn id="40" dur="500"/>
                                        <p:tgtEl>
                                          <p:spTgt spid="32"/>
                                        </p:tgtEl>
                                      </p:cBhvr>
                                    </p:animEffect>
                                  </p:childTnLst>
                                </p:cTn>
                              </p:par>
                              <p:par>
                                <p:cTn id="41" presetID="22" presetClass="entr" presetSubtype="4" fill="hold" nodeType="withEffect">
                                  <p:stCondLst>
                                    <p:cond delay="0"/>
                                  </p:stCondLst>
                                  <p:childTnLst>
                                    <p:set>
                                      <p:cBhvr>
                                        <p:cTn id="42" dur="1" fill="hold">
                                          <p:stCondLst>
                                            <p:cond delay="0"/>
                                          </p:stCondLst>
                                        </p:cTn>
                                        <p:tgtEl>
                                          <p:spTgt spid="52"/>
                                        </p:tgtEl>
                                        <p:attrNameLst>
                                          <p:attrName>style.visibility</p:attrName>
                                        </p:attrNameLst>
                                      </p:cBhvr>
                                      <p:to>
                                        <p:strVal val="visible"/>
                                      </p:to>
                                    </p:set>
                                    <p:animEffect transition="in" filter="wipe(down)">
                                      <p:cBhvr>
                                        <p:cTn id="43" dur="500"/>
                                        <p:tgtEl>
                                          <p:spTgt spid="52"/>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78"/>
                                        </p:tgtEl>
                                        <p:attrNameLst>
                                          <p:attrName>style.visibility</p:attrName>
                                        </p:attrNameLst>
                                      </p:cBhvr>
                                      <p:to>
                                        <p:strVal val="visible"/>
                                      </p:to>
                                    </p:set>
                                    <p:animEffect transition="in" filter="wipe(down)">
                                      <p:cBhvr>
                                        <p:cTn id="46" dur="500"/>
                                        <p:tgtEl>
                                          <p:spTgt spid="78"/>
                                        </p:tgtEl>
                                      </p:cBhvr>
                                    </p:animEffect>
                                  </p:childTnLst>
                                </p:cTn>
                              </p:par>
                            </p:childTnLst>
                          </p:cTn>
                        </p:par>
                        <p:par>
                          <p:cTn id="47" fill="hold" nodeType="afterGroup">
                            <p:stCondLst>
                              <p:cond delay="500"/>
                            </p:stCondLst>
                            <p:childTnLst>
                              <p:par>
                                <p:cTn id="48" presetID="22" presetClass="entr" presetSubtype="8" fill="hold" nodeType="after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wipe(left)">
                                      <p:cBhvr>
                                        <p:cTn id="50" dur="500"/>
                                        <p:tgtEl>
                                          <p:spTgt spid="30"/>
                                        </p:tgtEl>
                                      </p:cBhvr>
                                    </p:animEffect>
                                  </p:childTnLst>
                                </p:cTn>
                              </p:par>
                            </p:childTnLst>
                          </p:cTn>
                        </p:par>
                        <p:par>
                          <p:cTn id="51" fill="hold" nodeType="afterGroup">
                            <p:stCondLst>
                              <p:cond delay="1000"/>
                            </p:stCondLst>
                            <p:childTnLst>
                              <p:par>
                                <p:cTn id="52" presetID="22" presetClass="entr" presetSubtype="8" fill="hold" nodeType="afterEffect">
                                  <p:stCondLst>
                                    <p:cond delay="0"/>
                                  </p:stCondLst>
                                  <p:childTnLst>
                                    <p:set>
                                      <p:cBhvr>
                                        <p:cTn id="53" dur="1" fill="hold">
                                          <p:stCondLst>
                                            <p:cond delay="0"/>
                                          </p:stCondLst>
                                        </p:cTn>
                                        <p:tgtEl>
                                          <p:spTgt spid="130"/>
                                        </p:tgtEl>
                                        <p:attrNameLst>
                                          <p:attrName>style.visibility</p:attrName>
                                        </p:attrNameLst>
                                      </p:cBhvr>
                                      <p:to>
                                        <p:strVal val="visible"/>
                                      </p:to>
                                    </p:set>
                                    <p:animEffect transition="in" filter="wipe(left)">
                                      <p:cBhvr>
                                        <p:cTn id="54" dur="500"/>
                                        <p:tgtEl>
                                          <p:spTgt spid="130"/>
                                        </p:tgtEl>
                                      </p:cBhvr>
                                    </p:animEffect>
                                  </p:childTnLst>
                                </p:cTn>
                              </p:par>
                            </p:childTnLst>
                          </p:cTn>
                        </p:par>
                        <p:par>
                          <p:cTn id="55" fill="hold" nodeType="afterGroup">
                            <p:stCondLst>
                              <p:cond delay="1500"/>
                            </p:stCondLst>
                            <p:childTnLst>
                              <p:par>
                                <p:cTn id="56" presetID="22" presetClass="entr" presetSubtype="8" fill="hold" grpId="0" nodeType="afterEffect">
                                  <p:stCondLst>
                                    <p:cond delay="0"/>
                                  </p:stCondLst>
                                  <p:childTnLst>
                                    <p:set>
                                      <p:cBhvr>
                                        <p:cTn id="57" dur="1" fill="hold">
                                          <p:stCondLst>
                                            <p:cond delay="0"/>
                                          </p:stCondLst>
                                        </p:cTn>
                                        <p:tgtEl>
                                          <p:spTgt spid="132"/>
                                        </p:tgtEl>
                                        <p:attrNameLst>
                                          <p:attrName>style.visibility</p:attrName>
                                        </p:attrNameLst>
                                      </p:cBhvr>
                                      <p:to>
                                        <p:strVal val="visible"/>
                                      </p:to>
                                    </p:set>
                                    <p:animEffect transition="in" filter="wipe(left)">
                                      <p:cBhvr>
                                        <p:cTn id="58" dur="500"/>
                                        <p:tgtEl>
                                          <p:spTgt spid="132"/>
                                        </p:tgtEl>
                                      </p:cBhvr>
                                    </p:animEffect>
                                  </p:childTnLst>
                                </p:cTn>
                              </p:par>
                            </p:childTnLst>
                          </p:cTn>
                        </p:par>
                        <p:par>
                          <p:cTn id="59" fill="hold" nodeType="afterGroup">
                            <p:stCondLst>
                              <p:cond delay="2000"/>
                            </p:stCondLst>
                            <p:childTnLst>
                              <p:par>
                                <p:cTn id="60" presetID="22" presetClass="entr" presetSubtype="1" fill="hold" nodeType="afterEffect">
                                  <p:stCondLst>
                                    <p:cond delay="0"/>
                                  </p:stCondLst>
                                  <p:childTnLst>
                                    <p:set>
                                      <p:cBhvr>
                                        <p:cTn id="61" dur="1" fill="hold">
                                          <p:stCondLst>
                                            <p:cond delay="0"/>
                                          </p:stCondLst>
                                        </p:cTn>
                                        <p:tgtEl>
                                          <p:spTgt spid="131"/>
                                        </p:tgtEl>
                                        <p:attrNameLst>
                                          <p:attrName>style.visibility</p:attrName>
                                        </p:attrNameLst>
                                      </p:cBhvr>
                                      <p:to>
                                        <p:strVal val="visible"/>
                                      </p:to>
                                    </p:set>
                                    <p:animEffect transition="in" filter="wipe(up)">
                                      <p:cBhvr>
                                        <p:cTn id="62" dur="500"/>
                                        <p:tgtEl>
                                          <p:spTgt spid="131"/>
                                        </p:tgtEl>
                                      </p:cBhvr>
                                    </p:animEffect>
                                  </p:childTnLst>
                                </p:cTn>
                              </p:par>
                            </p:childTnLst>
                          </p:cTn>
                        </p:par>
                      </p:childTnLst>
                    </p:cTn>
                  </p:par>
                  <p:par>
                    <p:cTn id="63" fill="hold">
                      <p:stCondLst>
                        <p:cond delay="indefinite"/>
                      </p:stCondLst>
                      <p:childTnLst>
                        <p:par>
                          <p:cTn id="64" fill="hold" nodeType="after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fade">
                                      <p:cBhvr>
                                        <p:cTn id="67" dur="500"/>
                                        <p:tgtEl>
                                          <p:spTgt spid="5"/>
                                        </p:tgtEl>
                                      </p:cBhvr>
                                    </p:animEffect>
                                  </p:childTnLst>
                                </p:cTn>
                              </p:par>
                            </p:childTnLst>
                          </p:cTn>
                        </p:par>
                        <p:par>
                          <p:cTn id="68" fill="hold">
                            <p:stCondLst>
                              <p:cond delay="500"/>
                            </p:stCondLst>
                            <p:childTnLst>
                              <p:par>
                                <p:cTn id="69" presetID="22" presetClass="entr" presetSubtype="8" fill="hold" nodeType="after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wipe(left)">
                                      <p:cBhvr>
                                        <p:cTn id="71" dur="500"/>
                                        <p:tgtEl>
                                          <p:spTgt spid="61"/>
                                        </p:tgtEl>
                                      </p:cBhvr>
                                    </p:animEffect>
                                  </p:childTnLst>
                                </p:cTn>
                              </p:par>
                              <p:par>
                                <p:cTn id="72" presetID="22" presetClass="entr" presetSubtype="4" fill="hold" nodeType="withEffect">
                                  <p:stCondLst>
                                    <p:cond delay="0"/>
                                  </p:stCondLst>
                                  <p:childTnLst>
                                    <p:set>
                                      <p:cBhvr>
                                        <p:cTn id="73" dur="1" fill="hold">
                                          <p:stCondLst>
                                            <p:cond delay="0"/>
                                          </p:stCondLst>
                                        </p:cTn>
                                        <p:tgtEl>
                                          <p:spTgt spid="85"/>
                                        </p:tgtEl>
                                        <p:attrNameLst>
                                          <p:attrName>style.visibility</p:attrName>
                                        </p:attrNameLst>
                                      </p:cBhvr>
                                      <p:to>
                                        <p:strVal val="visible"/>
                                      </p:to>
                                    </p:set>
                                    <p:animEffect transition="in" filter="wipe(down)">
                                      <p:cBhvr>
                                        <p:cTn id="74" dur="500"/>
                                        <p:tgtEl>
                                          <p:spTgt spid="85"/>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136"/>
                                        </p:tgtEl>
                                        <p:attrNameLst>
                                          <p:attrName>style.visibility</p:attrName>
                                        </p:attrNameLst>
                                      </p:cBhvr>
                                      <p:to>
                                        <p:strVal val="visible"/>
                                      </p:to>
                                    </p:set>
                                    <p:animEffect transition="in" filter="wipe(down)">
                                      <p:cBhvr>
                                        <p:cTn id="77" dur="500"/>
                                        <p:tgtEl>
                                          <p:spTgt spid="136"/>
                                        </p:tgtEl>
                                      </p:cBhvr>
                                    </p:animEffect>
                                  </p:childTnLst>
                                </p:cTn>
                              </p:par>
                            </p:childTnLst>
                          </p:cTn>
                        </p:par>
                        <p:par>
                          <p:cTn id="78" fill="hold" nodeType="afterGroup">
                            <p:stCondLst>
                              <p:cond delay="1000"/>
                            </p:stCondLst>
                            <p:childTnLst>
                              <p:par>
                                <p:cTn id="79" presetID="22" presetClass="entr" presetSubtype="8" fill="hold" nodeType="afterEffect">
                                  <p:stCondLst>
                                    <p:cond delay="0"/>
                                  </p:stCondLst>
                                  <p:childTnLst>
                                    <p:set>
                                      <p:cBhvr>
                                        <p:cTn id="80" dur="1" fill="hold">
                                          <p:stCondLst>
                                            <p:cond delay="0"/>
                                          </p:stCondLst>
                                        </p:cTn>
                                        <p:tgtEl>
                                          <p:spTgt spid="60"/>
                                        </p:tgtEl>
                                        <p:attrNameLst>
                                          <p:attrName>style.visibility</p:attrName>
                                        </p:attrNameLst>
                                      </p:cBhvr>
                                      <p:to>
                                        <p:strVal val="visible"/>
                                      </p:to>
                                    </p:set>
                                    <p:animEffect transition="in" filter="wipe(left)">
                                      <p:cBhvr>
                                        <p:cTn id="81" dur="500"/>
                                        <p:tgtEl>
                                          <p:spTgt spid="60"/>
                                        </p:tgtEl>
                                      </p:cBhvr>
                                    </p:animEffect>
                                  </p:childTnLst>
                                </p:cTn>
                              </p:par>
                            </p:childTnLst>
                          </p:cTn>
                        </p:par>
                        <p:par>
                          <p:cTn id="82" fill="hold" nodeType="afterGroup">
                            <p:stCondLst>
                              <p:cond delay="1500"/>
                            </p:stCondLst>
                            <p:childTnLst>
                              <p:par>
                                <p:cTn id="83" presetID="22" presetClass="entr" presetSubtype="8" fill="hold" nodeType="afterEffect">
                                  <p:stCondLst>
                                    <p:cond delay="0"/>
                                  </p:stCondLst>
                                  <p:childTnLst>
                                    <p:set>
                                      <p:cBhvr>
                                        <p:cTn id="84" dur="1" fill="hold">
                                          <p:stCondLst>
                                            <p:cond delay="0"/>
                                          </p:stCondLst>
                                        </p:cTn>
                                        <p:tgtEl>
                                          <p:spTgt spid="195"/>
                                        </p:tgtEl>
                                        <p:attrNameLst>
                                          <p:attrName>style.visibility</p:attrName>
                                        </p:attrNameLst>
                                      </p:cBhvr>
                                      <p:to>
                                        <p:strVal val="visible"/>
                                      </p:to>
                                    </p:set>
                                    <p:animEffect transition="in" filter="wipe(left)">
                                      <p:cBhvr>
                                        <p:cTn id="85" dur="500"/>
                                        <p:tgtEl>
                                          <p:spTgt spid="195"/>
                                        </p:tgtEl>
                                      </p:cBhvr>
                                    </p:animEffect>
                                  </p:childTnLst>
                                </p:cTn>
                              </p:par>
                            </p:childTnLst>
                          </p:cTn>
                        </p:par>
                        <p:par>
                          <p:cTn id="86" fill="hold" nodeType="afterGroup">
                            <p:stCondLst>
                              <p:cond delay="2000"/>
                            </p:stCondLst>
                            <p:childTnLst>
                              <p:par>
                                <p:cTn id="87" presetID="22" presetClass="entr" presetSubtype="8" fill="hold" grpId="0" nodeType="afterEffect">
                                  <p:stCondLst>
                                    <p:cond delay="0"/>
                                  </p:stCondLst>
                                  <p:childTnLst>
                                    <p:set>
                                      <p:cBhvr>
                                        <p:cTn id="88" dur="1" fill="hold">
                                          <p:stCondLst>
                                            <p:cond delay="0"/>
                                          </p:stCondLst>
                                        </p:cTn>
                                        <p:tgtEl>
                                          <p:spTgt spid="197"/>
                                        </p:tgtEl>
                                        <p:attrNameLst>
                                          <p:attrName>style.visibility</p:attrName>
                                        </p:attrNameLst>
                                      </p:cBhvr>
                                      <p:to>
                                        <p:strVal val="visible"/>
                                      </p:to>
                                    </p:set>
                                    <p:animEffect transition="in" filter="wipe(left)">
                                      <p:cBhvr>
                                        <p:cTn id="89" dur="500"/>
                                        <p:tgtEl>
                                          <p:spTgt spid="197"/>
                                        </p:tgtEl>
                                      </p:cBhvr>
                                    </p:animEffect>
                                  </p:childTnLst>
                                </p:cTn>
                              </p:par>
                            </p:childTnLst>
                          </p:cTn>
                        </p:par>
                        <p:par>
                          <p:cTn id="90" fill="hold" nodeType="afterGroup">
                            <p:stCondLst>
                              <p:cond delay="2500"/>
                            </p:stCondLst>
                            <p:childTnLst>
                              <p:par>
                                <p:cTn id="91" presetID="22" presetClass="entr" presetSubtype="1" fill="hold" nodeType="afterEffect">
                                  <p:stCondLst>
                                    <p:cond delay="0"/>
                                  </p:stCondLst>
                                  <p:childTnLst>
                                    <p:set>
                                      <p:cBhvr>
                                        <p:cTn id="92" dur="1" fill="hold">
                                          <p:stCondLst>
                                            <p:cond delay="0"/>
                                          </p:stCondLst>
                                        </p:cTn>
                                        <p:tgtEl>
                                          <p:spTgt spid="196"/>
                                        </p:tgtEl>
                                        <p:attrNameLst>
                                          <p:attrName>style.visibility</p:attrName>
                                        </p:attrNameLst>
                                      </p:cBhvr>
                                      <p:to>
                                        <p:strVal val="visible"/>
                                      </p:to>
                                    </p:set>
                                    <p:animEffect transition="in" filter="wipe(up)">
                                      <p:cBhvr>
                                        <p:cTn id="93" dur="500"/>
                                        <p:tgtEl>
                                          <p:spTgt spid="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77" grpId="0"/>
      <p:bldP spid="78" grpId="0" animBg="1"/>
      <p:bldP spid="132" grpId="0" animBg="1"/>
      <p:bldP spid="136" grpId="0" animBg="1"/>
      <p:bldP spid="19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bwMode="auto">
          <a:xfrm>
            <a:off x="3800104" y="191513"/>
            <a:ext cx="4886696"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Shifts in Supply </a:t>
            </a:r>
          </a:p>
        </p:txBody>
      </p:sp>
      <p:sp>
        <p:nvSpPr>
          <p:cNvPr id="3" name="Content Placeholder 2"/>
          <p:cNvSpPr>
            <a:spLocks noGrp="1"/>
          </p:cNvSpPr>
          <p:nvPr>
            <p:ph idx="1"/>
          </p:nvPr>
        </p:nvSpPr>
        <p:spPr bwMode="auto">
          <a:xfrm>
            <a:off x="457200" y="1825826"/>
            <a:ext cx="8229600" cy="2912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69913" lvl="1" indent="-331788"/>
            <a:r>
              <a:rPr lang="en-US" dirty="0" smtClean="0"/>
              <a:t>Increase in supply: any change that increases the quantity supplied at every price</a:t>
            </a:r>
          </a:p>
          <a:p>
            <a:pPr marL="1139825" lvl="2" indent="-331788"/>
            <a:r>
              <a:rPr lang="en-US" dirty="0" smtClean="0"/>
              <a:t>Supply curve shifts right</a:t>
            </a:r>
          </a:p>
          <a:p>
            <a:pPr marL="569913" lvl="1" indent="-331788"/>
            <a:r>
              <a:rPr lang="en-US" dirty="0" smtClean="0"/>
              <a:t>Decrease in supply: any change that decreases the quantity supplied at every price</a:t>
            </a:r>
          </a:p>
          <a:p>
            <a:pPr marL="1033463" lvl="2" indent="-331788"/>
            <a:r>
              <a:rPr lang="en-US" dirty="0" smtClean="0"/>
              <a:t>Supply curve shifts left</a:t>
            </a:r>
          </a:p>
        </p:txBody>
      </p:sp>
      <p:sp>
        <p:nvSpPr>
          <p:cNvPr id="2" name="TextBox 1"/>
          <p:cNvSpPr txBox="1"/>
          <p:nvPr/>
        </p:nvSpPr>
        <p:spPr>
          <a:xfrm>
            <a:off x="558140" y="1282535"/>
            <a:ext cx="6080166" cy="523220"/>
          </a:xfrm>
          <a:prstGeom prst="rect">
            <a:avLst/>
          </a:prstGeom>
          <a:noFill/>
        </p:spPr>
        <p:txBody>
          <a:bodyPr wrap="square" rtlCol="0">
            <a:spAutoFit/>
          </a:bodyPr>
          <a:lstStyle/>
          <a:p>
            <a:r>
              <a:rPr lang="en-US" sz="2800" dirty="0" smtClean="0">
                <a:latin typeface="+mn-lt"/>
              </a:rPr>
              <a:t>Shift in Supply or “Change in Supply”</a:t>
            </a:r>
            <a:endParaRPr lang="en-US" sz="28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3906968" y="274638"/>
            <a:ext cx="5254831" cy="687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rPr>
              <a:t>Markets and Competition</a:t>
            </a:r>
          </a:p>
        </p:txBody>
      </p:sp>
      <p:sp>
        <p:nvSpPr>
          <p:cNvPr id="3" name="Content Placeholder 2"/>
          <p:cNvSpPr>
            <a:spLocks noGrp="1"/>
          </p:cNvSpPr>
          <p:nvPr>
            <p:ph idx="1"/>
          </p:nvPr>
        </p:nvSpPr>
        <p:spPr bwMode="auto">
          <a:xfrm>
            <a:off x="457200" y="1220201"/>
            <a:ext cx="8229600" cy="83423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lvl="1" indent="0">
              <a:buNone/>
            </a:pPr>
            <a:r>
              <a:rPr lang="en-US" sz="2800" b="1" dirty="0" smtClean="0"/>
              <a:t>Market –</a:t>
            </a:r>
            <a:r>
              <a:rPr lang="en-US" sz="2800" b="1" dirty="0"/>
              <a:t> </a:t>
            </a:r>
            <a:r>
              <a:rPr lang="en-US" sz="2400" dirty="0"/>
              <a:t>a</a:t>
            </a:r>
            <a:r>
              <a:rPr lang="en-US" sz="2400" dirty="0" smtClean="0"/>
              <a:t> </a:t>
            </a:r>
            <a:r>
              <a:rPr lang="en-US" sz="2400" dirty="0"/>
              <a:t>group of buyers and sellers of </a:t>
            </a:r>
            <a:r>
              <a:rPr lang="en-US" sz="2400" dirty="0" smtClean="0"/>
              <a:t>a </a:t>
            </a:r>
            <a:r>
              <a:rPr lang="en-US" sz="2400" dirty="0"/>
              <a:t>good or service</a:t>
            </a:r>
          </a:p>
          <a:p>
            <a:pPr marL="0" indent="0">
              <a:buNone/>
            </a:pPr>
            <a:endParaRPr lang="en-US" sz="2800" b="1" dirty="0" smtClean="0"/>
          </a:p>
        </p:txBody>
      </p:sp>
      <p:sp>
        <p:nvSpPr>
          <p:cNvPr id="4" name="Rectangle 3"/>
          <p:cNvSpPr/>
          <p:nvPr/>
        </p:nvSpPr>
        <p:spPr>
          <a:xfrm>
            <a:off x="445324" y="2967866"/>
            <a:ext cx="7404266" cy="584775"/>
          </a:xfrm>
          <a:prstGeom prst="rect">
            <a:avLst/>
          </a:prstGeom>
        </p:spPr>
        <p:txBody>
          <a:bodyPr wrap="square">
            <a:spAutoFit/>
          </a:bodyPr>
          <a:lstStyle/>
          <a:p>
            <a:pPr marL="0" indent="0">
              <a:buNone/>
            </a:pPr>
            <a:r>
              <a:rPr lang="en-US" sz="3200" b="1" dirty="0">
                <a:latin typeface="+mn-lt"/>
              </a:rPr>
              <a:t>Competitive </a:t>
            </a:r>
            <a:r>
              <a:rPr lang="en-US" sz="3200" b="1" dirty="0" smtClean="0">
                <a:latin typeface="+mn-lt"/>
              </a:rPr>
              <a:t>market</a:t>
            </a:r>
            <a:endParaRPr lang="en-US" sz="3200" b="1" dirty="0">
              <a:latin typeface="+mn-lt"/>
            </a:endParaRPr>
          </a:p>
        </p:txBody>
      </p:sp>
      <p:sp>
        <p:nvSpPr>
          <p:cNvPr id="6" name="Content Placeholder 2"/>
          <p:cNvSpPr txBox="1">
            <a:spLocks/>
          </p:cNvSpPr>
          <p:nvPr/>
        </p:nvSpPr>
        <p:spPr bwMode="auto">
          <a:xfrm>
            <a:off x="302824" y="1783800"/>
            <a:ext cx="8229600" cy="11246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88975" lvl="2" indent="-225425"/>
            <a:r>
              <a:rPr lang="en-US" dirty="0" smtClean="0"/>
              <a:t>Can be highly organized (Corn, Wheat)</a:t>
            </a:r>
          </a:p>
          <a:p>
            <a:pPr marL="688975" lvl="2" indent="-225425"/>
            <a:r>
              <a:rPr lang="en-US" dirty="0" smtClean="0"/>
              <a:t>Can be less organized (Television)</a:t>
            </a:r>
            <a:endParaRPr lang="en-US" dirty="0" smtClean="0">
              <a:solidFill>
                <a:srgbClr val="9E0000"/>
              </a:solidFill>
            </a:endParaRPr>
          </a:p>
        </p:txBody>
      </p:sp>
      <p:sp>
        <p:nvSpPr>
          <p:cNvPr id="7" name="Rectangle 6"/>
          <p:cNvSpPr/>
          <p:nvPr/>
        </p:nvSpPr>
        <p:spPr>
          <a:xfrm>
            <a:off x="324585" y="3540766"/>
            <a:ext cx="7404266" cy="830997"/>
          </a:xfrm>
          <a:prstGeom prst="rect">
            <a:avLst/>
          </a:prstGeom>
        </p:spPr>
        <p:txBody>
          <a:bodyPr wrap="square">
            <a:spAutoFit/>
          </a:bodyPr>
          <a:lstStyle/>
          <a:p>
            <a:pPr marL="800100" lvl="1" indent="-342900">
              <a:buFont typeface="Arial" pitchFamily="34" charset="0"/>
              <a:buChar char="•"/>
            </a:pPr>
            <a:r>
              <a:rPr lang="en-US" sz="2400" dirty="0" smtClean="0">
                <a:latin typeface="+mn-lt"/>
              </a:rPr>
              <a:t>Many </a:t>
            </a:r>
            <a:r>
              <a:rPr lang="en-US" sz="2400" dirty="0">
                <a:latin typeface="+mn-lt"/>
              </a:rPr>
              <a:t>buyers and many </a:t>
            </a:r>
            <a:r>
              <a:rPr lang="en-US" sz="2400" dirty="0" smtClean="0">
                <a:latin typeface="+mn-lt"/>
              </a:rPr>
              <a:t>sellers</a:t>
            </a:r>
          </a:p>
          <a:p>
            <a:pPr marL="800100" lvl="1" indent="-342900">
              <a:buFont typeface="Arial" pitchFamily="34" charset="0"/>
              <a:buChar char="•"/>
            </a:pPr>
            <a:r>
              <a:rPr lang="en-US" sz="2400" dirty="0" smtClean="0">
                <a:latin typeface="+mn-lt"/>
              </a:rPr>
              <a:t>Each </a:t>
            </a:r>
            <a:r>
              <a:rPr lang="en-US" sz="2400" dirty="0">
                <a:latin typeface="+mn-lt"/>
              </a:rPr>
              <a:t>has a negligible impact on market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28800" y="1447800"/>
            <a:ext cx="6019800" cy="3733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t>
            </a:r>
          </a:p>
        </p:txBody>
      </p:sp>
      <p:grpSp>
        <p:nvGrpSpPr>
          <p:cNvPr id="4" name="Group 3"/>
          <p:cNvGrpSpPr/>
          <p:nvPr/>
        </p:nvGrpSpPr>
        <p:grpSpPr>
          <a:xfrm>
            <a:off x="1148513" y="1362075"/>
            <a:ext cx="6713663" cy="4234507"/>
            <a:chOff x="1148513" y="1362075"/>
            <a:chExt cx="6713663" cy="4234507"/>
          </a:xfrm>
        </p:grpSpPr>
        <p:grpSp>
          <p:nvGrpSpPr>
            <p:cNvPr id="2" name="Group 5"/>
            <p:cNvGrpSpPr>
              <a:grpSpLocks/>
            </p:cNvGrpSpPr>
            <p:nvPr/>
          </p:nvGrpSpPr>
          <p:grpSpPr bwMode="auto">
            <a:xfrm>
              <a:off x="1148513" y="1362075"/>
              <a:ext cx="710451" cy="3821113"/>
              <a:chOff x="1148717" y="1362670"/>
              <a:chExt cx="710687" cy="3819724"/>
            </a:xfrm>
          </p:grpSpPr>
          <p:cxnSp>
            <p:nvCxnSpPr>
              <p:cNvPr id="7" name="Straight Connector 6"/>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966" name="TextBox 7"/>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3" name="Group 8"/>
            <p:cNvGrpSpPr>
              <a:grpSpLocks/>
            </p:cNvGrpSpPr>
            <p:nvPr/>
          </p:nvGrpSpPr>
          <p:grpSpPr bwMode="auto">
            <a:xfrm>
              <a:off x="1676400" y="5181564"/>
              <a:ext cx="6185776" cy="415018"/>
              <a:chOff x="1676400" y="5181600"/>
              <a:chExt cx="6185776" cy="414579"/>
            </a:xfrm>
          </p:grpSpPr>
          <p:cxnSp>
            <p:nvCxnSpPr>
              <p:cNvPr id="10" name="Straight Connector 9"/>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963" name="TextBox 10"/>
              <p:cNvSpPr txBox="1">
                <a:spLocks noChangeArrowheads="1"/>
              </p:cNvSpPr>
              <p:nvPr/>
            </p:nvSpPr>
            <p:spPr bwMode="auto">
              <a:xfrm>
                <a:off x="6818300" y="5227240"/>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39964" name="TextBox 11"/>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6" name="Group 12"/>
            <p:cNvGrpSpPr>
              <a:grpSpLocks/>
            </p:cNvGrpSpPr>
            <p:nvPr/>
          </p:nvGrpSpPr>
          <p:grpSpPr bwMode="auto">
            <a:xfrm>
              <a:off x="3200400" y="1447800"/>
              <a:ext cx="2551399" cy="3352800"/>
              <a:chOff x="3175069" y="1752600"/>
              <a:chExt cx="2552017" cy="3352802"/>
            </a:xfrm>
          </p:grpSpPr>
          <p:cxnSp>
            <p:nvCxnSpPr>
              <p:cNvPr id="14" name="Straight Connector 13"/>
              <p:cNvCxnSpPr/>
              <p:nvPr/>
            </p:nvCxnSpPr>
            <p:spPr>
              <a:xfrm rot="5400000">
                <a:off x="2718071" y="2971598"/>
                <a:ext cx="2590802" cy="167680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9961" name="TextBox 14"/>
              <p:cNvSpPr txBox="1">
                <a:spLocks noChangeArrowheads="1"/>
              </p:cNvSpPr>
              <p:nvPr/>
            </p:nvSpPr>
            <p:spPr bwMode="auto">
              <a:xfrm>
                <a:off x="4546669" y="1752600"/>
                <a:ext cx="118041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a:t>
                </a:r>
              </a:p>
              <a:p>
                <a:pPr eaLnBrk="1" hangingPunct="1"/>
                <a:r>
                  <a:rPr lang="en-US" dirty="0"/>
                  <a:t> curve, </a:t>
                </a:r>
                <a:r>
                  <a:rPr lang="en-US" dirty="0" smtClean="0"/>
                  <a:t>S</a:t>
                </a:r>
                <a:r>
                  <a:rPr lang="en-US" baseline="-25000" dirty="0"/>
                  <a:t>0</a:t>
                </a:r>
              </a:p>
            </p:txBody>
          </p:sp>
        </p:grpSp>
      </p:grpSp>
      <p:grpSp>
        <p:nvGrpSpPr>
          <p:cNvPr id="13" name="Group 12"/>
          <p:cNvGrpSpPr/>
          <p:nvPr/>
        </p:nvGrpSpPr>
        <p:grpSpPr>
          <a:xfrm>
            <a:off x="4114800" y="1524000"/>
            <a:ext cx="3353063" cy="3276600"/>
            <a:chOff x="4114800" y="1524000"/>
            <a:chExt cx="3353063" cy="3276600"/>
          </a:xfrm>
        </p:grpSpPr>
        <p:grpSp>
          <p:nvGrpSpPr>
            <p:cNvPr id="9" name="Group 18"/>
            <p:cNvGrpSpPr>
              <a:grpSpLocks/>
            </p:cNvGrpSpPr>
            <p:nvPr/>
          </p:nvGrpSpPr>
          <p:grpSpPr bwMode="auto">
            <a:xfrm>
              <a:off x="4687888" y="1524000"/>
              <a:ext cx="2779975" cy="3276600"/>
              <a:chOff x="1066800" y="990600"/>
              <a:chExt cx="2780594" cy="3276600"/>
            </a:xfrm>
          </p:grpSpPr>
          <p:cxnSp>
            <p:nvCxnSpPr>
              <p:cNvPr id="20" name="Straight Connector 19"/>
              <p:cNvCxnSpPr/>
              <p:nvPr/>
            </p:nvCxnSpPr>
            <p:spPr>
              <a:xfrm rot="5400000">
                <a:off x="609787" y="2133413"/>
                <a:ext cx="2590800" cy="1676773"/>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9957" name="TextBox 20"/>
              <p:cNvSpPr txBox="1">
                <a:spLocks noChangeArrowheads="1"/>
              </p:cNvSpPr>
              <p:nvPr/>
            </p:nvSpPr>
            <p:spPr bwMode="auto">
              <a:xfrm>
                <a:off x="2667000" y="990600"/>
                <a:ext cx="118039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a:t>
                </a:r>
              </a:p>
              <a:p>
                <a:pPr eaLnBrk="1" hangingPunct="1"/>
                <a:r>
                  <a:rPr lang="en-US" dirty="0"/>
                  <a:t> curve, </a:t>
                </a:r>
                <a:r>
                  <a:rPr lang="en-US" dirty="0" smtClean="0"/>
                  <a:t>S</a:t>
                </a:r>
                <a:r>
                  <a:rPr lang="en-US" baseline="-25000" dirty="0"/>
                  <a:t>1</a:t>
                </a:r>
              </a:p>
            </p:txBody>
          </p:sp>
        </p:grpSp>
        <p:cxnSp>
          <p:nvCxnSpPr>
            <p:cNvPr id="22" name="Straight Arrow Connector 21"/>
            <p:cNvCxnSpPr/>
            <p:nvPr/>
          </p:nvCxnSpPr>
          <p:spPr>
            <a:xfrm>
              <a:off x="4114800" y="3505200"/>
              <a:ext cx="1295400" cy="1588"/>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1" name="Group 22"/>
            <p:cNvGrpSpPr>
              <a:grpSpLocks/>
            </p:cNvGrpSpPr>
            <p:nvPr/>
          </p:nvGrpSpPr>
          <p:grpSpPr bwMode="auto">
            <a:xfrm>
              <a:off x="4953000" y="2743200"/>
              <a:ext cx="2482850" cy="685800"/>
              <a:chOff x="3962400" y="1676400"/>
              <a:chExt cx="2483546" cy="685800"/>
            </a:xfrm>
          </p:grpSpPr>
          <p:sp>
            <p:nvSpPr>
              <p:cNvPr id="39954" name="TextBox 23"/>
              <p:cNvSpPr txBox="1">
                <a:spLocks noChangeArrowheads="1"/>
              </p:cNvSpPr>
              <p:nvPr/>
            </p:nvSpPr>
            <p:spPr bwMode="auto">
              <a:xfrm>
                <a:off x="5257800" y="1676400"/>
                <a:ext cx="1188146"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Increase in</a:t>
                </a:r>
              </a:p>
              <a:p>
                <a:pPr eaLnBrk="1" hangingPunct="1"/>
                <a:r>
                  <a:rPr lang="en-US" sz="1600" dirty="0"/>
                  <a:t>Supply </a:t>
                </a:r>
              </a:p>
            </p:txBody>
          </p:sp>
          <p:cxnSp>
            <p:nvCxnSpPr>
              <p:cNvPr id="25" name="Straight Connector 24"/>
              <p:cNvCxnSpPr/>
              <p:nvPr/>
            </p:nvCxnSpPr>
            <p:spPr>
              <a:xfrm flipV="1">
                <a:off x="3962400" y="1905000"/>
                <a:ext cx="1295763"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6" name="Group 15"/>
          <p:cNvGrpSpPr/>
          <p:nvPr/>
        </p:nvGrpSpPr>
        <p:grpSpPr>
          <a:xfrm>
            <a:off x="1905000" y="1447800"/>
            <a:ext cx="2286000" cy="2971800"/>
            <a:chOff x="1905000" y="1447800"/>
            <a:chExt cx="2286000" cy="2971800"/>
          </a:xfrm>
        </p:grpSpPr>
        <p:grpSp>
          <p:nvGrpSpPr>
            <p:cNvPr id="15" name="Group 14"/>
            <p:cNvGrpSpPr/>
            <p:nvPr/>
          </p:nvGrpSpPr>
          <p:grpSpPr>
            <a:xfrm>
              <a:off x="2133601" y="1447800"/>
              <a:ext cx="2057399" cy="2971800"/>
              <a:chOff x="2133601" y="1447800"/>
              <a:chExt cx="2057399" cy="2971800"/>
            </a:xfrm>
          </p:grpSpPr>
          <p:grpSp>
            <p:nvGrpSpPr>
              <p:cNvPr id="8" name="Group 15"/>
              <p:cNvGrpSpPr>
                <a:grpSpLocks/>
              </p:cNvGrpSpPr>
              <p:nvPr/>
            </p:nvGrpSpPr>
            <p:grpSpPr bwMode="auto">
              <a:xfrm>
                <a:off x="2133601" y="1447800"/>
                <a:ext cx="1600199" cy="2971800"/>
                <a:chOff x="3161332" y="1295400"/>
                <a:chExt cx="1600199" cy="2971801"/>
              </a:xfrm>
            </p:grpSpPr>
            <p:cxnSp>
              <p:nvCxnSpPr>
                <p:cNvPr id="17" name="Straight Connector 16"/>
                <p:cNvCxnSpPr/>
                <p:nvPr/>
              </p:nvCxnSpPr>
              <p:spPr>
                <a:xfrm rot="5400000">
                  <a:off x="2762075" y="2304257"/>
                  <a:ext cx="2362201" cy="15636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9959" name="TextBox 17"/>
                <p:cNvSpPr txBox="1">
                  <a:spLocks noChangeArrowheads="1"/>
                </p:cNvSpPr>
                <p:nvPr/>
              </p:nvSpPr>
              <p:spPr bwMode="auto">
                <a:xfrm>
                  <a:off x="3581400" y="1295400"/>
                  <a:ext cx="118013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 </a:t>
                  </a:r>
                </a:p>
                <a:p>
                  <a:pPr eaLnBrk="1" hangingPunct="1"/>
                  <a:r>
                    <a:rPr lang="en-US" dirty="0"/>
                    <a:t> curve, </a:t>
                  </a:r>
                  <a:r>
                    <a:rPr lang="en-US" dirty="0" smtClean="0"/>
                    <a:t>S</a:t>
                  </a:r>
                  <a:r>
                    <a:rPr lang="en-US" baseline="-25000" dirty="0"/>
                    <a:t>2</a:t>
                  </a:r>
                </a:p>
              </p:txBody>
            </p:sp>
          </p:grpSp>
          <p:cxnSp>
            <p:nvCxnSpPr>
              <p:cNvPr id="26" name="Straight Arrow Connector 25"/>
              <p:cNvCxnSpPr/>
              <p:nvPr/>
            </p:nvCxnSpPr>
            <p:spPr>
              <a:xfrm>
                <a:off x="3200400" y="3048000"/>
                <a:ext cx="990600" cy="1588"/>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2" name="Group 26"/>
            <p:cNvGrpSpPr>
              <a:grpSpLocks/>
            </p:cNvGrpSpPr>
            <p:nvPr/>
          </p:nvGrpSpPr>
          <p:grpSpPr bwMode="auto">
            <a:xfrm>
              <a:off x="1905000" y="2133600"/>
              <a:ext cx="1752600" cy="838200"/>
              <a:chOff x="3352800" y="3276600"/>
              <a:chExt cx="1752600" cy="838200"/>
            </a:xfrm>
          </p:grpSpPr>
          <p:sp>
            <p:nvSpPr>
              <p:cNvPr id="39952" name="TextBox 27"/>
              <p:cNvSpPr txBox="1">
                <a:spLocks noChangeArrowheads="1"/>
              </p:cNvSpPr>
              <p:nvPr/>
            </p:nvSpPr>
            <p:spPr bwMode="auto">
              <a:xfrm>
                <a:off x="3352800" y="3276600"/>
                <a:ext cx="1277914"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Decrease in</a:t>
                </a:r>
              </a:p>
              <a:p>
                <a:pPr eaLnBrk="1" hangingPunct="1"/>
                <a:r>
                  <a:rPr lang="en-US" sz="1600" dirty="0"/>
                  <a:t>supply</a:t>
                </a:r>
              </a:p>
            </p:txBody>
          </p:sp>
          <p:cxnSp>
            <p:nvCxnSpPr>
              <p:cNvPr id="29" name="Straight Connector 28"/>
              <p:cNvCxnSpPr/>
              <p:nvPr/>
            </p:nvCxnSpPr>
            <p:spPr>
              <a:xfrm>
                <a:off x="4114800" y="3886200"/>
                <a:ext cx="990600" cy="228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0" name="TextBox 29"/>
          <p:cNvSpPr txBox="1">
            <a:spLocks noChangeArrowheads="1"/>
          </p:cNvSpPr>
          <p:nvPr/>
        </p:nvSpPr>
        <p:spPr bwMode="auto">
          <a:xfrm>
            <a:off x="152400" y="5684325"/>
            <a:ext cx="8534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Any change that raises the quantity that sellers wish to produce at any given price shifts the supply curve to the right. Any change that lowers the quantity that sellers wish to produce at any given price shifts the supply curve to the left.</a:t>
            </a:r>
          </a:p>
        </p:txBody>
      </p:sp>
      <p:sp>
        <p:nvSpPr>
          <p:cNvPr id="33" name="Title 1"/>
          <p:cNvSpPr>
            <a:spLocks noGrp="1"/>
          </p:cNvSpPr>
          <p:nvPr>
            <p:ph type="title"/>
          </p:nvPr>
        </p:nvSpPr>
        <p:spPr bwMode="auto">
          <a:xfrm>
            <a:off x="4025729" y="262763"/>
            <a:ext cx="4886696"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n-lt"/>
              </a:rPr>
              <a:t>Shifts in Supply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right)">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bwMode="auto">
          <a:xfrm>
            <a:off x="3693225" y="239013"/>
            <a:ext cx="5332021" cy="72288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rPr>
              <a:t>Determinants of Supply </a:t>
            </a:r>
          </a:p>
        </p:txBody>
      </p:sp>
      <p:sp>
        <p:nvSpPr>
          <p:cNvPr id="3" name="Content Placeholder 2"/>
          <p:cNvSpPr>
            <a:spLocks noGrp="1"/>
          </p:cNvSpPr>
          <p:nvPr>
            <p:ph idx="1"/>
          </p:nvPr>
        </p:nvSpPr>
        <p:spPr bwMode="auto">
          <a:xfrm>
            <a:off x="457200" y="1255825"/>
            <a:ext cx="8229600" cy="368430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smtClean="0"/>
              <a:t>Variables that can shift the supply curve</a:t>
            </a:r>
          </a:p>
          <a:p>
            <a:pPr lvl="1"/>
            <a:r>
              <a:rPr lang="en-US" dirty="0" smtClean="0"/>
              <a:t>Input </a:t>
            </a:r>
            <a:r>
              <a:rPr lang="en-US" dirty="0"/>
              <a:t>Prices </a:t>
            </a:r>
            <a:r>
              <a:rPr lang="en-US" sz="2000" i="1" dirty="0"/>
              <a:t>(negatively related to increased prices of </a:t>
            </a:r>
            <a:r>
              <a:rPr lang="en-US" sz="2000" i="1" dirty="0" smtClean="0"/>
              <a:t>inputs)</a:t>
            </a:r>
          </a:p>
          <a:p>
            <a:pPr lvl="1"/>
            <a:r>
              <a:rPr lang="en-US" dirty="0" smtClean="0"/>
              <a:t>Technology </a:t>
            </a:r>
            <a:r>
              <a:rPr lang="en-US" sz="2000" i="1" dirty="0" smtClean="0"/>
              <a:t>(positively </a:t>
            </a:r>
            <a:r>
              <a:rPr lang="en-US" sz="2000" i="1" dirty="0"/>
              <a:t>related to </a:t>
            </a:r>
            <a:r>
              <a:rPr lang="en-US" sz="2000" i="1" dirty="0" smtClean="0"/>
              <a:t>improved technology)</a:t>
            </a:r>
            <a:endParaRPr lang="en-US" sz="2000" dirty="0" smtClean="0"/>
          </a:p>
          <a:p>
            <a:pPr lvl="1"/>
            <a:r>
              <a:rPr lang="en-US" dirty="0" smtClean="0"/>
              <a:t>Expectations about future </a:t>
            </a:r>
          </a:p>
          <a:p>
            <a:pPr lvl="1"/>
            <a:r>
              <a:rPr lang="en-US" dirty="0"/>
              <a:t>Price of other goods being </a:t>
            </a:r>
            <a:r>
              <a:rPr lang="en-US" dirty="0" smtClean="0"/>
              <a:t>produced </a:t>
            </a:r>
            <a:r>
              <a:rPr lang="en-US" sz="2000" i="1" dirty="0" smtClean="0"/>
              <a:t>(negatively </a:t>
            </a:r>
            <a:r>
              <a:rPr lang="en-US" sz="2000" i="1" dirty="0"/>
              <a:t>related to increased prices of other </a:t>
            </a:r>
            <a:r>
              <a:rPr lang="en-US" sz="2000" i="1" dirty="0" smtClean="0"/>
              <a:t>goods)</a:t>
            </a:r>
            <a:endParaRPr lang="en-US" dirty="0" smtClean="0"/>
          </a:p>
          <a:p>
            <a:pPr lvl="1"/>
            <a:r>
              <a:rPr lang="en-US" dirty="0" smtClean="0"/>
              <a:t>Number of sellers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grpSp>
        <p:nvGrpSpPr>
          <p:cNvPr id="14" name="Group 13"/>
          <p:cNvGrpSpPr/>
          <p:nvPr/>
        </p:nvGrpSpPr>
        <p:grpSpPr>
          <a:xfrm>
            <a:off x="5051002" y="3508064"/>
            <a:ext cx="1676308" cy="2938356"/>
            <a:chOff x="5051002" y="3436814"/>
            <a:chExt cx="1676308" cy="2938356"/>
          </a:xfrm>
        </p:grpSpPr>
        <p:grpSp>
          <p:nvGrpSpPr>
            <p:cNvPr id="15" name="Group 17"/>
            <p:cNvGrpSpPr>
              <a:grpSpLocks/>
            </p:cNvGrpSpPr>
            <p:nvPr/>
          </p:nvGrpSpPr>
          <p:grpSpPr bwMode="auto">
            <a:xfrm>
              <a:off x="5051002" y="3436814"/>
              <a:ext cx="1676308" cy="2037772"/>
              <a:chOff x="3630011" y="1583161"/>
              <a:chExt cx="2229880" cy="2782324"/>
            </a:xfrm>
          </p:grpSpPr>
          <p:cxnSp>
            <p:nvCxnSpPr>
              <p:cNvPr id="22" name="Straight Connector 21"/>
              <p:cNvCxnSpPr/>
              <p:nvPr/>
            </p:nvCxnSpPr>
            <p:spPr>
              <a:xfrm flipV="1">
                <a:off x="3630011" y="2065565"/>
                <a:ext cx="1869215" cy="22999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19"/>
              <p:cNvSpPr txBox="1">
                <a:spLocks noChangeArrowheads="1"/>
              </p:cNvSpPr>
              <p:nvPr/>
            </p:nvSpPr>
            <p:spPr bwMode="auto">
              <a:xfrm>
                <a:off x="5296519" y="1583161"/>
                <a:ext cx="563372"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1</a:t>
                </a:r>
              </a:p>
            </p:txBody>
          </p:sp>
        </p:grpSp>
        <p:cxnSp>
          <p:nvCxnSpPr>
            <p:cNvPr id="16" name="Straight Arrow Connector 15"/>
            <p:cNvCxnSpPr/>
            <p:nvPr/>
          </p:nvCxnSpPr>
          <p:spPr>
            <a:xfrm flipV="1">
              <a:off x="6162697" y="4399266"/>
              <a:ext cx="545732" cy="2830"/>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cxnSp>
          <p:nvCxnSpPr>
            <p:cNvPr id="19" name="Straight Connector 1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3815638" y="2839447"/>
            <a:ext cx="5036738" cy="3594301"/>
            <a:chOff x="3815638" y="2839447"/>
            <a:chExt cx="5036738" cy="3594301"/>
          </a:xfrm>
        </p:grpSpPr>
        <p:grpSp>
          <p:nvGrpSpPr>
            <p:cNvPr id="25" name="Group 24"/>
            <p:cNvGrpSpPr/>
            <p:nvPr/>
          </p:nvGrpSpPr>
          <p:grpSpPr>
            <a:xfrm>
              <a:off x="3815638" y="3234504"/>
              <a:ext cx="5036738" cy="3199244"/>
              <a:chOff x="3815638" y="3163254"/>
              <a:chExt cx="5036738" cy="3199244"/>
            </a:xfrm>
          </p:grpSpPr>
          <p:grpSp>
            <p:nvGrpSpPr>
              <p:cNvPr id="27" name="Group 12"/>
              <p:cNvGrpSpPr>
                <a:grpSpLocks/>
              </p:cNvGrpSpPr>
              <p:nvPr/>
            </p:nvGrpSpPr>
            <p:grpSpPr bwMode="auto">
              <a:xfrm>
                <a:off x="3815638" y="3163254"/>
                <a:ext cx="534076" cy="2798759"/>
                <a:chOff x="1148717" y="1362670"/>
                <a:chExt cx="710687" cy="3819724"/>
              </a:xfrm>
            </p:grpSpPr>
            <p:cxnSp>
              <p:nvCxnSpPr>
                <p:cNvPr id="39" name="Straight Connector 38"/>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28" name="Group 27"/>
              <p:cNvGrpSpPr>
                <a:grpSpLocks/>
              </p:cNvGrpSpPr>
              <p:nvPr/>
            </p:nvGrpSpPr>
            <p:grpSpPr bwMode="auto">
              <a:xfrm>
                <a:off x="4212473" y="5960831"/>
                <a:ext cx="4639903" cy="321374"/>
                <a:chOff x="1676400" y="5181600"/>
                <a:chExt cx="6172200" cy="438303"/>
              </a:xfrm>
            </p:grpSpPr>
            <p:cxnSp>
              <p:nvCxnSpPr>
                <p:cNvPr id="36" name="Straight Connector 35"/>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38"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29" name="Group 16"/>
              <p:cNvGrpSpPr>
                <a:grpSpLocks/>
              </p:cNvGrpSpPr>
              <p:nvPr/>
            </p:nvGrpSpPr>
            <p:grpSpPr bwMode="auto">
              <a:xfrm>
                <a:off x="5798270" y="3456968"/>
                <a:ext cx="1815446" cy="2296425"/>
                <a:chOff x="3760534" y="2067898"/>
                <a:chExt cx="2414977" cy="3135478"/>
              </a:xfrm>
            </p:grpSpPr>
            <p:cxnSp>
              <p:nvCxnSpPr>
                <p:cNvPr id="34" name="Straight Connector 33"/>
                <p:cNvCxnSpPr/>
                <p:nvPr/>
              </p:nvCxnSpPr>
              <p:spPr>
                <a:xfrm flipH="1">
                  <a:off x="3760534" y="2559117"/>
                  <a:ext cx="2102419" cy="264425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5" name="TextBox 15"/>
                <p:cNvSpPr txBox="1">
                  <a:spLocks noChangeArrowheads="1"/>
                </p:cNvSpPr>
                <p:nvPr/>
              </p:nvSpPr>
              <p:spPr bwMode="auto">
                <a:xfrm>
                  <a:off x="5612135" y="2067898"/>
                  <a:ext cx="563376" cy="504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smtClean="0"/>
                    <a:t>0</a:t>
                  </a:r>
                  <a:endParaRPr lang="en-US" baseline="-25000" dirty="0"/>
                </a:p>
              </p:txBody>
            </p:sp>
          </p:grpSp>
          <p:cxnSp>
            <p:nvCxnSpPr>
              <p:cNvPr id="30" name="Straight Connector 29"/>
              <p:cNvCxnSpPr/>
              <p:nvPr/>
            </p:nvCxnSpPr>
            <p:spPr bwMode="auto">
              <a:xfrm>
                <a:off x="4325845" y="4785067"/>
                <a:ext cx="2272990" cy="7523"/>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smtClean="0"/>
                  <a:t>0</a:t>
                </a:r>
                <a:endParaRPr lang="en-US" baseline="-25000" dirty="0"/>
              </a:p>
            </p:txBody>
          </p:sp>
          <p:cxnSp>
            <p:nvCxnSpPr>
              <p:cNvPr id="32" name="Straight Connector 31"/>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3"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smtClean="0"/>
                  <a:t>0</a:t>
                </a:r>
                <a:endParaRPr lang="en-US" baseline="-25000" dirty="0"/>
              </a:p>
            </p:txBody>
          </p:sp>
        </p:grpSp>
        <p:sp>
          <p:nvSpPr>
            <p:cNvPr id="26" name="Content Placeholder 2"/>
            <p:cNvSpPr txBox="1">
              <a:spLocks/>
            </p:cNvSpPr>
            <p:nvPr/>
          </p:nvSpPr>
          <p:spPr bwMode="auto">
            <a:xfrm>
              <a:off x="5590735" y="2839447"/>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smtClean="0"/>
                <a:t>Hamburger</a:t>
              </a:r>
            </a:p>
          </p:txBody>
        </p:sp>
      </p:grpSp>
      <p:sp>
        <p:nvSpPr>
          <p:cNvPr id="43" name="Content Placeholder 2"/>
          <p:cNvSpPr>
            <a:spLocks noGrp="1"/>
          </p:cNvSpPr>
          <p:nvPr>
            <p:ph idx="1"/>
          </p:nvPr>
        </p:nvSpPr>
        <p:spPr bwMode="auto">
          <a:xfrm>
            <a:off x="457200" y="1255825"/>
            <a:ext cx="8229600" cy="117861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smtClean="0"/>
              <a:t>Variables that can shift the supply curve</a:t>
            </a:r>
          </a:p>
          <a:p>
            <a:pPr lvl="1"/>
            <a:r>
              <a:rPr lang="en-US" dirty="0" smtClean="0"/>
              <a:t>Input </a:t>
            </a:r>
            <a:r>
              <a:rPr lang="en-US" dirty="0"/>
              <a:t>Prices </a:t>
            </a:r>
            <a:r>
              <a:rPr lang="en-US" sz="2000" i="1" dirty="0"/>
              <a:t>(negatively related to increased prices of </a:t>
            </a:r>
            <a:r>
              <a:rPr lang="en-US" sz="2000" i="1" dirty="0" smtClean="0"/>
              <a:t>inputs)</a:t>
            </a:r>
          </a:p>
        </p:txBody>
      </p:sp>
      <p:sp>
        <p:nvSpPr>
          <p:cNvPr id="61" name="Content Placeholder 2"/>
          <p:cNvSpPr txBox="1">
            <a:spLocks/>
          </p:cNvSpPr>
          <p:nvPr/>
        </p:nvSpPr>
        <p:spPr bwMode="auto">
          <a:xfrm>
            <a:off x="170225" y="2917389"/>
            <a:ext cx="3321120" cy="19739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Employees always want a wage increase.  </a:t>
            </a:r>
            <a:r>
              <a:rPr lang="en-US" sz="2400" smtClean="0"/>
              <a:t>How will </a:t>
            </a:r>
            <a:r>
              <a:rPr lang="en-US" sz="2400" dirty="0" smtClean="0"/>
              <a:t>a wage increase impact the market for Hamburger</a:t>
            </a:r>
            <a:r>
              <a:rPr lang="en-US" sz="2400" dirty="0"/>
              <a:t>? (</a:t>
            </a:r>
            <a:r>
              <a:rPr lang="en-US" sz="2400" dirty="0" smtClean="0"/>
              <a:t>S</a:t>
            </a:r>
            <a:r>
              <a:rPr lang="en-US" sz="2400" baseline="-25000" dirty="0"/>
              <a:t>1</a:t>
            </a:r>
            <a:r>
              <a:rPr lang="en-US" sz="2400" dirty="0" smtClean="0"/>
              <a:t>)</a:t>
            </a:r>
          </a:p>
        </p:txBody>
      </p:sp>
      <p:sp>
        <p:nvSpPr>
          <p:cNvPr id="42" name="Content Placeholder 2"/>
          <p:cNvSpPr txBox="1">
            <a:spLocks/>
          </p:cNvSpPr>
          <p:nvPr/>
        </p:nvSpPr>
        <p:spPr bwMode="auto">
          <a:xfrm>
            <a:off x="181107" y="5051041"/>
            <a:ext cx="3321120" cy="4789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a:t>A</a:t>
            </a:r>
            <a:r>
              <a:rPr lang="en-US" sz="2400" dirty="0" smtClean="0"/>
              <a:t> wage decrease</a:t>
            </a:r>
            <a:r>
              <a:rPr lang="en-US" sz="2400" dirty="0"/>
              <a:t>? (</a:t>
            </a:r>
            <a:r>
              <a:rPr lang="en-US" sz="2400" dirty="0" smtClean="0"/>
              <a:t>S</a:t>
            </a:r>
            <a:r>
              <a:rPr lang="en-US" sz="2400" baseline="-25000" dirty="0" smtClean="0"/>
              <a:t>2</a:t>
            </a:r>
            <a:r>
              <a:rPr lang="en-US" sz="2400" dirty="0" smtClean="0"/>
              <a:t>)</a:t>
            </a:r>
          </a:p>
        </p:txBody>
      </p:sp>
      <p:grpSp>
        <p:nvGrpSpPr>
          <p:cNvPr id="41" name="Group 40"/>
          <p:cNvGrpSpPr/>
          <p:nvPr/>
        </p:nvGrpSpPr>
        <p:grpSpPr>
          <a:xfrm>
            <a:off x="6600851" y="3689686"/>
            <a:ext cx="2279522" cy="2757623"/>
            <a:chOff x="6600851" y="3689686"/>
            <a:chExt cx="2279522" cy="2757623"/>
          </a:xfrm>
        </p:grpSpPr>
        <p:grpSp>
          <p:nvGrpSpPr>
            <p:cNvPr id="4" name="Group 3"/>
            <p:cNvGrpSpPr/>
            <p:nvPr/>
          </p:nvGrpSpPr>
          <p:grpSpPr>
            <a:xfrm>
              <a:off x="6833153" y="3689686"/>
              <a:ext cx="2047220" cy="2757623"/>
              <a:chOff x="5883797" y="3433770"/>
              <a:chExt cx="2047220" cy="2757623"/>
            </a:xfrm>
          </p:grpSpPr>
          <p:grpSp>
            <p:nvGrpSpPr>
              <p:cNvPr id="5" name="Group 22"/>
              <p:cNvGrpSpPr>
                <a:grpSpLocks/>
              </p:cNvGrpSpPr>
              <p:nvPr/>
            </p:nvGrpSpPr>
            <p:grpSpPr bwMode="auto">
              <a:xfrm>
                <a:off x="5883797" y="3433770"/>
                <a:ext cx="2047220" cy="2282350"/>
                <a:chOff x="2147067" y="1807614"/>
                <a:chExt cx="2723302" cy="3116265"/>
              </a:xfrm>
            </p:grpSpPr>
            <p:cxnSp>
              <p:nvCxnSpPr>
                <p:cNvPr id="12" name="Straight Connector 11"/>
                <p:cNvCxnSpPr/>
                <p:nvPr/>
              </p:nvCxnSpPr>
              <p:spPr>
                <a:xfrm flipV="1">
                  <a:off x="2147067" y="2123502"/>
                  <a:ext cx="2159925" cy="280037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3" name="TextBox 24"/>
                <p:cNvSpPr txBox="1">
                  <a:spLocks noChangeArrowheads="1"/>
                </p:cNvSpPr>
                <p:nvPr/>
              </p:nvSpPr>
              <p:spPr bwMode="auto">
                <a:xfrm>
                  <a:off x="4306992" y="1807614"/>
                  <a:ext cx="563377"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smtClean="0"/>
                    <a:t>2</a:t>
                  </a:r>
                  <a:endParaRPr lang="en-US" baseline="-25000" dirty="0"/>
                </a:p>
              </p:txBody>
            </p:sp>
          </p:grpSp>
          <p:cxnSp>
            <p:nvCxnSpPr>
              <p:cNvPr id="6" name="Straight Arrow Connector 5"/>
              <p:cNvCxnSpPr/>
              <p:nvPr/>
            </p:nvCxnSpPr>
            <p:spPr>
              <a:xfrm>
                <a:off x="6532424" y="4104140"/>
                <a:ext cx="486904" cy="16064"/>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bwMode="auto">
              <a:xfrm flipV="1">
                <a:off x="6758334" y="460792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 name="TextBox 15"/>
              <p:cNvSpPr txBox="1">
                <a:spLocks noChangeArrowheads="1"/>
              </p:cNvSpPr>
              <p:nvPr/>
            </p:nvSpPr>
            <p:spPr bwMode="auto">
              <a:xfrm>
                <a:off x="6532424" y="5822061"/>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2</a:t>
                </a:r>
              </a:p>
            </p:txBody>
          </p:sp>
        </p:grpSp>
        <p:cxnSp>
          <p:nvCxnSpPr>
            <p:cNvPr id="44" name="Straight Connector 43"/>
            <p:cNvCxnSpPr/>
            <p:nvPr/>
          </p:nvCxnSpPr>
          <p:spPr bwMode="auto">
            <a:xfrm>
              <a:off x="6600851" y="4865789"/>
              <a:ext cx="1124381" cy="7523"/>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7909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500"/>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grpSp>
        <p:nvGrpSpPr>
          <p:cNvPr id="14" name="Group 13"/>
          <p:cNvGrpSpPr/>
          <p:nvPr/>
        </p:nvGrpSpPr>
        <p:grpSpPr>
          <a:xfrm>
            <a:off x="5050998" y="3436814"/>
            <a:ext cx="1657431" cy="3009606"/>
            <a:chOff x="5050998" y="3365564"/>
            <a:chExt cx="1657431" cy="3009606"/>
          </a:xfrm>
        </p:grpSpPr>
        <p:grpSp>
          <p:nvGrpSpPr>
            <p:cNvPr id="15" name="Group 17"/>
            <p:cNvGrpSpPr>
              <a:grpSpLocks/>
            </p:cNvGrpSpPr>
            <p:nvPr/>
          </p:nvGrpSpPr>
          <p:grpSpPr bwMode="auto">
            <a:xfrm>
              <a:off x="5050998" y="3365564"/>
              <a:ext cx="1616935" cy="2109022"/>
              <a:chOff x="3630011" y="1485877"/>
              <a:chExt cx="2150902" cy="2879608"/>
            </a:xfrm>
          </p:grpSpPr>
          <p:cxnSp>
            <p:nvCxnSpPr>
              <p:cNvPr id="22" name="Straight Connector 21"/>
              <p:cNvCxnSpPr/>
              <p:nvPr/>
            </p:nvCxnSpPr>
            <p:spPr>
              <a:xfrm flipV="1">
                <a:off x="3630011" y="2065565"/>
                <a:ext cx="1869215" cy="22999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19"/>
              <p:cNvSpPr txBox="1">
                <a:spLocks noChangeArrowheads="1"/>
              </p:cNvSpPr>
              <p:nvPr/>
            </p:nvSpPr>
            <p:spPr bwMode="auto">
              <a:xfrm>
                <a:off x="5217538" y="1485877"/>
                <a:ext cx="563375"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smtClean="0"/>
                  <a:t>2</a:t>
                </a:r>
                <a:endParaRPr lang="en-US" baseline="-25000" dirty="0"/>
              </a:p>
            </p:txBody>
          </p:sp>
        </p:grpSp>
        <p:cxnSp>
          <p:nvCxnSpPr>
            <p:cNvPr id="16" name="Straight Arrow Connector 15"/>
            <p:cNvCxnSpPr/>
            <p:nvPr/>
          </p:nvCxnSpPr>
          <p:spPr>
            <a:xfrm flipV="1">
              <a:off x="6162697" y="4399266"/>
              <a:ext cx="545732" cy="2830"/>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2</a:t>
              </a:r>
            </a:p>
          </p:txBody>
        </p:sp>
        <p:cxnSp>
          <p:nvCxnSpPr>
            <p:cNvPr id="19" name="Straight Connector 1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3815638" y="2863197"/>
            <a:ext cx="5036738" cy="3570551"/>
            <a:chOff x="3815638" y="2863197"/>
            <a:chExt cx="5036738" cy="3570551"/>
          </a:xfrm>
        </p:grpSpPr>
        <p:grpSp>
          <p:nvGrpSpPr>
            <p:cNvPr id="25" name="Group 24"/>
            <p:cNvGrpSpPr/>
            <p:nvPr/>
          </p:nvGrpSpPr>
          <p:grpSpPr>
            <a:xfrm>
              <a:off x="3815638" y="3234504"/>
              <a:ext cx="5036738" cy="3199244"/>
              <a:chOff x="3815638" y="3163254"/>
              <a:chExt cx="5036738" cy="3199244"/>
            </a:xfrm>
          </p:grpSpPr>
          <p:grpSp>
            <p:nvGrpSpPr>
              <p:cNvPr id="27" name="Group 12"/>
              <p:cNvGrpSpPr>
                <a:grpSpLocks/>
              </p:cNvGrpSpPr>
              <p:nvPr/>
            </p:nvGrpSpPr>
            <p:grpSpPr bwMode="auto">
              <a:xfrm>
                <a:off x="3815638" y="3163254"/>
                <a:ext cx="534076" cy="2798759"/>
                <a:chOff x="1148717" y="1362670"/>
                <a:chExt cx="710687" cy="3819724"/>
              </a:xfrm>
            </p:grpSpPr>
            <p:cxnSp>
              <p:nvCxnSpPr>
                <p:cNvPr id="39" name="Straight Connector 38"/>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28" name="Group 27"/>
              <p:cNvGrpSpPr>
                <a:grpSpLocks/>
              </p:cNvGrpSpPr>
              <p:nvPr/>
            </p:nvGrpSpPr>
            <p:grpSpPr bwMode="auto">
              <a:xfrm>
                <a:off x="4212473" y="5960831"/>
                <a:ext cx="4639903" cy="321374"/>
                <a:chOff x="1676400" y="5181600"/>
                <a:chExt cx="6172200" cy="438303"/>
              </a:xfrm>
            </p:grpSpPr>
            <p:cxnSp>
              <p:nvCxnSpPr>
                <p:cNvPr id="36" name="Straight Connector 35"/>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38"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29" name="Group 16"/>
              <p:cNvGrpSpPr>
                <a:grpSpLocks/>
              </p:cNvGrpSpPr>
              <p:nvPr/>
            </p:nvGrpSpPr>
            <p:grpSpPr bwMode="auto">
              <a:xfrm>
                <a:off x="5798271" y="3445093"/>
                <a:ext cx="1839196" cy="2308300"/>
                <a:chOff x="3760534" y="2051684"/>
                <a:chExt cx="2446570" cy="3151692"/>
              </a:xfrm>
            </p:grpSpPr>
            <p:cxnSp>
              <p:nvCxnSpPr>
                <p:cNvPr id="34" name="Straight Connector 33"/>
                <p:cNvCxnSpPr/>
                <p:nvPr/>
              </p:nvCxnSpPr>
              <p:spPr>
                <a:xfrm flipH="1">
                  <a:off x="3760534" y="2559117"/>
                  <a:ext cx="2102419" cy="264425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5" name="TextBox 15"/>
                <p:cNvSpPr txBox="1">
                  <a:spLocks noChangeArrowheads="1"/>
                </p:cNvSpPr>
                <p:nvPr/>
              </p:nvSpPr>
              <p:spPr bwMode="auto">
                <a:xfrm>
                  <a:off x="5643728" y="2051684"/>
                  <a:ext cx="563376" cy="504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smtClean="0"/>
                    <a:t>0</a:t>
                  </a:r>
                  <a:endParaRPr lang="en-US" baseline="-25000" dirty="0"/>
                </a:p>
              </p:txBody>
            </p:sp>
          </p:grpSp>
          <p:cxnSp>
            <p:nvCxnSpPr>
              <p:cNvPr id="30" name="Straight Connector 29"/>
              <p:cNvCxnSpPr/>
              <p:nvPr/>
            </p:nvCxnSpPr>
            <p:spPr bwMode="auto">
              <a:xfrm>
                <a:off x="4325845" y="4785067"/>
                <a:ext cx="2272990" cy="13234"/>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smtClean="0"/>
                  <a:t>0</a:t>
                </a:r>
                <a:endParaRPr lang="en-US" baseline="-25000" dirty="0"/>
              </a:p>
            </p:txBody>
          </p:sp>
          <p:cxnSp>
            <p:nvCxnSpPr>
              <p:cNvPr id="32" name="Straight Connector 31"/>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3"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smtClean="0"/>
                  <a:t>0</a:t>
                </a:r>
                <a:endParaRPr lang="en-US" baseline="-25000" dirty="0"/>
              </a:p>
            </p:txBody>
          </p:sp>
        </p:grpSp>
        <p:sp>
          <p:nvSpPr>
            <p:cNvPr id="26" name="Content Placeholder 2"/>
            <p:cNvSpPr txBox="1">
              <a:spLocks/>
            </p:cNvSpPr>
            <p:nvPr/>
          </p:nvSpPr>
          <p:spPr bwMode="auto">
            <a:xfrm>
              <a:off x="5590735" y="2863197"/>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smtClean="0"/>
                <a:t>Dog Food</a:t>
              </a:r>
            </a:p>
          </p:txBody>
        </p:sp>
      </p:grpSp>
      <p:sp>
        <p:nvSpPr>
          <p:cNvPr id="42" name="Content Placeholder 2"/>
          <p:cNvSpPr>
            <a:spLocks noGrp="1"/>
          </p:cNvSpPr>
          <p:nvPr>
            <p:ph idx="1"/>
          </p:nvPr>
        </p:nvSpPr>
        <p:spPr bwMode="auto">
          <a:xfrm>
            <a:off x="302825" y="1184576"/>
            <a:ext cx="8229600" cy="14411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smtClean="0"/>
              <a:t>Variables that can shift the supply curve</a:t>
            </a:r>
          </a:p>
          <a:p>
            <a:pPr lvl="1"/>
            <a:r>
              <a:rPr lang="en-US" dirty="0" smtClean="0"/>
              <a:t>Price </a:t>
            </a:r>
            <a:r>
              <a:rPr lang="en-US" dirty="0"/>
              <a:t>of other goods being </a:t>
            </a:r>
            <a:r>
              <a:rPr lang="en-US" dirty="0" smtClean="0"/>
              <a:t>produced </a:t>
            </a:r>
            <a:r>
              <a:rPr lang="en-US" sz="2000" i="1" dirty="0" smtClean="0"/>
              <a:t>(negatively </a:t>
            </a:r>
            <a:r>
              <a:rPr lang="en-US" sz="2000" i="1" dirty="0"/>
              <a:t>related to increased prices of other </a:t>
            </a:r>
            <a:r>
              <a:rPr lang="en-US" sz="2000" i="1" dirty="0" smtClean="0"/>
              <a:t>goods)</a:t>
            </a:r>
            <a:endParaRPr lang="en-US" dirty="0" smtClean="0"/>
          </a:p>
        </p:txBody>
      </p:sp>
      <p:sp>
        <p:nvSpPr>
          <p:cNvPr id="47" name="Content Placeholder 2"/>
          <p:cNvSpPr txBox="1">
            <a:spLocks/>
          </p:cNvSpPr>
          <p:nvPr/>
        </p:nvSpPr>
        <p:spPr bwMode="auto">
          <a:xfrm>
            <a:off x="170225" y="2917388"/>
            <a:ext cx="3321120" cy="25915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In economic recession households demand more cats and fewer dogs</a:t>
            </a:r>
          </a:p>
          <a:p>
            <a:pPr marL="461963" lvl="1" indent="-342900">
              <a:buFont typeface="Calibri" pitchFamily="34" charset="0"/>
              <a:buChar char="―"/>
            </a:pPr>
            <a:r>
              <a:rPr lang="en-US" sz="2400" dirty="0" smtClean="0"/>
              <a:t>Cats (inferior goods)</a:t>
            </a:r>
          </a:p>
          <a:p>
            <a:pPr marL="511175" lvl="1" indent="0">
              <a:buNone/>
            </a:pPr>
            <a:r>
              <a:rPr lang="en-US" sz="1700" i="1" dirty="0" smtClean="0"/>
              <a:t>Cat food prices increase</a:t>
            </a:r>
          </a:p>
          <a:p>
            <a:pPr marL="461963" lvl="1" indent="-342900">
              <a:buFont typeface="Calibri" pitchFamily="34" charset="0"/>
              <a:buChar char="―"/>
            </a:pPr>
            <a:r>
              <a:rPr lang="en-US" sz="2400" dirty="0" smtClean="0"/>
              <a:t>Dogs (normal goods)</a:t>
            </a:r>
          </a:p>
        </p:txBody>
      </p:sp>
    </p:spTree>
    <p:extLst>
      <p:ext uri="{BB962C8B-B14F-4D97-AF65-F5344CB8AC3E}">
        <p14:creationId xmlns:p14="http://schemas.microsoft.com/office/powerpoint/2010/main" val="366602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fade">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bwMode="auto">
          <a:xfrm>
            <a:off x="304800" y="1006425"/>
            <a:ext cx="8839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tx1"/>
                </a:solidFill>
                <a:latin typeface="+mn-lt"/>
              </a:rPr>
              <a:t>Variables that influence sellers</a:t>
            </a:r>
          </a:p>
        </p:txBody>
      </p:sp>
      <p:sp>
        <p:nvSpPr>
          <p:cNvPr id="8" name="Title 1"/>
          <p:cNvSpPr txBox="1">
            <a:spLocks/>
          </p:cNvSpPr>
          <p:nvPr/>
        </p:nvSpPr>
        <p:spPr bwMode="auto">
          <a:xfrm>
            <a:off x="4655126" y="239013"/>
            <a:ext cx="4031673" cy="72288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defTabSz="914400" rtl="0" eaLnBrk="1" latinLnBrk="0" hangingPunct="1">
              <a:spcBef>
                <a:spcPct val="0"/>
              </a:spcBef>
              <a:buNone/>
              <a:defRPr sz="2800" kern="1200">
                <a:solidFill>
                  <a:srgbClr val="7E0000"/>
                </a:solidFill>
                <a:latin typeface="Arial Unicode MS" pitchFamily="34" charset="-128"/>
                <a:ea typeface="Arial Unicode MS" pitchFamily="34" charset="-128"/>
                <a:cs typeface="Arial Unicode MS" pitchFamily="34" charset="-128"/>
              </a:defRPr>
            </a:lvl1pPr>
          </a:lstStyle>
          <a:p>
            <a:r>
              <a:rPr lang="en-US" sz="4000" dirty="0" smtClean="0">
                <a:solidFill>
                  <a:schemeClr val="bg1">
                    <a:lumMod val="50000"/>
                  </a:schemeClr>
                </a:solidFill>
              </a:rPr>
              <a:t>Supply Review </a:t>
            </a:r>
          </a:p>
        </p:txBody>
      </p:sp>
      <p:graphicFrame>
        <p:nvGraphicFramePr>
          <p:cNvPr id="7" name="Table 6"/>
          <p:cNvGraphicFramePr>
            <a:graphicFrameLocks noGrp="1"/>
          </p:cNvGraphicFramePr>
          <p:nvPr>
            <p:extLst>
              <p:ext uri="{D42A27DB-BD31-4B8C-83A1-F6EECF244321}">
                <p14:modId xmlns:p14="http://schemas.microsoft.com/office/powerpoint/2010/main" val="1437427802"/>
              </p:ext>
            </p:extLst>
          </p:nvPr>
        </p:nvGraphicFramePr>
        <p:xfrm>
          <a:off x="457200" y="1752600"/>
          <a:ext cx="8305800" cy="3840480"/>
        </p:xfrm>
        <a:graphic>
          <a:graphicData uri="http://schemas.openxmlformats.org/drawingml/2006/table">
            <a:tbl>
              <a:tblPr>
                <a:tableStyleId>{5C22544A-7EE6-4342-B048-85BDC9FD1C3A}</a:tableStyleId>
              </a:tblPr>
              <a:tblGrid>
                <a:gridCol w="3105397"/>
                <a:gridCol w="5200403"/>
              </a:tblGrid>
              <a:tr h="370840">
                <a:tc>
                  <a:txBody>
                    <a:bodyPr/>
                    <a:lstStyle/>
                    <a:p>
                      <a:pPr algn="l"/>
                      <a:r>
                        <a:rPr lang="en-US" sz="2400" b="1" kern="1200" baseline="0" dirty="0" smtClean="0">
                          <a:solidFill>
                            <a:schemeClr val="bg1">
                              <a:lumMod val="50000"/>
                            </a:schemeClr>
                          </a:solidFill>
                          <a:latin typeface="+mn-lt"/>
                          <a:ea typeface="+mn-ea"/>
                          <a:cs typeface="+mn-cs"/>
                        </a:rPr>
                        <a:t>Variable</a:t>
                      </a:r>
                      <a:endParaRPr lang="en-US" sz="2400" b="1" dirty="0">
                        <a:solidFill>
                          <a:schemeClr val="bg1">
                            <a:lumMod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2400" b="1" kern="1200" baseline="0" dirty="0" smtClean="0">
                          <a:solidFill>
                            <a:schemeClr val="bg1">
                              <a:lumMod val="50000"/>
                            </a:schemeClr>
                          </a:solidFill>
                          <a:latin typeface="+mn-lt"/>
                          <a:ea typeface="+mn-ea"/>
                          <a:cs typeface="+mn-cs"/>
                        </a:rPr>
                        <a:t>A Change in This Variable . . .</a:t>
                      </a:r>
                      <a:endParaRPr lang="en-US" sz="2400" b="1" dirty="0">
                        <a:solidFill>
                          <a:schemeClr val="bg1">
                            <a:lumMod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a:r>
                        <a:rPr lang="en-US" sz="2400" b="1" kern="1200" baseline="0" dirty="0" smtClean="0">
                          <a:solidFill>
                            <a:schemeClr val="tx1"/>
                          </a:solidFill>
                          <a:latin typeface="+mn-lt"/>
                          <a:ea typeface="+mn-ea"/>
                          <a:cs typeface="+mn-cs"/>
                        </a:rPr>
                        <a:t>Change in Quantity Supplied</a:t>
                      </a:r>
                    </a:p>
                    <a:p>
                      <a:pPr algn="l"/>
                      <a:r>
                        <a:rPr lang="en-US" sz="2400" b="0" kern="1200" baseline="0" dirty="0" smtClean="0">
                          <a:solidFill>
                            <a:schemeClr val="tx1"/>
                          </a:solidFill>
                          <a:latin typeface="+mn-lt"/>
                          <a:ea typeface="+mn-ea"/>
                          <a:cs typeface="+mn-cs"/>
                        </a:rPr>
                        <a:t>of the good itself</a:t>
                      </a:r>
                    </a:p>
                    <a:p>
                      <a:pPr algn="l"/>
                      <a:r>
                        <a:rPr lang="en-US" sz="2400" b="0" kern="1200" baseline="0" dirty="0" smtClean="0">
                          <a:solidFill>
                            <a:schemeClr val="tx1"/>
                          </a:solidFill>
                          <a:latin typeface="+mn-lt"/>
                          <a:ea typeface="+mn-ea"/>
                          <a:cs typeface="+mn-cs"/>
                        </a:rPr>
                        <a:t> </a:t>
                      </a:r>
                    </a:p>
                    <a:p>
                      <a:pPr algn="l"/>
                      <a:r>
                        <a:rPr lang="en-US" sz="2400" b="1" kern="1200" baseline="0" dirty="0" smtClean="0">
                          <a:solidFill>
                            <a:schemeClr val="tx1"/>
                          </a:solidFill>
                          <a:latin typeface="+mn-lt"/>
                          <a:ea typeface="+mn-ea"/>
                          <a:cs typeface="+mn-cs"/>
                        </a:rPr>
                        <a:t>Change in Supply</a:t>
                      </a:r>
                    </a:p>
                    <a:p>
                      <a:pPr algn="l"/>
                      <a:r>
                        <a:rPr lang="en-US" sz="2400" b="0" kern="1200" baseline="0" dirty="0" smtClean="0">
                          <a:solidFill>
                            <a:schemeClr val="tx1"/>
                          </a:solidFill>
                          <a:latin typeface="+mn-lt"/>
                          <a:ea typeface="+mn-ea"/>
                          <a:cs typeface="+mn-cs"/>
                        </a:rPr>
                        <a:t>Input prices </a:t>
                      </a:r>
                    </a:p>
                    <a:p>
                      <a:pPr algn="l"/>
                      <a:r>
                        <a:rPr lang="en-US" sz="2400" b="0" kern="1200" baseline="0" dirty="0" smtClean="0">
                          <a:solidFill>
                            <a:schemeClr val="tx1"/>
                          </a:solidFill>
                          <a:latin typeface="+mn-lt"/>
                          <a:ea typeface="+mn-ea"/>
                          <a:cs typeface="+mn-cs"/>
                        </a:rPr>
                        <a:t>Technology </a:t>
                      </a:r>
                    </a:p>
                    <a:p>
                      <a:pPr algn="l"/>
                      <a:r>
                        <a:rPr lang="en-US" sz="2400" b="0" kern="1200" baseline="0" dirty="0" smtClean="0">
                          <a:solidFill>
                            <a:schemeClr val="tx1"/>
                          </a:solidFill>
                          <a:latin typeface="+mn-lt"/>
                          <a:ea typeface="+mn-ea"/>
                          <a:cs typeface="+mn-cs"/>
                        </a:rPr>
                        <a:t>Expectations </a:t>
                      </a:r>
                    </a:p>
                    <a:p>
                      <a:pPr algn="l"/>
                      <a:r>
                        <a:rPr lang="en-US" sz="2400" b="0" kern="1200" baseline="0" dirty="0" smtClean="0">
                          <a:solidFill>
                            <a:schemeClr val="tx1"/>
                          </a:solidFill>
                          <a:latin typeface="+mn-lt"/>
                          <a:ea typeface="+mn-ea"/>
                          <a:cs typeface="+mn-cs"/>
                        </a:rPr>
                        <a:t>Number of sellers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2400" b="0" kern="1200" baseline="0" dirty="0" smtClean="0">
                        <a:solidFill>
                          <a:schemeClr val="tx1"/>
                        </a:solidFill>
                        <a:latin typeface="+mn-lt"/>
                        <a:ea typeface="+mn-ea"/>
                        <a:cs typeface="+mn-cs"/>
                      </a:endParaRPr>
                    </a:p>
                    <a:p>
                      <a:pPr algn="l"/>
                      <a:endParaRPr lang="en-US" sz="2400" b="0" kern="1200" baseline="0" dirty="0" smtClean="0">
                        <a:solidFill>
                          <a:schemeClr val="tx1"/>
                        </a:solidFill>
                        <a:latin typeface="+mn-lt"/>
                        <a:ea typeface="+mn-ea"/>
                        <a:cs typeface="+mn-cs"/>
                      </a:endParaRPr>
                    </a:p>
                    <a:p>
                      <a:pPr algn="l"/>
                      <a:r>
                        <a:rPr lang="en-US" sz="2400" b="0" kern="1200" baseline="0" dirty="0" smtClean="0">
                          <a:solidFill>
                            <a:schemeClr val="tx1"/>
                          </a:solidFill>
                          <a:latin typeface="+mn-lt"/>
                          <a:ea typeface="+mn-ea"/>
                          <a:cs typeface="+mn-cs"/>
                        </a:rPr>
                        <a:t>movement along the supply curve</a:t>
                      </a:r>
                    </a:p>
                    <a:p>
                      <a:pPr algn="l"/>
                      <a:endParaRPr lang="en-US" sz="2400" b="0" kern="1200" baseline="0" dirty="0" smtClean="0">
                        <a:solidFill>
                          <a:schemeClr val="tx1"/>
                        </a:solidFill>
                        <a:latin typeface="+mn-lt"/>
                        <a:ea typeface="+mn-ea"/>
                        <a:cs typeface="+mn-cs"/>
                      </a:endParaRPr>
                    </a:p>
                    <a:p>
                      <a:pPr algn="l"/>
                      <a:endParaRPr lang="en-US" sz="2400" b="0" kern="1200" baseline="0" dirty="0" smtClean="0">
                        <a:solidFill>
                          <a:schemeClr val="tx1"/>
                        </a:solidFill>
                        <a:latin typeface="+mn-lt"/>
                        <a:ea typeface="+mn-ea"/>
                        <a:cs typeface="+mn-cs"/>
                      </a:endParaRPr>
                    </a:p>
                    <a:p>
                      <a:pPr algn="l"/>
                      <a:r>
                        <a:rPr lang="en-US" sz="2400" b="0" kern="1200" baseline="0" dirty="0" smtClean="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smtClean="0">
                          <a:solidFill>
                            <a:schemeClr val="tx1"/>
                          </a:solidFill>
                          <a:latin typeface="+mn-lt"/>
                          <a:ea typeface="+mn-ea"/>
                          <a:cs typeface="+mn-cs"/>
                        </a:rPr>
                        <a:t>Shifts the supply curve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9EE8E455-0F94-4DE4-8B2B-44795BE19CB4}" type="slidenum">
              <a:rPr lang="en-US" smtClean="0"/>
              <a:pPr>
                <a:defRPr/>
              </a:pPr>
              <a:t>25</a:t>
            </a:fld>
            <a:endParaRPr lang="en-US"/>
          </a:p>
        </p:txBody>
      </p:sp>
      <p:sp>
        <p:nvSpPr>
          <p:cNvPr id="5" name="Rectangle 4"/>
          <p:cNvSpPr/>
          <p:nvPr/>
        </p:nvSpPr>
        <p:spPr>
          <a:xfrm>
            <a:off x="1828800" y="2227706"/>
            <a:ext cx="48768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
          <p:cNvGrpSpPr>
            <a:grpSpLocks/>
          </p:cNvGrpSpPr>
          <p:nvPr/>
        </p:nvGrpSpPr>
        <p:grpSpPr bwMode="auto">
          <a:xfrm>
            <a:off x="2133600" y="2380106"/>
            <a:ext cx="3786188" cy="2787650"/>
            <a:chOff x="4571747" y="1588532"/>
            <a:chExt cx="3785587" cy="2787136"/>
          </a:xfrm>
        </p:grpSpPr>
        <p:cxnSp>
          <p:nvCxnSpPr>
            <p:cNvPr id="7" name="Straight Connector 6"/>
            <p:cNvCxnSpPr/>
            <p:nvPr/>
          </p:nvCxnSpPr>
          <p:spPr>
            <a:xfrm flipV="1">
              <a:off x="4571747" y="1969462"/>
              <a:ext cx="3352268" cy="240620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44117" name="TextBox 7"/>
            <p:cNvSpPr txBox="1">
              <a:spLocks noChangeArrowheads="1"/>
            </p:cNvSpPr>
            <p:nvPr/>
          </p:nvSpPr>
          <p:spPr bwMode="auto">
            <a:xfrm>
              <a:off x="7467347" y="1588532"/>
              <a:ext cx="8899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Supply</a:t>
              </a:r>
            </a:p>
          </p:txBody>
        </p:sp>
      </p:grpSp>
      <p:grpSp>
        <p:nvGrpSpPr>
          <p:cNvPr id="3" name="Group 8"/>
          <p:cNvGrpSpPr>
            <a:grpSpLocks/>
          </p:cNvGrpSpPr>
          <p:nvPr/>
        </p:nvGrpSpPr>
        <p:grpSpPr bwMode="auto">
          <a:xfrm>
            <a:off x="1600200" y="5504307"/>
            <a:ext cx="5166501" cy="529963"/>
            <a:chOff x="4343400" y="4648200"/>
            <a:chExt cx="5166501" cy="529608"/>
          </a:xfrm>
        </p:grpSpPr>
        <p:cxnSp>
          <p:nvCxnSpPr>
            <p:cNvPr id="10" name="Straight Connector 9"/>
            <p:cNvCxnSpPr/>
            <p:nvPr/>
          </p:nvCxnSpPr>
          <p:spPr>
            <a:xfrm>
              <a:off x="4572000" y="4800498"/>
              <a:ext cx="4876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078" name="TextBox 10"/>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44079" name="Group 14"/>
            <p:cNvGrpSpPr>
              <a:grpSpLocks/>
            </p:cNvGrpSpPr>
            <p:nvPr/>
          </p:nvGrpSpPr>
          <p:grpSpPr bwMode="auto">
            <a:xfrm>
              <a:off x="8001000" y="4648200"/>
              <a:ext cx="441146" cy="521732"/>
              <a:chOff x="8001000" y="4648200"/>
              <a:chExt cx="441146" cy="521732"/>
            </a:xfrm>
          </p:grpSpPr>
          <p:cxnSp>
            <p:nvCxnSpPr>
              <p:cNvPr id="47" name="Straight Connector 1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15" name="TextBox 13"/>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12</a:t>
                </a:r>
              </a:p>
            </p:txBody>
          </p:sp>
        </p:grpSp>
        <p:grpSp>
          <p:nvGrpSpPr>
            <p:cNvPr id="44080" name="Group 15"/>
            <p:cNvGrpSpPr>
              <a:grpSpLocks/>
            </p:cNvGrpSpPr>
            <p:nvPr/>
          </p:nvGrpSpPr>
          <p:grpSpPr bwMode="auto">
            <a:xfrm>
              <a:off x="7391400" y="4648200"/>
              <a:ext cx="441146" cy="521732"/>
              <a:chOff x="8001000" y="4648200"/>
              <a:chExt cx="441146" cy="521732"/>
            </a:xfrm>
          </p:grpSpPr>
          <p:cxnSp>
            <p:nvCxnSpPr>
              <p:cNvPr id="45" name="Straight Connector 1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13" name="TextBox 17"/>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grpSp>
          <p:nvGrpSpPr>
            <p:cNvPr id="44081" name="Group 18"/>
            <p:cNvGrpSpPr>
              <a:grpSpLocks/>
            </p:cNvGrpSpPr>
            <p:nvPr/>
          </p:nvGrpSpPr>
          <p:grpSpPr bwMode="auto">
            <a:xfrm>
              <a:off x="7696200" y="4648200"/>
              <a:ext cx="424027" cy="521732"/>
              <a:chOff x="8001000" y="4648200"/>
              <a:chExt cx="424027" cy="521732"/>
            </a:xfrm>
          </p:grpSpPr>
          <p:cxnSp>
            <p:nvCxnSpPr>
              <p:cNvPr id="43" name="Straight Connector 1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11" name="TextBox 20"/>
              <p:cNvSpPr txBox="1">
                <a:spLocks noChangeArrowheads="1"/>
              </p:cNvSpPr>
              <p:nvPr/>
            </p:nvSpPr>
            <p:spPr bwMode="auto">
              <a:xfrm>
                <a:off x="8001000" y="4800600"/>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11</a:t>
                </a:r>
              </a:p>
            </p:txBody>
          </p:sp>
        </p:grpSp>
        <p:grpSp>
          <p:nvGrpSpPr>
            <p:cNvPr id="44082" name="Group 21"/>
            <p:cNvGrpSpPr>
              <a:grpSpLocks/>
            </p:cNvGrpSpPr>
            <p:nvPr/>
          </p:nvGrpSpPr>
          <p:grpSpPr bwMode="auto">
            <a:xfrm>
              <a:off x="7154694" y="4648200"/>
              <a:ext cx="312906" cy="521732"/>
              <a:chOff x="8069094" y="4648200"/>
              <a:chExt cx="312906" cy="521732"/>
            </a:xfrm>
          </p:grpSpPr>
          <p:cxnSp>
            <p:nvCxnSpPr>
              <p:cNvPr id="41" name="Straight Connector 2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9" name="TextBox 4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9</a:t>
                </a:r>
              </a:p>
            </p:txBody>
          </p:sp>
        </p:grpSp>
        <p:grpSp>
          <p:nvGrpSpPr>
            <p:cNvPr id="44083" name="Group 27"/>
            <p:cNvGrpSpPr>
              <a:grpSpLocks/>
            </p:cNvGrpSpPr>
            <p:nvPr/>
          </p:nvGrpSpPr>
          <p:grpSpPr bwMode="auto">
            <a:xfrm>
              <a:off x="4716294" y="4648200"/>
              <a:ext cx="312906" cy="521732"/>
              <a:chOff x="8069094" y="4648200"/>
              <a:chExt cx="312906" cy="521732"/>
            </a:xfrm>
          </p:grpSpPr>
          <p:cxnSp>
            <p:nvCxnSpPr>
              <p:cNvPr id="39" name="Straight Connector 3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7" name="TextBox 3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44084" name="Group 30"/>
            <p:cNvGrpSpPr>
              <a:grpSpLocks/>
            </p:cNvGrpSpPr>
            <p:nvPr/>
          </p:nvGrpSpPr>
          <p:grpSpPr bwMode="auto">
            <a:xfrm>
              <a:off x="5021094" y="4648200"/>
              <a:ext cx="312906" cy="521732"/>
              <a:chOff x="8069094" y="4648200"/>
              <a:chExt cx="312906" cy="521732"/>
            </a:xfrm>
          </p:grpSpPr>
          <p:cxnSp>
            <p:nvCxnSpPr>
              <p:cNvPr id="37" name="Straight Connector 3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5" name="TextBox 3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grpSp>
          <p:nvGrpSpPr>
            <p:cNvPr id="44085" name="Group 33"/>
            <p:cNvGrpSpPr>
              <a:grpSpLocks/>
            </p:cNvGrpSpPr>
            <p:nvPr/>
          </p:nvGrpSpPr>
          <p:grpSpPr bwMode="auto">
            <a:xfrm>
              <a:off x="5325894" y="4648200"/>
              <a:ext cx="312906" cy="521732"/>
              <a:chOff x="8069094" y="4648200"/>
              <a:chExt cx="312906" cy="521732"/>
            </a:xfrm>
          </p:grpSpPr>
          <p:cxnSp>
            <p:nvCxnSpPr>
              <p:cNvPr id="35" name="Straight Connector 3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3" name="TextBox 3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44086" name="Group 36"/>
            <p:cNvGrpSpPr>
              <a:grpSpLocks/>
            </p:cNvGrpSpPr>
            <p:nvPr/>
          </p:nvGrpSpPr>
          <p:grpSpPr bwMode="auto">
            <a:xfrm>
              <a:off x="5630694" y="4648200"/>
              <a:ext cx="312906" cy="521732"/>
              <a:chOff x="8069094" y="4648200"/>
              <a:chExt cx="312906" cy="521732"/>
            </a:xfrm>
          </p:grpSpPr>
          <p:cxnSp>
            <p:nvCxnSpPr>
              <p:cNvPr id="33" name="Straight Connector 3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1" name="TextBox 3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44087" name="Group 39"/>
            <p:cNvGrpSpPr>
              <a:grpSpLocks/>
            </p:cNvGrpSpPr>
            <p:nvPr/>
          </p:nvGrpSpPr>
          <p:grpSpPr bwMode="auto">
            <a:xfrm>
              <a:off x="5935494" y="4648200"/>
              <a:ext cx="312906" cy="521732"/>
              <a:chOff x="8069094" y="4648200"/>
              <a:chExt cx="312906" cy="521732"/>
            </a:xfrm>
          </p:grpSpPr>
          <p:cxnSp>
            <p:nvCxnSpPr>
              <p:cNvPr id="31" name="Straight Connector 3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9" name="TextBox 3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5</a:t>
                </a:r>
              </a:p>
            </p:txBody>
          </p:sp>
        </p:grpSp>
        <p:grpSp>
          <p:nvGrpSpPr>
            <p:cNvPr id="44088" name="Group 42"/>
            <p:cNvGrpSpPr>
              <a:grpSpLocks/>
            </p:cNvGrpSpPr>
            <p:nvPr/>
          </p:nvGrpSpPr>
          <p:grpSpPr bwMode="auto">
            <a:xfrm>
              <a:off x="6240294" y="4648200"/>
              <a:ext cx="312906" cy="521732"/>
              <a:chOff x="8069094" y="4648200"/>
              <a:chExt cx="312906" cy="521732"/>
            </a:xfrm>
          </p:grpSpPr>
          <p:cxnSp>
            <p:nvCxnSpPr>
              <p:cNvPr id="29" name="Straight Connector 2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7" name="TextBox 2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6</a:t>
                </a:r>
              </a:p>
            </p:txBody>
          </p:sp>
        </p:grpSp>
        <p:grpSp>
          <p:nvGrpSpPr>
            <p:cNvPr id="44089" name="Group 45"/>
            <p:cNvGrpSpPr>
              <a:grpSpLocks/>
            </p:cNvGrpSpPr>
            <p:nvPr/>
          </p:nvGrpSpPr>
          <p:grpSpPr bwMode="auto">
            <a:xfrm>
              <a:off x="6545094" y="4648200"/>
              <a:ext cx="312906" cy="521732"/>
              <a:chOff x="8069094" y="4648200"/>
              <a:chExt cx="312906" cy="521732"/>
            </a:xfrm>
          </p:grpSpPr>
          <p:cxnSp>
            <p:nvCxnSpPr>
              <p:cNvPr id="27" name="Straight Connector 2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5" name="TextBox 2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grpSp>
          <p:nvGrpSpPr>
            <p:cNvPr id="44090" name="Group 48"/>
            <p:cNvGrpSpPr>
              <a:grpSpLocks/>
            </p:cNvGrpSpPr>
            <p:nvPr/>
          </p:nvGrpSpPr>
          <p:grpSpPr bwMode="auto">
            <a:xfrm>
              <a:off x="6849894" y="4648200"/>
              <a:ext cx="312906" cy="521732"/>
              <a:chOff x="8069094" y="4648200"/>
              <a:chExt cx="312906" cy="521732"/>
            </a:xfrm>
          </p:grpSpPr>
          <p:cxnSp>
            <p:nvCxnSpPr>
              <p:cNvPr id="25" name="Straight Connector 2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3" name="TextBox 2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8</a:t>
                </a:r>
              </a:p>
            </p:txBody>
          </p:sp>
        </p:grpSp>
        <p:sp>
          <p:nvSpPr>
            <p:cNvPr id="44091" name="TextBox 23"/>
            <p:cNvSpPr txBox="1">
              <a:spLocks noChangeArrowheads="1"/>
            </p:cNvSpPr>
            <p:nvPr/>
          </p:nvSpPr>
          <p:spPr bwMode="auto">
            <a:xfrm>
              <a:off x="8466025" y="4808724"/>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grpSp>
      <p:grpSp>
        <p:nvGrpSpPr>
          <p:cNvPr id="20" name="Group 48"/>
          <p:cNvGrpSpPr>
            <a:grpSpLocks/>
          </p:cNvGrpSpPr>
          <p:nvPr/>
        </p:nvGrpSpPr>
        <p:grpSpPr bwMode="auto">
          <a:xfrm>
            <a:off x="1067052" y="2191018"/>
            <a:ext cx="914150" cy="3454574"/>
            <a:chOff x="3810000" y="1347026"/>
            <a:chExt cx="914147" cy="3454367"/>
          </a:xfrm>
        </p:grpSpPr>
        <p:cxnSp>
          <p:nvCxnSpPr>
            <p:cNvPr id="50" name="Straight Connector 7"/>
            <p:cNvCxnSpPr/>
            <p:nvPr/>
          </p:nvCxnSpPr>
          <p:spPr>
            <a:xfrm rot="5400000">
              <a:off x="2896246" y="3124304"/>
              <a:ext cx="335259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058" name="Group 56"/>
            <p:cNvGrpSpPr>
              <a:grpSpLocks/>
            </p:cNvGrpSpPr>
            <p:nvPr/>
          </p:nvGrpSpPr>
          <p:grpSpPr bwMode="auto">
            <a:xfrm>
              <a:off x="3810000" y="1828800"/>
              <a:ext cx="914147" cy="369332"/>
              <a:chOff x="5943853" y="2286000"/>
              <a:chExt cx="914147" cy="369332"/>
            </a:xfrm>
          </p:grpSpPr>
          <p:sp>
            <p:nvSpPr>
              <p:cNvPr id="44075" name="TextBox 53"/>
              <p:cNvSpPr txBox="1">
                <a:spLocks noChangeArrowheads="1"/>
              </p:cNvSpPr>
              <p:nvPr/>
            </p:nvSpPr>
            <p:spPr bwMode="auto">
              <a:xfrm>
                <a:off x="5943853" y="2286000"/>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$3.00</a:t>
                </a:r>
              </a:p>
            </p:txBody>
          </p:sp>
          <p:cxnSp>
            <p:nvCxnSpPr>
              <p:cNvPr id="69" name="Straight Connector 55"/>
              <p:cNvCxnSpPr/>
              <p:nvPr/>
            </p:nvCxnSpPr>
            <p:spPr>
              <a:xfrm>
                <a:off x="6705601" y="2513978"/>
                <a:ext cx="15239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59" name="Group 57"/>
            <p:cNvGrpSpPr>
              <a:grpSpLocks/>
            </p:cNvGrpSpPr>
            <p:nvPr/>
          </p:nvGrpSpPr>
          <p:grpSpPr bwMode="auto">
            <a:xfrm>
              <a:off x="3938240" y="2297668"/>
              <a:ext cx="785907" cy="369332"/>
              <a:chOff x="6072093" y="2286000"/>
              <a:chExt cx="785907" cy="369332"/>
            </a:xfrm>
          </p:grpSpPr>
          <p:sp>
            <p:nvSpPr>
              <p:cNvPr id="44073" name="TextBox 58"/>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2.50</a:t>
                </a:r>
              </a:p>
            </p:txBody>
          </p:sp>
          <p:cxnSp>
            <p:nvCxnSpPr>
              <p:cNvPr id="67" name="Straight Connector 66"/>
              <p:cNvCxnSpPr/>
              <p:nvPr/>
            </p:nvCxnSpPr>
            <p:spPr>
              <a:xfrm>
                <a:off x="6705600" y="2514981"/>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0" name="Group 60"/>
            <p:cNvGrpSpPr>
              <a:grpSpLocks/>
            </p:cNvGrpSpPr>
            <p:nvPr/>
          </p:nvGrpSpPr>
          <p:grpSpPr bwMode="auto">
            <a:xfrm>
              <a:off x="3938240" y="2754868"/>
              <a:ext cx="785907" cy="369332"/>
              <a:chOff x="6072093" y="2286000"/>
              <a:chExt cx="785907" cy="369332"/>
            </a:xfrm>
          </p:grpSpPr>
          <p:sp>
            <p:nvSpPr>
              <p:cNvPr id="44071" name="TextBox 63"/>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2.00</a:t>
                </a:r>
              </a:p>
            </p:txBody>
          </p:sp>
          <p:cxnSp>
            <p:nvCxnSpPr>
              <p:cNvPr id="65" name="Straight Connector 64"/>
              <p:cNvCxnSpPr/>
              <p:nvPr/>
            </p:nvCxnSpPr>
            <p:spPr>
              <a:xfrm>
                <a:off x="6705600" y="251495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1" name="Group 63"/>
            <p:cNvGrpSpPr>
              <a:grpSpLocks/>
            </p:cNvGrpSpPr>
            <p:nvPr/>
          </p:nvGrpSpPr>
          <p:grpSpPr bwMode="auto">
            <a:xfrm>
              <a:off x="3938240" y="3212068"/>
              <a:ext cx="785907" cy="369332"/>
              <a:chOff x="6072093" y="2286000"/>
              <a:chExt cx="785907" cy="369332"/>
            </a:xfrm>
          </p:grpSpPr>
          <p:sp>
            <p:nvSpPr>
              <p:cNvPr id="44069" name="TextBox 61"/>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1.50</a:t>
                </a:r>
              </a:p>
            </p:txBody>
          </p:sp>
          <p:cxnSp>
            <p:nvCxnSpPr>
              <p:cNvPr id="63" name="Straight Connector 62"/>
              <p:cNvCxnSpPr/>
              <p:nvPr/>
            </p:nvCxnSpPr>
            <p:spPr>
              <a:xfrm>
                <a:off x="6705600" y="2514924"/>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2" name="Group 66"/>
            <p:cNvGrpSpPr>
              <a:grpSpLocks/>
            </p:cNvGrpSpPr>
            <p:nvPr/>
          </p:nvGrpSpPr>
          <p:grpSpPr bwMode="auto">
            <a:xfrm>
              <a:off x="3938240" y="3669268"/>
              <a:ext cx="785907" cy="369332"/>
              <a:chOff x="6072093" y="2286000"/>
              <a:chExt cx="785907" cy="369332"/>
            </a:xfrm>
          </p:grpSpPr>
          <p:sp>
            <p:nvSpPr>
              <p:cNvPr id="44067" name="TextBox 59"/>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1.00</a:t>
                </a:r>
              </a:p>
            </p:txBody>
          </p:sp>
          <p:cxnSp>
            <p:nvCxnSpPr>
              <p:cNvPr id="61" name="Straight Connector 60"/>
              <p:cNvCxnSpPr/>
              <p:nvPr/>
            </p:nvCxnSpPr>
            <p:spPr>
              <a:xfrm>
                <a:off x="6705600" y="251489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3" name="Group 69"/>
            <p:cNvGrpSpPr>
              <a:grpSpLocks/>
            </p:cNvGrpSpPr>
            <p:nvPr/>
          </p:nvGrpSpPr>
          <p:grpSpPr bwMode="auto">
            <a:xfrm>
              <a:off x="3938240" y="4126468"/>
              <a:ext cx="785907" cy="369332"/>
              <a:chOff x="6072093" y="2286000"/>
              <a:chExt cx="785907" cy="369332"/>
            </a:xfrm>
          </p:grpSpPr>
          <p:sp>
            <p:nvSpPr>
              <p:cNvPr id="44065" name="TextBox 57"/>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0.50</a:t>
                </a:r>
              </a:p>
            </p:txBody>
          </p:sp>
          <p:cxnSp>
            <p:nvCxnSpPr>
              <p:cNvPr id="59" name="Straight Connector 58"/>
              <p:cNvCxnSpPr/>
              <p:nvPr/>
            </p:nvCxnSpPr>
            <p:spPr>
              <a:xfrm>
                <a:off x="6705600" y="2514867"/>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064" name="TextBox 56"/>
            <p:cNvSpPr txBox="1">
              <a:spLocks noChangeArrowheads="1"/>
            </p:cNvSpPr>
            <p:nvPr/>
          </p:nvSpPr>
          <p:spPr bwMode="auto">
            <a:xfrm>
              <a:off x="3913369" y="1347026"/>
              <a:ext cx="710449"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cxnSp>
        <p:nvCxnSpPr>
          <p:cNvPr id="76" name="Straight Connector 75"/>
          <p:cNvCxnSpPr/>
          <p:nvPr/>
        </p:nvCxnSpPr>
        <p:spPr>
          <a:xfrm rot="5400000" flipH="1" flipV="1">
            <a:off x="3048794" y="4730399"/>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2" name="Group 93"/>
          <p:cNvGrpSpPr>
            <a:grpSpLocks/>
          </p:cNvGrpSpPr>
          <p:nvPr/>
        </p:nvGrpSpPr>
        <p:grpSpPr bwMode="auto">
          <a:xfrm>
            <a:off x="2133600" y="2456306"/>
            <a:ext cx="4486275" cy="2743200"/>
            <a:chOff x="4572000" y="2057400"/>
            <a:chExt cx="4485700" cy="2743200"/>
          </a:xfrm>
        </p:grpSpPr>
        <p:cxnSp>
          <p:nvCxnSpPr>
            <p:cNvPr id="95" name="Straight Connector 94"/>
            <p:cNvCxnSpPr/>
            <p:nvPr/>
          </p:nvCxnSpPr>
          <p:spPr>
            <a:xfrm>
              <a:off x="4572000" y="2057400"/>
              <a:ext cx="3649195" cy="274320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44054" name="TextBox 95"/>
            <p:cNvSpPr txBox="1">
              <a:spLocks noChangeArrowheads="1"/>
            </p:cNvSpPr>
            <p:nvPr/>
          </p:nvSpPr>
          <p:spPr bwMode="auto">
            <a:xfrm>
              <a:off x="8001000" y="4343400"/>
              <a:ext cx="10567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Demand</a:t>
              </a:r>
            </a:p>
          </p:txBody>
        </p:sp>
      </p:grpSp>
      <p:cxnSp>
        <p:nvCxnSpPr>
          <p:cNvPr id="100" name="Straight Connector 99"/>
          <p:cNvCxnSpPr/>
          <p:nvPr/>
        </p:nvCxnSpPr>
        <p:spPr>
          <a:xfrm rot="10800000">
            <a:off x="1828800" y="3827906"/>
            <a:ext cx="21336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2550" y="3370706"/>
            <a:ext cx="2208213" cy="527053"/>
            <a:chOff x="3892550" y="3370706"/>
            <a:chExt cx="2208213" cy="527053"/>
          </a:xfrm>
        </p:grpSpPr>
        <p:grpSp>
          <p:nvGrpSpPr>
            <p:cNvPr id="30" name="Group 87"/>
            <p:cNvGrpSpPr>
              <a:grpSpLocks/>
            </p:cNvGrpSpPr>
            <p:nvPr/>
          </p:nvGrpSpPr>
          <p:grpSpPr bwMode="auto">
            <a:xfrm>
              <a:off x="4038600" y="3370706"/>
              <a:ext cx="2062163" cy="455612"/>
              <a:chOff x="5562600" y="1535668"/>
              <a:chExt cx="2061727" cy="455711"/>
            </a:xfrm>
          </p:grpSpPr>
          <p:sp>
            <p:nvSpPr>
              <p:cNvPr id="44055" name="TextBox 88"/>
              <p:cNvSpPr txBox="1">
                <a:spLocks noChangeArrowheads="1"/>
              </p:cNvSpPr>
              <p:nvPr/>
            </p:nvSpPr>
            <p:spPr bwMode="auto">
              <a:xfrm>
                <a:off x="6553200" y="1535668"/>
                <a:ext cx="1071127"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Equilibrium</a:t>
                </a:r>
              </a:p>
            </p:txBody>
          </p:sp>
          <p:cxnSp>
            <p:nvCxnSpPr>
              <p:cNvPr id="90" name="Straight Connector 89"/>
              <p:cNvCxnSpPr/>
              <p:nvPr/>
            </p:nvCxnSpPr>
            <p:spPr>
              <a:xfrm flipV="1">
                <a:off x="5562600" y="1688101"/>
                <a:ext cx="990391" cy="3032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9" name="Freeform 183"/>
            <p:cNvSpPr>
              <a:spLocks/>
            </p:cNvSpPr>
            <p:nvPr/>
          </p:nvSpPr>
          <p:spPr bwMode="auto">
            <a:xfrm>
              <a:off x="3892550" y="3761234"/>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70C0"/>
            </a:solidFill>
            <a:ln w="9525">
              <a:noFill/>
              <a:round/>
              <a:headEnd/>
              <a:tailEnd/>
            </a:ln>
          </p:spPr>
          <p:txBody>
            <a:bodyPr/>
            <a:lstStyle/>
            <a:p>
              <a:endParaRPr lang="en-US"/>
            </a:p>
          </p:txBody>
        </p:sp>
      </p:grpSp>
      <p:sp>
        <p:nvSpPr>
          <p:cNvPr id="44051" name="TextBox 104"/>
          <p:cNvSpPr txBox="1">
            <a:spLocks noChangeArrowheads="1"/>
          </p:cNvSpPr>
          <p:nvPr/>
        </p:nvSpPr>
        <p:spPr bwMode="auto">
          <a:xfrm>
            <a:off x="123783" y="3566300"/>
            <a:ext cx="1071509"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Equilibrium</a:t>
            </a:r>
          </a:p>
          <a:p>
            <a:pPr eaLnBrk="1" hangingPunct="1"/>
            <a:r>
              <a:rPr lang="en-US" sz="1400" dirty="0"/>
              <a:t>price</a:t>
            </a:r>
          </a:p>
        </p:txBody>
      </p:sp>
      <p:sp>
        <p:nvSpPr>
          <p:cNvPr id="44049" name="TextBox 107"/>
          <p:cNvSpPr txBox="1">
            <a:spLocks noChangeArrowheads="1"/>
          </p:cNvSpPr>
          <p:nvPr/>
        </p:nvSpPr>
        <p:spPr bwMode="auto">
          <a:xfrm>
            <a:off x="3496819" y="6026151"/>
            <a:ext cx="1071128" cy="52285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Equilibrium</a:t>
            </a:r>
          </a:p>
          <a:p>
            <a:pPr eaLnBrk="1" hangingPunct="1"/>
            <a:r>
              <a:rPr lang="en-US" sz="1400" dirty="0"/>
              <a:t>quantity</a:t>
            </a:r>
          </a:p>
        </p:txBody>
      </p:sp>
      <p:sp>
        <p:nvSpPr>
          <p:cNvPr id="113" name="TextBox 112"/>
          <p:cNvSpPr txBox="1">
            <a:spLocks noChangeArrowheads="1"/>
          </p:cNvSpPr>
          <p:nvPr/>
        </p:nvSpPr>
        <p:spPr bwMode="auto">
          <a:xfrm>
            <a:off x="6603089" y="2797549"/>
            <a:ext cx="24756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mn-lt"/>
              </a:rPr>
              <a:t>Equilibrium </a:t>
            </a:r>
            <a:r>
              <a:rPr lang="en-US" dirty="0">
                <a:latin typeface="+mn-lt"/>
              </a:rPr>
              <a:t>price is $</a:t>
            </a:r>
            <a:r>
              <a:rPr lang="en-US" dirty="0" smtClean="0">
                <a:latin typeface="+mn-lt"/>
              </a:rPr>
              <a:t>2.00.   </a:t>
            </a:r>
            <a:r>
              <a:rPr lang="en-US" dirty="0">
                <a:latin typeface="+mn-lt"/>
              </a:rPr>
              <a:t>At this price, 7 </a:t>
            </a:r>
            <a:r>
              <a:rPr lang="en-US" dirty="0" smtClean="0">
                <a:latin typeface="+mn-lt"/>
              </a:rPr>
              <a:t>hamburgers are </a:t>
            </a:r>
            <a:r>
              <a:rPr lang="en-US" dirty="0">
                <a:latin typeface="+mn-lt"/>
              </a:rPr>
              <a:t>supplied, and 7 </a:t>
            </a:r>
            <a:r>
              <a:rPr lang="en-US" dirty="0" smtClean="0">
                <a:latin typeface="+mn-lt"/>
              </a:rPr>
              <a:t>hamburgers are </a:t>
            </a:r>
            <a:r>
              <a:rPr lang="en-US" dirty="0">
                <a:latin typeface="+mn-lt"/>
              </a:rPr>
              <a:t>demanded.</a:t>
            </a:r>
          </a:p>
        </p:txBody>
      </p:sp>
      <p:sp>
        <p:nvSpPr>
          <p:cNvPr id="86" name="Title 1"/>
          <p:cNvSpPr>
            <a:spLocks noGrp="1"/>
          </p:cNvSpPr>
          <p:nvPr>
            <p:ph type="title"/>
          </p:nvPr>
        </p:nvSpPr>
        <p:spPr bwMode="auto">
          <a:xfrm>
            <a:off x="4106694" y="250888"/>
            <a:ext cx="4580105" cy="8653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rPr>
              <a:t>Equilibrium</a:t>
            </a:r>
          </a:p>
        </p:txBody>
      </p:sp>
      <p:sp>
        <p:nvSpPr>
          <p:cNvPr id="6" name="TextBox 5"/>
          <p:cNvSpPr txBox="1"/>
          <p:nvPr/>
        </p:nvSpPr>
        <p:spPr>
          <a:xfrm>
            <a:off x="391886" y="1088566"/>
            <a:ext cx="8382000" cy="954107"/>
          </a:xfrm>
          <a:prstGeom prst="rect">
            <a:avLst/>
          </a:prstGeom>
          <a:noFill/>
        </p:spPr>
        <p:txBody>
          <a:bodyPr wrap="square" rtlCol="0">
            <a:spAutoFit/>
          </a:bodyPr>
          <a:lstStyle/>
          <a:p>
            <a:r>
              <a:rPr lang="en-US" sz="2800" b="1" dirty="0" smtClean="0">
                <a:latin typeface="+mn-lt"/>
              </a:rPr>
              <a:t>Equilibrium</a:t>
            </a:r>
            <a:r>
              <a:rPr lang="en-US" sz="2800" dirty="0" smtClean="0">
                <a:latin typeface="+mn-lt"/>
              </a:rPr>
              <a:t> – where market price achieves the condition quantity supplied equals quantity demand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0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51" grpId="0"/>
      <p:bldP spid="44049" grpId="0"/>
      <p:bldP spid="1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itle 1"/>
          <p:cNvSpPr>
            <a:spLocks noGrp="1"/>
          </p:cNvSpPr>
          <p:nvPr>
            <p:ph type="title"/>
          </p:nvPr>
        </p:nvSpPr>
        <p:spPr bwMode="auto">
          <a:xfrm>
            <a:off x="4401081" y="250888"/>
            <a:ext cx="4285718" cy="8653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rPr>
              <a:t>Equilibrium</a:t>
            </a:r>
          </a:p>
        </p:txBody>
      </p:sp>
      <p:sp>
        <p:nvSpPr>
          <p:cNvPr id="87" name="Rectangle 86"/>
          <p:cNvSpPr/>
          <p:nvPr/>
        </p:nvSpPr>
        <p:spPr>
          <a:xfrm>
            <a:off x="835538" y="1305300"/>
            <a:ext cx="3581400" cy="3124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88" name="Group 5"/>
          <p:cNvGrpSpPr>
            <a:grpSpLocks/>
          </p:cNvGrpSpPr>
          <p:nvPr/>
        </p:nvGrpSpPr>
        <p:grpSpPr bwMode="auto">
          <a:xfrm>
            <a:off x="236849" y="1219575"/>
            <a:ext cx="651139" cy="3209925"/>
            <a:chOff x="1230648" y="1362670"/>
            <a:chExt cx="650626" cy="3209330"/>
          </a:xfrm>
        </p:grpSpPr>
        <p:cxnSp>
          <p:nvCxnSpPr>
            <p:cNvPr id="90" name="Straight Connector 6"/>
            <p:cNvCxnSpPr/>
            <p:nvPr/>
          </p:nvCxnSpPr>
          <p:spPr>
            <a:xfrm rot="5400000">
              <a:off x="228963" y="2972097"/>
              <a:ext cx="319980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TextBox 7"/>
            <p:cNvSpPr txBox="1">
              <a:spLocks noChangeArrowheads="1"/>
            </p:cNvSpPr>
            <p:nvPr/>
          </p:nvSpPr>
          <p:spPr bwMode="auto">
            <a:xfrm>
              <a:off x="1230648" y="1362670"/>
              <a:ext cx="650626" cy="33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grpSp>
      <p:grpSp>
        <p:nvGrpSpPr>
          <p:cNvPr id="93" name="Group 8"/>
          <p:cNvGrpSpPr>
            <a:grpSpLocks/>
          </p:cNvGrpSpPr>
          <p:nvPr/>
        </p:nvGrpSpPr>
        <p:grpSpPr bwMode="auto">
          <a:xfrm>
            <a:off x="683138" y="4429500"/>
            <a:ext cx="3733800" cy="355275"/>
            <a:chOff x="1676400" y="5181600"/>
            <a:chExt cx="3733800" cy="355275"/>
          </a:xfrm>
        </p:grpSpPr>
        <p:cxnSp>
          <p:nvCxnSpPr>
            <p:cNvPr id="94" name="Straight Connector 93"/>
            <p:cNvCxnSpPr/>
            <p:nvPr/>
          </p:nvCxnSpPr>
          <p:spPr>
            <a:xfrm>
              <a:off x="1828800" y="5181600"/>
              <a:ext cx="35814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extBox 10"/>
            <p:cNvSpPr txBox="1">
              <a:spLocks noChangeArrowheads="1"/>
            </p:cNvSpPr>
            <p:nvPr/>
          </p:nvSpPr>
          <p:spPr bwMode="auto">
            <a:xfrm>
              <a:off x="4445044" y="5198321"/>
              <a:ext cx="9492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Quantity</a:t>
              </a:r>
              <a:endParaRPr lang="en-US" sz="1600" dirty="0"/>
            </a:p>
          </p:txBody>
        </p:sp>
        <p:sp>
          <p:nvSpPr>
            <p:cNvPr id="101" name="TextBox 11"/>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102" name="Group 12"/>
          <p:cNvGrpSpPr>
            <a:grpSpLocks/>
          </p:cNvGrpSpPr>
          <p:nvPr/>
        </p:nvGrpSpPr>
        <p:grpSpPr bwMode="auto">
          <a:xfrm>
            <a:off x="1097475" y="2219700"/>
            <a:ext cx="3168650" cy="1600200"/>
            <a:chOff x="2301312" y="2307877"/>
            <a:chExt cx="3538393" cy="2170606"/>
          </a:xfrm>
        </p:grpSpPr>
        <p:cxnSp>
          <p:nvCxnSpPr>
            <p:cNvPr id="103" name="Straight Connector 102"/>
            <p:cNvCxnSpPr/>
            <p:nvPr/>
          </p:nvCxnSpPr>
          <p:spPr>
            <a:xfrm>
              <a:off x="2301312" y="2307877"/>
              <a:ext cx="2637840" cy="217060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4" name="TextBox 14"/>
            <p:cNvSpPr txBox="1">
              <a:spLocks noChangeArrowheads="1"/>
            </p:cNvSpPr>
            <p:nvPr/>
          </p:nvSpPr>
          <p:spPr bwMode="auto">
            <a:xfrm>
              <a:off x="4768917" y="3961670"/>
              <a:ext cx="1070788" cy="45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Demand</a:t>
              </a:r>
              <a:endParaRPr lang="en-US" sz="1600" baseline="-25000"/>
            </a:p>
          </p:txBody>
        </p:sp>
      </p:grpSp>
      <p:grpSp>
        <p:nvGrpSpPr>
          <p:cNvPr id="105" name="Group 28"/>
          <p:cNvGrpSpPr>
            <a:grpSpLocks/>
          </p:cNvGrpSpPr>
          <p:nvPr/>
        </p:nvGrpSpPr>
        <p:grpSpPr bwMode="auto">
          <a:xfrm>
            <a:off x="137038" y="2414963"/>
            <a:ext cx="2908300" cy="338137"/>
            <a:chOff x="1131173" y="3014246"/>
            <a:chExt cx="2907427" cy="338554"/>
          </a:xfrm>
        </p:grpSpPr>
        <p:cxnSp>
          <p:nvCxnSpPr>
            <p:cNvPr id="106" name="Straight Connector 105"/>
            <p:cNvCxnSpPr/>
            <p:nvPr/>
          </p:nvCxnSpPr>
          <p:spPr>
            <a:xfrm>
              <a:off x="1829463" y="3200212"/>
              <a:ext cx="2209137" cy="159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8" name="TextBox 30"/>
            <p:cNvSpPr txBox="1">
              <a:spLocks noChangeArrowheads="1"/>
            </p:cNvSpPr>
            <p:nvPr/>
          </p:nvSpPr>
          <p:spPr bwMode="auto">
            <a:xfrm>
              <a:off x="1131173" y="3014246"/>
              <a:ext cx="6976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$2.50</a:t>
              </a:r>
            </a:p>
          </p:txBody>
        </p:sp>
      </p:grpSp>
      <p:sp>
        <p:nvSpPr>
          <p:cNvPr id="110" name="TextBox 109"/>
          <p:cNvSpPr txBox="1">
            <a:spLocks noChangeArrowheads="1"/>
          </p:cNvSpPr>
          <p:nvPr/>
        </p:nvSpPr>
        <p:spPr bwMode="auto">
          <a:xfrm>
            <a:off x="1628895" y="995550"/>
            <a:ext cx="13501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smtClean="0">
                <a:latin typeface="+mn-lt"/>
              </a:rPr>
              <a:t>Excess </a:t>
            </a:r>
            <a:r>
              <a:rPr lang="en-US" sz="1600" b="1" dirty="0">
                <a:latin typeface="+mn-lt"/>
              </a:rPr>
              <a:t>Supply</a:t>
            </a:r>
          </a:p>
        </p:txBody>
      </p:sp>
      <p:sp>
        <p:nvSpPr>
          <p:cNvPr id="111" name="TextBox 110"/>
          <p:cNvSpPr txBox="1">
            <a:spLocks noChangeArrowheads="1"/>
          </p:cNvSpPr>
          <p:nvPr/>
        </p:nvSpPr>
        <p:spPr bwMode="auto">
          <a:xfrm>
            <a:off x="59374" y="4922325"/>
            <a:ext cx="895399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Suppose </a:t>
            </a:r>
            <a:r>
              <a:rPr lang="en-US" sz="1600" dirty="0">
                <a:latin typeface="+mn-lt"/>
              </a:rPr>
              <a:t>market price </a:t>
            </a:r>
            <a:r>
              <a:rPr lang="en-US" sz="1600" dirty="0" smtClean="0">
                <a:latin typeface="+mn-lt"/>
              </a:rPr>
              <a:t>is </a:t>
            </a:r>
            <a:r>
              <a:rPr lang="en-US" sz="1600" dirty="0">
                <a:latin typeface="+mn-lt"/>
              </a:rPr>
              <a:t>$</a:t>
            </a:r>
            <a:r>
              <a:rPr lang="en-US" sz="1600" dirty="0" smtClean="0">
                <a:latin typeface="+mn-lt"/>
              </a:rPr>
              <a:t>2.50, </a:t>
            </a:r>
            <a:r>
              <a:rPr lang="en-US" sz="1600" dirty="0">
                <a:latin typeface="+mn-lt"/>
              </a:rPr>
              <a:t>the quantity supplied (10 </a:t>
            </a:r>
            <a:r>
              <a:rPr lang="en-US" sz="1600" dirty="0" smtClean="0">
                <a:latin typeface="+mn-lt"/>
              </a:rPr>
              <a:t>burgers</a:t>
            </a:r>
            <a:r>
              <a:rPr lang="en-US" sz="1600" dirty="0">
                <a:latin typeface="+mn-lt"/>
              </a:rPr>
              <a:t>) exceeds the quantity demanded (4 </a:t>
            </a:r>
            <a:r>
              <a:rPr lang="en-US" sz="1600" dirty="0" smtClean="0">
                <a:latin typeface="+mn-lt"/>
              </a:rPr>
              <a:t>burgers). Suppliers will increase </a:t>
            </a:r>
            <a:r>
              <a:rPr lang="en-US" sz="1600" dirty="0">
                <a:latin typeface="+mn-lt"/>
              </a:rPr>
              <a:t>sales by cutting the </a:t>
            </a:r>
            <a:r>
              <a:rPr lang="en-US" sz="1600" dirty="0" smtClean="0">
                <a:latin typeface="+mn-lt"/>
              </a:rPr>
              <a:t>price which causes an increase in quantity demand and </a:t>
            </a:r>
            <a:r>
              <a:rPr lang="en-US" sz="1600" dirty="0">
                <a:latin typeface="+mn-lt"/>
              </a:rPr>
              <a:t>moves the price toward its equilibrium level. </a:t>
            </a:r>
          </a:p>
        </p:txBody>
      </p:sp>
      <p:grpSp>
        <p:nvGrpSpPr>
          <p:cNvPr id="113" name="Group 90"/>
          <p:cNvGrpSpPr>
            <a:grpSpLocks/>
          </p:cNvGrpSpPr>
          <p:nvPr/>
        </p:nvGrpSpPr>
        <p:grpSpPr bwMode="auto">
          <a:xfrm>
            <a:off x="1292738" y="1708065"/>
            <a:ext cx="3011265" cy="2035626"/>
            <a:chOff x="2471491" y="3991203"/>
            <a:chExt cx="3363456" cy="2761246"/>
          </a:xfrm>
        </p:grpSpPr>
        <p:cxnSp>
          <p:nvCxnSpPr>
            <p:cNvPr id="114" name="Straight Connector 113"/>
            <p:cNvCxnSpPr/>
            <p:nvPr/>
          </p:nvCxnSpPr>
          <p:spPr>
            <a:xfrm flipV="1">
              <a:off x="2471491" y="4478482"/>
              <a:ext cx="2893816" cy="227396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5" name="TextBox 92"/>
            <p:cNvSpPr txBox="1">
              <a:spLocks noChangeArrowheads="1"/>
            </p:cNvSpPr>
            <p:nvPr/>
          </p:nvSpPr>
          <p:spPr bwMode="auto">
            <a:xfrm>
              <a:off x="4866190" y="3991203"/>
              <a:ext cx="968757"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Supply </a:t>
              </a:r>
              <a:endParaRPr lang="en-US" sz="1600" baseline="-25000" dirty="0"/>
            </a:p>
          </p:txBody>
        </p:sp>
      </p:grpSp>
      <p:grpSp>
        <p:nvGrpSpPr>
          <p:cNvPr id="117" name="Group 116"/>
          <p:cNvGrpSpPr/>
          <p:nvPr/>
        </p:nvGrpSpPr>
        <p:grpSpPr>
          <a:xfrm>
            <a:off x="120706" y="2872159"/>
            <a:ext cx="2384882" cy="1895479"/>
            <a:chOff x="120706" y="2872159"/>
            <a:chExt cx="2384882" cy="1895479"/>
          </a:xfrm>
        </p:grpSpPr>
        <p:grpSp>
          <p:nvGrpSpPr>
            <p:cNvPr id="118" name="Group 22"/>
            <p:cNvGrpSpPr>
              <a:grpSpLocks/>
            </p:cNvGrpSpPr>
            <p:nvPr/>
          </p:nvGrpSpPr>
          <p:grpSpPr bwMode="auto">
            <a:xfrm>
              <a:off x="2207138" y="3059488"/>
              <a:ext cx="298450" cy="1708150"/>
              <a:chOff x="2901920" y="3201194"/>
              <a:chExt cx="298480" cy="1709360"/>
            </a:xfrm>
          </p:grpSpPr>
          <p:cxnSp>
            <p:nvCxnSpPr>
              <p:cNvPr id="127" name="Straight Connector 126"/>
              <p:cNvCxnSpPr/>
              <p:nvPr/>
            </p:nvCxnSpPr>
            <p:spPr>
              <a:xfrm rot="5400000">
                <a:off x="2361699" y="3885891"/>
                <a:ext cx="1370982"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8" name="TextBox 24"/>
              <p:cNvSpPr txBox="1">
                <a:spLocks noChangeArrowheads="1"/>
              </p:cNvSpPr>
              <p:nvPr/>
            </p:nvSpPr>
            <p:spPr bwMode="auto">
              <a:xfrm>
                <a:off x="2901920" y="45720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7</a:t>
                </a:r>
              </a:p>
            </p:txBody>
          </p:sp>
        </p:grpSp>
        <p:grpSp>
          <p:nvGrpSpPr>
            <p:cNvPr id="120" name="Group 76"/>
            <p:cNvGrpSpPr>
              <a:grpSpLocks/>
            </p:cNvGrpSpPr>
            <p:nvPr/>
          </p:nvGrpSpPr>
          <p:grpSpPr bwMode="auto">
            <a:xfrm>
              <a:off x="120706" y="2872159"/>
              <a:ext cx="2238832" cy="338554"/>
              <a:chOff x="1102551" y="3014246"/>
              <a:chExt cx="2238421" cy="338972"/>
            </a:xfrm>
          </p:grpSpPr>
          <p:cxnSp>
            <p:nvCxnSpPr>
              <p:cNvPr id="123" name="Straight Connector 122"/>
              <p:cNvCxnSpPr/>
              <p:nvPr/>
            </p:nvCxnSpPr>
            <p:spPr>
              <a:xfrm>
                <a:off x="1828362" y="3200212"/>
                <a:ext cx="1512610" cy="159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5" name="TextBox 78"/>
              <p:cNvSpPr txBox="1">
                <a:spLocks noChangeArrowheads="1"/>
              </p:cNvSpPr>
              <p:nvPr/>
            </p:nvSpPr>
            <p:spPr bwMode="auto">
              <a:xfrm>
                <a:off x="1102551" y="3014246"/>
                <a:ext cx="697499"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$2.00</a:t>
                </a:r>
                <a:endParaRPr lang="en-US" sz="1600" dirty="0"/>
              </a:p>
            </p:txBody>
          </p:sp>
        </p:grpSp>
        <p:sp>
          <p:nvSpPr>
            <p:cNvPr id="121" name="Freeform 183"/>
            <p:cNvSpPr>
              <a:spLocks/>
            </p:cNvSpPr>
            <p:nvPr/>
          </p:nvSpPr>
          <p:spPr bwMode="auto">
            <a:xfrm>
              <a:off x="2278575" y="2981700"/>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70C0"/>
            </a:solidFill>
            <a:ln w="9525">
              <a:noFill/>
              <a:round/>
              <a:headEnd/>
              <a:tailEnd/>
            </a:ln>
          </p:spPr>
          <p:txBody>
            <a:bodyPr/>
            <a:lstStyle/>
            <a:p>
              <a:endParaRPr lang="en-US" sz="1600"/>
            </a:p>
          </p:txBody>
        </p:sp>
      </p:grpSp>
      <p:grpSp>
        <p:nvGrpSpPr>
          <p:cNvPr id="130" name="Group 100"/>
          <p:cNvGrpSpPr>
            <a:grpSpLocks/>
          </p:cNvGrpSpPr>
          <p:nvPr/>
        </p:nvGrpSpPr>
        <p:grpSpPr bwMode="auto">
          <a:xfrm>
            <a:off x="1707075" y="1838702"/>
            <a:ext cx="1295400" cy="685798"/>
            <a:chOff x="1600200" y="1981202"/>
            <a:chExt cx="1295400" cy="685798"/>
          </a:xfrm>
        </p:grpSpPr>
        <p:sp>
          <p:nvSpPr>
            <p:cNvPr id="133" name="TextBox 20"/>
            <p:cNvSpPr txBox="1">
              <a:spLocks noChangeArrowheads="1"/>
            </p:cNvSpPr>
            <p:nvPr/>
          </p:nvSpPr>
          <p:spPr bwMode="auto">
            <a:xfrm>
              <a:off x="1796142" y="1981202"/>
              <a:ext cx="990600"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Surplus</a:t>
              </a:r>
              <a:r>
                <a:rPr lang="en-US" sz="1600" dirty="0">
                  <a:solidFill>
                    <a:srgbClr val="800080"/>
                  </a:solidFill>
                </a:rPr>
                <a:t> </a:t>
              </a:r>
            </a:p>
          </p:txBody>
        </p:sp>
        <p:sp>
          <p:nvSpPr>
            <p:cNvPr id="134" name="Left Brace 133"/>
            <p:cNvSpPr/>
            <p:nvPr/>
          </p:nvSpPr>
          <p:spPr>
            <a:xfrm rot="5400000">
              <a:off x="2095500" y="1866900"/>
              <a:ext cx="304800" cy="1295400"/>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grpSp>
        <p:nvGrpSpPr>
          <p:cNvPr id="136" name="Group 79"/>
          <p:cNvGrpSpPr>
            <a:grpSpLocks/>
          </p:cNvGrpSpPr>
          <p:nvPr/>
        </p:nvGrpSpPr>
        <p:grpSpPr bwMode="auto">
          <a:xfrm>
            <a:off x="1554660" y="2610225"/>
            <a:ext cx="298480" cy="2166938"/>
            <a:chOff x="2901920" y="2743994"/>
            <a:chExt cx="298480" cy="2166560"/>
          </a:xfrm>
        </p:grpSpPr>
        <p:cxnSp>
          <p:nvCxnSpPr>
            <p:cNvPr id="137" name="Straight Connector 136"/>
            <p:cNvCxnSpPr/>
            <p:nvPr/>
          </p:nvCxnSpPr>
          <p:spPr>
            <a:xfrm rot="5400000">
              <a:off x="2133666" y="3657440"/>
              <a:ext cx="1828481"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8" name="TextBox 81"/>
            <p:cNvSpPr txBox="1">
              <a:spLocks noChangeArrowheads="1"/>
            </p:cNvSpPr>
            <p:nvPr/>
          </p:nvSpPr>
          <p:spPr bwMode="auto">
            <a:xfrm>
              <a:off x="2901920" y="45720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4</a:t>
              </a:r>
            </a:p>
          </p:txBody>
        </p:sp>
      </p:grpSp>
      <p:grpSp>
        <p:nvGrpSpPr>
          <p:cNvPr id="140" name="Group 25"/>
          <p:cNvGrpSpPr>
            <a:grpSpLocks/>
          </p:cNvGrpSpPr>
          <p:nvPr/>
        </p:nvGrpSpPr>
        <p:grpSpPr bwMode="auto">
          <a:xfrm>
            <a:off x="2816739" y="2602288"/>
            <a:ext cx="412047" cy="2165350"/>
            <a:chOff x="3962400" y="2743994"/>
            <a:chExt cx="412292" cy="2166560"/>
          </a:xfrm>
        </p:grpSpPr>
        <p:cxnSp>
          <p:nvCxnSpPr>
            <p:cNvPr id="141" name="Straight Connector 140"/>
            <p:cNvCxnSpPr/>
            <p:nvPr/>
          </p:nvCxnSpPr>
          <p:spPr>
            <a:xfrm rot="5400000">
              <a:off x="3277814" y="3657316"/>
              <a:ext cx="1828233"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2" name="TextBox 27"/>
            <p:cNvSpPr txBox="1">
              <a:spLocks noChangeArrowheads="1"/>
            </p:cNvSpPr>
            <p:nvPr/>
          </p:nvSpPr>
          <p:spPr bwMode="auto">
            <a:xfrm>
              <a:off x="3962400" y="457200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10</a:t>
              </a:r>
            </a:p>
          </p:txBody>
        </p:sp>
      </p:grpSp>
      <p:grpSp>
        <p:nvGrpSpPr>
          <p:cNvPr id="143" name="Group 142"/>
          <p:cNvGrpSpPr/>
          <p:nvPr/>
        </p:nvGrpSpPr>
        <p:grpSpPr>
          <a:xfrm>
            <a:off x="4461186" y="1028208"/>
            <a:ext cx="4180089" cy="3777967"/>
            <a:chOff x="4461186" y="1028208"/>
            <a:chExt cx="4180089" cy="3777967"/>
          </a:xfrm>
        </p:grpSpPr>
        <p:cxnSp>
          <p:nvCxnSpPr>
            <p:cNvPr id="145" name="Straight Connector 144"/>
            <p:cNvCxnSpPr/>
            <p:nvPr/>
          </p:nvCxnSpPr>
          <p:spPr bwMode="auto">
            <a:xfrm rot="5400000">
              <a:off x="3459676" y="2838826"/>
              <a:ext cx="32004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TextBox 109"/>
            <p:cNvSpPr txBox="1">
              <a:spLocks noChangeArrowheads="1"/>
            </p:cNvSpPr>
            <p:nvPr/>
          </p:nvSpPr>
          <p:spPr bwMode="auto">
            <a:xfrm>
              <a:off x="4461186" y="1240975"/>
              <a:ext cx="65113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sp>
          <p:nvSpPr>
            <p:cNvPr id="147" name="TextBox 146"/>
            <p:cNvSpPr txBox="1">
              <a:spLocks noChangeArrowheads="1"/>
            </p:cNvSpPr>
            <p:nvPr/>
          </p:nvSpPr>
          <p:spPr bwMode="auto">
            <a:xfrm>
              <a:off x="5982788" y="1028208"/>
              <a:ext cx="149444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smtClean="0">
                  <a:latin typeface="+mn-lt"/>
                </a:rPr>
                <a:t>Excess Demand</a:t>
              </a:r>
              <a:endParaRPr lang="en-US" sz="1600" b="1" dirty="0">
                <a:latin typeface="+mn-lt"/>
              </a:endParaRPr>
            </a:p>
          </p:txBody>
        </p:sp>
        <p:cxnSp>
          <p:nvCxnSpPr>
            <p:cNvPr id="148" name="Straight Connector 147"/>
            <p:cNvCxnSpPr/>
            <p:nvPr/>
          </p:nvCxnSpPr>
          <p:spPr bwMode="auto">
            <a:xfrm>
              <a:off x="5059875" y="4439025"/>
              <a:ext cx="35814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TextBox 112"/>
            <p:cNvSpPr txBox="1">
              <a:spLocks noChangeArrowheads="1"/>
            </p:cNvSpPr>
            <p:nvPr/>
          </p:nvSpPr>
          <p:spPr bwMode="auto">
            <a:xfrm>
              <a:off x="7687994" y="4467621"/>
              <a:ext cx="9492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Quantity</a:t>
              </a:r>
              <a:endParaRPr lang="en-US" sz="1600" dirty="0"/>
            </a:p>
          </p:txBody>
        </p:sp>
        <p:sp>
          <p:nvSpPr>
            <p:cNvPr id="150" name="TextBox 113"/>
            <p:cNvSpPr txBox="1">
              <a:spLocks noChangeArrowheads="1"/>
            </p:cNvSpPr>
            <p:nvPr/>
          </p:nvSpPr>
          <p:spPr bwMode="auto">
            <a:xfrm>
              <a:off x="4907475" y="4439025"/>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cxnSp>
          <p:nvCxnSpPr>
            <p:cNvPr id="151" name="Straight Connector 150"/>
            <p:cNvCxnSpPr/>
            <p:nvPr/>
          </p:nvCxnSpPr>
          <p:spPr bwMode="auto">
            <a:xfrm>
              <a:off x="5321813" y="2229225"/>
              <a:ext cx="2362200" cy="1600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2" name="TextBox 116"/>
            <p:cNvSpPr txBox="1">
              <a:spLocks noChangeArrowheads="1"/>
            </p:cNvSpPr>
            <p:nvPr/>
          </p:nvSpPr>
          <p:spPr bwMode="auto">
            <a:xfrm>
              <a:off x="7531567" y="3448423"/>
              <a:ext cx="958896" cy="338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Demand</a:t>
              </a:r>
              <a:endParaRPr lang="en-US" sz="1600" baseline="-25000" dirty="0"/>
            </a:p>
          </p:txBody>
        </p:sp>
        <p:cxnSp>
          <p:nvCxnSpPr>
            <p:cNvPr id="153" name="Straight Connector 152"/>
            <p:cNvCxnSpPr/>
            <p:nvPr/>
          </p:nvCxnSpPr>
          <p:spPr bwMode="auto">
            <a:xfrm flipV="1">
              <a:off x="5517075" y="2076819"/>
              <a:ext cx="2590803" cy="1676398"/>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4" name="TextBox 129"/>
            <p:cNvSpPr txBox="1">
              <a:spLocks noChangeArrowheads="1"/>
            </p:cNvSpPr>
            <p:nvPr/>
          </p:nvSpPr>
          <p:spPr bwMode="auto">
            <a:xfrm>
              <a:off x="5393772" y="1907542"/>
              <a:ext cx="8673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Supply </a:t>
              </a:r>
              <a:endParaRPr lang="en-US" sz="1600" baseline="-25000" dirty="0"/>
            </a:p>
          </p:txBody>
        </p:sp>
      </p:grpSp>
      <p:grpSp>
        <p:nvGrpSpPr>
          <p:cNvPr id="155" name="Group 117"/>
          <p:cNvGrpSpPr>
            <a:grpSpLocks/>
          </p:cNvGrpSpPr>
          <p:nvPr/>
        </p:nvGrpSpPr>
        <p:grpSpPr bwMode="auto">
          <a:xfrm>
            <a:off x="6431475" y="3067425"/>
            <a:ext cx="298450" cy="1709738"/>
            <a:chOff x="2901920" y="3201194"/>
            <a:chExt cx="298480" cy="1709360"/>
          </a:xfrm>
        </p:grpSpPr>
        <p:cxnSp>
          <p:nvCxnSpPr>
            <p:cNvPr id="156" name="Straight Connector 155"/>
            <p:cNvCxnSpPr/>
            <p:nvPr/>
          </p:nvCxnSpPr>
          <p:spPr>
            <a:xfrm rot="5400000">
              <a:off x="2361543" y="3886048"/>
              <a:ext cx="1371297"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7" name="TextBox 119"/>
            <p:cNvSpPr txBox="1">
              <a:spLocks noChangeArrowheads="1"/>
            </p:cNvSpPr>
            <p:nvPr/>
          </p:nvSpPr>
          <p:spPr bwMode="auto">
            <a:xfrm>
              <a:off x="2901920" y="45720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7</a:t>
              </a:r>
            </a:p>
          </p:txBody>
        </p:sp>
      </p:grpSp>
      <p:grpSp>
        <p:nvGrpSpPr>
          <p:cNvPr id="158" name="Group 157"/>
          <p:cNvGrpSpPr/>
          <p:nvPr/>
        </p:nvGrpSpPr>
        <p:grpSpPr>
          <a:xfrm>
            <a:off x="4390900" y="2880100"/>
            <a:ext cx="2234603" cy="339725"/>
            <a:chOff x="4390900" y="2880100"/>
            <a:chExt cx="2234603" cy="339725"/>
          </a:xfrm>
        </p:grpSpPr>
        <p:grpSp>
          <p:nvGrpSpPr>
            <p:cNvPr id="159" name="Group 124"/>
            <p:cNvGrpSpPr>
              <a:grpSpLocks/>
            </p:cNvGrpSpPr>
            <p:nvPr/>
          </p:nvGrpSpPr>
          <p:grpSpPr bwMode="auto">
            <a:xfrm>
              <a:off x="4390900" y="2880100"/>
              <a:ext cx="2192975" cy="339725"/>
              <a:chOff x="1147998" y="3014246"/>
              <a:chExt cx="2192975" cy="338554"/>
            </a:xfrm>
          </p:grpSpPr>
          <p:cxnSp>
            <p:nvCxnSpPr>
              <p:cNvPr id="161" name="Straight Connector 160"/>
              <p:cNvCxnSpPr/>
              <p:nvPr/>
            </p:nvCxnSpPr>
            <p:spPr>
              <a:xfrm>
                <a:off x="1828086" y="3200925"/>
                <a:ext cx="1512887" cy="158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2" name="TextBox 126"/>
              <p:cNvSpPr txBox="1">
                <a:spLocks noChangeArrowheads="1"/>
              </p:cNvSpPr>
              <p:nvPr/>
            </p:nvSpPr>
            <p:spPr bwMode="auto">
              <a:xfrm>
                <a:off x="1147998" y="3014246"/>
                <a:ext cx="6976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$2.00</a:t>
                </a:r>
              </a:p>
            </p:txBody>
          </p:sp>
        </p:grpSp>
        <p:sp>
          <p:nvSpPr>
            <p:cNvPr id="160" name="Freeform 183"/>
            <p:cNvSpPr>
              <a:spLocks/>
            </p:cNvSpPr>
            <p:nvPr/>
          </p:nvSpPr>
          <p:spPr bwMode="auto">
            <a:xfrm>
              <a:off x="6488343" y="3000750"/>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70C0"/>
            </a:solidFill>
            <a:ln w="9525">
              <a:noFill/>
              <a:round/>
              <a:headEnd/>
              <a:tailEnd/>
            </a:ln>
          </p:spPr>
          <p:txBody>
            <a:bodyPr/>
            <a:lstStyle/>
            <a:p>
              <a:endParaRPr lang="en-US" sz="1600"/>
            </a:p>
          </p:txBody>
        </p:sp>
      </p:grpSp>
      <p:grpSp>
        <p:nvGrpSpPr>
          <p:cNvPr id="163" name="Group 162"/>
          <p:cNvGrpSpPr/>
          <p:nvPr/>
        </p:nvGrpSpPr>
        <p:grpSpPr>
          <a:xfrm>
            <a:off x="5931413" y="3591296"/>
            <a:ext cx="1295399" cy="667656"/>
            <a:chOff x="5931413" y="3591296"/>
            <a:chExt cx="1295399" cy="667656"/>
          </a:xfrm>
        </p:grpSpPr>
        <p:sp>
          <p:nvSpPr>
            <p:cNvPr id="164" name="TextBox 133"/>
            <p:cNvSpPr txBox="1">
              <a:spLocks noChangeArrowheads="1"/>
            </p:cNvSpPr>
            <p:nvPr/>
          </p:nvSpPr>
          <p:spPr bwMode="auto">
            <a:xfrm>
              <a:off x="6160170" y="3920124"/>
              <a:ext cx="1033302" cy="33882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Shortage</a:t>
              </a:r>
            </a:p>
          </p:txBody>
        </p:sp>
        <p:sp>
          <p:nvSpPr>
            <p:cNvPr id="165" name="Left Brace 164"/>
            <p:cNvSpPr/>
            <p:nvPr/>
          </p:nvSpPr>
          <p:spPr bwMode="auto">
            <a:xfrm rot="16200000">
              <a:off x="6426713" y="3095996"/>
              <a:ext cx="304800" cy="1295399"/>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166" name="Straight Connector 165"/>
          <p:cNvCxnSpPr/>
          <p:nvPr/>
        </p:nvCxnSpPr>
        <p:spPr bwMode="auto">
          <a:xfrm rot="5400000">
            <a:off x="6807714" y="3977063"/>
            <a:ext cx="923925"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7" name="TextBox 144"/>
          <p:cNvSpPr txBox="1">
            <a:spLocks noChangeArrowheads="1"/>
          </p:cNvSpPr>
          <p:nvPr/>
        </p:nvSpPr>
        <p:spPr bwMode="auto">
          <a:xfrm>
            <a:off x="7041077" y="4438561"/>
            <a:ext cx="412508" cy="338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10</a:t>
            </a:r>
          </a:p>
        </p:txBody>
      </p:sp>
      <p:cxnSp>
        <p:nvCxnSpPr>
          <p:cNvPr id="168" name="Straight Connector 167"/>
          <p:cNvCxnSpPr/>
          <p:nvPr/>
        </p:nvCxnSpPr>
        <p:spPr bwMode="auto">
          <a:xfrm rot="5400000">
            <a:off x="5436113" y="3975475"/>
            <a:ext cx="922338"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9" name="TextBox 139"/>
          <p:cNvSpPr txBox="1">
            <a:spLocks noChangeArrowheads="1"/>
          </p:cNvSpPr>
          <p:nvPr/>
        </p:nvSpPr>
        <p:spPr bwMode="auto">
          <a:xfrm>
            <a:off x="5751995" y="4437186"/>
            <a:ext cx="298480" cy="338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4</a:t>
            </a:r>
          </a:p>
        </p:txBody>
      </p:sp>
      <p:grpSp>
        <p:nvGrpSpPr>
          <p:cNvPr id="170" name="Group 169"/>
          <p:cNvGrpSpPr/>
          <p:nvPr/>
        </p:nvGrpSpPr>
        <p:grpSpPr>
          <a:xfrm>
            <a:off x="4388595" y="3329359"/>
            <a:ext cx="2942040" cy="338554"/>
            <a:chOff x="4388595" y="3329359"/>
            <a:chExt cx="2942040" cy="338554"/>
          </a:xfrm>
        </p:grpSpPr>
        <p:cxnSp>
          <p:nvCxnSpPr>
            <p:cNvPr id="171" name="Straight Connector 170"/>
            <p:cNvCxnSpPr/>
            <p:nvPr/>
          </p:nvCxnSpPr>
          <p:spPr bwMode="auto">
            <a:xfrm>
              <a:off x="5059880" y="3515096"/>
              <a:ext cx="2209803"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2" name="TextBox 122"/>
            <p:cNvSpPr txBox="1">
              <a:spLocks noChangeArrowheads="1"/>
            </p:cNvSpPr>
            <p:nvPr/>
          </p:nvSpPr>
          <p:spPr bwMode="auto">
            <a:xfrm>
              <a:off x="4388595" y="3329359"/>
              <a:ext cx="69762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a:t>
              </a:r>
              <a:r>
                <a:rPr lang="en-US" sz="1600" dirty="0" smtClean="0"/>
                <a:t>1.50</a:t>
              </a:r>
              <a:endParaRPr lang="en-US" sz="1600" dirty="0"/>
            </a:p>
          </p:txBody>
        </p:sp>
        <p:sp>
          <p:nvSpPr>
            <p:cNvPr id="173" name="Freeform 183"/>
            <p:cNvSpPr>
              <a:spLocks/>
            </p:cNvSpPr>
            <p:nvPr/>
          </p:nvSpPr>
          <p:spPr bwMode="auto">
            <a:xfrm>
              <a:off x="7193475" y="345477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174" name="Freeform 183"/>
            <p:cNvSpPr>
              <a:spLocks/>
            </p:cNvSpPr>
            <p:nvPr/>
          </p:nvSpPr>
          <p:spPr bwMode="auto">
            <a:xfrm>
              <a:off x="5821875" y="345477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sp>
        <p:nvSpPr>
          <p:cNvPr id="175" name="Rectangle 174"/>
          <p:cNvSpPr/>
          <p:nvPr/>
        </p:nvSpPr>
        <p:spPr>
          <a:xfrm>
            <a:off x="63130" y="5788947"/>
            <a:ext cx="9128370" cy="830997"/>
          </a:xfrm>
          <a:prstGeom prst="rect">
            <a:avLst/>
          </a:prstGeom>
        </p:spPr>
        <p:txBody>
          <a:bodyPr wrap="square">
            <a:spAutoFit/>
          </a:bodyPr>
          <a:lstStyle/>
          <a:p>
            <a:pPr lvl="0"/>
            <a:r>
              <a:rPr lang="en-US" sz="1600" dirty="0" smtClean="0">
                <a:solidFill>
                  <a:prstClr val="black"/>
                </a:solidFill>
                <a:latin typeface="+mn-lt"/>
              </a:rPr>
              <a:t>Suppose market </a:t>
            </a:r>
            <a:r>
              <a:rPr lang="en-US" sz="1600" dirty="0">
                <a:solidFill>
                  <a:prstClr val="black"/>
                </a:solidFill>
                <a:latin typeface="+mn-lt"/>
              </a:rPr>
              <a:t>price </a:t>
            </a:r>
            <a:r>
              <a:rPr lang="en-US" sz="1600" dirty="0" smtClean="0">
                <a:solidFill>
                  <a:prstClr val="black"/>
                </a:solidFill>
                <a:latin typeface="+mn-lt"/>
              </a:rPr>
              <a:t>is </a:t>
            </a:r>
            <a:r>
              <a:rPr lang="en-US" sz="1600" dirty="0">
                <a:solidFill>
                  <a:prstClr val="black"/>
                </a:solidFill>
                <a:latin typeface="+mn-lt"/>
              </a:rPr>
              <a:t>$</a:t>
            </a:r>
            <a:r>
              <a:rPr lang="en-US" sz="1600" dirty="0" smtClean="0">
                <a:solidFill>
                  <a:prstClr val="black"/>
                </a:solidFill>
                <a:latin typeface="+mn-lt"/>
              </a:rPr>
              <a:t>1.50, </a:t>
            </a:r>
            <a:r>
              <a:rPr lang="en-US" sz="1600" dirty="0">
                <a:solidFill>
                  <a:prstClr val="black"/>
                </a:solidFill>
                <a:latin typeface="+mn-lt"/>
              </a:rPr>
              <a:t>the quantity demanded (10 </a:t>
            </a:r>
            <a:r>
              <a:rPr lang="en-US" sz="1600" dirty="0" smtClean="0">
                <a:solidFill>
                  <a:prstClr val="black"/>
                </a:solidFill>
                <a:latin typeface="+mn-lt"/>
              </a:rPr>
              <a:t>burgers</a:t>
            </a:r>
            <a:r>
              <a:rPr lang="en-US" sz="1600" dirty="0">
                <a:solidFill>
                  <a:prstClr val="black"/>
                </a:solidFill>
                <a:latin typeface="+mn-lt"/>
              </a:rPr>
              <a:t>) exceeds the quantity supplied (4 </a:t>
            </a:r>
            <a:r>
              <a:rPr lang="en-US" sz="1600" dirty="0" smtClean="0">
                <a:solidFill>
                  <a:prstClr val="black"/>
                </a:solidFill>
                <a:latin typeface="+mn-lt"/>
              </a:rPr>
              <a:t>burgers</a:t>
            </a:r>
            <a:r>
              <a:rPr lang="en-US" sz="1600" dirty="0">
                <a:solidFill>
                  <a:prstClr val="black"/>
                </a:solidFill>
                <a:latin typeface="+mn-lt"/>
              </a:rPr>
              <a:t>). With </a:t>
            </a:r>
            <a:r>
              <a:rPr lang="en-US" sz="1600" dirty="0" smtClean="0">
                <a:solidFill>
                  <a:prstClr val="black"/>
                </a:solidFill>
                <a:latin typeface="+mn-lt"/>
              </a:rPr>
              <a:t>more </a:t>
            </a:r>
            <a:r>
              <a:rPr lang="en-US" sz="1600" dirty="0">
                <a:solidFill>
                  <a:prstClr val="black"/>
                </a:solidFill>
                <a:latin typeface="+mn-lt"/>
              </a:rPr>
              <a:t>buyers </a:t>
            </a:r>
            <a:r>
              <a:rPr lang="en-US" sz="1600" dirty="0" smtClean="0">
                <a:solidFill>
                  <a:prstClr val="black"/>
                </a:solidFill>
                <a:latin typeface="+mn-lt"/>
              </a:rPr>
              <a:t>and goods available, suppliers </a:t>
            </a:r>
            <a:r>
              <a:rPr lang="en-US" sz="1600" dirty="0">
                <a:solidFill>
                  <a:prstClr val="black"/>
                </a:solidFill>
                <a:latin typeface="+mn-lt"/>
              </a:rPr>
              <a:t>take advantage of the shortage by raising the price. T</a:t>
            </a:r>
            <a:r>
              <a:rPr lang="en-US" sz="1600" dirty="0" smtClean="0">
                <a:solidFill>
                  <a:prstClr val="black"/>
                </a:solidFill>
                <a:latin typeface="+mn-lt"/>
              </a:rPr>
              <a:t>he </a:t>
            </a:r>
            <a:r>
              <a:rPr lang="en-US" sz="1600" dirty="0">
                <a:solidFill>
                  <a:prstClr val="black"/>
                </a:solidFill>
                <a:latin typeface="+mn-lt"/>
              </a:rPr>
              <a:t>price adjustment moves the market toward the </a:t>
            </a:r>
            <a:r>
              <a:rPr lang="en-US" sz="1600" dirty="0" smtClean="0">
                <a:solidFill>
                  <a:prstClr val="black"/>
                </a:solidFill>
                <a:latin typeface="+mn-lt"/>
              </a:rPr>
              <a:t>equilibrium.</a:t>
            </a:r>
            <a:endParaRPr lang="en-US" sz="1600" dirty="0">
              <a:solidFill>
                <a:prstClr val="black"/>
              </a:solidFill>
              <a:latin typeface="+mn-lt"/>
            </a:endParaRPr>
          </a:p>
        </p:txBody>
      </p:sp>
      <p:cxnSp>
        <p:nvCxnSpPr>
          <p:cNvPr id="176" name="Straight Arrow Connector 175"/>
          <p:cNvCxnSpPr/>
          <p:nvPr/>
        </p:nvCxnSpPr>
        <p:spPr>
          <a:xfrm>
            <a:off x="1722533" y="2753100"/>
            <a:ext cx="325569" cy="2286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7" name="Straight Arrow Connector 176"/>
          <p:cNvCxnSpPr/>
          <p:nvPr/>
        </p:nvCxnSpPr>
        <p:spPr>
          <a:xfrm>
            <a:off x="469519" y="2701105"/>
            <a:ext cx="0" cy="21560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p:nvPr/>
        </p:nvCxnSpPr>
        <p:spPr>
          <a:xfrm flipH="1" flipV="1">
            <a:off x="6664678" y="3260146"/>
            <a:ext cx="363376" cy="23849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4786755" y="3154791"/>
            <a:ext cx="0" cy="2107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80" name="Freeform 183"/>
          <p:cNvSpPr>
            <a:spLocks/>
          </p:cNvSpPr>
          <p:nvPr/>
        </p:nvSpPr>
        <p:spPr bwMode="auto">
          <a:xfrm>
            <a:off x="2973902" y="253402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p:spPr>
        <p:txBody>
          <a:bodyPr/>
          <a:lstStyle/>
          <a:p>
            <a:endParaRPr lang="en-US" sz="1600"/>
          </a:p>
        </p:txBody>
      </p:sp>
      <p:sp>
        <p:nvSpPr>
          <p:cNvPr id="181" name="Freeform 183"/>
          <p:cNvSpPr>
            <a:spLocks/>
          </p:cNvSpPr>
          <p:nvPr/>
        </p:nvSpPr>
        <p:spPr bwMode="auto">
          <a:xfrm>
            <a:off x="1630875" y="254037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p:spPr>
        <p:txBody>
          <a:bodyPr/>
          <a:lstStyle/>
          <a:p>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40"/>
                                        </p:tgtEl>
                                        <p:attrNameLst>
                                          <p:attrName>style.visibility</p:attrName>
                                        </p:attrNameLst>
                                      </p:cBhvr>
                                      <p:to>
                                        <p:strVal val="visible"/>
                                      </p:to>
                                    </p:set>
                                    <p:animEffect transition="in" filter="wipe(up)">
                                      <p:cBhvr>
                                        <p:cTn id="7" dur="500"/>
                                        <p:tgtEl>
                                          <p:spTgt spid="14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36"/>
                                        </p:tgtEl>
                                        <p:attrNameLst>
                                          <p:attrName>style.visibility</p:attrName>
                                        </p:attrNameLst>
                                      </p:cBhvr>
                                      <p:to>
                                        <p:strVal val="visible"/>
                                      </p:to>
                                    </p:set>
                                    <p:animEffect transition="in" filter="wipe(up)">
                                      <p:cBhvr>
                                        <p:cTn id="12" dur="500"/>
                                        <p:tgtEl>
                                          <p:spTgt spid="13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77"/>
                                        </p:tgtEl>
                                        <p:attrNameLst>
                                          <p:attrName>style.visibility</p:attrName>
                                        </p:attrNameLst>
                                      </p:cBhvr>
                                      <p:to>
                                        <p:strVal val="visible"/>
                                      </p:to>
                                    </p:set>
                                    <p:animEffect transition="in" filter="wipe(up)">
                                      <p:cBhvr>
                                        <p:cTn id="25" dur="500"/>
                                        <p:tgtEl>
                                          <p:spTgt spid="17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117"/>
                                        </p:tgtEl>
                                        <p:attrNameLst>
                                          <p:attrName>style.visibility</p:attrName>
                                        </p:attrNameLst>
                                      </p:cBhvr>
                                      <p:to>
                                        <p:strVal val="visible"/>
                                      </p:to>
                                    </p:set>
                                    <p:animEffect transition="in" filter="wipe(left)">
                                      <p:cBhvr>
                                        <p:cTn id="30" dur="2000"/>
                                        <p:tgtEl>
                                          <p:spTgt spid="1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68"/>
                                        </p:tgtEl>
                                        <p:attrNameLst>
                                          <p:attrName>style.visibility</p:attrName>
                                        </p:attrNameLst>
                                      </p:cBhvr>
                                      <p:to>
                                        <p:strVal val="visible"/>
                                      </p:to>
                                    </p:set>
                                    <p:animEffect transition="in" filter="wipe(up)">
                                      <p:cBhvr>
                                        <p:cTn id="47" dur="500"/>
                                        <p:tgtEl>
                                          <p:spTgt spid="168"/>
                                        </p:tgtEl>
                                      </p:cBhvr>
                                    </p:animEffect>
                                  </p:childTnLst>
                                </p:cTn>
                              </p:par>
                              <p:par>
                                <p:cTn id="48" presetID="22" presetClass="entr" presetSubtype="1" fill="hold" grpId="0" nodeType="withEffect">
                                  <p:stCondLst>
                                    <p:cond delay="0"/>
                                  </p:stCondLst>
                                  <p:childTnLst>
                                    <p:set>
                                      <p:cBhvr>
                                        <p:cTn id="49" dur="1" fill="hold">
                                          <p:stCondLst>
                                            <p:cond delay="0"/>
                                          </p:stCondLst>
                                        </p:cTn>
                                        <p:tgtEl>
                                          <p:spTgt spid="169"/>
                                        </p:tgtEl>
                                        <p:attrNameLst>
                                          <p:attrName>style.visibility</p:attrName>
                                        </p:attrNameLst>
                                      </p:cBhvr>
                                      <p:to>
                                        <p:strVal val="visible"/>
                                      </p:to>
                                    </p:set>
                                    <p:animEffect transition="in" filter="wipe(up)">
                                      <p:cBhvr>
                                        <p:cTn id="50" dur="500"/>
                                        <p:tgtEl>
                                          <p:spTgt spid="169"/>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nodeType="clickEffect">
                                  <p:stCondLst>
                                    <p:cond delay="0"/>
                                  </p:stCondLst>
                                  <p:childTnLst>
                                    <p:set>
                                      <p:cBhvr>
                                        <p:cTn id="54" dur="1" fill="hold">
                                          <p:stCondLst>
                                            <p:cond delay="0"/>
                                          </p:stCondLst>
                                        </p:cTn>
                                        <p:tgtEl>
                                          <p:spTgt spid="166"/>
                                        </p:tgtEl>
                                        <p:attrNameLst>
                                          <p:attrName>style.visibility</p:attrName>
                                        </p:attrNameLst>
                                      </p:cBhvr>
                                      <p:to>
                                        <p:strVal val="visible"/>
                                      </p:to>
                                    </p:set>
                                    <p:animEffect transition="in" filter="wipe(up)">
                                      <p:cBhvr>
                                        <p:cTn id="55" dur="500"/>
                                        <p:tgtEl>
                                          <p:spTgt spid="166"/>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167"/>
                                        </p:tgtEl>
                                        <p:attrNameLst>
                                          <p:attrName>style.visibility</p:attrName>
                                        </p:attrNameLst>
                                      </p:cBhvr>
                                      <p:to>
                                        <p:strVal val="visible"/>
                                      </p:to>
                                    </p:set>
                                    <p:animEffect transition="in" filter="wipe(up)">
                                      <p:cBhvr>
                                        <p:cTn id="58" dur="500"/>
                                        <p:tgtEl>
                                          <p:spTgt spid="167"/>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78"/>
                                        </p:tgtEl>
                                        <p:attrNameLst>
                                          <p:attrName>style.visibility</p:attrName>
                                        </p:attrNameLst>
                                      </p:cBhvr>
                                      <p:to>
                                        <p:strVal val="visible"/>
                                      </p:to>
                                    </p:set>
                                    <p:animEffect transition="in" filter="fade">
                                      <p:cBhvr>
                                        <p:cTn id="67" dur="500"/>
                                        <p:tgtEl>
                                          <p:spTgt spid="178"/>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179"/>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0"/>
                                  </p:stCondLst>
                                  <p:childTnLst>
                                    <p:set>
                                      <p:cBhvr>
                                        <p:cTn id="75" dur="1" fill="hold">
                                          <p:stCondLst>
                                            <p:cond delay="0"/>
                                          </p:stCondLst>
                                        </p:cTn>
                                        <p:tgtEl>
                                          <p:spTgt spid="158"/>
                                        </p:tgtEl>
                                        <p:attrNameLst>
                                          <p:attrName>style.visibility</p:attrName>
                                        </p:attrNameLst>
                                      </p:cBhvr>
                                      <p:to>
                                        <p:strVal val="visible"/>
                                      </p:to>
                                    </p:set>
                                    <p:animEffect transition="in" filter="wipe(left)">
                                      <p:cBhvr>
                                        <p:cTn id="76" dur="500"/>
                                        <p:tgtEl>
                                          <p:spTgt spid="158"/>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nodeType="clickEffect">
                                  <p:stCondLst>
                                    <p:cond delay="0"/>
                                  </p:stCondLst>
                                  <p:childTnLst>
                                    <p:set>
                                      <p:cBhvr>
                                        <p:cTn id="80" dur="1" fill="hold">
                                          <p:stCondLst>
                                            <p:cond delay="0"/>
                                          </p:stCondLst>
                                        </p:cTn>
                                        <p:tgtEl>
                                          <p:spTgt spid="155"/>
                                        </p:tgtEl>
                                        <p:attrNameLst>
                                          <p:attrName>style.visibility</p:attrName>
                                        </p:attrNameLst>
                                      </p:cBhvr>
                                      <p:to>
                                        <p:strVal val="visible"/>
                                      </p:to>
                                    </p:set>
                                    <p:animEffect transition="in" filter="wipe(up)">
                                      <p:cBhvr>
                                        <p:cTn id="81" dur="5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0"/>
      <p:bldP spid="169" grpId="0"/>
      <p:bldP spid="17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45325" y="1077686"/>
            <a:ext cx="8229600" cy="33201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Surplus (Excess supply) </a:t>
            </a:r>
          </a:p>
          <a:p>
            <a:pPr lvl="1"/>
            <a:r>
              <a:rPr lang="en-US" dirty="0" smtClean="0"/>
              <a:t>Quantity supplied &gt; quantity demanded</a:t>
            </a:r>
          </a:p>
          <a:p>
            <a:pPr lvl="1"/>
            <a:r>
              <a:rPr lang="en-US" dirty="0" smtClean="0"/>
              <a:t>Downward pressure on price</a:t>
            </a:r>
          </a:p>
          <a:p>
            <a:r>
              <a:rPr lang="en-US" dirty="0" smtClean="0"/>
              <a:t>Shortage (Excess demand) </a:t>
            </a:r>
          </a:p>
          <a:p>
            <a:pPr lvl="1"/>
            <a:r>
              <a:rPr lang="en-US" dirty="0" smtClean="0"/>
              <a:t>Quantity demanded &gt; quantity supplied</a:t>
            </a:r>
          </a:p>
          <a:p>
            <a:pPr lvl="1"/>
            <a:r>
              <a:rPr lang="en-US" dirty="0" smtClean="0"/>
              <a:t>Upward pressure on price</a:t>
            </a:r>
          </a:p>
        </p:txBody>
      </p:sp>
      <p:sp>
        <p:nvSpPr>
          <p:cNvPr id="5" name="Title 1"/>
          <p:cNvSpPr>
            <a:spLocks noGrp="1"/>
          </p:cNvSpPr>
          <p:nvPr>
            <p:ph type="title"/>
          </p:nvPr>
        </p:nvSpPr>
        <p:spPr bwMode="auto">
          <a:xfrm>
            <a:off x="3562596" y="250888"/>
            <a:ext cx="5124203" cy="8653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rPr>
              <a:t>Equilibrium</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57200" y="1255825"/>
            <a:ext cx="8229600" cy="27580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smtClean="0"/>
              <a:t>Law of supply and demand </a:t>
            </a:r>
            <a:r>
              <a:rPr lang="en-US" dirty="0" smtClean="0"/>
              <a:t>– states that price of any good adjusts bringing the quantity supplied and the quantity demanded into balance</a:t>
            </a:r>
          </a:p>
          <a:p>
            <a:pPr marL="0" indent="0">
              <a:buNone/>
            </a:pPr>
            <a:r>
              <a:rPr lang="en-US" dirty="0" smtClean="0"/>
              <a:t>In most markets surpluses and shortages are temporary</a:t>
            </a:r>
          </a:p>
          <a:p>
            <a:endParaRPr lang="en-US" dirty="0" smtClean="0"/>
          </a:p>
        </p:txBody>
      </p:sp>
      <p:sp>
        <p:nvSpPr>
          <p:cNvPr id="6" name="Title 1"/>
          <p:cNvSpPr>
            <a:spLocks noGrp="1"/>
          </p:cNvSpPr>
          <p:nvPr>
            <p:ph type="title"/>
          </p:nvPr>
        </p:nvSpPr>
        <p:spPr bwMode="auto">
          <a:xfrm>
            <a:off x="3503215" y="203388"/>
            <a:ext cx="5385460"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Supply and Demand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33450" y="1196439"/>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Three steps to analyzing changes in equilibrium</a:t>
            </a:r>
          </a:p>
          <a:p>
            <a:pPr marL="971550" lvl="1" indent="-514350">
              <a:buFont typeface="Calibri" pitchFamily="34" charset="0"/>
              <a:buAutoNum type="arabicPeriod"/>
            </a:pPr>
            <a:r>
              <a:rPr lang="en-US" dirty="0" smtClean="0"/>
              <a:t>Decide if the event shifts the supply curve, the demand curve, or both curves</a:t>
            </a:r>
          </a:p>
          <a:p>
            <a:pPr marL="971550" lvl="1" indent="-514350">
              <a:buFont typeface="Calibri" pitchFamily="34" charset="0"/>
              <a:buAutoNum type="arabicPeriod"/>
            </a:pPr>
            <a:r>
              <a:rPr lang="en-US" dirty="0" smtClean="0"/>
              <a:t>Decide if curve shifts to right or to left</a:t>
            </a:r>
          </a:p>
          <a:p>
            <a:pPr marL="971550" lvl="1" indent="-514350">
              <a:buFont typeface="Calibri" pitchFamily="34" charset="0"/>
              <a:buAutoNum type="arabicPeriod"/>
            </a:pPr>
            <a:r>
              <a:rPr lang="en-US" dirty="0" smtClean="0"/>
              <a:t>Use supply-and-demand diagram</a:t>
            </a:r>
          </a:p>
          <a:p>
            <a:pPr marL="1377950" lvl="2" indent="-225425"/>
            <a:r>
              <a:rPr lang="en-US" dirty="0" smtClean="0"/>
              <a:t>Compare initial and new equilibrium</a:t>
            </a:r>
          </a:p>
          <a:p>
            <a:pPr marL="1377950" lvl="2" indent="-225425"/>
            <a:r>
              <a:rPr lang="en-US" dirty="0" smtClean="0"/>
              <a:t>How the shift affects equilibrium price and quantity</a:t>
            </a:r>
          </a:p>
        </p:txBody>
      </p:sp>
      <p:sp>
        <p:nvSpPr>
          <p:cNvPr id="6" name="Title 1"/>
          <p:cNvSpPr>
            <a:spLocks noGrp="1"/>
          </p:cNvSpPr>
          <p:nvPr>
            <p:ph type="title"/>
          </p:nvPr>
        </p:nvSpPr>
        <p:spPr bwMode="auto">
          <a:xfrm>
            <a:off x="3503215" y="203388"/>
            <a:ext cx="5385460"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Supply and Demand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4298868" y="274638"/>
            <a:ext cx="4387932" cy="77039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rPr>
              <a:t>Demand </a:t>
            </a:r>
          </a:p>
        </p:txBody>
      </p:sp>
      <p:sp>
        <p:nvSpPr>
          <p:cNvPr id="3" name="Content Placeholder 2"/>
          <p:cNvSpPr>
            <a:spLocks noGrp="1"/>
          </p:cNvSpPr>
          <p:nvPr>
            <p:ph idx="1"/>
          </p:nvPr>
        </p:nvSpPr>
        <p:spPr bwMode="auto">
          <a:xfrm>
            <a:off x="457200" y="1255826"/>
            <a:ext cx="8229600" cy="10905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sz="2800" b="1" dirty="0" smtClean="0"/>
              <a:t>Quantity demanded </a:t>
            </a:r>
            <a:r>
              <a:rPr lang="en-US" sz="2800" dirty="0" smtClean="0"/>
              <a:t>–</a:t>
            </a:r>
            <a:r>
              <a:rPr lang="en-US" sz="2800" b="1" dirty="0" smtClean="0"/>
              <a:t> </a:t>
            </a:r>
            <a:r>
              <a:rPr lang="en-US" sz="2800" dirty="0" smtClean="0"/>
              <a:t>the amount of a good buyers are willing and able to purchase </a:t>
            </a:r>
          </a:p>
        </p:txBody>
      </p:sp>
      <p:sp>
        <p:nvSpPr>
          <p:cNvPr id="4" name="Content Placeholder 2"/>
          <p:cNvSpPr txBox="1">
            <a:spLocks/>
          </p:cNvSpPr>
          <p:nvPr/>
        </p:nvSpPr>
        <p:spPr bwMode="auto">
          <a:xfrm>
            <a:off x="455219" y="2346377"/>
            <a:ext cx="8229600" cy="115684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smtClean="0"/>
              <a:t>Law of demand </a:t>
            </a:r>
            <a:r>
              <a:rPr lang="en-US" sz="2800" dirty="0" smtClean="0"/>
              <a:t>– other things equal,</a:t>
            </a:r>
            <a:r>
              <a:rPr lang="en-US" sz="2800" dirty="0"/>
              <a:t> </a:t>
            </a:r>
            <a:r>
              <a:rPr lang="en-US" sz="2800" dirty="0" smtClean="0"/>
              <a:t>when the </a:t>
            </a:r>
            <a:r>
              <a:rPr lang="en-US" sz="2800" b="1" i="1" dirty="0" smtClean="0"/>
              <a:t>price</a:t>
            </a:r>
            <a:r>
              <a:rPr lang="en-US" sz="2800" dirty="0" smtClean="0"/>
              <a:t> of the good rises the </a:t>
            </a:r>
            <a:r>
              <a:rPr lang="en-US" sz="2800" b="1" i="1" dirty="0" smtClean="0"/>
              <a:t>quantity demanded </a:t>
            </a:r>
            <a:r>
              <a:rPr lang="en-US" sz="2800" dirty="0" smtClean="0"/>
              <a:t>of a good falls </a:t>
            </a:r>
          </a:p>
        </p:txBody>
      </p:sp>
      <p:sp>
        <p:nvSpPr>
          <p:cNvPr id="5" name="Content Placeholder 2"/>
          <p:cNvSpPr txBox="1">
            <a:spLocks/>
          </p:cNvSpPr>
          <p:nvPr/>
        </p:nvSpPr>
        <p:spPr bwMode="auto">
          <a:xfrm>
            <a:off x="447295" y="3347621"/>
            <a:ext cx="8427524" cy="1081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smtClean="0">
                <a:solidFill>
                  <a:schemeClr val="bg1">
                    <a:lumMod val="65000"/>
                  </a:schemeClr>
                </a:solidFill>
              </a:rPr>
              <a:t>Demand schedule – </a:t>
            </a:r>
            <a:r>
              <a:rPr lang="en-US" sz="2800" dirty="0" smtClean="0">
                <a:solidFill>
                  <a:schemeClr val="bg1">
                    <a:lumMod val="65000"/>
                  </a:schemeClr>
                </a:solidFill>
              </a:rPr>
              <a:t>a table illustrating the relationship between a price of a good and quantity demanded</a:t>
            </a:r>
          </a:p>
        </p:txBody>
      </p:sp>
      <p:sp>
        <p:nvSpPr>
          <p:cNvPr id="6" name="Content Placeholder 2"/>
          <p:cNvSpPr txBox="1">
            <a:spLocks/>
          </p:cNvSpPr>
          <p:nvPr/>
        </p:nvSpPr>
        <p:spPr bwMode="auto">
          <a:xfrm>
            <a:off x="443344" y="4428770"/>
            <a:ext cx="8427524" cy="11314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smtClean="0">
                <a:solidFill>
                  <a:schemeClr val="bg1">
                    <a:lumMod val="65000"/>
                  </a:schemeClr>
                </a:solidFill>
              </a:rPr>
              <a:t>Demand curve </a:t>
            </a:r>
            <a:r>
              <a:rPr lang="en-US" sz="2800" dirty="0" smtClean="0">
                <a:solidFill>
                  <a:schemeClr val="bg1">
                    <a:lumMod val="65000"/>
                  </a:schemeClr>
                </a:solidFill>
              </a:rPr>
              <a:t>– a graph illustrating the relationship between </a:t>
            </a:r>
            <a:r>
              <a:rPr lang="en-US" dirty="0">
                <a:solidFill>
                  <a:schemeClr val="bg1">
                    <a:lumMod val="65000"/>
                  </a:schemeClr>
                </a:solidFill>
              </a:rPr>
              <a:t>p</a:t>
            </a:r>
            <a:r>
              <a:rPr lang="en-US" dirty="0" smtClean="0">
                <a:solidFill>
                  <a:schemeClr val="bg1">
                    <a:lumMod val="65000"/>
                  </a:schemeClr>
                </a:solidFill>
              </a:rPr>
              <a:t>rice of a good and quantity demanded</a:t>
            </a:r>
          </a:p>
        </p:txBody>
      </p:sp>
      <p:sp>
        <p:nvSpPr>
          <p:cNvPr id="2" name="Rectangle 1"/>
          <p:cNvSpPr/>
          <p:nvPr/>
        </p:nvSpPr>
        <p:spPr>
          <a:xfrm>
            <a:off x="455219" y="5571699"/>
            <a:ext cx="7928760" cy="523220"/>
          </a:xfrm>
          <a:prstGeom prst="rect">
            <a:avLst/>
          </a:prstGeom>
        </p:spPr>
        <p:txBody>
          <a:bodyPr wrap="square">
            <a:spAutoFit/>
          </a:bodyPr>
          <a:lstStyle/>
          <a:p>
            <a:pPr marL="0" indent="0">
              <a:buNone/>
            </a:pPr>
            <a:r>
              <a:rPr lang="en-US" sz="2800" b="1" dirty="0">
                <a:latin typeface="+mn-lt"/>
              </a:rPr>
              <a:t>Individual </a:t>
            </a:r>
            <a:r>
              <a:rPr lang="en-US" sz="2800" b="1" dirty="0" smtClean="0">
                <a:latin typeface="+mn-lt"/>
              </a:rPr>
              <a:t>demand </a:t>
            </a:r>
            <a:r>
              <a:rPr lang="en-US" sz="2800" dirty="0" smtClean="0">
                <a:latin typeface="+mn-lt"/>
              </a:rPr>
              <a:t>– Demand of </a:t>
            </a:r>
            <a:r>
              <a:rPr lang="en-US" sz="2800" dirty="0">
                <a:latin typeface="+mn-lt"/>
              </a:rPr>
              <a:t>one individual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8950"/>
            <a:ext cx="8229600" cy="4525963"/>
          </a:xfrm>
        </p:spPr>
        <p:txBody>
          <a:bodyPr/>
          <a:lstStyle/>
          <a:p>
            <a:pPr marL="0" indent="0">
              <a:buNone/>
              <a:defRPr/>
            </a:pPr>
            <a:r>
              <a:rPr lang="en-US" dirty="0" smtClean="0"/>
              <a:t>Example: A change in market equilibrium due to a shift in demand</a:t>
            </a:r>
          </a:p>
          <a:p>
            <a:pPr marL="457200" lvl="1" indent="0">
              <a:buNone/>
              <a:defRPr/>
            </a:pPr>
            <a:r>
              <a:rPr lang="en-US" dirty="0" smtClean="0"/>
              <a:t>A cool summer effect on the hamburger market </a:t>
            </a:r>
          </a:p>
          <a:p>
            <a:pPr marL="1143000" lvl="1" indent="-457200">
              <a:buFont typeface="+mj-lt"/>
              <a:buAutoNum type="arabicPeriod"/>
              <a:defRPr/>
            </a:pPr>
            <a:r>
              <a:rPr lang="en-US" dirty="0" smtClean="0"/>
              <a:t>Cool weather - demand curve (tastes) </a:t>
            </a:r>
          </a:p>
          <a:p>
            <a:pPr marL="1143000" lvl="1" indent="-457200">
              <a:buFont typeface="+mj-lt"/>
              <a:buAutoNum type="arabicPeriod"/>
              <a:defRPr/>
            </a:pPr>
            <a:r>
              <a:rPr lang="en-US" dirty="0" smtClean="0"/>
              <a:t>Demand curve shifts to the left (down)</a:t>
            </a:r>
          </a:p>
          <a:p>
            <a:pPr marL="1143000" lvl="1" indent="-457200">
              <a:buFont typeface="+mj-lt"/>
              <a:buAutoNum type="arabicPeriod"/>
              <a:defRPr/>
            </a:pPr>
            <a:r>
              <a:rPr lang="en-US" dirty="0" smtClean="0"/>
              <a:t>Lower equilibrium price; lower equilibrium quantity</a:t>
            </a:r>
            <a:endParaRPr lang="en-US" dirty="0"/>
          </a:p>
        </p:txBody>
      </p:sp>
      <p:sp>
        <p:nvSpPr>
          <p:cNvPr id="6" name="Title 1"/>
          <p:cNvSpPr>
            <a:spLocks noGrp="1"/>
          </p:cNvSpPr>
          <p:nvPr>
            <p:ph type="title"/>
          </p:nvPr>
        </p:nvSpPr>
        <p:spPr bwMode="auto">
          <a:xfrm>
            <a:off x="3503215" y="203388"/>
            <a:ext cx="5385460"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Supply and Demand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bwMode="auto">
          <a:xfrm flipV="1">
            <a:off x="2133600" y="2024814"/>
            <a:ext cx="3352800" cy="2406650"/>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51254" name="TextBox 7"/>
          <p:cNvSpPr txBox="1">
            <a:spLocks noChangeArrowheads="1"/>
          </p:cNvSpPr>
          <p:nvPr/>
        </p:nvSpPr>
        <p:spPr bwMode="auto">
          <a:xfrm>
            <a:off x="4648644" y="1643814"/>
            <a:ext cx="890144" cy="36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Supply</a:t>
            </a:r>
          </a:p>
        </p:txBody>
      </p:sp>
      <p:cxnSp>
        <p:nvCxnSpPr>
          <p:cNvPr id="75" name="Straight Connector 74"/>
          <p:cNvCxnSpPr/>
          <p:nvPr/>
        </p:nvCxnSpPr>
        <p:spPr bwMode="auto">
          <a:xfrm>
            <a:off x="2306638" y="1720014"/>
            <a:ext cx="3179762" cy="24145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1250" name="TextBox 75"/>
          <p:cNvSpPr txBox="1">
            <a:spLocks noChangeArrowheads="1"/>
          </p:cNvSpPr>
          <p:nvPr/>
        </p:nvSpPr>
        <p:spPr bwMode="auto">
          <a:xfrm>
            <a:off x="5372538" y="3764589"/>
            <a:ext cx="4363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sp>
        <p:nvSpPr>
          <p:cNvPr id="85" name="TextBox 84"/>
          <p:cNvSpPr txBox="1">
            <a:spLocks noChangeArrowheads="1"/>
          </p:cNvSpPr>
          <p:nvPr/>
        </p:nvSpPr>
        <p:spPr bwMode="auto">
          <a:xfrm>
            <a:off x="228600" y="5712046"/>
            <a:ext cx="8458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a:latin typeface="+mn-lt"/>
              </a:rPr>
              <a:t>A</a:t>
            </a:r>
            <a:r>
              <a:rPr lang="en-US" sz="1600" b="1" dirty="0" smtClean="0">
                <a:latin typeface="+mn-lt"/>
              </a:rPr>
              <a:t>n </a:t>
            </a:r>
            <a:r>
              <a:rPr lang="en-US" sz="1600" b="1" dirty="0">
                <a:latin typeface="+mn-lt"/>
              </a:rPr>
              <a:t>abnormally </a:t>
            </a:r>
            <a:r>
              <a:rPr lang="en-US" sz="1600" b="1" dirty="0" smtClean="0">
                <a:latin typeface="+mn-lt"/>
              </a:rPr>
              <a:t>cool </a:t>
            </a:r>
            <a:r>
              <a:rPr lang="en-US" sz="1600" b="1" dirty="0">
                <a:latin typeface="+mn-lt"/>
              </a:rPr>
              <a:t>summer </a:t>
            </a:r>
            <a:r>
              <a:rPr lang="en-US" sz="1600" dirty="0">
                <a:latin typeface="+mn-lt"/>
              </a:rPr>
              <a:t>causes buyers to </a:t>
            </a:r>
            <a:r>
              <a:rPr lang="en-US" sz="1600" dirty="0" smtClean="0">
                <a:latin typeface="+mn-lt"/>
              </a:rPr>
              <a:t>demand less hamburger (less grilling). </a:t>
            </a:r>
            <a:r>
              <a:rPr lang="en-US" sz="1600" dirty="0">
                <a:latin typeface="+mn-lt"/>
              </a:rPr>
              <a:t>The demand curve shifts from </a:t>
            </a:r>
            <a:r>
              <a:rPr lang="en-US" sz="1600" dirty="0" smtClean="0">
                <a:latin typeface="+mn-lt"/>
              </a:rPr>
              <a:t>D</a:t>
            </a:r>
            <a:r>
              <a:rPr lang="en-US" sz="1600" baseline="-25000" dirty="0">
                <a:latin typeface="+mn-lt"/>
              </a:rPr>
              <a:t>0</a:t>
            </a:r>
            <a:r>
              <a:rPr lang="en-US" sz="1600" dirty="0" smtClean="0">
                <a:latin typeface="+mn-lt"/>
              </a:rPr>
              <a:t> </a:t>
            </a:r>
            <a:r>
              <a:rPr lang="en-US" sz="1600" dirty="0">
                <a:latin typeface="+mn-lt"/>
              </a:rPr>
              <a:t>to </a:t>
            </a:r>
            <a:r>
              <a:rPr lang="en-US" sz="1600" dirty="0" smtClean="0">
                <a:latin typeface="+mn-lt"/>
              </a:rPr>
              <a:t>D</a:t>
            </a:r>
            <a:r>
              <a:rPr lang="en-US" sz="1600" baseline="-25000" dirty="0">
                <a:latin typeface="+mn-lt"/>
              </a:rPr>
              <a:t>1</a:t>
            </a:r>
            <a:r>
              <a:rPr lang="en-US" sz="1600" dirty="0" smtClean="0">
                <a:latin typeface="+mn-lt"/>
              </a:rPr>
              <a:t>, </a:t>
            </a:r>
            <a:r>
              <a:rPr lang="en-US" sz="1600" dirty="0">
                <a:latin typeface="+mn-lt"/>
              </a:rPr>
              <a:t>which causes the equilibrium price </a:t>
            </a:r>
            <a:r>
              <a:rPr lang="en-US" sz="1600" dirty="0" smtClean="0">
                <a:latin typeface="+mn-lt"/>
              </a:rPr>
              <a:t>to lower from </a:t>
            </a:r>
            <a:r>
              <a:rPr lang="en-US" sz="1600" dirty="0">
                <a:latin typeface="+mn-lt"/>
              </a:rPr>
              <a:t>$</a:t>
            </a:r>
            <a:r>
              <a:rPr lang="en-US" sz="1600" dirty="0" smtClean="0">
                <a:latin typeface="+mn-lt"/>
              </a:rPr>
              <a:t>2.50 </a:t>
            </a:r>
            <a:r>
              <a:rPr lang="en-US" sz="1600" dirty="0">
                <a:latin typeface="+mn-lt"/>
              </a:rPr>
              <a:t>to $</a:t>
            </a:r>
            <a:r>
              <a:rPr lang="en-US" sz="1600" dirty="0" smtClean="0">
                <a:latin typeface="+mn-lt"/>
              </a:rPr>
              <a:t>2.00 </a:t>
            </a:r>
            <a:r>
              <a:rPr lang="en-US" sz="1600" dirty="0">
                <a:latin typeface="+mn-lt"/>
              </a:rPr>
              <a:t>and the equilibrium quantity to </a:t>
            </a:r>
            <a:r>
              <a:rPr lang="en-US" sz="1600" dirty="0" smtClean="0">
                <a:latin typeface="+mn-lt"/>
              </a:rPr>
              <a:t>lower </a:t>
            </a:r>
            <a:r>
              <a:rPr lang="en-US" sz="1600" dirty="0">
                <a:latin typeface="+mn-lt"/>
              </a:rPr>
              <a:t>from </a:t>
            </a:r>
            <a:r>
              <a:rPr lang="en-US" sz="1600" dirty="0" smtClean="0">
                <a:latin typeface="+mn-lt"/>
              </a:rPr>
              <a:t>10 </a:t>
            </a:r>
            <a:r>
              <a:rPr lang="en-US" sz="1600" dirty="0">
                <a:latin typeface="+mn-lt"/>
              </a:rPr>
              <a:t>to </a:t>
            </a:r>
            <a:r>
              <a:rPr lang="en-US" sz="1600" dirty="0" smtClean="0">
                <a:latin typeface="+mn-lt"/>
              </a:rPr>
              <a:t>7 hamburgers</a:t>
            </a:r>
            <a:endParaRPr lang="en-US" sz="1600" dirty="0">
              <a:latin typeface="+mn-lt"/>
            </a:endParaRPr>
          </a:p>
        </p:txBody>
      </p:sp>
      <p:grpSp>
        <p:nvGrpSpPr>
          <p:cNvPr id="24" name="Group 23"/>
          <p:cNvGrpSpPr/>
          <p:nvPr/>
        </p:nvGrpSpPr>
        <p:grpSpPr>
          <a:xfrm>
            <a:off x="1828800" y="4886585"/>
            <a:ext cx="5156370" cy="369330"/>
            <a:chOff x="1828800" y="4712409"/>
            <a:chExt cx="5156370" cy="369330"/>
          </a:xfrm>
        </p:grpSpPr>
        <p:cxnSp>
          <p:nvCxnSpPr>
            <p:cNvPr id="104" name="Straight Connector 103"/>
            <p:cNvCxnSpPr/>
            <p:nvPr/>
          </p:nvCxnSpPr>
          <p:spPr bwMode="auto">
            <a:xfrm flipV="1">
              <a:off x="1828800" y="4722393"/>
              <a:ext cx="5105400" cy="952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1245" name="TextBox 104"/>
            <p:cNvSpPr txBox="1">
              <a:spLocks noChangeArrowheads="1"/>
            </p:cNvSpPr>
            <p:nvPr/>
          </p:nvSpPr>
          <p:spPr bwMode="auto">
            <a:xfrm>
              <a:off x="5941294" y="4712409"/>
              <a:ext cx="1043876" cy="369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grpSp>
      <p:grpSp>
        <p:nvGrpSpPr>
          <p:cNvPr id="23" name="Group 22"/>
          <p:cNvGrpSpPr/>
          <p:nvPr/>
        </p:nvGrpSpPr>
        <p:grpSpPr>
          <a:xfrm>
            <a:off x="1019190" y="1315201"/>
            <a:ext cx="970116" cy="3959614"/>
            <a:chOff x="1019190" y="1141025"/>
            <a:chExt cx="970116" cy="3959614"/>
          </a:xfrm>
        </p:grpSpPr>
        <p:cxnSp>
          <p:nvCxnSpPr>
            <p:cNvPr id="101" name="Straight Connector 100"/>
            <p:cNvCxnSpPr/>
            <p:nvPr/>
          </p:nvCxnSpPr>
          <p:spPr bwMode="auto">
            <a:xfrm rot="5400000">
              <a:off x="110330" y="3011894"/>
              <a:ext cx="3438525"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1248" name="TextBox 101"/>
            <p:cNvSpPr txBox="1">
              <a:spLocks noChangeArrowheads="1"/>
            </p:cNvSpPr>
            <p:nvPr/>
          </p:nvSpPr>
          <p:spPr bwMode="auto">
            <a:xfrm>
              <a:off x="1019190" y="1141025"/>
              <a:ext cx="71045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sp>
          <p:nvSpPr>
            <p:cNvPr id="51246" name="TextBox 105"/>
            <p:cNvSpPr txBox="1">
              <a:spLocks noChangeArrowheads="1"/>
            </p:cNvSpPr>
            <p:nvPr/>
          </p:nvSpPr>
          <p:spPr bwMode="auto">
            <a:xfrm>
              <a:off x="1676400" y="4731322"/>
              <a:ext cx="312906" cy="36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11" name="Group 109"/>
          <p:cNvGrpSpPr>
            <a:grpSpLocks/>
          </p:cNvGrpSpPr>
          <p:nvPr/>
        </p:nvGrpSpPr>
        <p:grpSpPr bwMode="auto">
          <a:xfrm>
            <a:off x="1131888" y="2839201"/>
            <a:ext cx="2906712" cy="369888"/>
            <a:chOff x="1131173" y="3014246"/>
            <a:chExt cx="2907427" cy="369332"/>
          </a:xfrm>
        </p:grpSpPr>
        <p:cxnSp>
          <p:nvCxnSpPr>
            <p:cNvPr id="111" name="Straight Connector 110"/>
            <p:cNvCxnSpPr/>
            <p:nvPr/>
          </p:nvCxnSpPr>
          <p:spPr>
            <a:xfrm>
              <a:off x="1828256" y="3199705"/>
              <a:ext cx="2210344"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241" name="TextBox 111"/>
            <p:cNvSpPr txBox="1">
              <a:spLocks noChangeArrowheads="1"/>
            </p:cNvSpPr>
            <p:nvPr/>
          </p:nvSpPr>
          <p:spPr bwMode="auto">
            <a:xfrm>
              <a:off x="1131173" y="3014246"/>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$2.50</a:t>
              </a:r>
            </a:p>
          </p:txBody>
        </p:sp>
      </p:grpSp>
      <p:grpSp>
        <p:nvGrpSpPr>
          <p:cNvPr id="13" name="Group 25"/>
          <p:cNvGrpSpPr>
            <a:grpSpLocks/>
          </p:cNvGrpSpPr>
          <p:nvPr/>
        </p:nvGrpSpPr>
        <p:grpSpPr bwMode="auto">
          <a:xfrm>
            <a:off x="3825875" y="3077326"/>
            <a:ext cx="441325" cy="2197100"/>
            <a:chOff x="3962400" y="2743994"/>
            <a:chExt cx="441146" cy="2197338"/>
          </a:xfrm>
        </p:grpSpPr>
        <p:cxnSp>
          <p:nvCxnSpPr>
            <p:cNvPr id="119" name="Straight Connector 118"/>
            <p:cNvCxnSpPr/>
            <p:nvPr/>
          </p:nvCxnSpPr>
          <p:spPr>
            <a:xfrm rot="5400000">
              <a:off x="3277202" y="3657699"/>
              <a:ext cx="1828998"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237" name="TextBox 119"/>
            <p:cNvSpPr txBox="1">
              <a:spLocks noChangeArrowheads="1"/>
            </p:cNvSpPr>
            <p:nvPr/>
          </p:nvSpPr>
          <p:spPr bwMode="auto">
            <a:xfrm>
              <a:off x="3962400" y="45720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sp>
        <p:nvSpPr>
          <p:cNvPr id="78" name="Freeform 183"/>
          <p:cNvSpPr>
            <a:spLocks/>
          </p:cNvSpPr>
          <p:nvPr/>
        </p:nvSpPr>
        <p:spPr bwMode="auto">
          <a:xfrm>
            <a:off x="3968750" y="2931276"/>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nvGrpSpPr>
          <p:cNvPr id="3" name="Group 70"/>
          <p:cNvGrpSpPr>
            <a:grpSpLocks/>
          </p:cNvGrpSpPr>
          <p:nvPr/>
        </p:nvGrpSpPr>
        <p:grpSpPr bwMode="auto">
          <a:xfrm>
            <a:off x="3356769" y="2906949"/>
            <a:ext cx="3983694" cy="627576"/>
            <a:chOff x="4449483" y="1027126"/>
            <a:chExt cx="3984234" cy="626633"/>
          </a:xfrm>
        </p:grpSpPr>
        <p:sp>
          <p:nvSpPr>
            <p:cNvPr id="51251" name="TextBox 71"/>
            <p:cNvSpPr txBox="1">
              <a:spLocks noChangeArrowheads="1"/>
            </p:cNvSpPr>
            <p:nvPr/>
          </p:nvSpPr>
          <p:spPr bwMode="auto">
            <a:xfrm>
              <a:off x="6688644" y="1027126"/>
              <a:ext cx="1745073" cy="368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New equilibrium</a:t>
              </a:r>
            </a:p>
          </p:txBody>
        </p:sp>
        <p:cxnSp>
          <p:nvCxnSpPr>
            <p:cNvPr id="73" name="Straight Connector 72"/>
            <p:cNvCxnSpPr>
              <a:endCxn id="51251" idx="1"/>
            </p:cNvCxnSpPr>
            <p:nvPr/>
          </p:nvCxnSpPr>
          <p:spPr>
            <a:xfrm flipV="1">
              <a:off x="4449483" y="1211514"/>
              <a:ext cx="2239161" cy="4422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 name="Group 1"/>
          <p:cNvGrpSpPr/>
          <p:nvPr/>
        </p:nvGrpSpPr>
        <p:grpSpPr>
          <a:xfrm>
            <a:off x="2209800" y="1304516"/>
            <a:ext cx="2722527" cy="3199417"/>
            <a:chOff x="2209800" y="1304516"/>
            <a:chExt cx="2722527" cy="3199417"/>
          </a:xfrm>
        </p:grpSpPr>
        <p:grpSp>
          <p:nvGrpSpPr>
            <p:cNvPr id="14" name="Group 120"/>
            <p:cNvGrpSpPr>
              <a:grpSpLocks/>
            </p:cNvGrpSpPr>
            <p:nvPr/>
          </p:nvGrpSpPr>
          <p:grpSpPr bwMode="auto">
            <a:xfrm>
              <a:off x="2209800" y="2686801"/>
              <a:ext cx="2722527" cy="1817132"/>
              <a:chOff x="5715000" y="2895600"/>
              <a:chExt cx="2722302" cy="1817132"/>
            </a:xfrm>
          </p:grpSpPr>
          <p:cxnSp>
            <p:nvCxnSpPr>
              <p:cNvPr id="122" name="Straight Connector 121"/>
              <p:cNvCxnSpPr/>
              <p:nvPr/>
            </p:nvCxnSpPr>
            <p:spPr>
              <a:xfrm>
                <a:off x="5715000" y="2895600"/>
                <a:ext cx="2322755" cy="174466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1235" name="TextBox 122"/>
              <p:cNvSpPr txBox="1">
                <a:spLocks noChangeArrowheads="1"/>
              </p:cNvSpPr>
              <p:nvPr/>
            </p:nvSpPr>
            <p:spPr bwMode="auto">
              <a:xfrm>
                <a:off x="8001000" y="4343400"/>
                <a:ext cx="43630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grpSp>
          <p:nvGrpSpPr>
            <p:cNvPr id="16" name="Group 132"/>
            <p:cNvGrpSpPr>
              <a:grpSpLocks/>
            </p:cNvGrpSpPr>
            <p:nvPr/>
          </p:nvGrpSpPr>
          <p:grpSpPr bwMode="auto">
            <a:xfrm>
              <a:off x="2802094" y="1304516"/>
              <a:ext cx="1601271" cy="1456900"/>
              <a:chOff x="6114796" y="1067755"/>
              <a:chExt cx="1421808" cy="1457026"/>
            </a:xfrm>
          </p:grpSpPr>
          <p:sp>
            <p:nvSpPr>
              <p:cNvPr id="51230" name="TextBox 133"/>
              <p:cNvSpPr txBox="1">
                <a:spLocks noChangeArrowheads="1"/>
              </p:cNvSpPr>
              <p:nvPr/>
            </p:nvSpPr>
            <p:spPr bwMode="auto">
              <a:xfrm>
                <a:off x="6114796" y="1067755"/>
                <a:ext cx="1421808" cy="64638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eaLnBrk="1" hangingPunct="1"/>
                <a:r>
                  <a:rPr lang="en-US" sz="1200" dirty="0" smtClean="0">
                    <a:latin typeface="+mn-lt"/>
                  </a:rPr>
                  <a:t>1. Cool </a:t>
                </a:r>
                <a:r>
                  <a:rPr lang="en-US" sz="1200" dirty="0">
                    <a:latin typeface="+mn-lt"/>
                  </a:rPr>
                  <a:t>weather</a:t>
                </a:r>
              </a:p>
              <a:p>
                <a:pPr eaLnBrk="1" hangingPunct="1"/>
                <a:r>
                  <a:rPr lang="en-US" sz="1200" dirty="0" smtClean="0">
                    <a:latin typeface="+mn-lt"/>
                  </a:rPr>
                  <a:t>decreases </a:t>
                </a:r>
                <a:r>
                  <a:rPr lang="en-US" sz="1200" dirty="0">
                    <a:latin typeface="+mn-lt"/>
                  </a:rPr>
                  <a:t>the demand</a:t>
                </a:r>
              </a:p>
              <a:p>
                <a:pPr eaLnBrk="1" hangingPunct="1"/>
                <a:r>
                  <a:rPr lang="en-US" sz="1200" dirty="0">
                    <a:latin typeface="+mn-lt"/>
                  </a:rPr>
                  <a:t>for </a:t>
                </a:r>
                <a:r>
                  <a:rPr lang="en-US" sz="1200" dirty="0" smtClean="0">
                    <a:latin typeface="+mn-lt"/>
                  </a:rPr>
                  <a:t>hamburger </a:t>
                </a:r>
                <a:r>
                  <a:rPr lang="en-US" sz="1200" dirty="0">
                    <a:latin typeface="+mn-lt"/>
                  </a:rPr>
                  <a:t>. . .</a:t>
                </a:r>
              </a:p>
            </p:txBody>
          </p:sp>
          <p:cxnSp>
            <p:nvCxnSpPr>
              <p:cNvPr id="135" name="Straight Connector 134"/>
              <p:cNvCxnSpPr/>
              <p:nvPr/>
            </p:nvCxnSpPr>
            <p:spPr>
              <a:xfrm flipV="1">
                <a:off x="6400800" y="1788115"/>
                <a:ext cx="265000" cy="7366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0" name="Straight Arrow Connector 139"/>
            <p:cNvCxnSpPr/>
            <p:nvPr/>
          </p:nvCxnSpPr>
          <p:spPr>
            <a:xfrm flipH="1">
              <a:off x="2560731" y="2839201"/>
              <a:ext cx="1099344" cy="0"/>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5" name="Group 4"/>
          <p:cNvGrpSpPr/>
          <p:nvPr/>
        </p:nvGrpSpPr>
        <p:grpSpPr>
          <a:xfrm>
            <a:off x="3200400" y="3534526"/>
            <a:ext cx="3815709" cy="1739900"/>
            <a:chOff x="3200400" y="3534526"/>
            <a:chExt cx="3815709" cy="1739900"/>
          </a:xfrm>
        </p:grpSpPr>
        <p:grpSp>
          <p:nvGrpSpPr>
            <p:cNvPr id="10" name="Group 106"/>
            <p:cNvGrpSpPr>
              <a:grpSpLocks/>
            </p:cNvGrpSpPr>
            <p:nvPr/>
          </p:nvGrpSpPr>
          <p:grpSpPr bwMode="auto">
            <a:xfrm>
              <a:off x="3200400" y="3534526"/>
              <a:ext cx="312738" cy="1739900"/>
              <a:chOff x="2901920" y="3201194"/>
              <a:chExt cx="312906" cy="1740138"/>
            </a:xfrm>
          </p:grpSpPr>
          <p:cxnSp>
            <p:nvCxnSpPr>
              <p:cNvPr id="108" name="Straight Connector 107"/>
              <p:cNvCxnSpPr/>
              <p:nvPr/>
            </p:nvCxnSpPr>
            <p:spPr>
              <a:xfrm rot="5400000">
                <a:off x="2361361" y="3886293"/>
                <a:ext cx="1371788"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243" name="TextBox 108"/>
              <p:cNvSpPr txBox="1">
                <a:spLocks noChangeArrowheads="1"/>
              </p:cNvSpPr>
              <p:nvPr/>
            </p:nvSpPr>
            <p:spPr bwMode="auto">
              <a:xfrm>
                <a:off x="2901920" y="45720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cxnSp>
          <p:nvCxnSpPr>
            <p:cNvPr id="147" name="Straight Arrow Connector 146"/>
            <p:cNvCxnSpPr/>
            <p:nvPr/>
          </p:nvCxnSpPr>
          <p:spPr>
            <a:xfrm flipH="1">
              <a:off x="3375344" y="4847120"/>
              <a:ext cx="640711" cy="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8" name="Group 148"/>
            <p:cNvGrpSpPr>
              <a:grpSpLocks/>
            </p:cNvGrpSpPr>
            <p:nvPr/>
          </p:nvGrpSpPr>
          <p:grpSpPr bwMode="auto">
            <a:xfrm>
              <a:off x="3733800" y="4515602"/>
              <a:ext cx="3282309" cy="276999"/>
              <a:chOff x="1066800" y="-674132"/>
              <a:chExt cx="3282707" cy="277340"/>
            </a:xfrm>
          </p:grpSpPr>
          <p:sp>
            <p:nvSpPr>
              <p:cNvPr id="51226" name="TextBox 149"/>
              <p:cNvSpPr txBox="1">
                <a:spLocks noChangeArrowheads="1"/>
              </p:cNvSpPr>
              <p:nvPr/>
            </p:nvSpPr>
            <p:spPr bwMode="auto">
              <a:xfrm>
                <a:off x="2286000" y="-674132"/>
                <a:ext cx="2063507" cy="27734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dirty="0">
                    <a:latin typeface="+mn-lt"/>
                  </a:rPr>
                  <a:t>3. </a:t>
                </a:r>
                <a:r>
                  <a:rPr lang="en-US" sz="1200" dirty="0" smtClean="0">
                    <a:latin typeface="+mn-lt"/>
                  </a:rPr>
                  <a:t>…and </a:t>
                </a:r>
                <a:r>
                  <a:rPr lang="en-US" sz="1200" dirty="0">
                    <a:latin typeface="+mn-lt"/>
                  </a:rPr>
                  <a:t>a </a:t>
                </a:r>
                <a:r>
                  <a:rPr lang="en-US" sz="1200" dirty="0" smtClean="0">
                    <a:latin typeface="+mn-lt"/>
                  </a:rPr>
                  <a:t>lower </a:t>
                </a:r>
                <a:r>
                  <a:rPr lang="en-US" sz="1200" dirty="0">
                    <a:latin typeface="+mn-lt"/>
                  </a:rPr>
                  <a:t>quantity sold.</a:t>
                </a:r>
              </a:p>
            </p:txBody>
          </p:sp>
          <p:cxnSp>
            <p:nvCxnSpPr>
              <p:cNvPr id="151" name="Straight Connector 150"/>
              <p:cNvCxnSpPr/>
              <p:nvPr/>
            </p:nvCxnSpPr>
            <p:spPr>
              <a:xfrm flipV="1">
                <a:off x="1066800" y="-521545"/>
                <a:ext cx="1219348" cy="762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57" name="Title 1"/>
          <p:cNvSpPr>
            <a:spLocks noGrp="1"/>
          </p:cNvSpPr>
          <p:nvPr>
            <p:ph type="title"/>
          </p:nvPr>
        </p:nvSpPr>
        <p:spPr bwMode="auto">
          <a:xfrm>
            <a:off x="3823840"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grpSp>
        <p:nvGrpSpPr>
          <p:cNvPr id="4" name="Group 3"/>
          <p:cNvGrpSpPr/>
          <p:nvPr/>
        </p:nvGrpSpPr>
        <p:grpSpPr>
          <a:xfrm>
            <a:off x="83126" y="2305801"/>
            <a:ext cx="3339524" cy="1411288"/>
            <a:chOff x="83126" y="2305801"/>
            <a:chExt cx="3339524" cy="1411288"/>
          </a:xfrm>
        </p:grpSpPr>
        <p:grpSp>
          <p:nvGrpSpPr>
            <p:cNvPr id="17" name="Group 140"/>
            <p:cNvGrpSpPr>
              <a:grpSpLocks/>
            </p:cNvGrpSpPr>
            <p:nvPr/>
          </p:nvGrpSpPr>
          <p:grpSpPr bwMode="auto">
            <a:xfrm>
              <a:off x="83126" y="2305801"/>
              <a:ext cx="1669473" cy="989013"/>
              <a:chOff x="3124200" y="-902732"/>
              <a:chExt cx="1752604" cy="989112"/>
            </a:xfrm>
          </p:grpSpPr>
          <p:sp>
            <p:nvSpPr>
              <p:cNvPr id="51228" name="TextBox 141"/>
              <p:cNvSpPr txBox="1">
                <a:spLocks noChangeArrowheads="1"/>
              </p:cNvSpPr>
              <p:nvPr/>
            </p:nvSpPr>
            <p:spPr bwMode="auto">
              <a:xfrm>
                <a:off x="3124200" y="-902732"/>
                <a:ext cx="1277264" cy="46171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dirty="0" smtClean="0">
                    <a:latin typeface="+mn-lt"/>
                  </a:rPr>
                  <a:t>2. resulting </a:t>
                </a:r>
                <a:r>
                  <a:rPr lang="en-US" sz="1200" dirty="0">
                    <a:latin typeface="+mn-lt"/>
                  </a:rPr>
                  <a:t>in </a:t>
                </a:r>
              </a:p>
              <a:p>
                <a:pPr eaLnBrk="1" hangingPunct="1"/>
                <a:r>
                  <a:rPr lang="en-US" sz="1200" dirty="0">
                    <a:latin typeface="+mn-lt"/>
                  </a:rPr>
                  <a:t>a </a:t>
                </a:r>
                <a:r>
                  <a:rPr lang="en-US" sz="1200" dirty="0" smtClean="0">
                    <a:latin typeface="+mn-lt"/>
                  </a:rPr>
                  <a:t>lower </a:t>
                </a:r>
                <a:r>
                  <a:rPr lang="en-US" sz="1200" dirty="0">
                    <a:latin typeface="+mn-lt"/>
                  </a:rPr>
                  <a:t>price . . .</a:t>
                </a:r>
              </a:p>
            </p:txBody>
          </p:sp>
          <p:cxnSp>
            <p:nvCxnSpPr>
              <p:cNvPr id="143" name="Straight Connector 142"/>
              <p:cNvCxnSpPr/>
              <p:nvPr/>
            </p:nvCxnSpPr>
            <p:spPr>
              <a:xfrm rot="10800000">
                <a:off x="3581401" y="-293071"/>
                <a:ext cx="1295403" cy="379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2"/>
            <p:cNvGrpSpPr>
              <a:grpSpLocks/>
            </p:cNvGrpSpPr>
            <p:nvPr/>
          </p:nvGrpSpPr>
          <p:grpSpPr bwMode="auto">
            <a:xfrm>
              <a:off x="1244600" y="3347201"/>
              <a:ext cx="2108200" cy="369888"/>
              <a:chOff x="1233159" y="3014246"/>
              <a:chExt cx="2107814" cy="369332"/>
            </a:xfrm>
          </p:grpSpPr>
          <p:cxnSp>
            <p:nvCxnSpPr>
              <p:cNvPr id="114" name="Straight Connector 113"/>
              <p:cNvCxnSpPr/>
              <p:nvPr/>
            </p:nvCxnSpPr>
            <p:spPr>
              <a:xfrm>
                <a:off x="1828363" y="3199705"/>
                <a:ext cx="1512610"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239" name="TextBox 114"/>
              <p:cNvSpPr txBox="1">
                <a:spLocks noChangeArrowheads="1"/>
              </p:cNvSpPr>
              <p:nvPr/>
            </p:nvSpPr>
            <p:spPr bwMode="auto">
              <a:xfrm>
                <a:off x="1233159" y="3014246"/>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2.00</a:t>
                </a:r>
              </a:p>
            </p:txBody>
          </p:sp>
        </p:grpSp>
        <p:cxnSp>
          <p:nvCxnSpPr>
            <p:cNvPr id="145" name="Straight Arrow Connector 144"/>
            <p:cNvCxnSpPr/>
            <p:nvPr/>
          </p:nvCxnSpPr>
          <p:spPr>
            <a:xfrm>
              <a:off x="1983967" y="3105107"/>
              <a:ext cx="0" cy="419894"/>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5" name="Freeform 183"/>
            <p:cNvSpPr>
              <a:spLocks/>
            </p:cNvSpPr>
            <p:nvPr/>
          </p:nvSpPr>
          <p:spPr bwMode="auto">
            <a:xfrm>
              <a:off x="3276600" y="3464676"/>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220200"/>
            <a:ext cx="8436429" cy="4525963"/>
          </a:xfrm>
        </p:spPr>
        <p:txBody>
          <a:bodyPr>
            <a:normAutofit/>
          </a:bodyPr>
          <a:lstStyle/>
          <a:p>
            <a:pPr marL="0" indent="0">
              <a:buNone/>
              <a:defRPr/>
            </a:pPr>
            <a:r>
              <a:rPr lang="en-US" dirty="0" smtClean="0"/>
              <a:t>Example: A change in market equilibrium due to a shift in supply</a:t>
            </a:r>
          </a:p>
          <a:p>
            <a:pPr lvl="1">
              <a:defRPr/>
            </a:pPr>
            <a:r>
              <a:rPr lang="en-US" dirty="0" smtClean="0"/>
              <a:t>Technology improves hamburger processing</a:t>
            </a:r>
          </a:p>
          <a:p>
            <a:pPr marL="1371600" lvl="1" indent="-458788">
              <a:buFont typeface="+mj-lt"/>
              <a:buAutoNum type="arabicPeriod"/>
              <a:defRPr/>
            </a:pPr>
            <a:r>
              <a:rPr lang="en-US" dirty="0" smtClean="0"/>
              <a:t>Change in technology impacts the supply curve</a:t>
            </a:r>
          </a:p>
          <a:p>
            <a:pPr marL="1371600" lvl="1" indent="-458788">
              <a:buFont typeface="+mj-lt"/>
              <a:buAutoNum type="arabicPeriod"/>
              <a:defRPr/>
            </a:pPr>
            <a:r>
              <a:rPr lang="en-US" dirty="0" smtClean="0"/>
              <a:t>Supply curve shifts to the right</a:t>
            </a:r>
          </a:p>
          <a:p>
            <a:pPr marL="1371600" lvl="1" indent="-458788">
              <a:buFont typeface="+mj-lt"/>
              <a:buAutoNum type="arabicPeriod"/>
              <a:defRPr/>
            </a:pPr>
            <a:r>
              <a:rPr lang="en-US" dirty="0" smtClean="0"/>
              <a:t>Lower equilibrium price; higher equilibrium quantity</a:t>
            </a:r>
            <a:endParaRPr lang="en-US" dirty="0"/>
          </a:p>
        </p:txBody>
      </p:sp>
      <p:sp>
        <p:nvSpPr>
          <p:cNvPr id="5" name="Title 1"/>
          <p:cNvSpPr>
            <a:spLocks noGrp="1"/>
          </p:cNvSpPr>
          <p:nvPr>
            <p:ph type="title"/>
          </p:nvPr>
        </p:nvSpPr>
        <p:spPr bwMode="auto">
          <a:xfrm>
            <a:off x="3681340"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AFF71733-388D-44A5-8152-FF0FDA548EBF}" type="slidenum">
              <a:rPr lang="en-US" smtClean="0"/>
              <a:pPr>
                <a:defRPr/>
              </a:pPr>
              <a:t>33</a:t>
            </a:fld>
            <a:endParaRPr lang="en-US"/>
          </a:p>
        </p:txBody>
      </p:sp>
      <p:sp>
        <p:nvSpPr>
          <p:cNvPr id="5" name="Rectangle 4"/>
          <p:cNvSpPr/>
          <p:nvPr/>
        </p:nvSpPr>
        <p:spPr>
          <a:xfrm>
            <a:off x="1828800" y="1413171"/>
            <a:ext cx="51054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3" name="Straight Connector 12"/>
          <p:cNvCxnSpPr/>
          <p:nvPr/>
        </p:nvCxnSpPr>
        <p:spPr bwMode="auto">
          <a:xfrm flipV="1">
            <a:off x="2209800" y="2175171"/>
            <a:ext cx="4038600" cy="1447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4322" name="TextBox 13"/>
          <p:cNvSpPr txBox="1">
            <a:spLocks noChangeArrowheads="1"/>
          </p:cNvSpPr>
          <p:nvPr/>
        </p:nvSpPr>
        <p:spPr bwMode="auto">
          <a:xfrm>
            <a:off x="6401117" y="1870371"/>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0</a:t>
            </a:r>
          </a:p>
        </p:txBody>
      </p:sp>
      <p:sp>
        <p:nvSpPr>
          <p:cNvPr id="16" name="TextBox 15"/>
          <p:cNvSpPr txBox="1">
            <a:spLocks noChangeArrowheads="1"/>
          </p:cNvSpPr>
          <p:nvPr/>
        </p:nvSpPr>
        <p:spPr bwMode="auto">
          <a:xfrm>
            <a:off x="228600" y="5501256"/>
            <a:ext cx="8458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A technology improvement causes </a:t>
            </a:r>
            <a:r>
              <a:rPr lang="en-US" sz="1600" dirty="0">
                <a:latin typeface="+mn-lt"/>
              </a:rPr>
              <a:t>sellers to supply </a:t>
            </a:r>
            <a:r>
              <a:rPr lang="en-US" sz="1600" dirty="0" smtClean="0">
                <a:latin typeface="+mn-lt"/>
              </a:rPr>
              <a:t>more hamburger. </a:t>
            </a:r>
            <a:r>
              <a:rPr lang="en-US" sz="1600" dirty="0">
                <a:latin typeface="+mn-lt"/>
              </a:rPr>
              <a:t>The supply curve shifts from </a:t>
            </a:r>
            <a:r>
              <a:rPr lang="en-US" sz="1600" dirty="0" smtClean="0">
                <a:latin typeface="+mn-lt"/>
              </a:rPr>
              <a:t>S</a:t>
            </a:r>
            <a:r>
              <a:rPr lang="en-US" sz="1600" baseline="-25000" dirty="0">
                <a:latin typeface="+mn-lt"/>
              </a:rPr>
              <a:t>0</a:t>
            </a:r>
            <a:r>
              <a:rPr lang="en-US" sz="1600" dirty="0" smtClean="0">
                <a:latin typeface="+mn-lt"/>
              </a:rPr>
              <a:t> </a:t>
            </a:r>
            <a:r>
              <a:rPr lang="en-US" sz="1600" dirty="0">
                <a:latin typeface="+mn-lt"/>
              </a:rPr>
              <a:t>to </a:t>
            </a:r>
            <a:r>
              <a:rPr lang="en-US" sz="1600" dirty="0" smtClean="0">
                <a:latin typeface="+mn-lt"/>
              </a:rPr>
              <a:t>S</a:t>
            </a:r>
            <a:r>
              <a:rPr lang="en-US" sz="1600" baseline="-25000" dirty="0">
                <a:latin typeface="+mn-lt"/>
              </a:rPr>
              <a:t>1</a:t>
            </a:r>
            <a:r>
              <a:rPr lang="en-US" sz="1600" dirty="0" smtClean="0">
                <a:latin typeface="+mn-lt"/>
              </a:rPr>
              <a:t>, </a:t>
            </a:r>
            <a:r>
              <a:rPr lang="en-US" sz="1600" dirty="0">
                <a:latin typeface="+mn-lt"/>
              </a:rPr>
              <a:t>which causes the equilibrium price of </a:t>
            </a:r>
            <a:r>
              <a:rPr lang="en-US" sz="1600" dirty="0" smtClean="0">
                <a:latin typeface="+mn-lt"/>
              </a:rPr>
              <a:t>hamburger </a:t>
            </a:r>
            <a:r>
              <a:rPr lang="en-US" sz="1600" dirty="0">
                <a:latin typeface="+mn-lt"/>
              </a:rPr>
              <a:t>to </a:t>
            </a:r>
            <a:r>
              <a:rPr lang="en-US" sz="1600" dirty="0" smtClean="0">
                <a:latin typeface="+mn-lt"/>
              </a:rPr>
              <a:t>lower </a:t>
            </a:r>
            <a:r>
              <a:rPr lang="en-US" sz="1600" dirty="0">
                <a:latin typeface="+mn-lt"/>
              </a:rPr>
              <a:t>from $</a:t>
            </a:r>
            <a:r>
              <a:rPr lang="en-US" sz="1600" dirty="0" smtClean="0">
                <a:latin typeface="+mn-lt"/>
              </a:rPr>
              <a:t>2.50 </a:t>
            </a:r>
            <a:r>
              <a:rPr lang="en-US" sz="1600" dirty="0">
                <a:latin typeface="+mn-lt"/>
              </a:rPr>
              <a:t>to $</a:t>
            </a:r>
            <a:r>
              <a:rPr lang="en-US" sz="1600" dirty="0" smtClean="0">
                <a:latin typeface="+mn-lt"/>
              </a:rPr>
              <a:t>2.00 </a:t>
            </a:r>
            <a:r>
              <a:rPr lang="en-US" sz="1600" dirty="0">
                <a:latin typeface="+mn-lt"/>
              </a:rPr>
              <a:t>and the equilibrium quantity to </a:t>
            </a:r>
            <a:r>
              <a:rPr lang="en-US" sz="1600" dirty="0" smtClean="0">
                <a:latin typeface="+mn-lt"/>
              </a:rPr>
              <a:t>increase </a:t>
            </a:r>
            <a:r>
              <a:rPr lang="en-US" sz="1600" dirty="0">
                <a:latin typeface="+mn-lt"/>
              </a:rPr>
              <a:t>from </a:t>
            </a:r>
            <a:r>
              <a:rPr lang="en-US" sz="1600" dirty="0" smtClean="0">
                <a:latin typeface="+mn-lt"/>
              </a:rPr>
              <a:t>4 </a:t>
            </a:r>
            <a:r>
              <a:rPr lang="en-US" sz="1600" dirty="0">
                <a:latin typeface="+mn-lt"/>
              </a:rPr>
              <a:t>to </a:t>
            </a:r>
            <a:r>
              <a:rPr lang="en-US" sz="1600" dirty="0" smtClean="0">
                <a:latin typeface="+mn-lt"/>
              </a:rPr>
              <a:t>7 hamburgers</a:t>
            </a:r>
            <a:endParaRPr lang="en-US" sz="1600" dirty="0">
              <a:latin typeface="+mn-lt"/>
            </a:endParaRPr>
          </a:p>
        </p:txBody>
      </p:sp>
      <p:cxnSp>
        <p:nvCxnSpPr>
          <p:cNvPr id="21" name="Straight Connector 20"/>
          <p:cNvCxnSpPr/>
          <p:nvPr/>
        </p:nvCxnSpPr>
        <p:spPr bwMode="auto">
          <a:xfrm flipV="1">
            <a:off x="1828800" y="4842133"/>
            <a:ext cx="5105400" cy="952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4317" name="TextBox 21"/>
          <p:cNvSpPr txBox="1">
            <a:spLocks noChangeArrowheads="1"/>
          </p:cNvSpPr>
          <p:nvPr/>
        </p:nvSpPr>
        <p:spPr bwMode="auto">
          <a:xfrm>
            <a:off x="5905669" y="4844024"/>
            <a:ext cx="1043876" cy="369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cxnSp>
        <p:nvCxnSpPr>
          <p:cNvPr id="18" name="Straight Connector 17"/>
          <p:cNvCxnSpPr/>
          <p:nvPr/>
        </p:nvCxnSpPr>
        <p:spPr bwMode="auto">
          <a:xfrm rot="5400000">
            <a:off x="110330" y="3131640"/>
            <a:ext cx="3438525"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4320" name="TextBox 18"/>
          <p:cNvSpPr txBox="1">
            <a:spLocks noChangeArrowheads="1"/>
          </p:cNvSpPr>
          <p:nvPr/>
        </p:nvSpPr>
        <p:spPr bwMode="auto">
          <a:xfrm>
            <a:off x="1019190" y="1260771"/>
            <a:ext cx="71045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sp>
        <p:nvSpPr>
          <p:cNvPr id="54318" name="TextBox 22"/>
          <p:cNvSpPr txBox="1">
            <a:spLocks noChangeArrowheads="1"/>
          </p:cNvSpPr>
          <p:nvPr/>
        </p:nvSpPr>
        <p:spPr bwMode="auto">
          <a:xfrm>
            <a:off x="1676400" y="4851063"/>
            <a:ext cx="312906" cy="36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cxnSp>
        <p:nvCxnSpPr>
          <p:cNvPr id="28" name="Straight Connector 27"/>
          <p:cNvCxnSpPr/>
          <p:nvPr/>
        </p:nvCxnSpPr>
        <p:spPr bwMode="auto">
          <a:xfrm>
            <a:off x="1828800" y="2970509"/>
            <a:ext cx="2209800"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13" name="TextBox 28"/>
          <p:cNvSpPr txBox="1">
            <a:spLocks noChangeArrowheads="1"/>
          </p:cNvSpPr>
          <p:nvPr/>
        </p:nvSpPr>
        <p:spPr bwMode="auto">
          <a:xfrm>
            <a:off x="1131888" y="2784771"/>
            <a:ext cx="76156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$2.50</a:t>
            </a:r>
          </a:p>
        </p:txBody>
      </p:sp>
      <p:grpSp>
        <p:nvGrpSpPr>
          <p:cNvPr id="22" name="Group 21"/>
          <p:cNvGrpSpPr/>
          <p:nvPr/>
        </p:nvGrpSpPr>
        <p:grpSpPr>
          <a:xfrm>
            <a:off x="4641852" y="3480092"/>
            <a:ext cx="4189273" cy="370920"/>
            <a:chOff x="4641852" y="3480092"/>
            <a:chExt cx="4189273" cy="370920"/>
          </a:xfrm>
        </p:grpSpPr>
        <p:sp>
          <p:nvSpPr>
            <p:cNvPr id="54323" name="TextBox 9"/>
            <p:cNvSpPr txBox="1">
              <a:spLocks noChangeArrowheads="1"/>
            </p:cNvSpPr>
            <p:nvPr/>
          </p:nvSpPr>
          <p:spPr bwMode="auto">
            <a:xfrm>
              <a:off x="7086288" y="3481680"/>
              <a:ext cx="1744837" cy="36933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New equilibrium</a:t>
              </a:r>
            </a:p>
          </p:txBody>
        </p:sp>
        <p:cxnSp>
          <p:nvCxnSpPr>
            <p:cNvPr id="11" name="Straight Connector 10"/>
            <p:cNvCxnSpPr/>
            <p:nvPr/>
          </p:nvCxnSpPr>
          <p:spPr bwMode="auto">
            <a:xfrm>
              <a:off x="4641852" y="3480092"/>
              <a:ext cx="2368549" cy="3063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a:off x="2209800" y="1865427"/>
            <a:ext cx="4538630" cy="2443344"/>
            <a:chOff x="2209800" y="1865427"/>
            <a:chExt cx="4538630" cy="2443344"/>
          </a:xfrm>
        </p:grpSpPr>
        <p:sp>
          <p:nvSpPr>
            <p:cNvPr id="54326" name="TextBox 7"/>
            <p:cNvSpPr txBox="1">
              <a:spLocks noChangeArrowheads="1"/>
            </p:cNvSpPr>
            <p:nvPr/>
          </p:nvSpPr>
          <p:spPr bwMode="auto">
            <a:xfrm>
              <a:off x="6324916" y="2632371"/>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1</a:t>
              </a:r>
            </a:p>
          </p:txBody>
        </p:sp>
        <p:cxnSp>
          <p:nvCxnSpPr>
            <p:cNvPr id="7" name="Straight Connector 6"/>
            <p:cNvCxnSpPr/>
            <p:nvPr/>
          </p:nvCxnSpPr>
          <p:spPr bwMode="auto">
            <a:xfrm flipV="1">
              <a:off x="2209800" y="2868909"/>
              <a:ext cx="4114800" cy="143986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54302" name="TextBox 43"/>
            <p:cNvSpPr txBox="1">
              <a:spLocks noChangeArrowheads="1"/>
            </p:cNvSpPr>
            <p:nvPr/>
          </p:nvSpPr>
          <p:spPr bwMode="auto">
            <a:xfrm>
              <a:off x="2370846" y="1865427"/>
              <a:ext cx="2952347"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1. </a:t>
              </a:r>
              <a:r>
                <a:rPr lang="en-US" sz="1600" dirty="0" smtClean="0">
                  <a:latin typeface="+mn-lt"/>
                </a:rPr>
                <a:t>an improvement in Technology</a:t>
              </a:r>
              <a:endParaRPr lang="en-US" sz="1600" dirty="0">
                <a:latin typeface="+mn-lt"/>
              </a:endParaRPr>
            </a:p>
          </p:txBody>
        </p:sp>
        <p:cxnSp>
          <p:nvCxnSpPr>
            <p:cNvPr id="45" name="Straight Connector 44"/>
            <p:cNvCxnSpPr/>
            <p:nvPr/>
          </p:nvCxnSpPr>
          <p:spPr bwMode="auto">
            <a:xfrm>
              <a:off x="3810000" y="2249784"/>
              <a:ext cx="1295400" cy="5349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H="1">
              <a:off x="4803951" y="2899071"/>
              <a:ext cx="1211283" cy="0"/>
            </a:xfrm>
            <a:prstGeom prst="straightConnector1">
              <a:avLst/>
            </a:prstGeom>
            <a:ln w="19050">
              <a:solidFill>
                <a:srgbClr val="00B05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auto">
          <a:xfrm rot="5400000">
            <a:off x="3056732" y="3936502"/>
            <a:ext cx="1828800"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09" name="TextBox 34"/>
          <p:cNvSpPr txBox="1">
            <a:spLocks noChangeArrowheads="1"/>
          </p:cNvSpPr>
          <p:nvPr/>
        </p:nvSpPr>
        <p:spPr bwMode="auto">
          <a:xfrm>
            <a:off x="3802063" y="4850704"/>
            <a:ext cx="312737" cy="36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nvGrpSpPr>
          <p:cNvPr id="23" name="Group 22"/>
          <p:cNvGrpSpPr/>
          <p:nvPr/>
        </p:nvGrpSpPr>
        <p:grpSpPr>
          <a:xfrm>
            <a:off x="4108845" y="3480096"/>
            <a:ext cx="3982351" cy="1739900"/>
            <a:chOff x="4108845" y="3480096"/>
            <a:chExt cx="3982351" cy="1739900"/>
          </a:xfrm>
        </p:grpSpPr>
        <p:sp>
          <p:nvSpPr>
            <p:cNvPr id="54315" name="TextBox 25"/>
            <p:cNvSpPr txBox="1">
              <a:spLocks noChangeArrowheads="1"/>
            </p:cNvSpPr>
            <p:nvPr/>
          </p:nvSpPr>
          <p:spPr bwMode="auto">
            <a:xfrm>
              <a:off x="4495800" y="4850715"/>
              <a:ext cx="312738" cy="369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nvGrpSpPr>
            <p:cNvPr id="20" name="Group 19"/>
            <p:cNvGrpSpPr/>
            <p:nvPr/>
          </p:nvGrpSpPr>
          <p:grpSpPr>
            <a:xfrm>
              <a:off x="4108845" y="3480096"/>
              <a:ext cx="3982351" cy="1371600"/>
              <a:chOff x="4108845" y="3480096"/>
              <a:chExt cx="3982351" cy="1371600"/>
            </a:xfrm>
          </p:grpSpPr>
          <p:cxnSp>
            <p:nvCxnSpPr>
              <p:cNvPr id="25" name="Straight Connector 24"/>
              <p:cNvCxnSpPr/>
              <p:nvPr/>
            </p:nvCxnSpPr>
            <p:spPr bwMode="auto">
              <a:xfrm rot="5400000">
                <a:off x="3955257" y="4165102"/>
                <a:ext cx="1371600"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4108845" y="4765971"/>
                <a:ext cx="48293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4298" name="TextBox 52"/>
              <p:cNvSpPr txBox="1">
                <a:spLocks noChangeArrowheads="1"/>
              </p:cNvSpPr>
              <p:nvPr/>
            </p:nvSpPr>
            <p:spPr bwMode="auto">
              <a:xfrm>
                <a:off x="5486316" y="4461172"/>
                <a:ext cx="2604880"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3. and a higher </a:t>
                </a:r>
                <a:r>
                  <a:rPr lang="en-US" sz="1600" dirty="0">
                    <a:latin typeface="+mn-lt"/>
                  </a:rPr>
                  <a:t>quantity </a:t>
                </a:r>
                <a:r>
                  <a:rPr lang="en-US" sz="1600" dirty="0" smtClean="0">
                    <a:latin typeface="+mn-lt"/>
                  </a:rPr>
                  <a:t>sold</a:t>
                </a:r>
                <a:endParaRPr lang="en-US" sz="1600" dirty="0">
                  <a:latin typeface="+mn-lt"/>
                </a:endParaRPr>
              </a:p>
            </p:txBody>
          </p:sp>
          <p:cxnSp>
            <p:nvCxnSpPr>
              <p:cNvPr id="54" name="Straight Connector 53"/>
              <p:cNvCxnSpPr/>
              <p:nvPr/>
            </p:nvCxnSpPr>
            <p:spPr bwMode="auto">
              <a:xfrm flipV="1">
                <a:off x="4267200" y="4613571"/>
                <a:ext cx="1219199"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7" name="Straight Connector 36"/>
          <p:cNvCxnSpPr/>
          <p:nvPr/>
        </p:nvCxnSpPr>
        <p:spPr bwMode="auto">
          <a:xfrm>
            <a:off x="3200400" y="2403771"/>
            <a:ext cx="2506663" cy="19050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4307" name="TextBox 37"/>
          <p:cNvSpPr txBox="1">
            <a:spLocks noChangeArrowheads="1"/>
          </p:cNvSpPr>
          <p:nvPr/>
        </p:nvSpPr>
        <p:spPr bwMode="auto">
          <a:xfrm>
            <a:off x="5486793" y="3851571"/>
            <a:ext cx="9813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Demand</a:t>
            </a:r>
            <a:endParaRPr lang="en-US" baseline="-25000" dirty="0">
              <a:latin typeface="+mn-lt"/>
            </a:endParaRPr>
          </a:p>
        </p:txBody>
      </p:sp>
      <p:sp>
        <p:nvSpPr>
          <p:cNvPr id="15" name="Freeform 183"/>
          <p:cNvSpPr>
            <a:spLocks/>
          </p:cNvSpPr>
          <p:nvPr/>
        </p:nvSpPr>
        <p:spPr bwMode="auto">
          <a:xfrm>
            <a:off x="3892550" y="2937171"/>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sp>
        <p:nvSpPr>
          <p:cNvPr id="55" name="Title 1"/>
          <p:cNvSpPr>
            <a:spLocks noGrp="1"/>
          </p:cNvSpPr>
          <p:nvPr>
            <p:ph type="title"/>
          </p:nvPr>
        </p:nvSpPr>
        <p:spPr bwMode="auto">
          <a:xfrm>
            <a:off x="3811965"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grpSp>
        <p:nvGrpSpPr>
          <p:cNvPr id="19" name="Group 18"/>
          <p:cNvGrpSpPr/>
          <p:nvPr/>
        </p:nvGrpSpPr>
        <p:grpSpPr>
          <a:xfrm>
            <a:off x="0" y="2251371"/>
            <a:ext cx="4718050" cy="1411288"/>
            <a:chOff x="0" y="2251371"/>
            <a:chExt cx="4718050" cy="1411288"/>
          </a:xfrm>
        </p:grpSpPr>
        <p:cxnSp>
          <p:nvCxnSpPr>
            <p:cNvPr id="31" name="Straight Connector 30"/>
            <p:cNvCxnSpPr/>
            <p:nvPr/>
          </p:nvCxnSpPr>
          <p:spPr bwMode="auto">
            <a:xfrm flipV="1">
              <a:off x="1839913" y="3470571"/>
              <a:ext cx="2808287" cy="793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11" name="TextBox 31"/>
            <p:cNvSpPr txBox="1">
              <a:spLocks noChangeArrowheads="1"/>
            </p:cNvSpPr>
            <p:nvPr/>
          </p:nvSpPr>
          <p:spPr bwMode="auto">
            <a:xfrm>
              <a:off x="1244600" y="3292771"/>
              <a:ext cx="633579"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2.00</a:t>
              </a:r>
            </a:p>
          </p:txBody>
        </p:sp>
        <p:sp>
          <p:nvSpPr>
            <p:cNvPr id="54300" name="TextBox 47"/>
            <p:cNvSpPr txBox="1">
              <a:spLocks noChangeArrowheads="1"/>
            </p:cNvSpPr>
            <p:nvPr/>
          </p:nvSpPr>
          <p:spPr bwMode="auto">
            <a:xfrm>
              <a:off x="0" y="2251371"/>
              <a:ext cx="1265667"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mn-lt"/>
                </a:rPr>
                <a:t>2. </a:t>
              </a:r>
              <a:r>
                <a:rPr lang="en-US" sz="1600" dirty="0">
                  <a:latin typeface="+mn-lt"/>
                </a:rPr>
                <a:t>r</a:t>
              </a:r>
              <a:r>
                <a:rPr lang="en-US" sz="1600" dirty="0" smtClean="0">
                  <a:latin typeface="+mn-lt"/>
                </a:rPr>
                <a:t>esults </a:t>
              </a:r>
              <a:r>
                <a:rPr lang="en-US" sz="1600" dirty="0">
                  <a:latin typeface="+mn-lt"/>
                </a:rPr>
                <a:t>in </a:t>
              </a:r>
            </a:p>
            <a:p>
              <a:pPr eaLnBrk="1" hangingPunct="1"/>
              <a:r>
                <a:rPr lang="en-US" sz="1600" dirty="0">
                  <a:latin typeface="+mn-lt"/>
                </a:rPr>
                <a:t>a </a:t>
              </a:r>
              <a:r>
                <a:rPr lang="en-US" sz="1600" dirty="0" smtClean="0">
                  <a:latin typeface="+mn-lt"/>
                </a:rPr>
                <a:t>lower price</a:t>
              </a:r>
              <a:endParaRPr lang="en-US" sz="1600" dirty="0">
                <a:latin typeface="+mn-lt"/>
              </a:endParaRPr>
            </a:p>
          </p:txBody>
        </p:sp>
        <p:cxnSp>
          <p:nvCxnSpPr>
            <p:cNvPr id="49" name="Straight Connector 48"/>
            <p:cNvCxnSpPr/>
            <p:nvPr/>
          </p:nvCxnSpPr>
          <p:spPr bwMode="auto">
            <a:xfrm rot="10800000">
              <a:off x="457200" y="2860971"/>
              <a:ext cx="1295400" cy="3794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1986128" y="3066740"/>
              <a:ext cx="3178" cy="38099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9" name="Freeform 183"/>
            <p:cNvSpPr>
              <a:spLocks/>
            </p:cNvSpPr>
            <p:nvPr/>
          </p:nvSpPr>
          <p:spPr bwMode="auto">
            <a:xfrm>
              <a:off x="4572000" y="3394371"/>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up)">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20200"/>
            <a:ext cx="8229600" cy="4525963"/>
          </a:xfrm>
        </p:spPr>
        <p:txBody>
          <a:bodyPr>
            <a:normAutofit/>
          </a:bodyPr>
          <a:lstStyle/>
          <a:p>
            <a:pPr marL="0" indent="0">
              <a:buNone/>
              <a:defRPr/>
            </a:pPr>
            <a:r>
              <a:rPr lang="en-US" dirty="0" smtClean="0"/>
              <a:t>Example: A change in market equilibrium due to a shift in supply</a:t>
            </a:r>
          </a:p>
          <a:p>
            <a:pPr lvl="1">
              <a:defRPr/>
            </a:pPr>
            <a:r>
              <a:rPr lang="en-US" dirty="0" smtClean="0"/>
              <a:t>Labor wages increase</a:t>
            </a:r>
          </a:p>
          <a:p>
            <a:pPr lvl="1">
              <a:defRPr/>
            </a:pPr>
            <a:r>
              <a:rPr lang="en-US" dirty="0" smtClean="0"/>
              <a:t>Effect on the market for hamburger?</a:t>
            </a:r>
          </a:p>
          <a:p>
            <a:pPr marL="971550" lvl="1" indent="-514350">
              <a:buFont typeface="+mj-lt"/>
              <a:buAutoNum type="arabicPeriod"/>
              <a:defRPr/>
            </a:pPr>
            <a:r>
              <a:rPr lang="en-US" dirty="0" smtClean="0"/>
              <a:t>Change in input price impacts the supply curve</a:t>
            </a:r>
          </a:p>
          <a:p>
            <a:pPr marL="971550" lvl="1" indent="-514350">
              <a:buFont typeface="+mj-lt"/>
              <a:buAutoNum type="arabicPeriod"/>
              <a:defRPr/>
            </a:pPr>
            <a:r>
              <a:rPr lang="en-US" dirty="0" smtClean="0"/>
              <a:t>Supply curve - shifts to the left</a:t>
            </a:r>
          </a:p>
          <a:p>
            <a:pPr marL="971550" lvl="1" indent="-514350">
              <a:buFont typeface="+mj-lt"/>
              <a:buAutoNum type="arabicPeriod"/>
              <a:defRPr/>
            </a:pPr>
            <a:r>
              <a:rPr lang="en-US" dirty="0" smtClean="0"/>
              <a:t>Higher equilibrium price; lower equilibrium quantity</a:t>
            </a:r>
            <a:endParaRPr lang="en-US" dirty="0"/>
          </a:p>
        </p:txBody>
      </p:sp>
      <p:sp>
        <p:nvSpPr>
          <p:cNvPr id="5" name="Title 1"/>
          <p:cNvSpPr>
            <a:spLocks noGrp="1"/>
          </p:cNvSpPr>
          <p:nvPr>
            <p:ph type="title"/>
          </p:nvPr>
        </p:nvSpPr>
        <p:spPr bwMode="auto">
          <a:xfrm>
            <a:off x="3669465"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spTree>
    <p:extLst>
      <p:ext uri="{BB962C8B-B14F-4D97-AF65-F5344CB8AC3E}">
        <p14:creationId xmlns:p14="http://schemas.microsoft.com/office/powerpoint/2010/main" val="242272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28800" y="1380513"/>
            <a:ext cx="51054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grpSp>
        <p:nvGrpSpPr>
          <p:cNvPr id="2" name="Group 5"/>
          <p:cNvGrpSpPr>
            <a:grpSpLocks/>
          </p:cNvGrpSpPr>
          <p:nvPr/>
        </p:nvGrpSpPr>
        <p:grpSpPr bwMode="auto">
          <a:xfrm>
            <a:off x="2209800" y="2599713"/>
            <a:ext cx="4538630" cy="1676400"/>
            <a:chOff x="4647947" y="2699268"/>
            <a:chExt cx="4538281" cy="1676400"/>
          </a:xfrm>
        </p:grpSpPr>
        <p:cxnSp>
          <p:nvCxnSpPr>
            <p:cNvPr id="7" name="Straight Connector 6"/>
            <p:cNvCxnSpPr/>
            <p:nvPr/>
          </p:nvCxnSpPr>
          <p:spPr>
            <a:xfrm flipV="1">
              <a:off x="4647947" y="2935806"/>
              <a:ext cx="4114484" cy="1439862"/>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54326" name="TextBox 7"/>
            <p:cNvSpPr txBox="1">
              <a:spLocks noChangeArrowheads="1"/>
            </p:cNvSpPr>
            <p:nvPr/>
          </p:nvSpPr>
          <p:spPr bwMode="auto">
            <a:xfrm>
              <a:off x="8762747" y="2699268"/>
              <a:ext cx="42348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solidFill>
                    <a:prstClr val="black"/>
                  </a:solidFill>
                </a:rPr>
                <a:t>S</a:t>
              </a:r>
              <a:r>
                <a:rPr lang="en-US" baseline="-25000" dirty="0">
                  <a:solidFill>
                    <a:prstClr val="black"/>
                  </a:solidFill>
                </a:rPr>
                <a:t>0</a:t>
              </a:r>
            </a:p>
          </p:txBody>
        </p:sp>
      </p:grpSp>
      <p:grpSp>
        <p:nvGrpSpPr>
          <p:cNvPr id="3" name="Group 8"/>
          <p:cNvGrpSpPr>
            <a:grpSpLocks/>
          </p:cNvGrpSpPr>
          <p:nvPr/>
        </p:nvGrpSpPr>
        <p:grpSpPr bwMode="auto">
          <a:xfrm>
            <a:off x="4038600" y="2904512"/>
            <a:ext cx="4563924" cy="369332"/>
            <a:chOff x="4572000" y="1688068"/>
            <a:chExt cx="4564431" cy="368777"/>
          </a:xfrm>
        </p:grpSpPr>
        <p:sp>
          <p:nvSpPr>
            <p:cNvPr id="54323" name="TextBox 9"/>
            <p:cNvSpPr txBox="1">
              <a:spLocks noChangeArrowheads="1"/>
            </p:cNvSpPr>
            <p:nvPr/>
          </p:nvSpPr>
          <p:spPr bwMode="auto">
            <a:xfrm>
              <a:off x="7391400" y="1688068"/>
              <a:ext cx="1745031" cy="368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solidFill>
                    <a:prstClr val="black"/>
                  </a:solidFill>
                  <a:latin typeface="+mn-lt"/>
                </a:rPr>
                <a:t>New equilibrium</a:t>
              </a:r>
            </a:p>
          </p:txBody>
        </p:sp>
        <p:cxnSp>
          <p:nvCxnSpPr>
            <p:cNvPr id="11" name="Straight Connector 10"/>
            <p:cNvCxnSpPr/>
            <p:nvPr/>
          </p:nvCxnSpPr>
          <p:spPr>
            <a:xfrm>
              <a:off x="4572000" y="1688068"/>
              <a:ext cx="2743505" cy="3043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 name="TextBox 15"/>
          <p:cNvSpPr txBox="1">
            <a:spLocks noChangeArrowheads="1"/>
          </p:cNvSpPr>
          <p:nvPr/>
        </p:nvSpPr>
        <p:spPr bwMode="auto">
          <a:xfrm>
            <a:off x="228600" y="5566572"/>
            <a:ext cx="8458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solidFill>
                  <a:prstClr val="black"/>
                </a:solidFill>
                <a:latin typeface="+mn-lt"/>
              </a:rPr>
              <a:t>An </a:t>
            </a:r>
            <a:r>
              <a:rPr lang="en-US" sz="1600" dirty="0">
                <a:solidFill>
                  <a:prstClr val="black"/>
                </a:solidFill>
                <a:latin typeface="+mn-lt"/>
              </a:rPr>
              <a:t>increase in </a:t>
            </a:r>
            <a:r>
              <a:rPr lang="en-US" sz="1600" dirty="0" smtClean="0">
                <a:solidFill>
                  <a:prstClr val="black"/>
                </a:solidFill>
                <a:latin typeface="+mn-lt"/>
              </a:rPr>
              <a:t>labor wages </a:t>
            </a:r>
            <a:r>
              <a:rPr lang="en-US" sz="1600" dirty="0">
                <a:solidFill>
                  <a:prstClr val="black"/>
                </a:solidFill>
                <a:latin typeface="+mn-lt"/>
              </a:rPr>
              <a:t>(an </a:t>
            </a:r>
            <a:r>
              <a:rPr lang="en-US" sz="1600" dirty="0" smtClean="0">
                <a:solidFill>
                  <a:prstClr val="black"/>
                </a:solidFill>
                <a:latin typeface="+mn-lt"/>
              </a:rPr>
              <a:t>input price) </a:t>
            </a:r>
            <a:r>
              <a:rPr lang="en-US" sz="1600" dirty="0">
                <a:solidFill>
                  <a:prstClr val="black"/>
                </a:solidFill>
                <a:latin typeface="+mn-lt"/>
              </a:rPr>
              <a:t>causes sellers to supply less </a:t>
            </a:r>
            <a:r>
              <a:rPr lang="en-US" sz="1600" dirty="0" smtClean="0">
                <a:solidFill>
                  <a:prstClr val="black"/>
                </a:solidFill>
                <a:latin typeface="+mn-lt"/>
              </a:rPr>
              <a:t>hamburger. </a:t>
            </a:r>
            <a:r>
              <a:rPr lang="en-US" sz="1600" dirty="0">
                <a:solidFill>
                  <a:prstClr val="black"/>
                </a:solidFill>
                <a:latin typeface="+mn-lt"/>
              </a:rPr>
              <a:t>The supply curve shifts from </a:t>
            </a:r>
            <a:r>
              <a:rPr lang="en-US" sz="1600" dirty="0" smtClean="0">
                <a:solidFill>
                  <a:prstClr val="black"/>
                </a:solidFill>
                <a:latin typeface="+mn-lt"/>
              </a:rPr>
              <a:t>S</a:t>
            </a:r>
            <a:r>
              <a:rPr lang="en-US" sz="1600" baseline="-25000" dirty="0">
                <a:solidFill>
                  <a:prstClr val="black"/>
                </a:solidFill>
                <a:latin typeface="+mn-lt"/>
              </a:rPr>
              <a:t>0</a:t>
            </a:r>
            <a:r>
              <a:rPr lang="en-US" sz="1600" dirty="0" smtClean="0">
                <a:solidFill>
                  <a:prstClr val="black"/>
                </a:solidFill>
                <a:latin typeface="+mn-lt"/>
              </a:rPr>
              <a:t> </a:t>
            </a:r>
            <a:r>
              <a:rPr lang="en-US" sz="1600" dirty="0">
                <a:solidFill>
                  <a:prstClr val="black"/>
                </a:solidFill>
                <a:latin typeface="+mn-lt"/>
              </a:rPr>
              <a:t>to </a:t>
            </a:r>
            <a:r>
              <a:rPr lang="en-US" sz="1600" dirty="0" smtClean="0">
                <a:solidFill>
                  <a:prstClr val="black"/>
                </a:solidFill>
                <a:latin typeface="+mn-lt"/>
              </a:rPr>
              <a:t>S</a:t>
            </a:r>
            <a:r>
              <a:rPr lang="en-US" sz="1600" baseline="-25000" dirty="0">
                <a:solidFill>
                  <a:prstClr val="black"/>
                </a:solidFill>
                <a:latin typeface="+mn-lt"/>
              </a:rPr>
              <a:t>1</a:t>
            </a:r>
            <a:r>
              <a:rPr lang="en-US" sz="1600" dirty="0" smtClean="0">
                <a:solidFill>
                  <a:prstClr val="black"/>
                </a:solidFill>
                <a:latin typeface="+mn-lt"/>
              </a:rPr>
              <a:t>, </a:t>
            </a:r>
            <a:r>
              <a:rPr lang="en-US" sz="1600" dirty="0">
                <a:solidFill>
                  <a:prstClr val="black"/>
                </a:solidFill>
                <a:latin typeface="+mn-lt"/>
              </a:rPr>
              <a:t>which causes the equilibrium price </a:t>
            </a:r>
            <a:r>
              <a:rPr lang="en-US" sz="1600" dirty="0" smtClean="0">
                <a:solidFill>
                  <a:prstClr val="black"/>
                </a:solidFill>
                <a:latin typeface="+mn-lt"/>
              </a:rPr>
              <a:t>of hamburger to </a:t>
            </a:r>
            <a:r>
              <a:rPr lang="en-US" sz="1600" dirty="0">
                <a:solidFill>
                  <a:prstClr val="black"/>
                </a:solidFill>
                <a:latin typeface="+mn-lt"/>
              </a:rPr>
              <a:t>rise from $2.00 to $2.50 and the equilibrium quantity to fall from 7 to 4 </a:t>
            </a:r>
            <a:r>
              <a:rPr lang="en-US" sz="1600" dirty="0" smtClean="0">
                <a:solidFill>
                  <a:prstClr val="black"/>
                </a:solidFill>
                <a:latin typeface="+mn-lt"/>
              </a:rPr>
              <a:t>hamburgers</a:t>
            </a:r>
            <a:endParaRPr lang="en-US" sz="1600" dirty="0">
              <a:solidFill>
                <a:prstClr val="black"/>
              </a:solidFill>
              <a:latin typeface="+mn-lt"/>
            </a:endParaRPr>
          </a:p>
        </p:txBody>
      </p:sp>
      <p:grpSp>
        <p:nvGrpSpPr>
          <p:cNvPr id="8" name="Group 16"/>
          <p:cNvGrpSpPr>
            <a:grpSpLocks/>
          </p:cNvGrpSpPr>
          <p:nvPr/>
        </p:nvGrpSpPr>
        <p:grpSpPr bwMode="auto">
          <a:xfrm>
            <a:off x="1019190" y="1228113"/>
            <a:ext cx="811196" cy="3590926"/>
            <a:chOff x="1019061" y="981670"/>
            <a:chExt cx="810532" cy="3591125"/>
          </a:xfrm>
        </p:grpSpPr>
        <p:cxnSp>
          <p:nvCxnSpPr>
            <p:cNvPr id="18" name="Straight Connector 17"/>
            <p:cNvCxnSpPr/>
            <p:nvPr/>
          </p:nvCxnSpPr>
          <p:spPr>
            <a:xfrm rot="5400000">
              <a:off x="109442" y="2852643"/>
              <a:ext cx="343871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4320" name="TextBox 18"/>
            <p:cNvSpPr txBox="1">
              <a:spLocks noChangeArrowheads="1"/>
            </p:cNvSpPr>
            <p:nvPr/>
          </p:nvSpPr>
          <p:spPr bwMode="auto">
            <a:xfrm>
              <a:off x="1019061" y="981670"/>
              <a:ext cx="709869" cy="369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solidFill>
                    <a:prstClr val="black"/>
                  </a:solidFill>
                </a:rPr>
                <a:t>Price</a:t>
              </a:r>
              <a:endParaRPr lang="en-US" dirty="0">
                <a:solidFill>
                  <a:prstClr val="black"/>
                </a:solidFill>
              </a:endParaRPr>
            </a:p>
          </p:txBody>
        </p:sp>
      </p:grpSp>
      <p:grpSp>
        <p:nvGrpSpPr>
          <p:cNvPr id="9" name="Group 19"/>
          <p:cNvGrpSpPr>
            <a:grpSpLocks/>
          </p:cNvGrpSpPr>
          <p:nvPr/>
        </p:nvGrpSpPr>
        <p:grpSpPr bwMode="auto">
          <a:xfrm>
            <a:off x="1676400" y="4809475"/>
            <a:ext cx="5273145" cy="378246"/>
            <a:chOff x="1676400" y="5172670"/>
            <a:chExt cx="5273145" cy="378262"/>
          </a:xfrm>
        </p:grpSpPr>
        <p:cxnSp>
          <p:nvCxnSpPr>
            <p:cNvPr id="21" name="Straight Connector 20"/>
            <p:cNvCxnSpPr/>
            <p:nvPr/>
          </p:nvCxnSpPr>
          <p:spPr>
            <a:xfrm flipV="1">
              <a:off x="1828800" y="5172670"/>
              <a:ext cx="5105400" cy="952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4317" name="TextBox 21"/>
            <p:cNvSpPr txBox="1">
              <a:spLocks noChangeArrowheads="1"/>
            </p:cNvSpPr>
            <p:nvPr/>
          </p:nvSpPr>
          <p:spPr bwMode="auto">
            <a:xfrm>
              <a:off x="5905669" y="5174561"/>
              <a:ext cx="1043876" cy="369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solidFill>
                    <a:prstClr val="black"/>
                  </a:solidFill>
                </a:rPr>
                <a:t>Quantity</a:t>
              </a:r>
              <a:endParaRPr lang="en-US" dirty="0">
                <a:solidFill>
                  <a:prstClr val="black"/>
                </a:solidFill>
              </a:endParaRPr>
            </a:p>
          </p:txBody>
        </p:sp>
        <p:sp>
          <p:nvSpPr>
            <p:cNvPr id="54318" name="TextBox 22"/>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prstClr val="black"/>
                  </a:solidFill>
                </a:rPr>
                <a:t>0</a:t>
              </a:r>
            </a:p>
          </p:txBody>
        </p:sp>
      </p:grpSp>
      <p:grpSp>
        <p:nvGrpSpPr>
          <p:cNvPr id="10" name="Group 23"/>
          <p:cNvGrpSpPr>
            <a:grpSpLocks/>
          </p:cNvGrpSpPr>
          <p:nvPr/>
        </p:nvGrpSpPr>
        <p:grpSpPr bwMode="auto">
          <a:xfrm>
            <a:off x="4495800" y="3447438"/>
            <a:ext cx="312738" cy="1739900"/>
            <a:chOff x="2901920" y="3201194"/>
            <a:chExt cx="312906" cy="1740138"/>
          </a:xfrm>
        </p:grpSpPr>
        <p:cxnSp>
          <p:nvCxnSpPr>
            <p:cNvPr id="25" name="Straight Connector 24"/>
            <p:cNvCxnSpPr/>
            <p:nvPr/>
          </p:nvCxnSpPr>
          <p:spPr>
            <a:xfrm rot="5400000">
              <a:off x="2361361" y="3886293"/>
              <a:ext cx="1371788"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15" name="TextBox 25"/>
            <p:cNvSpPr txBox="1">
              <a:spLocks noChangeArrowheads="1"/>
            </p:cNvSpPr>
            <p:nvPr/>
          </p:nvSpPr>
          <p:spPr bwMode="auto">
            <a:xfrm>
              <a:off x="2901920" y="45720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prstClr val="black"/>
                  </a:solidFill>
                </a:rPr>
                <a:t>7</a:t>
              </a:r>
            </a:p>
          </p:txBody>
        </p:sp>
      </p:grpSp>
      <p:grpSp>
        <p:nvGrpSpPr>
          <p:cNvPr id="14" name="Group 29"/>
          <p:cNvGrpSpPr>
            <a:grpSpLocks/>
          </p:cNvGrpSpPr>
          <p:nvPr/>
        </p:nvGrpSpPr>
        <p:grpSpPr bwMode="auto">
          <a:xfrm>
            <a:off x="1244600" y="3260113"/>
            <a:ext cx="3403600" cy="369888"/>
            <a:chOff x="1233159" y="3014246"/>
            <a:chExt cx="3403214" cy="369332"/>
          </a:xfrm>
        </p:grpSpPr>
        <p:cxnSp>
          <p:nvCxnSpPr>
            <p:cNvPr id="31" name="Straight Connector 30"/>
            <p:cNvCxnSpPr/>
            <p:nvPr/>
          </p:nvCxnSpPr>
          <p:spPr>
            <a:xfrm flipV="1">
              <a:off x="1828404" y="3191779"/>
              <a:ext cx="2807969" cy="792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11" name="TextBox 31"/>
            <p:cNvSpPr txBox="1">
              <a:spLocks noChangeArrowheads="1"/>
            </p:cNvSpPr>
            <p:nvPr/>
          </p:nvSpPr>
          <p:spPr bwMode="auto">
            <a:xfrm>
              <a:off x="1233159" y="3014246"/>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prstClr val="black"/>
                  </a:solidFill>
                </a:rPr>
                <a:t>2.00</a:t>
              </a:r>
            </a:p>
          </p:txBody>
        </p:sp>
      </p:grpSp>
      <p:grpSp>
        <p:nvGrpSpPr>
          <p:cNvPr id="19" name="Group 35"/>
          <p:cNvGrpSpPr>
            <a:grpSpLocks/>
          </p:cNvGrpSpPr>
          <p:nvPr/>
        </p:nvGrpSpPr>
        <p:grpSpPr bwMode="auto">
          <a:xfrm>
            <a:off x="3200400" y="2371113"/>
            <a:ext cx="3267752" cy="1905000"/>
            <a:chOff x="5715000" y="2895600"/>
            <a:chExt cx="3267190" cy="1905000"/>
          </a:xfrm>
        </p:grpSpPr>
        <p:cxnSp>
          <p:nvCxnSpPr>
            <p:cNvPr id="37" name="Straight Connector 36"/>
            <p:cNvCxnSpPr/>
            <p:nvPr/>
          </p:nvCxnSpPr>
          <p:spPr>
            <a:xfrm>
              <a:off x="5715000" y="2895600"/>
              <a:ext cx="2506232" cy="19050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4307" name="TextBox 37"/>
            <p:cNvSpPr txBox="1">
              <a:spLocks noChangeArrowheads="1"/>
            </p:cNvSpPr>
            <p:nvPr/>
          </p:nvSpPr>
          <p:spPr bwMode="auto">
            <a:xfrm>
              <a:off x="8001000" y="4343400"/>
              <a:ext cx="9811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solidFill>
                    <a:prstClr val="black"/>
                  </a:solidFill>
                  <a:latin typeface="+mn-lt"/>
                </a:rPr>
                <a:t>Demand</a:t>
              </a:r>
              <a:endParaRPr lang="en-US" baseline="-25000" dirty="0">
                <a:solidFill>
                  <a:prstClr val="black"/>
                </a:solidFill>
                <a:latin typeface="+mn-lt"/>
              </a:endParaRPr>
            </a:p>
          </p:txBody>
        </p:sp>
      </p:grpSp>
      <p:sp>
        <p:nvSpPr>
          <p:cNvPr id="39" name="Freeform 183"/>
          <p:cNvSpPr>
            <a:spLocks/>
          </p:cNvSpPr>
          <p:nvPr/>
        </p:nvSpPr>
        <p:spPr bwMode="auto">
          <a:xfrm>
            <a:off x="4572000" y="33617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solidFill>
                <a:prstClr val="black"/>
              </a:solidFill>
            </a:endParaRPr>
          </a:p>
        </p:txBody>
      </p:sp>
      <p:grpSp>
        <p:nvGrpSpPr>
          <p:cNvPr id="33" name="Group 32"/>
          <p:cNvGrpSpPr/>
          <p:nvPr/>
        </p:nvGrpSpPr>
        <p:grpSpPr>
          <a:xfrm>
            <a:off x="2209800" y="1712635"/>
            <a:ext cx="4614831" cy="1877678"/>
            <a:chOff x="2209800" y="1712635"/>
            <a:chExt cx="4614831" cy="1877678"/>
          </a:xfrm>
        </p:grpSpPr>
        <p:grpSp>
          <p:nvGrpSpPr>
            <p:cNvPr id="22" name="Group 42"/>
            <p:cNvGrpSpPr>
              <a:grpSpLocks/>
            </p:cNvGrpSpPr>
            <p:nvPr/>
          </p:nvGrpSpPr>
          <p:grpSpPr bwMode="auto">
            <a:xfrm>
              <a:off x="2362200" y="1712635"/>
              <a:ext cx="2743200" cy="1039478"/>
              <a:chOff x="4953000" y="2020190"/>
              <a:chExt cx="2743200" cy="1039478"/>
            </a:xfrm>
          </p:grpSpPr>
          <p:sp>
            <p:nvSpPr>
              <p:cNvPr id="54302" name="TextBox 43"/>
              <p:cNvSpPr txBox="1">
                <a:spLocks noChangeArrowheads="1"/>
              </p:cNvSpPr>
              <p:nvPr/>
            </p:nvSpPr>
            <p:spPr bwMode="auto">
              <a:xfrm>
                <a:off x="4953000" y="2020190"/>
                <a:ext cx="2577629"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solidFill>
                      <a:prstClr val="black"/>
                    </a:solidFill>
                    <a:latin typeface="+mn-lt"/>
                  </a:rPr>
                  <a:t>1. </a:t>
                </a:r>
                <a:r>
                  <a:rPr lang="en-US" sz="1600" dirty="0" smtClean="0">
                    <a:solidFill>
                      <a:prstClr val="black"/>
                    </a:solidFill>
                    <a:latin typeface="+mn-lt"/>
                  </a:rPr>
                  <a:t>an increase in labor wages</a:t>
                </a:r>
                <a:endParaRPr lang="en-US" sz="1600" dirty="0">
                  <a:solidFill>
                    <a:prstClr val="black"/>
                  </a:solidFill>
                  <a:latin typeface="+mn-lt"/>
                </a:endParaRPr>
              </a:p>
            </p:txBody>
          </p:sp>
          <p:cxnSp>
            <p:nvCxnSpPr>
              <p:cNvPr id="45" name="Straight Connector 44"/>
              <p:cNvCxnSpPr/>
              <p:nvPr/>
            </p:nvCxnSpPr>
            <p:spPr>
              <a:xfrm>
                <a:off x="6400800" y="2524681"/>
                <a:ext cx="1295400" cy="5349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2209800" y="1837713"/>
              <a:ext cx="4614831" cy="1752600"/>
              <a:chOff x="2209800" y="1837713"/>
              <a:chExt cx="4614831" cy="1752600"/>
            </a:xfrm>
          </p:grpSpPr>
          <p:grpSp>
            <p:nvGrpSpPr>
              <p:cNvPr id="6" name="Group 11"/>
              <p:cNvGrpSpPr>
                <a:grpSpLocks/>
              </p:cNvGrpSpPr>
              <p:nvPr/>
            </p:nvGrpSpPr>
            <p:grpSpPr bwMode="auto">
              <a:xfrm>
                <a:off x="2209800" y="1837713"/>
                <a:ext cx="4614831" cy="1752600"/>
                <a:chOff x="2819400" y="2514600"/>
                <a:chExt cx="4614482" cy="1752600"/>
              </a:xfrm>
            </p:grpSpPr>
            <p:cxnSp>
              <p:nvCxnSpPr>
                <p:cNvPr id="13" name="Straight Connector 12"/>
                <p:cNvCxnSpPr/>
                <p:nvPr/>
              </p:nvCxnSpPr>
              <p:spPr>
                <a:xfrm flipV="1">
                  <a:off x="2819400" y="2819400"/>
                  <a:ext cx="4038295" cy="1447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4322" name="TextBox 13"/>
                <p:cNvSpPr txBox="1">
                  <a:spLocks noChangeArrowheads="1"/>
                </p:cNvSpPr>
                <p:nvPr/>
              </p:nvSpPr>
              <p:spPr bwMode="auto">
                <a:xfrm>
                  <a:off x="7010400" y="2514600"/>
                  <a:ext cx="4234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solidFill>
                        <a:prstClr val="black"/>
                      </a:solidFill>
                    </a:rPr>
                    <a:t>S</a:t>
                  </a:r>
                  <a:r>
                    <a:rPr lang="en-US" baseline="-25000" dirty="0">
                      <a:solidFill>
                        <a:prstClr val="black"/>
                      </a:solidFill>
                    </a:rPr>
                    <a:t>1</a:t>
                  </a:r>
                </a:p>
              </p:txBody>
            </p:sp>
          </p:grpSp>
          <p:cxnSp>
            <p:nvCxnSpPr>
              <p:cNvPr id="46" name="Straight Arrow Connector 45"/>
              <p:cNvCxnSpPr/>
              <p:nvPr/>
            </p:nvCxnSpPr>
            <p:spPr>
              <a:xfrm>
                <a:off x="4718050" y="2828313"/>
                <a:ext cx="1187619" cy="0"/>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grpSp>
        <p:nvGrpSpPr>
          <p:cNvPr id="30" name="Group 29"/>
          <p:cNvGrpSpPr/>
          <p:nvPr/>
        </p:nvGrpSpPr>
        <p:grpSpPr>
          <a:xfrm>
            <a:off x="3802063" y="2990238"/>
            <a:ext cx="4007006" cy="2197100"/>
            <a:chOff x="3802063" y="2990238"/>
            <a:chExt cx="4007006" cy="2197100"/>
          </a:xfrm>
        </p:grpSpPr>
        <p:grpSp>
          <p:nvGrpSpPr>
            <p:cNvPr id="17" name="Group 25"/>
            <p:cNvGrpSpPr>
              <a:grpSpLocks/>
            </p:cNvGrpSpPr>
            <p:nvPr/>
          </p:nvGrpSpPr>
          <p:grpSpPr bwMode="auto">
            <a:xfrm>
              <a:off x="3802063" y="2990238"/>
              <a:ext cx="312737" cy="2197100"/>
              <a:chOff x="4022546" y="2743994"/>
              <a:chExt cx="312906" cy="2197338"/>
            </a:xfrm>
          </p:grpSpPr>
          <p:cxnSp>
            <p:nvCxnSpPr>
              <p:cNvPr id="34" name="Straight Connector 33"/>
              <p:cNvCxnSpPr/>
              <p:nvPr/>
            </p:nvCxnSpPr>
            <p:spPr>
              <a:xfrm rot="5400000">
                <a:off x="3277207" y="3657699"/>
                <a:ext cx="1828998"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09" name="TextBox 34"/>
              <p:cNvSpPr txBox="1">
                <a:spLocks noChangeArrowheads="1"/>
              </p:cNvSpPr>
              <p:nvPr/>
            </p:nvSpPr>
            <p:spPr bwMode="auto">
              <a:xfrm>
                <a:off x="4022546" y="45720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prstClr val="black"/>
                    </a:solidFill>
                  </a:rPr>
                  <a:t>4</a:t>
                </a:r>
              </a:p>
            </p:txBody>
          </p:sp>
        </p:grpSp>
        <p:cxnSp>
          <p:nvCxnSpPr>
            <p:cNvPr id="51" name="Straight Arrow Connector 50"/>
            <p:cNvCxnSpPr/>
            <p:nvPr/>
          </p:nvCxnSpPr>
          <p:spPr>
            <a:xfrm>
              <a:off x="3962400" y="4733313"/>
              <a:ext cx="685800" cy="1588"/>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24" name="Group 51"/>
            <p:cNvGrpSpPr>
              <a:grpSpLocks/>
            </p:cNvGrpSpPr>
            <p:nvPr/>
          </p:nvGrpSpPr>
          <p:grpSpPr bwMode="auto">
            <a:xfrm>
              <a:off x="4267200" y="4428514"/>
              <a:ext cx="3541869" cy="338554"/>
              <a:chOff x="1066800" y="-674132"/>
              <a:chExt cx="3542111" cy="338971"/>
            </a:xfrm>
          </p:grpSpPr>
          <p:sp>
            <p:nvSpPr>
              <p:cNvPr id="54298" name="TextBox 52"/>
              <p:cNvSpPr txBox="1">
                <a:spLocks noChangeArrowheads="1"/>
              </p:cNvSpPr>
              <p:nvPr/>
            </p:nvSpPr>
            <p:spPr bwMode="auto">
              <a:xfrm>
                <a:off x="2286000" y="-674132"/>
                <a:ext cx="2322911" cy="33897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solidFill>
                      <a:prstClr val="black"/>
                    </a:solidFill>
                    <a:latin typeface="+mn-lt"/>
                  </a:rPr>
                  <a:t>3. a </a:t>
                </a:r>
                <a:r>
                  <a:rPr lang="en-US" sz="1600" dirty="0">
                    <a:solidFill>
                      <a:prstClr val="black"/>
                    </a:solidFill>
                    <a:latin typeface="+mn-lt"/>
                  </a:rPr>
                  <a:t>smaller quantity </a:t>
                </a:r>
                <a:r>
                  <a:rPr lang="en-US" sz="1600" dirty="0" smtClean="0">
                    <a:solidFill>
                      <a:prstClr val="black"/>
                    </a:solidFill>
                    <a:latin typeface="+mn-lt"/>
                  </a:rPr>
                  <a:t>sold</a:t>
                </a:r>
                <a:endParaRPr lang="en-US" sz="1600" dirty="0">
                  <a:solidFill>
                    <a:prstClr val="black"/>
                  </a:solidFill>
                  <a:latin typeface="+mn-lt"/>
                </a:endParaRPr>
              </a:p>
            </p:txBody>
          </p:sp>
          <p:cxnSp>
            <p:nvCxnSpPr>
              <p:cNvPr id="54" name="Straight Connector 53"/>
              <p:cNvCxnSpPr/>
              <p:nvPr/>
            </p:nvCxnSpPr>
            <p:spPr>
              <a:xfrm flipV="1">
                <a:off x="1066800" y="-521545"/>
                <a:ext cx="1219283" cy="762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5" name="Group 34"/>
          <p:cNvGrpSpPr/>
          <p:nvPr/>
        </p:nvGrpSpPr>
        <p:grpSpPr>
          <a:xfrm>
            <a:off x="0" y="2218713"/>
            <a:ext cx="4038600" cy="1219200"/>
            <a:chOff x="0" y="2218713"/>
            <a:chExt cx="4038600" cy="1219200"/>
          </a:xfrm>
        </p:grpSpPr>
        <p:grpSp>
          <p:nvGrpSpPr>
            <p:cNvPr id="29" name="Group 28"/>
            <p:cNvGrpSpPr/>
            <p:nvPr/>
          </p:nvGrpSpPr>
          <p:grpSpPr>
            <a:xfrm>
              <a:off x="0" y="2218713"/>
              <a:ext cx="4038600" cy="1219200"/>
              <a:chOff x="0" y="2218713"/>
              <a:chExt cx="4038600" cy="1219200"/>
            </a:xfrm>
          </p:grpSpPr>
          <p:grpSp>
            <p:nvGrpSpPr>
              <p:cNvPr id="12" name="Group 26"/>
              <p:cNvGrpSpPr>
                <a:grpSpLocks/>
              </p:cNvGrpSpPr>
              <p:nvPr/>
            </p:nvGrpSpPr>
            <p:grpSpPr bwMode="auto">
              <a:xfrm>
                <a:off x="1131888" y="2752113"/>
                <a:ext cx="2906712" cy="369888"/>
                <a:chOff x="1131173" y="3014246"/>
                <a:chExt cx="2907427" cy="369332"/>
              </a:xfrm>
            </p:grpSpPr>
            <p:cxnSp>
              <p:nvCxnSpPr>
                <p:cNvPr id="28" name="Straight Connector 27"/>
                <p:cNvCxnSpPr/>
                <p:nvPr/>
              </p:nvCxnSpPr>
              <p:spPr>
                <a:xfrm>
                  <a:off x="1828256" y="3199705"/>
                  <a:ext cx="2210344"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4313" name="TextBox 28"/>
                <p:cNvSpPr txBox="1">
                  <a:spLocks noChangeArrowheads="1"/>
                </p:cNvSpPr>
                <p:nvPr/>
              </p:nvSpPr>
              <p:spPr bwMode="auto">
                <a:xfrm>
                  <a:off x="1131173" y="3014246"/>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prstClr val="black"/>
                      </a:solidFill>
                    </a:rPr>
                    <a:t>$2.50</a:t>
                  </a:r>
                </a:p>
              </p:txBody>
            </p:sp>
          </p:grpSp>
          <p:grpSp>
            <p:nvGrpSpPr>
              <p:cNvPr id="23" name="Group 46"/>
              <p:cNvGrpSpPr>
                <a:grpSpLocks/>
              </p:cNvGrpSpPr>
              <p:nvPr/>
            </p:nvGrpSpPr>
            <p:grpSpPr bwMode="auto">
              <a:xfrm>
                <a:off x="0" y="2218713"/>
                <a:ext cx="1752600" cy="989013"/>
                <a:chOff x="3124200" y="-902732"/>
                <a:chExt cx="1752604" cy="989112"/>
              </a:xfrm>
            </p:grpSpPr>
            <p:sp>
              <p:nvSpPr>
                <p:cNvPr id="54300" name="TextBox 47"/>
                <p:cNvSpPr txBox="1">
                  <a:spLocks noChangeArrowheads="1"/>
                </p:cNvSpPr>
                <p:nvPr/>
              </p:nvSpPr>
              <p:spPr bwMode="auto">
                <a:xfrm>
                  <a:off x="3124200" y="-902732"/>
                  <a:ext cx="1322801" cy="58483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solidFill>
                        <a:prstClr val="black"/>
                      </a:solidFill>
                      <a:latin typeface="+mn-lt"/>
                    </a:rPr>
                    <a:t>2. results </a:t>
                  </a:r>
                  <a:r>
                    <a:rPr lang="en-US" sz="1600" dirty="0">
                      <a:solidFill>
                        <a:prstClr val="black"/>
                      </a:solidFill>
                      <a:latin typeface="+mn-lt"/>
                    </a:rPr>
                    <a:t>in </a:t>
                  </a:r>
                </a:p>
                <a:p>
                  <a:pPr eaLnBrk="1" hangingPunct="1"/>
                  <a:r>
                    <a:rPr lang="en-US" sz="1600" dirty="0">
                      <a:solidFill>
                        <a:prstClr val="black"/>
                      </a:solidFill>
                      <a:latin typeface="+mn-lt"/>
                    </a:rPr>
                    <a:t>a higher </a:t>
                  </a:r>
                  <a:r>
                    <a:rPr lang="en-US" sz="1600" dirty="0" smtClean="0">
                      <a:solidFill>
                        <a:prstClr val="black"/>
                      </a:solidFill>
                      <a:latin typeface="+mn-lt"/>
                    </a:rPr>
                    <a:t>price</a:t>
                  </a:r>
                  <a:endParaRPr lang="en-US" sz="1600" dirty="0">
                    <a:solidFill>
                      <a:prstClr val="black"/>
                    </a:solidFill>
                    <a:latin typeface="+mn-lt"/>
                  </a:endParaRPr>
                </a:p>
              </p:txBody>
            </p:sp>
            <p:cxnSp>
              <p:nvCxnSpPr>
                <p:cNvPr id="49" name="Straight Connector 48"/>
                <p:cNvCxnSpPr/>
                <p:nvPr/>
              </p:nvCxnSpPr>
              <p:spPr>
                <a:xfrm rot="10800000">
                  <a:off x="3581401" y="-293071"/>
                  <a:ext cx="1295403" cy="379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 name="Straight Arrow Connector 49"/>
              <p:cNvCxnSpPr/>
              <p:nvPr/>
            </p:nvCxnSpPr>
            <p:spPr>
              <a:xfrm rot="5400000" flipH="1" flipV="1">
                <a:off x="1676401" y="3207725"/>
                <a:ext cx="457200" cy="3175"/>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5" name="Freeform 183"/>
            <p:cNvSpPr>
              <a:spLocks/>
            </p:cNvSpPr>
            <p:nvPr/>
          </p:nvSpPr>
          <p:spPr bwMode="auto">
            <a:xfrm>
              <a:off x="3892550" y="29045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solidFill>
                  <a:prstClr val="black"/>
                </a:solidFill>
              </a:endParaRPr>
            </a:p>
          </p:txBody>
        </p:sp>
      </p:grpSp>
      <p:sp>
        <p:nvSpPr>
          <p:cNvPr id="55" name="Title 1"/>
          <p:cNvSpPr>
            <a:spLocks noGrp="1"/>
          </p:cNvSpPr>
          <p:nvPr>
            <p:ph type="title"/>
          </p:nvPr>
        </p:nvSpPr>
        <p:spPr bwMode="auto">
          <a:xfrm>
            <a:off x="3811965"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spTree>
    <p:extLst>
      <p:ext uri="{BB962C8B-B14F-4D97-AF65-F5344CB8AC3E}">
        <p14:creationId xmlns:p14="http://schemas.microsoft.com/office/powerpoint/2010/main" val="18431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right)">
                                      <p:cBhvr>
                                        <p:cTn id="7" dur="20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left)">
                                      <p:cBhvr>
                                        <p:cTn id="12" dur="20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up)">
                                      <p:cBhvr>
                                        <p:cTn id="17" dur="20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57200" y="1232075"/>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marL="0" indent="0">
              <a:buNone/>
            </a:pPr>
            <a:r>
              <a:rPr lang="en-US" dirty="0" smtClean="0"/>
              <a:t>Example: shifts in both supply and demand</a:t>
            </a:r>
            <a:endParaRPr lang="en-US" b="1" dirty="0" smtClean="0"/>
          </a:p>
          <a:p>
            <a:pPr lvl="1"/>
            <a:r>
              <a:rPr lang="en-US" dirty="0" smtClean="0"/>
              <a:t>Increase in labor wages and increase in fish price</a:t>
            </a:r>
          </a:p>
          <a:p>
            <a:pPr marL="1428750" lvl="2" indent="-514350">
              <a:buFont typeface="Calibri" pitchFamily="34" charset="0"/>
              <a:buAutoNum type="arabicPeriod"/>
            </a:pPr>
            <a:r>
              <a:rPr lang="en-US" smtClean="0"/>
              <a:t>Higher </a:t>
            </a:r>
            <a:r>
              <a:rPr lang="en-US" dirty="0" smtClean="0"/>
              <a:t>fish price shifts demand curve for hamburger to the right</a:t>
            </a:r>
          </a:p>
          <a:p>
            <a:pPr marL="1428750" lvl="2" indent="-514350">
              <a:buFont typeface="Calibri" pitchFamily="34" charset="0"/>
              <a:buAutoNum type="arabicPeriod"/>
            </a:pPr>
            <a:r>
              <a:rPr lang="en-US" dirty="0" smtClean="0"/>
              <a:t>Higher labor wages will shift supply to the left</a:t>
            </a:r>
          </a:p>
          <a:p>
            <a:pPr marL="1428750" lvl="2" indent="-514350">
              <a:buFont typeface="Calibri" pitchFamily="34" charset="0"/>
              <a:buAutoNum type="arabicPeriod"/>
            </a:pPr>
            <a:r>
              <a:rPr lang="en-US" dirty="0" smtClean="0"/>
              <a:t>Equilibrium price raises</a:t>
            </a:r>
          </a:p>
          <a:p>
            <a:pPr marL="1428750" lvl="2" indent="-514350">
              <a:buFont typeface="Calibri" pitchFamily="34" charset="0"/>
              <a:buAutoNum type="arabicPeriod"/>
            </a:pPr>
            <a:r>
              <a:rPr lang="en-US" dirty="0" smtClean="0"/>
              <a:t>Equilibrium quantity depends on relative shifts in demand and supply</a:t>
            </a:r>
          </a:p>
          <a:p>
            <a:pPr lvl="3"/>
            <a:r>
              <a:rPr lang="en-US" dirty="0" smtClean="0"/>
              <a:t>If demand increases substantially while supply falls just a little: equilibrium quantity rises</a:t>
            </a:r>
          </a:p>
          <a:p>
            <a:pPr lvl="3"/>
            <a:r>
              <a:rPr lang="en-US" dirty="0" smtClean="0"/>
              <a:t>If supply falls substantially while demand rises just a little: equilibrium quantity falls</a:t>
            </a:r>
          </a:p>
        </p:txBody>
      </p:sp>
      <p:sp>
        <p:nvSpPr>
          <p:cNvPr id="5" name="Title 1"/>
          <p:cNvSpPr>
            <a:spLocks noGrp="1"/>
          </p:cNvSpPr>
          <p:nvPr>
            <p:ph type="title"/>
          </p:nvPr>
        </p:nvSpPr>
        <p:spPr bwMode="auto">
          <a:xfrm>
            <a:off x="3669465"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0263" y="1743075"/>
            <a:ext cx="3581400" cy="3124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
          <p:cNvGrpSpPr>
            <a:grpSpLocks/>
          </p:cNvGrpSpPr>
          <p:nvPr/>
        </p:nvGrpSpPr>
        <p:grpSpPr bwMode="auto">
          <a:xfrm>
            <a:off x="219702" y="1594250"/>
            <a:ext cx="651139" cy="3273025"/>
            <a:chOff x="1217545" y="1298456"/>
            <a:chExt cx="651800" cy="3273544"/>
          </a:xfrm>
        </p:grpSpPr>
        <p:cxnSp>
          <p:nvCxnSpPr>
            <p:cNvPr id="7" name="Straight Connector 6"/>
            <p:cNvCxnSpPr/>
            <p:nvPr/>
          </p:nvCxnSpPr>
          <p:spPr>
            <a:xfrm rot="5400000">
              <a:off x="229862" y="2971544"/>
              <a:ext cx="3199323"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6427" name="TextBox 7"/>
            <p:cNvSpPr txBox="1">
              <a:spLocks noChangeArrowheads="1"/>
            </p:cNvSpPr>
            <p:nvPr/>
          </p:nvSpPr>
          <p:spPr bwMode="auto">
            <a:xfrm>
              <a:off x="1217545" y="1298456"/>
              <a:ext cx="651800" cy="338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grpSp>
      <p:grpSp>
        <p:nvGrpSpPr>
          <p:cNvPr id="3" name="Group 8"/>
          <p:cNvGrpSpPr>
            <a:grpSpLocks/>
          </p:cNvGrpSpPr>
          <p:nvPr/>
        </p:nvGrpSpPr>
        <p:grpSpPr bwMode="auto">
          <a:xfrm>
            <a:off x="677862" y="4867273"/>
            <a:ext cx="4155894" cy="609788"/>
            <a:chOff x="1676400" y="5181600"/>
            <a:chExt cx="3846967" cy="608678"/>
          </a:xfrm>
        </p:grpSpPr>
        <p:cxnSp>
          <p:nvCxnSpPr>
            <p:cNvPr id="10" name="Straight Connector 9"/>
            <p:cNvCxnSpPr/>
            <p:nvPr/>
          </p:nvCxnSpPr>
          <p:spPr>
            <a:xfrm>
              <a:off x="1817807" y="5181600"/>
              <a:ext cx="3581400" cy="15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6424" name="TextBox 10"/>
            <p:cNvSpPr txBox="1">
              <a:spLocks noChangeArrowheads="1"/>
            </p:cNvSpPr>
            <p:nvPr/>
          </p:nvSpPr>
          <p:spPr bwMode="auto">
            <a:xfrm>
              <a:off x="4137802" y="5206568"/>
              <a:ext cx="1385565" cy="583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Quantity of </a:t>
              </a:r>
              <a:r>
                <a:rPr lang="en-US" sz="1600" dirty="0" smtClean="0"/>
                <a:t>Hamburgers</a:t>
              </a:r>
              <a:endParaRPr lang="en-US" sz="1600" dirty="0"/>
            </a:p>
          </p:txBody>
        </p:sp>
        <p:sp>
          <p:nvSpPr>
            <p:cNvPr id="56425" name="TextBox 11"/>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6" name="Group 12"/>
          <p:cNvGrpSpPr>
            <a:grpSpLocks/>
          </p:cNvGrpSpPr>
          <p:nvPr/>
        </p:nvGrpSpPr>
        <p:grpSpPr bwMode="auto">
          <a:xfrm>
            <a:off x="1066800" y="2667000"/>
            <a:ext cx="3332134" cy="2057400"/>
            <a:chOff x="1705683" y="1791066"/>
            <a:chExt cx="3720624" cy="2790778"/>
          </a:xfrm>
        </p:grpSpPr>
        <p:cxnSp>
          <p:nvCxnSpPr>
            <p:cNvPr id="14" name="Straight Connector 13"/>
            <p:cNvCxnSpPr/>
            <p:nvPr/>
          </p:nvCxnSpPr>
          <p:spPr>
            <a:xfrm>
              <a:off x="1705683" y="1791066"/>
              <a:ext cx="3233195" cy="2687416"/>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56422" name="TextBox 14"/>
            <p:cNvSpPr txBox="1">
              <a:spLocks noChangeArrowheads="1"/>
            </p:cNvSpPr>
            <p:nvPr/>
          </p:nvSpPr>
          <p:spPr bwMode="auto">
            <a:xfrm>
              <a:off x="4939097" y="4080860"/>
              <a:ext cx="487210"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grpSp>
        <p:nvGrpSpPr>
          <p:cNvPr id="8" name="Group 18"/>
          <p:cNvGrpSpPr>
            <a:grpSpLocks/>
          </p:cNvGrpSpPr>
          <p:nvPr/>
        </p:nvGrpSpPr>
        <p:grpSpPr bwMode="auto">
          <a:xfrm>
            <a:off x="468313" y="2514599"/>
            <a:ext cx="2427287" cy="369332"/>
            <a:chOff x="1466575" y="3014246"/>
            <a:chExt cx="2572025" cy="368777"/>
          </a:xfrm>
        </p:grpSpPr>
        <p:cxnSp>
          <p:nvCxnSpPr>
            <p:cNvPr id="20" name="Straight Connector 19"/>
            <p:cNvCxnSpPr/>
            <p:nvPr/>
          </p:nvCxnSpPr>
          <p:spPr>
            <a:xfrm>
              <a:off x="1828239" y="3199705"/>
              <a:ext cx="2210361"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420" name="TextBox 20"/>
            <p:cNvSpPr txBox="1">
              <a:spLocks noChangeArrowheads="1"/>
            </p:cNvSpPr>
            <p:nvPr/>
          </p:nvSpPr>
          <p:spPr bwMode="auto">
            <a:xfrm>
              <a:off x="1466575" y="3014246"/>
              <a:ext cx="448768" cy="368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a:t>1</a:t>
              </a:r>
            </a:p>
          </p:txBody>
        </p:sp>
      </p:grpSp>
      <p:sp>
        <p:nvSpPr>
          <p:cNvPr id="23" name="TextBox 22"/>
          <p:cNvSpPr txBox="1">
            <a:spLocks noChangeArrowheads="1"/>
          </p:cNvSpPr>
          <p:nvPr/>
        </p:nvSpPr>
        <p:spPr bwMode="auto">
          <a:xfrm>
            <a:off x="1013758" y="1059875"/>
            <a:ext cx="270086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mn-lt"/>
              </a:rPr>
              <a:t>Price </a:t>
            </a:r>
            <a:r>
              <a:rPr lang="en-US" dirty="0">
                <a:latin typeface="+mn-lt"/>
              </a:rPr>
              <a:t>Rises, Quantity Rises</a:t>
            </a:r>
          </a:p>
        </p:txBody>
      </p:sp>
      <p:sp>
        <p:nvSpPr>
          <p:cNvPr id="24" name="TextBox 23"/>
          <p:cNvSpPr txBox="1">
            <a:spLocks noChangeArrowheads="1"/>
          </p:cNvSpPr>
          <p:nvPr/>
        </p:nvSpPr>
        <p:spPr bwMode="auto">
          <a:xfrm>
            <a:off x="135562" y="5584144"/>
            <a:ext cx="894312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O</a:t>
            </a:r>
            <a:r>
              <a:rPr lang="en-US" sz="1600" dirty="0" smtClean="0">
                <a:latin typeface="+mn-lt"/>
              </a:rPr>
              <a:t>bserve </a:t>
            </a:r>
            <a:r>
              <a:rPr lang="en-US" sz="1600" dirty="0">
                <a:latin typeface="+mn-lt"/>
              </a:rPr>
              <a:t>a simultaneous increase in demand and decrease in </a:t>
            </a:r>
            <a:r>
              <a:rPr lang="en-US" sz="1600" dirty="0" smtClean="0">
                <a:latin typeface="+mn-lt"/>
              </a:rPr>
              <a:t>supply with two possibly outcomes. </a:t>
            </a:r>
          </a:p>
          <a:p>
            <a:pPr marL="228600" indent="-119063" eaLnBrk="1" hangingPunct="1">
              <a:buFont typeface="Arial" pitchFamily="34" charset="0"/>
              <a:buChar char="•"/>
            </a:pPr>
            <a:r>
              <a:rPr lang="en-US" sz="1600" dirty="0" smtClean="0">
                <a:latin typeface="+mn-lt"/>
              </a:rPr>
              <a:t>To the left, equilibrium </a:t>
            </a:r>
            <a:r>
              <a:rPr lang="en-US" sz="1600" dirty="0">
                <a:latin typeface="+mn-lt"/>
              </a:rPr>
              <a:t>price rises from </a:t>
            </a:r>
            <a:r>
              <a:rPr lang="en-US" sz="1600" dirty="0" smtClean="0">
                <a:latin typeface="+mn-lt"/>
              </a:rPr>
              <a:t>P</a:t>
            </a:r>
            <a:r>
              <a:rPr lang="en-US" sz="1600" baseline="-25000" dirty="0">
                <a:latin typeface="+mn-lt"/>
              </a:rPr>
              <a:t>0</a:t>
            </a:r>
            <a:r>
              <a:rPr lang="en-US" sz="1600" dirty="0" smtClean="0">
                <a:latin typeface="+mn-lt"/>
              </a:rPr>
              <a:t> </a:t>
            </a:r>
            <a:r>
              <a:rPr lang="en-US" sz="1600" dirty="0">
                <a:latin typeface="+mn-lt"/>
              </a:rPr>
              <a:t>to </a:t>
            </a:r>
            <a:r>
              <a:rPr lang="en-US" sz="1600" dirty="0" smtClean="0">
                <a:latin typeface="+mn-lt"/>
              </a:rPr>
              <a:t>P</a:t>
            </a:r>
            <a:r>
              <a:rPr lang="en-US" sz="1600" baseline="-25000" dirty="0">
                <a:latin typeface="+mn-lt"/>
              </a:rPr>
              <a:t>1</a:t>
            </a:r>
            <a:r>
              <a:rPr lang="en-US" sz="1600" dirty="0" smtClean="0">
                <a:latin typeface="+mn-lt"/>
              </a:rPr>
              <a:t>, </a:t>
            </a:r>
            <a:r>
              <a:rPr lang="en-US" sz="1600" dirty="0">
                <a:latin typeface="+mn-lt"/>
              </a:rPr>
              <a:t>and the equilibrium quantity rises from </a:t>
            </a:r>
            <a:r>
              <a:rPr lang="en-US" sz="1600" dirty="0" smtClean="0">
                <a:latin typeface="+mn-lt"/>
              </a:rPr>
              <a:t>Q</a:t>
            </a:r>
            <a:r>
              <a:rPr lang="en-US" sz="1600" baseline="-25000" dirty="0">
                <a:latin typeface="+mn-lt"/>
              </a:rPr>
              <a:t>0</a:t>
            </a:r>
            <a:r>
              <a:rPr lang="en-US" sz="1600" dirty="0" smtClean="0">
                <a:latin typeface="+mn-lt"/>
              </a:rPr>
              <a:t> </a:t>
            </a:r>
            <a:r>
              <a:rPr lang="en-US" sz="1600" dirty="0">
                <a:latin typeface="+mn-lt"/>
              </a:rPr>
              <a:t>to </a:t>
            </a:r>
            <a:r>
              <a:rPr lang="en-US" sz="1600" dirty="0" smtClean="0">
                <a:latin typeface="+mn-lt"/>
              </a:rPr>
              <a:t>Q</a:t>
            </a:r>
            <a:r>
              <a:rPr lang="en-US" sz="1600" baseline="-25000" dirty="0">
                <a:latin typeface="+mn-lt"/>
              </a:rPr>
              <a:t>1</a:t>
            </a:r>
            <a:r>
              <a:rPr lang="en-US" sz="1600" dirty="0" smtClean="0">
                <a:latin typeface="+mn-lt"/>
              </a:rPr>
              <a:t>. </a:t>
            </a:r>
          </a:p>
          <a:p>
            <a:pPr marL="228600" indent="-119063" eaLnBrk="1" hangingPunct="1">
              <a:buFont typeface="Arial" pitchFamily="34" charset="0"/>
              <a:buChar char="•"/>
            </a:pPr>
            <a:r>
              <a:rPr lang="en-US" sz="1600" dirty="0" smtClean="0">
                <a:latin typeface="+mn-lt"/>
              </a:rPr>
              <a:t>To the right, equilibrium </a:t>
            </a:r>
            <a:r>
              <a:rPr lang="en-US" sz="1600" dirty="0">
                <a:latin typeface="+mn-lt"/>
              </a:rPr>
              <a:t>price again rises from </a:t>
            </a:r>
            <a:r>
              <a:rPr lang="en-US" sz="1600" dirty="0" smtClean="0">
                <a:latin typeface="+mn-lt"/>
              </a:rPr>
              <a:t>P</a:t>
            </a:r>
            <a:r>
              <a:rPr lang="en-US" sz="1600" baseline="-25000" dirty="0">
                <a:latin typeface="+mn-lt"/>
              </a:rPr>
              <a:t>0</a:t>
            </a:r>
            <a:r>
              <a:rPr lang="en-US" sz="1600" dirty="0" smtClean="0">
                <a:latin typeface="+mn-lt"/>
              </a:rPr>
              <a:t> </a:t>
            </a:r>
            <a:r>
              <a:rPr lang="en-US" sz="1600" dirty="0">
                <a:latin typeface="+mn-lt"/>
              </a:rPr>
              <a:t>to </a:t>
            </a:r>
            <a:r>
              <a:rPr lang="en-US" sz="1600" dirty="0" smtClean="0">
                <a:latin typeface="+mn-lt"/>
              </a:rPr>
              <a:t>P</a:t>
            </a:r>
            <a:r>
              <a:rPr lang="en-US" sz="1600" baseline="-25000" dirty="0">
                <a:latin typeface="+mn-lt"/>
              </a:rPr>
              <a:t>1</a:t>
            </a:r>
            <a:r>
              <a:rPr lang="en-US" sz="1600" dirty="0" smtClean="0">
                <a:latin typeface="+mn-lt"/>
              </a:rPr>
              <a:t>, </a:t>
            </a:r>
            <a:r>
              <a:rPr lang="en-US" sz="1600" dirty="0">
                <a:latin typeface="+mn-lt"/>
              </a:rPr>
              <a:t>but the equilibrium quantity falls from </a:t>
            </a:r>
            <a:r>
              <a:rPr lang="en-US" sz="1600" dirty="0" smtClean="0">
                <a:latin typeface="+mn-lt"/>
              </a:rPr>
              <a:t>Q</a:t>
            </a:r>
            <a:r>
              <a:rPr lang="en-US" sz="1600" baseline="-25000" dirty="0" smtClean="0">
                <a:latin typeface="+mn-lt"/>
              </a:rPr>
              <a:t>0</a:t>
            </a:r>
            <a:r>
              <a:rPr lang="en-US" sz="1600" dirty="0" smtClean="0">
                <a:latin typeface="+mn-lt"/>
              </a:rPr>
              <a:t> to Q</a:t>
            </a:r>
            <a:r>
              <a:rPr lang="en-US" sz="1600" baseline="-25000" dirty="0">
                <a:latin typeface="+mn-lt"/>
              </a:rPr>
              <a:t>1</a:t>
            </a:r>
            <a:r>
              <a:rPr lang="en-US" sz="1600" dirty="0" smtClean="0">
                <a:latin typeface="+mn-lt"/>
              </a:rPr>
              <a:t>.</a:t>
            </a:r>
            <a:endParaRPr lang="en-US" sz="1600" dirty="0">
              <a:latin typeface="+mn-lt"/>
            </a:endParaRPr>
          </a:p>
        </p:txBody>
      </p:sp>
      <p:sp>
        <p:nvSpPr>
          <p:cNvPr id="25" name="TextBox 24"/>
          <p:cNvSpPr txBox="1">
            <a:spLocks noChangeArrowheads="1"/>
          </p:cNvSpPr>
          <p:nvPr/>
        </p:nvSpPr>
        <p:spPr bwMode="auto">
          <a:xfrm>
            <a:off x="5520652" y="1067113"/>
            <a:ext cx="263373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mn-lt"/>
              </a:rPr>
              <a:t>Price </a:t>
            </a:r>
            <a:r>
              <a:rPr lang="en-US" dirty="0">
                <a:latin typeface="+mn-lt"/>
              </a:rPr>
              <a:t>Rises, Quantity Falls</a:t>
            </a:r>
          </a:p>
        </p:txBody>
      </p:sp>
      <p:grpSp>
        <p:nvGrpSpPr>
          <p:cNvPr id="9" name="Group 25"/>
          <p:cNvGrpSpPr>
            <a:grpSpLocks/>
          </p:cNvGrpSpPr>
          <p:nvPr/>
        </p:nvGrpSpPr>
        <p:grpSpPr bwMode="auto">
          <a:xfrm>
            <a:off x="468313" y="3309937"/>
            <a:ext cx="1885950" cy="369332"/>
            <a:chOff x="1454748" y="3014246"/>
            <a:chExt cx="1886225" cy="368778"/>
          </a:xfrm>
        </p:grpSpPr>
        <p:cxnSp>
          <p:nvCxnSpPr>
            <p:cNvPr id="27" name="Straight Connector 26"/>
            <p:cNvCxnSpPr/>
            <p:nvPr/>
          </p:nvCxnSpPr>
          <p:spPr>
            <a:xfrm>
              <a:off x="1829453" y="3199704"/>
              <a:ext cx="1511520" cy="158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418" name="TextBox 27"/>
            <p:cNvSpPr txBox="1">
              <a:spLocks noChangeArrowheads="1"/>
            </p:cNvSpPr>
            <p:nvPr/>
          </p:nvSpPr>
          <p:spPr bwMode="auto">
            <a:xfrm>
              <a:off x="1454748" y="3014246"/>
              <a:ext cx="423576" cy="368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a:t>0</a:t>
              </a:r>
            </a:p>
          </p:txBody>
        </p:sp>
      </p:grpSp>
      <p:grpSp>
        <p:nvGrpSpPr>
          <p:cNvPr id="11" name="Group 28"/>
          <p:cNvGrpSpPr>
            <a:grpSpLocks/>
          </p:cNvGrpSpPr>
          <p:nvPr/>
        </p:nvGrpSpPr>
        <p:grpSpPr bwMode="auto">
          <a:xfrm>
            <a:off x="1066800" y="1905000"/>
            <a:ext cx="3200400" cy="2438400"/>
            <a:chOff x="2224919" y="3663698"/>
            <a:chExt cx="3573774" cy="3307589"/>
          </a:xfrm>
        </p:grpSpPr>
        <p:cxnSp>
          <p:nvCxnSpPr>
            <p:cNvPr id="30" name="Straight Connector 29"/>
            <p:cNvCxnSpPr/>
            <p:nvPr/>
          </p:nvCxnSpPr>
          <p:spPr>
            <a:xfrm flipV="1">
              <a:off x="2224919" y="4180509"/>
              <a:ext cx="3318504" cy="2790778"/>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56416" name="TextBox 30"/>
            <p:cNvSpPr txBox="1">
              <a:spLocks noChangeArrowheads="1"/>
            </p:cNvSpPr>
            <p:nvPr/>
          </p:nvSpPr>
          <p:spPr bwMode="auto">
            <a:xfrm>
              <a:off x="5325770" y="3663698"/>
              <a:ext cx="472923"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0</a:t>
              </a:r>
            </a:p>
          </p:txBody>
        </p:sp>
      </p:grpSp>
      <p:sp>
        <p:nvSpPr>
          <p:cNvPr id="33" name="Freeform 183"/>
          <p:cNvSpPr>
            <a:spLocks/>
          </p:cNvSpPr>
          <p:nvPr/>
        </p:nvSpPr>
        <p:spPr bwMode="auto">
          <a:xfrm>
            <a:off x="2209800" y="3419475"/>
            <a:ext cx="146050" cy="138113"/>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nvGrpSpPr>
          <p:cNvPr id="12" name="Group 79"/>
          <p:cNvGrpSpPr>
            <a:grpSpLocks/>
          </p:cNvGrpSpPr>
          <p:nvPr/>
        </p:nvGrpSpPr>
        <p:grpSpPr bwMode="auto">
          <a:xfrm>
            <a:off x="2057400" y="3505200"/>
            <a:ext cx="449162" cy="1731802"/>
            <a:chOff x="2835227" y="3210125"/>
            <a:chExt cx="449061" cy="1731046"/>
          </a:xfrm>
        </p:grpSpPr>
        <p:cxnSp>
          <p:nvCxnSpPr>
            <p:cNvPr id="40" name="Straight Connector 39"/>
            <p:cNvCxnSpPr/>
            <p:nvPr/>
          </p:nvCxnSpPr>
          <p:spPr>
            <a:xfrm rot="5400000">
              <a:off x="2369545" y="3886897"/>
              <a:ext cx="1363068" cy="952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414" name="TextBox 40"/>
            <p:cNvSpPr txBox="1">
              <a:spLocks noChangeArrowheads="1"/>
            </p:cNvSpPr>
            <p:nvPr/>
          </p:nvSpPr>
          <p:spPr bwMode="auto">
            <a:xfrm>
              <a:off x="2835227" y="4572000"/>
              <a:ext cx="449061" cy="369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0</a:t>
              </a:r>
            </a:p>
          </p:txBody>
        </p:sp>
      </p:grpSp>
      <p:grpSp>
        <p:nvGrpSpPr>
          <p:cNvPr id="13" name="Group 25"/>
          <p:cNvGrpSpPr>
            <a:grpSpLocks/>
          </p:cNvGrpSpPr>
          <p:nvPr/>
        </p:nvGrpSpPr>
        <p:grpSpPr bwMode="auto">
          <a:xfrm>
            <a:off x="2674938" y="2667001"/>
            <a:ext cx="449162" cy="2570168"/>
            <a:chOff x="3962400" y="2371131"/>
            <a:chExt cx="449062" cy="2570207"/>
          </a:xfrm>
        </p:grpSpPr>
        <p:cxnSp>
          <p:nvCxnSpPr>
            <p:cNvPr id="45" name="Straight Connector 44"/>
            <p:cNvCxnSpPr/>
            <p:nvPr/>
          </p:nvCxnSpPr>
          <p:spPr>
            <a:xfrm rot="5400000">
              <a:off x="3090000" y="3472079"/>
              <a:ext cx="2201896"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412" name="TextBox 45"/>
            <p:cNvSpPr txBox="1">
              <a:spLocks noChangeArrowheads="1"/>
            </p:cNvSpPr>
            <p:nvPr/>
          </p:nvSpPr>
          <p:spPr bwMode="auto">
            <a:xfrm>
              <a:off x="3962400" y="4572000"/>
              <a:ext cx="449062" cy="36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grpSp>
      <p:grpSp>
        <p:nvGrpSpPr>
          <p:cNvPr id="15" name="Group 89"/>
          <p:cNvGrpSpPr>
            <a:grpSpLocks/>
          </p:cNvGrpSpPr>
          <p:nvPr/>
        </p:nvGrpSpPr>
        <p:grpSpPr bwMode="auto">
          <a:xfrm>
            <a:off x="1544638" y="1752600"/>
            <a:ext cx="2930458" cy="1828800"/>
            <a:chOff x="1960953" y="1997790"/>
            <a:chExt cx="3271836" cy="2480693"/>
          </a:xfrm>
        </p:grpSpPr>
        <p:cxnSp>
          <p:nvCxnSpPr>
            <p:cNvPr id="91" name="Straight Connector 90"/>
            <p:cNvCxnSpPr/>
            <p:nvPr/>
          </p:nvCxnSpPr>
          <p:spPr>
            <a:xfrm>
              <a:off x="1960953" y="1997790"/>
              <a:ext cx="2977687" cy="248069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6410" name="TextBox 91"/>
            <p:cNvSpPr txBox="1">
              <a:spLocks noChangeArrowheads="1"/>
            </p:cNvSpPr>
            <p:nvPr/>
          </p:nvSpPr>
          <p:spPr bwMode="auto">
            <a:xfrm>
              <a:off x="4745621" y="3961671"/>
              <a:ext cx="487168"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grpSp>
        <p:nvGrpSpPr>
          <p:cNvPr id="16" name="Group 93"/>
          <p:cNvGrpSpPr>
            <a:grpSpLocks/>
          </p:cNvGrpSpPr>
          <p:nvPr/>
        </p:nvGrpSpPr>
        <p:grpSpPr bwMode="auto">
          <a:xfrm>
            <a:off x="1143000" y="1828800"/>
            <a:ext cx="2667000" cy="2057400"/>
            <a:chOff x="2820548" y="3663698"/>
            <a:chExt cx="2978145" cy="2790778"/>
          </a:xfrm>
        </p:grpSpPr>
        <p:cxnSp>
          <p:nvCxnSpPr>
            <p:cNvPr id="95" name="Straight Connector 94"/>
            <p:cNvCxnSpPr/>
            <p:nvPr/>
          </p:nvCxnSpPr>
          <p:spPr>
            <a:xfrm flipV="1">
              <a:off x="2820548" y="4180509"/>
              <a:ext cx="2722875" cy="227396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6408" name="TextBox 95"/>
            <p:cNvSpPr txBox="1">
              <a:spLocks noChangeArrowheads="1"/>
            </p:cNvSpPr>
            <p:nvPr/>
          </p:nvSpPr>
          <p:spPr bwMode="auto">
            <a:xfrm>
              <a:off x="5325770" y="3663698"/>
              <a:ext cx="472923"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1</a:t>
              </a:r>
            </a:p>
          </p:txBody>
        </p:sp>
      </p:grpSp>
      <p:sp>
        <p:nvSpPr>
          <p:cNvPr id="102" name="Freeform 183"/>
          <p:cNvSpPr>
            <a:spLocks/>
          </p:cNvSpPr>
          <p:nvPr/>
        </p:nvSpPr>
        <p:spPr bwMode="auto">
          <a:xfrm>
            <a:off x="2819400" y="26066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nvGrpSpPr>
          <p:cNvPr id="18" name="Group 106"/>
          <p:cNvGrpSpPr>
            <a:grpSpLocks/>
          </p:cNvGrpSpPr>
          <p:nvPr/>
        </p:nvGrpSpPr>
        <p:grpSpPr bwMode="auto">
          <a:xfrm>
            <a:off x="2286000" y="1676400"/>
            <a:ext cx="1050925" cy="990600"/>
            <a:chOff x="4817112" y="1383268"/>
            <a:chExt cx="1050288" cy="990600"/>
          </a:xfrm>
        </p:grpSpPr>
        <p:sp>
          <p:nvSpPr>
            <p:cNvPr id="56403" name="TextBox 107"/>
            <p:cNvSpPr txBox="1">
              <a:spLocks noChangeArrowheads="1"/>
            </p:cNvSpPr>
            <p:nvPr/>
          </p:nvSpPr>
          <p:spPr bwMode="auto">
            <a:xfrm>
              <a:off x="4817112" y="1383268"/>
              <a:ext cx="1050288"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New </a:t>
              </a:r>
            </a:p>
            <a:p>
              <a:pPr eaLnBrk="1" hangingPunct="1"/>
              <a:r>
                <a:rPr lang="en-US" sz="1400" dirty="0"/>
                <a:t>equilibrium</a:t>
              </a:r>
            </a:p>
          </p:txBody>
        </p:sp>
        <p:cxnSp>
          <p:nvCxnSpPr>
            <p:cNvPr id="109" name="Straight Connector 108"/>
            <p:cNvCxnSpPr/>
            <p:nvPr/>
          </p:nvCxnSpPr>
          <p:spPr>
            <a:xfrm rot="16200000" flipV="1">
              <a:off x="5151733" y="2115123"/>
              <a:ext cx="457200" cy="60288"/>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cxnSp>
        <p:nvCxnSpPr>
          <p:cNvPr id="113" name="Straight Arrow Connector 112"/>
          <p:cNvCxnSpPr/>
          <p:nvPr/>
        </p:nvCxnSpPr>
        <p:spPr>
          <a:xfrm>
            <a:off x="2286000" y="4648200"/>
            <a:ext cx="609600" cy="158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H="1" flipV="1">
            <a:off x="915988" y="2744788"/>
            <a:ext cx="3" cy="74374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a:off x="2209800" y="3198813"/>
            <a:ext cx="457200" cy="1587"/>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a:off x="1600200" y="2894013"/>
            <a:ext cx="1447800" cy="1587"/>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9" name="Group 121"/>
          <p:cNvGrpSpPr>
            <a:grpSpLocks/>
          </p:cNvGrpSpPr>
          <p:nvPr/>
        </p:nvGrpSpPr>
        <p:grpSpPr bwMode="auto">
          <a:xfrm>
            <a:off x="2438400" y="3224213"/>
            <a:ext cx="1524000" cy="738187"/>
            <a:chOff x="3276600" y="2244804"/>
            <a:chExt cx="1524000" cy="738664"/>
          </a:xfrm>
        </p:grpSpPr>
        <p:sp>
          <p:nvSpPr>
            <p:cNvPr id="56401" name="TextBox 122"/>
            <p:cNvSpPr txBox="1">
              <a:spLocks noChangeArrowheads="1"/>
            </p:cNvSpPr>
            <p:nvPr/>
          </p:nvSpPr>
          <p:spPr bwMode="auto">
            <a:xfrm>
              <a:off x="3880155" y="2244804"/>
              <a:ext cx="920445"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Small</a:t>
              </a:r>
            </a:p>
            <a:p>
              <a:pPr eaLnBrk="1" hangingPunct="1"/>
              <a:r>
                <a:rPr lang="en-US" sz="1400" dirty="0"/>
                <a:t>decrease</a:t>
              </a:r>
            </a:p>
            <a:p>
              <a:pPr eaLnBrk="1" hangingPunct="1"/>
              <a:r>
                <a:rPr lang="en-US" sz="1400" dirty="0"/>
                <a:t>in supply</a:t>
              </a:r>
            </a:p>
          </p:txBody>
        </p:sp>
        <p:cxnSp>
          <p:nvCxnSpPr>
            <p:cNvPr id="124" name="Straight Connector 123"/>
            <p:cNvCxnSpPr/>
            <p:nvPr/>
          </p:nvCxnSpPr>
          <p:spPr>
            <a:xfrm>
              <a:off x="3276600" y="2297225"/>
              <a:ext cx="609600" cy="152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126"/>
          <p:cNvGrpSpPr>
            <a:grpSpLocks/>
          </p:cNvGrpSpPr>
          <p:nvPr/>
        </p:nvGrpSpPr>
        <p:grpSpPr bwMode="auto">
          <a:xfrm>
            <a:off x="838200" y="1905000"/>
            <a:ext cx="1136650" cy="990600"/>
            <a:chOff x="3880155" y="2168604"/>
            <a:chExt cx="1136955" cy="990601"/>
          </a:xfrm>
        </p:grpSpPr>
        <p:sp>
          <p:nvSpPr>
            <p:cNvPr id="56399" name="TextBox 127"/>
            <p:cNvSpPr txBox="1">
              <a:spLocks noChangeArrowheads="1"/>
            </p:cNvSpPr>
            <p:nvPr/>
          </p:nvSpPr>
          <p:spPr bwMode="auto">
            <a:xfrm>
              <a:off x="3880155" y="2168604"/>
              <a:ext cx="1019831"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Large</a:t>
              </a:r>
            </a:p>
            <a:p>
              <a:pPr eaLnBrk="1" hangingPunct="1"/>
              <a:r>
                <a:rPr lang="en-US" sz="1400" dirty="0"/>
                <a:t>increase</a:t>
              </a:r>
            </a:p>
            <a:p>
              <a:pPr eaLnBrk="1" hangingPunct="1"/>
              <a:r>
                <a:rPr lang="en-US" sz="1400" dirty="0"/>
                <a:t>in demand</a:t>
              </a:r>
            </a:p>
          </p:txBody>
        </p:sp>
        <p:cxnSp>
          <p:nvCxnSpPr>
            <p:cNvPr id="129" name="Straight Connector 128"/>
            <p:cNvCxnSpPr/>
            <p:nvPr/>
          </p:nvCxnSpPr>
          <p:spPr>
            <a:xfrm rot="16200000" flipH="1">
              <a:off x="4715455" y="2857550"/>
              <a:ext cx="381000" cy="2223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1" name="Rectangle 130"/>
          <p:cNvSpPr/>
          <p:nvPr/>
        </p:nvSpPr>
        <p:spPr>
          <a:xfrm>
            <a:off x="5310188" y="1743075"/>
            <a:ext cx="3581400" cy="3124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2" name="Group 131"/>
          <p:cNvGrpSpPr>
            <a:grpSpLocks/>
          </p:cNvGrpSpPr>
          <p:nvPr/>
        </p:nvGrpSpPr>
        <p:grpSpPr bwMode="auto">
          <a:xfrm>
            <a:off x="4711502" y="1558625"/>
            <a:ext cx="651139" cy="3308650"/>
            <a:chOff x="1229432" y="1262825"/>
            <a:chExt cx="651800" cy="3309175"/>
          </a:xfrm>
        </p:grpSpPr>
        <p:cxnSp>
          <p:nvCxnSpPr>
            <p:cNvPr id="133" name="Straight Connector 132"/>
            <p:cNvCxnSpPr/>
            <p:nvPr/>
          </p:nvCxnSpPr>
          <p:spPr>
            <a:xfrm rot="5400000">
              <a:off x="229862" y="2971544"/>
              <a:ext cx="3199323"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6398" name="TextBox 133"/>
            <p:cNvSpPr txBox="1">
              <a:spLocks noChangeArrowheads="1"/>
            </p:cNvSpPr>
            <p:nvPr/>
          </p:nvSpPr>
          <p:spPr bwMode="auto">
            <a:xfrm>
              <a:off x="1229432" y="1262825"/>
              <a:ext cx="651800" cy="338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Price</a:t>
              </a:r>
              <a:endParaRPr lang="en-US" sz="1600" dirty="0"/>
            </a:p>
          </p:txBody>
        </p:sp>
      </p:grpSp>
      <p:grpSp>
        <p:nvGrpSpPr>
          <p:cNvPr id="26" name="Group 134"/>
          <p:cNvGrpSpPr>
            <a:grpSpLocks/>
          </p:cNvGrpSpPr>
          <p:nvPr/>
        </p:nvGrpSpPr>
        <p:grpSpPr bwMode="auto">
          <a:xfrm>
            <a:off x="5180587" y="4867269"/>
            <a:ext cx="3811012" cy="588018"/>
            <a:chOff x="1676400" y="5181600"/>
            <a:chExt cx="3733800" cy="586948"/>
          </a:xfrm>
        </p:grpSpPr>
        <p:cxnSp>
          <p:nvCxnSpPr>
            <p:cNvPr id="136" name="Straight Connector 135"/>
            <p:cNvCxnSpPr/>
            <p:nvPr/>
          </p:nvCxnSpPr>
          <p:spPr>
            <a:xfrm>
              <a:off x="1805532" y="5181600"/>
              <a:ext cx="3581400" cy="15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6395" name="TextBox 136"/>
            <p:cNvSpPr txBox="1">
              <a:spLocks noChangeArrowheads="1"/>
            </p:cNvSpPr>
            <p:nvPr/>
          </p:nvSpPr>
          <p:spPr bwMode="auto">
            <a:xfrm>
              <a:off x="4022214" y="5184838"/>
              <a:ext cx="1387986" cy="583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Quantity of Hamburgers</a:t>
              </a:r>
              <a:endParaRPr lang="en-US" sz="1600" dirty="0"/>
            </a:p>
          </p:txBody>
        </p:sp>
        <p:sp>
          <p:nvSpPr>
            <p:cNvPr id="56396" name="TextBox 137"/>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28" name="Group 138"/>
          <p:cNvGrpSpPr>
            <a:grpSpLocks/>
          </p:cNvGrpSpPr>
          <p:nvPr/>
        </p:nvGrpSpPr>
        <p:grpSpPr bwMode="auto">
          <a:xfrm>
            <a:off x="5638800" y="2438400"/>
            <a:ext cx="3332134" cy="2057400"/>
            <a:chOff x="1705683" y="1791066"/>
            <a:chExt cx="3720624" cy="2790778"/>
          </a:xfrm>
        </p:grpSpPr>
        <p:cxnSp>
          <p:nvCxnSpPr>
            <p:cNvPr id="140" name="Straight Connector 139"/>
            <p:cNvCxnSpPr/>
            <p:nvPr/>
          </p:nvCxnSpPr>
          <p:spPr>
            <a:xfrm>
              <a:off x="1705683" y="1791066"/>
              <a:ext cx="3233195" cy="2687416"/>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56393" name="TextBox 140"/>
            <p:cNvSpPr txBox="1">
              <a:spLocks noChangeArrowheads="1"/>
            </p:cNvSpPr>
            <p:nvPr/>
          </p:nvSpPr>
          <p:spPr bwMode="auto">
            <a:xfrm>
              <a:off x="4939097" y="4080860"/>
              <a:ext cx="487210"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grpSp>
        <p:nvGrpSpPr>
          <p:cNvPr id="29" name="Group 141"/>
          <p:cNvGrpSpPr>
            <a:grpSpLocks/>
          </p:cNvGrpSpPr>
          <p:nvPr/>
        </p:nvGrpSpPr>
        <p:grpSpPr bwMode="auto">
          <a:xfrm>
            <a:off x="4948238" y="2514599"/>
            <a:ext cx="1757362" cy="369332"/>
            <a:chOff x="1466575" y="3014246"/>
            <a:chExt cx="1862200" cy="368777"/>
          </a:xfrm>
        </p:grpSpPr>
        <p:cxnSp>
          <p:nvCxnSpPr>
            <p:cNvPr id="143" name="Straight Connector 142"/>
            <p:cNvCxnSpPr/>
            <p:nvPr/>
          </p:nvCxnSpPr>
          <p:spPr>
            <a:xfrm>
              <a:off x="1875350" y="3240918"/>
              <a:ext cx="1453425"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391" name="TextBox 143"/>
            <p:cNvSpPr txBox="1">
              <a:spLocks noChangeArrowheads="1"/>
            </p:cNvSpPr>
            <p:nvPr/>
          </p:nvSpPr>
          <p:spPr bwMode="auto">
            <a:xfrm>
              <a:off x="1466575" y="3014246"/>
              <a:ext cx="448779" cy="368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a:t>1</a:t>
              </a:r>
            </a:p>
          </p:txBody>
        </p:sp>
      </p:grpSp>
      <p:grpSp>
        <p:nvGrpSpPr>
          <p:cNvPr id="31" name="Group 144"/>
          <p:cNvGrpSpPr>
            <a:grpSpLocks/>
          </p:cNvGrpSpPr>
          <p:nvPr/>
        </p:nvGrpSpPr>
        <p:grpSpPr bwMode="auto">
          <a:xfrm>
            <a:off x="4948238" y="3309937"/>
            <a:ext cx="2214562" cy="369332"/>
            <a:chOff x="1454748" y="3014246"/>
            <a:chExt cx="2214700" cy="368778"/>
          </a:xfrm>
        </p:grpSpPr>
        <p:cxnSp>
          <p:nvCxnSpPr>
            <p:cNvPr id="146" name="Straight Connector 145"/>
            <p:cNvCxnSpPr/>
            <p:nvPr/>
          </p:nvCxnSpPr>
          <p:spPr>
            <a:xfrm>
              <a:off x="1829421" y="3199704"/>
              <a:ext cx="1840027" cy="9511"/>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389" name="TextBox 146"/>
            <p:cNvSpPr txBox="1">
              <a:spLocks noChangeArrowheads="1"/>
            </p:cNvSpPr>
            <p:nvPr/>
          </p:nvSpPr>
          <p:spPr bwMode="auto">
            <a:xfrm>
              <a:off x="1454748" y="3014246"/>
              <a:ext cx="423540" cy="368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a:t>0</a:t>
              </a:r>
            </a:p>
          </p:txBody>
        </p:sp>
      </p:grpSp>
      <p:grpSp>
        <p:nvGrpSpPr>
          <p:cNvPr id="32" name="Group 147"/>
          <p:cNvGrpSpPr>
            <a:grpSpLocks/>
          </p:cNvGrpSpPr>
          <p:nvPr/>
        </p:nvGrpSpPr>
        <p:grpSpPr bwMode="auto">
          <a:xfrm>
            <a:off x="5943600" y="1905000"/>
            <a:ext cx="3200400" cy="2438400"/>
            <a:chOff x="2224919" y="3663698"/>
            <a:chExt cx="3573774" cy="3307589"/>
          </a:xfrm>
        </p:grpSpPr>
        <p:cxnSp>
          <p:nvCxnSpPr>
            <p:cNvPr id="149" name="Straight Connector 148"/>
            <p:cNvCxnSpPr/>
            <p:nvPr/>
          </p:nvCxnSpPr>
          <p:spPr>
            <a:xfrm flipV="1">
              <a:off x="2224919" y="4180509"/>
              <a:ext cx="3318504" cy="2790778"/>
            </a:xfrm>
            <a:prstGeom prst="line">
              <a:avLst/>
            </a:prstGeom>
            <a:ln w="38100">
              <a:solidFill>
                <a:srgbClr val="000070"/>
              </a:solidFill>
            </a:ln>
          </p:spPr>
          <p:style>
            <a:lnRef idx="1">
              <a:schemeClr val="accent1"/>
            </a:lnRef>
            <a:fillRef idx="0">
              <a:schemeClr val="accent1"/>
            </a:fillRef>
            <a:effectRef idx="0">
              <a:schemeClr val="accent1"/>
            </a:effectRef>
            <a:fontRef idx="minor">
              <a:schemeClr val="tx1"/>
            </a:fontRef>
          </p:style>
        </p:cxnSp>
        <p:sp>
          <p:nvSpPr>
            <p:cNvPr id="56387" name="TextBox 149"/>
            <p:cNvSpPr txBox="1">
              <a:spLocks noChangeArrowheads="1"/>
            </p:cNvSpPr>
            <p:nvPr/>
          </p:nvSpPr>
          <p:spPr bwMode="auto">
            <a:xfrm>
              <a:off x="5325770" y="3663698"/>
              <a:ext cx="472923"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0</a:t>
              </a:r>
            </a:p>
          </p:txBody>
        </p:sp>
      </p:grpSp>
      <p:sp>
        <p:nvSpPr>
          <p:cNvPr id="151" name="Freeform 183"/>
          <p:cNvSpPr>
            <a:spLocks/>
          </p:cNvSpPr>
          <p:nvPr/>
        </p:nvSpPr>
        <p:spPr bwMode="auto">
          <a:xfrm>
            <a:off x="7086600" y="3419475"/>
            <a:ext cx="146050" cy="138113"/>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nvGrpSpPr>
          <p:cNvPr id="34" name="Group 79"/>
          <p:cNvGrpSpPr>
            <a:grpSpLocks/>
          </p:cNvGrpSpPr>
          <p:nvPr/>
        </p:nvGrpSpPr>
        <p:grpSpPr bwMode="auto">
          <a:xfrm>
            <a:off x="6934200" y="3505200"/>
            <a:ext cx="449162" cy="1731802"/>
            <a:chOff x="2835227" y="3210125"/>
            <a:chExt cx="449061" cy="1731046"/>
          </a:xfrm>
        </p:grpSpPr>
        <p:cxnSp>
          <p:nvCxnSpPr>
            <p:cNvPr id="153" name="Straight Connector 152"/>
            <p:cNvCxnSpPr/>
            <p:nvPr/>
          </p:nvCxnSpPr>
          <p:spPr>
            <a:xfrm rot="5400000">
              <a:off x="2369545" y="3886897"/>
              <a:ext cx="1363068" cy="952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385" name="TextBox 153"/>
            <p:cNvSpPr txBox="1">
              <a:spLocks noChangeArrowheads="1"/>
            </p:cNvSpPr>
            <p:nvPr/>
          </p:nvSpPr>
          <p:spPr bwMode="auto">
            <a:xfrm>
              <a:off x="2835227" y="4572000"/>
              <a:ext cx="449061" cy="369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0</a:t>
              </a:r>
            </a:p>
          </p:txBody>
        </p:sp>
      </p:grpSp>
      <p:grpSp>
        <p:nvGrpSpPr>
          <p:cNvPr id="35" name="Group 25"/>
          <p:cNvGrpSpPr>
            <a:grpSpLocks/>
          </p:cNvGrpSpPr>
          <p:nvPr/>
        </p:nvGrpSpPr>
        <p:grpSpPr bwMode="auto">
          <a:xfrm>
            <a:off x="6484938" y="2667001"/>
            <a:ext cx="449162" cy="2570168"/>
            <a:chOff x="3962400" y="2371131"/>
            <a:chExt cx="449062" cy="2570207"/>
          </a:xfrm>
        </p:grpSpPr>
        <p:cxnSp>
          <p:nvCxnSpPr>
            <p:cNvPr id="156" name="Straight Connector 155"/>
            <p:cNvCxnSpPr/>
            <p:nvPr/>
          </p:nvCxnSpPr>
          <p:spPr>
            <a:xfrm rot="5400000">
              <a:off x="3090000" y="3472079"/>
              <a:ext cx="2201896"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383" name="TextBox 156"/>
            <p:cNvSpPr txBox="1">
              <a:spLocks noChangeArrowheads="1"/>
            </p:cNvSpPr>
            <p:nvPr/>
          </p:nvSpPr>
          <p:spPr bwMode="auto">
            <a:xfrm>
              <a:off x="3962400" y="4572000"/>
              <a:ext cx="449062" cy="36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grpSp>
      <p:grpSp>
        <p:nvGrpSpPr>
          <p:cNvPr id="36" name="Group 157"/>
          <p:cNvGrpSpPr>
            <a:grpSpLocks/>
          </p:cNvGrpSpPr>
          <p:nvPr/>
        </p:nvGrpSpPr>
        <p:grpSpPr bwMode="auto">
          <a:xfrm>
            <a:off x="5908675" y="2209800"/>
            <a:ext cx="2930458" cy="1828800"/>
            <a:chOff x="1960953" y="1997790"/>
            <a:chExt cx="3271836" cy="2480693"/>
          </a:xfrm>
        </p:grpSpPr>
        <p:cxnSp>
          <p:nvCxnSpPr>
            <p:cNvPr id="159" name="Straight Connector 158"/>
            <p:cNvCxnSpPr/>
            <p:nvPr/>
          </p:nvCxnSpPr>
          <p:spPr>
            <a:xfrm>
              <a:off x="1960953" y="1997790"/>
              <a:ext cx="2977687" cy="248069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6381" name="TextBox 159"/>
            <p:cNvSpPr txBox="1">
              <a:spLocks noChangeArrowheads="1"/>
            </p:cNvSpPr>
            <p:nvPr/>
          </p:nvSpPr>
          <p:spPr bwMode="auto">
            <a:xfrm>
              <a:off x="4745621" y="3961671"/>
              <a:ext cx="487168"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grpSp>
        <p:nvGrpSpPr>
          <p:cNvPr id="37" name="Group 160"/>
          <p:cNvGrpSpPr>
            <a:grpSpLocks/>
          </p:cNvGrpSpPr>
          <p:nvPr/>
        </p:nvGrpSpPr>
        <p:grpSpPr bwMode="auto">
          <a:xfrm>
            <a:off x="5486400" y="1524000"/>
            <a:ext cx="2667000" cy="2057400"/>
            <a:chOff x="2820548" y="3663698"/>
            <a:chExt cx="2978145" cy="2790778"/>
          </a:xfrm>
        </p:grpSpPr>
        <p:cxnSp>
          <p:nvCxnSpPr>
            <p:cNvPr id="162" name="Straight Connector 161"/>
            <p:cNvCxnSpPr/>
            <p:nvPr/>
          </p:nvCxnSpPr>
          <p:spPr>
            <a:xfrm flipV="1">
              <a:off x="2820548" y="4180509"/>
              <a:ext cx="2722875" cy="227396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6379" name="TextBox 162"/>
            <p:cNvSpPr txBox="1">
              <a:spLocks noChangeArrowheads="1"/>
            </p:cNvSpPr>
            <p:nvPr/>
          </p:nvSpPr>
          <p:spPr bwMode="auto">
            <a:xfrm>
              <a:off x="5325770" y="3663698"/>
              <a:ext cx="472923" cy="50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S</a:t>
              </a:r>
              <a:r>
                <a:rPr lang="en-US" baseline="-25000" dirty="0"/>
                <a:t>1</a:t>
              </a:r>
            </a:p>
          </p:txBody>
        </p:sp>
      </p:grpSp>
      <p:sp>
        <p:nvSpPr>
          <p:cNvPr id="164" name="Freeform 183"/>
          <p:cNvSpPr>
            <a:spLocks/>
          </p:cNvSpPr>
          <p:nvPr/>
        </p:nvSpPr>
        <p:spPr bwMode="auto">
          <a:xfrm>
            <a:off x="6635750" y="26828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solidFill>
              <a:schemeClr val="tx1"/>
            </a:solidFill>
            <a:round/>
            <a:headEnd/>
            <a:tailEnd/>
          </a:ln>
        </p:spPr>
        <p:txBody>
          <a:bodyPr/>
          <a:lstStyle/>
          <a:p>
            <a:endParaRPr lang="en-US"/>
          </a:p>
        </p:txBody>
      </p:sp>
      <p:grpSp>
        <p:nvGrpSpPr>
          <p:cNvPr id="39" name="Group 167"/>
          <p:cNvGrpSpPr>
            <a:grpSpLocks/>
          </p:cNvGrpSpPr>
          <p:nvPr/>
        </p:nvGrpSpPr>
        <p:grpSpPr bwMode="auto">
          <a:xfrm>
            <a:off x="6742173" y="2143126"/>
            <a:ext cx="1776350" cy="561974"/>
            <a:chOff x="4793417" y="1850648"/>
            <a:chExt cx="1775669" cy="561271"/>
          </a:xfrm>
        </p:grpSpPr>
        <p:sp>
          <p:nvSpPr>
            <p:cNvPr id="56374" name="TextBox 168"/>
            <p:cNvSpPr txBox="1">
              <a:spLocks noChangeArrowheads="1"/>
            </p:cNvSpPr>
            <p:nvPr/>
          </p:nvSpPr>
          <p:spPr bwMode="auto">
            <a:xfrm>
              <a:off x="5518798" y="1850648"/>
              <a:ext cx="1050288"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New </a:t>
              </a:r>
            </a:p>
            <a:p>
              <a:pPr eaLnBrk="1" hangingPunct="1"/>
              <a:r>
                <a:rPr lang="en-US" sz="1400" dirty="0"/>
                <a:t>equilibrium</a:t>
              </a:r>
            </a:p>
          </p:txBody>
        </p:sp>
        <p:cxnSp>
          <p:nvCxnSpPr>
            <p:cNvPr id="170" name="Straight Connector 169"/>
            <p:cNvCxnSpPr/>
            <p:nvPr/>
          </p:nvCxnSpPr>
          <p:spPr>
            <a:xfrm flipV="1">
              <a:off x="4793417" y="2112258"/>
              <a:ext cx="725147" cy="2996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71" name="Straight Arrow Connector 170"/>
          <p:cNvCxnSpPr/>
          <p:nvPr/>
        </p:nvCxnSpPr>
        <p:spPr>
          <a:xfrm>
            <a:off x="6742175" y="4648200"/>
            <a:ext cx="396875" cy="1588"/>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2" name="Straight Arrow Connector 171"/>
          <p:cNvCxnSpPr/>
          <p:nvPr/>
        </p:nvCxnSpPr>
        <p:spPr>
          <a:xfrm flipH="1" flipV="1">
            <a:off x="5394325" y="2744788"/>
            <a:ext cx="3" cy="749815"/>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3" name="Straight Arrow Connector 172"/>
          <p:cNvCxnSpPr/>
          <p:nvPr/>
        </p:nvCxnSpPr>
        <p:spPr>
          <a:xfrm>
            <a:off x="6248400" y="3124200"/>
            <a:ext cx="1447800" cy="1588"/>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4" name="Straight Arrow Connector 173"/>
          <p:cNvCxnSpPr/>
          <p:nvPr/>
        </p:nvCxnSpPr>
        <p:spPr>
          <a:xfrm>
            <a:off x="5943600" y="2590800"/>
            <a:ext cx="533400" cy="158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1" name="Group 174"/>
          <p:cNvGrpSpPr>
            <a:grpSpLocks/>
          </p:cNvGrpSpPr>
          <p:nvPr/>
        </p:nvGrpSpPr>
        <p:grpSpPr bwMode="auto">
          <a:xfrm>
            <a:off x="7467600" y="2895600"/>
            <a:ext cx="1524000" cy="738188"/>
            <a:chOff x="3276600" y="2016204"/>
            <a:chExt cx="1524000" cy="738664"/>
          </a:xfrm>
        </p:grpSpPr>
        <p:sp>
          <p:nvSpPr>
            <p:cNvPr id="56372" name="TextBox 175"/>
            <p:cNvSpPr txBox="1">
              <a:spLocks noChangeArrowheads="1"/>
            </p:cNvSpPr>
            <p:nvPr/>
          </p:nvSpPr>
          <p:spPr bwMode="auto">
            <a:xfrm>
              <a:off x="3880155" y="2016204"/>
              <a:ext cx="920445"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Large </a:t>
              </a:r>
            </a:p>
            <a:p>
              <a:pPr eaLnBrk="1" hangingPunct="1"/>
              <a:r>
                <a:rPr lang="en-US" sz="1400" dirty="0"/>
                <a:t>decrease</a:t>
              </a:r>
            </a:p>
            <a:p>
              <a:pPr eaLnBrk="1" hangingPunct="1"/>
              <a:r>
                <a:rPr lang="en-US" sz="1400" dirty="0"/>
                <a:t>in supply</a:t>
              </a:r>
            </a:p>
          </p:txBody>
        </p:sp>
        <p:cxnSp>
          <p:nvCxnSpPr>
            <p:cNvPr id="177" name="Straight Connector 176"/>
            <p:cNvCxnSpPr/>
            <p:nvPr/>
          </p:nvCxnSpPr>
          <p:spPr>
            <a:xfrm>
              <a:off x="3276600" y="2297373"/>
              <a:ext cx="609600" cy="152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Group 177"/>
          <p:cNvGrpSpPr>
            <a:grpSpLocks/>
          </p:cNvGrpSpPr>
          <p:nvPr/>
        </p:nvGrpSpPr>
        <p:grpSpPr bwMode="auto">
          <a:xfrm>
            <a:off x="6045200" y="1568678"/>
            <a:ext cx="1041400" cy="1022122"/>
            <a:chOff x="4606720" y="1832282"/>
            <a:chExt cx="1040670" cy="1022123"/>
          </a:xfrm>
        </p:grpSpPr>
        <p:sp>
          <p:nvSpPr>
            <p:cNvPr id="56370" name="TextBox 178"/>
            <p:cNvSpPr txBox="1">
              <a:spLocks noChangeArrowheads="1"/>
            </p:cNvSpPr>
            <p:nvPr/>
          </p:nvSpPr>
          <p:spPr bwMode="auto">
            <a:xfrm>
              <a:off x="4606720" y="1832282"/>
              <a:ext cx="1040670"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Small </a:t>
              </a:r>
            </a:p>
            <a:p>
              <a:pPr eaLnBrk="1" hangingPunct="1"/>
              <a:r>
                <a:rPr lang="en-US" sz="1400" dirty="0"/>
                <a:t>increase</a:t>
              </a:r>
            </a:p>
            <a:p>
              <a:pPr eaLnBrk="1" hangingPunct="1"/>
              <a:r>
                <a:rPr lang="en-US" sz="1400" dirty="0"/>
                <a:t>in demand</a:t>
              </a:r>
            </a:p>
          </p:txBody>
        </p:sp>
        <p:cxnSp>
          <p:nvCxnSpPr>
            <p:cNvPr id="180" name="Straight Connector 179"/>
            <p:cNvCxnSpPr/>
            <p:nvPr/>
          </p:nvCxnSpPr>
          <p:spPr>
            <a:xfrm flipH="1">
              <a:off x="4652727" y="2549605"/>
              <a:ext cx="287588"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7" name="Title 1"/>
          <p:cNvSpPr>
            <a:spLocks noGrp="1"/>
          </p:cNvSpPr>
          <p:nvPr>
            <p:ph type="title"/>
          </p:nvPr>
        </p:nvSpPr>
        <p:spPr bwMode="auto">
          <a:xfrm>
            <a:off x="3811965" y="203388"/>
            <a:ext cx="5035153"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400" dirty="0" smtClean="0">
                <a:solidFill>
                  <a:schemeClr val="bg1">
                    <a:lumMod val="50000"/>
                  </a:schemeClr>
                </a:solidFill>
                <a:latin typeface="+mn-lt"/>
                <a:cs typeface="Angsana New" pitchFamily="18" charset="-34"/>
              </a:rPr>
              <a:t>Supply and Demand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par>
                          <p:cTn id="18" fill="hold" nodeType="afterGroup">
                            <p:stCondLst>
                              <p:cond delay="1000"/>
                            </p:stCondLst>
                            <p:childTnLst>
                              <p:par>
                                <p:cTn id="19" presetID="22" presetClass="entr" presetSubtype="8" fill="hold" nodeType="afterEffect">
                                  <p:stCondLst>
                                    <p:cond delay="500"/>
                                  </p:stCondLst>
                                  <p:childTnLst>
                                    <p:set>
                                      <p:cBhvr>
                                        <p:cTn id="20" dur="1" fill="hold">
                                          <p:stCondLst>
                                            <p:cond delay="0"/>
                                          </p:stCondLst>
                                        </p:cTn>
                                        <p:tgtEl>
                                          <p:spTgt spid="6"/>
                                        </p:tgtEl>
                                        <p:attrNameLst>
                                          <p:attrName>style.visibility</p:attrName>
                                        </p:attrNameLst>
                                      </p:cBhvr>
                                      <p:to>
                                        <p:strVal val="visible"/>
                                      </p:to>
                                    </p:set>
                                    <p:animEffect transition="in" filter="wipe(left)">
                                      <p:cBhvr>
                                        <p:cTn id="21" dur="1000"/>
                                        <p:tgtEl>
                                          <p:spTgt spid="6"/>
                                        </p:tgtEl>
                                      </p:cBhvr>
                                    </p:animEffect>
                                  </p:childTnLst>
                                </p:cTn>
                              </p:par>
                            </p:childTnLst>
                          </p:cTn>
                        </p:par>
                        <p:par>
                          <p:cTn id="22" fill="hold" nodeType="afterGroup">
                            <p:stCondLst>
                              <p:cond delay="2500"/>
                            </p:stCondLst>
                            <p:childTnLst>
                              <p:par>
                                <p:cTn id="23" presetID="22" presetClass="entr" presetSubtype="8" fill="hold" nodeType="afterEffect">
                                  <p:stCondLst>
                                    <p:cond delay="50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1000"/>
                                        <p:tgtEl>
                                          <p:spTgt spid="11"/>
                                        </p:tgtEl>
                                      </p:cBhvr>
                                    </p:animEffect>
                                  </p:childTnLst>
                                </p:cTn>
                              </p:par>
                            </p:childTnLst>
                          </p:cTn>
                        </p:par>
                        <p:par>
                          <p:cTn id="26" fill="hold" nodeType="afterGroup">
                            <p:stCondLst>
                              <p:cond delay="4000"/>
                            </p:stCondLst>
                            <p:childTnLst>
                              <p:par>
                                <p:cTn id="27" presetID="22" presetClass="entr" presetSubtype="8" fill="hold" grpId="0" nodeType="after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wipe(left)">
                                      <p:cBhvr>
                                        <p:cTn id="29" dur="500"/>
                                        <p:tgtEl>
                                          <p:spTgt spid="33"/>
                                        </p:tgtEl>
                                      </p:cBhvr>
                                    </p:animEffect>
                                  </p:childTnLst>
                                </p:cTn>
                              </p:par>
                            </p:childTnLst>
                          </p:cTn>
                        </p:par>
                        <p:par>
                          <p:cTn id="30" fill="hold" nodeType="afterGroup">
                            <p:stCondLst>
                              <p:cond delay="4500"/>
                            </p:stCondLst>
                            <p:childTnLst>
                              <p:par>
                                <p:cTn id="31" presetID="22" presetClass="entr" presetSubtype="8"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childTnLst>
                          </p:cTn>
                        </p:par>
                        <p:par>
                          <p:cTn id="34" fill="hold" nodeType="afterGroup">
                            <p:stCondLst>
                              <p:cond delay="5000"/>
                            </p:stCondLst>
                            <p:childTnLst>
                              <p:par>
                                <p:cTn id="35" presetID="22" presetClass="entr" presetSubtype="1" fill="hold"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up)">
                                      <p:cBhvr>
                                        <p:cTn id="37" dur="500"/>
                                        <p:tgtEl>
                                          <p:spTgt spid="12"/>
                                        </p:tgtEl>
                                      </p:cBhvr>
                                    </p:animEffect>
                                  </p:childTnLst>
                                </p:cTn>
                              </p:par>
                            </p:childTnLst>
                          </p:cTn>
                        </p:par>
                        <p:par>
                          <p:cTn id="38" fill="hold" nodeType="afterGroup">
                            <p:stCondLst>
                              <p:cond delay="5500"/>
                            </p:stCondLst>
                            <p:childTnLst>
                              <p:par>
                                <p:cTn id="39" presetID="22" presetClass="entr" presetSubtype="2" fill="hold" nodeType="afterEffect">
                                  <p:stCondLst>
                                    <p:cond delay="0"/>
                                  </p:stCondLst>
                                  <p:childTnLst>
                                    <p:set>
                                      <p:cBhvr>
                                        <p:cTn id="40" dur="1" fill="hold">
                                          <p:stCondLst>
                                            <p:cond delay="0"/>
                                          </p:stCondLst>
                                        </p:cTn>
                                        <p:tgtEl>
                                          <p:spTgt spid="116"/>
                                        </p:tgtEl>
                                        <p:attrNameLst>
                                          <p:attrName>style.visibility</p:attrName>
                                        </p:attrNameLst>
                                      </p:cBhvr>
                                      <p:to>
                                        <p:strVal val="visible"/>
                                      </p:to>
                                    </p:set>
                                    <p:animEffect transition="in" filter="wipe(right)">
                                      <p:cBhvr>
                                        <p:cTn id="41" dur="500"/>
                                        <p:tgtEl>
                                          <p:spTgt spid="116"/>
                                        </p:tgtEl>
                                      </p:cBhvr>
                                    </p:animEffect>
                                  </p:childTnLst>
                                </p:cTn>
                              </p:par>
                            </p:childTnLst>
                          </p:cTn>
                        </p:par>
                        <p:par>
                          <p:cTn id="42" fill="hold" nodeType="afterGroup">
                            <p:stCondLst>
                              <p:cond delay="6000"/>
                            </p:stCondLst>
                            <p:childTnLst>
                              <p:par>
                                <p:cTn id="43" presetID="22" presetClass="entr" presetSubtype="8" fill="hold" nodeType="after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wipe(left)">
                                      <p:cBhvr>
                                        <p:cTn id="45" dur="500"/>
                                        <p:tgtEl>
                                          <p:spTgt spid="19"/>
                                        </p:tgtEl>
                                      </p:cBhvr>
                                    </p:animEffect>
                                  </p:childTnLst>
                                </p:cTn>
                              </p:par>
                            </p:childTnLst>
                          </p:cTn>
                        </p:par>
                        <p:par>
                          <p:cTn id="46" fill="hold" nodeType="afterGroup">
                            <p:stCondLst>
                              <p:cond delay="6500"/>
                            </p:stCondLst>
                            <p:childTnLst>
                              <p:par>
                                <p:cTn id="47" presetID="22" presetClass="entr" presetSubtype="8" fill="hold" nodeType="afterEffect">
                                  <p:stCondLst>
                                    <p:cond delay="500"/>
                                  </p:stCondLst>
                                  <p:childTnLst>
                                    <p:set>
                                      <p:cBhvr>
                                        <p:cTn id="48" dur="1" fill="hold">
                                          <p:stCondLst>
                                            <p:cond delay="0"/>
                                          </p:stCondLst>
                                        </p:cTn>
                                        <p:tgtEl>
                                          <p:spTgt spid="16"/>
                                        </p:tgtEl>
                                        <p:attrNameLst>
                                          <p:attrName>style.visibility</p:attrName>
                                        </p:attrNameLst>
                                      </p:cBhvr>
                                      <p:to>
                                        <p:strVal val="visible"/>
                                      </p:to>
                                    </p:set>
                                    <p:animEffect transition="in" filter="wipe(left)">
                                      <p:cBhvr>
                                        <p:cTn id="49" dur="1000"/>
                                        <p:tgtEl>
                                          <p:spTgt spid="16"/>
                                        </p:tgtEl>
                                      </p:cBhvr>
                                    </p:animEffect>
                                  </p:childTnLst>
                                </p:cTn>
                              </p:par>
                            </p:childTnLst>
                          </p:cTn>
                        </p:par>
                        <p:par>
                          <p:cTn id="50" fill="hold" nodeType="afterGroup">
                            <p:stCondLst>
                              <p:cond delay="8000"/>
                            </p:stCondLst>
                            <p:childTnLst>
                              <p:par>
                                <p:cTn id="51" presetID="22" presetClass="entr" presetSubtype="8" fill="hold" nodeType="afterEffect">
                                  <p:stCondLst>
                                    <p:cond delay="0"/>
                                  </p:stCondLst>
                                  <p:childTnLst>
                                    <p:set>
                                      <p:cBhvr>
                                        <p:cTn id="52" dur="1" fill="hold">
                                          <p:stCondLst>
                                            <p:cond delay="0"/>
                                          </p:stCondLst>
                                        </p:cTn>
                                        <p:tgtEl>
                                          <p:spTgt spid="118"/>
                                        </p:tgtEl>
                                        <p:attrNameLst>
                                          <p:attrName>style.visibility</p:attrName>
                                        </p:attrNameLst>
                                      </p:cBhvr>
                                      <p:to>
                                        <p:strVal val="visible"/>
                                      </p:to>
                                    </p:set>
                                    <p:animEffect transition="in" filter="wipe(left)">
                                      <p:cBhvr>
                                        <p:cTn id="53" dur="500"/>
                                        <p:tgtEl>
                                          <p:spTgt spid="118"/>
                                        </p:tgtEl>
                                      </p:cBhvr>
                                    </p:animEffect>
                                  </p:childTnLst>
                                </p:cTn>
                              </p:par>
                            </p:childTnLst>
                          </p:cTn>
                        </p:par>
                        <p:par>
                          <p:cTn id="54" fill="hold" nodeType="afterGroup">
                            <p:stCondLst>
                              <p:cond delay="8500"/>
                            </p:stCondLst>
                            <p:childTnLst>
                              <p:par>
                                <p:cTn id="55" presetID="22" presetClass="entr" presetSubtype="8" fill="hold" nodeType="after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left)">
                                      <p:cBhvr>
                                        <p:cTn id="57" dur="500"/>
                                        <p:tgtEl>
                                          <p:spTgt spid="21"/>
                                        </p:tgtEl>
                                      </p:cBhvr>
                                    </p:animEffect>
                                  </p:childTnLst>
                                </p:cTn>
                              </p:par>
                            </p:childTnLst>
                          </p:cTn>
                        </p:par>
                        <p:par>
                          <p:cTn id="58" fill="hold" nodeType="afterGroup">
                            <p:stCondLst>
                              <p:cond delay="9000"/>
                            </p:stCondLst>
                            <p:childTnLst>
                              <p:par>
                                <p:cTn id="59" presetID="22" presetClass="entr" presetSubtype="8" fill="hold" nodeType="afterEffect">
                                  <p:stCondLst>
                                    <p:cond delay="500"/>
                                  </p:stCondLst>
                                  <p:childTnLst>
                                    <p:set>
                                      <p:cBhvr>
                                        <p:cTn id="60" dur="1" fill="hold">
                                          <p:stCondLst>
                                            <p:cond delay="0"/>
                                          </p:stCondLst>
                                        </p:cTn>
                                        <p:tgtEl>
                                          <p:spTgt spid="15"/>
                                        </p:tgtEl>
                                        <p:attrNameLst>
                                          <p:attrName>style.visibility</p:attrName>
                                        </p:attrNameLst>
                                      </p:cBhvr>
                                      <p:to>
                                        <p:strVal val="visible"/>
                                      </p:to>
                                    </p:set>
                                    <p:animEffect transition="in" filter="wipe(left)">
                                      <p:cBhvr>
                                        <p:cTn id="61" dur="1000"/>
                                        <p:tgtEl>
                                          <p:spTgt spid="15"/>
                                        </p:tgtEl>
                                      </p:cBhvr>
                                    </p:animEffect>
                                  </p:childTnLst>
                                </p:cTn>
                              </p:par>
                            </p:childTnLst>
                          </p:cTn>
                        </p:par>
                        <p:par>
                          <p:cTn id="62" fill="hold" nodeType="afterGroup">
                            <p:stCondLst>
                              <p:cond delay="10500"/>
                            </p:stCondLst>
                            <p:childTnLst>
                              <p:par>
                                <p:cTn id="63" presetID="22" presetClass="entr" presetSubtype="8" fill="hold" grpId="0" nodeType="afterEffect">
                                  <p:stCondLst>
                                    <p:cond delay="0"/>
                                  </p:stCondLst>
                                  <p:childTnLst>
                                    <p:set>
                                      <p:cBhvr>
                                        <p:cTn id="64" dur="1" fill="hold">
                                          <p:stCondLst>
                                            <p:cond delay="0"/>
                                          </p:stCondLst>
                                        </p:cTn>
                                        <p:tgtEl>
                                          <p:spTgt spid="102"/>
                                        </p:tgtEl>
                                        <p:attrNameLst>
                                          <p:attrName>style.visibility</p:attrName>
                                        </p:attrNameLst>
                                      </p:cBhvr>
                                      <p:to>
                                        <p:strVal val="visible"/>
                                      </p:to>
                                    </p:set>
                                    <p:animEffect transition="in" filter="wipe(left)">
                                      <p:cBhvr>
                                        <p:cTn id="65" dur="500"/>
                                        <p:tgtEl>
                                          <p:spTgt spid="102"/>
                                        </p:tgtEl>
                                      </p:cBhvr>
                                    </p:animEffect>
                                  </p:childTnLst>
                                </p:cTn>
                              </p:par>
                            </p:childTnLst>
                          </p:cTn>
                        </p:par>
                        <p:par>
                          <p:cTn id="66" fill="hold" nodeType="afterGroup">
                            <p:stCondLst>
                              <p:cond delay="11000"/>
                            </p:stCondLst>
                            <p:childTnLst>
                              <p:par>
                                <p:cTn id="67" presetID="22" presetClass="entr" presetSubtype="8" fill="hold" nodeType="after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wipe(left)">
                                      <p:cBhvr>
                                        <p:cTn id="69" dur="500"/>
                                        <p:tgtEl>
                                          <p:spTgt spid="18"/>
                                        </p:tgtEl>
                                      </p:cBhvr>
                                    </p:animEffect>
                                  </p:childTnLst>
                                </p:cTn>
                              </p:par>
                            </p:childTnLst>
                          </p:cTn>
                        </p:par>
                        <p:par>
                          <p:cTn id="70" fill="hold" nodeType="afterGroup">
                            <p:stCondLst>
                              <p:cond delay="11500"/>
                            </p:stCondLst>
                            <p:childTnLst>
                              <p:par>
                                <p:cTn id="71" presetID="22" presetClass="entr" presetSubtype="8" fill="hold" nodeType="afterEffect">
                                  <p:stCondLst>
                                    <p:cond delay="0"/>
                                  </p:stCondLst>
                                  <p:childTnLst>
                                    <p:set>
                                      <p:cBhvr>
                                        <p:cTn id="72" dur="1" fill="hold">
                                          <p:stCondLst>
                                            <p:cond delay="0"/>
                                          </p:stCondLst>
                                        </p:cTn>
                                        <p:tgtEl>
                                          <p:spTgt spid="8"/>
                                        </p:tgtEl>
                                        <p:attrNameLst>
                                          <p:attrName>style.visibility</p:attrName>
                                        </p:attrNameLst>
                                      </p:cBhvr>
                                      <p:to>
                                        <p:strVal val="visible"/>
                                      </p:to>
                                    </p:set>
                                    <p:animEffect transition="in" filter="wipe(left)">
                                      <p:cBhvr>
                                        <p:cTn id="73" dur="500"/>
                                        <p:tgtEl>
                                          <p:spTgt spid="8"/>
                                        </p:tgtEl>
                                      </p:cBhvr>
                                    </p:animEffect>
                                  </p:childTnLst>
                                </p:cTn>
                              </p:par>
                            </p:childTnLst>
                          </p:cTn>
                        </p:par>
                        <p:par>
                          <p:cTn id="74" fill="hold" nodeType="afterGroup">
                            <p:stCondLst>
                              <p:cond delay="12000"/>
                            </p:stCondLst>
                            <p:childTnLst>
                              <p:par>
                                <p:cTn id="75" presetID="22" presetClass="entr" presetSubtype="1" fill="hold" nodeType="after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wipe(up)">
                                      <p:cBhvr>
                                        <p:cTn id="77" dur="500"/>
                                        <p:tgtEl>
                                          <p:spTgt spid="13"/>
                                        </p:tgtEl>
                                      </p:cBhvr>
                                    </p:animEffect>
                                  </p:childTnLst>
                                </p:cTn>
                              </p:par>
                            </p:childTnLst>
                          </p:cTn>
                        </p:par>
                        <p:par>
                          <p:cTn id="78" fill="hold" nodeType="afterGroup">
                            <p:stCondLst>
                              <p:cond delay="12500"/>
                            </p:stCondLst>
                            <p:childTnLst>
                              <p:par>
                                <p:cTn id="79" presetID="22" presetClass="entr" presetSubtype="8" fill="hold" nodeType="afterEffect">
                                  <p:stCondLst>
                                    <p:cond delay="0"/>
                                  </p:stCondLst>
                                  <p:childTnLst>
                                    <p:set>
                                      <p:cBhvr>
                                        <p:cTn id="80" dur="1" fill="hold">
                                          <p:stCondLst>
                                            <p:cond delay="0"/>
                                          </p:stCondLst>
                                        </p:cTn>
                                        <p:tgtEl>
                                          <p:spTgt spid="113"/>
                                        </p:tgtEl>
                                        <p:attrNameLst>
                                          <p:attrName>style.visibility</p:attrName>
                                        </p:attrNameLst>
                                      </p:cBhvr>
                                      <p:to>
                                        <p:strVal val="visible"/>
                                      </p:to>
                                    </p:set>
                                    <p:animEffect transition="in" filter="wipe(left)">
                                      <p:cBhvr>
                                        <p:cTn id="81" dur="500"/>
                                        <p:tgtEl>
                                          <p:spTgt spid="113"/>
                                        </p:tgtEl>
                                      </p:cBhvr>
                                    </p:animEffect>
                                  </p:childTnLst>
                                </p:cTn>
                              </p:par>
                              <p:par>
                                <p:cTn id="82" presetID="22" presetClass="entr" presetSubtype="4" fill="hold" nodeType="withEffect">
                                  <p:stCondLst>
                                    <p:cond delay="0"/>
                                  </p:stCondLst>
                                  <p:childTnLst>
                                    <p:set>
                                      <p:cBhvr>
                                        <p:cTn id="83" dur="1" fill="hold">
                                          <p:stCondLst>
                                            <p:cond delay="0"/>
                                          </p:stCondLst>
                                        </p:cTn>
                                        <p:tgtEl>
                                          <p:spTgt spid="114"/>
                                        </p:tgtEl>
                                        <p:attrNameLst>
                                          <p:attrName>style.visibility</p:attrName>
                                        </p:attrNameLst>
                                      </p:cBhvr>
                                      <p:to>
                                        <p:strVal val="visible"/>
                                      </p:to>
                                    </p:set>
                                    <p:animEffect transition="in" filter="wipe(down)">
                                      <p:cBhvr>
                                        <p:cTn id="84" dur="500"/>
                                        <p:tgtEl>
                                          <p:spTgt spid="114"/>
                                        </p:tgtEl>
                                      </p:cBhvr>
                                    </p:animEffect>
                                  </p:childTnLst>
                                </p:cTn>
                              </p:par>
                            </p:childTnLst>
                          </p:cTn>
                        </p:par>
                      </p:childTnLst>
                    </p:cTn>
                  </p:par>
                  <p:par>
                    <p:cTn id="85" fill="hold">
                      <p:stCondLst>
                        <p:cond delay="indefinite"/>
                      </p:stCondLst>
                      <p:childTnLst>
                        <p:par>
                          <p:cTn id="86" fill="hold" nodeType="afterGroup">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25"/>
                                        </p:tgtEl>
                                        <p:attrNameLst>
                                          <p:attrName>style.visibility</p:attrName>
                                        </p:attrNameLst>
                                      </p:cBhvr>
                                      <p:to>
                                        <p:strVal val="visible"/>
                                      </p:to>
                                    </p:set>
                                    <p:animEffect transition="in" filter="wipe(left)">
                                      <p:cBhvr>
                                        <p:cTn id="89" dur="500"/>
                                        <p:tgtEl>
                                          <p:spTgt spid="25"/>
                                        </p:tgtEl>
                                      </p:cBhvr>
                                    </p:animEffect>
                                  </p:childTnLst>
                                </p:cTn>
                              </p:par>
                            </p:childTnLst>
                          </p:cTn>
                        </p:par>
                        <p:par>
                          <p:cTn id="90" fill="hold" nodeType="afterGroup">
                            <p:stCondLst>
                              <p:cond delay="500"/>
                            </p:stCondLst>
                            <p:childTnLst>
                              <p:par>
                                <p:cTn id="91" presetID="22" presetClass="entr" presetSubtype="8" fill="hold" nodeType="afterEffect">
                                  <p:stCondLst>
                                    <p:cond delay="0"/>
                                  </p:stCondLst>
                                  <p:childTnLst>
                                    <p:set>
                                      <p:cBhvr>
                                        <p:cTn id="92" dur="1" fill="hold">
                                          <p:stCondLst>
                                            <p:cond delay="0"/>
                                          </p:stCondLst>
                                        </p:cTn>
                                        <p:tgtEl>
                                          <p:spTgt spid="26"/>
                                        </p:tgtEl>
                                        <p:attrNameLst>
                                          <p:attrName>style.visibility</p:attrName>
                                        </p:attrNameLst>
                                      </p:cBhvr>
                                      <p:to>
                                        <p:strVal val="visible"/>
                                      </p:to>
                                    </p:set>
                                    <p:animEffect transition="in" filter="wipe(left)">
                                      <p:cBhvr>
                                        <p:cTn id="93" dur="500"/>
                                        <p:tgtEl>
                                          <p:spTgt spid="26"/>
                                        </p:tgtEl>
                                      </p:cBhvr>
                                    </p:animEffect>
                                  </p:childTnLst>
                                </p:cTn>
                              </p:par>
                              <p:par>
                                <p:cTn id="94" presetID="22" presetClass="entr" presetSubtype="4" fill="hold" nodeType="withEffect">
                                  <p:stCondLst>
                                    <p:cond delay="0"/>
                                  </p:stCondLst>
                                  <p:childTnLst>
                                    <p:set>
                                      <p:cBhvr>
                                        <p:cTn id="95" dur="1" fill="hold">
                                          <p:stCondLst>
                                            <p:cond delay="0"/>
                                          </p:stCondLst>
                                        </p:cTn>
                                        <p:tgtEl>
                                          <p:spTgt spid="22"/>
                                        </p:tgtEl>
                                        <p:attrNameLst>
                                          <p:attrName>style.visibility</p:attrName>
                                        </p:attrNameLst>
                                      </p:cBhvr>
                                      <p:to>
                                        <p:strVal val="visible"/>
                                      </p:to>
                                    </p:set>
                                    <p:animEffect transition="in" filter="wipe(down)">
                                      <p:cBhvr>
                                        <p:cTn id="96" dur="500"/>
                                        <p:tgtEl>
                                          <p:spTgt spid="22"/>
                                        </p:tgtEl>
                                      </p:cBhvr>
                                    </p:animEffect>
                                  </p:childTnLst>
                                </p:cTn>
                              </p:par>
                              <p:par>
                                <p:cTn id="97" presetID="22" presetClass="entr" presetSubtype="4" fill="hold" grpId="0" nodeType="withEffect">
                                  <p:stCondLst>
                                    <p:cond delay="0"/>
                                  </p:stCondLst>
                                  <p:childTnLst>
                                    <p:set>
                                      <p:cBhvr>
                                        <p:cTn id="98" dur="1" fill="hold">
                                          <p:stCondLst>
                                            <p:cond delay="0"/>
                                          </p:stCondLst>
                                        </p:cTn>
                                        <p:tgtEl>
                                          <p:spTgt spid="131"/>
                                        </p:tgtEl>
                                        <p:attrNameLst>
                                          <p:attrName>style.visibility</p:attrName>
                                        </p:attrNameLst>
                                      </p:cBhvr>
                                      <p:to>
                                        <p:strVal val="visible"/>
                                      </p:to>
                                    </p:set>
                                    <p:animEffect transition="in" filter="wipe(down)">
                                      <p:cBhvr>
                                        <p:cTn id="99" dur="500"/>
                                        <p:tgtEl>
                                          <p:spTgt spid="131"/>
                                        </p:tgtEl>
                                      </p:cBhvr>
                                    </p:animEffect>
                                  </p:childTnLst>
                                </p:cTn>
                              </p:par>
                            </p:childTnLst>
                          </p:cTn>
                        </p:par>
                        <p:par>
                          <p:cTn id="100" fill="hold" nodeType="afterGroup">
                            <p:stCondLst>
                              <p:cond delay="1000"/>
                            </p:stCondLst>
                            <p:childTnLst>
                              <p:par>
                                <p:cTn id="101" presetID="22" presetClass="entr" presetSubtype="8" fill="hold" nodeType="afterEffect">
                                  <p:stCondLst>
                                    <p:cond delay="500"/>
                                  </p:stCondLst>
                                  <p:childTnLst>
                                    <p:set>
                                      <p:cBhvr>
                                        <p:cTn id="102" dur="1" fill="hold">
                                          <p:stCondLst>
                                            <p:cond delay="0"/>
                                          </p:stCondLst>
                                        </p:cTn>
                                        <p:tgtEl>
                                          <p:spTgt spid="28"/>
                                        </p:tgtEl>
                                        <p:attrNameLst>
                                          <p:attrName>style.visibility</p:attrName>
                                        </p:attrNameLst>
                                      </p:cBhvr>
                                      <p:to>
                                        <p:strVal val="visible"/>
                                      </p:to>
                                    </p:set>
                                    <p:animEffect transition="in" filter="wipe(left)">
                                      <p:cBhvr>
                                        <p:cTn id="103" dur="1000"/>
                                        <p:tgtEl>
                                          <p:spTgt spid="28"/>
                                        </p:tgtEl>
                                      </p:cBhvr>
                                    </p:animEffect>
                                  </p:childTnLst>
                                </p:cTn>
                              </p:par>
                            </p:childTnLst>
                          </p:cTn>
                        </p:par>
                        <p:par>
                          <p:cTn id="104" fill="hold" nodeType="afterGroup">
                            <p:stCondLst>
                              <p:cond delay="2500"/>
                            </p:stCondLst>
                            <p:childTnLst>
                              <p:par>
                                <p:cTn id="105" presetID="22" presetClass="entr" presetSubtype="8" fill="hold" nodeType="afterEffect">
                                  <p:stCondLst>
                                    <p:cond delay="500"/>
                                  </p:stCondLst>
                                  <p:childTnLst>
                                    <p:set>
                                      <p:cBhvr>
                                        <p:cTn id="106" dur="1" fill="hold">
                                          <p:stCondLst>
                                            <p:cond delay="0"/>
                                          </p:stCondLst>
                                        </p:cTn>
                                        <p:tgtEl>
                                          <p:spTgt spid="32"/>
                                        </p:tgtEl>
                                        <p:attrNameLst>
                                          <p:attrName>style.visibility</p:attrName>
                                        </p:attrNameLst>
                                      </p:cBhvr>
                                      <p:to>
                                        <p:strVal val="visible"/>
                                      </p:to>
                                    </p:set>
                                    <p:animEffect transition="in" filter="wipe(left)">
                                      <p:cBhvr>
                                        <p:cTn id="107" dur="1000"/>
                                        <p:tgtEl>
                                          <p:spTgt spid="32"/>
                                        </p:tgtEl>
                                      </p:cBhvr>
                                    </p:animEffect>
                                  </p:childTnLst>
                                </p:cTn>
                              </p:par>
                            </p:childTnLst>
                          </p:cTn>
                        </p:par>
                        <p:par>
                          <p:cTn id="108" fill="hold" nodeType="afterGroup">
                            <p:stCondLst>
                              <p:cond delay="4000"/>
                            </p:stCondLst>
                            <p:childTnLst>
                              <p:par>
                                <p:cTn id="109" presetID="22" presetClass="entr" presetSubtype="8" fill="hold" grpId="0" nodeType="afterEffect">
                                  <p:stCondLst>
                                    <p:cond delay="0"/>
                                  </p:stCondLst>
                                  <p:childTnLst>
                                    <p:set>
                                      <p:cBhvr>
                                        <p:cTn id="110" dur="1" fill="hold">
                                          <p:stCondLst>
                                            <p:cond delay="0"/>
                                          </p:stCondLst>
                                        </p:cTn>
                                        <p:tgtEl>
                                          <p:spTgt spid="151"/>
                                        </p:tgtEl>
                                        <p:attrNameLst>
                                          <p:attrName>style.visibility</p:attrName>
                                        </p:attrNameLst>
                                      </p:cBhvr>
                                      <p:to>
                                        <p:strVal val="visible"/>
                                      </p:to>
                                    </p:set>
                                    <p:animEffect transition="in" filter="wipe(left)">
                                      <p:cBhvr>
                                        <p:cTn id="111" dur="500"/>
                                        <p:tgtEl>
                                          <p:spTgt spid="151"/>
                                        </p:tgtEl>
                                      </p:cBhvr>
                                    </p:animEffect>
                                  </p:childTnLst>
                                </p:cTn>
                              </p:par>
                            </p:childTnLst>
                          </p:cTn>
                        </p:par>
                        <p:par>
                          <p:cTn id="112" fill="hold" nodeType="afterGroup">
                            <p:stCondLst>
                              <p:cond delay="4500"/>
                            </p:stCondLst>
                            <p:childTnLst>
                              <p:par>
                                <p:cTn id="113" presetID="22" presetClass="entr" presetSubtype="8" fill="hold" nodeType="afterEffect">
                                  <p:stCondLst>
                                    <p:cond delay="0"/>
                                  </p:stCondLst>
                                  <p:childTnLst>
                                    <p:set>
                                      <p:cBhvr>
                                        <p:cTn id="114" dur="1" fill="hold">
                                          <p:stCondLst>
                                            <p:cond delay="0"/>
                                          </p:stCondLst>
                                        </p:cTn>
                                        <p:tgtEl>
                                          <p:spTgt spid="31"/>
                                        </p:tgtEl>
                                        <p:attrNameLst>
                                          <p:attrName>style.visibility</p:attrName>
                                        </p:attrNameLst>
                                      </p:cBhvr>
                                      <p:to>
                                        <p:strVal val="visible"/>
                                      </p:to>
                                    </p:set>
                                    <p:animEffect transition="in" filter="wipe(left)">
                                      <p:cBhvr>
                                        <p:cTn id="115" dur="500"/>
                                        <p:tgtEl>
                                          <p:spTgt spid="31"/>
                                        </p:tgtEl>
                                      </p:cBhvr>
                                    </p:animEffect>
                                  </p:childTnLst>
                                </p:cTn>
                              </p:par>
                            </p:childTnLst>
                          </p:cTn>
                        </p:par>
                        <p:par>
                          <p:cTn id="116" fill="hold" nodeType="afterGroup">
                            <p:stCondLst>
                              <p:cond delay="5000"/>
                            </p:stCondLst>
                            <p:childTnLst>
                              <p:par>
                                <p:cTn id="117" presetID="22" presetClass="entr" presetSubtype="1" fill="hold" nodeType="after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wipe(up)">
                                      <p:cBhvr>
                                        <p:cTn id="119" dur="500"/>
                                        <p:tgtEl>
                                          <p:spTgt spid="34"/>
                                        </p:tgtEl>
                                      </p:cBhvr>
                                    </p:animEffect>
                                  </p:childTnLst>
                                </p:cTn>
                              </p:par>
                            </p:childTnLst>
                          </p:cTn>
                        </p:par>
                        <p:par>
                          <p:cTn id="120" fill="hold" nodeType="afterGroup">
                            <p:stCondLst>
                              <p:cond delay="5500"/>
                            </p:stCondLst>
                            <p:childTnLst>
                              <p:par>
                                <p:cTn id="121" presetID="22" presetClass="entr" presetSubtype="2" fill="hold" nodeType="afterEffect">
                                  <p:stCondLst>
                                    <p:cond delay="0"/>
                                  </p:stCondLst>
                                  <p:childTnLst>
                                    <p:set>
                                      <p:cBhvr>
                                        <p:cTn id="122" dur="1" fill="hold">
                                          <p:stCondLst>
                                            <p:cond delay="0"/>
                                          </p:stCondLst>
                                        </p:cTn>
                                        <p:tgtEl>
                                          <p:spTgt spid="173"/>
                                        </p:tgtEl>
                                        <p:attrNameLst>
                                          <p:attrName>style.visibility</p:attrName>
                                        </p:attrNameLst>
                                      </p:cBhvr>
                                      <p:to>
                                        <p:strVal val="visible"/>
                                      </p:to>
                                    </p:set>
                                    <p:animEffect transition="in" filter="wipe(right)">
                                      <p:cBhvr>
                                        <p:cTn id="123" dur="500"/>
                                        <p:tgtEl>
                                          <p:spTgt spid="173"/>
                                        </p:tgtEl>
                                      </p:cBhvr>
                                    </p:animEffect>
                                  </p:childTnLst>
                                </p:cTn>
                              </p:par>
                            </p:childTnLst>
                          </p:cTn>
                        </p:par>
                        <p:par>
                          <p:cTn id="124" fill="hold" nodeType="afterGroup">
                            <p:stCondLst>
                              <p:cond delay="6000"/>
                            </p:stCondLst>
                            <p:childTnLst>
                              <p:par>
                                <p:cTn id="125" presetID="22" presetClass="entr" presetSubtype="8" fill="hold" nodeType="afterEffect">
                                  <p:stCondLst>
                                    <p:cond delay="0"/>
                                  </p:stCondLst>
                                  <p:childTnLst>
                                    <p:set>
                                      <p:cBhvr>
                                        <p:cTn id="126" dur="1" fill="hold">
                                          <p:stCondLst>
                                            <p:cond delay="0"/>
                                          </p:stCondLst>
                                        </p:cTn>
                                        <p:tgtEl>
                                          <p:spTgt spid="41"/>
                                        </p:tgtEl>
                                        <p:attrNameLst>
                                          <p:attrName>style.visibility</p:attrName>
                                        </p:attrNameLst>
                                      </p:cBhvr>
                                      <p:to>
                                        <p:strVal val="visible"/>
                                      </p:to>
                                    </p:set>
                                    <p:animEffect transition="in" filter="wipe(left)">
                                      <p:cBhvr>
                                        <p:cTn id="127" dur="500"/>
                                        <p:tgtEl>
                                          <p:spTgt spid="41"/>
                                        </p:tgtEl>
                                      </p:cBhvr>
                                    </p:animEffect>
                                  </p:childTnLst>
                                </p:cTn>
                              </p:par>
                            </p:childTnLst>
                          </p:cTn>
                        </p:par>
                        <p:par>
                          <p:cTn id="128" fill="hold" nodeType="afterGroup">
                            <p:stCondLst>
                              <p:cond delay="6500"/>
                            </p:stCondLst>
                            <p:childTnLst>
                              <p:par>
                                <p:cTn id="129" presetID="22" presetClass="entr" presetSubtype="8" fill="hold" nodeType="afterEffect">
                                  <p:stCondLst>
                                    <p:cond delay="500"/>
                                  </p:stCondLst>
                                  <p:childTnLst>
                                    <p:set>
                                      <p:cBhvr>
                                        <p:cTn id="130" dur="1" fill="hold">
                                          <p:stCondLst>
                                            <p:cond delay="0"/>
                                          </p:stCondLst>
                                        </p:cTn>
                                        <p:tgtEl>
                                          <p:spTgt spid="37"/>
                                        </p:tgtEl>
                                        <p:attrNameLst>
                                          <p:attrName>style.visibility</p:attrName>
                                        </p:attrNameLst>
                                      </p:cBhvr>
                                      <p:to>
                                        <p:strVal val="visible"/>
                                      </p:to>
                                    </p:set>
                                    <p:animEffect transition="in" filter="wipe(left)">
                                      <p:cBhvr>
                                        <p:cTn id="131" dur="1000"/>
                                        <p:tgtEl>
                                          <p:spTgt spid="37"/>
                                        </p:tgtEl>
                                      </p:cBhvr>
                                    </p:animEffect>
                                  </p:childTnLst>
                                </p:cTn>
                              </p:par>
                            </p:childTnLst>
                          </p:cTn>
                        </p:par>
                        <p:par>
                          <p:cTn id="132" fill="hold" nodeType="afterGroup">
                            <p:stCondLst>
                              <p:cond delay="8000"/>
                            </p:stCondLst>
                            <p:childTnLst>
                              <p:par>
                                <p:cTn id="133" presetID="22" presetClass="entr" presetSubtype="8" fill="hold" nodeType="afterEffect">
                                  <p:stCondLst>
                                    <p:cond delay="0"/>
                                  </p:stCondLst>
                                  <p:childTnLst>
                                    <p:set>
                                      <p:cBhvr>
                                        <p:cTn id="134" dur="1" fill="hold">
                                          <p:stCondLst>
                                            <p:cond delay="0"/>
                                          </p:stCondLst>
                                        </p:cTn>
                                        <p:tgtEl>
                                          <p:spTgt spid="174"/>
                                        </p:tgtEl>
                                        <p:attrNameLst>
                                          <p:attrName>style.visibility</p:attrName>
                                        </p:attrNameLst>
                                      </p:cBhvr>
                                      <p:to>
                                        <p:strVal val="visible"/>
                                      </p:to>
                                    </p:set>
                                    <p:animEffect transition="in" filter="wipe(left)">
                                      <p:cBhvr>
                                        <p:cTn id="135" dur="500"/>
                                        <p:tgtEl>
                                          <p:spTgt spid="174"/>
                                        </p:tgtEl>
                                      </p:cBhvr>
                                    </p:animEffect>
                                  </p:childTnLst>
                                </p:cTn>
                              </p:par>
                            </p:childTnLst>
                          </p:cTn>
                        </p:par>
                        <p:par>
                          <p:cTn id="136" fill="hold" nodeType="afterGroup">
                            <p:stCondLst>
                              <p:cond delay="8500"/>
                            </p:stCondLst>
                            <p:childTnLst>
                              <p:par>
                                <p:cTn id="137" presetID="22" presetClass="entr" presetSubtype="8" fill="hold" nodeType="afterEffect">
                                  <p:stCondLst>
                                    <p:cond delay="0"/>
                                  </p:stCondLst>
                                  <p:childTnLst>
                                    <p:set>
                                      <p:cBhvr>
                                        <p:cTn id="138" dur="1" fill="hold">
                                          <p:stCondLst>
                                            <p:cond delay="0"/>
                                          </p:stCondLst>
                                        </p:cTn>
                                        <p:tgtEl>
                                          <p:spTgt spid="42"/>
                                        </p:tgtEl>
                                        <p:attrNameLst>
                                          <p:attrName>style.visibility</p:attrName>
                                        </p:attrNameLst>
                                      </p:cBhvr>
                                      <p:to>
                                        <p:strVal val="visible"/>
                                      </p:to>
                                    </p:set>
                                    <p:animEffect transition="in" filter="wipe(left)">
                                      <p:cBhvr>
                                        <p:cTn id="139" dur="500"/>
                                        <p:tgtEl>
                                          <p:spTgt spid="42"/>
                                        </p:tgtEl>
                                      </p:cBhvr>
                                    </p:animEffect>
                                  </p:childTnLst>
                                </p:cTn>
                              </p:par>
                            </p:childTnLst>
                          </p:cTn>
                        </p:par>
                        <p:par>
                          <p:cTn id="140" fill="hold" nodeType="afterGroup">
                            <p:stCondLst>
                              <p:cond delay="9000"/>
                            </p:stCondLst>
                            <p:childTnLst>
                              <p:par>
                                <p:cTn id="141" presetID="22" presetClass="entr" presetSubtype="8" fill="hold" nodeType="afterEffect">
                                  <p:stCondLst>
                                    <p:cond delay="500"/>
                                  </p:stCondLst>
                                  <p:childTnLst>
                                    <p:set>
                                      <p:cBhvr>
                                        <p:cTn id="142" dur="1" fill="hold">
                                          <p:stCondLst>
                                            <p:cond delay="0"/>
                                          </p:stCondLst>
                                        </p:cTn>
                                        <p:tgtEl>
                                          <p:spTgt spid="36"/>
                                        </p:tgtEl>
                                        <p:attrNameLst>
                                          <p:attrName>style.visibility</p:attrName>
                                        </p:attrNameLst>
                                      </p:cBhvr>
                                      <p:to>
                                        <p:strVal val="visible"/>
                                      </p:to>
                                    </p:set>
                                    <p:animEffect transition="in" filter="wipe(left)">
                                      <p:cBhvr>
                                        <p:cTn id="143" dur="1000"/>
                                        <p:tgtEl>
                                          <p:spTgt spid="36"/>
                                        </p:tgtEl>
                                      </p:cBhvr>
                                    </p:animEffect>
                                  </p:childTnLst>
                                </p:cTn>
                              </p:par>
                            </p:childTnLst>
                          </p:cTn>
                        </p:par>
                        <p:par>
                          <p:cTn id="144" fill="hold" nodeType="afterGroup">
                            <p:stCondLst>
                              <p:cond delay="10500"/>
                            </p:stCondLst>
                            <p:childTnLst>
                              <p:par>
                                <p:cTn id="145" presetID="22" presetClass="entr" presetSubtype="8" fill="hold" grpId="0" nodeType="afterEffect">
                                  <p:stCondLst>
                                    <p:cond delay="0"/>
                                  </p:stCondLst>
                                  <p:childTnLst>
                                    <p:set>
                                      <p:cBhvr>
                                        <p:cTn id="146" dur="1" fill="hold">
                                          <p:stCondLst>
                                            <p:cond delay="0"/>
                                          </p:stCondLst>
                                        </p:cTn>
                                        <p:tgtEl>
                                          <p:spTgt spid="164"/>
                                        </p:tgtEl>
                                        <p:attrNameLst>
                                          <p:attrName>style.visibility</p:attrName>
                                        </p:attrNameLst>
                                      </p:cBhvr>
                                      <p:to>
                                        <p:strVal val="visible"/>
                                      </p:to>
                                    </p:set>
                                    <p:animEffect transition="in" filter="wipe(left)">
                                      <p:cBhvr>
                                        <p:cTn id="147" dur="500"/>
                                        <p:tgtEl>
                                          <p:spTgt spid="164"/>
                                        </p:tgtEl>
                                      </p:cBhvr>
                                    </p:animEffect>
                                  </p:childTnLst>
                                </p:cTn>
                              </p:par>
                            </p:childTnLst>
                          </p:cTn>
                        </p:par>
                        <p:par>
                          <p:cTn id="148" fill="hold" nodeType="afterGroup">
                            <p:stCondLst>
                              <p:cond delay="11000"/>
                            </p:stCondLst>
                            <p:childTnLst>
                              <p:par>
                                <p:cTn id="149" presetID="22" presetClass="entr" presetSubtype="8" fill="hold" nodeType="afterEffect">
                                  <p:stCondLst>
                                    <p:cond delay="0"/>
                                  </p:stCondLst>
                                  <p:childTnLst>
                                    <p:set>
                                      <p:cBhvr>
                                        <p:cTn id="150" dur="1" fill="hold">
                                          <p:stCondLst>
                                            <p:cond delay="0"/>
                                          </p:stCondLst>
                                        </p:cTn>
                                        <p:tgtEl>
                                          <p:spTgt spid="39"/>
                                        </p:tgtEl>
                                        <p:attrNameLst>
                                          <p:attrName>style.visibility</p:attrName>
                                        </p:attrNameLst>
                                      </p:cBhvr>
                                      <p:to>
                                        <p:strVal val="visible"/>
                                      </p:to>
                                    </p:set>
                                    <p:animEffect transition="in" filter="wipe(left)">
                                      <p:cBhvr>
                                        <p:cTn id="151" dur="500"/>
                                        <p:tgtEl>
                                          <p:spTgt spid="39"/>
                                        </p:tgtEl>
                                      </p:cBhvr>
                                    </p:animEffect>
                                  </p:childTnLst>
                                </p:cTn>
                              </p:par>
                            </p:childTnLst>
                          </p:cTn>
                        </p:par>
                        <p:par>
                          <p:cTn id="152" fill="hold" nodeType="afterGroup">
                            <p:stCondLst>
                              <p:cond delay="11500"/>
                            </p:stCondLst>
                            <p:childTnLst>
                              <p:par>
                                <p:cTn id="153" presetID="22" presetClass="entr" presetSubtype="8" fill="hold" nodeType="afterEffect">
                                  <p:stCondLst>
                                    <p:cond delay="0"/>
                                  </p:stCondLst>
                                  <p:childTnLst>
                                    <p:set>
                                      <p:cBhvr>
                                        <p:cTn id="154" dur="1" fill="hold">
                                          <p:stCondLst>
                                            <p:cond delay="0"/>
                                          </p:stCondLst>
                                        </p:cTn>
                                        <p:tgtEl>
                                          <p:spTgt spid="29"/>
                                        </p:tgtEl>
                                        <p:attrNameLst>
                                          <p:attrName>style.visibility</p:attrName>
                                        </p:attrNameLst>
                                      </p:cBhvr>
                                      <p:to>
                                        <p:strVal val="visible"/>
                                      </p:to>
                                    </p:set>
                                    <p:animEffect transition="in" filter="wipe(left)">
                                      <p:cBhvr>
                                        <p:cTn id="155" dur="500"/>
                                        <p:tgtEl>
                                          <p:spTgt spid="29"/>
                                        </p:tgtEl>
                                      </p:cBhvr>
                                    </p:animEffect>
                                  </p:childTnLst>
                                </p:cTn>
                              </p:par>
                            </p:childTnLst>
                          </p:cTn>
                        </p:par>
                        <p:par>
                          <p:cTn id="156" fill="hold" nodeType="afterGroup">
                            <p:stCondLst>
                              <p:cond delay="12000"/>
                            </p:stCondLst>
                            <p:childTnLst>
                              <p:par>
                                <p:cTn id="157" presetID="22" presetClass="entr" presetSubtype="1" fill="hold" nodeType="afterEffect">
                                  <p:stCondLst>
                                    <p:cond delay="0"/>
                                  </p:stCondLst>
                                  <p:childTnLst>
                                    <p:set>
                                      <p:cBhvr>
                                        <p:cTn id="158" dur="1" fill="hold">
                                          <p:stCondLst>
                                            <p:cond delay="0"/>
                                          </p:stCondLst>
                                        </p:cTn>
                                        <p:tgtEl>
                                          <p:spTgt spid="35"/>
                                        </p:tgtEl>
                                        <p:attrNameLst>
                                          <p:attrName>style.visibility</p:attrName>
                                        </p:attrNameLst>
                                      </p:cBhvr>
                                      <p:to>
                                        <p:strVal val="visible"/>
                                      </p:to>
                                    </p:set>
                                    <p:animEffect transition="in" filter="wipe(up)">
                                      <p:cBhvr>
                                        <p:cTn id="159" dur="500"/>
                                        <p:tgtEl>
                                          <p:spTgt spid="35"/>
                                        </p:tgtEl>
                                      </p:cBhvr>
                                    </p:animEffect>
                                  </p:childTnLst>
                                </p:cTn>
                              </p:par>
                            </p:childTnLst>
                          </p:cTn>
                        </p:par>
                        <p:par>
                          <p:cTn id="160" fill="hold" nodeType="afterGroup">
                            <p:stCondLst>
                              <p:cond delay="12500"/>
                            </p:stCondLst>
                            <p:childTnLst>
                              <p:par>
                                <p:cTn id="161" presetID="22" presetClass="entr" presetSubtype="2" fill="hold" nodeType="afterEffect">
                                  <p:stCondLst>
                                    <p:cond delay="0"/>
                                  </p:stCondLst>
                                  <p:childTnLst>
                                    <p:set>
                                      <p:cBhvr>
                                        <p:cTn id="162" dur="1" fill="hold">
                                          <p:stCondLst>
                                            <p:cond delay="0"/>
                                          </p:stCondLst>
                                        </p:cTn>
                                        <p:tgtEl>
                                          <p:spTgt spid="171"/>
                                        </p:tgtEl>
                                        <p:attrNameLst>
                                          <p:attrName>style.visibility</p:attrName>
                                        </p:attrNameLst>
                                      </p:cBhvr>
                                      <p:to>
                                        <p:strVal val="visible"/>
                                      </p:to>
                                    </p:set>
                                    <p:animEffect transition="in" filter="wipe(right)">
                                      <p:cBhvr>
                                        <p:cTn id="163" dur="500"/>
                                        <p:tgtEl>
                                          <p:spTgt spid="171"/>
                                        </p:tgtEl>
                                      </p:cBhvr>
                                    </p:animEffect>
                                  </p:childTnLst>
                                </p:cTn>
                              </p:par>
                              <p:par>
                                <p:cTn id="164" presetID="22" presetClass="entr" presetSubtype="4" fill="hold" nodeType="withEffect">
                                  <p:stCondLst>
                                    <p:cond delay="0"/>
                                  </p:stCondLst>
                                  <p:childTnLst>
                                    <p:set>
                                      <p:cBhvr>
                                        <p:cTn id="165" dur="1" fill="hold">
                                          <p:stCondLst>
                                            <p:cond delay="0"/>
                                          </p:stCondLst>
                                        </p:cTn>
                                        <p:tgtEl>
                                          <p:spTgt spid="172"/>
                                        </p:tgtEl>
                                        <p:attrNameLst>
                                          <p:attrName>style.visibility</p:attrName>
                                        </p:attrNameLst>
                                      </p:cBhvr>
                                      <p:to>
                                        <p:strVal val="visible"/>
                                      </p:to>
                                    </p:set>
                                    <p:animEffect transition="in" filter="wipe(down)">
                                      <p:cBhvr>
                                        <p:cTn id="166" dur="500"/>
                                        <p:tgtEl>
                                          <p:spTgt spid="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3" grpId="0"/>
      <p:bldP spid="25" grpId="0"/>
      <p:bldP spid="33" grpId="0" animBg="1"/>
      <p:bldP spid="102" grpId="0" animBg="1"/>
      <p:bldP spid="131" grpId="0" animBg="1"/>
      <p:bldP spid="151" grpId="0" animBg="1"/>
      <p:bldP spid="16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bwMode="auto">
          <a:xfrm>
            <a:off x="304800" y="1137049"/>
            <a:ext cx="8839200" cy="97674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tx1"/>
                </a:solidFill>
                <a:latin typeface="+mn-lt"/>
              </a:rPr>
              <a:t>What happens to price and quantity when supply or demand shifts?</a:t>
            </a:r>
          </a:p>
        </p:txBody>
      </p:sp>
      <p:graphicFrame>
        <p:nvGraphicFramePr>
          <p:cNvPr id="5" name="Table 4"/>
          <p:cNvGraphicFramePr>
            <a:graphicFrameLocks noGrp="1"/>
          </p:cNvGraphicFramePr>
          <p:nvPr>
            <p:extLst>
              <p:ext uri="{D42A27DB-BD31-4B8C-83A1-F6EECF244321}">
                <p14:modId xmlns:p14="http://schemas.microsoft.com/office/powerpoint/2010/main" val="1605859094"/>
              </p:ext>
            </p:extLst>
          </p:nvPr>
        </p:nvGraphicFramePr>
        <p:xfrm>
          <a:off x="914400" y="2286000"/>
          <a:ext cx="7239001" cy="2926060"/>
        </p:xfrm>
        <a:graphic>
          <a:graphicData uri="http://schemas.openxmlformats.org/drawingml/2006/table">
            <a:tbl>
              <a:tblPr>
                <a:tableStyleId>{5C22544A-7EE6-4342-B048-85BDC9FD1C3A}</a:tableStyleId>
              </a:tblPr>
              <a:tblGrid>
                <a:gridCol w="1705910"/>
                <a:gridCol w="1657824"/>
                <a:gridCol w="1971656"/>
                <a:gridCol w="1903611"/>
              </a:tblGrid>
              <a:tr h="640011">
                <a:tc>
                  <a:txBody>
                    <a:bodyPr/>
                    <a:lstStyle/>
                    <a:p>
                      <a:endParaRPr lang="en-US" sz="1800" dirty="0">
                        <a:solidFill>
                          <a:srgbClr val="000099"/>
                        </a:solidFill>
                      </a:endParaRPr>
                    </a:p>
                  </a:txBody>
                  <a:tcPr marT="45715" marB="4571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bg1">
                              <a:lumMod val="50000"/>
                            </a:schemeClr>
                          </a:solidFill>
                        </a:rPr>
                        <a:t>No change </a:t>
                      </a:r>
                    </a:p>
                    <a:p>
                      <a:pPr algn="ctr"/>
                      <a:r>
                        <a:rPr lang="en-US" sz="1800" b="1" dirty="0" smtClean="0">
                          <a:solidFill>
                            <a:schemeClr val="bg1">
                              <a:lumMod val="50000"/>
                            </a:schemeClr>
                          </a:solidFill>
                        </a:rPr>
                        <a:t>In Supply</a:t>
                      </a:r>
                      <a:endParaRPr lang="en-US" sz="1800" b="1" dirty="0">
                        <a:solidFill>
                          <a:schemeClr val="bg1">
                            <a:lumMod val="50000"/>
                          </a:schemeClr>
                        </a:solidFill>
                      </a:endParaRPr>
                    </a:p>
                  </a:txBody>
                  <a:tcPr marT="45715" marB="4571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bg1">
                              <a:lumMod val="50000"/>
                            </a:schemeClr>
                          </a:solidFill>
                        </a:rPr>
                        <a:t>An increase</a:t>
                      </a:r>
                    </a:p>
                    <a:p>
                      <a:pPr algn="ctr"/>
                      <a:r>
                        <a:rPr lang="en-US" sz="1800" b="1" dirty="0" smtClean="0">
                          <a:solidFill>
                            <a:schemeClr val="bg1">
                              <a:lumMod val="50000"/>
                            </a:schemeClr>
                          </a:solidFill>
                        </a:rPr>
                        <a:t>In Supply</a:t>
                      </a:r>
                      <a:endParaRPr lang="en-US" sz="1800" b="1" dirty="0">
                        <a:solidFill>
                          <a:schemeClr val="bg1">
                            <a:lumMod val="50000"/>
                          </a:schemeClr>
                        </a:solidFill>
                      </a:endParaRPr>
                    </a:p>
                  </a:txBody>
                  <a:tcPr marT="45715" marB="4571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bg1">
                              <a:lumMod val="50000"/>
                            </a:schemeClr>
                          </a:solidFill>
                        </a:rPr>
                        <a:t>A decrease</a:t>
                      </a:r>
                    </a:p>
                    <a:p>
                      <a:pPr algn="ctr"/>
                      <a:r>
                        <a:rPr lang="en-US" sz="1800" b="1" dirty="0" smtClean="0">
                          <a:solidFill>
                            <a:schemeClr val="bg1">
                              <a:lumMod val="50000"/>
                            </a:schemeClr>
                          </a:solidFill>
                        </a:rPr>
                        <a:t>In</a:t>
                      </a:r>
                      <a:r>
                        <a:rPr lang="en-US" sz="1800" b="1" baseline="0" dirty="0" smtClean="0">
                          <a:solidFill>
                            <a:schemeClr val="bg1">
                              <a:lumMod val="50000"/>
                            </a:schemeClr>
                          </a:solidFill>
                        </a:rPr>
                        <a:t> supply</a:t>
                      </a:r>
                      <a:endParaRPr lang="en-US" sz="1800" b="1" dirty="0">
                        <a:solidFill>
                          <a:schemeClr val="bg1">
                            <a:lumMod val="50000"/>
                          </a:schemeClr>
                        </a:solidFill>
                      </a:endParaRPr>
                    </a:p>
                  </a:txBody>
                  <a:tcPr marT="45715" marB="4571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285752">
                <a:tc>
                  <a:txBody>
                    <a:bodyPr/>
                    <a:lstStyle/>
                    <a:p>
                      <a:r>
                        <a:rPr lang="en-US" sz="1800" b="1" dirty="0" smtClean="0">
                          <a:solidFill>
                            <a:schemeClr val="bg1">
                              <a:lumMod val="50000"/>
                            </a:schemeClr>
                          </a:solidFill>
                        </a:rPr>
                        <a:t>No change</a:t>
                      </a:r>
                    </a:p>
                    <a:p>
                      <a:r>
                        <a:rPr lang="en-US" sz="1800" b="1" dirty="0" smtClean="0">
                          <a:solidFill>
                            <a:schemeClr val="bg1">
                              <a:lumMod val="50000"/>
                            </a:schemeClr>
                          </a:solidFill>
                        </a:rPr>
                        <a:t>In</a:t>
                      </a:r>
                      <a:r>
                        <a:rPr lang="en-US" sz="1800" b="1" baseline="0" dirty="0" smtClean="0">
                          <a:solidFill>
                            <a:schemeClr val="bg1">
                              <a:lumMod val="50000"/>
                            </a:schemeClr>
                          </a:solidFill>
                        </a:rPr>
                        <a:t> demand</a:t>
                      </a:r>
                    </a:p>
                    <a:p>
                      <a:endParaRPr lang="en-US" sz="1800" b="1" baseline="0" dirty="0" smtClean="0">
                        <a:solidFill>
                          <a:schemeClr val="bg1">
                            <a:lumMod val="50000"/>
                          </a:schemeClr>
                        </a:solidFill>
                      </a:endParaRPr>
                    </a:p>
                    <a:p>
                      <a:r>
                        <a:rPr lang="en-US" sz="1800" b="1" baseline="0" dirty="0" smtClean="0">
                          <a:solidFill>
                            <a:schemeClr val="bg1">
                              <a:lumMod val="50000"/>
                            </a:schemeClr>
                          </a:solidFill>
                        </a:rPr>
                        <a:t>An increase</a:t>
                      </a:r>
                    </a:p>
                    <a:p>
                      <a:r>
                        <a:rPr lang="en-US" sz="1800" b="1" baseline="0" dirty="0" smtClean="0">
                          <a:solidFill>
                            <a:schemeClr val="bg1">
                              <a:lumMod val="50000"/>
                            </a:schemeClr>
                          </a:solidFill>
                        </a:rPr>
                        <a:t>In demand</a:t>
                      </a:r>
                    </a:p>
                    <a:p>
                      <a:endParaRPr lang="en-US" sz="1800" b="1" baseline="0" dirty="0" smtClean="0">
                        <a:solidFill>
                          <a:schemeClr val="bg1">
                            <a:lumMod val="50000"/>
                          </a:schemeClr>
                        </a:solidFill>
                      </a:endParaRPr>
                    </a:p>
                    <a:p>
                      <a:r>
                        <a:rPr lang="en-US" sz="1800" b="1" baseline="0" dirty="0" smtClean="0">
                          <a:solidFill>
                            <a:schemeClr val="bg1">
                              <a:lumMod val="50000"/>
                            </a:schemeClr>
                          </a:solidFill>
                        </a:rPr>
                        <a:t>A decrease</a:t>
                      </a:r>
                    </a:p>
                    <a:p>
                      <a:r>
                        <a:rPr lang="en-US" sz="1800" b="1" baseline="0" dirty="0" smtClean="0">
                          <a:solidFill>
                            <a:schemeClr val="bg1">
                              <a:lumMod val="50000"/>
                            </a:schemeClr>
                          </a:solidFill>
                        </a:rPr>
                        <a:t>In demand</a:t>
                      </a:r>
                      <a:endParaRPr lang="en-US" sz="1800" b="1" dirty="0">
                        <a:solidFill>
                          <a:schemeClr val="bg1">
                            <a:lumMod val="50000"/>
                          </a:schemeClr>
                        </a:solidFill>
                      </a:endParaRPr>
                    </a:p>
                  </a:txBody>
                  <a:tcPr marT="45715" marB="45715">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800" dirty="0" smtClean="0"/>
                        <a:t>P same</a:t>
                      </a:r>
                    </a:p>
                    <a:p>
                      <a:r>
                        <a:rPr lang="en-US" sz="1800" dirty="0" smtClean="0"/>
                        <a:t>Q same</a:t>
                      </a:r>
                    </a:p>
                    <a:p>
                      <a:endParaRPr lang="en-US" sz="1800" dirty="0" smtClean="0"/>
                    </a:p>
                    <a:p>
                      <a:r>
                        <a:rPr lang="en-US" sz="1800" dirty="0" smtClean="0"/>
                        <a:t>P up</a:t>
                      </a:r>
                    </a:p>
                    <a:p>
                      <a:r>
                        <a:rPr lang="en-US" sz="1800" dirty="0" smtClean="0"/>
                        <a:t>Q up</a:t>
                      </a:r>
                    </a:p>
                    <a:p>
                      <a:endParaRPr lang="en-US" sz="1800" dirty="0" smtClean="0"/>
                    </a:p>
                    <a:p>
                      <a:r>
                        <a:rPr lang="en-US" sz="1800" dirty="0" smtClean="0"/>
                        <a:t>P down</a:t>
                      </a:r>
                    </a:p>
                    <a:p>
                      <a:r>
                        <a:rPr lang="en-US" sz="1800" dirty="0" smtClean="0"/>
                        <a:t>Q down</a:t>
                      </a:r>
                      <a:endParaRPr lang="en-US" sz="1800" dirty="0"/>
                    </a:p>
                  </a:txBody>
                  <a:tcPr marT="45715" marB="45715">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800" dirty="0" smtClean="0"/>
                        <a:t>P down</a:t>
                      </a:r>
                    </a:p>
                    <a:p>
                      <a:r>
                        <a:rPr lang="en-US" sz="1800" dirty="0" smtClean="0"/>
                        <a:t>Q up</a:t>
                      </a:r>
                    </a:p>
                    <a:p>
                      <a:endParaRPr lang="en-US" sz="1800" dirty="0" smtClean="0"/>
                    </a:p>
                    <a:p>
                      <a:r>
                        <a:rPr lang="en-US" sz="1800" dirty="0" smtClean="0"/>
                        <a:t>P ambiguous</a:t>
                      </a:r>
                    </a:p>
                    <a:p>
                      <a:r>
                        <a:rPr lang="en-US" sz="1800" dirty="0" smtClean="0"/>
                        <a:t>Q up</a:t>
                      </a:r>
                    </a:p>
                    <a:p>
                      <a:endParaRPr lang="en-US" sz="1800" dirty="0" smtClean="0"/>
                    </a:p>
                    <a:p>
                      <a:r>
                        <a:rPr lang="en-US" sz="1800" dirty="0" smtClean="0"/>
                        <a:t>P Down</a:t>
                      </a:r>
                    </a:p>
                    <a:p>
                      <a:r>
                        <a:rPr lang="en-US" sz="1800" dirty="0" smtClean="0"/>
                        <a:t>Q</a:t>
                      </a:r>
                      <a:r>
                        <a:rPr lang="en-US" sz="1800" baseline="0" dirty="0" smtClean="0"/>
                        <a:t> ambiguous </a:t>
                      </a:r>
                      <a:endParaRPr lang="en-US" sz="1800" dirty="0"/>
                    </a:p>
                  </a:txBody>
                  <a:tcPr marT="45715" marB="4571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800" dirty="0" smtClean="0"/>
                        <a:t>P up</a:t>
                      </a:r>
                    </a:p>
                    <a:p>
                      <a:r>
                        <a:rPr lang="en-US" sz="1800" dirty="0" smtClean="0"/>
                        <a:t>Q down</a:t>
                      </a:r>
                    </a:p>
                    <a:p>
                      <a:endParaRPr lang="en-US" sz="1800" dirty="0" smtClean="0"/>
                    </a:p>
                    <a:p>
                      <a:r>
                        <a:rPr lang="en-US" sz="1800" dirty="0" smtClean="0"/>
                        <a:t>P</a:t>
                      </a:r>
                      <a:r>
                        <a:rPr lang="en-US" sz="1800" baseline="0" dirty="0" smtClean="0"/>
                        <a:t> up</a:t>
                      </a:r>
                    </a:p>
                    <a:p>
                      <a:r>
                        <a:rPr lang="en-US" sz="1800" baseline="0" dirty="0" smtClean="0"/>
                        <a:t>Q ambiguous</a:t>
                      </a:r>
                    </a:p>
                    <a:p>
                      <a:endParaRPr lang="en-US" sz="1800" baseline="0" dirty="0" smtClean="0"/>
                    </a:p>
                    <a:p>
                      <a:r>
                        <a:rPr lang="en-US" sz="1800" baseline="0" dirty="0" smtClean="0"/>
                        <a:t>P ambiguous</a:t>
                      </a:r>
                    </a:p>
                    <a:p>
                      <a:r>
                        <a:rPr lang="en-US" sz="1800" baseline="0" dirty="0" smtClean="0"/>
                        <a:t>Q down</a:t>
                      </a:r>
                      <a:endParaRPr lang="en-US" sz="1800" dirty="0"/>
                    </a:p>
                  </a:txBody>
                  <a:tcPr marT="45715" marB="4571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6" name="Title 1"/>
          <p:cNvSpPr txBox="1">
            <a:spLocks/>
          </p:cNvSpPr>
          <p:nvPr/>
        </p:nvSpPr>
        <p:spPr bwMode="auto">
          <a:xfrm>
            <a:off x="3811965" y="203388"/>
            <a:ext cx="5035153" cy="7941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defTabSz="914400" rtl="0" eaLnBrk="1" latinLnBrk="0" hangingPunct="1">
              <a:spcBef>
                <a:spcPct val="0"/>
              </a:spcBef>
              <a:buNone/>
              <a:defRPr sz="2800" kern="1200">
                <a:solidFill>
                  <a:srgbClr val="7E0000"/>
                </a:solidFill>
                <a:latin typeface="Arial Unicode MS" pitchFamily="34" charset="-128"/>
                <a:ea typeface="Arial Unicode MS" pitchFamily="34" charset="-128"/>
                <a:cs typeface="Arial Unicode MS" pitchFamily="34" charset="-128"/>
              </a:defRPr>
            </a:lvl1pPr>
          </a:lstStyle>
          <a:p>
            <a:r>
              <a:rPr lang="en-US" sz="4400" dirty="0" smtClean="0">
                <a:solidFill>
                  <a:schemeClr val="bg1">
                    <a:lumMod val="50000"/>
                  </a:schemeClr>
                </a:solidFill>
                <a:latin typeface="+mn-lt"/>
                <a:cs typeface="Angsana New" pitchFamily="18" charset="-34"/>
              </a:rPr>
              <a:t>Supply and Demand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p:cNvSpPr/>
          <p:nvPr/>
        </p:nvSpPr>
        <p:spPr>
          <a:xfrm>
            <a:off x="4572000" y="1458913"/>
            <a:ext cx="45720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113"/>
          <p:cNvGrpSpPr>
            <a:grpSpLocks/>
          </p:cNvGrpSpPr>
          <p:nvPr/>
        </p:nvGrpSpPr>
        <p:grpSpPr bwMode="auto">
          <a:xfrm>
            <a:off x="4572000" y="2144713"/>
            <a:ext cx="4416425" cy="2743200"/>
            <a:chOff x="4572000" y="2057400"/>
            <a:chExt cx="4416197" cy="2743200"/>
          </a:xfrm>
        </p:grpSpPr>
        <p:cxnSp>
          <p:nvCxnSpPr>
            <p:cNvPr id="76" name="Straight Connector 75"/>
            <p:cNvCxnSpPr/>
            <p:nvPr/>
          </p:nvCxnSpPr>
          <p:spPr>
            <a:xfrm>
              <a:off x="4572000" y="2057400"/>
              <a:ext cx="3649475" cy="2743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533" name="TextBox 112"/>
            <p:cNvSpPr txBox="1">
              <a:spLocks noChangeArrowheads="1"/>
            </p:cNvSpPr>
            <p:nvPr/>
          </p:nvSpPr>
          <p:spPr bwMode="auto">
            <a:xfrm>
              <a:off x="7239000" y="3657600"/>
              <a:ext cx="17491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Demand curve</a:t>
              </a:r>
            </a:p>
          </p:txBody>
        </p:sp>
      </p:grpSp>
      <p:sp>
        <p:nvSpPr>
          <p:cNvPr id="18436" name="Title 1"/>
          <p:cNvSpPr>
            <a:spLocks noGrp="1"/>
          </p:cNvSpPr>
          <p:nvPr>
            <p:ph type="title"/>
          </p:nvPr>
        </p:nvSpPr>
        <p:spPr bwMode="auto">
          <a:xfrm>
            <a:off x="4025734" y="382375"/>
            <a:ext cx="5118265" cy="532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400" dirty="0">
                <a:solidFill>
                  <a:schemeClr val="bg1">
                    <a:lumMod val="50000"/>
                  </a:schemeClr>
                </a:solidFill>
                <a:latin typeface="+mn-lt"/>
              </a:rPr>
              <a:t>D</a:t>
            </a:r>
            <a:r>
              <a:rPr lang="en-US" sz="2400" dirty="0" smtClean="0">
                <a:solidFill>
                  <a:schemeClr val="bg1">
                    <a:lumMod val="50000"/>
                  </a:schemeClr>
                </a:solidFill>
                <a:latin typeface="+mn-lt"/>
              </a:rPr>
              <a:t>emand schedule and demand curve</a:t>
            </a:r>
          </a:p>
        </p:txBody>
      </p:sp>
      <p:sp>
        <p:nvSpPr>
          <p:cNvPr id="5" name="TextBox 4"/>
          <p:cNvSpPr txBox="1">
            <a:spLocks noChangeArrowheads="1"/>
          </p:cNvSpPr>
          <p:nvPr/>
        </p:nvSpPr>
        <p:spPr bwMode="auto">
          <a:xfrm>
            <a:off x="93026" y="5657850"/>
            <a:ext cx="86699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smtClean="0">
                <a:latin typeface="+mn-lt"/>
              </a:rPr>
              <a:t>demand curve </a:t>
            </a:r>
            <a:r>
              <a:rPr lang="en-US" dirty="0" smtClean="0">
                <a:latin typeface="+mn-lt"/>
              </a:rPr>
              <a:t>– illustrates </a:t>
            </a:r>
            <a:r>
              <a:rPr lang="en-US" dirty="0">
                <a:latin typeface="+mn-lt"/>
              </a:rPr>
              <a:t>how the quantity demanded of the good changes as its price varies</a:t>
            </a:r>
            <a:r>
              <a:rPr lang="en-US" dirty="0" smtClean="0">
                <a:latin typeface="+mn-lt"/>
              </a:rPr>
              <a:t>.  Because a </a:t>
            </a:r>
            <a:r>
              <a:rPr lang="en-US" dirty="0">
                <a:latin typeface="+mn-lt"/>
              </a:rPr>
              <a:t>lower price increases the quantity demanded, the demand curve slopes downward.</a:t>
            </a:r>
          </a:p>
        </p:txBody>
      </p:sp>
      <p:graphicFrame>
        <p:nvGraphicFramePr>
          <p:cNvPr id="6" name="Table 5"/>
          <p:cNvGraphicFramePr>
            <a:graphicFrameLocks noGrp="1"/>
          </p:cNvGraphicFramePr>
          <p:nvPr>
            <p:extLst>
              <p:ext uri="{D42A27DB-BD31-4B8C-83A1-F6EECF244321}">
                <p14:modId xmlns:p14="http://schemas.microsoft.com/office/powerpoint/2010/main" val="792319314"/>
              </p:ext>
            </p:extLst>
          </p:nvPr>
        </p:nvGraphicFramePr>
        <p:xfrm>
          <a:off x="0" y="1990738"/>
          <a:ext cx="3513138" cy="2926036"/>
        </p:xfrm>
        <a:graphic>
          <a:graphicData uri="http://schemas.openxmlformats.org/drawingml/2006/table">
            <a:tbl>
              <a:tblPr>
                <a:tableStyleId>{5C22544A-7EE6-4342-B048-85BDC9FD1C3A}</a:tableStyleId>
              </a:tblPr>
              <a:tblGrid>
                <a:gridCol w="1655714"/>
                <a:gridCol w="1857424"/>
              </a:tblGrid>
              <a:tr h="639927">
                <a:tc>
                  <a:txBody>
                    <a:bodyPr/>
                    <a:lstStyle/>
                    <a:p>
                      <a:pPr algn="ctr"/>
                      <a:r>
                        <a:rPr lang="en-US" sz="1800" b="1" dirty="0" smtClean="0">
                          <a:solidFill>
                            <a:schemeClr val="bg1">
                              <a:lumMod val="50000"/>
                            </a:schemeClr>
                          </a:solidFill>
                        </a:rPr>
                        <a:t>Price of</a:t>
                      </a:r>
                    </a:p>
                    <a:p>
                      <a:pPr algn="ctr"/>
                      <a:r>
                        <a:rPr lang="en-US" sz="1800" b="1" dirty="0" smtClean="0">
                          <a:solidFill>
                            <a:schemeClr val="bg1">
                              <a:lumMod val="50000"/>
                            </a:schemeClr>
                          </a:solidFill>
                        </a:rPr>
                        <a:t>hamburgers</a:t>
                      </a:r>
                      <a:endParaRPr lang="en-US" sz="1800" b="1" dirty="0">
                        <a:solidFill>
                          <a:schemeClr val="bg1">
                            <a:lumMod val="50000"/>
                          </a:schemeClr>
                        </a:solidFill>
                      </a:endParaRP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Quantity of</a:t>
                      </a:r>
                    </a:p>
                    <a:p>
                      <a:pPr algn="ctr"/>
                      <a:r>
                        <a:rPr lang="en-US" sz="1800" b="1" dirty="0" smtClean="0">
                          <a:solidFill>
                            <a:schemeClr val="bg1">
                              <a:lumMod val="50000"/>
                            </a:schemeClr>
                          </a:solidFill>
                        </a:rPr>
                        <a:t>hamburgers demanded</a:t>
                      </a:r>
                      <a:endParaRPr lang="en-US" sz="1800" b="1" dirty="0">
                        <a:solidFill>
                          <a:schemeClr val="bg1">
                            <a:lumMod val="50000"/>
                          </a:schemeClr>
                        </a:solidFill>
                      </a:endParaRP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11198">
                <a:tc>
                  <a:txBody>
                    <a:bodyPr/>
                    <a:lstStyle/>
                    <a:p>
                      <a:pPr algn="ctr"/>
                      <a:r>
                        <a:rPr lang="en-US" sz="1800" dirty="0" smtClean="0"/>
                        <a:t>$0.00</a:t>
                      </a:r>
                    </a:p>
                    <a:p>
                      <a:pPr algn="ctr"/>
                      <a:r>
                        <a:rPr lang="en-US" sz="1800" dirty="0" smtClean="0"/>
                        <a:t>$0.50</a:t>
                      </a:r>
                    </a:p>
                    <a:p>
                      <a:pPr algn="ctr"/>
                      <a:r>
                        <a:rPr lang="en-US" sz="1800" dirty="0" smtClean="0"/>
                        <a:t>$1.00</a:t>
                      </a:r>
                    </a:p>
                    <a:p>
                      <a:pPr algn="ctr"/>
                      <a:r>
                        <a:rPr lang="en-US" sz="1800" dirty="0" smtClean="0"/>
                        <a:t>$1.50</a:t>
                      </a:r>
                    </a:p>
                    <a:p>
                      <a:pPr algn="ctr"/>
                      <a:r>
                        <a:rPr lang="en-US" sz="1800" dirty="0" smtClean="0"/>
                        <a:t>$2.00</a:t>
                      </a:r>
                    </a:p>
                    <a:p>
                      <a:pPr algn="ctr"/>
                      <a:r>
                        <a:rPr lang="en-US" sz="1800" dirty="0" smtClean="0"/>
                        <a:t>$2.50</a:t>
                      </a:r>
                    </a:p>
                    <a:p>
                      <a:pPr algn="ctr"/>
                      <a:r>
                        <a:rPr lang="en-US" sz="1800" dirty="0" smtClean="0"/>
                        <a:t>$3.00</a:t>
                      </a:r>
                      <a:endParaRPr lang="en-US" sz="1800" dirty="0"/>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12</a:t>
                      </a:r>
                    </a:p>
                    <a:p>
                      <a:pPr algn="ctr"/>
                      <a:r>
                        <a:rPr lang="en-US" sz="1800" dirty="0" smtClean="0"/>
                        <a:t>10</a:t>
                      </a:r>
                    </a:p>
                    <a:p>
                      <a:pPr algn="ctr"/>
                      <a:r>
                        <a:rPr lang="en-US" sz="1800" dirty="0" smtClean="0"/>
                        <a:t>8</a:t>
                      </a:r>
                    </a:p>
                    <a:p>
                      <a:pPr algn="ctr"/>
                      <a:r>
                        <a:rPr lang="en-US" sz="1800" dirty="0" smtClean="0"/>
                        <a:t>6</a:t>
                      </a:r>
                    </a:p>
                    <a:p>
                      <a:pPr algn="ctr"/>
                      <a:r>
                        <a:rPr lang="en-US" sz="1800" dirty="0" smtClean="0"/>
                        <a:t>4</a:t>
                      </a:r>
                    </a:p>
                    <a:p>
                      <a:pPr algn="ctr"/>
                      <a:r>
                        <a:rPr lang="en-US" sz="1800" dirty="0" smtClean="0"/>
                        <a:t>2</a:t>
                      </a:r>
                    </a:p>
                    <a:p>
                      <a:pPr algn="ctr"/>
                      <a:r>
                        <a:rPr lang="en-US" sz="1800" dirty="0" smtClean="0"/>
                        <a:t>0</a:t>
                      </a:r>
                      <a:endParaRPr lang="en-US" sz="1800" dirty="0"/>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grpSp>
        <p:nvGrpSpPr>
          <p:cNvPr id="3" name="Group 52"/>
          <p:cNvGrpSpPr>
            <a:grpSpLocks/>
          </p:cNvGrpSpPr>
          <p:nvPr/>
        </p:nvGrpSpPr>
        <p:grpSpPr bwMode="auto">
          <a:xfrm>
            <a:off x="4343400" y="4735514"/>
            <a:ext cx="4396676" cy="826839"/>
            <a:chOff x="4343400" y="4648200"/>
            <a:chExt cx="4396676" cy="826284"/>
          </a:xfrm>
        </p:grpSpPr>
        <p:cxnSp>
          <p:nvCxnSpPr>
            <p:cNvPr id="10" name="Straight Connector 9"/>
            <p:cNvCxnSpPr/>
            <p:nvPr/>
          </p:nvCxnSpPr>
          <p:spPr>
            <a:xfrm>
              <a:off x="4572000" y="4800498"/>
              <a:ext cx="4114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494" name="TextBox 10"/>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18495" name="Group 14"/>
            <p:cNvGrpSpPr>
              <a:grpSpLocks/>
            </p:cNvGrpSpPr>
            <p:nvPr/>
          </p:nvGrpSpPr>
          <p:grpSpPr bwMode="auto">
            <a:xfrm>
              <a:off x="8001000" y="4648200"/>
              <a:ext cx="441146" cy="521732"/>
              <a:chOff x="8001000" y="4648200"/>
              <a:chExt cx="441146" cy="521732"/>
            </a:xfrm>
          </p:grpSpPr>
          <p:cxnSp>
            <p:nvCxnSpPr>
              <p:cNvPr id="13" name="Straight Connector 1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31" name="TextBox 13"/>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12</a:t>
                </a:r>
              </a:p>
            </p:txBody>
          </p:sp>
        </p:grpSp>
        <p:grpSp>
          <p:nvGrpSpPr>
            <p:cNvPr id="18496" name="Group 15"/>
            <p:cNvGrpSpPr>
              <a:grpSpLocks/>
            </p:cNvGrpSpPr>
            <p:nvPr/>
          </p:nvGrpSpPr>
          <p:grpSpPr bwMode="auto">
            <a:xfrm>
              <a:off x="7391400" y="4648200"/>
              <a:ext cx="441146" cy="521732"/>
              <a:chOff x="8001000" y="4648200"/>
              <a:chExt cx="441146" cy="521732"/>
            </a:xfrm>
          </p:grpSpPr>
          <p:cxnSp>
            <p:nvCxnSpPr>
              <p:cNvPr id="17" name="Straight Connector 1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9" name="TextBox 17"/>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grpSp>
          <p:nvGrpSpPr>
            <p:cNvPr id="18497" name="Group 18"/>
            <p:cNvGrpSpPr>
              <a:grpSpLocks/>
            </p:cNvGrpSpPr>
            <p:nvPr/>
          </p:nvGrpSpPr>
          <p:grpSpPr bwMode="auto">
            <a:xfrm>
              <a:off x="7696200" y="4648200"/>
              <a:ext cx="424027" cy="521732"/>
              <a:chOff x="8001000" y="4648200"/>
              <a:chExt cx="424027" cy="521732"/>
            </a:xfrm>
          </p:grpSpPr>
          <p:cxnSp>
            <p:nvCxnSpPr>
              <p:cNvPr id="20" name="Straight Connector 1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7" name="TextBox 20"/>
              <p:cNvSpPr txBox="1">
                <a:spLocks noChangeArrowheads="1"/>
              </p:cNvSpPr>
              <p:nvPr/>
            </p:nvSpPr>
            <p:spPr bwMode="auto">
              <a:xfrm>
                <a:off x="8001000" y="4800600"/>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11</a:t>
                </a:r>
              </a:p>
            </p:txBody>
          </p:sp>
        </p:grpSp>
        <p:grpSp>
          <p:nvGrpSpPr>
            <p:cNvPr id="18498" name="Group 21"/>
            <p:cNvGrpSpPr>
              <a:grpSpLocks/>
            </p:cNvGrpSpPr>
            <p:nvPr/>
          </p:nvGrpSpPr>
          <p:grpSpPr bwMode="auto">
            <a:xfrm>
              <a:off x="7154694" y="4648200"/>
              <a:ext cx="312906" cy="521732"/>
              <a:chOff x="8069094" y="4648200"/>
              <a:chExt cx="312906" cy="521732"/>
            </a:xfrm>
          </p:grpSpPr>
          <p:cxnSp>
            <p:nvCxnSpPr>
              <p:cNvPr id="23" name="Straight Connector 2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5" name="TextBox 2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9</a:t>
                </a:r>
              </a:p>
            </p:txBody>
          </p:sp>
        </p:grpSp>
        <p:grpSp>
          <p:nvGrpSpPr>
            <p:cNvPr id="18499" name="Group 27"/>
            <p:cNvGrpSpPr>
              <a:grpSpLocks/>
            </p:cNvGrpSpPr>
            <p:nvPr/>
          </p:nvGrpSpPr>
          <p:grpSpPr bwMode="auto">
            <a:xfrm>
              <a:off x="4716294" y="4648200"/>
              <a:ext cx="312906" cy="521732"/>
              <a:chOff x="8069094" y="4648200"/>
              <a:chExt cx="312906" cy="521732"/>
            </a:xfrm>
          </p:grpSpPr>
          <p:cxnSp>
            <p:nvCxnSpPr>
              <p:cNvPr id="29" name="Straight Connector 2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3" name="TextBox 2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18500" name="Group 30"/>
            <p:cNvGrpSpPr>
              <a:grpSpLocks/>
            </p:cNvGrpSpPr>
            <p:nvPr/>
          </p:nvGrpSpPr>
          <p:grpSpPr bwMode="auto">
            <a:xfrm>
              <a:off x="5021094" y="4648200"/>
              <a:ext cx="312906" cy="521732"/>
              <a:chOff x="8069094" y="4648200"/>
              <a:chExt cx="312906" cy="521732"/>
            </a:xfrm>
          </p:grpSpPr>
          <p:cxnSp>
            <p:nvCxnSpPr>
              <p:cNvPr id="32" name="Straight Connector 31"/>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1" name="TextBox 32"/>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grpSp>
          <p:nvGrpSpPr>
            <p:cNvPr id="18501" name="Group 33"/>
            <p:cNvGrpSpPr>
              <a:grpSpLocks/>
            </p:cNvGrpSpPr>
            <p:nvPr/>
          </p:nvGrpSpPr>
          <p:grpSpPr bwMode="auto">
            <a:xfrm>
              <a:off x="5325894" y="4648200"/>
              <a:ext cx="312906" cy="521732"/>
              <a:chOff x="8069094" y="4648200"/>
              <a:chExt cx="312906" cy="521732"/>
            </a:xfrm>
          </p:grpSpPr>
          <p:cxnSp>
            <p:nvCxnSpPr>
              <p:cNvPr id="35" name="Straight Connector 3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9" name="TextBox 3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18502" name="Group 36"/>
            <p:cNvGrpSpPr>
              <a:grpSpLocks/>
            </p:cNvGrpSpPr>
            <p:nvPr/>
          </p:nvGrpSpPr>
          <p:grpSpPr bwMode="auto">
            <a:xfrm>
              <a:off x="5630694" y="4648200"/>
              <a:ext cx="312906" cy="521732"/>
              <a:chOff x="8069094" y="4648200"/>
              <a:chExt cx="312906" cy="521732"/>
            </a:xfrm>
          </p:grpSpPr>
          <p:cxnSp>
            <p:nvCxnSpPr>
              <p:cNvPr id="38" name="Straight Connector 37"/>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7" name="TextBox 38"/>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18503" name="Group 39"/>
            <p:cNvGrpSpPr>
              <a:grpSpLocks/>
            </p:cNvGrpSpPr>
            <p:nvPr/>
          </p:nvGrpSpPr>
          <p:grpSpPr bwMode="auto">
            <a:xfrm>
              <a:off x="5935494" y="4648200"/>
              <a:ext cx="312906" cy="521732"/>
              <a:chOff x="8069094" y="4648200"/>
              <a:chExt cx="312906" cy="521732"/>
            </a:xfrm>
          </p:grpSpPr>
          <p:cxnSp>
            <p:nvCxnSpPr>
              <p:cNvPr id="41" name="Straight Connector 4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5" name="TextBox 4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5</a:t>
                </a:r>
              </a:p>
            </p:txBody>
          </p:sp>
        </p:grpSp>
        <p:grpSp>
          <p:nvGrpSpPr>
            <p:cNvPr id="18504" name="Group 42"/>
            <p:cNvGrpSpPr>
              <a:grpSpLocks/>
            </p:cNvGrpSpPr>
            <p:nvPr/>
          </p:nvGrpSpPr>
          <p:grpSpPr bwMode="auto">
            <a:xfrm>
              <a:off x="6240294" y="4648200"/>
              <a:ext cx="312906" cy="521732"/>
              <a:chOff x="8069094" y="4648200"/>
              <a:chExt cx="312906" cy="521732"/>
            </a:xfrm>
          </p:grpSpPr>
          <p:cxnSp>
            <p:nvCxnSpPr>
              <p:cNvPr id="44" name="Straight Connector 43"/>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3" name="TextBox 44"/>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6</a:t>
                </a:r>
              </a:p>
            </p:txBody>
          </p:sp>
        </p:grpSp>
        <p:grpSp>
          <p:nvGrpSpPr>
            <p:cNvPr id="18505" name="Group 45"/>
            <p:cNvGrpSpPr>
              <a:grpSpLocks/>
            </p:cNvGrpSpPr>
            <p:nvPr/>
          </p:nvGrpSpPr>
          <p:grpSpPr bwMode="auto">
            <a:xfrm>
              <a:off x="6545094" y="4648200"/>
              <a:ext cx="312906" cy="521732"/>
              <a:chOff x="8069094" y="4648200"/>
              <a:chExt cx="312906" cy="521732"/>
            </a:xfrm>
          </p:grpSpPr>
          <p:cxnSp>
            <p:nvCxnSpPr>
              <p:cNvPr id="47" name="Straight Connector 4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1" name="TextBox 4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grpSp>
          <p:nvGrpSpPr>
            <p:cNvPr id="18506" name="Group 48"/>
            <p:cNvGrpSpPr>
              <a:grpSpLocks/>
            </p:cNvGrpSpPr>
            <p:nvPr/>
          </p:nvGrpSpPr>
          <p:grpSpPr bwMode="auto">
            <a:xfrm>
              <a:off x="6849894" y="4648200"/>
              <a:ext cx="312906" cy="521732"/>
              <a:chOff x="8069094" y="4648200"/>
              <a:chExt cx="312906" cy="521732"/>
            </a:xfrm>
          </p:grpSpPr>
          <p:cxnSp>
            <p:nvCxnSpPr>
              <p:cNvPr id="50" name="Straight Connector 4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09" name="TextBox 50"/>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8</a:t>
                </a:r>
              </a:p>
            </p:txBody>
          </p:sp>
        </p:grpSp>
        <p:sp>
          <p:nvSpPr>
            <p:cNvPr id="18507" name="TextBox 51"/>
            <p:cNvSpPr txBox="1">
              <a:spLocks noChangeArrowheads="1"/>
            </p:cNvSpPr>
            <p:nvPr/>
          </p:nvSpPr>
          <p:spPr bwMode="auto">
            <a:xfrm>
              <a:off x="7696200" y="5105400"/>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grpSp>
      <p:grpSp>
        <p:nvGrpSpPr>
          <p:cNvPr id="25" name="Group 73"/>
          <p:cNvGrpSpPr>
            <a:grpSpLocks/>
          </p:cNvGrpSpPr>
          <p:nvPr/>
        </p:nvGrpSpPr>
        <p:grpSpPr bwMode="auto">
          <a:xfrm>
            <a:off x="3810252" y="1394382"/>
            <a:ext cx="914150" cy="3495118"/>
            <a:chOff x="3810000" y="1306493"/>
            <a:chExt cx="914147" cy="3494900"/>
          </a:xfrm>
        </p:grpSpPr>
        <p:cxnSp>
          <p:nvCxnSpPr>
            <p:cNvPr id="8" name="Straight Connector 7"/>
            <p:cNvCxnSpPr/>
            <p:nvPr/>
          </p:nvCxnSpPr>
          <p:spPr>
            <a:xfrm rot="5400000">
              <a:off x="2896246" y="3124304"/>
              <a:ext cx="335259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474" name="Group 56"/>
            <p:cNvGrpSpPr>
              <a:grpSpLocks/>
            </p:cNvGrpSpPr>
            <p:nvPr/>
          </p:nvGrpSpPr>
          <p:grpSpPr bwMode="auto">
            <a:xfrm>
              <a:off x="3810000" y="1828800"/>
              <a:ext cx="914147" cy="369332"/>
              <a:chOff x="5943853" y="2286000"/>
              <a:chExt cx="914147" cy="369332"/>
            </a:xfrm>
          </p:grpSpPr>
          <p:sp>
            <p:nvSpPr>
              <p:cNvPr id="18491" name="TextBox 53"/>
              <p:cNvSpPr txBox="1">
                <a:spLocks noChangeArrowheads="1"/>
              </p:cNvSpPr>
              <p:nvPr/>
            </p:nvSpPr>
            <p:spPr bwMode="auto">
              <a:xfrm>
                <a:off x="5943853" y="2286000"/>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$3.00</a:t>
                </a:r>
              </a:p>
            </p:txBody>
          </p:sp>
          <p:cxnSp>
            <p:nvCxnSpPr>
              <p:cNvPr id="56" name="Straight Connector 55"/>
              <p:cNvCxnSpPr/>
              <p:nvPr/>
            </p:nvCxnSpPr>
            <p:spPr>
              <a:xfrm>
                <a:off x="6705601" y="2513978"/>
                <a:ext cx="15239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5" name="Group 57"/>
            <p:cNvGrpSpPr>
              <a:grpSpLocks/>
            </p:cNvGrpSpPr>
            <p:nvPr/>
          </p:nvGrpSpPr>
          <p:grpSpPr bwMode="auto">
            <a:xfrm>
              <a:off x="3835648" y="2297668"/>
              <a:ext cx="888499" cy="369309"/>
              <a:chOff x="5969501" y="2286000"/>
              <a:chExt cx="888499" cy="369309"/>
            </a:xfrm>
          </p:grpSpPr>
          <p:sp>
            <p:nvSpPr>
              <p:cNvPr id="18489" name="TextBox 58"/>
              <p:cNvSpPr txBox="1">
                <a:spLocks noChangeArrowheads="1"/>
              </p:cNvSpPr>
              <p:nvPr/>
            </p:nvSpPr>
            <p:spPr bwMode="auto">
              <a:xfrm>
                <a:off x="5969501" y="2286000"/>
                <a:ext cx="864336"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$2.50</a:t>
                </a:r>
                <a:endParaRPr lang="en-US" dirty="0"/>
              </a:p>
            </p:txBody>
          </p:sp>
          <p:cxnSp>
            <p:nvCxnSpPr>
              <p:cNvPr id="60" name="Straight Connector 59"/>
              <p:cNvCxnSpPr/>
              <p:nvPr/>
            </p:nvCxnSpPr>
            <p:spPr>
              <a:xfrm>
                <a:off x="6705600" y="2514981"/>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6" name="Group 60"/>
            <p:cNvGrpSpPr>
              <a:grpSpLocks/>
            </p:cNvGrpSpPr>
            <p:nvPr/>
          </p:nvGrpSpPr>
          <p:grpSpPr bwMode="auto">
            <a:xfrm>
              <a:off x="3845214" y="2754868"/>
              <a:ext cx="878933" cy="369309"/>
              <a:chOff x="5979067" y="2286000"/>
              <a:chExt cx="878933" cy="369309"/>
            </a:xfrm>
          </p:grpSpPr>
          <p:sp>
            <p:nvSpPr>
              <p:cNvPr id="18487" name="TextBox 61"/>
              <p:cNvSpPr txBox="1">
                <a:spLocks noChangeArrowheads="1"/>
              </p:cNvSpPr>
              <p:nvPr/>
            </p:nvSpPr>
            <p:spPr bwMode="auto">
              <a:xfrm>
                <a:off x="5979067" y="2286000"/>
                <a:ext cx="854771"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$2.00</a:t>
                </a:r>
                <a:endParaRPr lang="en-US" dirty="0"/>
              </a:p>
            </p:txBody>
          </p:sp>
          <p:cxnSp>
            <p:nvCxnSpPr>
              <p:cNvPr id="63" name="Straight Connector 62"/>
              <p:cNvCxnSpPr/>
              <p:nvPr/>
            </p:nvCxnSpPr>
            <p:spPr>
              <a:xfrm>
                <a:off x="6705600" y="251495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7" name="Group 63"/>
            <p:cNvGrpSpPr>
              <a:grpSpLocks/>
            </p:cNvGrpSpPr>
            <p:nvPr/>
          </p:nvGrpSpPr>
          <p:grpSpPr bwMode="auto">
            <a:xfrm>
              <a:off x="3845214" y="3212068"/>
              <a:ext cx="878933" cy="369309"/>
              <a:chOff x="5979067" y="2286000"/>
              <a:chExt cx="878933" cy="369309"/>
            </a:xfrm>
          </p:grpSpPr>
          <p:sp>
            <p:nvSpPr>
              <p:cNvPr id="18485" name="TextBox 64"/>
              <p:cNvSpPr txBox="1">
                <a:spLocks noChangeArrowheads="1"/>
              </p:cNvSpPr>
              <p:nvPr/>
            </p:nvSpPr>
            <p:spPr bwMode="auto">
              <a:xfrm>
                <a:off x="5979067" y="2286000"/>
                <a:ext cx="85477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$1.50</a:t>
                </a:r>
                <a:endParaRPr lang="en-US" dirty="0"/>
              </a:p>
            </p:txBody>
          </p:sp>
          <p:cxnSp>
            <p:nvCxnSpPr>
              <p:cNvPr id="66" name="Straight Connector 65"/>
              <p:cNvCxnSpPr/>
              <p:nvPr/>
            </p:nvCxnSpPr>
            <p:spPr>
              <a:xfrm>
                <a:off x="6705600" y="2514924"/>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8" name="Group 66"/>
            <p:cNvGrpSpPr>
              <a:grpSpLocks/>
            </p:cNvGrpSpPr>
            <p:nvPr/>
          </p:nvGrpSpPr>
          <p:grpSpPr bwMode="auto">
            <a:xfrm>
              <a:off x="3845214" y="3669268"/>
              <a:ext cx="878933" cy="369309"/>
              <a:chOff x="5979067" y="2286000"/>
              <a:chExt cx="878933" cy="369309"/>
            </a:xfrm>
          </p:grpSpPr>
          <p:sp>
            <p:nvSpPr>
              <p:cNvPr id="18483" name="TextBox 67"/>
              <p:cNvSpPr txBox="1">
                <a:spLocks noChangeArrowheads="1"/>
              </p:cNvSpPr>
              <p:nvPr/>
            </p:nvSpPr>
            <p:spPr bwMode="auto">
              <a:xfrm>
                <a:off x="5979067" y="2286000"/>
                <a:ext cx="85477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$1.00</a:t>
                </a:r>
                <a:endParaRPr lang="en-US" dirty="0"/>
              </a:p>
            </p:txBody>
          </p:sp>
          <p:cxnSp>
            <p:nvCxnSpPr>
              <p:cNvPr id="69" name="Straight Connector 68"/>
              <p:cNvCxnSpPr/>
              <p:nvPr/>
            </p:nvCxnSpPr>
            <p:spPr>
              <a:xfrm>
                <a:off x="6705600" y="251489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9" name="Group 69"/>
            <p:cNvGrpSpPr>
              <a:grpSpLocks/>
            </p:cNvGrpSpPr>
            <p:nvPr/>
          </p:nvGrpSpPr>
          <p:grpSpPr bwMode="auto">
            <a:xfrm>
              <a:off x="3835648" y="4126468"/>
              <a:ext cx="888499" cy="369309"/>
              <a:chOff x="5969501" y="2286000"/>
              <a:chExt cx="888499" cy="369309"/>
            </a:xfrm>
          </p:grpSpPr>
          <p:sp>
            <p:nvSpPr>
              <p:cNvPr id="18481" name="TextBox 70"/>
              <p:cNvSpPr txBox="1">
                <a:spLocks noChangeArrowheads="1"/>
              </p:cNvSpPr>
              <p:nvPr/>
            </p:nvSpPr>
            <p:spPr bwMode="auto">
              <a:xfrm>
                <a:off x="5969501" y="2286000"/>
                <a:ext cx="864336"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$0.50</a:t>
                </a:r>
                <a:endParaRPr lang="en-US" dirty="0"/>
              </a:p>
            </p:txBody>
          </p:sp>
          <p:cxnSp>
            <p:nvCxnSpPr>
              <p:cNvPr id="72" name="Straight Connector 71"/>
              <p:cNvCxnSpPr/>
              <p:nvPr/>
            </p:nvCxnSpPr>
            <p:spPr>
              <a:xfrm>
                <a:off x="6705600" y="2514867"/>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480" name="TextBox 72"/>
            <p:cNvSpPr txBox="1">
              <a:spLocks noChangeArrowheads="1"/>
            </p:cNvSpPr>
            <p:nvPr/>
          </p:nvSpPr>
          <p:spPr bwMode="auto">
            <a:xfrm>
              <a:off x="3835648" y="1306493"/>
              <a:ext cx="710449"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cxnSp>
        <p:nvCxnSpPr>
          <p:cNvPr id="83" name="Straight Connector 82"/>
          <p:cNvCxnSpPr/>
          <p:nvPr/>
        </p:nvCxnSpPr>
        <p:spPr>
          <a:xfrm>
            <a:off x="4572000" y="4430713"/>
            <a:ext cx="30480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4572000" y="3973513"/>
            <a:ext cx="24384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4572000" y="3516313"/>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4572000" y="3059113"/>
            <a:ext cx="12192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4572000" y="2601913"/>
            <a:ext cx="6096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rot="5400000" flipH="1" flipV="1">
            <a:off x="4039394" y="3745706"/>
            <a:ext cx="22860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rot="5400000" flipH="1" flipV="1">
            <a:off x="4876007" y="3974306"/>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rot="5400000" flipH="1" flipV="1">
            <a:off x="6550819" y="4431507"/>
            <a:ext cx="915987"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rot="5400000" flipH="1" flipV="1">
            <a:off x="5714207" y="4202906"/>
            <a:ext cx="13716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7390607" y="4660106"/>
            <a:ext cx="4572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5" name="Freeform 183"/>
          <p:cNvSpPr>
            <a:spLocks/>
          </p:cNvSpPr>
          <p:nvPr/>
        </p:nvSpPr>
        <p:spPr bwMode="auto">
          <a:xfrm>
            <a:off x="4495800" y="2068513"/>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83"/>
          <p:cNvSpPr>
            <a:spLocks/>
          </p:cNvSpPr>
          <p:nvPr/>
        </p:nvSpPr>
        <p:spPr bwMode="auto">
          <a:xfrm>
            <a:off x="5105400" y="2525713"/>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83"/>
          <p:cNvSpPr>
            <a:spLocks/>
          </p:cNvSpPr>
          <p:nvPr/>
        </p:nvSpPr>
        <p:spPr bwMode="auto">
          <a:xfrm>
            <a:off x="5715000" y="2982913"/>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83"/>
          <p:cNvSpPr>
            <a:spLocks/>
          </p:cNvSpPr>
          <p:nvPr/>
        </p:nvSpPr>
        <p:spPr bwMode="auto">
          <a:xfrm>
            <a:off x="6324600" y="34559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Freeform 183"/>
          <p:cNvSpPr>
            <a:spLocks/>
          </p:cNvSpPr>
          <p:nvPr/>
        </p:nvSpPr>
        <p:spPr bwMode="auto">
          <a:xfrm>
            <a:off x="6934200" y="39131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1" name="Freeform 183"/>
          <p:cNvSpPr>
            <a:spLocks/>
          </p:cNvSpPr>
          <p:nvPr/>
        </p:nvSpPr>
        <p:spPr bwMode="auto">
          <a:xfrm>
            <a:off x="7543800" y="43703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83"/>
          <p:cNvSpPr>
            <a:spLocks/>
          </p:cNvSpPr>
          <p:nvPr/>
        </p:nvSpPr>
        <p:spPr bwMode="auto">
          <a:xfrm>
            <a:off x="8153400" y="48275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 name="Group 3"/>
          <p:cNvGrpSpPr/>
          <p:nvPr/>
        </p:nvGrpSpPr>
        <p:grpSpPr>
          <a:xfrm>
            <a:off x="4648200" y="1763713"/>
            <a:ext cx="1453964" cy="1752600"/>
            <a:chOff x="4648200" y="1763713"/>
            <a:chExt cx="1453964" cy="1752600"/>
          </a:xfrm>
        </p:grpSpPr>
        <p:cxnSp>
          <p:nvCxnSpPr>
            <p:cNvPr id="116" name="Straight Arrow Connector 115"/>
            <p:cNvCxnSpPr/>
            <p:nvPr/>
          </p:nvCxnSpPr>
          <p:spPr>
            <a:xfrm rot="5400000">
              <a:off x="4420394" y="3286919"/>
              <a:ext cx="457200" cy="1588"/>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34" name="Group 121"/>
            <p:cNvGrpSpPr>
              <a:grpSpLocks/>
            </p:cNvGrpSpPr>
            <p:nvPr/>
          </p:nvGrpSpPr>
          <p:grpSpPr bwMode="auto">
            <a:xfrm>
              <a:off x="4648205" y="1763713"/>
              <a:ext cx="1453959" cy="1524001"/>
              <a:chOff x="4648199" y="1676400"/>
              <a:chExt cx="1453653" cy="1524001"/>
            </a:xfrm>
          </p:grpSpPr>
          <p:sp>
            <p:nvSpPr>
              <p:cNvPr id="18471" name="TextBox 118"/>
              <p:cNvSpPr txBox="1">
                <a:spLocks noChangeArrowheads="1"/>
              </p:cNvSpPr>
              <p:nvPr/>
            </p:nvSpPr>
            <p:spPr bwMode="auto">
              <a:xfrm>
                <a:off x="5181600" y="1676400"/>
                <a:ext cx="920252"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decrease</a:t>
                </a:r>
                <a:endParaRPr lang="en-US" sz="1400" dirty="0"/>
              </a:p>
              <a:p>
                <a:pPr eaLnBrk="1" hangingPunct="1"/>
                <a:r>
                  <a:rPr lang="en-US" sz="1400" dirty="0"/>
                  <a:t>in </a:t>
                </a:r>
                <a:r>
                  <a:rPr lang="en-US" sz="1400" dirty="0" smtClean="0"/>
                  <a:t>price</a:t>
                </a:r>
                <a:endParaRPr lang="en-US" sz="1400" dirty="0"/>
              </a:p>
            </p:txBody>
          </p:sp>
          <p:cxnSp>
            <p:nvCxnSpPr>
              <p:cNvPr id="121" name="Straight Connector 120"/>
              <p:cNvCxnSpPr/>
              <p:nvPr/>
            </p:nvCxnSpPr>
            <p:spPr>
              <a:xfrm rot="5400000" flipH="1" flipV="1">
                <a:off x="4610012" y="2324188"/>
                <a:ext cx="914400" cy="838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 name="Group 6"/>
          <p:cNvGrpSpPr/>
          <p:nvPr/>
        </p:nvGrpSpPr>
        <p:grpSpPr>
          <a:xfrm>
            <a:off x="5791200" y="2754313"/>
            <a:ext cx="3119625" cy="2057400"/>
            <a:chOff x="5791200" y="2754313"/>
            <a:chExt cx="3119625" cy="2057400"/>
          </a:xfrm>
        </p:grpSpPr>
        <p:cxnSp>
          <p:nvCxnSpPr>
            <p:cNvPr id="117" name="Straight Arrow Connector 116"/>
            <p:cNvCxnSpPr/>
            <p:nvPr/>
          </p:nvCxnSpPr>
          <p:spPr>
            <a:xfrm>
              <a:off x="5791200" y="4810125"/>
              <a:ext cx="608013" cy="1588"/>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36" name="Group 122"/>
            <p:cNvGrpSpPr>
              <a:grpSpLocks/>
            </p:cNvGrpSpPr>
            <p:nvPr/>
          </p:nvGrpSpPr>
          <p:grpSpPr bwMode="auto">
            <a:xfrm>
              <a:off x="6019799" y="2754313"/>
              <a:ext cx="2891026" cy="1981200"/>
              <a:chOff x="4343400" y="1676400"/>
              <a:chExt cx="2890873" cy="1981200"/>
            </a:xfrm>
          </p:grpSpPr>
          <p:sp>
            <p:nvSpPr>
              <p:cNvPr id="18469" name="TextBox 123"/>
              <p:cNvSpPr txBox="1">
                <a:spLocks noChangeArrowheads="1"/>
              </p:cNvSpPr>
              <p:nvPr/>
            </p:nvSpPr>
            <p:spPr bwMode="auto">
              <a:xfrm>
                <a:off x="4953000" y="1676400"/>
                <a:ext cx="2281273"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increases </a:t>
                </a:r>
                <a:r>
                  <a:rPr lang="en-US" sz="1400" dirty="0"/>
                  <a:t>quantity</a:t>
                </a:r>
              </a:p>
              <a:p>
                <a:pPr eaLnBrk="1" hangingPunct="1"/>
                <a:r>
                  <a:rPr lang="en-US" sz="1400" dirty="0"/>
                  <a:t>of </a:t>
                </a:r>
                <a:r>
                  <a:rPr lang="en-US" sz="1400" dirty="0" smtClean="0"/>
                  <a:t>hamburgers demanded</a:t>
                </a:r>
                <a:r>
                  <a:rPr lang="en-US" sz="1400" dirty="0"/>
                  <a:t>.</a:t>
                </a:r>
              </a:p>
            </p:txBody>
          </p:sp>
          <p:cxnSp>
            <p:nvCxnSpPr>
              <p:cNvPr id="125" name="Straight Connector 124"/>
              <p:cNvCxnSpPr/>
              <p:nvPr/>
            </p:nvCxnSpPr>
            <p:spPr>
              <a:xfrm rot="5400000" flipH="1" flipV="1">
                <a:off x="4229070" y="2400330"/>
                <a:ext cx="1371600" cy="11429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4876801" y="1085278"/>
            <a:ext cx="4111624" cy="523220"/>
          </a:xfrm>
          <a:prstGeom prst="rect">
            <a:avLst/>
          </a:prstGeom>
        </p:spPr>
        <p:txBody>
          <a:bodyPr wrap="square">
            <a:spAutoFit/>
          </a:bodyPr>
          <a:lstStyle/>
          <a:p>
            <a:r>
              <a:rPr lang="en-US" sz="2800" dirty="0" smtClean="0">
                <a:latin typeface="+mn-lt"/>
              </a:rPr>
              <a:t>Hamburger Demand Curve</a:t>
            </a:r>
            <a:endParaRPr lang="en-US" sz="2800" dirty="0">
              <a:latin typeface="+mn-lt"/>
            </a:endParaRPr>
          </a:p>
        </p:txBody>
      </p:sp>
      <p:sp>
        <p:nvSpPr>
          <p:cNvPr id="11" name="Rectangle 10"/>
          <p:cNvSpPr/>
          <p:nvPr/>
        </p:nvSpPr>
        <p:spPr>
          <a:xfrm>
            <a:off x="0" y="1223998"/>
            <a:ext cx="3845465" cy="646331"/>
          </a:xfrm>
          <a:prstGeom prst="rect">
            <a:avLst/>
          </a:prstGeom>
        </p:spPr>
        <p:txBody>
          <a:bodyPr wrap="square">
            <a:spAutoFit/>
          </a:bodyPr>
          <a:lstStyle/>
          <a:p>
            <a:r>
              <a:rPr lang="en-US" b="1" dirty="0" smtClean="0">
                <a:latin typeface="+mn-lt"/>
              </a:rPr>
              <a:t>demand schedule </a:t>
            </a:r>
            <a:r>
              <a:rPr lang="en-US" dirty="0" smtClean="0">
                <a:latin typeface="+mn-lt"/>
              </a:rPr>
              <a:t>– a table that shows the quantity demanded at each price.</a:t>
            </a:r>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par>
                                <p:cTn id="13" presetID="22" presetClass="entr" presetSubtype="4"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down)">
                                      <p:cBhvr>
                                        <p:cTn id="15" dur="500"/>
                                        <p:tgtEl>
                                          <p:spTgt spid="25"/>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27"/>
                                        </p:tgtEl>
                                        <p:attrNameLst>
                                          <p:attrName>style.visibility</p:attrName>
                                        </p:attrNameLst>
                                      </p:cBhvr>
                                      <p:to>
                                        <p:strVal val="visible"/>
                                      </p:to>
                                    </p:set>
                                    <p:animEffect transition="in" filter="wipe(down)">
                                      <p:cBhvr>
                                        <p:cTn id="18" dur="500"/>
                                        <p:tgtEl>
                                          <p:spTgt spid="127"/>
                                        </p:tgtEl>
                                      </p:cBhvr>
                                    </p:animEffect>
                                  </p:childTnLst>
                                </p:cTn>
                              </p:par>
                            </p:childTnLst>
                          </p:cTn>
                        </p:par>
                        <p:par>
                          <p:cTn id="19" fill="hold" nodeType="afterGroup">
                            <p:stCondLst>
                              <p:cond delay="500"/>
                            </p:stCondLst>
                            <p:childTnLst>
                              <p:par>
                                <p:cTn id="20" presetID="22" presetClass="entr" presetSubtype="8" fill="hold" grpId="0" nodeType="afterEffect">
                                  <p:stCondLst>
                                    <p:cond delay="0"/>
                                  </p:stCondLst>
                                  <p:childTnLst>
                                    <p:set>
                                      <p:cBhvr>
                                        <p:cTn id="21" dur="1" fill="hold">
                                          <p:stCondLst>
                                            <p:cond delay="0"/>
                                          </p:stCondLst>
                                        </p:cTn>
                                        <p:tgtEl>
                                          <p:spTgt spid="105"/>
                                        </p:tgtEl>
                                        <p:attrNameLst>
                                          <p:attrName>style.visibility</p:attrName>
                                        </p:attrNameLst>
                                      </p:cBhvr>
                                      <p:to>
                                        <p:strVal val="visible"/>
                                      </p:to>
                                    </p:set>
                                    <p:animEffect transition="in" filter="wipe(left)">
                                      <p:cBhvr>
                                        <p:cTn id="22" dur="500"/>
                                        <p:tgtEl>
                                          <p:spTgt spid="105"/>
                                        </p:tgtEl>
                                      </p:cBhvr>
                                    </p:animEffect>
                                  </p:childTnLst>
                                </p:cTn>
                              </p:par>
                            </p:childTnLst>
                          </p:cTn>
                        </p:par>
                        <p:par>
                          <p:cTn id="23" fill="hold" nodeType="afterGroup">
                            <p:stCondLst>
                              <p:cond delay="1000"/>
                            </p:stCondLst>
                            <p:childTnLst>
                              <p:par>
                                <p:cTn id="24" presetID="22" presetClass="entr" presetSubtype="8" fill="hold" nodeType="afterEffect">
                                  <p:stCondLst>
                                    <p:cond delay="0"/>
                                  </p:stCondLst>
                                  <p:childTnLst>
                                    <p:set>
                                      <p:cBhvr>
                                        <p:cTn id="25" dur="1" fill="hold">
                                          <p:stCondLst>
                                            <p:cond delay="0"/>
                                          </p:stCondLst>
                                        </p:cTn>
                                        <p:tgtEl>
                                          <p:spTgt spid="91"/>
                                        </p:tgtEl>
                                        <p:attrNameLst>
                                          <p:attrName>style.visibility</p:attrName>
                                        </p:attrNameLst>
                                      </p:cBhvr>
                                      <p:to>
                                        <p:strVal val="visible"/>
                                      </p:to>
                                    </p:set>
                                    <p:animEffect transition="in" filter="wipe(left)">
                                      <p:cBhvr>
                                        <p:cTn id="26" dur="500"/>
                                        <p:tgtEl>
                                          <p:spTgt spid="91"/>
                                        </p:tgtEl>
                                      </p:cBhvr>
                                    </p:animEffect>
                                  </p:childTnLst>
                                </p:cTn>
                              </p:par>
                            </p:childTnLst>
                          </p:cTn>
                        </p:par>
                        <p:par>
                          <p:cTn id="27" fill="hold" nodeType="afterGroup">
                            <p:stCondLst>
                              <p:cond delay="1500"/>
                            </p:stCondLst>
                            <p:childTnLst>
                              <p:par>
                                <p:cTn id="28" presetID="22" presetClass="entr" presetSubtype="8" fill="hold" grpId="0" nodeType="afterEffect">
                                  <p:stCondLst>
                                    <p:cond delay="0"/>
                                  </p:stCondLst>
                                  <p:childTnLst>
                                    <p:set>
                                      <p:cBhvr>
                                        <p:cTn id="29" dur="1" fill="hold">
                                          <p:stCondLst>
                                            <p:cond delay="0"/>
                                          </p:stCondLst>
                                        </p:cTn>
                                        <p:tgtEl>
                                          <p:spTgt spid="107"/>
                                        </p:tgtEl>
                                        <p:attrNameLst>
                                          <p:attrName>style.visibility</p:attrName>
                                        </p:attrNameLst>
                                      </p:cBhvr>
                                      <p:to>
                                        <p:strVal val="visible"/>
                                      </p:to>
                                    </p:set>
                                    <p:animEffect transition="in" filter="wipe(left)">
                                      <p:cBhvr>
                                        <p:cTn id="30" dur="500"/>
                                        <p:tgtEl>
                                          <p:spTgt spid="107"/>
                                        </p:tgtEl>
                                      </p:cBhvr>
                                    </p:animEffect>
                                  </p:childTnLst>
                                </p:cTn>
                              </p:par>
                            </p:childTnLst>
                          </p:cTn>
                        </p:par>
                        <p:par>
                          <p:cTn id="31" fill="hold" nodeType="afterGroup">
                            <p:stCondLst>
                              <p:cond delay="2000"/>
                            </p:stCondLst>
                            <p:childTnLst>
                              <p:par>
                                <p:cTn id="32" presetID="22" presetClass="entr" presetSubtype="1" fill="hold" nodeType="afterEffect">
                                  <p:stCondLst>
                                    <p:cond delay="0"/>
                                  </p:stCondLst>
                                  <p:childTnLst>
                                    <p:set>
                                      <p:cBhvr>
                                        <p:cTn id="33" dur="1" fill="hold">
                                          <p:stCondLst>
                                            <p:cond delay="0"/>
                                          </p:stCondLst>
                                        </p:cTn>
                                        <p:tgtEl>
                                          <p:spTgt spid="95"/>
                                        </p:tgtEl>
                                        <p:attrNameLst>
                                          <p:attrName>style.visibility</p:attrName>
                                        </p:attrNameLst>
                                      </p:cBhvr>
                                      <p:to>
                                        <p:strVal val="visible"/>
                                      </p:to>
                                    </p:set>
                                    <p:animEffect transition="in" filter="wipe(up)">
                                      <p:cBhvr>
                                        <p:cTn id="34" dur="500"/>
                                        <p:tgtEl>
                                          <p:spTgt spid="95"/>
                                        </p:tgtEl>
                                      </p:cBhvr>
                                    </p:animEffect>
                                  </p:childTnLst>
                                </p:cTn>
                              </p:par>
                            </p:childTnLst>
                          </p:cTn>
                        </p:par>
                        <p:par>
                          <p:cTn id="35" fill="hold" nodeType="afterGroup">
                            <p:stCondLst>
                              <p:cond delay="2500"/>
                            </p:stCondLst>
                            <p:childTnLst>
                              <p:par>
                                <p:cTn id="36" presetID="22" presetClass="entr" presetSubtype="8" fill="hold" nodeType="afterEffect">
                                  <p:stCondLst>
                                    <p:cond delay="0"/>
                                  </p:stCondLst>
                                  <p:childTnLst>
                                    <p:set>
                                      <p:cBhvr>
                                        <p:cTn id="37" dur="1" fill="hold">
                                          <p:stCondLst>
                                            <p:cond delay="0"/>
                                          </p:stCondLst>
                                        </p:cTn>
                                        <p:tgtEl>
                                          <p:spTgt spid="89"/>
                                        </p:tgtEl>
                                        <p:attrNameLst>
                                          <p:attrName>style.visibility</p:attrName>
                                        </p:attrNameLst>
                                      </p:cBhvr>
                                      <p:to>
                                        <p:strVal val="visible"/>
                                      </p:to>
                                    </p:set>
                                    <p:animEffect transition="in" filter="wipe(left)">
                                      <p:cBhvr>
                                        <p:cTn id="38" dur="500"/>
                                        <p:tgtEl>
                                          <p:spTgt spid="89"/>
                                        </p:tgtEl>
                                      </p:cBhvr>
                                    </p:animEffect>
                                  </p:childTnLst>
                                </p:cTn>
                              </p:par>
                            </p:childTnLst>
                          </p:cTn>
                        </p:par>
                        <p:par>
                          <p:cTn id="39" fill="hold" nodeType="afterGroup">
                            <p:stCondLst>
                              <p:cond delay="3000"/>
                            </p:stCondLst>
                            <p:childTnLst>
                              <p:par>
                                <p:cTn id="40" presetID="22" presetClass="entr" presetSubtype="8" fill="hold" grpId="0" nodeType="afterEffect">
                                  <p:stCondLst>
                                    <p:cond delay="0"/>
                                  </p:stCondLst>
                                  <p:childTnLst>
                                    <p:set>
                                      <p:cBhvr>
                                        <p:cTn id="41" dur="1" fill="hold">
                                          <p:stCondLst>
                                            <p:cond delay="0"/>
                                          </p:stCondLst>
                                        </p:cTn>
                                        <p:tgtEl>
                                          <p:spTgt spid="108"/>
                                        </p:tgtEl>
                                        <p:attrNameLst>
                                          <p:attrName>style.visibility</p:attrName>
                                        </p:attrNameLst>
                                      </p:cBhvr>
                                      <p:to>
                                        <p:strVal val="visible"/>
                                      </p:to>
                                    </p:set>
                                    <p:animEffect transition="in" filter="wipe(left)">
                                      <p:cBhvr>
                                        <p:cTn id="42" dur="500"/>
                                        <p:tgtEl>
                                          <p:spTgt spid="108"/>
                                        </p:tgtEl>
                                      </p:cBhvr>
                                    </p:animEffect>
                                  </p:childTnLst>
                                </p:cTn>
                              </p:par>
                            </p:childTnLst>
                          </p:cTn>
                        </p:par>
                        <p:par>
                          <p:cTn id="43" fill="hold" nodeType="afterGroup">
                            <p:stCondLst>
                              <p:cond delay="3500"/>
                            </p:stCondLst>
                            <p:childTnLst>
                              <p:par>
                                <p:cTn id="44" presetID="22" presetClass="entr" presetSubtype="1" fill="hold" nodeType="afterEffect">
                                  <p:stCondLst>
                                    <p:cond delay="0"/>
                                  </p:stCondLst>
                                  <p:childTnLst>
                                    <p:set>
                                      <p:cBhvr>
                                        <p:cTn id="45" dur="1" fill="hold">
                                          <p:stCondLst>
                                            <p:cond delay="0"/>
                                          </p:stCondLst>
                                        </p:cTn>
                                        <p:tgtEl>
                                          <p:spTgt spid="97"/>
                                        </p:tgtEl>
                                        <p:attrNameLst>
                                          <p:attrName>style.visibility</p:attrName>
                                        </p:attrNameLst>
                                      </p:cBhvr>
                                      <p:to>
                                        <p:strVal val="visible"/>
                                      </p:to>
                                    </p:set>
                                    <p:animEffect transition="in" filter="wipe(up)">
                                      <p:cBhvr>
                                        <p:cTn id="46" dur="500"/>
                                        <p:tgtEl>
                                          <p:spTgt spid="97"/>
                                        </p:tgtEl>
                                      </p:cBhvr>
                                    </p:animEffect>
                                  </p:childTnLst>
                                </p:cTn>
                              </p:par>
                            </p:childTnLst>
                          </p:cTn>
                        </p:par>
                        <p:par>
                          <p:cTn id="47" fill="hold" nodeType="afterGroup">
                            <p:stCondLst>
                              <p:cond delay="4000"/>
                            </p:stCondLst>
                            <p:childTnLst>
                              <p:par>
                                <p:cTn id="48" presetID="22" presetClass="entr" presetSubtype="8" fill="hold" nodeType="afterEffect">
                                  <p:stCondLst>
                                    <p:cond delay="0"/>
                                  </p:stCondLst>
                                  <p:childTnLst>
                                    <p:set>
                                      <p:cBhvr>
                                        <p:cTn id="49" dur="1" fill="hold">
                                          <p:stCondLst>
                                            <p:cond delay="0"/>
                                          </p:stCondLst>
                                        </p:cTn>
                                        <p:tgtEl>
                                          <p:spTgt spid="87"/>
                                        </p:tgtEl>
                                        <p:attrNameLst>
                                          <p:attrName>style.visibility</p:attrName>
                                        </p:attrNameLst>
                                      </p:cBhvr>
                                      <p:to>
                                        <p:strVal val="visible"/>
                                      </p:to>
                                    </p:set>
                                    <p:animEffect transition="in" filter="wipe(left)">
                                      <p:cBhvr>
                                        <p:cTn id="50" dur="500"/>
                                        <p:tgtEl>
                                          <p:spTgt spid="87"/>
                                        </p:tgtEl>
                                      </p:cBhvr>
                                    </p:animEffect>
                                  </p:childTnLst>
                                </p:cTn>
                              </p:par>
                            </p:childTnLst>
                          </p:cTn>
                        </p:par>
                        <p:par>
                          <p:cTn id="51" fill="hold" nodeType="afterGroup">
                            <p:stCondLst>
                              <p:cond delay="4500"/>
                            </p:stCondLst>
                            <p:childTnLst>
                              <p:par>
                                <p:cTn id="52" presetID="22" presetClass="entr" presetSubtype="8" fill="hold" grpId="0" nodeType="afterEffect">
                                  <p:stCondLst>
                                    <p:cond delay="0"/>
                                  </p:stCondLst>
                                  <p:childTnLst>
                                    <p:set>
                                      <p:cBhvr>
                                        <p:cTn id="53" dur="1" fill="hold">
                                          <p:stCondLst>
                                            <p:cond delay="0"/>
                                          </p:stCondLst>
                                        </p:cTn>
                                        <p:tgtEl>
                                          <p:spTgt spid="109"/>
                                        </p:tgtEl>
                                        <p:attrNameLst>
                                          <p:attrName>style.visibility</p:attrName>
                                        </p:attrNameLst>
                                      </p:cBhvr>
                                      <p:to>
                                        <p:strVal val="visible"/>
                                      </p:to>
                                    </p:set>
                                    <p:animEffect transition="in" filter="wipe(left)">
                                      <p:cBhvr>
                                        <p:cTn id="54" dur="500"/>
                                        <p:tgtEl>
                                          <p:spTgt spid="109"/>
                                        </p:tgtEl>
                                      </p:cBhvr>
                                    </p:animEffect>
                                  </p:childTnLst>
                                </p:cTn>
                              </p:par>
                            </p:childTnLst>
                          </p:cTn>
                        </p:par>
                        <p:par>
                          <p:cTn id="55" fill="hold" nodeType="afterGroup">
                            <p:stCondLst>
                              <p:cond delay="5000"/>
                            </p:stCondLst>
                            <p:childTnLst>
                              <p:par>
                                <p:cTn id="56" presetID="22" presetClass="entr" presetSubtype="1" fill="hold" nodeType="afterEffect">
                                  <p:stCondLst>
                                    <p:cond delay="0"/>
                                  </p:stCondLst>
                                  <p:childTnLst>
                                    <p:set>
                                      <p:cBhvr>
                                        <p:cTn id="57" dur="1" fill="hold">
                                          <p:stCondLst>
                                            <p:cond delay="0"/>
                                          </p:stCondLst>
                                        </p:cTn>
                                        <p:tgtEl>
                                          <p:spTgt spid="101"/>
                                        </p:tgtEl>
                                        <p:attrNameLst>
                                          <p:attrName>style.visibility</p:attrName>
                                        </p:attrNameLst>
                                      </p:cBhvr>
                                      <p:to>
                                        <p:strVal val="visible"/>
                                      </p:to>
                                    </p:set>
                                    <p:animEffect transition="in" filter="wipe(up)">
                                      <p:cBhvr>
                                        <p:cTn id="58" dur="500"/>
                                        <p:tgtEl>
                                          <p:spTgt spid="101"/>
                                        </p:tgtEl>
                                      </p:cBhvr>
                                    </p:animEffect>
                                  </p:childTnLst>
                                </p:cTn>
                              </p:par>
                            </p:childTnLst>
                          </p:cTn>
                        </p:par>
                        <p:par>
                          <p:cTn id="59" fill="hold" nodeType="afterGroup">
                            <p:stCondLst>
                              <p:cond delay="5500"/>
                            </p:stCondLst>
                            <p:childTnLst>
                              <p:par>
                                <p:cTn id="60" presetID="22" presetClass="entr" presetSubtype="8" fill="hold" nodeType="afterEffect">
                                  <p:stCondLst>
                                    <p:cond delay="0"/>
                                  </p:stCondLst>
                                  <p:childTnLst>
                                    <p:set>
                                      <p:cBhvr>
                                        <p:cTn id="61" dur="1" fill="hold">
                                          <p:stCondLst>
                                            <p:cond delay="0"/>
                                          </p:stCondLst>
                                        </p:cTn>
                                        <p:tgtEl>
                                          <p:spTgt spid="85"/>
                                        </p:tgtEl>
                                        <p:attrNameLst>
                                          <p:attrName>style.visibility</p:attrName>
                                        </p:attrNameLst>
                                      </p:cBhvr>
                                      <p:to>
                                        <p:strVal val="visible"/>
                                      </p:to>
                                    </p:set>
                                    <p:animEffect transition="in" filter="wipe(left)">
                                      <p:cBhvr>
                                        <p:cTn id="62" dur="500"/>
                                        <p:tgtEl>
                                          <p:spTgt spid="85"/>
                                        </p:tgtEl>
                                      </p:cBhvr>
                                    </p:animEffect>
                                  </p:childTnLst>
                                </p:cTn>
                              </p:par>
                            </p:childTnLst>
                          </p:cTn>
                        </p:par>
                        <p:par>
                          <p:cTn id="63" fill="hold" nodeType="afterGroup">
                            <p:stCondLst>
                              <p:cond delay="6000"/>
                            </p:stCondLst>
                            <p:childTnLst>
                              <p:par>
                                <p:cTn id="64" presetID="22" presetClass="entr" presetSubtype="8" fill="hold" grpId="0" nodeType="afterEffect">
                                  <p:stCondLst>
                                    <p:cond delay="0"/>
                                  </p:stCondLst>
                                  <p:childTnLst>
                                    <p:set>
                                      <p:cBhvr>
                                        <p:cTn id="65" dur="1" fill="hold">
                                          <p:stCondLst>
                                            <p:cond delay="0"/>
                                          </p:stCondLst>
                                        </p:cTn>
                                        <p:tgtEl>
                                          <p:spTgt spid="110"/>
                                        </p:tgtEl>
                                        <p:attrNameLst>
                                          <p:attrName>style.visibility</p:attrName>
                                        </p:attrNameLst>
                                      </p:cBhvr>
                                      <p:to>
                                        <p:strVal val="visible"/>
                                      </p:to>
                                    </p:set>
                                    <p:animEffect transition="in" filter="wipe(left)">
                                      <p:cBhvr>
                                        <p:cTn id="66" dur="500"/>
                                        <p:tgtEl>
                                          <p:spTgt spid="110"/>
                                        </p:tgtEl>
                                      </p:cBhvr>
                                    </p:animEffect>
                                  </p:childTnLst>
                                </p:cTn>
                              </p:par>
                            </p:childTnLst>
                          </p:cTn>
                        </p:par>
                        <p:par>
                          <p:cTn id="67" fill="hold" nodeType="afterGroup">
                            <p:stCondLst>
                              <p:cond delay="6500"/>
                            </p:stCondLst>
                            <p:childTnLst>
                              <p:par>
                                <p:cTn id="68" presetID="22" presetClass="entr" presetSubtype="1" fill="hold" nodeType="afterEffect">
                                  <p:stCondLst>
                                    <p:cond delay="0"/>
                                  </p:stCondLst>
                                  <p:childTnLst>
                                    <p:set>
                                      <p:cBhvr>
                                        <p:cTn id="69" dur="1" fill="hold">
                                          <p:stCondLst>
                                            <p:cond delay="0"/>
                                          </p:stCondLst>
                                        </p:cTn>
                                        <p:tgtEl>
                                          <p:spTgt spid="99"/>
                                        </p:tgtEl>
                                        <p:attrNameLst>
                                          <p:attrName>style.visibility</p:attrName>
                                        </p:attrNameLst>
                                      </p:cBhvr>
                                      <p:to>
                                        <p:strVal val="visible"/>
                                      </p:to>
                                    </p:set>
                                    <p:animEffect transition="in" filter="wipe(up)">
                                      <p:cBhvr>
                                        <p:cTn id="70" dur="500"/>
                                        <p:tgtEl>
                                          <p:spTgt spid="99"/>
                                        </p:tgtEl>
                                      </p:cBhvr>
                                    </p:animEffect>
                                  </p:childTnLst>
                                </p:cTn>
                              </p:par>
                            </p:childTnLst>
                          </p:cTn>
                        </p:par>
                        <p:par>
                          <p:cTn id="71" fill="hold" nodeType="afterGroup">
                            <p:stCondLst>
                              <p:cond delay="7000"/>
                            </p:stCondLst>
                            <p:childTnLst>
                              <p:par>
                                <p:cTn id="72" presetID="22" presetClass="entr" presetSubtype="8" fill="hold" nodeType="afterEffect">
                                  <p:stCondLst>
                                    <p:cond delay="0"/>
                                  </p:stCondLst>
                                  <p:childTnLst>
                                    <p:set>
                                      <p:cBhvr>
                                        <p:cTn id="73" dur="1" fill="hold">
                                          <p:stCondLst>
                                            <p:cond delay="0"/>
                                          </p:stCondLst>
                                        </p:cTn>
                                        <p:tgtEl>
                                          <p:spTgt spid="83"/>
                                        </p:tgtEl>
                                        <p:attrNameLst>
                                          <p:attrName>style.visibility</p:attrName>
                                        </p:attrNameLst>
                                      </p:cBhvr>
                                      <p:to>
                                        <p:strVal val="visible"/>
                                      </p:to>
                                    </p:set>
                                    <p:animEffect transition="in" filter="wipe(left)">
                                      <p:cBhvr>
                                        <p:cTn id="74" dur="500"/>
                                        <p:tgtEl>
                                          <p:spTgt spid="83"/>
                                        </p:tgtEl>
                                      </p:cBhvr>
                                    </p:animEffect>
                                  </p:childTnLst>
                                </p:cTn>
                              </p:par>
                            </p:childTnLst>
                          </p:cTn>
                        </p:par>
                        <p:par>
                          <p:cTn id="75" fill="hold" nodeType="afterGroup">
                            <p:stCondLst>
                              <p:cond delay="7500"/>
                            </p:stCondLst>
                            <p:childTnLst>
                              <p:par>
                                <p:cTn id="76" presetID="22" presetClass="entr" presetSubtype="8" fill="hold" grpId="0" nodeType="afterEffect">
                                  <p:stCondLst>
                                    <p:cond delay="0"/>
                                  </p:stCondLst>
                                  <p:childTnLst>
                                    <p:set>
                                      <p:cBhvr>
                                        <p:cTn id="77" dur="1" fill="hold">
                                          <p:stCondLst>
                                            <p:cond delay="0"/>
                                          </p:stCondLst>
                                        </p:cTn>
                                        <p:tgtEl>
                                          <p:spTgt spid="111"/>
                                        </p:tgtEl>
                                        <p:attrNameLst>
                                          <p:attrName>style.visibility</p:attrName>
                                        </p:attrNameLst>
                                      </p:cBhvr>
                                      <p:to>
                                        <p:strVal val="visible"/>
                                      </p:to>
                                    </p:set>
                                    <p:animEffect transition="in" filter="wipe(left)">
                                      <p:cBhvr>
                                        <p:cTn id="78" dur="500"/>
                                        <p:tgtEl>
                                          <p:spTgt spid="111"/>
                                        </p:tgtEl>
                                      </p:cBhvr>
                                    </p:animEffect>
                                  </p:childTnLst>
                                </p:cTn>
                              </p:par>
                            </p:childTnLst>
                          </p:cTn>
                        </p:par>
                        <p:par>
                          <p:cTn id="79" fill="hold" nodeType="afterGroup">
                            <p:stCondLst>
                              <p:cond delay="8000"/>
                            </p:stCondLst>
                            <p:childTnLst>
                              <p:par>
                                <p:cTn id="80" presetID="22" presetClass="entr" presetSubtype="1" fill="hold" nodeType="afterEffect">
                                  <p:stCondLst>
                                    <p:cond delay="0"/>
                                  </p:stCondLst>
                                  <p:childTnLst>
                                    <p:set>
                                      <p:cBhvr>
                                        <p:cTn id="81" dur="1" fill="hold">
                                          <p:stCondLst>
                                            <p:cond delay="0"/>
                                          </p:stCondLst>
                                        </p:cTn>
                                        <p:tgtEl>
                                          <p:spTgt spid="104"/>
                                        </p:tgtEl>
                                        <p:attrNameLst>
                                          <p:attrName>style.visibility</p:attrName>
                                        </p:attrNameLst>
                                      </p:cBhvr>
                                      <p:to>
                                        <p:strVal val="visible"/>
                                      </p:to>
                                    </p:set>
                                    <p:animEffect transition="in" filter="wipe(up)">
                                      <p:cBhvr>
                                        <p:cTn id="82" dur="500"/>
                                        <p:tgtEl>
                                          <p:spTgt spid="104"/>
                                        </p:tgtEl>
                                      </p:cBhvr>
                                    </p:animEffect>
                                  </p:childTnLst>
                                </p:cTn>
                              </p:par>
                            </p:childTnLst>
                          </p:cTn>
                        </p:par>
                        <p:par>
                          <p:cTn id="83" fill="hold" nodeType="afterGroup">
                            <p:stCondLst>
                              <p:cond delay="8500"/>
                            </p:stCondLst>
                            <p:childTnLst>
                              <p:par>
                                <p:cTn id="84" presetID="22" presetClass="entr" presetSubtype="8" fill="hold" grpId="0" nodeType="afterEffect">
                                  <p:stCondLst>
                                    <p:cond delay="0"/>
                                  </p:stCondLst>
                                  <p:childTnLst>
                                    <p:set>
                                      <p:cBhvr>
                                        <p:cTn id="85" dur="1" fill="hold">
                                          <p:stCondLst>
                                            <p:cond delay="0"/>
                                          </p:stCondLst>
                                        </p:cTn>
                                        <p:tgtEl>
                                          <p:spTgt spid="112"/>
                                        </p:tgtEl>
                                        <p:attrNameLst>
                                          <p:attrName>style.visibility</p:attrName>
                                        </p:attrNameLst>
                                      </p:cBhvr>
                                      <p:to>
                                        <p:strVal val="visible"/>
                                      </p:to>
                                    </p:set>
                                    <p:animEffect transition="in" filter="wipe(left)">
                                      <p:cBhvr>
                                        <p:cTn id="86" dur="500"/>
                                        <p:tgtEl>
                                          <p:spTgt spid="112"/>
                                        </p:tgtEl>
                                      </p:cBhvr>
                                    </p:animEffect>
                                  </p:childTnLst>
                                </p:cTn>
                              </p:par>
                            </p:childTnLst>
                          </p:cTn>
                        </p:par>
                        <p:par>
                          <p:cTn id="87" fill="hold" nodeType="afterGroup">
                            <p:stCondLst>
                              <p:cond delay="9000"/>
                            </p:stCondLst>
                            <p:childTnLst>
                              <p:par>
                                <p:cTn id="88" presetID="22" presetClass="entr" presetSubtype="8" fill="hold" nodeType="afterEffect">
                                  <p:stCondLst>
                                    <p:cond delay="0"/>
                                  </p:stCondLst>
                                  <p:childTnLst>
                                    <p:set>
                                      <p:cBhvr>
                                        <p:cTn id="89" dur="1" fill="hold">
                                          <p:stCondLst>
                                            <p:cond delay="0"/>
                                          </p:stCondLst>
                                        </p:cTn>
                                        <p:tgtEl>
                                          <p:spTgt spid="2"/>
                                        </p:tgtEl>
                                        <p:attrNameLst>
                                          <p:attrName>style.visibility</p:attrName>
                                        </p:attrNameLst>
                                      </p:cBhvr>
                                      <p:to>
                                        <p:strVal val="visible"/>
                                      </p:to>
                                    </p:set>
                                    <p:animEffect transition="in" filter="wipe(left)">
                                      <p:cBhvr>
                                        <p:cTn id="90" dur="500"/>
                                        <p:tgtEl>
                                          <p:spTgt spid="2"/>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4"/>
                                        </p:tgtEl>
                                        <p:attrNameLst>
                                          <p:attrName>style.visibility</p:attrName>
                                        </p:attrNameLst>
                                      </p:cBhvr>
                                      <p:to>
                                        <p:strVal val="visible"/>
                                      </p:to>
                                    </p:set>
                                    <p:animEffect transition="in" filter="fade">
                                      <p:cBhvr>
                                        <p:cTn id="95" dur="500"/>
                                        <p:tgtEl>
                                          <p:spTgt spid="4"/>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7"/>
                                        </p:tgtEl>
                                        <p:attrNameLst>
                                          <p:attrName>style.visibility</p:attrName>
                                        </p:attrNameLst>
                                      </p:cBhvr>
                                      <p:to>
                                        <p:strVal val="visible"/>
                                      </p:to>
                                    </p:set>
                                    <p:animEffect transition="in" filter="fade">
                                      <p:cBhvr>
                                        <p:cTn id="100" dur="500"/>
                                        <p:tgtEl>
                                          <p:spTgt spid="7"/>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5"/>
                                        </p:tgtEl>
                                        <p:attrNameLst>
                                          <p:attrName>style.visibility</p:attrName>
                                        </p:attrNameLst>
                                      </p:cBhvr>
                                      <p:to>
                                        <p:strVal val="visible"/>
                                      </p:to>
                                    </p:set>
                                    <p:animEffect transition="in" filter="fade">
                                      <p:cBhvr>
                                        <p:cTn id="10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animBg="1"/>
      <p:bldP spid="5" grpId="0"/>
      <p:bldP spid="105" grpId="0" animBg="1"/>
      <p:bldP spid="107" grpId="0" animBg="1"/>
      <p:bldP spid="108" grpId="0" animBg="1"/>
      <p:bldP spid="109" grpId="0" animBg="1"/>
      <p:bldP spid="110" grpId="0" animBg="1"/>
      <p:bldP spid="111" grpId="0" animBg="1"/>
      <p:bldP spid="112" grpId="0" animBg="1"/>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xfrm>
            <a:off x="4358244" y="329550"/>
            <a:ext cx="4785756"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smtClean="0">
                <a:solidFill>
                  <a:schemeClr val="bg1">
                    <a:lumMod val="50000"/>
                  </a:schemeClr>
                </a:solidFill>
                <a:latin typeface="+mn-lt"/>
              </a:rPr>
              <a:t>Market Demand </a:t>
            </a:r>
            <a:r>
              <a:rPr lang="en-US" sz="3200" dirty="0">
                <a:solidFill>
                  <a:schemeClr val="bg1">
                    <a:lumMod val="50000"/>
                  </a:schemeClr>
                </a:solidFill>
                <a:latin typeface="+mn-lt"/>
              </a:rPr>
              <a:t>S</a:t>
            </a:r>
            <a:r>
              <a:rPr lang="en-US" sz="3200" dirty="0" smtClean="0">
                <a:solidFill>
                  <a:schemeClr val="bg1">
                    <a:lumMod val="50000"/>
                  </a:schemeClr>
                </a:solidFill>
                <a:latin typeface="+mn-lt"/>
              </a:rPr>
              <a:t>chedule</a:t>
            </a:r>
          </a:p>
        </p:txBody>
      </p:sp>
      <p:graphicFrame>
        <p:nvGraphicFramePr>
          <p:cNvPr id="5" name="Table 4"/>
          <p:cNvGraphicFramePr>
            <a:graphicFrameLocks noGrp="1"/>
          </p:cNvGraphicFramePr>
          <p:nvPr>
            <p:extLst>
              <p:ext uri="{D42A27DB-BD31-4B8C-83A1-F6EECF244321}">
                <p14:modId xmlns:p14="http://schemas.microsoft.com/office/powerpoint/2010/main" val="2370547788"/>
              </p:ext>
            </p:extLst>
          </p:nvPr>
        </p:nvGraphicFramePr>
        <p:xfrm>
          <a:off x="1129150" y="2406725"/>
          <a:ext cx="6334125" cy="2382838"/>
        </p:xfrm>
        <a:graphic>
          <a:graphicData uri="http://schemas.openxmlformats.org/drawingml/2006/table">
            <a:tbl>
              <a:tblPr>
                <a:tableStyleId>{5C22544A-7EE6-4342-B048-85BDC9FD1C3A}</a:tableStyleId>
              </a:tblPr>
              <a:tblGrid>
                <a:gridCol w="2406599"/>
                <a:gridCol w="1195077"/>
                <a:gridCol w="349533"/>
                <a:gridCol w="1076534"/>
                <a:gridCol w="349533"/>
                <a:gridCol w="956849"/>
              </a:tblGrid>
              <a:tr h="370889">
                <a:tc>
                  <a:txBody>
                    <a:bodyPr/>
                    <a:lstStyle/>
                    <a:p>
                      <a:pPr algn="ctr"/>
                      <a:r>
                        <a:rPr lang="en-US" sz="1800" b="1" dirty="0" smtClean="0">
                          <a:solidFill>
                            <a:schemeClr val="bg1">
                              <a:lumMod val="50000"/>
                            </a:schemeClr>
                          </a:solidFill>
                        </a:rPr>
                        <a:t>Price of hamburger</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Bob </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Sam </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smtClean="0">
                          <a:solidFill>
                            <a:schemeClr val="bg1">
                              <a:lumMod val="50000"/>
                            </a:schemeClr>
                          </a:solidFill>
                        </a:rPr>
                        <a:t>Market</a:t>
                      </a:r>
                      <a:endParaRPr lang="en-US" sz="1800" b="1" dirty="0">
                        <a:solidFill>
                          <a:schemeClr val="bg1">
                            <a:lumMod val="50000"/>
                          </a:schemeClr>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11949">
                <a:tc>
                  <a:txBody>
                    <a:bodyPr/>
                    <a:lstStyle/>
                    <a:p>
                      <a:pPr algn="ctr"/>
                      <a:r>
                        <a:rPr lang="en-US" sz="1800" dirty="0" smtClean="0"/>
                        <a:t>$0.00</a:t>
                      </a:r>
                    </a:p>
                    <a:p>
                      <a:pPr algn="ctr"/>
                      <a:r>
                        <a:rPr lang="en-US" sz="1800" dirty="0" smtClean="0"/>
                        <a:t>$0.50</a:t>
                      </a:r>
                    </a:p>
                    <a:p>
                      <a:pPr algn="ctr"/>
                      <a:r>
                        <a:rPr lang="en-US" sz="1800" dirty="0" smtClean="0"/>
                        <a:t>$1.00</a:t>
                      </a:r>
                    </a:p>
                    <a:p>
                      <a:pPr algn="ctr"/>
                      <a:r>
                        <a:rPr lang="en-US" sz="1800" dirty="0" smtClean="0"/>
                        <a:t>$1.50</a:t>
                      </a:r>
                    </a:p>
                    <a:p>
                      <a:pPr algn="ctr"/>
                      <a:r>
                        <a:rPr lang="en-US" sz="1800" dirty="0" smtClean="0"/>
                        <a:t>$2.00</a:t>
                      </a:r>
                    </a:p>
                    <a:p>
                      <a:pPr algn="ctr"/>
                      <a:r>
                        <a:rPr lang="en-US" sz="1800" dirty="0" smtClean="0"/>
                        <a:t>$2.50</a:t>
                      </a:r>
                    </a:p>
                    <a:p>
                      <a:pPr algn="ctr"/>
                      <a:r>
                        <a:rPr lang="en-US" sz="1800" dirty="0" smtClean="0"/>
                        <a:t>$3.00</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12</a:t>
                      </a:r>
                    </a:p>
                    <a:p>
                      <a:pPr algn="ctr"/>
                      <a:r>
                        <a:rPr lang="en-US" sz="1800" dirty="0" smtClean="0"/>
                        <a:t>10</a:t>
                      </a:r>
                    </a:p>
                    <a:p>
                      <a:pPr algn="ctr"/>
                      <a:r>
                        <a:rPr lang="en-US" sz="1800" dirty="0" smtClean="0"/>
                        <a:t>8</a:t>
                      </a:r>
                    </a:p>
                    <a:p>
                      <a:pPr algn="ctr"/>
                      <a:r>
                        <a:rPr lang="en-US" sz="1800" dirty="0" smtClean="0"/>
                        <a:t>6</a:t>
                      </a:r>
                    </a:p>
                    <a:p>
                      <a:pPr algn="ctr"/>
                      <a:r>
                        <a:rPr lang="en-US" sz="1800" dirty="0" smtClean="0"/>
                        <a:t>4</a:t>
                      </a:r>
                    </a:p>
                    <a:p>
                      <a:pPr algn="ctr"/>
                      <a:r>
                        <a:rPr lang="en-US" sz="1800" dirty="0" smtClean="0"/>
                        <a:t>2</a:t>
                      </a:r>
                    </a:p>
                    <a:p>
                      <a:pPr algn="ctr"/>
                      <a:r>
                        <a:rPr lang="en-US" sz="1800" dirty="0" smtClean="0"/>
                        <a:t>0</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7</a:t>
                      </a:r>
                    </a:p>
                    <a:p>
                      <a:pPr algn="ctr"/>
                      <a:r>
                        <a:rPr lang="en-US" sz="1800" dirty="0" smtClean="0"/>
                        <a:t>6</a:t>
                      </a:r>
                    </a:p>
                    <a:p>
                      <a:pPr algn="ctr"/>
                      <a:r>
                        <a:rPr lang="en-US" sz="1800" dirty="0" smtClean="0"/>
                        <a:t>5</a:t>
                      </a:r>
                    </a:p>
                    <a:p>
                      <a:pPr algn="ctr"/>
                      <a:r>
                        <a:rPr lang="en-US" sz="1800" dirty="0" smtClean="0"/>
                        <a:t>4</a:t>
                      </a:r>
                    </a:p>
                    <a:p>
                      <a:pPr algn="ctr"/>
                      <a:r>
                        <a:rPr lang="en-US" sz="1800" dirty="0" smtClean="0"/>
                        <a:t>3</a:t>
                      </a:r>
                    </a:p>
                    <a:p>
                      <a:pPr algn="ctr"/>
                      <a:r>
                        <a:rPr lang="en-US" sz="1800" dirty="0" smtClean="0"/>
                        <a:t>2</a:t>
                      </a:r>
                    </a:p>
                    <a:p>
                      <a:pPr algn="ctr"/>
                      <a:r>
                        <a:rPr lang="en-US" sz="1800" dirty="0" smtClean="0"/>
                        <a:t>1</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smtClean="0"/>
                        <a:t>19</a:t>
                      </a:r>
                    </a:p>
                    <a:p>
                      <a:pPr algn="ctr"/>
                      <a:r>
                        <a:rPr lang="en-US" sz="1800" dirty="0" smtClean="0"/>
                        <a:t>16</a:t>
                      </a:r>
                    </a:p>
                    <a:p>
                      <a:pPr algn="ctr"/>
                      <a:r>
                        <a:rPr lang="en-US" sz="1800" dirty="0" smtClean="0"/>
                        <a:t>13</a:t>
                      </a:r>
                    </a:p>
                    <a:p>
                      <a:pPr algn="ctr"/>
                      <a:r>
                        <a:rPr lang="en-US" sz="1800" dirty="0" smtClean="0"/>
                        <a:t>10</a:t>
                      </a:r>
                    </a:p>
                    <a:p>
                      <a:pPr algn="ctr"/>
                      <a:r>
                        <a:rPr lang="en-US" sz="1800" dirty="0" smtClean="0"/>
                        <a:t>7</a:t>
                      </a:r>
                    </a:p>
                    <a:p>
                      <a:pPr algn="ctr"/>
                      <a:r>
                        <a:rPr lang="en-US" sz="1800" dirty="0" smtClean="0"/>
                        <a:t>4</a:t>
                      </a:r>
                    </a:p>
                    <a:p>
                      <a:pPr algn="ctr"/>
                      <a:r>
                        <a:rPr lang="en-US" sz="1800" dirty="0" smtClean="0"/>
                        <a:t>1</a:t>
                      </a:r>
                      <a:endParaRPr lang="en-US" sz="1800" dirty="0"/>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sp>
        <p:nvSpPr>
          <p:cNvPr id="6" name="TextBox 5"/>
          <p:cNvSpPr txBox="1">
            <a:spLocks noChangeArrowheads="1"/>
          </p:cNvSpPr>
          <p:nvPr/>
        </p:nvSpPr>
        <p:spPr bwMode="auto">
          <a:xfrm>
            <a:off x="461158" y="5124175"/>
            <a:ext cx="814075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The quantity demanded in a market is the sum of the quantities demanded by all the</a:t>
            </a:r>
          </a:p>
          <a:p>
            <a:pPr eaLnBrk="1" hangingPunct="1"/>
            <a:r>
              <a:rPr lang="en-US" dirty="0">
                <a:latin typeface="+mn-lt"/>
              </a:rPr>
              <a:t>buyers at each price. Thus, the market demand curve is found by adding horizontally</a:t>
            </a:r>
          </a:p>
          <a:p>
            <a:pPr eaLnBrk="1" hangingPunct="1"/>
            <a:r>
              <a:rPr lang="en-US" dirty="0">
                <a:latin typeface="+mn-lt"/>
              </a:rPr>
              <a:t>the individual demand curves. At a price of $</a:t>
            </a:r>
            <a:r>
              <a:rPr lang="en-US" dirty="0" smtClean="0">
                <a:latin typeface="+mn-lt"/>
              </a:rPr>
              <a:t>2.00 Bob </a:t>
            </a:r>
            <a:r>
              <a:rPr lang="en-US" dirty="0">
                <a:latin typeface="+mn-lt"/>
              </a:rPr>
              <a:t>demands 4 </a:t>
            </a:r>
            <a:r>
              <a:rPr lang="en-US" dirty="0" smtClean="0">
                <a:latin typeface="+mn-lt"/>
              </a:rPr>
              <a:t>hamburgers, </a:t>
            </a:r>
            <a:r>
              <a:rPr lang="en-US" dirty="0">
                <a:latin typeface="+mn-lt"/>
              </a:rPr>
              <a:t>and </a:t>
            </a:r>
            <a:endParaRPr lang="en-US" dirty="0" smtClean="0">
              <a:latin typeface="+mn-lt"/>
            </a:endParaRPr>
          </a:p>
          <a:p>
            <a:pPr eaLnBrk="1" hangingPunct="1"/>
            <a:r>
              <a:rPr lang="en-US" dirty="0" smtClean="0">
                <a:latin typeface="+mn-lt"/>
              </a:rPr>
              <a:t>Sam </a:t>
            </a:r>
            <a:r>
              <a:rPr lang="en-US" dirty="0">
                <a:latin typeface="+mn-lt"/>
              </a:rPr>
              <a:t>demands </a:t>
            </a:r>
            <a:r>
              <a:rPr lang="en-US" dirty="0" smtClean="0">
                <a:latin typeface="+mn-lt"/>
              </a:rPr>
              <a:t>3. </a:t>
            </a:r>
            <a:r>
              <a:rPr lang="en-US" dirty="0">
                <a:latin typeface="+mn-lt"/>
              </a:rPr>
              <a:t>The quantity demanded in </a:t>
            </a:r>
            <a:r>
              <a:rPr lang="en-US" dirty="0" smtClean="0">
                <a:latin typeface="+mn-lt"/>
              </a:rPr>
              <a:t>the market </a:t>
            </a:r>
            <a:r>
              <a:rPr lang="en-US" dirty="0">
                <a:latin typeface="+mn-lt"/>
              </a:rPr>
              <a:t>at this price is 7 </a:t>
            </a:r>
            <a:r>
              <a:rPr lang="en-US" dirty="0" smtClean="0">
                <a:latin typeface="+mn-lt"/>
              </a:rPr>
              <a:t>hamburgers.</a:t>
            </a:r>
            <a:endParaRPr lang="en-US" dirty="0">
              <a:latin typeface="+mn-lt"/>
            </a:endParaRPr>
          </a:p>
        </p:txBody>
      </p:sp>
      <p:sp>
        <p:nvSpPr>
          <p:cNvPr id="7" name="Content Placeholder 2"/>
          <p:cNvSpPr>
            <a:spLocks noGrp="1"/>
          </p:cNvSpPr>
          <p:nvPr>
            <p:ph idx="4294967295"/>
          </p:nvPr>
        </p:nvSpPr>
        <p:spPr bwMode="auto">
          <a:xfrm>
            <a:off x="302825" y="1137073"/>
            <a:ext cx="8229600" cy="1107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smtClean="0"/>
              <a:t>Market demand </a:t>
            </a:r>
            <a:r>
              <a:rPr lang="en-US" dirty="0" smtClean="0"/>
              <a:t>– </a:t>
            </a:r>
            <a:r>
              <a:rPr lang="en-US" sz="2800" dirty="0" smtClean="0"/>
              <a:t>the sum of all individual demand schedules for a good or service</a:t>
            </a:r>
          </a:p>
        </p:txBody>
      </p:sp>
      <p:sp>
        <p:nvSpPr>
          <p:cNvPr id="2" name="Rounded Rectangle 1"/>
          <p:cNvSpPr/>
          <p:nvPr/>
        </p:nvSpPr>
        <p:spPr>
          <a:xfrm>
            <a:off x="1045029" y="3918856"/>
            <a:ext cx="6567054" cy="261257"/>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bwMode="auto">
          <a:xfrm>
            <a:off x="4216400" y="305800"/>
            <a:ext cx="4927599"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Market Demand </a:t>
            </a:r>
            <a:r>
              <a:rPr lang="en-US" sz="3600" dirty="0">
                <a:solidFill>
                  <a:schemeClr val="bg1">
                    <a:lumMod val="50000"/>
                  </a:schemeClr>
                </a:solidFill>
                <a:latin typeface="+mn-lt"/>
              </a:rPr>
              <a:t>C</a:t>
            </a:r>
            <a:r>
              <a:rPr lang="en-US" sz="3600" dirty="0" smtClean="0">
                <a:solidFill>
                  <a:schemeClr val="bg1">
                    <a:lumMod val="50000"/>
                  </a:schemeClr>
                </a:solidFill>
                <a:latin typeface="+mn-lt"/>
              </a:rPr>
              <a:t>urve</a:t>
            </a:r>
          </a:p>
        </p:txBody>
      </p:sp>
      <p:sp>
        <p:nvSpPr>
          <p:cNvPr id="5" name="Rectangle 4"/>
          <p:cNvSpPr/>
          <p:nvPr/>
        </p:nvSpPr>
        <p:spPr>
          <a:xfrm>
            <a:off x="649288" y="2100263"/>
            <a:ext cx="274955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2" name="Group 5"/>
          <p:cNvGrpSpPr>
            <a:grpSpLocks/>
          </p:cNvGrpSpPr>
          <p:nvPr/>
        </p:nvGrpSpPr>
        <p:grpSpPr bwMode="auto">
          <a:xfrm>
            <a:off x="655638" y="2589213"/>
            <a:ext cx="2697162" cy="2940050"/>
            <a:chOff x="4479071" y="1862097"/>
            <a:chExt cx="2698292" cy="2938502"/>
          </a:xfrm>
        </p:grpSpPr>
        <p:cxnSp>
          <p:nvCxnSpPr>
            <p:cNvPr id="7" name="Straight Connector 6"/>
            <p:cNvCxnSpPr/>
            <p:nvPr/>
          </p:nvCxnSpPr>
          <p:spPr>
            <a:xfrm rot="16200000" flipH="1">
              <a:off x="4465272" y="2088509"/>
              <a:ext cx="2725889" cy="269829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700" name="TextBox 7"/>
            <p:cNvSpPr txBox="1">
              <a:spLocks noChangeArrowheads="1"/>
            </p:cNvSpPr>
            <p:nvPr/>
          </p:nvSpPr>
          <p:spPr bwMode="auto">
            <a:xfrm>
              <a:off x="4752288" y="1862097"/>
              <a:ext cx="574437" cy="338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smtClean="0"/>
                <a:t>D</a:t>
              </a:r>
              <a:r>
                <a:rPr lang="en-US" sz="1600" baseline="-25000" dirty="0" err="1" smtClean="0"/>
                <a:t>Bob</a:t>
              </a:r>
              <a:endParaRPr lang="en-US" sz="1600" baseline="-25000" dirty="0"/>
            </a:p>
          </p:txBody>
        </p:sp>
      </p:grpSp>
      <p:grpSp>
        <p:nvGrpSpPr>
          <p:cNvPr id="3" name="Group 100"/>
          <p:cNvGrpSpPr>
            <a:grpSpLocks/>
          </p:cNvGrpSpPr>
          <p:nvPr/>
        </p:nvGrpSpPr>
        <p:grpSpPr bwMode="auto">
          <a:xfrm>
            <a:off x="420688" y="5376863"/>
            <a:ext cx="3140214" cy="841303"/>
            <a:chOff x="680076" y="5147846"/>
            <a:chExt cx="3140210" cy="841105"/>
          </a:xfrm>
        </p:grpSpPr>
        <p:sp>
          <p:nvSpPr>
            <p:cNvPr id="21658" name="TextBox 10"/>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21659" name="Group 99"/>
            <p:cNvGrpSpPr>
              <a:grpSpLocks/>
            </p:cNvGrpSpPr>
            <p:nvPr/>
          </p:nvGrpSpPr>
          <p:grpSpPr bwMode="auto">
            <a:xfrm>
              <a:off x="914400" y="5147846"/>
              <a:ext cx="2875584" cy="460177"/>
              <a:chOff x="936854" y="5147846"/>
              <a:chExt cx="2875584" cy="460177"/>
            </a:xfrm>
          </p:grpSpPr>
          <p:cxnSp>
            <p:nvCxnSpPr>
              <p:cNvPr id="10" name="Straight Connector 9"/>
              <p:cNvCxnSpPr/>
              <p:nvPr/>
            </p:nvCxnSpPr>
            <p:spPr>
              <a:xfrm>
                <a:off x="937480" y="5300210"/>
                <a:ext cx="2719383"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662" name="Group 96"/>
              <p:cNvGrpSpPr>
                <a:grpSpLocks/>
              </p:cNvGrpSpPr>
              <p:nvPr/>
            </p:nvGrpSpPr>
            <p:grpSpPr bwMode="auto">
              <a:xfrm>
                <a:off x="996920" y="5147846"/>
                <a:ext cx="2815518" cy="460177"/>
                <a:chOff x="996920" y="5147846"/>
                <a:chExt cx="2815518" cy="460177"/>
              </a:xfrm>
            </p:grpSpPr>
            <p:grpSp>
              <p:nvGrpSpPr>
                <p:cNvPr id="21663" name="Group 14"/>
                <p:cNvGrpSpPr>
                  <a:grpSpLocks/>
                </p:cNvGrpSpPr>
                <p:nvPr/>
              </p:nvGrpSpPr>
              <p:grpSpPr bwMode="auto">
                <a:xfrm>
                  <a:off x="3429000" y="5147846"/>
                  <a:ext cx="383438" cy="460177"/>
                  <a:chOff x="8001000" y="4648200"/>
                  <a:chExt cx="383438" cy="460177"/>
                </a:xfrm>
              </p:grpSpPr>
              <p:cxnSp>
                <p:nvCxnSpPr>
                  <p:cNvPr id="47" name="Straight Connector 12"/>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8" name="TextBox 13"/>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21664" name="Group 15"/>
                <p:cNvGrpSpPr>
                  <a:grpSpLocks/>
                </p:cNvGrpSpPr>
                <p:nvPr/>
              </p:nvGrpSpPr>
              <p:grpSpPr bwMode="auto">
                <a:xfrm>
                  <a:off x="2971800" y="5147846"/>
                  <a:ext cx="383438" cy="460177"/>
                  <a:chOff x="8001000" y="4648200"/>
                  <a:chExt cx="383438" cy="460177"/>
                </a:xfrm>
              </p:grpSpPr>
              <p:cxnSp>
                <p:nvCxnSpPr>
                  <p:cNvPr id="45" name="Straight Connector 16"/>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6" name="TextBox 17"/>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21665" name="Group 18"/>
                <p:cNvGrpSpPr>
                  <a:grpSpLocks/>
                </p:cNvGrpSpPr>
                <p:nvPr/>
              </p:nvGrpSpPr>
              <p:grpSpPr bwMode="auto">
                <a:xfrm>
                  <a:off x="3200400" y="5147846"/>
                  <a:ext cx="370101" cy="460177"/>
                  <a:chOff x="8001000" y="4648200"/>
                  <a:chExt cx="370101" cy="460177"/>
                </a:xfrm>
              </p:grpSpPr>
              <p:cxnSp>
                <p:nvCxnSpPr>
                  <p:cNvPr id="43" name="Straight Connector 19"/>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4" name="TextBox 20"/>
                  <p:cNvSpPr txBox="1">
                    <a:spLocks noChangeArrowheads="1"/>
                  </p:cNvSpPr>
                  <p:nvPr/>
                </p:nvSpPr>
                <p:spPr bwMode="auto">
                  <a:xfrm>
                    <a:off x="8001000" y="4800600"/>
                    <a:ext cx="3701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11</a:t>
                    </a:r>
                  </a:p>
                </p:txBody>
              </p:sp>
            </p:grpSp>
            <p:grpSp>
              <p:nvGrpSpPr>
                <p:cNvPr id="21666" name="Group 21"/>
                <p:cNvGrpSpPr>
                  <a:grpSpLocks/>
                </p:cNvGrpSpPr>
                <p:nvPr/>
              </p:nvGrpSpPr>
              <p:grpSpPr bwMode="auto">
                <a:xfrm>
                  <a:off x="2825720" y="5147846"/>
                  <a:ext cx="284052" cy="460177"/>
                  <a:chOff x="8069094" y="4648200"/>
                  <a:chExt cx="284052" cy="460177"/>
                </a:xfrm>
              </p:grpSpPr>
              <p:cxnSp>
                <p:nvCxnSpPr>
                  <p:cNvPr id="41" name="Straight Connector 40"/>
                  <p:cNvCxnSpPr/>
                  <p:nvPr/>
                </p:nvCxnSpPr>
                <p:spPr>
                  <a:xfrm rot="5400000">
                    <a:off x="8156513"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2" name="TextBox 4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9</a:t>
                    </a:r>
                  </a:p>
                </p:txBody>
              </p:sp>
            </p:grpSp>
            <p:grpSp>
              <p:nvGrpSpPr>
                <p:cNvPr id="21667" name="Group 27"/>
                <p:cNvGrpSpPr>
                  <a:grpSpLocks/>
                </p:cNvGrpSpPr>
                <p:nvPr/>
              </p:nvGrpSpPr>
              <p:grpSpPr bwMode="auto">
                <a:xfrm>
                  <a:off x="996920" y="5147846"/>
                  <a:ext cx="284052" cy="460177"/>
                  <a:chOff x="8069094" y="4648200"/>
                  <a:chExt cx="284052" cy="460177"/>
                </a:xfrm>
              </p:grpSpPr>
              <p:cxnSp>
                <p:nvCxnSpPr>
                  <p:cNvPr id="39" name="Straight Connector 38"/>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0" name="TextBox 3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21668" name="Group 30"/>
                <p:cNvGrpSpPr>
                  <a:grpSpLocks/>
                </p:cNvGrpSpPr>
                <p:nvPr/>
              </p:nvGrpSpPr>
              <p:grpSpPr bwMode="auto">
                <a:xfrm>
                  <a:off x="1225520" y="5147846"/>
                  <a:ext cx="284052" cy="460177"/>
                  <a:chOff x="8069094" y="4648200"/>
                  <a:chExt cx="284052" cy="460177"/>
                </a:xfrm>
              </p:grpSpPr>
              <p:cxnSp>
                <p:nvCxnSpPr>
                  <p:cNvPr id="37" name="Straight Connector 36"/>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8" name="TextBox 3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21669" name="Group 33"/>
                <p:cNvGrpSpPr>
                  <a:grpSpLocks/>
                </p:cNvGrpSpPr>
                <p:nvPr/>
              </p:nvGrpSpPr>
              <p:grpSpPr bwMode="auto">
                <a:xfrm>
                  <a:off x="1454120" y="5147846"/>
                  <a:ext cx="284052" cy="460177"/>
                  <a:chOff x="8069094" y="4648200"/>
                  <a:chExt cx="284052" cy="460177"/>
                </a:xfrm>
              </p:grpSpPr>
              <p:cxnSp>
                <p:nvCxnSpPr>
                  <p:cNvPr id="35" name="Straight Connector 34"/>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6" name="TextBox 3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21670" name="Group 36"/>
                <p:cNvGrpSpPr>
                  <a:grpSpLocks/>
                </p:cNvGrpSpPr>
                <p:nvPr/>
              </p:nvGrpSpPr>
              <p:grpSpPr bwMode="auto">
                <a:xfrm>
                  <a:off x="1682720" y="5147846"/>
                  <a:ext cx="284052" cy="460177"/>
                  <a:chOff x="8069094" y="4648200"/>
                  <a:chExt cx="284052" cy="460177"/>
                </a:xfrm>
              </p:grpSpPr>
              <p:cxnSp>
                <p:nvCxnSpPr>
                  <p:cNvPr id="33" name="Straight Connector 32"/>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4" name="TextBox 3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21671" name="Group 39"/>
                <p:cNvGrpSpPr>
                  <a:grpSpLocks/>
                </p:cNvGrpSpPr>
                <p:nvPr/>
              </p:nvGrpSpPr>
              <p:grpSpPr bwMode="auto">
                <a:xfrm>
                  <a:off x="1911320" y="5147846"/>
                  <a:ext cx="284052" cy="460177"/>
                  <a:chOff x="8069094" y="4648200"/>
                  <a:chExt cx="284052" cy="460177"/>
                </a:xfrm>
              </p:grpSpPr>
              <p:cxnSp>
                <p:nvCxnSpPr>
                  <p:cNvPr id="31" name="Straight Connector 30"/>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2" name="TextBox 3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21672" name="Group 42"/>
                <p:cNvGrpSpPr>
                  <a:grpSpLocks/>
                </p:cNvGrpSpPr>
                <p:nvPr/>
              </p:nvGrpSpPr>
              <p:grpSpPr bwMode="auto">
                <a:xfrm>
                  <a:off x="2139920" y="5147846"/>
                  <a:ext cx="284052" cy="460177"/>
                  <a:chOff x="8069094" y="4648200"/>
                  <a:chExt cx="284052" cy="460177"/>
                </a:xfrm>
              </p:grpSpPr>
              <p:cxnSp>
                <p:nvCxnSpPr>
                  <p:cNvPr id="29" name="Straight Connector 28"/>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0" name="TextBox 2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21673" name="Group 45"/>
                <p:cNvGrpSpPr>
                  <a:grpSpLocks/>
                </p:cNvGrpSpPr>
                <p:nvPr/>
              </p:nvGrpSpPr>
              <p:grpSpPr bwMode="auto">
                <a:xfrm>
                  <a:off x="2368520" y="5147846"/>
                  <a:ext cx="284052" cy="460177"/>
                  <a:chOff x="8069094" y="4648200"/>
                  <a:chExt cx="284052" cy="460177"/>
                </a:xfrm>
              </p:grpSpPr>
              <p:cxnSp>
                <p:nvCxnSpPr>
                  <p:cNvPr id="27" name="Straight Connector 26"/>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78" name="TextBox 2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nvGrpSpPr>
                <p:cNvPr id="21674" name="Group 48"/>
                <p:cNvGrpSpPr>
                  <a:grpSpLocks/>
                </p:cNvGrpSpPr>
                <p:nvPr/>
              </p:nvGrpSpPr>
              <p:grpSpPr bwMode="auto">
                <a:xfrm>
                  <a:off x="2597120" y="5147846"/>
                  <a:ext cx="284052" cy="460177"/>
                  <a:chOff x="8069094" y="4648200"/>
                  <a:chExt cx="284052" cy="460177"/>
                </a:xfrm>
              </p:grpSpPr>
              <p:cxnSp>
                <p:nvCxnSpPr>
                  <p:cNvPr id="25" name="Straight Connector 24"/>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76" name="TextBox 2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grpSp>
        <p:sp>
          <p:nvSpPr>
            <p:cNvPr id="21660" name="TextBox 23"/>
            <p:cNvSpPr txBox="1">
              <a:spLocks noChangeArrowheads="1"/>
            </p:cNvSpPr>
            <p:nvPr/>
          </p:nvSpPr>
          <p:spPr bwMode="auto">
            <a:xfrm>
              <a:off x="2968772" y="5681246"/>
              <a:ext cx="851514"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grpSp>
      <p:grpSp>
        <p:nvGrpSpPr>
          <p:cNvPr id="22" name="Group 48"/>
          <p:cNvGrpSpPr>
            <a:grpSpLocks/>
          </p:cNvGrpSpPr>
          <p:nvPr/>
        </p:nvGrpSpPr>
        <p:grpSpPr bwMode="auto">
          <a:xfrm>
            <a:off x="62892" y="1891675"/>
            <a:ext cx="738796" cy="3637587"/>
            <a:chOff x="3983925" y="1165223"/>
            <a:chExt cx="740222" cy="3636169"/>
          </a:xfrm>
        </p:grpSpPr>
        <p:cxnSp>
          <p:nvCxnSpPr>
            <p:cNvPr id="50" name="Straight Connector 49"/>
            <p:cNvCxnSpPr/>
            <p:nvPr/>
          </p:nvCxnSpPr>
          <p:spPr>
            <a:xfrm rot="5400000">
              <a:off x="2896505" y="3124854"/>
              <a:ext cx="3351487" cy="15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639" name="Group 56"/>
            <p:cNvGrpSpPr>
              <a:grpSpLocks/>
            </p:cNvGrpSpPr>
            <p:nvPr/>
          </p:nvGrpSpPr>
          <p:grpSpPr bwMode="auto">
            <a:xfrm>
              <a:off x="3983925" y="1828800"/>
              <a:ext cx="740222" cy="307777"/>
              <a:chOff x="6117778" y="2286000"/>
              <a:chExt cx="740222" cy="307777"/>
            </a:xfrm>
          </p:grpSpPr>
          <p:sp>
            <p:nvSpPr>
              <p:cNvPr id="21656"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69" name="Straight Connector 55"/>
              <p:cNvCxnSpPr/>
              <p:nvPr/>
            </p:nvCxnSpPr>
            <p:spPr>
              <a:xfrm>
                <a:off x="6705306" y="2514880"/>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0" name="Group 57"/>
            <p:cNvGrpSpPr>
              <a:grpSpLocks/>
            </p:cNvGrpSpPr>
            <p:nvPr/>
          </p:nvGrpSpPr>
          <p:grpSpPr bwMode="auto">
            <a:xfrm>
              <a:off x="4097738" y="2297668"/>
              <a:ext cx="626409" cy="307777"/>
              <a:chOff x="6231591" y="2286000"/>
              <a:chExt cx="626409" cy="307777"/>
            </a:xfrm>
          </p:grpSpPr>
          <p:sp>
            <p:nvSpPr>
              <p:cNvPr id="21654" name="TextBox 6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67" name="Straight Connector 66"/>
              <p:cNvCxnSpPr/>
              <p:nvPr/>
            </p:nvCxnSpPr>
            <p:spPr>
              <a:xfrm>
                <a:off x="6705306" y="2515728"/>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1" name="Group 60"/>
            <p:cNvGrpSpPr>
              <a:grpSpLocks/>
            </p:cNvGrpSpPr>
            <p:nvPr/>
          </p:nvGrpSpPr>
          <p:grpSpPr bwMode="auto">
            <a:xfrm>
              <a:off x="4097738" y="2754868"/>
              <a:ext cx="626409" cy="307777"/>
              <a:chOff x="6231591" y="2286000"/>
              <a:chExt cx="626409" cy="307777"/>
            </a:xfrm>
          </p:grpSpPr>
          <p:sp>
            <p:nvSpPr>
              <p:cNvPr id="21652" name="TextBox 6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65" name="Straight Connector 64"/>
              <p:cNvCxnSpPr/>
              <p:nvPr/>
            </p:nvCxnSpPr>
            <p:spPr>
              <a:xfrm>
                <a:off x="6705306" y="2513962"/>
                <a:ext cx="152694"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2" name="Group 63"/>
            <p:cNvGrpSpPr>
              <a:grpSpLocks/>
            </p:cNvGrpSpPr>
            <p:nvPr/>
          </p:nvGrpSpPr>
          <p:grpSpPr bwMode="auto">
            <a:xfrm>
              <a:off x="4097738" y="3212068"/>
              <a:ext cx="626409" cy="307777"/>
              <a:chOff x="6231591" y="2286000"/>
              <a:chExt cx="626409" cy="307777"/>
            </a:xfrm>
          </p:grpSpPr>
          <p:sp>
            <p:nvSpPr>
              <p:cNvPr id="21650" name="TextBox 6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63" name="Straight Connector 62"/>
              <p:cNvCxnSpPr/>
              <p:nvPr/>
            </p:nvCxnSpPr>
            <p:spPr>
              <a:xfrm>
                <a:off x="6705306" y="2513783"/>
                <a:ext cx="152694"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3" name="Group 66"/>
            <p:cNvGrpSpPr>
              <a:grpSpLocks/>
            </p:cNvGrpSpPr>
            <p:nvPr/>
          </p:nvGrpSpPr>
          <p:grpSpPr bwMode="auto">
            <a:xfrm>
              <a:off x="4097738" y="3669268"/>
              <a:ext cx="626409" cy="307777"/>
              <a:chOff x="6231591" y="2286000"/>
              <a:chExt cx="626409" cy="307777"/>
            </a:xfrm>
          </p:grpSpPr>
          <p:sp>
            <p:nvSpPr>
              <p:cNvPr id="21648" name="TextBox 5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61" name="Straight Connector 60"/>
              <p:cNvCxnSpPr/>
              <p:nvPr/>
            </p:nvCxnSpPr>
            <p:spPr>
              <a:xfrm>
                <a:off x="6705306" y="2515191"/>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4" name="Group 69"/>
            <p:cNvGrpSpPr>
              <a:grpSpLocks/>
            </p:cNvGrpSpPr>
            <p:nvPr/>
          </p:nvGrpSpPr>
          <p:grpSpPr bwMode="auto">
            <a:xfrm>
              <a:off x="4097738" y="4126468"/>
              <a:ext cx="626409" cy="307777"/>
              <a:chOff x="6231591" y="2286000"/>
              <a:chExt cx="626409" cy="307777"/>
            </a:xfrm>
          </p:grpSpPr>
          <p:sp>
            <p:nvSpPr>
              <p:cNvPr id="21646" name="TextBox 5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59" name="Straight Connector 58"/>
              <p:cNvCxnSpPr/>
              <p:nvPr/>
            </p:nvCxnSpPr>
            <p:spPr>
              <a:xfrm>
                <a:off x="6705306" y="2515011"/>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645" name="TextBox 56"/>
            <p:cNvSpPr txBox="1">
              <a:spLocks noChangeArrowheads="1"/>
            </p:cNvSpPr>
            <p:nvPr/>
          </p:nvSpPr>
          <p:spPr bwMode="auto">
            <a:xfrm>
              <a:off x="4041269" y="1165223"/>
              <a:ext cx="594576" cy="3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cxnSp>
        <p:nvCxnSpPr>
          <p:cNvPr id="73" name="Straight Connector 72"/>
          <p:cNvCxnSpPr/>
          <p:nvPr/>
        </p:nvCxnSpPr>
        <p:spPr>
          <a:xfrm>
            <a:off x="655638" y="3721100"/>
            <a:ext cx="919162"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flipH="1" flipV="1">
            <a:off x="656432" y="4647406"/>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2" name="Freeform 183"/>
          <p:cNvSpPr>
            <a:spLocks/>
          </p:cNvSpPr>
          <p:nvPr/>
        </p:nvSpPr>
        <p:spPr bwMode="auto">
          <a:xfrm>
            <a:off x="1493838" y="3657600"/>
            <a:ext cx="144462"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105" name="TextBox 104"/>
          <p:cNvSpPr txBox="1">
            <a:spLocks noChangeArrowheads="1"/>
          </p:cNvSpPr>
          <p:nvPr/>
        </p:nvSpPr>
        <p:spPr bwMode="auto">
          <a:xfrm>
            <a:off x="649288" y="1152525"/>
            <a:ext cx="2270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smtClean="0">
                <a:latin typeface="+mn-lt"/>
              </a:rPr>
              <a:t>Bob’s demand</a:t>
            </a:r>
            <a:endParaRPr lang="en-US" sz="2400" dirty="0">
              <a:latin typeface="+mn-lt"/>
            </a:endParaRPr>
          </a:p>
        </p:txBody>
      </p:sp>
      <p:sp>
        <p:nvSpPr>
          <p:cNvPr id="177" name="Rectangle 176"/>
          <p:cNvSpPr/>
          <p:nvPr/>
        </p:nvSpPr>
        <p:spPr>
          <a:xfrm>
            <a:off x="4210050" y="2109788"/>
            <a:ext cx="1738313"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34" name="Group 177"/>
          <p:cNvGrpSpPr>
            <a:grpSpLocks/>
          </p:cNvGrpSpPr>
          <p:nvPr/>
        </p:nvGrpSpPr>
        <p:grpSpPr bwMode="auto">
          <a:xfrm>
            <a:off x="4348163" y="2819401"/>
            <a:ext cx="1497012" cy="2719388"/>
            <a:chOff x="4611455" y="2080739"/>
            <a:chExt cx="1497489" cy="2719862"/>
          </a:xfrm>
        </p:grpSpPr>
        <p:cxnSp>
          <p:nvCxnSpPr>
            <p:cNvPr id="179" name="Straight Connector 178"/>
            <p:cNvCxnSpPr/>
            <p:nvPr/>
          </p:nvCxnSpPr>
          <p:spPr>
            <a:xfrm rot="16200000" flipH="1">
              <a:off x="4000269" y="2691925"/>
              <a:ext cx="2719862" cy="149748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637" name="TextBox 179"/>
            <p:cNvSpPr txBox="1">
              <a:spLocks noChangeArrowheads="1"/>
            </p:cNvSpPr>
            <p:nvPr/>
          </p:nvSpPr>
          <p:spPr bwMode="auto">
            <a:xfrm>
              <a:off x="4840054" y="2156936"/>
              <a:ext cx="612863" cy="33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smtClean="0"/>
                <a:t>D</a:t>
              </a:r>
              <a:r>
                <a:rPr lang="en-US" sz="1600" baseline="-25000" dirty="0" err="1" smtClean="0"/>
                <a:t>Sam</a:t>
              </a:r>
              <a:endParaRPr lang="en-US" sz="1600" baseline="-25000" dirty="0"/>
            </a:p>
          </p:txBody>
        </p:sp>
      </p:grpSp>
      <p:grpSp>
        <p:nvGrpSpPr>
          <p:cNvPr id="36" name="Group 180"/>
          <p:cNvGrpSpPr>
            <a:grpSpLocks/>
          </p:cNvGrpSpPr>
          <p:nvPr/>
        </p:nvGrpSpPr>
        <p:grpSpPr bwMode="auto">
          <a:xfrm>
            <a:off x="4000500" y="5386386"/>
            <a:ext cx="1995308" cy="841507"/>
            <a:chOff x="680076" y="5147846"/>
            <a:chExt cx="1995915" cy="840986"/>
          </a:xfrm>
        </p:grpSpPr>
        <p:sp>
          <p:nvSpPr>
            <p:cNvPr id="21610" name="TextBox 181"/>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21611" name="Group 99"/>
            <p:cNvGrpSpPr>
              <a:grpSpLocks/>
            </p:cNvGrpSpPr>
            <p:nvPr/>
          </p:nvGrpSpPr>
          <p:grpSpPr bwMode="auto">
            <a:xfrm>
              <a:off x="891232" y="5147846"/>
              <a:ext cx="1738886" cy="460177"/>
              <a:chOff x="913686" y="5147846"/>
              <a:chExt cx="1738886" cy="460177"/>
            </a:xfrm>
          </p:grpSpPr>
          <p:cxnSp>
            <p:nvCxnSpPr>
              <p:cNvPr id="185" name="Straight Connector 184"/>
              <p:cNvCxnSpPr/>
              <p:nvPr/>
            </p:nvCxnSpPr>
            <p:spPr>
              <a:xfrm>
                <a:off x="913732" y="5300152"/>
                <a:ext cx="1730901"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614" name="Group 96"/>
              <p:cNvGrpSpPr>
                <a:grpSpLocks/>
              </p:cNvGrpSpPr>
              <p:nvPr/>
            </p:nvGrpSpPr>
            <p:grpSpPr bwMode="auto">
              <a:xfrm>
                <a:off x="996920" y="5147846"/>
                <a:ext cx="1655652" cy="460177"/>
                <a:chOff x="996920" y="5147846"/>
                <a:chExt cx="1655652" cy="460177"/>
              </a:xfrm>
            </p:grpSpPr>
            <p:grpSp>
              <p:nvGrpSpPr>
                <p:cNvPr id="21615" name="Group 27"/>
                <p:cNvGrpSpPr>
                  <a:grpSpLocks/>
                </p:cNvGrpSpPr>
                <p:nvPr/>
              </p:nvGrpSpPr>
              <p:grpSpPr bwMode="auto">
                <a:xfrm>
                  <a:off x="996920" y="5147846"/>
                  <a:ext cx="284052" cy="460177"/>
                  <a:chOff x="8069094" y="4648200"/>
                  <a:chExt cx="284052" cy="460177"/>
                </a:xfrm>
              </p:grpSpPr>
              <p:cxnSp>
                <p:nvCxnSpPr>
                  <p:cNvPr id="213" name="Straight Connector 212"/>
                  <p:cNvCxnSpPr/>
                  <p:nvPr/>
                </p:nvCxnSpPr>
                <p:spPr>
                  <a:xfrm rot="5400000">
                    <a:off x="8155096"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35" name="TextBox 21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21616" name="Group 30"/>
                <p:cNvGrpSpPr>
                  <a:grpSpLocks/>
                </p:cNvGrpSpPr>
                <p:nvPr/>
              </p:nvGrpSpPr>
              <p:grpSpPr bwMode="auto">
                <a:xfrm>
                  <a:off x="1225521" y="5147846"/>
                  <a:ext cx="284052" cy="460177"/>
                  <a:chOff x="8069095" y="4648200"/>
                  <a:chExt cx="284052" cy="460177"/>
                </a:xfrm>
              </p:grpSpPr>
              <p:cxnSp>
                <p:nvCxnSpPr>
                  <p:cNvPr id="211" name="Straight Connector 210"/>
                  <p:cNvCxnSpPr/>
                  <p:nvPr/>
                </p:nvCxnSpPr>
                <p:spPr>
                  <a:xfrm rot="5400000">
                    <a:off x="8155165"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33" name="TextBox 211"/>
                  <p:cNvSpPr txBox="1">
                    <a:spLocks noChangeArrowheads="1"/>
                  </p:cNvSpPr>
                  <p:nvPr/>
                </p:nvSpPr>
                <p:spPr bwMode="auto">
                  <a:xfrm>
                    <a:off x="8069095"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21617" name="Group 33"/>
                <p:cNvGrpSpPr>
                  <a:grpSpLocks/>
                </p:cNvGrpSpPr>
                <p:nvPr/>
              </p:nvGrpSpPr>
              <p:grpSpPr bwMode="auto">
                <a:xfrm>
                  <a:off x="1454120" y="5147846"/>
                  <a:ext cx="284052" cy="460177"/>
                  <a:chOff x="8069094" y="4648200"/>
                  <a:chExt cx="284052" cy="460177"/>
                </a:xfrm>
              </p:grpSpPr>
              <p:cxnSp>
                <p:nvCxnSpPr>
                  <p:cNvPr id="209" name="Straight Connector 208"/>
                  <p:cNvCxnSpPr/>
                  <p:nvPr/>
                </p:nvCxnSpPr>
                <p:spPr>
                  <a:xfrm rot="5400000">
                    <a:off x="8155235"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31" name="TextBox 20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21618" name="Group 36"/>
                <p:cNvGrpSpPr>
                  <a:grpSpLocks/>
                </p:cNvGrpSpPr>
                <p:nvPr/>
              </p:nvGrpSpPr>
              <p:grpSpPr bwMode="auto">
                <a:xfrm>
                  <a:off x="1682720" y="5147846"/>
                  <a:ext cx="284052" cy="460177"/>
                  <a:chOff x="8069094" y="4648200"/>
                  <a:chExt cx="284052" cy="460177"/>
                </a:xfrm>
              </p:grpSpPr>
              <p:cxnSp>
                <p:nvCxnSpPr>
                  <p:cNvPr id="207" name="Straight Connector 206"/>
                  <p:cNvCxnSpPr/>
                  <p:nvPr/>
                </p:nvCxnSpPr>
                <p:spPr>
                  <a:xfrm rot="5400000">
                    <a:off x="8153716"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9" name="TextBox 20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21619" name="Group 39"/>
                <p:cNvGrpSpPr>
                  <a:grpSpLocks/>
                </p:cNvGrpSpPr>
                <p:nvPr/>
              </p:nvGrpSpPr>
              <p:grpSpPr bwMode="auto">
                <a:xfrm>
                  <a:off x="1911320" y="5147846"/>
                  <a:ext cx="284052" cy="460177"/>
                  <a:chOff x="8069094" y="4648200"/>
                  <a:chExt cx="284052" cy="460177"/>
                </a:xfrm>
              </p:grpSpPr>
              <p:cxnSp>
                <p:nvCxnSpPr>
                  <p:cNvPr id="205" name="Straight Connector 204"/>
                  <p:cNvCxnSpPr/>
                  <p:nvPr/>
                </p:nvCxnSpPr>
                <p:spPr>
                  <a:xfrm rot="5400000">
                    <a:off x="8152198"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7" name="TextBox 20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21620" name="Group 42"/>
                <p:cNvGrpSpPr>
                  <a:grpSpLocks/>
                </p:cNvGrpSpPr>
                <p:nvPr/>
              </p:nvGrpSpPr>
              <p:grpSpPr bwMode="auto">
                <a:xfrm>
                  <a:off x="2139920" y="5147846"/>
                  <a:ext cx="284052" cy="460177"/>
                  <a:chOff x="8069094" y="4648200"/>
                  <a:chExt cx="284052" cy="460177"/>
                </a:xfrm>
              </p:grpSpPr>
              <p:cxnSp>
                <p:nvCxnSpPr>
                  <p:cNvPr id="203" name="Straight Connector 202"/>
                  <p:cNvCxnSpPr/>
                  <p:nvPr/>
                </p:nvCxnSpPr>
                <p:spPr>
                  <a:xfrm rot="5400000">
                    <a:off x="8152267"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5" name="TextBox 20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21621" name="Group 45"/>
                <p:cNvGrpSpPr>
                  <a:grpSpLocks/>
                </p:cNvGrpSpPr>
                <p:nvPr/>
              </p:nvGrpSpPr>
              <p:grpSpPr bwMode="auto">
                <a:xfrm>
                  <a:off x="2368520" y="5147846"/>
                  <a:ext cx="284052" cy="460177"/>
                  <a:chOff x="8069094" y="4648200"/>
                  <a:chExt cx="284052" cy="460177"/>
                </a:xfrm>
              </p:grpSpPr>
              <p:cxnSp>
                <p:nvCxnSpPr>
                  <p:cNvPr id="201" name="Straight Connector 200"/>
                  <p:cNvCxnSpPr/>
                  <p:nvPr/>
                </p:nvCxnSpPr>
                <p:spPr>
                  <a:xfrm rot="5400000">
                    <a:off x="8152337"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3" name="TextBox 20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grpSp>
        <p:sp>
          <p:nvSpPr>
            <p:cNvPr id="21612" name="TextBox 183"/>
            <p:cNvSpPr txBox="1">
              <a:spLocks noChangeArrowheads="1"/>
            </p:cNvSpPr>
            <p:nvPr/>
          </p:nvSpPr>
          <p:spPr bwMode="auto">
            <a:xfrm>
              <a:off x="1824217" y="5681246"/>
              <a:ext cx="851774" cy="307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smtClean="0"/>
                <a:t>Quantity</a:t>
              </a:r>
              <a:endParaRPr lang="en-US" sz="1400" dirty="0"/>
            </a:p>
          </p:txBody>
        </p:sp>
      </p:grpSp>
      <p:grpSp>
        <p:nvGrpSpPr>
          <p:cNvPr id="53" name="Group 222"/>
          <p:cNvGrpSpPr>
            <a:grpSpLocks/>
          </p:cNvGrpSpPr>
          <p:nvPr/>
        </p:nvGrpSpPr>
        <p:grpSpPr bwMode="auto">
          <a:xfrm>
            <a:off x="3624284" y="1940000"/>
            <a:ext cx="738169" cy="3600375"/>
            <a:chOff x="3983925" y="1200946"/>
            <a:chExt cx="740222" cy="3600447"/>
          </a:xfrm>
        </p:grpSpPr>
        <p:cxnSp>
          <p:nvCxnSpPr>
            <p:cNvPr id="224" name="Straight Connector 223"/>
            <p:cNvCxnSpPr/>
            <p:nvPr/>
          </p:nvCxnSpPr>
          <p:spPr>
            <a:xfrm rot="5400000">
              <a:off x="2895688" y="3124166"/>
              <a:ext cx="3352862" cy="15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91" name="Group 56"/>
            <p:cNvGrpSpPr>
              <a:grpSpLocks/>
            </p:cNvGrpSpPr>
            <p:nvPr/>
          </p:nvGrpSpPr>
          <p:grpSpPr bwMode="auto">
            <a:xfrm>
              <a:off x="3983925" y="1828800"/>
              <a:ext cx="740222" cy="307777"/>
              <a:chOff x="6117778" y="2286000"/>
              <a:chExt cx="740222" cy="307777"/>
            </a:xfrm>
          </p:grpSpPr>
          <p:sp>
            <p:nvSpPr>
              <p:cNvPr id="21608"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243" name="Straight Connector 55"/>
              <p:cNvCxnSpPr/>
              <p:nvPr/>
            </p:nvCxnSpPr>
            <p:spPr>
              <a:xfrm>
                <a:off x="6705176" y="2513755"/>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2" name="Group 57"/>
            <p:cNvGrpSpPr>
              <a:grpSpLocks/>
            </p:cNvGrpSpPr>
            <p:nvPr/>
          </p:nvGrpSpPr>
          <p:grpSpPr bwMode="auto">
            <a:xfrm>
              <a:off x="4097738" y="2297668"/>
              <a:ext cx="626409" cy="307777"/>
              <a:chOff x="6231591" y="2286000"/>
              <a:chExt cx="626409" cy="307777"/>
            </a:xfrm>
          </p:grpSpPr>
          <p:sp>
            <p:nvSpPr>
              <p:cNvPr id="21606" name="TextBox 23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241" name="Straight Connector 240"/>
              <p:cNvCxnSpPr/>
              <p:nvPr/>
            </p:nvCxnSpPr>
            <p:spPr>
              <a:xfrm>
                <a:off x="6705176" y="2514795"/>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3" name="Group 60"/>
            <p:cNvGrpSpPr>
              <a:grpSpLocks/>
            </p:cNvGrpSpPr>
            <p:nvPr/>
          </p:nvGrpSpPr>
          <p:grpSpPr bwMode="auto">
            <a:xfrm>
              <a:off x="4097738" y="2754868"/>
              <a:ext cx="626409" cy="307777"/>
              <a:chOff x="6231591" y="2286000"/>
              <a:chExt cx="626409" cy="307777"/>
            </a:xfrm>
          </p:grpSpPr>
          <p:sp>
            <p:nvSpPr>
              <p:cNvPr id="21604" name="TextBox 23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239" name="Straight Connector 238"/>
              <p:cNvCxnSpPr/>
              <p:nvPr/>
            </p:nvCxnSpPr>
            <p:spPr>
              <a:xfrm>
                <a:off x="6705176" y="2514804"/>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4" name="Group 63"/>
            <p:cNvGrpSpPr>
              <a:grpSpLocks/>
            </p:cNvGrpSpPr>
            <p:nvPr/>
          </p:nvGrpSpPr>
          <p:grpSpPr bwMode="auto">
            <a:xfrm>
              <a:off x="4097738" y="3212068"/>
              <a:ext cx="626409" cy="307777"/>
              <a:chOff x="6231591" y="2286000"/>
              <a:chExt cx="626409" cy="307777"/>
            </a:xfrm>
          </p:grpSpPr>
          <p:sp>
            <p:nvSpPr>
              <p:cNvPr id="21602" name="TextBox 23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237" name="Straight Connector 236"/>
              <p:cNvCxnSpPr/>
              <p:nvPr/>
            </p:nvCxnSpPr>
            <p:spPr>
              <a:xfrm>
                <a:off x="6705176" y="2514812"/>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5" name="Group 66"/>
            <p:cNvGrpSpPr>
              <a:grpSpLocks/>
            </p:cNvGrpSpPr>
            <p:nvPr/>
          </p:nvGrpSpPr>
          <p:grpSpPr bwMode="auto">
            <a:xfrm>
              <a:off x="4097738" y="3669268"/>
              <a:ext cx="626409" cy="307777"/>
              <a:chOff x="6231591" y="2286000"/>
              <a:chExt cx="626409" cy="307777"/>
            </a:xfrm>
          </p:grpSpPr>
          <p:sp>
            <p:nvSpPr>
              <p:cNvPr id="21600" name="TextBox 23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235" name="Straight Connector 234"/>
              <p:cNvCxnSpPr/>
              <p:nvPr/>
            </p:nvCxnSpPr>
            <p:spPr>
              <a:xfrm>
                <a:off x="6705176" y="2514821"/>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6" name="Group 69"/>
            <p:cNvGrpSpPr>
              <a:grpSpLocks/>
            </p:cNvGrpSpPr>
            <p:nvPr/>
          </p:nvGrpSpPr>
          <p:grpSpPr bwMode="auto">
            <a:xfrm>
              <a:off x="4097738" y="4126468"/>
              <a:ext cx="626409" cy="307777"/>
              <a:chOff x="6231591" y="2286000"/>
              <a:chExt cx="626409" cy="307777"/>
            </a:xfrm>
          </p:grpSpPr>
          <p:sp>
            <p:nvSpPr>
              <p:cNvPr id="21598" name="TextBox 23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233" name="Straight Connector 232"/>
              <p:cNvCxnSpPr/>
              <p:nvPr/>
            </p:nvCxnSpPr>
            <p:spPr>
              <a:xfrm>
                <a:off x="6705176" y="2514829"/>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597" name="TextBox 230"/>
            <p:cNvSpPr txBox="1">
              <a:spLocks noChangeArrowheads="1"/>
            </p:cNvSpPr>
            <p:nvPr/>
          </p:nvSpPr>
          <p:spPr bwMode="auto">
            <a:xfrm>
              <a:off x="4028863" y="1200946"/>
              <a:ext cx="595082"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p>
          </p:txBody>
        </p:sp>
      </p:grpSp>
      <p:cxnSp>
        <p:nvCxnSpPr>
          <p:cNvPr id="244" name="Straight Connector 243"/>
          <p:cNvCxnSpPr/>
          <p:nvPr/>
        </p:nvCxnSpPr>
        <p:spPr>
          <a:xfrm>
            <a:off x="4216400" y="3721100"/>
            <a:ext cx="657225" cy="952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3980657" y="4658519"/>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6" name="Freeform 183"/>
          <p:cNvSpPr>
            <a:spLocks/>
          </p:cNvSpPr>
          <p:nvPr/>
        </p:nvSpPr>
        <p:spPr bwMode="auto">
          <a:xfrm>
            <a:off x="4805363" y="36687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4" name="Group 3"/>
          <p:cNvGrpSpPr/>
          <p:nvPr/>
        </p:nvGrpSpPr>
        <p:grpSpPr>
          <a:xfrm>
            <a:off x="3171825" y="1120963"/>
            <a:ext cx="2673350" cy="523875"/>
            <a:chOff x="3171825" y="1120963"/>
            <a:chExt cx="2673350" cy="523875"/>
          </a:xfrm>
        </p:grpSpPr>
        <p:sp>
          <p:nvSpPr>
            <p:cNvPr id="247" name="TextBox 246"/>
            <p:cNvSpPr txBox="1">
              <a:spLocks noChangeArrowheads="1"/>
            </p:cNvSpPr>
            <p:nvPr/>
          </p:nvSpPr>
          <p:spPr bwMode="auto">
            <a:xfrm>
              <a:off x="3624284" y="1152525"/>
              <a:ext cx="22208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smtClean="0">
                  <a:latin typeface="+mn-lt"/>
                </a:rPr>
                <a:t>Sam’s </a:t>
              </a:r>
              <a:r>
                <a:rPr lang="en-US" sz="2400" dirty="0">
                  <a:latin typeface="+mn-lt"/>
                </a:rPr>
                <a:t>demand</a:t>
              </a:r>
            </a:p>
          </p:txBody>
        </p:sp>
        <p:sp>
          <p:nvSpPr>
            <p:cNvPr id="252" name="TextBox 251"/>
            <p:cNvSpPr txBox="1">
              <a:spLocks noChangeArrowheads="1"/>
            </p:cNvSpPr>
            <p:nvPr/>
          </p:nvSpPr>
          <p:spPr bwMode="auto">
            <a:xfrm>
              <a:off x="3171825" y="1120963"/>
              <a:ext cx="395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solidFill>
                    <a:srgbClr val="0070C0"/>
                  </a:solidFill>
                </a:rPr>
                <a:t>+</a:t>
              </a:r>
            </a:p>
          </p:txBody>
        </p:sp>
      </p:grpSp>
      <p:sp>
        <p:nvSpPr>
          <p:cNvPr id="254" name="Rectangle 253"/>
          <p:cNvSpPr/>
          <p:nvPr/>
        </p:nvSpPr>
        <p:spPr>
          <a:xfrm>
            <a:off x="6672263" y="2133600"/>
            <a:ext cx="2411412"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62" name="Group 254"/>
          <p:cNvGrpSpPr>
            <a:grpSpLocks/>
          </p:cNvGrpSpPr>
          <p:nvPr/>
        </p:nvGrpSpPr>
        <p:grpSpPr bwMode="auto">
          <a:xfrm>
            <a:off x="6757988" y="2819400"/>
            <a:ext cx="2133600" cy="2743200"/>
            <a:chOff x="4535255" y="2057402"/>
            <a:chExt cx="2132912" cy="2743200"/>
          </a:xfrm>
        </p:grpSpPr>
        <p:cxnSp>
          <p:nvCxnSpPr>
            <p:cNvPr id="256" name="Straight Connector 255"/>
            <p:cNvCxnSpPr/>
            <p:nvPr/>
          </p:nvCxnSpPr>
          <p:spPr>
            <a:xfrm rot="16200000" flipH="1">
              <a:off x="4230111" y="2362546"/>
              <a:ext cx="2743200" cy="21329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589" name="TextBox 256"/>
            <p:cNvSpPr txBox="1">
              <a:spLocks noChangeArrowheads="1"/>
            </p:cNvSpPr>
            <p:nvPr/>
          </p:nvSpPr>
          <p:spPr bwMode="auto">
            <a:xfrm>
              <a:off x="5703079" y="3310354"/>
              <a:ext cx="74892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a:t>
              </a:r>
              <a:r>
                <a:rPr lang="en-US" sz="1600" baseline="-25000"/>
                <a:t>Market</a:t>
              </a:r>
            </a:p>
          </p:txBody>
        </p:sp>
      </p:grpSp>
      <p:grpSp>
        <p:nvGrpSpPr>
          <p:cNvPr id="64" name="Group 257"/>
          <p:cNvGrpSpPr>
            <a:grpSpLocks/>
          </p:cNvGrpSpPr>
          <p:nvPr/>
        </p:nvGrpSpPr>
        <p:grpSpPr bwMode="auto">
          <a:xfrm>
            <a:off x="6467475" y="5410200"/>
            <a:ext cx="2628093" cy="841303"/>
            <a:chOff x="680076" y="5147846"/>
            <a:chExt cx="2628624" cy="841105"/>
          </a:xfrm>
        </p:grpSpPr>
        <p:sp>
          <p:nvSpPr>
            <p:cNvPr id="21555" name="TextBox 258"/>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21556" name="Group 99"/>
            <p:cNvGrpSpPr>
              <a:grpSpLocks/>
            </p:cNvGrpSpPr>
            <p:nvPr/>
          </p:nvGrpSpPr>
          <p:grpSpPr bwMode="auto">
            <a:xfrm>
              <a:off x="915084" y="5147846"/>
              <a:ext cx="2393616" cy="460177"/>
              <a:chOff x="937538" y="5147846"/>
              <a:chExt cx="2393616" cy="460177"/>
            </a:xfrm>
          </p:grpSpPr>
          <p:cxnSp>
            <p:nvCxnSpPr>
              <p:cNvPr id="262" name="Straight Connector 261"/>
              <p:cNvCxnSpPr/>
              <p:nvPr/>
            </p:nvCxnSpPr>
            <p:spPr>
              <a:xfrm>
                <a:off x="937527" y="5300210"/>
                <a:ext cx="2392847" cy="634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59" name="Group 96"/>
              <p:cNvGrpSpPr>
                <a:grpSpLocks/>
              </p:cNvGrpSpPr>
              <p:nvPr/>
            </p:nvGrpSpPr>
            <p:grpSpPr bwMode="auto">
              <a:xfrm>
                <a:off x="996920" y="5147846"/>
                <a:ext cx="2212238" cy="460177"/>
                <a:chOff x="996920" y="5147846"/>
                <a:chExt cx="2212238" cy="460177"/>
              </a:xfrm>
            </p:grpSpPr>
            <p:cxnSp>
              <p:nvCxnSpPr>
                <p:cNvPr id="296" name="Straight Connector 16"/>
                <p:cNvCxnSpPr/>
                <p:nvPr/>
              </p:nvCxnSpPr>
              <p:spPr>
                <a:xfrm rot="5400000">
                  <a:off x="3120020" y="5223234"/>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61" name="Group 21"/>
                <p:cNvGrpSpPr>
                  <a:grpSpLocks/>
                </p:cNvGrpSpPr>
                <p:nvPr/>
              </p:nvGrpSpPr>
              <p:grpSpPr bwMode="auto">
                <a:xfrm>
                  <a:off x="2825720" y="5147846"/>
                  <a:ext cx="383438" cy="460177"/>
                  <a:chOff x="8069094" y="4648200"/>
                  <a:chExt cx="383438" cy="460177"/>
                </a:xfrm>
              </p:grpSpPr>
              <p:cxnSp>
                <p:nvCxnSpPr>
                  <p:cNvPr id="292" name="Straight Connector 291"/>
                  <p:cNvCxnSpPr/>
                  <p:nvPr/>
                </p:nvCxnSpPr>
                <p:spPr>
                  <a:xfrm rot="5400000">
                    <a:off x="8153802"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7" name="TextBox 292"/>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18</a:t>
                    </a:r>
                  </a:p>
                </p:txBody>
              </p:sp>
            </p:grpSp>
            <p:grpSp>
              <p:nvGrpSpPr>
                <p:cNvPr id="21562" name="Group 27"/>
                <p:cNvGrpSpPr>
                  <a:grpSpLocks/>
                </p:cNvGrpSpPr>
                <p:nvPr/>
              </p:nvGrpSpPr>
              <p:grpSpPr bwMode="auto">
                <a:xfrm>
                  <a:off x="996920" y="5147846"/>
                  <a:ext cx="284052" cy="460177"/>
                  <a:chOff x="8069094" y="4648200"/>
                  <a:chExt cx="284052" cy="460177"/>
                </a:xfrm>
              </p:grpSpPr>
              <p:cxnSp>
                <p:nvCxnSpPr>
                  <p:cNvPr id="290" name="Straight Connector 289"/>
                  <p:cNvCxnSpPr/>
                  <p:nvPr/>
                </p:nvCxnSpPr>
                <p:spPr>
                  <a:xfrm rot="5400000">
                    <a:off x="8153432"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5" name="TextBox 290"/>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21563" name="Group 30"/>
                <p:cNvGrpSpPr>
                  <a:grpSpLocks/>
                </p:cNvGrpSpPr>
                <p:nvPr/>
              </p:nvGrpSpPr>
              <p:grpSpPr bwMode="auto">
                <a:xfrm>
                  <a:off x="1225520" y="5147846"/>
                  <a:ext cx="284052" cy="460177"/>
                  <a:chOff x="8069094" y="4648200"/>
                  <a:chExt cx="284052" cy="460177"/>
                </a:xfrm>
              </p:grpSpPr>
              <p:cxnSp>
                <p:nvCxnSpPr>
                  <p:cNvPr id="288" name="Straight Connector 287"/>
                  <p:cNvCxnSpPr/>
                  <p:nvPr/>
                </p:nvCxnSpPr>
                <p:spPr>
                  <a:xfrm rot="5400000">
                    <a:off x="8153478"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3" name="TextBox 288"/>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21564" name="Group 33"/>
                <p:cNvGrpSpPr>
                  <a:grpSpLocks/>
                </p:cNvGrpSpPr>
                <p:nvPr/>
              </p:nvGrpSpPr>
              <p:grpSpPr bwMode="auto">
                <a:xfrm>
                  <a:off x="1454120" y="5147846"/>
                  <a:ext cx="284052" cy="460177"/>
                  <a:chOff x="8069094" y="4648200"/>
                  <a:chExt cx="284052" cy="460177"/>
                </a:xfrm>
              </p:grpSpPr>
              <p:cxnSp>
                <p:nvCxnSpPr>
                  <p:cNvPr id="286" name="Straight Connector 285"/>
                  <p:cNvCxnSpPr/>
                  <p:nvPr/>
                </p:nvCxnSpPr>
                <p:spPr>
                  <a:xfrm rot="5400000">
                    <a:off x="8153524"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1" name="TextBox 286"/>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21565" name="Group 36"/>
                <p:cNvGrpSpPr>
                  <a:grpSpLocks/>
                </p:cNvGrpSpPr>
                <p:nvPr/>
              </p:nvGrpSpPr>
              <p:grpSpPr bwMode="auto">
                <a:xfrm>
                  <a:off x="1682720" y="5147846"/>
                  <a:ext cx="284052" cy="460177"/>
                  <a:chOff x="8069094" y="4648200"/>
                  <a:chExt cx="284052" cy="460177"/>
                </a:xfrm>
              </p:grpSpPr>
              <p:cxnSp>
                <p:nvCxnSpPr>
                  <p:cNvPr id="284" name="Straight Connector 283"/>
                  <p:cNvCxnSpPr/>
                  <p:nvPr/>
                </p:nvCxnSpPr>
                <p:spPr>
                  <a:xfrm rot="5400000">
                    <a:off x="8153571"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9" name="TextBox 284"/>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nvGrpSpPr>
                <p:cNvPr id="21566" name="Group 39"/>
                <p:cNvGrpSpPr>
                  <a:grpSpLocks/>
                </p:cNvGrpSpPr>
                <p:nvPr/>
              </p:nvGrpSpPr>
              <p:grpSpPr bwMode="auto">
                <a:xfrm>
                  <a:off x="1905000" y="5147846"/>
                  <a:ext cx="383438" cy="460177"/>
                  <a:chOff x="8062774" y="4648200"/>
                  <a:chExt cx="383438" cy="460177"/>
                </a:xfrm>
              </p:grpSpPr>
              <p:cxnSp>
                <p:nvCxnSpPr>
                  <p:cNvPr id="282" name="Straight Connector 281"/>
                  <p:cNvCxnSpPr/>
                  <p:nvPr/>
                </p:nvCxnSpPr>
                <p:spPr>
                  <a:xfrm rot="5400000">
                    <a:off x="8152029"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7" name="TextBox 282"/>
                  <p:cNvSpPr txBox="1">
                    <a:spLocks noChangeArrowheads="1"/>
                  </p:cNvSpPr>
                  <p:nvPr/>
                </p:nvSpPr>
                <p:spPr bwMode="auto">
                  <a:xfrm>
                    <a:off x="806277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21567" name="Group 42"/>
                <p:cNvGrpSpPr>
                  <a:grpSpLocks/>
                </p:cNvGrpSpPr>
                <p:nvPr/>
              </p:nvGrpSpPr>
              <p:grpSpPr bwMode="auto">
                <a:xfrm>
                  <a:off x="2139920" y="5147846"/>
                  <a:ext cx="383438" cy="460177"/>
                  <a:chOff x="8069094" y="4648200"/>
                  <a:chExt cx="383438" cy="460177"/>
                </a:xfrm>
              </p:grpSpPr>
              <p:cxnSp>
                <p:nvCxnSpPr>
                  <p:cNvPr id="280" name="Straight Connector 279"/>
                  <p:cNvCxnSpPr/>
                  <p:nvPr/>
                </p:nvCxnSpPr>
                <p:spPr>
                  <a:xfrm rot="5400000">
                    <a:off x="8153663"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5" name="TextBox 280"/>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21568" name="Group 45"/>
                <p:cNvGrpSpPr>
                  <a:grpSpLocks/>
                </p:cNvGrpSpPr>
                <p:nvPr/>
              </p:nvGrpSpPr>
              <p:grpSpPr bwMode="auto">
                <a:xfrm>
                  <a:off x="2368520" y="5147846"/>
                  <a:ext cx="383438" cy="460177"/>
                  <a:chOff x="8069094" y="4648200"/>
                  <a:chExt cx="383438" cy="460177"/>
                </a:xfrm>
              </p:grpSpPr>
              <p:cxnSp>
                <p:nvCxnSpPr>
                  <p:cNvPr id="278" name="Straight Connector 277"/>
                  <p:cNvCxnSpPr/>
                  <p:nvPr/>
                </p:nvCxnSpPr>
                <p:spPr>
                  <a:xfrm rot="5400000">
                    <a:off x="8153709"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3" name="TextBox 278"/>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14</a:t>
                    </a:r>
                  </a:p>
                </p:txBody>
              </p:sp>
            </p:grpSp>
            <p:grpSp>
              <p:nvGrpSpPr>
                <p:cNvPr id="21569" name="Group 48"/>
                <p:cNvGrpSpPr>
                  <a:grpSpLocks/>
                </p:cNvGrpSpPr>
                <p:nvPr/>
              </p:nvGrpSpPr>
              <p:grpSpPr bwMode="auto">
                <a:xfrm>
                  <a:off x="2597120" y="5147846"/>
                  <a:ext cx="383438" cy="460177"/>
                  <a:chOff x="8069094" y="4648200"/>
                  <a:chExt cx="383438" cy="460177"/>
                </a:xfrm>
              </p:grpSpPr>
              <p:cxnSp>
                <p:nvCxnSpPr>
                  <p:cNvPr id="276" name="Straight Connector 24"/>
                  <p:cNvCxnSpPr/>
                  <p:nvPr/>
                </p:nvCxnSpPr>
                <p:spPr>
                  <a:xfrm rot="5400000">
                    <a:off x="815375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1" name="TextBox 276"/>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16</a:t>
                    </a:r>
                  </a:p>
                </p:txBody>
              </p:sp>
            </p:grpSp>
          </p:grpSp>
        </p:grpSp>
        <p:sp>
          <p:nvSpPr>
            <p:cNvPr id="21557" name="TextBox 260"/>
            <p:cNvSpPr txBox="1">
              <a:spLocks noChangeArrowheads="1"/>
            </p:cNvSpPr>
            <p:nvPr/>
          </p:nvSpPr>
          <p:spPr bwMode="auto">
            <a:xfrm>
              <a:off x="2375320" y="5681246"/>
              <a:ext cx="851687"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smtClean="0"/>
                <a:t>Quantity</a:t>
              </a:r>
              <a:endParaRPr lang="en-US" sz="1400" dirty="0"/>
            </a:p>
          </p:txBody>
        </p:sp>
      </p:grpSp>
      <p:grpSp>
        <p:nvGrpSpPr>
          <p:cNvPr id="81" name="Group 299"/>
          <p:cNvGrpSpPr>
            <a:grpSpLocks/>
          </p:cNvGrpSpPr>
          <p:nvPr/>
        </p:nvGrpSpPr>
        <p:grpSpPr bwMode="auto">
          <a:xfrm>
            <a:off x="6109466" y="1987500"/>
            <a:ext cx="739006" cy="3576688"/>
            <a:chOff x="3983925" y="1224694"/>
            <a:chExt cx="740222" cy="3576698"/>
          </a:xfrm>
        </p:grpSpPr>
        <p:cxnSp>
          <p:nvCxnSpPr>
            <p:cNvPr id="301" name="Straight Connector 300"/>
            <p:cNvCxnSpPr/>
            <p:nvPr/>
          </p:nvCxnSpPr>
          <p:spPr>
            <a:xfrm rot="5400000">
              <a:off x="2895887" y="3124192"/>
              <a:ext cx="3352809" cy="15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36" name="Group 56"/>
            <p:cNvGrpSpPr>
              <a:grpSpLocks/>
            </p:cNvGrpSpPr>
            <p:nvPr/>
          </p:nvGrpSpPr>
          <p:grpSpPr bwMode="auto">
            <a:xfrm>
              <a:off x="3983925" y="1828800"/>
              <a:ext cx="740222" cy="307777"/>
              <a:chOff x="6117778" y="2286000"/>
              <a:chExt cx="740222" cy="307777"/>
            </a:xfrm>
          </p:grpSpPr>
          <p:sp>
            <p:nvSpPr>
              <p:cNvPr id="21553"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320" name="Straight Connector 55"/>
              <p:cNvCxnSpPr/>
              <p:nvPr/>
            </p:nvCxnSpPr>
            <p:spPr>
              <a:xfrm>
                <a:off x="6705349" y="2513797"/>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37" name="Group 57"/>
            <p:cNvGrpSpPr>
              <a:grpSpLocks/>
            </p:cNvGrpSpPr>
            <p:nvPr/>
          </p:nvGrpSpPr>
          <p:grpSpPr bwMode="auto">
            <a:xfrm>
              <a:off x="4097738" y="2297668"/>
              <a:ext cx="626409" cy="307777"/>
              <a:chOff x="6231591" y="2286000"/>
              <a:chExt cx="626409" cy="307777"/>
            </a:xfrm>
          </p:grpSpPr>
          <p:sp>
            <p:nvSpPr>
              <p:cNvPr id="21551" name="TextBox 316"/>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318" name="Straight Connector 317"/>
              <p:cNvCxnSpPr/>
              <p:nvPr/>
            </p:nvCxnSpPr>
            <p:spPr>
              <a:xfrm>
                <a:off x="6705349" y="2514831"/>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38" name="Group 60"/>
            <p:cNvGrpSpPr>
              <a:grpSpLocks/>
            </p:cNvGrpSpPr>
            <p:nvPr/>
          </p:nvGrpSpPr>
          <p:grpSpPr bwMode="auto">
            <a:xfrm>
              <a:off x="4097738" y="2754868"/>
              <a:ext cx="626409" cy="307777"/>
              <a:chOff x="6231591" y="2286000"/>
              <a:chExt cx="626409" cy="307777"/>
            </a:xfrm>
          </p:grpSpPr>
          <p:sp>
            <p:nvSpPr>
              <p:cNvPr id="21549" name="TextBox 314"/>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316" name="Straight Connector 315"/>
              <p:cNvCxnSpPr/>
              <p:nvPr/>
            </p:nvCxnSpPr>
            <p:spPr>
              <a:xfrm>
                <a:off x="6705349" y="2514832"/>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39" name="Group 63"/>
            <p:cNvGrpSpPr>
              <a:grpSpLocks/>
            </p:cNvGrpSpPr>
            <p:nvPr/>
          </p:nvGrpSpPr>
          <p:grpSpPr bwMode="auto">
            <a:xfrm>
              <a:off x="4097738" y="3212068"/>
              <a:ext cx="626409" cy="307777"/>
              <a:chOff x="6231591" y="2286000"/>
              <a:chExt cx="626409" cy="307777"/>
            </a:xfrm>
          </p:grpSpPr>
          <p:sp>
            <p:nvSpPr>
              <p:cNvPr id="21547" name="TextBox 312"/>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314" name="Straight Connector 313"/>
              <p:cNvCxnSpPr/>
              <p:nvPr/>
            </p:nvCxnSpPr>
            <p:spPr>
              <a:xfrm>
                <a:off x="6705349" y="2514833"/>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40" name="Group 66"/>
            <p:cNvGrpSpPr>
              <a:grpSpLocks/>
            </p:cNvGrpSpPr>
            <p:nvPr/>
          </p:nvGrpSpPr>
          <p:grpSpPr bwMode="auto">
            <a:xfrm>
              <a:off x="4097738" y="3669268"/>
              <a:ext cx="626409" cy="307777"/>
              <a:chOff x="6231591" y="2286000"/>
              <a:chExt cx="626409" cy="307777"/>
            </a:xfrm>
          </p:grpSpPr>
          <p:sp>
            <p:nvSpPr>
              <p:cNvPr id="21545" name="TextBox 310"/>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312" name="Straight Connector 311"/>
              <p:cNvCxnSpPr/>
              <p:nvPr/>
            </p:nvCxnSpPr>
            <p:spPr>
              <a:xfrm>
                <a:off x="6705349" y="2514834"/>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41" name="Group 69"/>
            <p:cNvGrpSpPr>
              <a:grpSpLocks/>
            </p:cNvGrpSpPr>
            <p:nvPr/>
          </p:nvGrpSpPr>
          <p:grpSpPr bwMode="auto">
            <a:xfrm>
              <a:off x="4097738" y="4126468"/>
              <a:ext cx="626409" cy="307777"/>
              <a:chOff x="6231591" y="2286000"/>
              <a:chExt cx="626409" cy="307777"/>
            </a:xfrm>
          </p:grpSpPr>
          <p:sp>
            <p:nvSpPr>
              <p:cNvPr id="21543" name="TextBox 308"/>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310" name="Straight Connector 309"/>
              <p:cNvCxnSpPr/>
              <p:nvPr/>
            </p:nvCxnSpPr>
            <p:spPr>
              <a:xfrm>
                <a:off x="6705349" y="2514835"/>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542" name="TextBox 307"/>
            <p:cNvSpPr txBox="1">
              <a:spLocks noChangeArrowheads="1"/>
            </p:cNvSpPr>
            <p:nvPr/>
          </p:nvSpPr>
          <p:spPr bwMode="auto">
            <a:xfrm>
              <a:off x="3993907" y="1224694"/>
              <a:ext cx="594408" cy="30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smtClean="0"/>
                <a:t>Price</a:t>
              </a:r>
              <a:endParaRPr lang="en-US" sz="1400" dirty="0"/>
            </a:p>
          </p:txBody>
        </p:sp>
      </p:grpSp>
      <p:cxnSp>
        <p:nvCxnSpPr>
          <p:cNvPr id="321" name="Straight Connector 320"/>
          <p:cNvCxnSpPr/>
          <p:nvPr/>
        </p:nvCxnSpPr>
        <p:spPr>
          <a:xfrm>
            <a:off x="6702425" y="3733800"/>
            <a:ext cx="817563"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2" name="Straight Connector 321"/>
          <p:cNvCxnSpPr/>
          <p:nvPr/>
        </p:nvCxnSpPr>
        <p:spPr>
          <a:xfrm rot="5400000" flipH="1" flipV="1">
            <a:off x="6604794" y="4647406"/>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23" name="Freeform 183"/>
          <p:cNvSpPr>
            <a:spLocks/>
          </p:cNvSpPr>
          <p:nvPr/>
        </p:nvSpPr>
        <p:spPr bwMode="auto">
          <a:xfrm>
            <a:off x="7443788" y="369093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6" name="Group 5"/>
          <p:cNvGrpSpPr/>
          <p:nvPr/>
        </p:nvGrpSpPr>
        <p:grpSpPr>
          <a:xfrm>
            <a:off x="5924550" y="1144713"/>
            <a:ext cx="2708550" cy="523875"/>
            <a:chOff x="5924550" y="1144713"/>
            <a:chExt cx="2708550" cy="523875"/>
          </a:xfrm>
        </p:grpSpPr>
        <p:sp>
          <p:nvSpPr>
            <p:cNvPr id="253" name="TextBox 252"/>
            <p:cNvSpPr txBox="1">
              <a:spLocks noChangeArrowheads="1"/>
            </p:cNvSpPr>
            <p:nvPr/>
          </p:nvSpPr>
          <p:spPr bwMode="auto">
            <a:xfrm>
              <a:off x="5924550" y="1144713"/>
              <a:ext cx="395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solidFill>
                    <a:srgbClr val="0070C0"/>
                  </a:solidFill>
                </a:rPr>
                <a:t>=</a:t>
              </a:r>
            </a:p>
          </p:txBody>
        </p:sp>
        <p:sp>
          <p:nvSpPr>
            <p:cNvPr id="324" name="TextBox 323"/>
            <p:cNvSpPr txBox="1">
              <a:spLocks noChangeArrowheads="1"/>
            </p:cNvSpPr>
            <p:nvPr/>
          </p:nvSpPr>
          <p:spPr bwMode="auto">
            <a:xfrm>
              <a:off x="6223092" y="1176275"/>
              <a:ext cx="24100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Market </a:t>
              </a:r>
              <a:r>
                <a:rPr lang="en-US" sz="2400" dirty="0" smtClean="0">
                  <a:latin typeface="+mn-lt"/>
                </a:rPr>
                <a:t>demand</a:t>
              </a:r>
              <a:endParaRPr lang="en-US" sz="2400" dirty="0">
                <a:latin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par>
                                <p:cTn id="13" presetID="22" presetClass="entr" presetSubtype="4"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down)">
                                      <p:cBhvr>
                                        <p:cTn id="15" dur="500"/>
                                        <p:tgtEl>
                                          <p:spTgt spid="22"/>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par>
                          <p:cTn id="19" fill="hold" nodeType="afterGroup">
                            <p:stCondLst>
                              <p:cond delay="500"/>
                            </p:stCondLst>
                            <p:childTnLst>
                              <p:par>
                                <p:cTn id="20" presetID="22" presetClass="entr" presetSubtype="8" fill="hold"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par>
                          <p:cTn id="23" fill="hold" nodeType="afterGroup">
                            <p:stCondLst>
                              <p:cond delay="1000"/>
                            </p:stCondLst>
                            <p:childTnLst>
                              <p:par>
                                <p:cTn id="24" presetID="22" presetClass="entr" presetSubtype="8" fill="hold" nodeType="afterEffect">
                                  <p:stCondLst>
                                    <p:cond delay="0"/>
                                  </p:stCondLst>
                                  <p:childTnLst>
                                    <p:set>
                                      <p:cBhvr>
                                        <p:cTn id="25" dur="1" fill="hold">
                                          <p:stCondLst>
                                            <p:cond delay="0"/>
                                          </p:stCondLst>
                                        </p:cTn>
                                        <p:tgtEl>
                                          <p:spTgt spid="73"/>
                                        </p:tgtEl>
                                        <p:attrNameLst>
                                          <p:attrName>style.visibility</p:attrName>
                                        </p:attrNameLst>
                                      </p:cBhvr>
                                      <p:to>
                                        <p:strVal val="visible"/>
                                      </p:to>
                                    </p:set>
                                    <p:animEffect transition="in" filter="wipe(left)">
                                      <p:cBhvr>
                                        <p:cTn id="26" dur="500"/>
                                        <p:tgtEl>
                                          <p:spTgt spid="73"/>
                                        </p:tgtEl>
                                      </p:cBhvr>
                                    </p:animEffect>
                                  </p:childTnLst>
                                </p:cTn>
                              </p:par>
                            </p:childTnLst>
                          </p:cTn>
                        </p:par>
                        <p:par>
                          <p:cTn id="27" fill="hold" nodeType="afterGroup">
                            <p:stCondLst>
                              <p:cond delay="1500"/>
                            </p:stCondLst>
                            <p:childTnLst>
                              <p:par>
                                <p:cTn id="28" presetID="22" presetClass="entr" presetSubtype="8" fill="hold" grpId="0" nodeType="afterEffect">
                                  <p:stCondLst>
                                    <p:cond delay="0"/>
                                  </p:stCondLst>
                                  <p:childTnLst>
                                    <p:set>
                                      <p:cBhvr>
                                        <p:cTn id="29" dur="1" fill="hold">
                                          <p:stCondLst>
                                            <p:cond delay="0"/>
                                          </p:stCondLst>
                                        </p:cTn>
                                        <p:tgtEl>
                                          <p:spTgt spid="82"/>
                                        </p:tgtEl>
                                        <p:attrNameLst>
                                          <p:attrName>style.visibility</p:attrName>
                                        </p:attrNameLst>
                                      </p:cBhvr>
                                      <p:to>
                                        <p:strVal val="visible"/>
                                      </p:to>
                                    </p:set>
                                    <p:animEffect transition="in" filter="wipe(left)">
                                      <p:cBhvr>
                                        <p:cTn id="30" dur="500"/>
                                        <p:tgtEl>
                                          <p:spTgt spid="82"/>
                                        </p:tgtEl>
                                      </p:cBhvr>
                                    </p:animEffect>
                                  </p:childTnLst>
                                </p:cTn>
                              </p:par>
                            </p:childTnLst>
                          </p:cTn>
                        </p:par>
                        <p:par>
                          <p:cTn id="31" fill="hold" nodeType="afterGroup">
                            <p:stCondLst>
                              <p:cond delay="2000"/>
                            </p:stCondLst>
                            <p:childTnLst>
                              <p:par>
                                <p:cTn id="32" presetID="22" presetClass="entr" presetSubtype="1" fill="hold" nodeType="afterEffect">
                                  <p:stCondLst>
                                    <p:cond delay="0"/>
                                  </p:stCondLst>
                                  <p:childTnLst>
                                    <p:set>
                                      <p:cBhvr>
                                        <p:cTn id="33" dur="1" fill="hold">
                                          <p:stCondLst>
                                            <p:cond delay="0"/>
                                          </p:stCondLst>
                                        </p:cTn>
                                        <p:tgtEl>
                                          <p:spTgt spid="76"/>
                                        </p:tgtEl>
                                        <p:attrNameLst>
                                          <p:attrName>style.visibility</p:attrName>
                                        </p:attrNameLst>
                                      </p:cBhvr>
                                      <p:to>
                                        <p:strVal val="visible"/>
                                      </p:to>
                                    </p:set>
                                    <p:animEffect transition="in" filter="wipe(up)">
                                      <p:cBhvr>
                                        <p:cTn id="34" dur="500"/>
                                        <p:tgtEl>
                                          <p:spTgt spid="76"/>
                                        </p:tgtEl>
                                      </p:cBhvr>
                                    </p:animEffect>
                                  </p:childTnLst>
                                </p:cTn>
                              </p:par>
                            </p:childTnLst>
                          </p:cTn>
                        </p:par>
                      </p:childTnLst>
                    </p:cTn>
                  </p:par>
                  <p:par>
                    <p:cTn id="35" fill="hold">
                      <p:stCondLst>
                        <p:cond delay="indefinite"/>
                      </p:stCondLst>
                      <p:childTnLst>
                        <p:par>
                          <p:cTn id="36" fill="hold" nodeType="afterGroup">
                            <p:stCondLst>
                              <p:cond delay="0"/>
                            </p:stCondLst>
                            <p:childTnLst>
                              <p:par>
                                <p:cTn id="37" presetID="10"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500"/>
                                        <p:tgtEl>
                                          <p:spTgt spid="4"/>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wipe(left)">
                                      <p:cBhvr>
                                        <p:cTn id="44" dur="500"/>
                                        <p:tgtEl>
                                          <p:spTgt spid="36"/>
                                        </p:tgtEl>
                                      </p:cBhvr>
                                    </p:animEffect>
                                  </p:childTnLst>
                                </p:cTn>
                              </p:par>
                              <p:par>
                                <p:cTn id="45" presetID="22" presetClass="entr" presetSubtype="4" fill="hold" nodeType="with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wipe(down)">
                                      <p:cBhvr>
                                        <p:cTn id="47" dur="500"/>
                                        <p:tgtEl>
                                          <p:spTgt spid="53"/>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177"/>
                                        </p:tgtEl>
                                        <p:attrNameLst>
                                          <p:attrName>style.visibility</p:attrName>
                                        </p:attrNameLst>
                                      </p:cBhvr>
                                      <p:to>
                                        <p:strVal val="visible"/>
                                      </p:to>
                                    </p:set>
                                    <p:animEffect transition="in" filter="wipe(down)">
                                      <p:cBhvr>
                                        <p:cTn id="50" dur="500"/>
                                        <p:tgtEl>
                                          <p:spTgt spid="177"/>
                                        </p:tgtEl>
                                      </p:cBhvr>
                                    </p:animEffect>
                                  </p:childTnLst>
                                </p:cTn>
                              </p:par>
                            </p:childTnLst>
                          </p:cTn>
                        </p:par>
                        <p:par>
                          <p:cTn id="51" fill="hold" nodeType="afterGroup">
                            <p:stCondLst>
                              <p:cond delay="500"/>
                            </p:stCondLst>
                            <p:childTnLst>
                              <p:par>
                                <p:cTn id="52" presetID="22" presetClass="entr" presetSubtype="8" fill="hold" nodeType="afterEffect">
                                  <p:stCondLst>
                                    <p:cond delay="0"/>
                                  </p:stCondLst>
                                  <p:childTnLst>
                                    <p:set>
                                      <p:cBhvr>
                                        <p:cTn id="53" dur="1" fill="hold">
                                          <p:stCondLst>
                                            <p:cond delay="0"/>
                                          </p:stCondLst>
                                        </p:cTn>
                                        <p:tgtEl>
                                          <p:spTgt spid="34"/>
                                        </p:tgtEl>
                                        <p:attrNameLst>
                                          <p:attrName>style.visibility</p:attrName>
                                        </p:attrNameLst>
                                      </p:cBhvr>
                                      <p:to>
                                        <p:strVal val="visible"/>
                                      </p:to>
                                    </p:set>
                                    <p:animEffect transition="in" filter="wipe(left)">
                                      <p:cBhvr>
                                        <p:cTn id="54" dur="500"/>
                                        <p:tgtEl>
                                          <p:spTgt spid="34"/>
                                        </p:tgtEl>
                                      </p:cBhvr>
                                    </p:animEffect>
                                  </p:childTnLst>
                                </p:cTn>
                              </p:par>
                            </p:childTnLst>
                          </p:cTn>
                        </p:par>
                        <p:par>
                          <p:cTn id="55" fill="hold" nodeType="afterGroup">
                            <p:stCondLst>
                              <p:cond delay="1000"/>
                            </p:stCondLst>
                            <p:childTnLst>
                              <p:par>
                                <p:cTn id="56" presetID="22" presetClass="entr" presetSubtype="8" fill="hold" nodeType="afterEffect">
                                  <p:stCondLst>
                                    <p:cond delay="0"/>
                                  </p:stCondLst>
                                  <p:childTnLst>
                                    <p:set>
                                      <p:cBhvr>
                                        <p:cTn id="57" dur="1" fill="hold">
                                          <p:stCondLst>
                                            <p:cond delay="0"/>
                                          </p:stCondLst>
                                        </p:cTn>
                                        <p:tgtEl>
                                          <p:spTgt spid="244"/>
                                        </p:tgtEl>
                                        <p:attrNameLst>
                                          <p:attrName>style.visibility</p:attrName>
                                        </p:attrNameLst>
                                      </p:cBhvr>
                                      <p:to>
                                        <p:strVal val="visible"/>
                                      </p:to>
                                    </p:set>
                                    <p:animEffect transition="in" filter="wipe(left)">
                                      <p:cBhvr>
                                        <p:cTn id="58" dur="500"/>
                                        <p:tgtEl>
                                          <p:spTgt spid="244"/>
                                        </p:tgtEl>
                                      </p:cBhvr>
                                    </p:animEffect>
                                  </p:childTnLst>
                                </p:cTn>
                              </p:par>
                            </p:childTnLst>
                          </p:cTn>
                        </p:par>
                        <p:par>
                          <p:cTn id="59" fill="hold" nodeType="afterGroup">
                            <p:stCondLst>
                              <p:cond delay="1500"/>
                            </p:stCondLst>
                            <p:childTnLst>
                              <p:par>
                                <p:cTn id="60" presetID="22" presetClass="entr" presetSubtype="8" fill="hold" grpId="0" nodeType="afterEffect">
                                  <p:stCondLst>
                                    <p:cond delay="0"/>
                                  </p:stCondLst>
                                  <p:childTnLst>
                                    <p:set>
                                      <p:cBhvr>
                                        <p:cTn id="61" dur="1" fill="hold">
                                          <p:stCondLst>
                                            <p:cond delay="0"/>
                                          </p:stCondLst>
                                        </p:cTn>
                                        <p:tgtEl>
                                          <p:spTgt spid="246"/>
                                        </p:tgtEl>
                                        <p:attrNameLst>
                                          <p:attrName>style.visibility</p:attrName>
                                        </p:attrNameLst>
                                      </p:cBhvr>
                                      <p:to>
                                        <p:strVal val="visible"/>
                                      </p:to>
                                    </p:set>
                                    <p:animEffect transition="in" filter="wipe(left)">
                                      <p:cBhvr>
                                        <p:cTn id="62" dur="500"/>
                                        <p:tgtEl>
                                          <p:spTgt spid="246"/>
                                        </p:tgtEl>
                                      </p:cBhvr>
                                    </p:animEffect>
                                  </p:childTnLst>
                                </p:cTn>
                              </p:par>
                            </p:childTnLst>
                          </p:cTn>
                        </p:par>
                        <p:par>
                          <p:cTn id="63" fill="hold" nodeType="afterGroup">
                            <p:stCondLst>
                              <p:cond delay="2000"/>
                            </p:stCondLst>
                            <p:childTnLst>
                              <p:par>
                                <p:cTn id="64" presetID="22" presetClass="entr" presetSubtype="1" fill="hold" nodeType="afterEffect">
                                  <p:stCondLst>
                                    <p:cond delay="0"/>
                                  </p:stCondLst>
                                  <p:childTnLst>
                                    <p:set>
                                      <p:cBhvr>
                                        <p:cTn id="65" dur="1" fill="hold">
                                          <p:stCondLst>
                                            <p:cond delay="0"/>
                                          </p:stCondLst>
                                        </p:cTn>
                                        <p:tgtEl>
                                          <p:spTgt spid="245"/>
                                        </p:tgtEl>
                                        <p:attrNameLst>
                                          <p:attrName>style.visibility</p:attrName>
                                        </p:attrNameLst>
                                      </p:cBhvr>
                                      <p:to>
                                        <p:strVal val="visible"/>
                                      </p:to>
                                    </p:set>
                                    <p:animEffect transition="in" filter="wipe(up)">
                                      <p:cBhvr>
                                        <p:cTn id="66" dur="500"/>
                                        <p:tgtEl>
                                          <p:spTgt spid="24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fade">
                                      <p:cBhvr>
                                        <p:cTn id="71" dur="500"/>
                                        <p:tgtEl>
                                          <p:spTgt spid="6"/>
                                        </p:tgtEl>
                                      </p:cBhvr>
                                    </p:animEffect>
                                  </p:childTnLst>
                                </p:cTn>
                              </p:par>
                            </p:childTnLst>
                          </p:cTn>
                        </p:par>
                      </p:childTnLst>
                    </p:cTn>
                  </p:par>
                  <p:par>
                    <p:cTn id="72" fill="hold">
                      <p:stCondLst>
                        <p:cond delay="indefinite"/>
                      </p:stCondLst>
                      <p:childTnLst>
                        <p:par>
                          <p:cTn id="73" fill="hold" nodeType="afterGroup">
                            <p:stCondLst>
                              <p:cond delay="0"/>
                            </p:stCondLst>
                            <p:childTnLst>
                              <p:par>
                                <p:cTn id="74" presetID="22" presetClass="entr" presetSubtype="8" fill="hold" nodeType="clickEffect">
                                  <p:stCondLst>
                                    <p:cond delay="0"/>
                                  </p:stCondLst>
                                  <p:childTnLst>
                                    <p:set>
                                      <p:cBhvr>
                                        <p:cTn id="75" dur="1" fill="hold">
                                          <p:stCondLst>
                                            <p:cond delay="0"/>
                                          </p:stCondLst>
                                        </p:cTn>
                                        <p:tgtEl>
                                          <p:spTgt spid="64"/>
                                        </p:tgtEl>
                                        <p:attrNameLst>
                                          <p:attrName>style.visibility</p:attrName>
                                        </p:attrNameLst>
                                      </p:cBhvr>
                                      <p:to>
                                        <p:strVal val="visible"/>
                                      </p:to>
                                    </p:set>
                                    <p:animEffect transition="in" filter="wipe(left)">
                                      <p:cBhvr>
                                        <p:cTn id="76" dur="500"/>
                                        <p:tgtEl>
                                          <p:spTgt spid="64"/>
                                        </p:tgtEl>
                                      </p:cBhvr>
                                    </p:animEffect>
                                  </p:childTnLst>
                                </p:cTn>
                              </p:par>
                              <p:par>
                                <p:cTn id="77" presetID="22" presetClass="entr" presetSubtype="4" fill="hold" nodeType="withEffect">
                                  <p:stCondLst>
                                    <p:cond delay="0"/>
                                  </p:stCondLst>
                                  <p:childTnLst>
                                    <p:set>
                                      <p:cBhvr>
                                        <p:cTn id="78" dur="1" fill="hold">
                                          <p:stCondLst>
                                            <p:cond delay="0"/>
                                          </p:stCondLst>
                                        </p:cTn>
                                        <p:tgtEl>
                                          <p:spTgt spid="81"/>
                                        </p:tgtEl>
                                        <p:attrNameLst>
                                          <p:attrName>style.visibility</p:attrName>
                                        </p:attrNameLst>
                                      </p:cBhvr>
                                      <p:to>
                                        <p:strVal val="visible"/>
                                      </p:to>
                                    </p:set>
                                    <p:animEffect transition="in" filter="wipe(down)">
                                      <p:cBhvr>
                                        <p:cTn id="79" dur="500"/>
                                        <p:tgtEl>
                                          <p:spTgt spid="81"/>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254"/>
                                        </p:tgtEl>
                                        <p:attrNameLst>
                                          <p:attrName>style.visibility</p:attrName>
                                        </p:attrNameLst>
                                      </p:cBhvr>
                                      <p:to>
                                        <p:strVal val="visible"/>
                                      </p:to>
                                    </p:set>
                                    <p:animEffect transition="in" filter="wipe(down)">
                                      <p:cBhvr>
                                        <p:cTn id="82" dur="500"/>
                                        <p:tgtEl>
                                          <p:spTgt spid="254"/>
                                        </p:tgtEl>
                                      </p:cBhvr>
                                    </p:animEffect>
                                  </p:childTnLst>
                                </p:cTn>
                              </p:par>
                            </p:childTnLst>
                          </p:cTn>
                        </p:par>
                        <p:par>
                          <p:cTn id="83" fill="hold" nodeType="afterGroup">
                            <p:stCondLst>
                              <p:cond delay="500"/>
                            </p:stCondLst>
                            <p:childTnLst>
                              <p:par>
                                <p:cTn id="84" presetID="22" presetClass="entr" presetSubtype="8" fill="hold" nodeType="afterEffect">
                                  <p:stCondLst>
                                    <p:cond delay="0"/>
                                  </p:stCondLst>
                                  <p:childTnLst>
                                    <p:set>
                                      <p:cBhvr>
                                        <p:cTn id="85" dur="1" fill="hold">
                                          <p:stCondLst>
                                            <p:cond delay="0"/>
                                          </p:stCondLst>
                                        </p:cTn>
                                        <p:tgtEl>
                                          <p:spTgt spid="62"/>
                                        </p:tgtEl>
                                        <p:attrNameLst>
                                          <p:attrName>style.visibility</p:attrName>
                                        </p:attrNameLst>
                                      </p:cBhvr>
                                      <p:to>
                                        <p:strVal val="visible"/>
                                      </p:to>
                                    </p:set>
                                    <p:animEffect transition="in" filter="wipe(left)">
                                      <p:cBhvr>
                                        <p:cTn id="86" dur="500"/>
                                        <p:tgtEl>
                                          <p:spTgt spid="62"/>
                                        </p:tgtEl>
                                      </p:cBhvr>
                                    </p:animEffect>
                                  </p:childTnLst>
                                </p:cTn>
                              </p:par>
                            </p:childTnLst>
                          </p:cTn>
                        </p:par>
                        <p:par>
                          <p:cTn id="87" fill="hold" nodeType="afterGroup">
                            <p:stCondLst>
                              <p:cond delay="1000"/>
                            </p:stCondLst>
                            <p:childTnLst>
                              <p:par>
                                <p:cTn id="88" presetID="22" presetClass="entr" presetSubtype="8" fill="hold" nodeType="afterEffect">
                                  <p:stCondLst>
                                    <p:cond delay="0"/>
                                  </p:stCondLst>
                                  <p:childTnLst>
                                    <p:set>
                                      <p:cBhvr>
                                        <p:cTn id="89" dur="1" fill="hold">
                                          <p:stCondLst>
                                            <p:cond delay="0"/>
                                          </p:stCondLst>
                                        </p:cTn>
                                        <p:tgtEl>
                                          <p:spTgt spid="321"/>
                                        </p:tgtEl>
                                        <p:attrNameLst>
                                          <p:attrName>style.visibility</p:attrName>
                                        </p:attrNameLst>
                                      </p:cBhvr>
                                      <p:to>
                                        <p:strVal val="visible"/>
                                      </p:to>
                                    </p:set>
                                    <p:animEffect transition="in" filter="wipe(left)">
                                      <p:cBhvr>
                                        <p:cTn id="90" dur="500"/>
                                        <p:tgtEl>
                                          <p:spTgt spid="321"/>
                                        </p:tgtEl>
                                      </p:cBhvr>
                                    </p:animEffect>
                                  </p:childTnLst>
                                </p:cTn>
                              </p:par>
                            </p:childTnLst>
                          </p:cTn>
                        </p:par>
                        <p:par>
                          <p:cTn id="91" fill="hold" nodeType="afterGroup">
                            <p:stCondLst>
                              <p:cond delay="1500"/>
                            </p:stCondLst>
                            <p:childTnLst>
                              <p:par>
                                <p:cTn id="92" presetID="22" presetClass="entr" presetSubtype="8" fill="hold" grpId="0" nodeType="afterEffect">
                                  <p:stCondLst>
                                    <p:cond delay="0"/>
                                  </p:stCondLst>
                                  <p:childTnLst>
                                    <p:set>
                                      <p:cBhvr>
                                        <p:cTn id="93" dur="1" fill="hold">
                                          <p:stCondLst>
                                            <p:cond delay="0"/>
                                          </p:stCondLst>
                                        </p:cTn>
                                        <p:tgtEl>
                                          <p:spTgt spid="323"/>
                                        </p:tgtEl>
                                        <p:attrNameLst>
                                          <p:attrName>style.visibility</p:attrName>
                                        </p:attrNameLst>
                                      </p:cBhvr>
                                      <p:to>
                                        <p:strVal val="visible"/>
                                      </p:to>
                                    </p:set>
                                    <p:animEffect transition="in" filter="wipe(left)">
                                      <p:cBhvr>
                                        <p:cTn id="94" dur="500"/>
                                        <p:tgtEl>
                                          <p:spTgt spid="323"/>
                                        </p:tgtEl>
                                      </p:cBhvr>
                                    </p:animEffect>
                                  </p:childTnLst>
                                </p:cTn>
                              </p:par>
                            </p:childTnLst>
                          </p:cTn>
                        </p:par>
                        <p:par>
                          <p:cTn id="95" fill="hold" nodeType="afterGroup">
                            <p:stCondLst>
                              <p:cond delay="2000"/>
                            </p:stCondLst>
                            <p:childTnLst>
                              <p:par>
                                <p:cTn id="96" presetID="22" presetClass="entr" presetSubtype="1" fill="hold" nodeType="afterEffect">
                                  <p:stCondLst>
                                    <p:cond delay="0"/>
                                  </p:stCondLst>
                                  <p:childTnLst>
                                    <p:set>
                                      <p:cBhvr>
                                        <p:cTn id="97" dur="1" fill="hold">
                                          <p:stCondLst>
                                            <p:cond delay="0"/>
                                          </p:stCondLst>
                                        </p:cTn>
                                        <p:tgtEl>
                                          <p:spTgt spid="322"/>
                                        </p:tgtEl>
                                        <p:attrNameLst>
                                          <p:attrName>style.visibility</p:attrName>
                                        </p:attrNameLst>
                                      </p:cBhvr>
                                      <p:to>
                                        <p:strVal val="visible"/>
                                      </p:to>
                                    </p:set>
                                    <p:animEffect transition="in" filter="wipe(up)">
                                      <p:cBhvr>
                                        <p:cTn id="98" dur="500"/>
                                        <p:tgtEl>
                                          <p:spTgt spid="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2" grpId="0" animBg="1"/>
      <p:bldP spid="105" grpId="0"/>
      <p:bldP spid="177" grpId="0" animBg="1"/>
      <p:bldP spid="246" grpId="0" animBg="1"/>
      <p:bldP spid="254" grpId="0" animBg="1"/>
      <p:bldP spid="3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sp>
        <p:nvSpPr>
          <p:cNvPr id="3" name="Content Placeholder 2"/>
          <p:cNvSpPr>
            <a:spLocks noGrp="1"/>
          </p:cNvSpPr>
          <p:nvPr>
            <p:ph idx="1"/>
          </p:nvPr>
        </p:nvSpPr>
        <p:spPr bwMode="auto">
          <a:xfrm>
            <a:off x="111277" y="1058211"/>
            <a:ext cx="8724523" cy="21761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smtClean="0"/>
              <a:t>Consumer Income</a:t>
            </a:r>
          </a:p>
          <a:p>
            <a:pPr marL="798513" lvl="2"/>
            <a:r>
              <a:rPr lang="en-US" dirty="0">
                <a:solidFill>
                  <a:prstClr val="black"/>
                </a:solidFill>
              </a:rPr>
              <a:t>Normal </a:t>
            </a:r>
            <a:r>
              <a:rPr lang="en-US" dirty="0" smtClean="0">
                <a:solidFill>
                  <a:prstClr val="black"/>
                </a:solidFill>
              </a:rPr>
              <a:t>good – </a:t>
            </a:r>
            <a:r>
              <a:rPr lang="en-US" sz="2000" dirty="0" smtClean="0">
                <a:solidFill>
                  <a:prstClr val="black"/>
                </a:solidFill>
              </a:rPr>
              <a:t>an </a:t>
            </a:r>
            <a:r>
              <a:rPr lang="en-US" sz="2000" dirty="0">
                <a:solidFill>
                  <a:prstClr val="black"/>
                </a:solidFill>
              </a:rPr>
              <a:t>increase in </a:t>
            </a:r>
            <a:r>
              <a:rPr lang="en-US" sz="2000" dirty="0" smtClean="0">
                <a:solidFill>
                  <a:prstClr val="black"/>
                </a:solidFill>
              </a:rPr>
              <a:t>income will cause an increase </a:t>
            </a:r>
            <a:r>
              <a:rPr lang="en-US" sz="2000" dirty="0">
                <a:solidFill>
                  <a:prstClr val="black"/>
                </a:solidFill>
              </a:rPr>
              <a:t>in </a:t>
            </a:r>
            <a:r>
              <a:rPr lang="en-US" sz="2000" dirty="0" smtClean="0">
                <a:solidFill>
                  <a:prstClr val="black"/>
                </a:solidFill>
              </a:rPr>
              <a:t>demand, all else equal</a:t>
            </a:r>
          </a:p>
          <a:p>
            <a:pPr marL="798513" lvl="2"/>
            <a:r>
              <a:rPr lang="en-US" dirty="0" smtClean="0">
                <a:solidFill>
                  <a:prstClr val="black"/>
                </a:solidFill>
              </a:rPr>
              <a:t>Inferior good – </a:t>
            </a:r>
            <a:r>
              <a:rPr lang="en-US" sz="1800" dirty="0" smtClean="0">
                <a:solidFill>
                  <a:prstClr val="black"/>
                </a:solidFill>
              </a:rPr>
              <a:t>an </a:t>
            </a:r>
            <a:r>
              <a:rPr lang="en-US" sz="1800" dirty="0">
                <a:solidFill>
                  <a:prstClr val="black"/>
                </a:solidFill>
              </a:rPr>
              <a:t>increase in </a:t>
            </a:r>
            <a:r>
              <a:rPr lang="en-US" sz="1800" dirty="0" smtClean="0">
                <a:solidFill>
                  <a:prstClr val="black"/>
                </a:solidFill>
              </a:rPr>
              <a:t>income a decrease </a:t>
            </a:r>
            <a:r>
              <a:rPr lang="en-US" sz="1800" dirty="0">
                <a:solidFill>
                  <a:prstClr val="black"/>
                </a:solidFill>
              </a:rPr>
              <a:t>in </a:t>
            </a:r>
            <a:r>
              <a:rPr lang="en-US" sz="1800" dirty="0" smtClean="0">
                <a:solidFill>
                  <a:prstClr val="black"/>
                </a:solidFill>
              </a:rPr>
              <a:t>demand, all else equal</a:t>
            </a:r>
            <a:endParaRPr lang="en-US" sz="1800" dirty="0" smtClean="0"/>
          </a:p>
        </p:txBody>
      </p:sp>
      <p:sp>
        <p:nvSpPr>
          <p:cNvPr id="4" name="Content Placeholder 2"/>
          <p:cNvSpPr txBox="1">
            <a:spLocks/>
          </p:cNvSpPr>
          <p:nvPr/>
        </p:nvSpPr>
        <p:spPr bwMode="auto">
          <a:xfrm>
            <a:off x="170225" y="3380513"/>
            <a:ext cx="194358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Hamburger?</a:t>
            </a:r>
          </a:p>
        </p:txBody>
      </p:sp>
      <p:sp>
        <p:nvSpPr>
          <p:cNvPr id="5" name="Content Placeholder 2"/>
          <p:cNvSpPr txBox="1">
            <a:spLocks/>
          </p:cNvSpPr>
          <p:nvPr/>
        </p:nvSpPr>
        <p:spPr bwMode="auto">
          <a:xfrm>
            <a:off x="1961375" y="3390413"/>
            <a:ext cx="1482488"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smtClean="0"/>
              <a:t>Inferior</a:t>
            </a:r>
          </a:p>
        </p:txBody>
      </p:sp>
      <p:sp>
        <p:nvSpPr>
          <p:cNvPr id="6" name="Content Placeholder 2"/>
          <p:cNvSpPr txBox="1">
            <a:spLocks/>
          </p:cNvSpPr>
          <p:nvPr/>
        </p:nvSpPr>
        <p:spPr bwMode="auto">
          <a:xfrm>
            <a:off x="168251" y="3853538"/>
            <a:ext cx="144679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Steak?</a:t>
            </a:r>
          </a:p>
        </p:txBody>
      </p:sp>
      <p:sp>
        <p:nvSpPr>
          <p:cNvPr id="7" name="Content Placeholder 2"/>
          <p:cNvSpPr txBox="1">
            <a:spLocks/>
          </p:cNvSpPr>
          <p:nvPr/>
        </p:nvSpPr>
        <p:spPr bwMode="auto">
          <a:xfrm>
            <a:off x="1959400" y="3863438"/>
            <a:ext cx="1482488"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smtClean="0"/>
              <a:t>Normal</a:t>
            </a:r>
          </a:p>
        </p:txBody>
      </p:sp>
      <p:grpSp>
        <p:nvGrpSpPr>
          <p:cNvPr id="45" name="Group 44"/>
          <p:cNvGrpSpPr/>
          <p:nvPr/>
        </p:nvGrpSpPr>
        <p:grpSpPr>
          <a:xfrm>
            <a:off x="4384321" y="3576355"/>
            <a:ext cx="1890331" cy="2870065"/>
            <a:chOff x="4384321" y="3505105"/>
            <a:chExt cx="1890331" cy="2870065"/>
          </a:xfrm>
        </p:grpSpPr>
        <p:grpSp>
          <p:nvGrpSpPr>
            <p:cNvPr id="51" name="Group 17"/>
            <p:cNvGrpSpPr>
              <a:grpSpLocks/>
            </p:cNvGrpSpPr>
            <p:nvPr/>
          </p:nvGrpSpPr>
          <p:grpSpPr bwMode="auto">
            <a:xfrm>
              <a:off x="4384321" y="3505105"/>
              <a:ext cx="1890331" cy="2322637"/>
              <a:chOff x="2743200" y="1676400"/>
              <a:chExt cx="2514600" cy="3171277"/>
            </a:xfrm>
          </p:grpSpPr>
          <p:cxnSp>
            <p:nvCxnSpPr>
              <p:cNvPr id="60" name="Straight Connector 59"/>
              <p:cNvCxnSpPr/>
              <p:nvPr/>
            </p:nvCxnSpPr>
            <p:spPr>
              <a:xfrm rot="16200000" flipH="1">
                <a:off x="2666912" y="1752688"/>
                <a:ext cx="2667175" cy="2514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cxnSp>
          <p:nvCxnSpPr>
            <p:cNvPr id="57" name="Straight Arrow Connector 56"/>
            <p:cNvCxnSpPr/>
            <p:nvPr/>
          </p:nvCxnSpPr>
          <p:spPr>
            <a:xfrm>
              <a:off x="5358128" y="4398103"/>
              <a:ext cx="744676" cy="1163"/>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cxnSp>
          <p:nvCxnSpPr>
            <p:cNvPr id="59" name="Straight Connector 5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62" name="Group 61"/>
          <p:cNvGrpSpPr/>
          <p:nvPr/>
        </p:nvGrpSpPr>
        <p:grpSpPr>
          <a:xfrm>
            <a:off x="3815638" y="2791831"/>
            <a:ext cx="5036738" cy="3641917"/>
            <a:chOff x="3815638" y="2791831"/>
            <a:chExt cx="5036738" cy="3641917"/>
          </a:xfrm>
        </p:grpSpPr>
        <p:grpSp>
          <p:nvGrpSpPr>
            <p:cNvPr id="63" name="Group 62"/>
            <p:cNvGrpSpPr/>
            <p:nvPr/>
          </p:nvGrpSpPr>
          <p:grpSpPr>
            <a:xfrm>
              <a:off x="3815638" y="3234504"/>
              <a:ext cx="5036738" cy="3199244"/>
              <a:chOff x="3815638" y="3163254"/>
              <a:chExt cx="5036738" cy="3199244"/>
            </a:xfrm>
          </p:grpSpPr>
          <p:grpSp>
            <p:nvGrpSpPr>
              <p:cNvPr id="65" name="Group 12"/>
              <p:cNvGrpSpPr>
                <a:grpSpLocks/>
              </p:cNvGrpSpPr>
              <p:nvPr/>
            </p:nvGrpSpPr>
            <p:grpSpPr bwMode="auto">
              <a:xfrm>
                <a:off x="3815638" y="3163254"/>
                <a:ext cx="534076" cy="2798759"/>
                <a:chOff x="1148717" y="1362670"/>
                <a:chExt cx="710687" cy="3819724"/>
              </a:xfrm>
            </p:grpSpPr>
            <p:cxnSp>
              <p:nvCxnSpPr>
                <p:cNvPr id="77" name="Straight Connector 76"/>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66" name="Group 65"/>
              <p:cNvGrpSpPr>
                <a:grpSpLocks/>
              </p:cNvGrpSpPr>
              <p:nvPr/>
            </p:nvGrpSpPr>
            <p:grpSpPr bwMode="auto">
              <a:xfrm>
                <a:off x="4212473" y="5960831"/>
                <a:ext cx="4639903" cy="321374"/>
                <a:chOff x="1676400" y="5181600"/>
                <a:chExt cx="6172200" cy="438303"/>
              </a:xfrm>
            </p:grpSpPr>
            <p:cxnSp>
              <p:nvCxnSpPr>
                <p:cNvPr id="74" name="Straight Connector 73"/>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76"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67" name="Group 16"/>
              <p:cNvGrpSpPr>
                <a:grpSpLocks/>
              </p:cNvGrpSpPr>
              <p:nvPr/>
            </p:nvGrpSpPr>
            <p:grpSpPr bwMode="auto">
              <a:xfrm>
                <a:off x="5128997" y="3281855"/>
                <a:ext cx="1951660" cy="2223821"/>
                <a:chOff x="2870268" y="1828800"/>
                <a:chExt cx="2596184" cy="3036356"/>
              </a:xfrm>
            </p:grpSpPr>
            <p:cxnSp>
              <p:nvCxnSpPr>
                <p:cNvPr id="72" name="Straight Connector 71"/>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3"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cxnSp>
            <p:nvCxnSpPr>
              <p:cNvPr id="68" name="Straight Connector 67"/>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9"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smtClean="0"/>
                  <a:t>0</a:t>
                </a:r>
                <a:endParaRPr lang="en-US" baseline="-25000" dirty="0"/>
              </a:p>
            </p:txBody>
          </p:sp>
          <p:cxnSp>
            <p:nvCxnSpPr>
              <p:cNvPr id="70" name="Straight Connector 69"/>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1"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smtClean="0"/>
                  <a:t>0</a:t>
                </a:r>
                <a:endParaRPr lang="en-US" baseline="-25000" dirty="0"/>
              </a:p>
            </p:txBody>
          </p:sp>
        </p:grpSp>
        <p:sp>
          <p:nvSpPr>
            <p:cNvPr id="64" name="Content Placeholder 2"/>
            <p:cNvSpPr txBox="1">
              <a:spLocks/>
            </p:cNvSpPr>
            <p:nvPr/>
          </p:nvSpPr>
          <p:spPr bwMode="auto">
            <a:xfrm>
              <a:off x="5097692" y="2791831"/>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smtClean="0"/>
                <a:t>Hamburger Market </a:t>
              </a:r>
            </a:p>
          </p:txBody>
        </p:sp>
      </p:grpSp>
      <p:grpSp>
        <p:nvGrpSpPr>
          <p:cNvPr id="79" name="Group 78"/>
          <p:cNvGrpSpPr/>
          <p:nvPr/>
        </p:nvGrpSpPr>
        <p:grpSpPr>
          <a:xfrm>
            <a:off x="6045521" y="3408918"/>
            <a:ext cx="2403681" cy="3049377"/>
            <a:chOff x="6045521" y="3408918"/>
            <a:chExt cx="2403681" cy="3049377"/>
          </a:xfrm>
        </p:grpSpPr>
        <p:grpSp>
          <p:nvGrpSpPr>
            <p:cNvPr id="80" name="Group 79"/>
            <p:cNvGrpSpPr/>
            <p:nvPr/>
          </p:nvGrpSpPr>
          <p:grpSpPr>
            <a:xfrm>
              <a:off x="6045521" y="3408918"/>
              <a:ext cx="2403681" cy="3049377"/>
              <a:chOff x="6045521" y="3337668"/>
              <a:chExt cx="2403681" cy="3049377"/>
            </a:xfrm>
          </p:grpSpPr>
          <p:grpSp>
            <p:nvGrpSpPr>
              <p:cNvPr id="82" name="Group 22"/>
              <p:cNvGrpSpPr>
                <a:grpSpLocks/>
              </p:cNvGrpSpPr>
              <p:nvPr/>
            </p:nvGrpSpPr>
            <p:grpSpPr bwMode="auto">
              <a:xfrm>
                <a:off x="6331935" y="3337668"/>
                <a:ext cx="2117267" cy="2378449"/>
                <a:chOff x="2743200" y="1676400"/>
                <a:chExt cx="2816481" cy="3247477"/>
              </a:xfrm>
            </p:grpSpPr>
            <p:cxnSp>
              <p:nvCxnSpPr>
                <p:cNvPr id="86" name="Straight Connector 85"/>
                <p:cNvCxnSpPr/>
                <p:nvPr/>
              </p:nvCxnSpPr>
              <p:spPr>
                <a:xfrm rot="16200000" flipH="1">
                  <a:off x="2666914" y="1752686"/>
                  <a:ext cx="2667172" cy="25146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87"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2</a:t>
                  </a:r>
                </a:p>
              </p:txBody>
            </p:sp>
          </p:grpSp>
          <p:cxnSp>
            <p:nvCxnSpPr>
              <p:cNvPr id="83" name="Straight Arrow Connector 82"/>
              <p:cNvCxnSpPr/>
              <p:nvPr/>
            </p:nvCxnSpPr>
            <p:spPr>
              <a:xfrm>
                <a:off x="6045521" y="4119041"/>
                <a:ext cx="973807" cy="1163"/>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bwMode="auto">
              <a:xfrm flipV="1">
                <a:off x="7732084" y="482167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5"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2</a:t>
                </a:r>
              </a:p>
            </p:txBody>
          </p:sp>
        </p:grpSp>
        <p:cxnSp>
          <p:nvCxnSpPr>
            <p:cNvPr id="81" name="Straight Connector 80"/>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88" name="Content Placeholder 2"/>
          <p:cNvSpPr txBox="1">
            <a:spLocks/>
          </p:cNvSpPr>
          <p:nvPr/>
        </p:nvSpPr>
        <p:spPr bwMode="auto">
          <a:xfrm>
            <a:off x="322625" y="4752145"/>
            <a:ext cx="2379994"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For Hamburger</a:t>
            </a:r>
          </a:p>
        </p:txBody>
      </p:sp>
      <p:sp>
        <p:nvSpPr>
          <p:cNvPr id="89" name="Content Placeholder 2"/>
          <p:cNvSpPr txBox="1">
            <a:spLocks/>
          </p:cNvSpPr>
          <p:nvPr/>
        </p:nvSpPr>
        <p:spPr bwMode="auto">
          <a:xfrm>
            <a:off x="475024" y="5144037"/>
            <a:ext cx="334061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a:t>i</a:t>
            </a:r>
            <a:r>
              <a:rPr lang="en-US" sz="2400" dirty="0" smtClean="0"/>
              <a:t>ncrease in income (D</a:t>
            </a:r>
            <a:r>
              <a:rPr lang="en-US" sz="2400" baseline="-25000" dirty="0" smtClean="0"/>
              <a:t>1</a:t>
            </a:r>
            <a:r>
              <a:rPr lang="en-US" sz="2400" dirty="0" smtClean="0"/>
              <a:t>)</a:t>
            </a:r>
          </a:p>
        </p:txBody>
      </p:sp>
      <p:sp>
        <p:nvSpPr>
          <p:cNvPr id="91" name="Content Placeholder 2"/>
          <p:cNvSpPr txBox="1">
            <a:spLocks/>
          </p:cNvSpPr>
          <p:nvPr/>
        </p:nvSpPr>
        <p:spPr bwMode="auto">
          <a:xfrm>
            <a:off x="475020" y="5557701"/>
            <a:ext cx="334061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decrease in income (D</a:t>
            </a:r>
            <a:r>
              <a:rPr lang="en-US" sz="2400" baseline="-25000" dirty="0"/>
              <a:t>2</a:t>
            </a:r>
            <a:r>
              <a:rPr lang="en-US" sz="24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88"/>
                                        </p:tgtEl>
                                        <p:attrNameLst>
                                          <p:attrName>style.visibility</p:attrName>
                                        </p:attrNameLst>
                                      </p:cBhvr>
                                      <p:to>
                                        <p:strVal val="visible"/>
                                      </p:to>
                                    </p:set>
                                    <p:animEffect transition="in" filter="fade">
                                      <p:cBhvr>
                                        <p:cTn id="41" dur="500"/>
                                        <p:tgtEl>
                                          <p:spTgt spid="8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89"/>
                                        </p:tgtEl>
                                        <p:attrNameLst>
                                          <p:attrName>style.visibility</p:attrName>
                                        </p:attrNameLst>
                                      </p:cBhvr>
                                      <p:to>
                                        <p:strVal val="visible"/>
                                      </p:to>
                                    </p:set>
                                    <p:animEffect transition="in" filter="fade">
                                      <p:cBhvr>
                                        <p:cTn id="46" dur="500"/>
                                        <p:tgtEl>
                                          <p:spTgt spid="8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wipe(down)">
                                      <p:cBhvr>
                                        <p:cTn id="51" dur="500"/>
                                        <p:tgtEl>
                                          <p:spTgt spid="4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91"/>
                                        </p:tgtEl>
                                        <p:attrNameLst>
                                          <p:attrName>style.visibility</p:attrName>
                                        </p:attrNameLst>
                                      </p:cBhvr>
                                      <p:to>
                                        <p:strVal val="visible"/>
                                      </p:to>
                                    </p:set>
                                    <p:animEffect transition="in" filter="fade">
                                      <p:cBhvr>
                                        <p:cTn id="56" dur="500"/>
                                        <p:tgtEl>
                                          <p:spTgt spid="91"/>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79"/>
                                        </p:tgtEl>
                                        <p:attrNameLst>
                                          <p:attrName>style.visibility</p:attrName>
                                        </p:attrNameLst>
                                      </p:cBhvr>
                                      <p:to>
                                        <p:strVal val="visible"/>
                                      </p:to>
                                    </p:set>
                                    <p:animEffect transition="in" filter="wipe(down)">
                                      <p:cBhvr>
                                        <p:cTn id="61"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8" grpId="0"/>
      <p:bldP spid="89" grpId="0"/>
      <p:bldP spid="9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sp>
        <p:nvSpPr>
          <p:cNvPr id="3" name="Content Placeholder 2"/>
          <p:cNvSpPr>
            <a:spLocks noGrp="1"/>
          </p:cNvSpPr>
          <p:nvPr>
            <p:ph idx="1"/>
          </p:nvPr>
        </p:nvSpPr>
        <p:spPr bwMode="auto">
          <a:xfrm>
            <a:off x="89065" y="1053946"/>
            <a:ext cx="8615548" cy="212864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smtClean="0"/>
              <a:t>Prices of related goods</a:t>
            </a:r>
          </a:p>
          <a:p>
            <a:pPr marL="795338" lvl="2" indent="-225425"/>
            <a:r>
              <a:rPr lang="en-US" dirty="0"/>
              <a:t>Substitutes </a:t>
            </a:r>
            <a:r>
              <a:rPr lang="en-US" sz="1800" dirty="0"/>
              <a:t>a</a:t>
            </a:r>
            <a:r>
              <a:rPr lang="en-US" sz="1800" dirty="0" smtClean="0"/>
              <a:t>n </a:t>
            </a:r>
            <a:r>
              <a:rPr lang="en-US" sz="1800" dirty="0"/>
              <a:t>increase in the price of </a:t>
            </a:r>
            <a:r>
              <a:rPr lang="en-US" sz="1800" dirty="0" smtClean="0"/>
              <a:t>one leads </a:t>
            </a:r>
            <a:r>
              <a:rPr lang="en-US" sz="1800" dirty="0"/>
              <a:t>to an increase in the demand for the other </a:t>
            </a:r>
            <a:endParaRPr lang="en-US" sz="1800" dirty="0" smtClean="0"/>
          </a:p>
          <a:p>
            <a:pPr marL="795338" lvl="2" indent="-225425"/>
            <a:r>
              <a:rPr lang="en-US" dirty="0" smtClean="0"/>
              <a:t>Complements  </a:t>
            </a:r>
            <a:r>
              <a:rPr lang="en-US" sz="1800" dirty="0" smtClean="0"/>
              <a:t>an </a:t>
            </a:r>
            <a:r>
              <a:rPr lang="en-US" sz="1800" dirty="0"/>
              <a:t>increase in the price of </a:t>
            </a:r>
            <a:r>
              <a:rPr lang="en-US" sz="1800" dirty="0" smtClean="0"/>
              <a:t>one leads </a:t>
            </a:r>
            <a:r>
              <a:rPr lang="en-US" sz="1800" dirty="0"/>
              <a:t>to a decrease in the demand for the </a:t>
            </a:r>
            <a:r>
              <a:rPr lang="en-US" sz="1800" dirty="0" smtClean="0"/>
              <a:t>other</a:t>
            </a:r>
            <a:endParaRPr lang="en-US" sz="1800" baseline="-25000" dirty="0"/>
          </a:p>
        </p:txBody>
      </p:sp>
      <p:sp>
        <p:nvSpPr>
          <p:cNvPr id="50" name="Content Placeholder 2"/>
          <p:cNvSpPr txBox="1">
            <a:spLocks/>
          </p:cNvSpPr>
          <p:nvPr/>
        </p:nvSpPr>
        <p:spPr bwMode="auto">
          <a:xfrm>
            <a:off x="476911" y="5173951"/>
            <a:ext cx="2966952"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c</a:t>
            </a:r>
            <a:r>
              <a:rPr lang="en-US" sz="2400" i="1" dirty="0" smtClean="0"/>
              <a:t>hicken, steak &amp; fish</a:t>
            </a:r>
          </a:p>
        </p:txBody>
      </p:sp>
      <p:sp>
        <p:nvSpPr>
          <p:cNvPr id="51" name="Content Placeholder 2"/>
          <p:cNvSpPr txBox="1">
            <a:spLocks/>
          </p:cNvSpPr>
          <p:nvPr/>
        </p:nvSpPr>
        <p:spPr bwMode="auto">
          <a:xfrm>
            <a:off x="166275" y="4846054"/>
            <a:ext cx="2264217"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b="1" dirty="0" smtClean="0"/>
              <a:t>Substitutes</a:t>
            </a:r>
          </a:p>
        </p:txBody>
      </p:sp>
      <p:sp>
        <p:nvSpPr>
          <p:cNvPr id="45" name="Content Placeholder 2"/>
          <p:cNvSpPr txBox="1">
            <a:spLocks/>
          </p:cNvSpPr>
          <p:nvPr/>
        </p:nvSpPr>
        <p:spPr bwMode="auto">
          <a:xfrm>
            <a:off x="478886" y="3793481"/>
            <a:ext cx="2964976"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smtClean="0"/>
              <a:t>buns, cheese &amp; soda</a:t>
            </a:r>
          </a:p>
        </p:txBody>
      </p:sp>
      <p:sp>
        <p:nvSpPr>
          <p:cNvPr id="46" name="Content Placeholder 2"/>
          <p:cNvSpPr txBox="1">
            <a:spLocks/>
          </p:cNvSpPr>
          <p:nvPr/>
        </p:nvSpPr>
        <p:spPr bwMode="auto">
          <a:xfrm>
            <a:off x="168250" y="3432926"/>
            <a:ext cx="2264217"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b="1" dirty="0" smtClean="0"/>
              <a:t>Compliments</a:t>
            </a:r>
          </a:p>
        </p:txBody>
      </p:sp>
      <p:grpSp>
        <p:nvGrpSpPr>
          <p:cNvPr id="47" name="Group 46"/>
          <p:cNvGrpSpPr/>
          <p:nvPr/>
        </p:nvGrpSpPr>
        <p:grpSpPr>
          <a:xfrm>
            <a:off x="4384321" y="3576355"/>
            <a:ext cx="1890331" cy="2870065"/>
            <a:chOff x="4384321" y="3505105"/>
            <a:chExt cx="1890331" cy="2870065"/>
          </a:xfrm>
        </p:grpSpPr>
        <p:grpSp>
          <p:nvGrpSpPr>
            <p:cNvPr id="48" name="Group 17"/>
            <p:cNvGrpSpPr>
              <a:grpSpLocks/>
            </p:cNvGrpSpPr>
            <p:nvPr/>
          </p:nvGrpSpPr>
          <p:grpSpPr bwMode="auto">
            <a:xfrm>
              <a:off x="4384321" y="3505105"/>
              <a:ext cx="1890331" cy="2322637"/>
              <a:chOff x="2743200" y="1676400"/>
              <a:chExt cx="2514600" cy="3171277"/>
            </a:xfrm>
          </p:grpSpPr>
          <p:cxnSp>
            <p:nvCxnSpPr>
              <p:cNvPr id="55" name="Straight Connector 54"/>
              <p:cNvCxnSpPr/>
              <p:nvPr/>
            </p:nvCxnSpPr>
            <p:spPr>
              <a:xfrm rot="16200000" flipH="1">
                <a:off x="2666912" y="1752688"/>
                <a:ext cx="2667175" cy="2514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6"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cxnSp>
          <p:nvCxnSpPr>
            <p:cNvPr id="52" name="Straight Arrow Connector 51"/>
            <p:cNvCxnSpPr/>
            <p:nvPr/>
          </p:nvCxnSpPr>
          <p:spPr>
            <a:xfrm>
              <a:off x="5358128" y="4398103"/>
              <a:ext cx="744676" cy="1163"/>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3"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cxnSp>
          <p:nvCxnSpPr>
            <p:cNvPr id="54" name="Straight Connector 53"/>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57" name="Group 56"/>
          <p:cNvGrpSpPr/>
          <p:nvPr/>
        </p:nvGrpSpPr>
        <p:grpSpPr>
          <a:xfrm>
            <a:off x="3815638" y="2791831"/>
            <a:ext cx="5036738" cy="3641917"/>
            <a:chOff x="3815638" y="2791831"/>
            <a:chExt cx="5036738" cy="3641917"/>
          </a:xfrm>
        </p:grpSpPr>
        <p:grpSp>
          <p:nvGrpSpPr>
            <p:cNvPr id="58" name="Group 57"/>
            <p:cNvGrpSpPr/>
            <p:nvPr/>
          </p:nvGrpSpPr>
          <p:grpSpPr>
            <a:xfrm>
              <a:off x="3815638" y="3234504"/>
              <a:ext cx="5036738" cy="3199244"/>
              <a:chOff x="3815638" y="3163254"/>
              <a:chExt cx="5036738" cy="3199244"/>
            </a:xfrm>
          </p:grpSpPr>
          <p:grpSp>
            <p:nvGrpSpPr>
              <p:cNvPr id="60" name="Group 12"/>
              <p:cNvGrpSpPr>
                <a:grpSpLocks/>
              </p:cNvGrpSpPr>
              <p:nvPr/>
            </p:nvGrpSpPr>
            <p:grpSpPr bwMode="auto">
              <a:xfrm>
                <a:off x="3815638" y="3163254"/>
                <a:ext cx="534076" cy="2798759"/>
                <a:chOff x="1148717" y="1362670"/>
                <a:chExt cx="710687" cy="3819724"/>
              </a:xfrm>
            </p:grpSpPr>
            <p:cxnSp>
              <p:nvCxnSpPr>
                <p:cNvPr id="72" name="Straight Connector 71"/>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61" name="Group 60"/>
              <p:cNvGrpSpPr>
                <a:grpSpLocks/>
              </p:cNvGrpSpPr>
              <p:nvPr/>
            </p:nvGrpSpPr>
            <p:grpSpPr bwMode="auto">
              <a:xfrm>
                <a:off x="4212473" y="5960831"/>
                <a:ext cx="4639903" cy="321374"/>
                <a:chOff x="1676400" y="5181600"/>
                <a:chExt cx="6172200" cy="438303"/>
              </a:xfrm>
            </p:grpSpPr>
            <p:cxnSp>
              <p:nvCxnSpPr>
                <p:cNvPr id="69" name="Straight Connector 68"/>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71"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62" name="Group 16"/>
              <p:cNvGrpSpPr>
                <a:grpSpLocks/>
              </p:cNvGrpSpPr>
              <p:nvPr/>
            </p:nvGrpSpPr>
            <p:grpSpPr bwMode="auto">
              <a:xfrm>
                <a:off x="5128997" y="3281855"/>
                <a:ext cx="1951660" cy="2223821"/>
                <a:chOff x="2870268" y="1828800"/>
                <a:chExt cx="2596184" cy="3036356"/>
              </a:xfrm>
            </p:grpSpPr>
            <p:cxnSp>
              <p:nvCxnSpPr>
                <p:cNvPr id="67" name="Straight Connector 66"/>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8"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cxnSp>
            <p:nvCxnSpPr>
              <p:cNvPr id="63" name="Straight Connector 62"/>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4"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smtClean="0"/>
                  <a:t>0</a:t>
                </a:r>
                <a:endParaRPr lang="en-US" baseline="-25000" dirty="0"/>
              </a:p>
            </p:txBody>
          </p:sp>
          <p:cxnSp>
            <p:nvCxnSpPr>
              <p:cNvPr id="65" name="Straight Connector 64"/>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6"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smtClean="0"/>
                  <a:t>0</a:t>
                </a:r>
                <a:endParaRPr lang="en-US" baseline="-25000" dirty="0"/>
              </a:p>
            </p:txBody>
          </p:sp>
        </p:grpSp>
        <p:sp>
          <p:nvSpPr>
            <p:cNvPr id="59" name="Content Placeholder 2"/>
            <p:cNvSpPr txBox="1">
              <a:spLocks/>
            </p:cNvSpPr>
            <p:nvPr/>
          </p:nvSpPr>
          <p:spPr bwMode="auto">
            <a:xfrm>
              <a:off x="5097692" y="2791831"/>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smtClean="0"/>
                <a:t>Hamburger Market </a:t>
              </a:r>
            </a:p>
          </p:txBody>
        </p:sp>
      </p:grpSp>
      <p:grpSp>
        <p:nvGrpSpPr>
          <p:cNvPr id="74" name="Group 73"/>
          <p:cNvGrpSpPr/>
          <p:nvPr/>
        </p:nvGrpSpPr>
        <p:grpSpPr>
          <a:xfrm>
            <a:off x="6045521" y="3408918"/>
            <a:ext cx="2403681" cy="3049377"/>
            <a:chOff x="6045521" y="3408918"/>
            <a:chExt cx="2403681" cy="3049377"/>
          </a:xfrm>
        </p:grpSpPr>
        <p:grpSp>
          <p:nvGrpSpPr>
            <p:cNvPr id="75" name="Group 74"/>
            <p:cNvGrpSpPr/>
            <p:nvPr/>
          </p:nvGrpSpPr>
          <p:grpSpPr>
            <a:xfrm>
              <a:off x="6045521" y="3408918"/>
              <a:ext cx="2403681" cy="3049377"/>
              <a:chOff x="6045521" y="3337668"/>
              <a:chExt cx="2403681" cy="3049377"/>
            </a:xfrm>
          </p:grpSpPr>
          <p:grpSp>
            <p:nvGrpSpPr>
              <p:cNvPr id="77" name="Group 22"/>
              <p:cNvGrpSpPr>
                <a:grpSpLocks/>
              </p:cNvGrpSpPr>
              <p:nvPr/>
            </p:nvGrpSpPr>
            <p:grpSpPr bwMode="auto">
              <a:xfrm>
                <a:off x="6331935" y="3337668"/>
                <a:ext cx="2117267" cy="2378449"/>
                <a:chOff x="2743200" y="1676400"/>
                <a:chExt cx="2816481" cy="3247477"/>
              </a:xfrm>
            </p:grpSpPr>
            <p:cxnSp>
              <p:nvCxnSpPr>
                <p:cNvPr id="81" name="Straight Connector 80"/>
                <p:cNvCxnSpPr/>
                <p:nvPr/>
              </p:nvCxnSpPr>
              <p:spPr>
                <a:xfrm rot="16200000" flipH="1">
                  <a:off x="2666914" y="1752686"/>
                  <a:ext cx="2667172" cy="25146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82"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2</a:t>
                  </a:r>
                </a:p>
              </p:txBody>
            </p:sp>
          </p:grpSp>
          <p:cxnSp>
            <p:nvCxnSpPr>
              <p:cNvPr id="78" name="Straight Arrow Connector 77"/>
              <p:cNvCxnSpPr/>
              <p:nvPr/>
            </p:nvCxnSpPr>
            <p:spPr>
              <a:xfrm>
                <a:off x="6045521" y="4119041"/>
                <a:ext cx="973807" cy="1163"/>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bwMode="auto">
              <a:xfrm flipV="1">
                <a:off x="7732084" y="482167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0"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2</a:t>
                </a:r>
              </a:p>
            </p:txBody>
          </p:sp>
        </p:grpSp>
        <p:cxnSp>
          <p:nvCxnSpPr>
            <p:cNvPr id="76" name="Straight Connector 75"/>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83" name="Content Placeholder 2"/>
          <p:cNvSpPr txBox="1">
            <a:spLocks/>
          </p:cNvSpPr>
          <p:nvPr/>
        </p:nvSpPr>
        <p:spPr bwMode="auto">
          <a:xfrm>
            <a:off x="457110" y="4174487"/>
            <a:ext cx="3358528"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Increase in bun price </a:t>
            </a:r>
            <a:r>
              <a:rPr lang="en-US" sz="2400" dirty="0"/>
              <a:t>(</a:t>
            </a:r>
            <a:r>
              <a:rPr lang="en-US" sz="2400" dirty="0" smtClean="0"/>
              <a:t>D</a:t>
            </a:r>
            <a:r>
              <a:rPr lang="en-US" sz="2400" baseline="-25000" dirty="0" smtClean="0"/>
              <a:t>1</a:t>
            </a:r>
            <a:r>
              <a:rPr lang="en-US" sz="2400" dirty="0" smtClean="0"/>
              <a:t>)</a:t>
            </a:r>
            <a:endParaRPr lang="en-US" sz="2400" dirty="0"/>
          </a:p>
          <a:p>
            <a:pPr marL="119063" lvl="1" indent="0">
              <a:buNone/>
            </a:pPr>
            <a:endParaRPr lang="en-US" sz="2400" i="1" dirty="0" smtClean="0"/>
          </a:p>
        </p:txBody>
      </p:sp>
      <p:sp>
        <p:nvSpPr>
          <p:cNvPr id="84" name="Content Placeholder 2"/>
          <p:cNvSpPr txBox="1">
            <a:spLocks/>
          </p:cNvSpPr>
          <p:nvPr/>
        </p:nvSpPr>
        <p:spPr bwMode="auto">
          <a:xfrm>
            <a:off x="457105" y="5546119"/>
            <a:ext cx="3675747"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smtClean="0"/>
              <a:t>Increase in chicken price </a:t>
            </a:r>
            <a:r>
              <a:rPr lang="en-US" sz="2400" dirty="0"/>
              <a:t>(D</a:t>
            </a:r>
            <a:r>
              <a:rPr lang="en-US" sz="2400" baseline="-25000" dirty="0"/>
              <a:t>2</a:t>
            </a:r>
            <a:r>
              <a:rPr lang="en-US" sz="2400" dirty="0"/>
              <a:t>)</a:t>
            </a:r>
          </a:p>
          <a:p>
            <a:pPr marL="119063" lvl="1" indent="0">
              <a:buNone/>
            </a:pPr>
            <a:endParaRPr lang="en-US" sz="2400" i="1" dirty="0" smtClean="0"/>
          </a:p>
        </p:txBody>
      </p:sp>
    </p:spTree>
    <p:extLst>
      <p:ext uri="{BB962C8B-B14F-4D97-AF65-F5344CB8AC3E}">
        <p14:creationId xmlns:p14="http://schemas.microsoft.com/office/powerpoint/2010/main" val="20735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wipe(down)">
                                      <p:cBhvr>
                                        <p:cTn id="31" dur="500"/>
                                        <p:tgtEl>
                                          <p:spTgt spid="47"/>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84"/>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74"/>
                                        </p:tgtEl>
                                        <p:attrNameLst>
                                          <p:attrName>style.visibility</p:attrName>
                                        </p:attrNameLst>
                                      </p:cBhvr>
                                      <p:to>
                                        <p:strVal val="visible"/>
                                      </p:to>
                                    </p:set>
                                    <p:animEffect transition="in" filter="wipe(down)">
                                      <p:cBhvr>
                                        <p:cTn id="48"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45" grpId="0"/>
      <p:bldP spid="46" grpId="0"/>
      <p:bldP spid="83" grpId="0"/>
      <p:bldP spid="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t> </a:t>
            </a:r>
            <a:r>
              <a:rPr lang="en-US" sz="3600" dirty="0" smtClean="0">
                <a:solidFill>
                  <a:schemeClr val="bg1">
                    <a:lumMod val="50000"/>
                  </a:schemeClr>
                </a:solidFill>
              </a:rPr>
              <a:t>Determinants of Demand</a:t>
            </a:r>
          </a:p>
        </p:txBody>
      </p:sp>
      <p:sp>
        <p:nvSpPr>
          <p:cNvPr id="52" name="Content Placeholder 2"/>
          <p:cNvSpPr>
            <a:spLocks noGrp="1"/>
          </p:cNvSpPr>
          <p:nvPr>
            <p:ph idx="1"/>
          </p:nvPr>
        </p:nvSpPr>
        <p:spPr bwMode="auto">
          <a:xfrm>
            <a:off x="231575" y="1049988"/>
            <a:ext cx="2333501" cy="5373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smtClean="0"/>
              <a:t>Tastes</a:t>
            </a:r>
          </a:p>
        </p:txBody>
      </p:sp>
      <p:sp>
        <p:nvSpPr>
          <p:cNvPr id="53" name="Content Placeholder 2"/>
          <p:cNvSpPr txBox="1">
            <a:spLocks/>
          </p:cNvSpPr>
          <p:nvPr/>
        </p:nvSpPr>
        <p:spPr bwMode="auto">
          <a:xfrm>
            <a:off x="383975" y="1475513"/>
            <a:ext cx="2679865"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smtClean="0"/>
              <a:t>News story</a:t>
            </a:r>
          </a:p>
        </p:txBody>
      </p:sp>
      <p:sp>
        <p:nvSpPr>
          <p:cNvPr id="54" name="Content Placeholder 2"/>
          <p:cNvSpPr txBox="1">
            <a:spLocks/>
          </p:cNvSpPr>
          <p:nvPr/>
        </p:nvSpPr>
        <p:spPr bwMode="auto">
          <a:xfrm>
            <a:off x="385954" y="1875567"/>
            <a:ext cx="2679865" cy="4787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smtClean="0"/>
              <a:t>Advertisement</a:t>
            </a:r>
          </a:p>
        </p:txBody>
      </p:sp>
      <p:sp>
        <p:nvSpPr>
          <p:cNvPr id="55" name="Content Placeholder 2"/>
          <p:cNvSpPr txBox="1">
            <a:spLocks/>
          </p:cNvSpPr>
          <p:nvPr/>
        </p:nvSpPr>
        <p:spPr bwMode="auto">
          <a:xfrm>
            <a:off x="3255750" y="1521038"/>
            <a:ext cx="2788795"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800" dirty="0" smtClean="0"/>
              <a:t>Oprah “all burgers are evil”, </a:t>
            </a:r>
          </a:p>
        </p:txBody>
      </p:sp>
      <p:sp>
        <p:nvSpPr>
          <p:cNvPr id="56" name="Content Placeholder 2"/>
          <p:cNvSpPr txBox="1">
            <a:spLocks/>
          </p:cNvSpPr>
          <p:nvPr/>
        </p:nvSpPr>
        <p:spPr bwMode="auto">
          <a:xfrm>
            <a:off x="5878151" y="1530938"/>
            <a:ext cx="1629352"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800" dirty="0" smtClean="0"/>
              <a:t>Mad </a:t>
            </a:r>
            <a:r>
              <a:rPr lang="en-US" sz="1800" dirty="0"/>
              <a:t>cow (D</a:t>
            </a:r>
            <a:r>
              <a:rPr lang="en-US" sz="1800" baseline="-25000" dirty="0"/>
              <a:t>1</a:t>
            </a:r>
            <a:r>
              <a:rPr lang="en-US" sz="1800" dirty="0"/>
              <a:t>)</a:t>
            </a:r>
            <a:endParaRPr lang="en-US" sz="1800" baseline="-25000" dirty="0"/>
          </a:p>
          <a:p>
            <a:pPr marL="0" lvl="1" indent="0">
              <a:buNone/>
            </a:pPr>
            <a:endParaRPr lang="en-US" sz="1800" dirty="0" smtClean="0"/>
          </a:p>
        </p:txBody>
      </p:sp>
      <p:sp>
        <p:nvSpPr>
          <p:cNvPr id="57" name="Content Placeholder 2"/>
          <p:cNvSpPr txBox="1">
            <a:spLocks/>
          </p:cNvSpPr>
          <p:nvPr/>
        </p:nvSpPr>
        <p:spPr bwMode="auto">
          <a:xfrm>
            <a:off x="3253776" y="1946563"/>
            <a:ext cx="2693794"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800" dirty="0" smtClean="0"/>
              <a:t>Beef, It’s What’s for Dinner</a:t>
            </a:r>
          </a:p>
        </p:txBody>
      </p:sp>
      <p:sp>
        <p:nvSpPr>
          <p:cNvPr id="58" name="Content Placeholder 2"/>
          <p:cNvSpPr txBox="1">
            <a:spLocks/>
          </p:cNvSpPr>
          <p:nvPr/>
        </p:nvSpPr>
        <p:spPr bwMode="auto">
          <a:xfrm>
            <a:off x="383979" y="2277342"/>
            <a:ext cx="2679865" cy="4787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smtClean="0"/>
              <a:t>Diets</a:t>
            </a:r>
          </a:p>
        </p:txBody>
      </p:sp>
      <p:sp>
        <p:nvSpPr>
          <p:cNvPr id="59" name="Content Placeholder 2"/>
          <p:cNvSpPr txBox="1">
            <a:spLocks/>
          </p:cNvSpPr>
          <p:nvPr/>
        </p:nvSpPr>
        <p:spPr bwMode="auto">
          <a:xfrm>
            <a:off x="3251801" y="2348338"/>
            <a:ext cx="1845891"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800" dirty="0" smtClean="0"/>
              <a:t>Adkins </a:t>
            </a:r>
            <a:r>
              <a:rPr lang="en-US" sz="1800" dirty="0"/>
              <a:t>Diet (</a:t>
            </a:r>
            <a:r>
              <a:rPr lang="en-US" sz="1800" dirty="0" smtClean="0"/>
              <a:t>D</a:t>
            </a:r>
            <a:r>
              <a:rPr lang="en-US" sz="1800" baseline="-25000" dirty="0" smtClean="0"/>
              <a:t>2</a:t>
            </a:r>
            <a:r>
              <a:rPr lang="en-US" sz="1800" dirty="0" smtClean="0"/>
              <a:t>)</a:t>
            </a:r>
            <a:endParaRPr lang="en-US" sz="1800" baseline="-25000" dirty="0"/>
          </a:p>
          <a:p>
            <a:pPr marL="0" lvl="1" indent="0">
              <a:buNone/>
            </a:pPr>
            <a:endParaRPr lang="en-US" sz="1800" dirty="0" smtClean="0"/>
          </a:p>
        </p:txBody>
      </p:sp>
      <p:grpSp>
        <p:nvGrpSpPr>
          <p:cNvPr id="48" name="Group 47"/>
          <p:cNvGrpSpPr/>
          <p:nvPr/>
        </p:nvGrpSpPr>
        <p:grpSpPr>
          <a:xfrm>
            <a:off x="4384321" y="3576355"/>
            <a:ext cx="1890331" cy="2870065"/>
            <a:chOff x="4384321" y="3505105"/>
            <a:chExt cx="1890331" cy="2870065"/>
          </a:xfrm>
        </p:grpSpPr>
        <p:grpSp>
          <p:nvGrpSpPr>
            <p:cNvPr id="49" name="Group 17"/>
            <p:cNvGrpSpPr>
              <a:grpSpLocks/>
            </p:cNvGrpSpPr>
            <p:nvPr/>
          </p:nvGrpSpPr>
          <p:grpSpPr bwMode="auto">
            <a:xfrm>
              <a:off x="4384321" y="3505105"/>
              <a:ext cx="1890331" cy="2322637"/>
              <a:chOff x="2743200" y="1676400"/>
              <a:chExt cx="2514600" cy="3171277"/>
            </a:xfrm>
          </p:grpSpPr>
          <p:cxnSp>
            <p:nvCxnSpPr>
              <p:cNvPr id="61" name="Straight Connector 60"/>
              <p:cNvCxnSpPr/>
              <p:nvPr/>
            </p:nvCxnSpPr>
            <p:spPr>
              <a:xfrm rot="16200000" flipH="1">
                <a:off x="2666912" y="1752688"/>
                <a:ext cx="2667175" cy="2514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2"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1</a:t>
                </a:r>
              </a:p>
            </p:txBody>
          </p:sp>
        </p:grpSp>
        <p:cxnSp>
          <p:nvCxnSpPr>
            <p:cNvPr id="50" name="Straight Arrow Connector 49"/>
            <p:cNvCxnSpPr/>
            <p:nvPr/>
          </p:nvCxnSpPr>
          <p:spPr>
            <a:xfrm>
              <a:off x="5358128" y="4398103"/>
              <a:ext cx="744676" cy="1163"/>
            </a:xfrm>
            <a:prstGeom prst="straightConnector1">
              <a:avLst/>
            </a:pr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1"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1</a:t>
              </a:r>
            </a:p>
          </p:txBody>
        </p:sp>
        <p:cxnSp>
          <p:nvCxnSpPr>
            <p:cNvPr id="60" name="Straight Connector 59"/>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63" name="Group 62"/>
          <p:cNvGrpSpPr/>
          <p:nvPr/>
        </p:nvGrpSpPr>
        <p:grpSpPr>
          <a:xfrm>
            <a:off x="3815638" y="2791831"/>
            <a:ext cx="5036738" cy="3641917"/>
            <a:chOff x="3815638" y="2791831"/>
            <a:chExt cx="5036738" cy="3641917"/>
          </a:xfrm>
        </p:grpSpPr>
        <p:grpSp>
          <p:nvGrpSpPr>
            <p:cNvPr id="64" name="Group 63"/>
            <p:cNvGrpSpPr/>
            <p:nvPr/>
          </p:nvGrpSpPr>
          <p:grpSpPr>
            <a:xfrm>
              <a:off x="3815638" y="3234504"/>
              <a:ext cx="5036738" cy="3199244"/>
              <a:chOff x="3815638" y="3163254"/>
              <a:chExt cx="5036738" cy="3199244"/>
            </a:xfrm>
          </p:grpSpPr>
          <p:grpSp>
            <p:nvGrpSpPr>
              <p:cNvPr id="66" name="Group 12"/>
              <p:cNvGrpSpPr>
                <a:grpSpLocks/>
              </p:cNvGrpSpPr>
              <p:nvPr/>
            </p:nvGrpSpPr>
            <p:grpSpPr bwMode="auto">
              <a:xfrm>
                <a:off x="3815638" y="3163254"/>
                <a:ext cx="534076" cy="2798759"/>
                <a:chOff x="1148717" y="1362670"/>
                <a:chExt cx="710687" cy="3819724"/>
              </a:xfrm>
            </p:grpSpPr>
            <p:cxnSp>
              <p:nvCxnSpPr>
                <p:cNvPr id="78" name="Straight Connector 77"/>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smtClean="0"/>
                    <a:t>Price</a:t>
                  </a:r>
                  <a:endParaRPr lang="en-US" dirty="0"/>
                </a:p>
              </p:txBody>
            </p:sp>
          </p:grpSp>
          <p:grpSp>
            <p:nvGrpSpPr>
              <p:cNvPr id="67" name="Group 66"/>
              <p:cNvGrpSpPr>
                <a:grpSpLocks/>
              </p:cNvGrpSpPr>
              <p:nvPr/>
            </p:nvGrpSpPr>
            <p:grpSpPr bwMode="auto">
              <a:xfrm>
                <a:off x="4212473" y="5960831"/>
                <a:ext cx="4639903" cy="321374"/>
                <a:chOff x="1676400" y="5181600"/>
                <a:chExt cx="6172200" cy="438303"/>
              </a:xfrm>
            </p:grpSpPr>
            <p:cxnSp>
              <p:nvCxnSpPr>
                <p:cNvPr id="75" name="Straight Connector 74"/>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Quantity</a:t>
                  </a:r>
                  <a:endParaRPr lang="en-US" dirty="0"/>
                </a:p>
              </p:txBody>
            </p:sp>
            <p:sp>
              <p:nvSpPr>
                <p:cNvPr id="77"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68" name="Group 16"/>
              <p:cNvGrpSpPr>
                <a:grpSpLocks/>
              </p:cNvGrpSpPr>
              <p:nvPr/>
            </p:nvGrpSpPr>
            <p:grpSpPr bwMode="auto">
              <a:xfrm>
                <a:off x="5128997" y="3281855"/>
                <a:ext cx="1951660" cy="2223821"/>
                <a:chOff x="2870268" y="1828800"/>
                <a:chExt cx="2596184" cy="3036356"/>
              </a:xfrm>
            </p:grpSpPr>
            <p:cxnSp>
              <p:nvCxnSpPr>
                <p:cNvPr id="73" name="Straight Connector 72"/>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4"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0</a:t>
                  </a:r>
                </a:p>
              </p:txBody>
            </p:sp>
          </p:grpSp>
          <p:cxnSp>
            <p:nvCxnSpPr>
              <p:cNvPr id="69" name="Straight Connector 68"/>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0"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P</a:t>
                </a:r>
                <a:r>
                  <a:rPr lang="en-US" baseline="-25000" dirty="0" smtClean="0"/>
                  <a:t>0</a:t>
                </a:r>
                <a:endParaRPr lang="en-US" baseline="-25000" dirty="0"/>
              </a:p>
            </p:txBody>
          </p:sp>
          <p:cxnSp>
            <p:nvCxnSpPr>
              <p:cNvPr id="71" name="Straight Connector 70"/>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2"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smtClean="0"/>
                  <a:t>0</a:t>
                </a:r>
                <a:endParaRPr lang="en-US" baseline="-25000" dirty="0"/>
              </a:p>
            </p:txBody>
          </p:sp>
        </p:grpSp>
        <p:sp>
          <p:nvSpPr>
            <p:cNvPr id="65" name="Content Placeholder 2"/>
            <p:cNvSpPr txBox="1">
              <a:spLocks/>
            </p:cNvSpPr>
            <p:nvPr/>
          </p:nvSpPr>
          <p:spPr bwMode="auto">
            <a:xfrm>
              <a:off x="5097692" y="2791831"/>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smtClean="0"/>
                <a:t>Hamburger Market </a:t>
              </a:r>
            </a:p>
          </p:txBody>
        </p:sp>
      </p:grpSp>
      <p:grpSp>
        <p:nvGrpSpPr>
          <p:cNvPr id="80" name="Group 79"/>
          <p:cNvGrpSpPr/>
          <p:nvPr/>
        </p:nvGrpSpPr>
        <p:grpSpPr>
          <a:xfrm>
            <a:off x="6045521" y="3408918"/>
            <a:ext cx="2403681" cy="3049377"/>
            <a:chOff x="6045521" y="3408918"/>
            <a:chExt cx="2403681" cy="3049377"/>
          </a:xfrm>
        </p:grpSpPr>
        <p:grpSp>
          <p:nvGrpSpPr>
            <p:cNvPr id="81" name="Group 80"/>
            <p:cNvGrpSpPr/>
            <p:nvPr/>
          </p:nvGrpSpPr>
          <p:grpSpPr>
            <a:xfrm>
              <a:off x="6045521" y="3408918"/>
              <a:ext cx="2403681" cy="3049377"/>
              <a:chOff x="6045521" y="3337668"/>
              <a:chExt cx="2403681" cy="3049377"/>
            </a:xfrm>
          </p:grpSpPr>
          <p:grpSp>
            <p:nvGrpSpPr>
              <p:cNvPr id="83" name="Group 22"/>
              <p:cNvGrpSpPr>
                <a:grpSpLocks/>
              </p:cNvGrpSpPr>
              <p:nvPr/>
            </p:nvGrpSpPr>
            <p:grpSpPr bwMode="auto">
              <a:xfrm>
                <a:off x="6331935" y="3337668"/>
                <a:ext cx="2117267" cy="2378449"/>
                <a:chOff x="2743200" y="1676400"/>
                <a:chExt cx="2816481" cy="3247477"/>
              </a:xfrm>
            </p:grpSpPr>
            <p:cxnSp>
              <p:nvCxnSpPr>
                <p:cNvPr id="87" name="Straight Connector 86"/>
                <p:cNvCxnSpPr/>
                <p:nvPr/>
              </p:nvCxnSpPr>
              <p:spPr>
                <a:xfrm rot="16200000" flipH="1">
                  <a:off x="2666914" y="1752686"/>
                  <a:ext cx="2667172" cy="25146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88"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D</a:t>
                  </a:r>
                  <a:r>
                    <a:rPr lang="en-US" baseline="-25000" dirty="0"/>
                    <a:t>2</a:t>
                  </a:r>
                </a:p>
              </p:txBody>
            </p:sp>
          </p:grpSp>
          <p:cxnSp>
            <p:nvCxnSpPr>
              <p:cNvPr id="84" name="Straight Arrow Connector 83"/>
              <p:cNvCxnSpPr/>
              <p:nvPr/>
            </p:nvCxnSpPr>
            <p:spPr>
              <a:xfrm>
                <a:off x="6045521" y="4119041"/>
                <a:ext cx="973807" cy="1163"/>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bwMode="auto">
              <a:xfrm flipV="1">
                <a:off x="7732084" y="482167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6"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t>Q</a:t>
                </a:r>
                <a:r>
                  <a:rPr lang="en-US" baseline="-25000" dirty="0"/>
                  <a:t>2</a:t>
                </a:r>
              </a:p>
            </p:txBody>
          </p:sp>
        </p:grpSp>
        <p:cxnSp>
          <p:nvCxnSpPr>
            <p:cNvPr id="82" name="Straight Connector 81"/>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484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500"/>
                                        <p:tgtEl>
                                          <p:spTgt spid="5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5">
                                            <p:txEl>
                                              <p:pRg st="0" end="0"/>
                                            </p:txEl>
                                          </p:spTgt>
                                        </p:tgtEl>
                                        <p:attrNameLst>
                                          <p:attrName>style.visibility</p:attrName>
                                        </p:attrNameLst>
                                      </p:cBhvr>
                                      <p:to>
                                        <p:strVal val="visible"/>
                                      </p:to>
                                    </p:set>
                                    <p:animEffect transition="in" filter="fade">
                                      <p:cBhvr>
                                        <p:cTn id="12" dur="500"/>
                                        <p:tgtEl>
                                          <p:spTgt spid="5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6">
                                            <p:txEl>
                                              <p:pRg st="0" end="0"/>
                                            </p:txEl>
                                          </p:spTgt>
                                        </p:tgtEl>
                                        <p:attrNameLst>
                                          <p:attrName>style.visibility</p:attrName>
                                        </p:attrNameLst>
                                      </p:cBhvr>
                                      <p:to>
                                        <p:strVal val="visible"/>
                                      </p:to>
                                    </p:set>
                                    <p:animEffect transition="in" filter="fade">
                                      <p:cBhvr>
                                        <p:cTn id="17" dur="500"/>
                                        <p:tgtEl>
                                          <p:spTgt spid="5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wipe(down)">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4">
                                            <p:txEl>
                                              <p:pRg st="0" end="0"/>
                                            </p:txEl>
                                          </p:spTgt>
                                        </p:tgtEl>
                                        <p:attrNameLst>
                                          <p:attrName>style.visibility</p:attrName>
                                        </p:attrNameLst>
                                      </p:cBhvr>
                                      <p:to>
                                        <p:strVal val="visible"/>
                                      </p:to>
                                    </p:set>
                                    <p:animEffect transition="in" filter="fade">
                                      <p:cBhvr>
                                        <p:cTn id="27" dur="500"/>
                                        <p:tgtEl>
                                          <p:spTgt spid="5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7">
                                            <p:txEl>
                                              <p:pRg st="0" end="0"/>
                                            </p:txEl>
                                          </p:spTgt>
                                        </p:tgtEl>
                                        <p:attrNameLst>
                                          <p:attrName>style.visibility</p:attrName>
                                        </p:attrNameLst>
                                      </p:cBhvr>
                                      <p:to>
                                        <p:strVal val="visible"/>
                                      </p:to>
                                    </p:set>
                                    <p:animEffect transition="in" filter="fade">
                                      <p:cBhvr>
                                        <p:cTn id="32" dur="500"/>
                                        <p:tgtEl>
                                          <p:spTgt spid="5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8">
                                            <p:txEl>
                                              <p:pRg st="0" end="0"/>
                                            </p:txEl>
                                          </p:spTgt>
                                        </p:tgtEl>
                                        <p:attrNameLst>
                                          <p:attrName>style.visibility</p:attrName>
                                        </p:attrNameLst>
                                      </p:cBhvr>
                                      <p:to>
                                        <p:strVal val="visible"/>
                                      </p:to>
                                    </p:set>
                                    <p:animEffect transition="in" filter="fade">
                                      <p:cBhvr>
                                        <p:cTn id="37" dur="500"/>
                                        <p:tgtEl>
                                          <p:spTgt spid="5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9">
                                            <p:txEl>
                                              <p:pRg st="0" end="0"/>
                                            </p:txEl>
                                          </p:spTgt>
                                        </p:tgtEl>
                                        <p:attrNameLst>
                                          <p:attrName>style.visibility</p:attrName>
                                        </p:attrNameLst>
                                      </p:cBhvr>
                                      <p:to>
                                        <p:strVal val="visible"/>
                                      </p:to>
                                    </p:set>
                                    <p:animEffect transition="in" filter="fade">
                                      <p:cBhvr>
                                        <p:cTn id="42" dur="500"/>
                                        <p:tgtEl>
                                          <p:spTgt spid="5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80"/>
                                        </p:tgtEl>
                                        <p:attrNameLst>
                                          <p:attrName>style.visibility</p:attrName>
                                        </p:attrNameLst>
                                      </p:cBhvr>
                                      <p:to>
                                        <p:strVal val="visible"/>
                                      </p:to>
                                    </p:set>
                                    <p:animEffect transition="in" filter="wipe(down)">
                                      <p:cBhvr>
                                        <p:cTn id="47"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build="p"/>
      <p:bldP spid="55" grpId="0" build="p"/>
      <p:bldP spid="56" grpId="0" build="p"/>
      <p:bldP spid="57" grpId="0" build="p"/>
      <p:bldP spid="59" grpId="0" build="p"/>
    </p:bldLst>
  </p:timing>
</p:sld>
</file>

<file path=ppt/theme/theme1.xml><?xml version="1.0" encoding="utf-8"?>
<a:theme xmlns:a="http://schemas.openxmlformats.org/drawingml/2006/main" name="Chapter 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apter 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ab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igu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Appendi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Case 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3384</TotalTime>
  <Words>2778</Words>
  <Application>Microsoft Office PowerPoint</Application>
  <PresentationFormat>On-screen Show (4:3)</PresentationFormat>
  <Paragraphs>791</Paragraphs>
  <Slides>38</Slides>
  <Notes>0</Notes>
  <HiddenSlides>0</HiddenSlides>
  <MMClips>0</MMClips>
  <ScaleCrop>false</ScaleCrop>
  <HeadingPairs>
    <vt:vector size="4" baseType="variant">
      <vt:variant>
        <vt:lpstr>Theme</vt:lpstr>
      </vt:variant>
      <vt:variant>
        <vt:i4>7</vt:i4>
      </vt:variant>
      <vt:variant>
        <vt:lpstr>Slide Titles</vt:lpstr>
      </vt:variant>
      <vt:variant>
        <vt:i4>38</vt:i4>
      </vt:variant>
    </vt:vector>
  </HeadingPairs>
  <TitlesOfParts>
    <vt:vector size="45" baseType="lpstr">
      <vt:lpstr>Chapter title</vt:lpstr>
      <vt:lpstr>Chapter content</vt:lpstr>
      <vt:lpstr>Table</vt:lpstr>
      <vt:lpstr>Figure</vt:lpstr>
      <vt:lpstr>Appendix</vt:lpstr>
      <vt:lpstr>Case study</vt:lpstr>
      <vt:lpstr>eStudy</vt:lpstr>
      <vt:lpstr>Market  Demand, Supply and Equilibrium</vt:lpstr>
      <vt:lpstr>Markets and Competition</vt:lpstr>
      <vt:lpstr>Demand </vt:lpstr>
      <vt:lpstr>Demand schedule and demand curve</vt:lpstr>
      <vt:lpstr>Market Demand Schedule</vt:lpstr>
      <vt:lpstr>Market Demand Curve</vt:lpstr>
      <vt:lpstr> Determinants of Demand</vt:lpstr>
      <vt:lpstr> Determinants of Demand</vt:lpstr>
      <vt:lpstr> Determinants of Demand</vt:lpstr>
      <vt:lpstr> Determinants of Demand</vt:lpstr>
      <vt:lpstr> Determinants of Demand</vt:lpstr>
      <vt:lpstr>PowerPoint Presentation</vt:lpstr>
      <vt:lpstr>PowerPoint Presentation</vt:lpstr>
      <vt:lpstr>Demand Review</vt:lpstr>
      <vt:lpstr>Supply </vt:lpstr>
      <vt:lpstr>Supply schedule and supply curve</vt:lpstr>
      <vt:lpstr>Market Supply</vt:lpstr>
      <vt:lpstr>Market supply</vt:lpstr>
      <vt:lpstr>Shifts in Supply </vt:lpstr>
      <vt:lpstr>Shifts in Supply </vt:lpstr>
      <vt:lpstr>Determinants of Supply </vt:lpstr>
      <vt:lpstr> Determinants of Demand</vt:lpstr>
      <vt:lpstr> Determinants of Demand</vt:lpstr>
      <vt:lpstr>Variables that influence sellers</vt:lpstr>
      <vt:lpstr>Equilibrium</vt:lpstr>
      <vt:lpstr>Equilibrium</vt:lpstr>
      <vt:lpstr>Equilibrium</vt:lpstr>
      <vt:lpstr>Supply and Demand</vt:lpstr>
      <vt:lpstr>Supply and Demand</vt:lpstr>
      <vt:lpstr>Supply and Demand</vt:lpstr>
      <vt:lpstr>Supply and Demand</vt:lpstr>
      <vt:lpstr>Supply and Demand</vt:lpstr>
      <vt:lpstr>Supply and Demand</vt:lpstr>
      <vt:lpstr>Supply and Demand</vt:lpstr>
      <vt:lpstr>Supply and Demand</vt:lpstr>
      <vt:lpstr>Supply and Demand</vt:lpstr>
      <vt:lpstr>Supply and Demand</vt:lpstr>
      <vt:lpstr>What happens to price and quantity when supply or demand shifts?</vt:lpstr>
    </vt:vector>
  </TitlesOfParts>
  <Company>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Network Administrator</dc:creator>
  <cp:lastModifiedBy>Michael</cp:lastModifiedBy>
  <cp:revision>429</cp:revision>
  <dcterms:created xsi:type="dcterms:W3CDTF">2008-07-04T09:17:33Z</dcterms:created>
  <dcterms:modified xsi:type="dcterms:W3CDTF">2013-08-24T14:58:54Z</dcterms:modified>
</cp:coreProperties>
</file>