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4"/>
  </p:notesMasterIdLst>
  <p:sldIdLst>
    <p:sldId id="259" r:id="rId2"/>
    <p:sldId id="260" r:id="rId3"/>
    <p:sldId id="261" r:id="rId4"/>
    <p:sldId id="264" r:id="rId5"/>
    <p:sldId id="262" r:id="rId6"/>
    <p:sldId id="265" r:id="rId7"/>
    <p:sldId id="267" r:id="rId8"/>
    <p:sldId id="266" r:id="rId9"/>
    <p:sldId id="268" r:id="rId10"/>
    <p:sldId id="269" r:id="rId11"/>
    <p:sldId id="270" r:id="rId12"/>
    <p:sldId id="271" r:id="rId13"/>
    <p:sldId id="295" r:id="rId14"/>
    <p:sldId id="297" r:id="rId15"/>
    <p:sldId id="273" r:id="rId16"/>
    <p:sldId id="276" r:id="rId17"/>
    <p:sldId id="275" r:id="rId18"/>
    <p:sldId id="277" r:id="rId19"/>
    <p:sldId id="279" r:id="rId20"/>
    <p:sldId id="280" r:id="rId21"/>
    <p:sldId id="281" r:id="rId22"/>
    <p:sldId id="283" r:id="rId23"/>
    <p:sldId id="284" r:id="rId24"/>
    <p:sldId id="285" r:id="rId25"/>
    <p:sldId id="289" r:id="rId26"/>
    <p:sldId id="296" r:id="rId27"/>
    <p:sldId id="287" r:id="rId28"/>
    <p:sldId id="288" r:id="rId29"/>
    <p:sldId id="290" r:id="rId30"/>
    <p:sldId id="291" r:id="rId31"/>
    <p:sldId id="292" r:id="rId32"/>
    <p:sldId id="293"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8EDEC"/>
    <a:srgbClr val="800080"/>
    <a:srgbClr val="0000B8"/>
    <a:srgbClr val="000070"/>
    <a:srgbClr val="9E0000"/>
    <a:srgbClr val="000099"/>
    <a:srgbClr val="006400"/>
    <a:srgbClr val="004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7" autoAdjust="0"/>
  </p:normalViewPr>
  <p:slideViewPr>
    <p:cSldViewPr snapToGrid="0">
      <p:cViewPr varScale="1">
        <p:scale>
          <a:sx n="141" d="100"/>
          <a:sy n="141" d="100"/>
        </p:scale>
        <p:origin x="648" y="3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68ECD5C-8D82-49A9-A0EE-41001862BE02}" type="datetimeFigureOut">
              <a:rPr lang="en-US"/>
              <a:pPr>
                <a:defRPr/>
              </a:pPr>
              <a:t>9/22/2025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B870A0A-3AF4-45B6-9932-1591C05414C6}" type="slidenum">
              <a:rPr lang="en-US"/>
              <a:pPr>
                <a:defRPr/>
              </a:pPr>
              <a:t>‹#›</a:t>
            </a:fld>
            <a:endParaRPr lang="en-US"/>
          </a:p>
        </p:txBody>
      </p:sp>
    </p:spTree>
    <p:extLst>
      <p:ext uri="{BB962C8B-B14F-4D97-AF65-F5344CB8AC3E}">
        <p14:creationId xmlns:p14="http://schemas.microsoft.com/office/powerpoint/2010/main" val="3061995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6859364"/>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425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D7AEE1F2-7CAF-4958-9923-B496BE435264}" type="slidenum">
              <a:rPr lang="en-US"/>
              <a:pPr>
                <a:defRPr/>
              </a:pPr>
              <a:t>‹#›</a:t>
            </a:fld>
            <a:endParaRPr lang="en-US"/>
          </a:p>
        </p:txBody>
      </p:sp>
    </p:spTree>
    <p:extLst>
      <p:ext uri="{BB962C8B-B14F-4D97-AF65-F5344CB8AC3E}">
        <p14:creationId xmlns:p14="http://schemas.microsoft.com/office/powerpoint/2010/main" val="2553001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95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2377765"/>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3" name="Straight Connector 2"/>
          <p:cNvCxnSpPr/>
          <p:nvPr userDrawn="1"/>
        </p:nvCxnSpPr>
        <p:spPr>
          <a:xfrm>
            <a:off x="0" y="795658"/>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5" r:id="rId1"/>
    <p:sldLayoutId id="2147483730" r:id="rId2"/>
    <p:sldLayoutId id="2147483731" r:id="rId3"/>
    <p:sldLayoutId id="2147483732" r:id="rId4"/>
    <p:sldLayoutId id="2147483733" r:id="rId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www.washingtonpost.com/wp-dyn/content/article/2007/04/13/AR2007041302066.html"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bwMode="auto">
          <a:xfrm>
            <a:off x="0" y="2590800"/>
            <a:ext cx="9144000" cy="2438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rgbClr val="0070C0"/>
                </a:solidFill>
                <a:latin typeface="+mn-lt"/>
              </a:rPr>
              <a:t>Consumers, Producers, and</a:t>
            </a:r>
            <a:br>
              <a:rPr lang="en-US" dirty="0">
                <a:solidFill>
                  <a:srgbClr val="0070C0"/>
                </a:solidFill>
                <a:latin typeface="+mn-lt"/>
              </a:rPr>
            </a:br>
            <a:r>
              <a:rPr lang="en-US" dirty="0">
                <a:solidFill>
                  <a:srgbClr val="0070C0"/>
                </a:solidFill>
                <a:latin typeface="+mn-lt"/>
              </a:rPr>
              <a:t>the Efficiency of Markets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Producer Surplus</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Cost and the willingness to sell</a:t>
            </a:r>
          </a:p>
          <a:p>
            <a:r>
              <a:rPr lang="en-US" dirty="0"/>
              <a:t>Cost – </a:t>
            </a:r>
            <a:r>
              <a:rPr lang="en-US" sz="2800" dirty="0"/>
              <a:t>the value of everything a seller must give up to produce a good</a:t>
            </a:r>
          </a:p>
          <a:p>
            <a:r>
              <a:rPr lang="en-US" dirty="0"/>
              <a:t>Producer surplus – </a:t>
            </a:r>
            <a:r>
              <a:rPr lang="en-US" sz="2800" dirty="0"/>
              <a:t>the amount a seller is paid for a good minus the seller’s cost of providing it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bwMode="auto">
          <a:xfrm>
            <a:off x="154379" y="20800"/>
            <a:ext cx="8989621"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rgbClr val="0070C0"/>
                </a:solidFill>
              </a:rPr>
              <a:t>The costs of four possible sellers</a:t>
            </a:r>
          </a:p>
        </p:txBody>
      </p:sp>
      <p:graphicFrame>
        <p:nvGraphicFramePr>
          <p:cNvPr id="5" name="Table 4"/>
          <p:cNvGraphicFramePr>
            <a:graphicFrameLocks noGrp="1"/>
          </p:cNvGraphicFramePr>
          <p:nvPr>
            <p:extLst>
              <p:ext uri="{D42A27DB-BD31-4B8C-83A1-F6EECF244321}">
                <p14:modId xmlns:p14="http://schemas.microsoft.com/office/powerpoint/2010/main" val="504320720"/>
              </p:ext>
            </p:extLst>
          </p:nvPr>
        </p:nvGraphicFramePr>
        <p:xfrm>
          <a:off x="763424" y="1895183"/>
          <a:ext cx="7956506" cy="2504543"/>
        </p:xfrm>
        <a:graphic>
          <a:graphicData uri="http://schemas.openxmlformats.org/drawingml/2006/table">
            <a:tbl>
              <a:tblPr>
                <a:tableStyleId>{5C22544A-7EE6-4342-B048-85BDC9FD1C3A}</a:tableStyleId>
              </a:tblPr>
              <a:tblGrid>
                <a:gridCol w="4272402">
                  <a:extLst>
                    <a:ext uri="{9D8B030D-6E8A-4147-A177-3AD203B41FA5}">
                      <a16:colId xmlns:a16="http://schemas.microsoft.com/office/drawing/2014/main" val="20000"/>
                    </a:ext>
                  </a:extLst>
                </a:gridCol>
                <a:gridCol w="3684104">
                  <a:extLst>
                    <a:ext uri="{9D8B030D-6E8A-4147-A177-3AD203B41FA5}">
                      <a16:colId xmlns:a16="http://schemas.microsoft.com/office/drawing/2014/main" val="20001"/>
                    </a:ext>
                  </a:extLst>
                </a:gridCol>
              </a:tblGrid>
              <a:tr h="595543">
                <a:tc>
                  <a:txBody>
                    <a:bodyPr/>
                    <a:lstStyle/>
                    <a:p>
                      <a:r>
                        <a:rPr lang="en-US" sz="3200" b="1" dirty="0">
                          <a:solidFill>
                            <a:schemeClr val="bg1">
                              <a:lumMod val="50000"/>
                            </a:schemeClr>
                          </a:solidFill>
                        </a:rPr>
                        <a:t>Seller </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solidFill>
                            <a:schemeClr val="bg1">
                              <a:lumMod val="50000"/>
                            </a:schemeClr>
                          </a:solidFill>
                        </a:rPr>
                        <a:t>Willingness to sell</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09000">
                <a:tc>
                  <a:txBody>
                    <a:bodyPr/>
                    <a:lstStyle/>
                    <a:p>
                      <a:r>
                        <a:rPr lang="en-US" sz="3200" kern="1200" baseline="0" dirty="0">
                          <a:solidFill>
                            <a:schemeClr val="dk1"/>
                          </a:solidFill>
                          <a:latin typeface="+mn-lt"/>
                          <a:ea typeface="+mn-ea"/>
                          <a:cs typeface="+mn-cs"/>
                        </a:rPr>
                        <a:t>Bozo the banker</a:t>
                      </a:r>
                    </a:p>
                    <a:p>
                      <a:r>
                        <a:rPr lang="en-US" sz="3200" kern="1200" baseline="0" dirty="0">
                          <a:solidFill>
                            <a:schemeClr val="dk1"/>
                          </a:solidFill>
                          <a:latin typeface="+mn-lt"/>
                          <a:ea typeface="+mn-ea"/>
                          <a:cs typeface="+mn-cs"/>
                        </a:rPr>
                        <a:t>Ronda the corn farmer </a:t>
                      </a:r>
                    </a:p>
                    <a:p>
                      <a:r>
                        <a:rPr lang="en-US" sz="3200" kern="1200" baseline="0" dirty="0">
                          <a:solidFill>
                            <a:schemeClr val="dk1"/>
                          </a:solidFill>
                          <a:latin typeface="+mn-lt"/>
                          <a:ea typeface="+mn-ea"/>
                          <a:cs typeface="+mn-cs"/>
                        </a:rPr>
                        <a:t>Elroy the burger flipper </a:t>
                      </a:r>
                      <a:endParaRPr lang="en-US" sz="3200" dirty="0"/>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dirty="0"/>
                        <a:t>$800</a:t>
                      </a:r>
                    </a:p>
                    <a:p>
                      <a:pPr algn="ctr"/>
                      <a:r>
                        <a:rPr lang="en-US" sz="3200" dirty="0"/>
                        <a:t>$600</a:t>
                      </a:r>
                    </a:p>
                    <a:p>
                      <a:pPr algn="ctr"/>
                      <a:r>
                        <a:rPr lang="en-US" sz="3200" dirty="0"/>
                        <a:t>$300</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4" name="Rectangle 3"/>
          <p:cNvSpPr/>
          <p:nvPr/>
        </p:nvSpPr>
        <p:spPr>
          <a:xfrm>
            <a:off x="504701" y="1055408"/>
            <a:ext cx="7629896" cy="584775"/>
          </a:xfrm>
          <a:prstGeom prst="rect">
            <a:avLst/>
          </a:prstGeom>
        </p:spPr>
        <p:txBody>
          <a:bodyPr wrap="square">
            <a:spAutoFit/>
          </a:bodyPr>
          <a:lstStyle/>
          <a:p>
            <a:r>
              <a:rPr lang="en-US" sz="3200" dirty="0">
                <a:latin typeface="+mn-lt"/>
              </a:rPr>
              <a:t>Example: Paving a Driveway</a:t>
            </a:r>
          </a:p>
        </p:txBody>
      </p:sp>
      <p:sp>
        <p:nvSpPr>
          <p:cNvPr id="6" name="Rectangle 5"/>
          <p:cNvSpPr/>
          <p:nvPr/>
        </p:nvSpPr>
        <p:spPr>
          <a:xfrm>
            <a:off x="504700" y="4289340"/>
            <a:ext cx="8307995" cy="954107"/>
          </a:xfrm>
          <a:prstGeom prst="rect">
            <a:avLst/>
          </a:prstGeom>
        </p:spPr>
        <p:txBody>
          <a:bodyPr wrap="square">
            <a:spAutoFit/>
          </a:bodyPr>
          <a:lstStyle/>
          <a:p>
            <a:r>
              <a:rPr lang="en-US" sz="2800" dirty="0">
                <a:latin typeface="+mn-lt"/>
              </a:rPr>
              <a:t>Elroy  is willing to pave the driveway for $300, Ronda will for $600 and Bozo the  banker will do it for $800</a:t>
            </a:r>
          </a:p>
        </p:txBody>
      </p:sp>
      <p:sp>
        <p:nvSpPr>
          <p:cNvPr id="7" name="Rectangle 6"/>
          <p:cNvSpPr/>
          <p:nvPr/>
        </p:nvSpPr>
        <p:spPr>
          <a:xfrm>
            <a:off x="511328" y="5263364"/>
            <a:ext cx="8447141" cy="1384995"/>
          </a:xfrm>
          <a:prstGeom prst="rect">
            <a:avLst/>
          </a:prstGeom>
        </p:spPr>
        <p:txBody>
          <a:bodyPr wrap="square">
            <a:spAutoFit/>
          </a:bodyPr>
          <a:lstStyle/>
          <a:p>
            <a:r>
              <a:rPr lang="en-US" sz="2800" dirty="0">
                <a:latin typeface="+mn-lt"/>
              </a:rPr>
              <a:t>Note willingness to pave the driveway is based on opportunities lost in Elroy’s, Ronda’s and Bozo’s current career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Producer Surplus</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Using the supply curve to measure producer surplus </a:t>
            </a:r>
          </a:p>
          <a:p>
            <a:pPr marL="0" indent="0">
              <a:buNone/>
            </a:pPr>
            <a:r>
              <a:rPr lang="en-US" dirty="0"/>
              <a:t>Producer surplus is closely related to the supply curve</a:t>
            </a:r>
          </a:p>
          <a:p>
            <a:pPr marL="692150" lvl="2" indent="-234950"/>
            <a:r>
              <a:rPr lang="en-US" dirty="0"/>
              <a:t>Derived from the costs of the suppliers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bwMode="auto">
          <a:xfrm>
            <a:off x="153988" y="127646"/>
            <a:ext cx="8990012"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The supply curve</a:t>
            </a:r>
          </a:p>
        </p:txBody>
      </p:sp>
      <p:sp>
        <p:nvSpPr>
          <p:cNvPr id="8" name="Rectangle 7"/>
          <p:cNvSpPr/>
          <p:nvPr/>
        </p:nvSpPr>
        <p:spPr bwMode="auto">
          <a:xfrm>
            <a:off x="1828800" y="1658693"/>
            <a:ext cx="48768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TextBox 8"/>
          <p:cNvSpPr txBox="1">
            <a:spLocks noChangeArrowheads="1"/>
          </p:cNvSpPr>
          <p:nvPr/>
        </p:nvSpPr>
        <p:spPr bwMode="auto">
          <a:xfrm>
            <a:off x="626106" y="5636411"/>
            <a:ext cx="806816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Only Elroy will pave a driveway and enjoy producer surplus of $200.  Both Ronda and Bozo have high opportunity cost in the their current careers</a:t>
            </a:r>
          </a:p>
        </p:txBody>
      </p:sp>
      <p:grpSp>
        <p:nvGrpSpPr>
          <p:cNvPr id="14" name="Group 13"/>
          <p:cNvGrpSpPr/>
          <p:nvPr/>
        </p:nvGrpSpPr>
        <p:grpSpPr>
          <a:xfrm>
            <a:off x="886224" y="1253880"/>
            <a:ext cx="8128495" cy="4296521"/>
            <a:chOff x="886224" y="1055100"/>
            <a:chExt cx="8128495" cy="4296521"/>
          </a:xfrm>
        </p:grpSpPr>
        <p:cxnSp>
          <p:nvCxnSpPr>
            <p:cNvPr id="10" name="Straight Connector 7"/>
            <p:cNvCxnSpPr/>
            <p:nvPr/>
          </p:nvCxnSpPr>
          <p:spPr bwMode="auto">
            <a:xfrm rot="5400000">
              <a:off x="158065" y="3224926"/>
              <a:ext cx="33528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7698" name="Group 56"/>
            <p:cNvGrpSpPr>
              <a:grpSpLocks/>
            </p:cNvGrpSpPr>
            <p:nvPr/>
          </p:nvGrpSpPr>
          <p:grpSpPr bwMode="auto">
            <a:xfrm>
              <a:off x="1159856" y="2118771"/>
              <a:ext cx="821351" cy="369332"/>
              <a:chOff x="6036469" y="2499737"/>
              <a:chExt cx="821379" cy="369309"/>
            </a:xfrm>
          </p:grpSpPr>
          <p:sp>
            <p:nvSpPr>
              <p:cNvPr id="27709" name="TextBox 53"/>
              <p:cNvSpPr txBox="1">
                <a:spLocks noChangeArrowheads="1"/>
              </p:cNvSpPr>
              <p:nvPr/>
            </p:nvSpPr>
            <p:spPr bwMode="auto">
              <a:xfrm>
                <a:off x="6036469" y="2499737"/>
                <a:ext cx="697651"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$800</a:t>
                </a:r>
              </a:p>
            </p:txBody>
          </p:sp>
          <p:cxnSp>
            <p:nvCxnSpPr>
              <p:cNvPr id="23" name="Straight Connector 55"/>
              <p:cNvCxnSpPr/>
              <p:nvPr/>
            </p:nvCxnSpPr>
            <p:spPr>
              <a:xfrm>
                <a:off x="6705443" y="2728277"/>
                <a:ext cx="15240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700" name="Group 60"/>
            <p:cNvGrpSpPr>
              <a:grpSpLocks/>
            </p:cNvGrpSpPr>
            <p:nvPr/>
          </p:nvGrpSpPr>
          <p:grpSpPr bwMode="auto">
            <a:xfrm>
              <a:off x="1184519" y="3021147"/>
              <a:ext cx="796714" cy="369332"/>
              <a:chOff x="6061111" y="2475989"/>
              <a:chExt cx="796737" cy="369309"/>
            </a:xfrm>
          </p:grpSpPr>
          <p:sp>
            <p:nvSpPr>
              <p:cNvPr id="27705" name="TextBox 63"/>
              <p:cNvSpPr txBox="1">
                <a:spLocks noChangeArrowheads="1"/>
              </p:cNvSpPr>
              <p:nvPr/>
            </p:nvSpPr>
            <p:spPr bwMode="auto">
              <a:xfrm>
                <a:off x="6061111" y="2475989"/>
                <a:ext cx="69765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$600</a:t>
                </a:r>
              </a:p>
            </p:txBody>
          </p:sp>
          <p:cxnSp>
            <p:nvCxnSpPr>
              <p:cNvPr id="19" name="Straight Connector 18"/>
              <p:cNvCxnSpPr/>
              <p:nvPr/>
            </p:nvCxnSpPr>
            <p:spPr>
              <a:xfrm>
                <a:off x="6705443" y="2656231"/>
                <a:ext cx="15240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701" name="Group 63"/>
            <p:cNvGrpSpPr>
              <a:grpSpLocks/>
            </p:cNvGrpSpPr>
            <p:nvPr/>
          </p:nvGrpSpPr>
          <p:grpSpPr bwMode="auto">
            <a:xfrm>
              <a:off x="1182086" y="3897961"/>
              <a:ext cx="799129" cy="369332"/>
              <a:chOff x="6058693" y="2895548"/>
              <a:chExt cx="799155" cy="369309"/>
            </a:xfrm>
          </p:grpSpPr>
          <p:sp>
            <p:nvSpPr>
              <p:cNvPr id="27703" name="TextBox 61"/>
              <p:cNvSpPr txBox="1">
                <a:spLocks noChangeArrowheads="1"/>
              </p:cNvSpPr>
              <p:nvPr/>
            </p:nvSpPr>
            <p:spPr bwMode="auto">
              <a:xfrm>
                <a:off x="6058693" y="2895548"/>
                <a:ext cx="69765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$300</a:t>
                </a:r>
              </a:p>
            </p:txBody>
          </p:sp>
          <p:cxnSp>
            <p:nvCxnSpPr>
              <p:cNvPr id="17" name="Straight Connector 16"/>
              <p:cNvCxnSpPr/>
              <p:nvPr/>
            </p:nvCxnSpPr>
            <p:spPr>
              <a:xfrm>
                <a:off x="6705443" y="3084718"/>
                <a:ext cx="15240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702" name="TextBox 56"/>
            <p:cNvSpPr txBox="1">
              <a:spLocks noChangeArrowheads="1"/>
            </p:cNvSpPr>
            <p:nvPr/>
          </p:nvSpPr>
          <p:spPr bwMode="auto">
            <a:xfrm>
              <a:off x="886224" y="1055100"/>
              <a:ext cx="9669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 of</a:t>
              </a:r>
            </a:p>
            <a:p>
              <a:pPr algn="r" eaLnBrk="1" hangingPunct="1"/>
              <a:r>
                <a:rPr lang="en-US" dirty="0"/>
                <a:t>Driving</a:t>
              </a:r>
            </a:p>
          </p:txBody>
        </p:sp>
        <p:cxnSp>
          <p:nvCxnSpPr>
            <p:cNvPr id="26" name="Straight Connector 25"/>
            <p:cNvCxnSpPr/>
            <p:nvPr/>
          </p:nvCxnSpPr>
          <p:spPr bwMode="auto">
            <a:xfrm>
              <a:off x="1828800" y="4888913"/>
              <a:ext cx="487680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681" name="TextBox 10"/>
            <p:cNvSpPr txBox="1">
              <a:spLocks noChangeArrowheads="1"/>
            </p:cNvSpPr>
            <p:nvPr/>
          </p:nvSpPr>
          <p:spPr bwMode="auto">
            <a:xfrm>
              <a:off x="1600200" y="4889061"/>
              <a:ext cx="312906" cy="369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cxnSp>
          <p:nvCxnSpPr>
            <p:cNvPr id="39" name="Straight Connector 12"/>
            <p:cNvCxnSpPr/>
            <p:nvPr/>
          </p:nvCxnSpPr>
          <p:spPr bwMode="auto">
            <a:xfrm rot="5400000">
              <a:off x="54094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4" name="TextBox 13"/>
            <p:cNvSpPr txBox="1">
              <a:spLocks noChangeArrowheads="1"/>
            </p:cNvSpPr>
            <p:nvPr/>
          </p:nvSpPr>
          <p:spPr bwMode="auto">
            <a:xfrm>
              <a:off x="5317175"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cxnSp>
          <p:nvCxnSpPr>
            <p:cNvPr id="37" name="Straight Connector 22"/>
            <p:cNvCxnSpPr/>
            <p:nvPr/>
          </p:nvCxnSpPr>
          <p:spPr bwMode="auto">
            <a:xfrm rot="5400000">
              <a:off x="44950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2" name="TextBox 41"/>
            <p:cNvSpPr txBox="1">
              <a:spLocks noChangeArrowheads="1"/>
            </p:cNvSpPr>
            <p:nvPr/>
          </p:nvSpPr>
          <p:spPr bwMode="auto">
            <a:xfrm>
              <a:off x="44114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cxnSp>
          <p:nvCxnSpPr>
            <p:cNvPr id="35" name="Straight Connector 34"/>
            <p:cNvCxnSpPr/>
            <p:nvPr/>
          </p:nvCxnSpPr>
          <p:spPr bwMode="auto">
            <a:xfrm rot="5400000">
              <a:off x="26662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0" name="TextBox 35"/>
            <p:cNvSpPr txBox="1">
              <a:spLocks noChangeArrowheads="1"/>
            </p:cNvSpPr>
            <p:nvPr/>
          </p:nvSpPr>
          <p:spPr bwMode="auto">
            <a:xfrm>
              <a:off x="25826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cxnSp>
          <p:nvCxnSpPr>
            <p:cNvPr id="33" name="Straight Connector 32"/>
            <p:cNvCxnSpPr/>
            <p:nvPr/>
          </p:nvCxnSpPr>
          <p:spPr bwMode="auto">
            <a:xfrm rot="5400000">
              <a:off x="35806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88" name="TextBox 29"/>
            <p:cNvSpPr txBox="1">
              <a:spLocks noChangeArrowheads="1"/>
            </p:cNvSpPr>
            <p:nvPr/>
          </p:nvSpPr>
          <p:spPr bwMode="auto">
            <a:xfrm>
              <a:off x="34970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sp>
          <p:nvSpPr>
            <p:cNvPr id="27686" name="TextBox 23"/>
            <p:cNvSpPr txBox="1">
              <a:spLocks noChangeArrowheads="1"/>
            </p:cNvSpPr>
            <p:nvPr/>
          </p:nvSpPr>
          <p:spPr bwMode="auto">
            <a:xfrm>
              <a:off x="5931824" y="4982289"/>
              <a:ext cx="30828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 of paved driveways</a:t>
              </a:r>
            </a:p>
          </p:txBody>
        </p:sp>
      </p:grpSp>
      <p:grpSp>
        <p:nvGrpSpPr>
          <p:cNvPr id="20" name="Group 19"/>
          <p:cNvGrpSpPr/>
          <p:nvPr/>
        </p:nvGrpSpPr>
        <p:grpSpPr>
          <a:xfrm>
            <a:off x="3810000" y="2772390"/>
            <a:ext cx="1580839" cy="619475"/>
            <a:chOff x="4717182" y="2373418"/>
            <a:chExt cx="1580839" cy="619475"/>
          </a:xfrm>
        </p:grpSpPr>
        <p:sp>
          <p:nvSpPr>
            <p:cNvPr id="27676" name="TextBox 104"/>
            <p:cNvSpPr txBox="1">
              <a:spLocks noChangeArrowheads="1"/>
            </p:cNvSpPr>
            <p:nvPr/>
          </p:nvSpPr>
          <p:spPr bwMode="auto">
            <a:xfrm>
              <a:off x="5199707" y="2685116"/>
              <a:ext cx="1098314"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Bozo’s cost</a:t>
              </a:r>
            </a:p>
          </p:txBody>
        </p:sp>
        <p:cxnSp>
          <p:nvCxnSpPr>
            <p:cNvPr id="46" name="Straight Connector 45"/>
            <p:cNvCxnSpPr/>
            <p:nvPr/>
          </p:nvCxnSpPr>
          <p:spPr bwMode="auto">
            <a:xfrm>
              <a:off x="4717182" y="2373418"/>
              <a:ext cx="558081" cy="523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3657601" y="3420326"/>
            <a:ext cx="2144112" cy="736307"/>
            <a:chOff x="3259497" y="2730008"/>
            <a:chExt cx="2144112" cy="736307"/>
          </a:xfrm>
        </p:grpSpPr>
        <p:sp>
          <p:nvSpPr>
            <p:cNvPr id="27674" name="TextBox 104"/>
            <p:cNvSpPr txBox="1">
              <a:spLocks noChangeArrowheads="1"/>
            </p:cNvSpPr>
            <p:nvPr/>
          </p:nvSpPr>
          <p:spPr bwMode="auto">
            <a:xfrm>
              <a:off x="4186673" y="3158538"/>
              <a:ext cx="1216936"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Ronda’s cost</a:t>
              </a:r>
            </a:p>
          </p:txBody>
        </p:sp>
        <p:cxnSp>
          <p:nvCxnSpPr>
            <p:cNvPr id="49" name="Straight Connector 48"/>
            <p:cNvCxnSpPr/>
            <p:nvPr/>
          </p:nvCxnSpPr>
          <p:spPr bwMode="auto">
            <a:xfrm>
              <a:off x="3259497" y="2730008"/>
              <a:ext cx="956903" cy="5714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895600" y="4268453"/>
            <a:ext cx="2073998" cy="307777"/>
            <a:chOff x="2235054" y="3596302"/>
            <a:chExt cx="2073998" cy="307777"/>
          </a:xfrm>
        </p:grpSpPr>
        <p:sp>
          <p:nvSpPr>
            <p:cNvPr id="27672" name="TextBox 104"/>
            <p:cNvSpPr txBox="1">
              <a:spLocks noChangeArrowheads="1"/>
            </p:cNvSpPr>
            <p:nvPr/>
          </p:nvSpPr>
          <p:spPr bwMode="auto">
            <a:xfrm>
              <a:off x="3210738" y="3596302"/>
              <a:ext cx="1098314"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Elroy’s cost</a:t>
              </a:r>
            </a:p>
          </p:txBody>
        </p:sp>
        <p:cxnSp>
          <p:nvCxnSpPr>
            <p:cNvPr id="52" name="Straight Connector 51"/>
            <p:cNvCxnSpPr/>
            <p:nvPr/>
          </p:nvCxnSpPr>
          <p:spPr bwMode="auto">
            <a:xfrm>
              <a:off x="2235054" y="3615359"/>
              <a:ext cx="1005034" cy="1242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662" name="TextBox 23"/>
          <p:cNvSpPr txBox="1">
            <a:spLocks noChangeArrowheads="1"/>
          </p:cNvSpPr>
          <p:nvPr/>
        </p:nvSpPr>
        <p:spPr bwMode="auto">
          <a:xfrm>
            <a:off x="4717182" y="1627495"/>
            <a:ext cx="954206" cy="36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 </a:t>
            </a:r>
          </a:p>
        </p:txBody>
      </p:sp>
      <p:sp>
        <p:nvSpPr>
          <p:cNvPr id="97" name="TextBox 8"/>
          <p:cNvSpPr txBox="1">
            <a:spLocks noChangeArrowheads="1"/>
          </p:cNvSpPr>
          <p:nvPr/>
        </p:nvSpPr>
        <p:spPr bwMode="auto">
          <a:xfrm>
            <a:off x="2155442" y="887542"/>
            <a:ext cx="607560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Price to paving the driveway is $500</a:t>
            </a:r>
          </a:p>
        </p:txBody>
      </p:sp>
      <p:grpSp>
        <p:nvGrpSpPr>
          <p:cNvPr id="38" name="Group 37"/>
          <p:cNvGrpSpPr/>
          <p:nvPr/>
        </p:nvGrpSpPr>
        <p:grpSpPr>
          <a:xfrm>
            <a:off x="1190043" y="3555671"/>
            <a:ext cx="5344619" cy="369332"/>
            <a:chOff x="1175451" y="3624115"/>
            <a:chExt cx="5344619" cy="369332"/>
          </a:xfrm>
        </p:grpSpPr>
        <p:cxnSp>
          <p:nvCxnSpPr>
            <p:cNvPr id="36" name="Straight Connector 35"/>
            <p:cNvCxnSpPr/>
            <p:nvPr/>
          </p:nvCxnSpPr>
          <p:spPr>
            <a:xfrm>
              <a:off x="1828322" y="3798792"/>
              <a:ext cx="4691748"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00" name="TextBox 63"/>
            <p:cNvSpPr txBox="1">
              <a:spLocks noChangeArrowheads="1"/>
            </p:cNvSpPr>
            <p:nvPr/>
          </p:nvSpPr>
          <p:spPr bwMode="auto">
            <a:xfrm>
              <a:off x="1175451" y="362411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$500</a:t>
              </a:r>
            </a:p>
          </p:txBody>
        </p:sp>
      </p:grpSp>
      <p:sp>
        <p:nvSpPr>
          <p:cNvPr id="102" name="Rectangle 101"/>
          <p:cNvSpPr/>
          <p:nvPr/>
        </p:nvSpPr>
        <p:spPr>
          <a:xfrm>
            <a:off x="1860013" y="3749475"/>
            <a:ext cx="866985" cy="56539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2" name="Group 31"/>
          <p:cNvGrpSpPr/>
          <p:nvPr/>
        </p:nvGrpSpPr>
        <p:grpSpPr>
          <a:xfrm>
            <a:off x="1851255" y="1883299"/>
            <a:ext cx="2676998" cy="3204394"/>
            <a:chOff x="1831799" y="1679655"/>
            <a:chExt cx="2676998" cy="3204394"/>
          </a:xfrm>
        </p:grpSpPr>
        <p:cxnSp>
          <p:nvCxnSpPr>
            <p:cNvPr id="60" name="Straight Connector 59"/>
            <p:cNvCxnSpPr/>
            <p:nvPr/>
          </p:nvCxnSpPr>
          <p:spPr bwMode="auto">
            <a:xfrm flipH="1">
              <a:off x="1838772" y="4074822"/>
              <a:ext cx="5729" cy="80922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auto">
            <a:xfrm>
              <a:off x="3605510" y="2435979"/>
              <a:ext cx="903287"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auto">
            <a:xfrm>
              <a:off x="2710566" y="3215095"/>
              <a:ext cx="9271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auto">
            <a:xfrm>
              <a:off x="1831799" y="4093694"/>
              <a:ext cx="914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bwMode="auto">
            <a:xfrm flipV="1">
              <a:off x="4492211" y="1679655"/>
              <a:ext cx="0" cy="76098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bwMode="auto">
            <a:xfrm flipV="1">
              <a:off x="2728635" y="3202090"/>
              <a:ext cx="0" cy="90342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auto">
            <a:xfrm flipV="1">
              <a:off x="3618499" y="2422071"/>
              <a:ext cx="3597" cy="80840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a:xfrm>
            <a:off x="2583939" y="3979733"/>
            <a:ext cx="3774784" cy="307777"/>
            <a:chOff x="2235054" y="3596302"/>
            <a:chExt cx="3774784" cy="307777"/>
          </a:xfrm>
        </p:grpSpPr>
        <p:sp>
          <p:nvSpPr>
            <p:cNvPr id="105" name="TextBox 104"/>
            <p:cNvSpPr txBox="1">
              <a:spLocks noChangeArrowheads="1"/>
            </p:cNvSpPr>
            <p:nvPr/>
          </p:nvSpPr>
          <p:spPr bwMode="auto">
            <a:xfrm>
              <a:off x="3210738" y="3596302"/>
              <a:ext cx="2799100"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Elroy’s Producer Surplus of $200</a:t>
              </a:r>
            </a:p>
          </p:txBody>
        </p:sp>
        <p:cxnSp>
          <p:nvCxnSpPr>
            <p:cNvPr id="106" name="Straight Connector 105"/>
            <p:cNvCxnSpPr/>
            <p:nvPr/>
          </p:nvCxnSpPr>
          <p:spPr bwMode="auto">
            <a:xfrm>
              <a:off x="2235054" y="3615359"/>
              <a:ext cx="1005034" cy="1242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7"/>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8"/>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2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97" grpId="0"/>
      <p:bldP spid="10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bwMode="auto">
          <a:xfrm>
            <a:off x="134532" y="137374"/>
            <a:ext cx="8990012"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The supply curve</a:t>
            </a:r>
          </a:p>
        </p:txBody>
      </p:sp>
      <p:sp>
        <p:nvSpPr>
          <p:cNvPr id="8" name="Rectangle 7"/>
          <p:cNvSpPr/>
          <p:nvPr/>
        </p:nvSpPr>
        <p:spPr bwMode="auto">
          <a:xfrm>
            <a:off x="1537256" y="2162269"/>
            <a:ext cx="48768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4" name="Group 13"/>
          <p:cNvGrpSpPr/>
          <p:nvPr/>
        </p:nvGrpSpPr>
        <p:grpSpPr>
          <a:xfrm>
            <a:off x="594680" y="1757456"/>
            <a:ext cx="8128495" cy="4296521"/>
            <a:chOff x="886224" y="1055100"/>
            <a:chExt cx="8128495" cy="4296521"/>
          </a:xfrm>
        </p:grpSpPr>
        <p:cxnSp>
          <p:nvCxnSpPr>
            <p:cNvPr id="10" name="Straight Connector 7"/>
            <p:cNvCxnSpPr/>
            <p:nvPr/>
          </p:nvCxnSpPr>
          <p:spPr bwMode="auto">
            <a:xfrm rot="5400000">
              <a:off x="153201" y="3221468"/>
              <a:ext cx="33528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7698" name="Group 56"/>
            <p:cNvGrpSpPr>
              <a:grpSpLocks/>
            </p:cNvGrpSpPr>
            <p:nvPr/>
          </p:nvGrpSpPr>
          <p:grpSpPr bwMode="auto">
            <a:xfrm>
              <a:off x="1159856" y="2118771"/>
              <a:ext cx="821351" cy="369332"/>
              <a:chOff x="6036469" y="2499737"/>
              <a:chExt cx="821379" cy="369309"/>
            </a:xfrm>
          </p:grpSpPr>
          <p:sp>
            <p:nvSpPr>
              <p:cNvPr id="27709" name="TextBox 53"/>
              <p:cNvSpPr txBox="1">
                <a:spLocks noChangeArrowheads="1"/>
              </p:cNvSpPr>
              <p:nvPr/>
            </p:nvSpPr>
            <p:spPr bwMode="auto">
              <a:xfrm>
                <a:off x="6036469" y="2499737"/>
                <a:ext cx="697651"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$800</a:t>
                </a:r>
              </a:p>
            </p:txBody>
          </p:sp>
          <p:cxnSp>
            <p:nvCxnSpPr>
              <p:cNvPr id="23" name="Straight Connector 55"/>
              <p:cNvCxnSpPr/>
              <p:nvPr/>
            </p:nvCxnSpPr>
            <p:spPr>
              <a:xfrm>
                <a:off x="6705443" y="2728277"/>
                <a:ext cx="15240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700" name="Group 60"/>
            <p:cNvGrpSpPr>
              <a:grpSpLocks/>
            </p:cNvGrpSpPr>
            <p:nvPr/>
          </p:nvGrpSpPr>
          <p:grpSpPr bwMode="auto">
            <a:xfrm>
              <a:off x="1175513" y="3021147"/>
              <a:ext cx="805724" cy="369332"/>
              <a:chOff x="6052101" y="2475989"/>
              <a:chExt cx="805747" cy="369309"/>
            </a:xfrm>
          </p:grpSpPr>
          <p:sp>
            <p:nvSpPr>
              <p:cNvPr id="27705" name="TextBox 63"/>
              <p:cNvSpPr txBox="1">
                <a:spLocks noChangeArrowheads="1"/>
              </p:cNvSpPr>
              <p:nvPr/>
            </p:nvSpPr>
            <p:spPr bwMode="auto">
              <a:xfrm>
                <a:off x="6052101" y="2475989"/>
                <a:ext cx="69765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$600</a:t>
                </a:r>
              </a:p>
            </p:txBody>
          </p:sp>
          <p:cxnSp>
            <p:nvCxnSpPr>
              <p:cNvPr id="19" name="Straight Connector 18"/>
              <p:cNvCxnSpPr/>
              <p:nvPr/>
            </p:nvCxnSpPr>
            <p:spPr>
              <a:xfrm>
                <a:off x="6705443" y="2656231"/>
                <a:ext cx="15240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701" name="Group 63"/>
            <p:cNvGrpSpPr>
              <a:grpSpLocks/>
            </p:cNvGrpSpPr>
            <p:nvPr/>
          </p:nvGrpSpPr>
          <p:grpSpPr bwMode="auto">
            <a:xfrm>
              <a:off x="1182086" y="3897961"/>
              <a:ext cx="799129" cy="369332"/>
              <a:chOff x="6058693" y="2895548"/>
              <a:chExt cx="799155" cy="369309"/>
            </a:xfrm>
          </p:grpSpPr>
          <p:sp>
            <p:nvSpPr>
              <p:cNvPr id="27703" name="TextBox 61"/>
              <p:cNvSpPr txBox="1">
                <a:spLocks noChangeArrowheads="1"/>
              </p:cNvSpPr>
              <p:nvPr/>
            </p:nvSpPr>
            <p:spPr bwMode="auto">
              <a:xfrm>
                <a:off x="6058693" y="2895548"/>
                <a:ext cx="69765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$300</a:t>
                </a:r>
              </a:p>
            </p:txBody>
          </p:sp>
          <p:cxnSp>
            <p:nvCxnSpPr>
              <p:cNvPr id="17" name="Straight Connector 16"/>
              <p:cNvCxnSpPr/>
              <p:nvPr/>
            </p:nvCxnSpPr>
            <p:spPr>
              <a:xfrm>
                <a:off x="6705443" y="3084718"/>
                <a:ext cx="15240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702" name="TextBox 56"/>
            <p:cNvSpPr txBox="1">
              <a:spLocks noChangeArrowheads="1"/>
            </p:cNvSpPr>
            <p:nvPr/>
          </p:nvSpPr>
          <p:spPr bwMode="auto">
            <a:xfrm>
              <a:off x="886224" y="1055100"/>
              <a:ext cx="9669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 of</a:t>
              </a:r>
            </a:p>
            <a:p>
              <a:pPr algn="r" eaLnBrk="1" hangingPunct="1"/>
              <a:r>
                <a:rPr lang="en-US" dirty="0"/>
                <a:t>Driving</a:t>
              </a:r>
            </a:p>
          </p:txBody>
        </p:sp>
        <p:cxnSp>
          <p:nvCxnSpPr>
            <p:cNvPr id="26" name="Straight Connector 25"/>
            <p:cNvCxnSpPr/>
            <p:nvPr/>
          </p:nvCxnSpPr>
          <p:spPr bwMode="auto">
            <a:xfrm>
              <a:off x="1828800" y="4888913"/>
              <a:ext cx="487680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681" name="TextBox 10"/>
            <p:cNvSpPr txBox="1">
              <a:spLocks noChangeArrowheads="1"/>
            </p:cNvSpPr>
            <p:nvPr/>
          </p:nvSpPr>
          <p:spPr bwMode="auto">
            <a:xfrm>
              <a:off x="1600200" y="4889061"/>
              <a:ext cx="312906" cy="369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cxnSp>
          <p:nvCxnSpPr>
            <p:cNvPr id="39" name="Straight Connector 12"/>
            <p:cNvCxnSpPr/>
            <p:nvPr/>
          </p:nvCxnSpPr>
          <p:spPr bwMode="auto">
            <a:xfrm rot="5400000">
              <a:off x="54094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4" name="TextBox 13"/>
            <p:cNvSpPr txBox="1">
              <a:spLocks noChangeArrowheads="1"/>
            </p:cNvSpPr>
            <p:nvPr/>
          </p:nvSpPr>
          <p:spPr bwMode="auto">
            <a:xfrm>
              <a:off x="5317175"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cxnSp>
          <p:nvCxnSpPr>
            <p:cNvPr id="37" name="Straight Connector 22"/>
            <p:cNvCxnSpPr/>
            <p:nvPr/>
          </p:nvCxnSpPr>
          <p:spPr bwMode="auto">
            <a:xfrm rot="5400000">
              <a:off x="44950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2" name="TextBox 41"/>
            <p:cNvSpPr txBox="1">
              <a:spLocks noChangeArrowheads="1"/>
            </p:cNvSpPr>
            <p:nvPr/>
          </p:nvSpPr>
          <p:spPr bwMode="auto">
            <a:xfrm>
              <a:off x="44114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cxnSp>
          <p:nvCxnSpPr>
            <p:cNvPr id="35" name="Straight Connector 34"/>
            <p:cNvCxnSpPr/>
            <p:nvPr/>
          </p:nvCxnSpPr>
          <p:spPr bwMode="auto">
            <a:xfrm rot="5400000">
              <a:off x="26662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90" name="TextBox 35"/>
            <p:cNvSpPr txBox="1">
              <a:spLocks noChangeArrowheads="1"/>
            </p:cNvSpPr>
            <p:nvPr/>
          </p:nvSpPr>
          <p:spPr bwMode="auto">
            <a:xfrm>
              <a:off x="25826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cxnSp>
          <p:nvCxnSpPr>
            <p:cNvPr id="33" name="Straight Connector 32"/>
            <p:cNvCxnSpPr/>
            <p:nvPr/>
          </p:nvCxnSpPr>
          <p:spPr bwMode="auto">
            <a:xfrm rot="5400000">
              <a:off x="3580607" y="4811919"/>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88" name="TextBox 29"/>
            <p:cNvSpPr txBox="1">
              <a:spLocks noChangeArrowheads="1"/>
            </p:cNvSpPr>
            <p:nvPr/>
          </p:nvSpPr>
          <p:spPr bwMode="auto">
            <a:xfrm>
              <a:off x="3497094" y="4889060"/>
              <a:ext cx="312906" cy="36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sp>
          <p:nvSpPr>
            <p:cNvPr id="27686" name="TextBox 23"/>
            <p:cNvSpPr txBox="1">
              <a:spLocks noChangeArrowheads="1"/>
            </p:cNvSpPr>
            <p:nvPr/>
          </p:nvSpPr>
          <p:spPr bwMode="auto">
            <a:xfrm>
              <a:off x="5931824" y="4982289"/>
              <a:ext cx="30828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 of paved driveways</a:t>
              </a:r>
            </a:p>
          </p:txBody>
        </p:sp>
      </p:grpSp>
      <p:grpSp>
        <p:nvGrpSpPr>
          <p:cNvPr id="20" name="Group 19"/>
          <p:cNvGrpSpPr/>
          <p:nvPr/>
        </p:nvGrpSpPr>
        <p:grpSpPr>
          <a:xfrm>
            <a:off x="3518456" y="3275966"/>
            <a:ext cx="1580839" cy="619475"/>
            <a:chOff x="4717182" y="2373418"/>
            <a:chExt cx="1580839" cy="619475"/>
          </a:xfrm>
        </p:grpSpPr>
        <p:sp>
          <p:nvSpPr>
            <p:cNvPr id="27676" name="TextBox 104"/>
            <p:cNvSpPr txBox="1">
              <a:spLocks noChangeArrowheads="1"/>
            </p:cNvSpPr>
            <p:nvPr/>
          </p:nvSpPr>
          <p:spPr bwMode="auto">
            <a:xfrm>
              <a:off x="5199707" y="2685116"/>
              <a:ext cx="1098314"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Bozo’s cost</a:t>
              </a:r>
            </a:p>
          </p:txBody>
        </p:sp>
        <p:cxnSp>
          <p:nvCxnSpPr>
            <p:cNvPr id="46" name="Straight Connector 45"/>
            <p:cNvCxnSpPr/>
            <p:nvPr/>
          </p:nvCxnSpPr>
          <p:spPr bwMode="auto">
            <a:xfrm>
              <a:off x="4717182" y="2373418"/>
              <a:ext cx="558081" cy="523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3366057" y="3923902"/>
            <a:ext cx="2144112" cy="736307"/>
            <a:chOff x="3259497" y="2730008"/>
            <a:chExt cx="2144112" cy="736307"/>
          </a:xfrm>
        </p:grpSpPr>
        <p:sp>
          <p:nvSpPr>
            <p:cNvPr id="27674" name="TextBox 104"/>
            <p:cNvSpPr txBox="1">
              <a:spLocks noChangeArrowheads="1"/>
            </p:cNvSpPr>
            <p:nvPr/>
          </p:nvSpPr>
          <p:spPr bwMode="auto">
            <a:xfrm>
              <a:off x="4186673" y="3158538"/>
              <a:ext cx="1216936"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Ronda’s cost</a:t>
              </a:r>
            </a:p>
          </p:txBody>
        </p:sp>
        <p:cxnSp>
          <p:nvCxnSpPr>
            <p:cNvPr id="49" name="Straight Connector 48"/>
            <p:cNvCxnSpPr/>
            <p:nvPr/>
          </p:nvCxnSpPr>
          <p:spPr bwMode="auto">
            <a:xfrm>
              <a:off x="3259497" y="2730008"/>
              <a:ext cx="956903" cy="5714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604056" y="4772029"/>
            <a:ext cx="2073998" cy="307777"/>
            <a:chOff x="2235054" y="3596302"/>
            <a:chExt cx="2073998" cy="307777"/>
          </a:xfrm>
        </p:grpSpPr>
        <p:sp>
          <p:nvSpPr>
            <p:cNvPr id="27672" name="TextBox 104"/>
            <p:cNvSpPr txBox="1">
              <a:spLocks noChangeArrowheads="1"/>
            </p:cNvSpPr>
            <p:nvPr/>
          </p:nvSpPr>
          <p:spPr bwMode="auto">
            <a:xfrm>
              <a:off x="3210738" y="3596302"/>
              <a:ext cx="1098314"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Elroy’s cost</a:t>
              </a:r>
            </a:p>
          </p:txBody>
        </p:sp>
        <p:cxnSp>
          <p:nvCxnSpPr>
            <p:cNvPr id="52" name="Straight Connector 51"/>
            <p:cNvCxnSpPr/>
            <p:nvPr/>
          </p:nvCxnSpPr>
          <p:spPr bwMode="auto">
            <a:xfrm>
              <a:off x="2235054" y="3615359"/>
              <a:ext cx="1005034" cy="1242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662" name="TextBox 23"/>
          <p:cNvSpPr txBox="1">
            <a:spLocks noChangeArrowheads="1"/>
          </p:cNvSpPr>
          <p:nvPr/>
        </p:nvSpPr>
        <p:spPr bwMode="auto">
          <a:xfrm>
            <a:off x="4425638" y="2131071"/>
            <a:ext cx="954206" cy="36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 </a:t>
            </a:r>
          </a:p>
        </p:txBody>
      </p:sp>
      <p:sp>
        <p:nvSpPr>
          <p:cNvPr id="97" name="TextBox 8"/>
          <p:cNvSpPr txBox="1">
            <a:spLocks noChangeArrowheads="1"/>
          </p:cNvSpPr>
          <p:nvPr/>
        </p:nvSpPr>
        <p:spPr bwMode="auto">
          <a:xfrm>
            <a:off x="1159856" y="967054"/>
            <a:ext cx="70711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What is price to paving the driveway is  now $700</a:t>
            </a:r>
          </a:p>
        </p:txBody>
      </p:sp>
      <p:grpSp>
        <p:nvGrpSpPr>
          <p:cNvPr id="38" name="Group 37"/>
          <p:cNvGrpSpPr/>
          <p:nvPr/>
        </p:nvGrpSpPr>
        <p:grpSpPr>
          <a:xfrm>
            <a:off x="883907" y="3332571"/>
            <a:ext cx="5362004" cy="369332"/>
            <a:chOff x="1175451" y="3624115"/>
            <a:chExt cx="5362004" cy="369332"/>
          </a:xfrm>
        </p:grpSpPr>
        <p:cxnSp>
          <p:nvCxnSpPr>
            <p:cNvPr id="36" name="Straight Connector 35"/>
            <p:cNvCxnSpPr/>
            <p:nvPr/>
          </p:nvCxnSpPr>
          <p:spPr>
            <a:xfrm>
              <a:off x="1845707" y="3798792"/>
              <a:ext cx="4691748"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00" name="TextBox 63"/>
            <p:cNvSpPr txBox="1">
              <a:spLocks noChangeArrowheads="1"/>
            </p:cNvSpPr>
            <p:nvPr/>
          </p:nvSpPr>
          <p:spPr bwMode="auto">
            <a:xfrm>
              <a:off x="1175451" y="362411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$700</a:t>
              </a:r>
            </a:p>
          </p:txBody>
        </p:sp>
      </p:grpSp>
      <p:grpSp>
        <p:nvGrpSpPr>
          <p:cNvPr id="2" name="Group 1"/>
          <p:cNvGrpSpPr/>
          <p:nvPr/>
        </p:nvGrpSpPr>
        <p:grpSpPr>
          <a:xfrm>
            <a:off x="1561515" y="3525481"/>
            <a:ext cx="4864736" cy="1272097"/>
            <a:chOff x="1561515" y="3542866"/>
            <a:chExt cx="4864736" cy="1272097"/>
          </a:xfrm>
        </p:grpSpPr>
        <p:sp>
          <p:nvSpPr>
            <p:cNvPr id="102" name="Rectangle 101"/>
            <p:cNvSpPr/>
            <p:nvPr/>
          </p:nvSpPr>
          <p:spPr>
            <a:xfrm>
              <a:off x="1561515" y="3542866"/>
              <a:ext cx="883188" cy="1272097"/>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04" name="Group 103"/>
            <p:cNvGrpSpPr/>
            <p:nvPr/>
          </p:nvGrpSpPr>
          <p:grpSpPr>
            <a:xfrm>
              <a:off x="2292395" y="4483309"/>
              <a:ext cx="4133856" cy="307777"/>
              <a:chOff x="2235054" y="3596302"/>
              <a:chExt cx="4133856" cy="307777"/>
            </a:xfrm>
          </p:grpSpPr>
          <p:sp>
            <p:nvSpPr>
              <p:cNvPr id="105" name="TextBox 104"/>
              <p:cNvSpPr txBox="1">
                <a:spLocks noChangeArrowheads="1"/>
              </p:cNvSpPr>
              <p:nvPr/>
            </p:nvSpPr>
            <p:spPr bwMode="auto">
              <a:xfrm>
                <a:off x="3210738" y="3596302"/>
                <a:ext cx="3158172"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Elroy’s Producer Surplus is now $400</a:t>
                </a:r>
              </a:p>
            </p:txBody>
          </p:sp>
          <p:cxnSp>
            <p:nvCxnSpPr>
              <p:cNvPr id="106" name="Straight Connector 105"/>
              <p:cNvCxnSpPr/>
              <p:nvPr/>
            </p:nvCxnSpPr>
            <p:spPr bwMode="auto">
              <a:xfrm>
                <a:off x="2235054" y="3615359"/>
                <a:ext cx="1005034" cy="1242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 name="Group 2"/>
          <p:cNvGrpSpPr/>
          <p:nvPr/>
        </p:nvGrpSpPr>
        <p:grpSpPr>
          <a:xfrm>
            <a:off x="2469279" y="3524633"/>
            <a:ext cx="5331540" cy="700492"/>
            <a:chOff x="2469279" y="3524633"/>
            <a:chExt cx="5331540" cy="700492"/>
          </a:xfrm>
        </p:grpSpPr>
        <p:sp>
          <p:nvSpPr>
            <p:cNvPr id="54" name="Rectangle 53"/>
            <p:cNvSpPr/>
            <p:nvPr/>
          </p:nvSpPr>
          <p:spPr>
            <a:xfrm>
              <a:off x="2469279" y="3524633"/>
              <a:ext cx="883188" cy="399269"/>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6" name="Group 55"/>
            <p:cNvGrpSpPr/>
            <p:nvPr/>
          </p:nvGrpSpPr>
          <p:grpSpPr>
            <a:xfrm>
              <a:off x="2868898" y="3701906"/>
              <a:ext cx="4931921" cy="523219"/>
              <a:chOff x="2235054" y="3596302"/>
              <a:chExt cx="6972703" cy="250795"/>
            </a:xfrm>
          </p:grpSpPr>
          <p:sp>
            <p:nvSpPr>
              <p:cNvPr id="63" name="TextBox 62"/>
              <p:cNvSpPr txBox="1">
                <a:spLocks noChangeArrowheads="1"/>
              </p:cNvSpPr>
              <p:nvPr/>
            </p:nvSpPr>
            <p:spPr bwMode="auto">
              <a:xfrm>
                <a:off x="3210738" y="3596302"/>
                <a:ext cx="5997019" cy="25079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Ronda’s now starts paving driveways and enjoys a </a:t>
                </a:r>
              </a:p>
              <a:p>
                <a:pPr eaLnBrk="1" hangingPunct="1"/>
                <a:r>
                  <a:rPr lang="en-US" sz="1400" dirty="0"/>
                  <a:t>Producer Surplus of $100</a:t>
                </a:r>
              </a:p>
            </p:txBody>
          </p:sp>
          <p:cxnSp>
            <p:nvCxnSpPr>
              <p:cNvPr id="64" name="Straight Connector 63"/>
              <p:cNvCxnSpPr/>
              <p:nvPr/>
            </p:nvCxnSpPr>
            <p:spPr bwMode="auto">
              <a:xfrm>
                <a:off x="2235054" y="3615359"/>
                <a:ext cx="1005034" cy="1242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2" name="Group 31"/>
          <p:cNvGrpSpPr/>
          <p:nvPr/>
        </p:nvGrpSpPr>
        <p:grpSpPr>
          <a:xfrm>
            <a:off x="1547209" y="2378534"/>
            <a:ext cx="2733372" cy="3198144"/>
            <a:chOff x="1831799" y="1679655"/>
            <a:chExt cx="2733372" cy="3198144"/>
          </a:xfrm>
        </p:grpSpPr>
        <p:cxnSp>
          <p:nvCxnSpPr>
            <p:cNvPr id="57" name="Straight Connector 56"/>
            <p:cNvCxnSpPr/>
            <p:nvPr/>
          </p:nvCxnSpPr>
          <p:spPr bwMode="auto">
            <a:xfrm>
              <a:off x="3644422" y="2422071"/>
              <a:ext cx="903287"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auto">
            <a:xfrm>
              <a:off x="2726545" y="3219959"/>
              <a:ext cx="9271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auto">
            <a:xfrm>
              <a:off x="1831799" y="4083966"/>
              <a:ext cx="914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bwMode="auto">
            <a:xfrm>
              <a:off x="1851454" y="4088730"/>
              <a:ext cx="0" cy="78906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bwMode="auto">
            <a:xfrm flipV="1">
              <a:off x="4565171" y="1679655"/>
              <a:ext cx="0" cy="76098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bwMode="auto">
            <a:xfrm flipV="1">
              <a:off x="2729704" y="3206465"/>
              <a:ext cx="6543" cy="87207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auto">
            <a:xfrm flipH="1" flipV="1">
              <a:off x="3643214" y="2444520"/>
              <a:ext cx="289" cy="79222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65" name="TextBox 8"/>
          <p:cNvSpPr txBox="1">
            <a:spLocks noChangeArrowheads="1"/>
          </p:cNvSpPr>
          <p:nvPr/>
        </p:nvSpPr>
        <p:spPr bwMode="auto">
          <a:xfrm>
            <a:off x="540941" y="6193259"/>
            <a:ext cx="70711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Total market Producer Surplus is now $500</a:t>
            </a:r>
          </a:p>
        </p:txBody>
      </p:sp>
    </p:spTree>
    <p:extLst>
      <p:ext uri="{BB962C8B-B14F-4D97-AF65-F5344CB8AC3E}">
        <p14:creationId xmlns:p14="http://schemas.microsoft.com/office/powerpoint/2010/main" val="22661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6"/>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18"/>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2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Producer Surplus</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Using the supply curve to measure producer surplus </a:t>
            </a:r>
          </a:p>
          <a:p>
            <a:r>
              <a:rPr lang="en-US" dirty="0"/>
              <a:t>Supply curve reflects seller costs</a:t>
            </a:r>
          </a:p>
          <a:p>
            <a:r>
              <a:rPr lang="en-US" dirty="0"/>
              <a:t>Producer surplus in a market is the area below the price and above the supply curve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bwMode="auto">
          <a:xfrm>
            <a:off x="145914" y="202875"/>
            <a:ext cx="8693285"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a:solidFill>
                  <a:srgbClr val="0070C0"/>
                </a:solidFill>
              </a:rPr>
              <a:t>How the price affects producer surplus</a:t>
            </a:r>
          </a:p>
        </p:txBody>
      </p:sp>
      <p:grpSp>
        <p:nvGrpSpPr>
          <p:cNvPr id="5" name="Group 4"/>
          <p:cNvGrpSpPr>
            <a:grpSpLocks/>
          </p:cNvGrpSpPr>
          <p:nvPr/>
        </p:nvGrpSpPr>
        <p:grpSpPr bwMode="auto">
          <a:xfrm>
            <a:off x="292100" y="1162100"/>
            <a:ext cx="3900488" cy="3679825"/>
            <a:chOff x="1194096" y="1589303"/>
            <a:chExt cx="3900394" cy="3679435"/>
          </a:xfrm>
        </p:grpSpPr>
        <p:sp>
          <p:nvSpPr>
            <p:cNvPr id="6" name="Rectangle 5"/>
            <p:cNvSpPr/>
            <p:nvPr/>
          </p:nvSpPr>
          <p:spPr>
            <a:xfrm>
              <a:off x="1829081" y="1840101"/>
              <a:ext cx="3265409" cy="34286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31831" name="Group 48"/>
            <p:cNvGrpSpPr>
              <a:grpSpLocks/>
            </p:cNvGrpSpPr>
            <p:nvPr/>
          </p:nvGrpSpPr>
          <p:grpSpPr bwMode="auto">
            <a:xfrm>
              <a:off x="1194096" y="1589303"/>
              <a:ext cx="651139" cy="3668320"/>
              <a:chOff x="3937056" y="1133301"/>
              <a:chExt cx="651139" cy="3668092"/>
            </a:xfrm>
          </p:grpSpPr>
          <p:cxnSp>
            <p:nvCxnSpPr>
              <p:cNvPr id="8" name="Straight Connector 7"/>
              <p:cNvCxnSpPr/>
              <p:nvPr/>
            </p:nvCxnSpPr>
            <p:spPr>
              <a:xfrm rot="5400000">
                <a:off x="2896716" y="3124485"/>
                <a:ext cx="3352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33" name="TextBox 56"/>
              <p:cNvSpPr txBox="1">
                <a:spLocks noChangeArrowheads="1"/>
              </p:cNvSpPr>
              <p:nvPr/>
            </p:nvSpPr>
            <p:spPr bwMode="auto">
              <a:xfrm>
                <a:off x="3937056" y="1133301"/>
                <a:ext cx="651139" cy="33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sp>
        <p:nvSpPr>
          <p:cNvPr id="10" name="TextBox 8"/>
          <p:cNvSpPr txBox="1">
            <a:spLocks noChangeArrowheads="1"/>
          </p:cNvSpPr>
          <p:nvPr/>
        </p:nvSpPr>
        <p:spPr bwMode="auto">
          <a:xfrm>
            <a:off x="0" y="5408863"/>
            <a:ext cx="91440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In panel (a), the price is P</a:t>
            </a:r>
            <a:r>
              <a:rPr lang="en-US" sz="1600" baseline="-25000" dirty="0">
                <a:latin typeface="+mn-lt"/>
              </a:rPr>
              <a:t>1</a:t>
            </a:r>
            <a:r>
              <a:rPr lang="en-US" sz="1600" dirty="0">
                <a:latin typeface="+mn-lt"/>
              </a:rPr>
              <a:t>, the quantity supplied is Q1, and producer surplus equals the area of the triangle ABC. When the price rises from P</a:t>
            </a:r>
            <a:r>
              <a:rPr lang="en-US" sz="1600" baseline="-25000" dirty="0">
                <a:latin typeface="+mn-lt"/>
              </a:rPr>
              <a:t>1</a:t>
            </a:r>
            <a:r>
              <a:rPr lang="en-US" sz="1600" dirty="0">
                <a:latin typeface="+mn-lt"/>
              </a:rPr>
              <a:t> to P</a:t>
            </a:r>
            <a:r>
              <a:rPr lang="en-US" sz="1600" baseline="-25000" dirty="0">
                <a:latin typeface="+mn-lt"/>
              </a:rPr>
              <a:t>2</a:t>
            </a:r>
            <a:r>
              <a:rPr lang="en-US" sz="1600" dirty="0">
                <a:latin typeface="+mn-lt"/>
              </a:rPr>
              <a:t>, as in panel (b), the quantity supplied rises from Q</a:t>
            </a:r>
            <a:r>
              <a:rPr lang="en-US" sz="1600" baseline="-25000" dirty="0">
                <a:latin typeface="+mn-lt"/>
              </a:rPr>
              <a:t>1</a:t>
            </a:r>
            <a:r>
              <a:rPr lang="en-US" sz="1600" dirty="0">
                <a:latin typeface="+mn-lt"/>
              </a:rPr>
              <a:t> to Q</a:t>
            </a:r>
            <a:r>
              <a:rPr lang="en-US" sz="1600" baseline="-25000" dirty="0">
                <a:latin typeface="+mn-lt"/>
              </a:rPr>
              <a:t>2</a:t>
            </a:r>
            <a:r>
              <a:rPr lang="en-US" sz="1600" dirty="0">
                <a:latin typeface="+mn-lt"/>
              </a:rPr>
              <a:t>, and the producer surplus rises to the area of the triangle ADF. The increase in producer surplus (area BCFD) occurs in part because existing producers now receive more(area BCED) and in part because new producers enter the market at the higher price (area CEF).</a:t>
            </a:r>
          </a:p>
        </p:txBody>
      </p:sp>
      <p:grpSp>
        <p:nvGrpSpPr>
          <p:cNvPr id="11" name="Group 8"/>
          <p:cNvGrpSpPr>
            <a:grpSpLocks/>
          </p:cNvGrpSpPr>
          <p:nvPr/>
        </p:nvGrpSpPr>
        <p:grpSpPr bwMode="auto">
          <a:xfrm>
            <a:off x="696913" y="4829225"/>
            <a:ext cx="3624262" cy="382588"/>
            <a:chOff x="4343400" y="4788631"/>
            <a:chExt cx="3623226" cy="382147"/>
          </a:xfrm>
        </p:grpSpPr>
        <p:cxnSp>
          <p:nvCxnSpPr>
            <p:cNvPr id="12" name="Straight Connector 11"/>
            <p:cNvCxnSpPr/>
            <p:nvPr/>
          </p:nvCxnSpPr>
          <p:spPr>
            <a:xfrm>
              <a:off x="4571935" y="4788631"/>
              <a:ext cx="3289946" cy="31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28" name="TextBox 10"/>
            <p:cNvSpPr txBox="1">
              <a:spLocks noChangeArrowheads="1"/>
            </p:cNvSpPr>
            <p:nvPr/>
          </p:nvSpPr>
          <p:spPr bwMode="auto">
            <a:xfrm>
              <a:off x="4343400" y="4800600"/>
              <a:ext cx="298480"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sp>
          <p:nvSpPr>
            <p:cNvPr id="31829" name="TextBox 23"/>
            <p:cNvSpPr txBox="1">
              <a:spLocks noChangeArrowheads="1"/>
            </p:cNvSpPr>
            <p:nvPr/>
          </p:nvSpPr>
          <p:spPr bwMode="auto">
            <a:xfrm>
              <a:off x="7017327" y="4832451"/>
              <a:ext cx="949299"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a:t>
              </a:r>
            </a:p>
          </p:txBody>
        </p:sp>
      </p:grpSp>
      <p:sp>
        <p:nvSpPr>
          <p:cNvPr id="15" name="TextBox 8"/>
          <p:cNvSpPr txBox="1">
            <a:spLocks noChangeArrowheads="1"/>
          </p:cNvSpPr>
          <p:nvPr/>
        </p:nvSpPr>
        <p:spPr bwMode="auto">
          <a:xfrm>
            <a:off x="1033463" y="906513"/>
            <a:ext cx="3276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(a) Producer surplus at price P</a:t>
            </a:r>
            <a:r>
              <a:rPr lang="en-US" sz="1600" baseline="-25000" dirty="0"/>
              <a:t>1</a:t>
            </a:r>
          </a:p>
        </p:txBody>
      </p:sp>
      <p:sp>
        <p:nvSpPr>
          <p:cNvPr id="16" name="TextBox 8"/>
          <p:cNvSpPr txBox="1">
            <a:spLocks noChangeArrowheads="1"/>
          </p:cNvSpPr>
          <p:nvPr/>
        </p:nvSpPr>
        <p:spPr bwMode="auto">
          <a:xfrm>
            <a:off x="5640388" y="903338"/>
            <a:ext cx="3302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(b) Producer surplus at price P</a:t>
            </a:r>
            <a:r>
              <a:rPr lang="en-US" sz="1600" baseline="-25000" dirty="0"/>
              <a:t>2</a:t>
            </a:r>
            <a:endParaRPr lang="en-US" sz="1600" dirty="0"/>
          </a:p>
        </p:txBody>
      </p:sp>
      <p:grpSp>
        <p:nvGrpSpPr>
          <p:cNvPr id="17" name="Group 16"/>
          <p:cNvGrpSpPr>
            <a:grpSpLocks/>
          </p:cNvGrpSpPr>
          <p:nvPr/>
        </p:nvGrpSpPr>
        <p:grpSpPr bwMode="auto">
          <a:xfrm>
            <a:off x="925513" y="1498650"/>
            <a:ext cx="2944812" cy="3014663"/>
            <a:chOff x="926278" y="1926142"/>
            <a:chExt cx="2944448" cy="3013991"/>
          </a:xfrm>
        </p:grpSpPr>
        <p:sp>
          <p:nvSpPr>
            <p:cNvPr id="31825" name="TextBox 23"/>
            <p:cNvSpPr txBox="1">
              <a:spLocks noChangeArrowheads="1"/>
            </p:cNvSpPr>
            <p:nvPr/>
          </p:nvSpPr>
          <p:spPr bwMode="auto">
            <a:xfrm>
              <a:off x="3060889" y="1926142"/>
              <a:ext cx="80983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Supply</a:t>
              </a:r>
            </a:p>
          </p:txBody>
        </p:sp>
        <p:cxnSp>
          <p:nvCxnSpPr>
            <p:cNvPr id="19" name="Straight Connector 18"/>
            <p:cNvCxnSpPr/>
            <p:nvPr/>
          </p:nvCxnSpPr>
          <p:spPr>
            <a:xfrm flipV="1">
              <a:off x="926278" y="2589569"/>
              <a:ext cx="2719051" cy="23505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p:cNvGrpSpPr>
            <a:grpSpLocks/>
          </p:cNvGrpSpPr>
          <p:nvPr/>
        </p:nvGrpSpPr>
        <p:grpSpPr bwMode="auto">
          <a:xfrm>
            <a:off x="531813" y="3049638"/>
            <a:ext cx="1855787" cy="338137"/>
            <a:chOff x="532410" y="3477490"/>
            <a:chExt cx="1854849" cy="338554"/>
          </a:xfrm>
        </p:grpSpPr>
        <p:cxnSp>
          <p:nvCxnSpPr>
            <p:cNvPr id="21" name="Straight Connector 20"/>
            <p:cNvCxnSpPr/>
            <p:nvPr/>
          </p:nvCxnSpPr>
          <p:spPr>
            <a:xfrm flipV="1">
              <a:off x="925911" y="3669814"/>
              <a:ext cx="1461348"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24" name="TextBox 21"/>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1</a:t>
              </a:r>
            </a:p>
          </p:txBody>
        </p:sp>
      </p:grpSp>
      <p:grpSp>
        <p:nvGrpSpPr>
          <p:cNvPr id="23" name="Group 22"/>
          <p:cNvGrpSpPr>
            <a:grpSpLocks/>
          </p:cNvGrpSpPr>
          <p:nvPr/>
        </p:nvGrpSpPr>
        <p:grpSpPr bwMode="auto">
          <a:xfrm>
            <a:off x="2220913" y="3254425"/>
            <a:ext cx="420687" cy="1912938"/>
            <a:chOff x="1955470" y="3682144"/>
            <a:chExt cx="420308" cy="1913220"/>
          </a:xfrm>
        </p:grpSpPr>
        <p:cxnSp>
          <p:nvCxnSpPr>
            <p:cNvPr id="24" name="Straight Connector 23"/>
            <p:cNvCxnSpPr/>
            <p:nvPr/>
          </p:nvCxnSpPr>
          <p:spPr>
            <a:xfrm rot="5400000">
              <a:off x="1353528" y="4464898"/>
              <a:ext cx="1567094" cy="158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22" name="TextBox 24"/>
            <p:cNvSpPr txBox="1">
              <a:spLocks noChangeArrowheads="1"/>
            </p:cNvSpPr>
            <p:nvPr/>
          </p:nvSpPr>
          <p:spPr bwMode="auto">
            <a:xfrm>
              <a:off x="1955470" y="5256810"/>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1</a:t>
              </a:r>
            </a:p>
          </p:txBody>
        </p:sp>
      </p:grpSp>
      <p:sp>
        <p:nvSpPr>
          <p:cNvPr id="26" name="Isosceles Triangle 25"/>
          <p:cNvSpPr/>
          <p:nvPr/>
        </p:nvSpPr>
        <p:spPr>
          <a:xfrm rot="10800000">
            <a:off x="949325" y="3262363"/>
            <a:ext cx="1403350" cy="1189037"/>
          </a:xfrm>
          <a:prstGeom prst="triangle">
            <a:avLst>
              <a:gd name="adj" fmla="val 100000"/>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srgbClr val="800080"/>
              </a:solidFill>
            </a:endParaRPr>
          </a:p>
        </p:txBody>
      </p:sp>
      <p:sp>
        <p:nvSpPr>
          <p:cNvPr id="27" name="TextBox 104"/>
          <p:cNvSpPr txBox="1">
            <a:spLocks noChangeArrowheads="1"/>
          </p:cNvSpPr>
          <p:nvPr/>
        </p:nvSpPr>
        <p:spPr bwMode="auto">
          <a:xfrm>
            <a:off x="1078700" y="3362375"/>
            <a:ext cx="7889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producer</a:t>
            </a:r>
          </a:p>
          <a:p>
            <a:pPr algn="ctr" eaLnBrk="1" hangingPunct="1"/>
            <a:r>
              <a:rPr lang="en-US" sz="1200" dirty="0"/>
              <a:t>surplus</a:t>
            </a:r>
          </a:p>
        </p:txBody>
      </p:sp>
      <p:grpSp>
        <p:nvGrpSpPr>
          <p:cNvPr id="28" name="Group 27"/>
          <p:cNvGrpSpPr>
            <a:grpSpLocks/>
          </p:cNvGrpSpPr>
          <p:nvPr/>
        </p:nvGrpSpPr>
        <p:grpSpPr bwMode="auto">
          <a:xfrm>
            <a:off x="855663" y="2881363"/>
            <a:ext cx="423862" cy="436562"/>
            <a:chOff x="2392240" y="2802589"/>
            <a:chExt cx="422499" cy="436818"/>
          </a:xfrm>
        </p:grpSpPr>
        <p:sp>
          <p:nvSpPr>
            <p:cNvPr id="31819"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820" name="TextBox 29"/>
            <p:cNvSpPr txBox="1">
              <a:spLocks noChangeArrowheads="1"/>
            </p:cNvSpPr>
            <p:nvPr/>
          </p:nvSpPr>
          <p:spPr bwMode="auto">
            <a:xfrm>
              <a:off x="2493817" y="2802589"/>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B</a:t>
              </a:r>
            </a:p>
          </p:txBody>
        </p:sp>
      </p:grpSp>
      <p:grpSp>
        <p:nvGrpSpPr>
          <p:cNvPr id="31" name="Group 30"/>
          <p:cNvGrpSpPr>
            <a:grpSpLocks/>
          </p:cNvGrpSpPr>
          <p:nvPr/>
        </p:nvGrpSpPr>
        <p:grpSpPr bwMode="auto">
          <a:xfrm>
            <a:off x="2330450" y="3184575"/>
            <a:ext cx="422275" cy="382588"/>
            <a:chOff x="2392240" y="3102882"/>
            <a:chExt cx="421844" cy="382624"/>
          </a:xfrm>
        </p:grpSpPr>
        <p:sp>
          <p:nvSpPr>
            <p:cNvPr id="31817"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818" name="TextBox 32"/>
            <p:cNvSpPr txBox="1">
              <a:spLocks noChangeArrowheads="1"/>
            </p:cNvSpPr>
            <p:nvPr/>
          </p:nvSpPr>
          <p:spPr bwMode="auto">
            <a:xfrm>
              <a:off x="2481942" y="3146952"/>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C</a:t>
              </a:r>
            </a:p>
          </p:txBody>
        </p:sp>
      </p:grpSp>
      <p:grpSp>
        <p:nvGrpSpPr>
          <p:cNvPr id="34" name="Group 33"/>
          <p:cNvGrpSpPr>
            <a:grpSpLocks/>
          </p:cNvGrpSpPr>
          <p:nvPr/>
        </p:nvGrpSpPr>
        <p:grpSpPr bwMode="auto">
          <a:xfrm>
            <a:off x="871538" y="4465688"/>
            <a:ext cx="434975" cy="338137"/>
            <a:chOff x="2392240" y="3099465"/>
            <a:chExt cx="434375" cy="338554"/>
          </a:xfrm>
        </p:grpSpPr>
        <p:sp>
          <p:nvSpPr>
            <p:cNvPr id="31815"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816" name="TextBox 35"/>
            <p:cNvSpPr txBox="1">
              <a:spLocks noChangeArrowheads="1"/>
            </p:cNvSpPr>
            <p:nvPr/>
          </p:nvSpPr>
          <p:spPr bwMode="auto">
            <a:xfrm>
              <a:off x="2505693" y="3099465"/>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a:t>
              </a:r>
            </a:p>
          </p:txBody>
        </p:sp>
      </p:grpSp>
      <p:grpSp>
        <p:nvGrpSpPr>
          <p:cNvPr id="37" name="Group 36"/>
          <p:cNvGrpSpPr>
            <a:grpSpLocks/>
          </p:cNvGrpSpPr>
          <p:nvPr/>
        </p:nvGrpSpPr>
        <p:grpSpPr bwMode="auto">
          <a:xfrm>
            <a:off x="4672013" y="1147813"/>
            <a:ext cx="3900487" cy="3679825"/>
            <a:chOff x="1194096" y="1589303"/>
            <a:chExt cx="3900394" cy="3679435"/>
          </a:xfrm>
        </p:grpSpPr>
        <p:sp>
          <p:nvSpPr>
            <p:cNvPr id="38" name="Rectangle 37"/>
            <p:cNvSpPr/>
            <p:nvPr/>
          </p:nvSpPr>
          <p:spPr>
            <a:xfrm>
              <a:off x="1829081" y="1840101"/>
              <a:ext cx="3265409" cy="34286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31812" name="Group 48"/>
            <p:cNvGrpSpPr>
              <a:grpSpLocks/>
            </p:cNvGrpSpPr>
            <p:nvPr/>
          </p:nvGrpSpPr>
          <p:grpSpPr bwMode="auto">
            <a:xfrm>
              <a:off x="1194096" y="1589303"/>
              <a:ext cx="651139" cy="3668320"/>
              <a:chOff x="3937056" y="1133301"/>
              <a:chExt cx="651139" cy="3668092"/>
            </a:xfrm>
          </p:grpSpPr>
          <p:cxnSp>
            <p:nvCxnSpPr>
              <p:cNvPr id="40" name="Straight Connector 39"/>
              <p:cNvCxnSpPr/>
              <p:nvPr/>
            </p:nvCxnSpPr>
            <p:spPr>
              <a:xfrm rot="5400000">
                <a:off x="2896716" y="3124484"/>
                <a:ext cx="335223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14" name="TextBox 56"/>
              <p:cNvSpPr txBox="1">
                <a:spLocks noChangeArrowheads="1"/>
              </p:cNvSpPr>
              <p:nvPr/>
            </p:nvSpPr>
            <p:spPr bwMode="auto">
              <a:xfrm>
                <a:off x="3937056" y="1133301"/>
                <a:ext cx="651139" cy="33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42" name="Group 8"/>
          <p:cNvGrpSpPr>
            <a:grpSpLocks/>
          </p:cNvGrpSpPr>
          <p:nvPr/>
        </p:nvGrpSpPr>
        <p:grpSpPr bwMode="auto">
          <a:xfrm>
            <a:off x="5078413" y="4814938"/>
            <a:ext cx="3622675" cy="382587"/>
            <a:chOff x="4343400" y="4788631"/>
            <a:chExt cx="3623226" cy="382147"/>
          </a:xfrm>
        </p:grpSpPr>
        <p:cxnSp>
          <p:nvCxnSpPr>
            <p:cNvPr id="43" name="Straight Connector 42"/>
            <p:cNvCxnSpPr/>
            <p:nvPr/>
          </p:nvCxnSpPr>
          <p:spPr>
            <a:xfrm>
              <a:off x="4572035" y="4788631"/>
              <a:ext cx="3289800" cy="31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09" name="TextBox 10"/>
            <p:cNvSpPr txBox="1">
              <a:spLocks noChangeArrowheads="1"/>
            </p:cNvSpPr>
            <p:nvPr/>
          </p:nvSpPr>
          <p:spPr bwMode="auto">
            <a:xfrm>
              <a:off x="4343400" y="4800600"/>
              <a:ext cx="298480"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sp>
          <p:nvSpPr>
            <p:cNvPr id="31810" name="TextBox 23"/>
            <p:cNvSpPr txBox="1">
              <a:spLocks noChangeArrowheads="1"/>
            </p:cNvSpPr>
            <p:nvPr/>
          </p:nvSpPr>
          <p:spPr bwMode="auto">
            <a:xfrm>
              <a:off x="7017327" y="4832451"/>
              <a:ext cx="949299"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a:t>
              </a:r>
            </a:p>
          </p:txBody>
        </p:sp>
      </p:grpSp>
      <p:grpSp>
        <p:nvGrpSpPr>
          <p:cNvPr id="46" name="Group 45"/>
          <p:cNvGrpSpPr>
            <a:grpSpLocks/>
          </p:cNvGrpSpPr>
          <p:nvPr/>
        </p:nvGrpSpPr>
        <p:grpSpPr bwMode="auto">
          <a:xfrm>
            <a:off x="5292423" y="1473932"/>
            <a:ext cx="2994327" cy="3001660"/>
            <a:chOff x="912903" y="1926142"/>
            <a:chExt cx="2993448" cy="3000618"/>
          </a:xfrm>
        </p:grpSpPr>
        <p:sp>
          <p:nvSpPr>
            <p:cNvPr id="31806" name="TextBox 23"/>
            <p:cNvSpPr txBox="1">
              <a:spLocks noChangeArrowheads="1"/>
            </p:cNvSpPr>
            <p:nvPr/>
          </p:nvSpPr>
          <p:spPr bwMode="auto">
            <a:xfrm>
              <a:off x="3096514" y="1926142"/>
              <a:ext cx="80983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Supply</a:t>
              </a:r>
            </a:p>
          </p:txBody>
        </p:sp>
        <p:cxnSp>
          <p:nvCxnSpPr>
            <p:cNvPr id="48" name="Straight Connector 47"/>
            <p:cNvCxnSpPr/>
            <p:nvPr/>
          </p:nvCxnSpPr>
          <p:spPr>
            <a:xfrm flipV="1">
              <a:off x="912903" y="2598706"/>
              <a:ext cx="2778897" cy="232805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Group 51"/>
          <p:cNvGrpSpPr>
            <a:grpSpLocks/>
          </p:cNvGrpSpPr>
          <p:nvPr/>
        </p:nvGrpSpPr>
        <p:grpSpPr bwMode="auto">
          <a:xfrm>
            <a:off x="6584950" y="3240138"/>
            <a:ext cx="420688" cy="1914525"/>
            <a:chOff x="6335486" y="3668289"/>
            <a:chExt cx="420308" cy="1913220"/>
          </a:xfrm>
        </p:grpSpPr>
        <p:cxnSp>
          <p:nvCxnSpPr>
            <p:cNvPr id="53" name="Straight Connector 52"/>
            <p:cNvCxnSpPr/>
            <p:nvPr/>
          </p:nvCxnSpPr>
          <p:spPr>
            <a:xfrm rot="5400000">
              <a:off x="5733400" y="4451186"/>
              <a:ext cx="1567381"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03" name="TextBox 53"/>
            <p:cNvSpPr txBox="1">
              <a:spLocks noChangeArrowheads="1"/>
            </p:cNvSpPr>
            <p:nvPr/>
          </p:nvSpPr>
          <p:spPr bwMode="auto">
            <a:xfrm>
              <a:off x="6335486" y="5242955"/>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1</a:t>
              </a:r>
            </a:p>
          </p:txBody>
        </p:sp>
      </p:grpSp>
      <p:sp>
        <p:nvSpPr>
          <p:cNvPr id="55" name="Isosceles Triangle 54"/>
          <p:cNvSpPr/>
          <p:nvPr/>
        </p:nvSpPr>
        <p:spPr>
          <a:xfrm rot="10800000">
            <a:off x="5335587" y="3234310"/>
            <a:ext cx="1381125" cy="1189197"/>
          </a:xfrm>
          <a:prstGeom prst="triangle">
            <a:avLst>
              <a:gd name="adj" fmla="val 100000"/>
            </a:avLst>
          </a:prstGeom>
          <a:solidFill>
            <a:srgbClr val="F8EDEC"/>
          </a:solidFill>
          <a:ln>
            <a:solidFill>
              <a:srgbClr val="F8EDE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srgbClr val="800080"/>
              </a:solidFill>
            </a:endParaRPr>
          </a:p>
        </p:txBody>
      </p:sp>
      <p:sp>
        <p:nvSpPr>
          <p:cNvPr id="56" name="TextBox 104"/>
          <p:cNvSpPr txBox="1">
            <a:spLocks noChangeArrowheads="1"/>
          </p:cNvSpPr>
          <p:nvPr/>
        </p:nvSpPr>
        <p:spPr bwMode="auto">
          <a:xfrm>
            <a:off x="5368920" y="3290938"/>
            <a:ext cx="7889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Initial</a:t>
            </a:r>
          </a:p>
          <a:p>
            <a:pPr algn="ctr" eaLnBrk="1" hangingPunct="1"/>
            <a:r>
              <a:rPr lang="en-US" sz="1200" dirty="0"/>
              <a:t>producer</a:t>
            </a:r>
          </a:p>
          <a:p>
            <a:pPr algn="ctr" eaLnBrk="1" hangingPunct="1"/>
            <a:r>
              <a:rPr lang="en-US" sz="1200" dirty="0"/>
              <a:t>surplus</a:t>
            </a:r>
          </a:p>
        </p:txBody>
      </p:sp>
      <p:grpSp>
        <p:nvGrpSpPr>
          <p:cNvPr id="57" name="Group 56"/>
          <p:cNvGrpSpPr>
            <a:grpSpLocks/>
          </p:cNvGrpSpPr>
          <p:nvPr/>
        </p:nvGrpSpPr>
        <p:grpSpPr bwMode="auto">
          <a:xfrm>
            <a:off x="5229225" y="4419650"/>
            <a:ext cx="446088" cy="393700"/>
            <a:chOff x="2392240" y="3102882"/>
            <a:chExt cx="446250" cy="394509"/>
          </a:xfrm>
        </p:grpSpPr>
        <p:sp>
          <p:nvSpPr>
            <p:cNvPr id="31800"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801" name="TextBox 58"/>
            <p:cNvSpPr txBox="1">
              <a:spLocks noChangeArrowheads="1"/>
            </p:cNvSpPr>
            <p:nvPr/>
          </p:nvSpPr>
          <p:spPr bwMode="auto">
            <a:xfrm>
              <a:off x="2517568" y="3158837"/>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a:t>
              </a:r>
            </a:p>
          </p:txBody>
        </p:sp>
      </p:grpSp>
      <p:grpSp>
        <p:nvGrpSpPr>
          <p:cNvPr id="60" name="Group 59"/>
          <p:cNvGrpSpPr>
            <a:grpSpLocks/>
          </p:cNvGrpSpPr>
          <p:nvPr/>
        </p:nvGrpSpPr>
        <p:grpSpPr bwMode="auto">
          <a:xfrm>
            <a:off x="4911725" y="2365425"/>
            <a:ext cx="2692400" cy="339725"/>
            <a:chOff x="532410" y="3477490"/>
            <a:chExt cx="2691532" cy="338554"/>
          </a:xfrm>
        </p:grpSpPr>
        <p:cxnSp>
          <p:nvCxnSpPr>
            <p:cNvPr id="61" name="Straight Connector 60"/>
            <p:cNvCxnSpPr/>
            <p:nvPr/>
          </p:nvCxnSpPr>
          <p:spPr>
            <a:xfrm>
              <a:off x="925983" y="3668916"/>
              <a:ext cx="2297959" cy="474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799" name="TextBox 61"/>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2</a:t>
              </a:r>
            </a:p>
          </p:txBody>
        </p:sp>
      </p:grpSp>
      <p:grpSp>
        <p:nvGrpSpPr>
          <p:cNvPr id="63" name="Group 62"/>
          <p:cNvGrpSpPr>
            <a:grpSpLocks/>
          </p:cNvGrpSpPr>
          <p:nvPr/>
        </p:nvGrpSpPr>
        <p:grpSpPr bwMode="auto">
          <a:xfrm>
            <a:off x="7427913" y="2570213"/>
            <a:ext cx="420687" cy="2584450"/>
            <a:chOff x="6335486" y="2998431"/>
            <a:chExt cx="420308" cy="2583078"/>
          </a:xfrm>
        </p:grpSpPr>
        <p:cxnSp>
          <p:nvCxnSpPr>
            <p:cNvPr id="64" name="Straight Connector 63"/>
            <p:cNvCxnSpPr/>
            <p:nvPr/>
          </p:nvCxnSpPr>
          <p:spPr>
            <a:xfrm rot="16200000" flipH="1">
              <a:off x="5397704" y="4117025"/>
              <a:ext cx="2237187"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797" name="TextBox 64"/>
            <p:cNvSpPr txBox="1">
              <a:spLocks noChangeArrowheads="1"/>
            </p:cNvSpPr>
            <p:nvPr/>
          </p:nvSpPr>
          <p:spPr bwMode="auto">
            <a:xfrm>
              <a:off x="6335486" y="5242955"/>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2</a:t>
              </a:r>
            </a:p>
          </p:txBody>
        </p:sp>
      </p:grpSp>
      <p:sp>
        <p:nvSpPr>
          <p:cNvPr id="66" name="Rectangle 65"/>
          <p:cNvSpPr/>
          <p:nvPr/>
        </p:nvSpPr>
        <p:spPr>
          <a:xfrm>
            <a:off x="5334000" y="2576314"/>
            <a:ext cx="1419225" cy="650442"/>
          </a:xfrm>
          <a:prstGeom prst="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7" name="Group 66"/>
          <p:cNvGrpSpPr>
            <a:grpSpLocks/>
          </p:cNvGrpSpPr>
          <p:nvPr/>
        </p:nvGrpSpPr>
        <p:grpSpPr bwMode="auto">
          <a:xfrm>
            <a:off x="5237163" y="2879775"/>
            <a:ext cx="422275" cy="425450"/>
            <a:chOff x="2392240" y="2814453"/>
            <a:chExt cx="422499" cy="424954"/>
          </a:xfrm>
        </p:grpSpPr>
        <p:sp>
          <p:nvSpPr>
            <p:cNvPr id="31794"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795" name="TextBox 68"/>
            <p:cNvSpPr txBox="1">
              <a:spLocks noChangeArrowheads="1"/>
            </p:cNvSpPr>
            <p:nvPr/>
          </p:nvSpPr>
          <p:spPr bwMode="auto">
            <a:xfrm>
              <a:off x="2493817" y="2814453"/>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B</a:t>
              </a:r>
            </a:p>
          </p:txBody>
        </p:sp>
      </p:grpSp>
      <p:grpSp>
        <p:nvGrpSpPr>
          <p:cNvPr id="70" name="Group 69"/>
          <p:cNvGrpSpPr>
            <a:grpSpLocks/>
          </p:cNvGrpSpPr>
          <p:nvPr/>
        </p:nvGrpSpPr>
        <p:grpSpPr bwMode="auto">
          <a:xfrm>
            <a:off x="5249863" y="2193975"/>
            <a:ext cx="457200" cy="460375"/>
            <a:chOff x="2392240" y="2778828"/>
            <a:chExt cx="457469" cy="460579"/>
          </a:xfrm>
        </p:grpSpPr>
        <p:sp>
          <p:nvSpPr>
            <p:cNvPr id="31792"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793" name="TextBox 71"/>
            <p:cNvSpPr txBox="1">
              <a:spLocks noChangeArrowheads="1"/>
            </p:cNvSpPr>
            <p:nvPr/>
          </p:nvSpPr>
          <p:spPr bwMode="auto">
            <a:xfrm>
              <a:off x="2517567" y="2778828"/>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a:t>
              </a:r>
            </a:p>
          </p:txBody>
        </p:sp>
      </p:grpSp>
      <p:sp>
        <p:nvSpPr>
          <p:cNvPr id="73" name="Isosceles Triangle 72"/>
          <p:cNvSpPr/>
          <p:nvPr/>
        </p:nvSpPr>
        <p:spPr>
          <a:xfrm rot="5400000">
            <a:off x="6838234" y="2509094"/>
            <a:ext cx="622300" cy="744538"/>
          </a:xfrm>
          <a:prstGeom prst="triangle">
            <a:avLst>
              <a:gd name="adj" fmla="val 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74" name="Group 73"/>
          <p:cNvGrpSpPr>
            <a:grpSpLocks/>
          </p:cNvGrpSpPr>
          <p:nvPr/>
        </p:nvGrpSpPr>
        <p:grpSpPr bwMode="auto">
          <a:xfrm>
            <a:off x="6715125" y="3149650"/>
            <a:ext cx="434975" cy="339725"/>
            <a:chOff x="2392240" y="3087577"/>
            <a:chExt cx="433719" cy="338554"/>
          </a:xfrm>
        </p:grpSpPr>
        <p:sp>
          <p:nvSpPr>
            <p:cNvPr id="31790"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791" name="TextBox 75"/>
            <p:cNvSpPr txBox="1">
              <a:spLocks noChangeArrowheads="1"/>
            </p:cNvSpPr>
            <p:nvPr/>
          </p:nvSpPr>
          <p:spPr bwMode="auto">
            <a:xfrm>
              <a:off x="2493817" y="3087577"/>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C</a:t>
              </a:r>
            </a:p>
          </p:txBody>
        </p:sp>
      </p:grpSp>
      <p:grpSp>
        <p:nvGrpSpPr>
          <p:cNvPr id="77" name="Group 76"/>
          <p:cNvGrpSpPr>
            <a:grpSpLocks/>
          </p:cNvGrpSpPr>
          <p:nvPr/>
        </p:nvGrpSpPr>
        <p:grpSpPr bwMode="auto">
          <a:xfrm>
            <a:off x="6692900" y="2140000"/>
            <a:ext cx="428625" cy="492125"/>
            <a:chOff x="2392240" y="2746466"/>
            <a:chExt cx="429027" cy="492941"/>
          </a:xfrm>
        </p:grpSpPr>
        <p:sp>
          <p:nvSpPr>
            <p:cNvPr id="31788"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789" name="TextBox 78"/>
            <p:cNvSpPr txBox="1">
              <a:spLocks noChangeArrowheads="1"/>
            </p:cNvSpPr>
            <p:nvPr/>
          </p:nvSpPr>
          <p:spPr bwMode="auto">
            <a:xfrm>
              <a:off x="2500345" y="2746466"/>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E</a:t>
              </a:r>
            </a:p>
          </p:txBody>
        </p:sp>
      </p:grpSp>
      <p:grpSp>
        <p:nvGrpSpPr>
          <p:cNvPr id="80" name="Group 79"/>
          <p:cNvGrpSpPr>
            <a:grpSpLocks/>
          </p:cNvGrpSpPr>
          <p:nvPr/>
        </p:nvGrpSpPr>
        <p:grpSpPr bwMode="auto">
          <a:xfrm>
            <a:off x="7472363" y="2095550"/>
            <a:ext cx="309562" cy="515938"/>
            <a:chOff x="2328049" y="2722367"/>
            <a:chExt cx="309700" cy="517040"/>
          </a:xfrm>
        </p:grpSpPr>
        <p:sp>
          <p:nvSpPr>
            <p:cNvPr id="31786"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1787" name="TextBox 81"/>
            <p:cNvSpPr txBox="1">
              <a:spLocks noChangeArrowheads="1"/>
            </p:cNvSpPr>
            <p:nvPr/>
          </p:nvSpPr>
          <p:spPr bwMode="auto">
            <a:xfrm>
              <a:off x="2328049" y="2722367"/>
              <a:ext cx="3097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F</a:t>
              </a:r>
            </a:p>
          </p:txBody>
        </p:sp>
      </p:grpSp>
      <p:grpSp>
        <p:nvGrpSpPr>
          <p:cNvPr id="83" name="Group 82"/>
          <p:cNvGrpSpPr>
            <a:grpSpLocks/>
          </p:cNvGrpSpPr>
          <p:nvPr/>
        </p:nvGrpSpPr>
        <p:grpSpPr bwMode="auto">
          <a:xfrm>
            <a:off x="5370513" y="1500238"/>
            <a:ext cx="1570037" cy="1281112"/>
            <a:chOff x="6128649" y="2669592"/>
            <a:chExt cx="1569978" cy="1280027"/>
          </a:xfrm>
        </p:grpSpPr>
        <p:sp>
          <p:nvSpPr>
            <p:cNvPr id="31784" name="TextBox 104"/>
            <p:cNvSpPr txBox="1">
              <a:spLocks noChangeArrowheads="1"/>
            </p:cNvSpPr>
            <p:nvPr/>
          </p:nvSpPr>
          <p:spPr bwMode="auto">
            <a:xfrm>
              <a:off x="6128649" y="2669592"/>
              <a:ext cx="1569978" cy="64633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Additional producer surplus to initial producers</a:t>
              </a:r>
            </a:p>
          </p:txBody>
        </p:sp>
        <p:cxnSp>
          <p:nvCxnSpPr>
            <p:cNvPr id="85" name="Straight Connector 84"/>
            <p:cNvCxnSpPr/>
            <p:nvPr/>
          </p:nvCxnSpPr>
          <p:spPr>
            <a:xfrm rot="16200000" flipV="1">
              <a:off x="6353548" y="3550655"/>
              <a:ext cx="683633" cy="114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 name="Group 85"/>
          <p:cNvGrpSpPr>
            <a:grpSpLocks/>
          </p:cNvGrpSpPr>
          <p:nvPr/>
        </p:nvGrpSpPr>
        <p:grpSpPr bwMode="auto">
          <a:xfrm>
            <a:off x="6978650" y="2813100"/>
            <a:ext cx="2165350" cy="471488"/>
            <a:chOff x="5751799" y="2602304"/>
            <a:chExt cx="2165684" cy="472117"/>
          </a:xfrm>
        </p:grpSpPr>
        <p:sp>
          <p:nvSpPr>
            <p:cNvPr id="31782" name="TextBox 104"/>
            <p:cNvSpPr txBox="1">
              <a:spLocks noChangeArrowheads="1"/>
            </p:cNvSpPr>
            <p:nvPr/>
          </p:nvSpPr>
          <p:spPr bwMode="auto">
            <a:xfrm>
              <a:off x="6347505" y="2612756"/>
              <a:ext cx="1569978"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dirty="0"/>
                <a:t>Producer surplus</a:t>
              </a:r>
            </a:p>
            <a:p>
              <a:pPr eaLnBrk="1" hangingPunct="1"/>
              <a:r>
                <a:rPr lang="en-US" sz="1200" dirty="0"/>
                <a:t>to new producers</a:t>
              </a:r>
            </a:p>
          </p:txBody>
        </p:sp>
        <p:cxnSp>
          <p:nvCxnSpPr>
            <p:cNvPr id="88" name="Straight Connector 87"/>
            <p:cNvCxnSpPr/>
            <p:nvPr/>
          </p:nvCxnSpPr>
          <p:spPr>
            <a:xfrm>
              <a:off x="5751799" y="2602304"/>
              <a:ext cx="590641" cy="3465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0" name="Straight Connector 99"/>
          <p:cNvCxnSpPr/>
          <p:nvPr/>
        </p:nvCxnSpPr>
        <p:spPr>
          <a:xfrm rot="5400000">
            <a:off x="6421437" y="2890888"/>
            <a:ext cx="696913"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49" name="Group 48"/>
          <p:cNvGrpSpPr>
            <a:grpSpLocks/>
          </p:cNvGrpSpPr>
          <p:nvPr/>
        </p:nvGrpSpPr>
        <p:grpSpPr bwMode="auto">
          <a:xfrm>
            <a:off x="4911725" y="3035350"/>
            <a:ext cx="1847850" cy="339725"/>
            <a:chOff x="532410" y="3477490"/>
            <a:chExt cx="1846648" cy="338554"/>
          </a:xfrm>
        </p:grpSpPr>
        <p:cxnSp>
          <p:nvCxnSpPr>
            <p:cNvPr id="50" name="Straight Connector 49"/>
            <p:cNvCxnSpPr/>
            <p:nvPr/>
          </p:nvCxnSpPr>
          <p:spPr>
            <a:xfrm>
              <a:off x="925854" y="3675846"/>
              <a:ext cx="1453204" cy="3164"/>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05" name="TextBox 50"/>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par>
                                <p:cTn id="12" presetID="22" presetClass="entr" presetSubtype="4"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left)">
                                      <p:cBhvr>
                                        <p:cTn id="18" dur="1000"/>
                                        <p:tgtEl>
                                          <p:spTgt spid="17"/>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par>
                          <p:cTn id="23" fill="hold" nodeType="afterGroup">
                            <p:stCondLst>
                              <p:cond delay="2500"/>
                            </p:stCondLst>
                            <p:childTnLst>
                              <p:par>
                                <p:cTn id="24" presetID="22" presetClass="entr" presetSubtype="1" fill="hold" nodeType="after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wipe(up)">
                                      <p:cBhvr>
                                        <p:cTn id="26" dur="500"/>
                                        <p:tgtEl>
                                          <p:spTgt spid="23"/>
                                        </p:tgtEl>
                                      </p:cBhvr>
                                    </p:animEffect>
                                  </p:childTnLst>
                                </p:cTn>
                              </p:par>
                            </p:childTnLst>
                          </p:cTn>
                        </p:par>
                        <p:par>
                          <p:cTn id="27" fill="hold" nodeType="afterGroup">
                            <p:stCondLst>
                              <p:cond delay="3000"/>
                            </p:stCondLst>
                            <p:childTnLst>
                              <p:par>
                                <p:cTn id="28" presetID="22" presetClass="entr" presetSubtype="8" fill="hold" nodeType="after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wipe(left)">
                                      <p:cBhvr>
                                        <p:cTn id="30" dur="500"/>
                                        <p:tgtEl>
                                          <p:spTgt spid="34"/>
                                        </p:tgtEl>
                                      </p:cBhvr>
                                    </p:animEffect>
                                  </p:childTnLst>
                                </p:cTn>
                              </p:par>
                            </p:childTnLst>
                          </p:cTn>
                        </p:par>
                        <p:par>
                          <p:cTn id="31" fill="hold" nodeType="afterGroup">
                            <p:stCondLst>
                              <p:cond delay="3500"/>
                            </p:stCondLst>
                            <p:childTnLst>
                              <p:par>
                                <p:cTn id="32" presetID="22" presetClass="entr" presetSubtype="8" fill="hold" nodeType="after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left)">
                                      <p:cBhvr>
                                        <p:cTn id="34" dur="500"/>
                                        <p:tgtEl>
                                          <p:spTgt spid="28"/>
                                        </p:tgtEl>
                                      </p:cBhvr>
                                    </p:animEffect>
                                  </p:childTnLst>
                                </p:cTn>
                              </p:par>
                            </p:childTnLst>
                          </p:cTn>
                        </p:par>
                        <p:par>
                          <p:cTn id="35" fill="hold" nodeType="afterGroup">
                            <p:stCondLst>
                              <p:cond delay="4000"/>
                            </p:stCondLst>
                            <p:childTnLst>
                              <p:par>
                                <p:cTn id="36" presetID="22" presetClass="entr" presetSubtype="8" fill="hold" nodeType="after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wipe(left)">
                                      <p:cBhvr>
                                        <p:cTn id="38" dur="500"/>
                                        <p:tgtEl>
                                          <p:spTgt spid="31"/>
                                        </p:tgtEl>
                                      </p:cBhvr>
                                    </p:animEffect>
                                  </p:childTnLst>
                                </p:cTn>
                              </p:par>
                            </p:childTnLst>
                          </p:cTn>
                        </p:par>
                        <p:par>
                          <p:cTn id="39" fill="hold" nodeType="afterGroup">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left)">
                                      <p:cBhvr>
                                        <p:cTn id="42" dur="1000"/>
                                        <p:tgtEl>
                                          <p:spTgt spid="26"/>
                                        </p:tgtEl>
                                      </p:cBhvr>
                                    </p:animEffect>
                                  </p:childTnLst>
                                </p:cTn>
                              </p:par>
                            </p:childTnLst>
                          </p:cTn>
                        </p:par>
                        <p:par>
                          <p:cTn id="43" fill="hold" nodeType="afterGroup">
                            <p:stCondLst>
                              <p:cond delay="5500"/>
                            </p:stCondLst>
                            <p:childTnLst>
                              <p:par>
                                <p:cTn id="44" presetID="22" presetClass="entr" presetSubtype="8" fill="hold" grpId="0" nodeType="after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wipe(left)">
                                      <p:cBhvr>
                                        <p:cTn id="46" dur="1000"/>
                                        <p:tgtEl>
                                          <p:spTgt spid="27"/>
                                        </p:tgtEl>
                                      </p:cBhvr>
                                    </p:animEffect>
                                  </p:childTnLst>
                                </p:cTn>
                              </p:par>
                            </p:childTnLst>
                          </p:cTn>
                        </p:par>
                      </p:childTnLst>
                    </p:cTn>
                  </p:par>
                  <p:par>
                    <p:cTn id="47" fill="hold">
                      <p:stCondLst>
                        <p:cond delay="indefinite"/>
                      </p:stCondLst>
                      <p:childTnLst>
                        <p:par>
                          <p:cTn id="48" fill="hold" nodeType="after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left)">
                                      <p:cBhvr>
                                        <p:cTn id="51" dur="500"/>
                                        <p:tgtEl>
                                          <p:spTgt spid="16"/>
                                        </p:tgtEl>
                                      </p:cBhvr>
                                    </p:animEffect>
                                  </p:childTnLst>
                                </p:cTn>
                              </p:par>
                            </p:childTnLst>
                          </p:cTn>
                        </p:par>
                        <p:par>
                          <p:cTn id="52" fill="hold" nodeType="afterGroup">
                            <p:stCondLst>
                              <p:cond delay="500"/>
                            </p:stCondLst>
                            <p:childTnLst>
                              <p:par>
                                <p:cTn id="53" presetID="22" presetClass="entr" presetSubtype="8" fill="hold" nodeType="after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wipe(left)">
                                      <p:cBhvr>
                                        <p:cTn id="55" dur="500"/>
                                        <p:tgtEl>
                                          <p:spTgt spid="42"/>
                                        </p:tgtEl>
                                      </p:cBhvr>
                                    </p:animEffect>
                                  </p:childTnLst>
                                </p:cTn>
                              </p:par>
                              <p:par>
                                <p:cTn id="56" presetID="22" presetClass="entr" presetSubtype="4" fill="hold" nodeType="with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wipe(down)">
                                      <p:cBhvr>
                                        <p:cTn id="58" dur="500"/>
                                        <p:tgtEl>
                                          <p:spTgt spid="37"/>
                                        </p:tgtEl>
                                      </p:cBhvr>
                                    </p:animEffect>
                                  </p:childTnLst>
                                </p:cTn>
                              </p:par>
                            </p:childTnLst>
                          </p:cTn>
                        </p:par>
                        <p:par>
                          <p:cTn id="59" fill="hold" nodeType="afterGroup">
                            <p:stCondLst>
                              <p:cond delay="1000"/>
                            </p:stCondLst>
                            <p:childTnLst>
                              <p:par>
                                <p:cTn id="60" presetID="22" presetClass="entr" presetSubtype="8" fill="hold" nodeType="after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wipe(left)">
                                      <p:cBhvr>
                                        <p:cTn id="62" dur="1000"/>
                                        <p:tgtEl>
                                          <p:spTgt spid="46"/>
                                        </p:tgtEl>
                                      </p:cBhvr>
                                    </p:animEffect>
                                  </p:childTnLst>
                                </p:cTn>
                              </p:par>
                            </p:childTnLst>
                          </p:cTn>
                        </p:par>
                        <p:par>
                          <p:cTn id="63" fill="hold" nodeType="afterGroup">
                            <p:stCondLst>
                              <p:cond delay="2000"/>
                            </p:stCondLst>
                            <p:childTnLst>
                              <p:par>
                                <p:cTn id="64" presetID="22" presetClass="entr" presetSubtype="8" fill="hold" nodeType="after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wipe(left)">
                                      <p:cBhvr>
                                        <p:cTn id="66" dur="500"/>
                                        <p:tgtEl>
                                          <p:spTgt spid="49"/>
                                        </p:tgtEl>
                                      </p:cBhvr>
                                    </p:animEffect>
                                  </p:childTnLst>
                                </p:cTn>
                              </p:par>
                            </p:childTnLst>
                          </p:cTn>
                        </p:par>
                        <p:par>
                          <p:cTn id="67" fill="hold" nodeType="afterGroup">
                            <p:stCondLst>
                              <p:cond delay="2500"/>
                            </p:stCondLst>
                            <p:childTnLst>
                              <p:par>
                                <p:cTn id="68" presetID="22" presetClass="entr" presetSubtype="1" fill="hold" nodeType="afterEffect">
                                  <p:stCondLst>
                                    <p:cond delay="0"/>
                                  </p:stCondLst>
                                  <p:childTnLst>
                                    <p:set>
                                      <p:cBhvr>
                                        <p:cTn id="69" dur="1" fill="hold">
                                          <p:stCondLst>
                                            <p:cond delay="0"/>
                                          </p:stCondLst>
                                        </p:cTn>
                                        <p:tgtEl>
                                          <p:spTgt spid="52"/>
                                        </p:tgtEl>
                                        <p:attrNameLst>
                                          <p:attrName>style.visibility</p:attrName>
                                        </p:attrNameLst>
                                      </p:cBhvr>
                                      <p:to>
                                        <p:strVal val="visible"/>
                                      </p:to>
                                    </p:set>
                                    <p:animEffect transition="in" filter="wipe(up)">
                                      <p:cBhvr>
                                        <p:cTn id="70" dur="500"/>
                                        <p:tgtEl>
                                          <p:spTgt spid="52"/>
                                        </p:tgtEl>
                                      </p:cBhvr>
                                    </p:animEffect>
                                  </p:childTnLst>
                                </p:cTn>
                              </p:par>
                            </p:childTnLst>
                          </p:cTn>
                        </p:par>
                        <p:par>
                          <p:cTn id="71" fill="hold" nodeType="afterGroup">
                            <p:stCondLst>
                              <p:cond delay="3000"/>
                            </p:stCondLst>
                            <p:childTnLst>
                              <p:par>
                                <p:cTn id="72" presetID="22" presetClass="entr" presetSubtype="8" fill="hold" grpId="0" nodeType="afterEffect">
                                  <p:stCondLst>
                                    <p:cond delay="0"/>
                                  </p:stCondLst>
                                  <p:childTnLst>
                                    <p:set>
                                      <p:cBhvr>
                                        <p:cTn id="73" dur="1" fill="hold">
                                          <p:stCondLst>
                                            <p:cond delay="0"/>
                                          </p:stCondLst>
                                        </p:cTn>
                                        <p:tgtEl>
                                          <p:spTgt spid="55"/>
                                        </p:tgtEl>
                                        <p:attrNameLst>
                                          <p:attrName>style.visibility</p:attrName>
                                        </p:attrNameLst>
                                      </p:cBhvr>
                                      <p:to>
                                        <p:strVal val="visible"/>
                                      </p:to>
                                    </p:set>
                                    <p:animEffect transition="in" filter="wipe(left)">
                                      <p:cBhvr>
                                        <p:cTn id="74" dur="1000"/>
                                        <p:tgtEl>
                                          <p:spTgt spid="55"/>
                                        </p:tgtEl>
                                      </p:cBhvr>
                                    </p:animEffect>
                                  </p:childTnLst>
                                </p:cTn>
                              </p:par>
                            </p:childTnLst>
                          </p:cTn>
                        </p:par>
                        <p:par>
                          <p:cTn id="75" fill="hold" nodeType="afterGroup">
                            <p:stCondLst>
                              <p:cond delay="4000"/>
                            </p:stCondLst>
                            <p:childTnLst>
                              <p:par>
                                <p:cTn id="76" presetID="22" presetClass="entr" presetSubtype="8" fill="hold" grpId="0" nodeType="afterEffect">
                                  <p:stCondLst>
                                    <p:cond delay="0"/>
                                  </p:stCondLst>
                                  <p:childTnLst>
                                    <p:set>
                                      <p:cBhvr>
                                        <p:cTn id="77" dur="1" fill="hold">
                                          <p:stCondLst>
                                            <p:cond delay="0"/>
                                          </p:stCondLst>
                                        </p:cTn>
                                        <p:tgtEl>
                                          <p:spTgt spid="56"/>
                                        </p:tgtEl>
                                        <p:attrNameLst>
                                          <p:attrName>style.visibility</p:attrName>
                                        </p:attrNameLst>
                                      </p:cBhvr>
                                      <p:to>
                                        <p:strVal val="visible"/>
                                      </p:to>
                                    </p:set>
                                    <p:animEffect transition="in" filter="wipe(left)">
                                      <p:cBhvr>
                                        <p:cTn id="78" dur="1000"/>
                                        <p:tgtEl>
                                          <p:spTgt spid="56"/>
                                        </p:tgtEl>
                                      </p:cBhvr>
                                    </p:animEffect>
                                  </p:childTnLst>
                                </p:cTn>
                              </p:par>
                            </p:childTnLst>
                          </p:cTn>
                        </p:par>
                        <p:par>
                          <p:cTn id="79" fill="hold" nodeType="afterGroup">
                            <p:stCondLst>
                              <p:cond delay="5000"/>
                            </p:stCondLst>
                            <p:childTnLst>
                              <p:par>
                                <p:cTn id="80" presetID="22" presetClass="entr" presetSubtype="8" fill="hold" nodeType="afterEffect">
                                  <p:stCondLst>
                                    <p:cond delay="0"/>
                                  </p:stCondLst>
                                  <p:childTnLst>
                                    <p:set>
                                      <p:cBhvr>
                                        <p:cTn id="81" dur="1" fill="hold">
                                          <p:stCondLst>
                                            <p:cond delay="0"/>
                                          </p:stCondLst>
                                        </p:cTn>
                                        <p:tgtEl>
                                          <p:spTgt spid="57"/>
                                        </p:tgtEl>
                                        <p:attrNameLst>
                                          <p:attrName>style.visibility</p:attrName>
                                        </p:attrNameLst>
                                      </p:cBhvr>
                                      <p:to>
                                        <p:strVal val="visible"/>
                                      </p:to>
                                    </p:set>
                                    <p:animEffect transition="in" filter="wipe(left)">
                                      <p:cBhvr>
                                        <p:cTn id="82" dur="500"/>
                                        <p:tgtEl>
                                          <p:spTgt spid="57"/>
                                        </p:tgtEl>
                                      </p:cBhvr>
                                    </p:animEffect>
                                  </p:childTnLst>
                                </p:cTn>
                              </p:par>
                            </p:childTnLst>
                          </p:cTn>
                        </p:par>
                        <p:par>
                          <p:cTn id="83" fill="hold" nodeType="afterGroup">
                            <p:stCondLst>
                              <p:cond delay="5500"/>
                            </p:stCondLst>
                            <p:childTnLst>
                              <p:par>
                                <p:cTn id="84" presetID="22" presetClass="entr" presetSubtype="8" fill="hold" nodeType="afterEffect">
                                  <p:stCondLst>
                                    <p:cond delay="0"/>
                                  </p:stCondLst>
                                  <p:childTnLst>
                                    <p:set>
                                      <p:cBhvr>
                                        <p:cTn id="85" dur="1" fill="hold">
                                          <p:stCondLst>
                                            <p:cond delay="0"/>
                                          </p:stCondLst>
                                        </p:cTn>
                                        <p:tgtEl>
                                          <p:spTgt spid="67"/>
                                        </p:tgtEl>
                                        <p:attrNameLst>
                                          <p:attrName>style.visibility</p:attrName>
                                        </p:attrNameLst>
                                      </p:cBhvr>
                                      <p:to>
                                        <p:strVal val="visible"/>
                                      </p:to>
                                    </p:set>
                                    <p:animEffect transition="in" filter="wipe(left)">
                                      <p:cBhvr>
                                        <p:cTn id="86" dur="500"/>
                                        <p:tgtEl>
                                          <p:spTgt spid="67"/>
                                        </p:tgtEl>
                                      </p:cBhvr>
                                    </p:animEffect>
                                  </p:childTnLst>
                                </p:cTn>
                              </p:par>
                            </p:childTnLst>
                          </p:cTn>
                        </p:par>
                        <p:par>
                          <p:cTn id="87" fill="hold" nodeType="afterGroup">
                            <p:stCondLst>
                              <p:cond delay="6000"/>
                            </p:stCondLst>
                            <p:childTnLst>
                              <p:par>
                                <p:cTn id="88" presetID="22" presetClass="entr" presetSubtype="8" fill="hold" nodeType="afterEffect">
                                  <p:stCondLst>
                                    <p:cond delay="0"/>
                                  </p:stCondLst>
                                  <p:childTnLst>
                                    <p:set>
                                      <p:cBhvr>
                                        <p:cTn id="89" dur="1" fill="hold">
                                          <p:stCondLst>
                                            <p:cond delay="0"/>
                                          </p:stCondLst>
                                        </p:cTn>
                                        <p:tgtEl>
                                          <p:spTgt spid="74"/>
                                        </p:tgtEl>
                                        <p:attrNameLst>
                                          <p:attrName>style.visibility</p:attrName>
                                        </p:attrNameLst>
                                      </p:cBhvr>
                                      <p:to>
                                        <p:strVal val="visible"/>
                                      </p:to>
                                    </p:set>
                                    <p:animEffect transition="in" filter="wipe(left)">
                                      <p:cBhvr>
                                        <p:cTn id="90" dur="500"/>
                                        <p:tgtEl>
                                          <p:spTgt spid="74"/>
                                        </p:tgtEl>
                                      </p:cBhvr>
                                    </p:animEffect>
                                  </p:childTnLst>
                                </p:cTn>
                              </p:par>
                            </p:childTnLst>
                          </p:cTn>
                        </p:par>
                        <p:par>
                          <p:cTn id="91" fill="hold" nodeType="afterGroup">
                            <p:stCondLst>
                              <p:cond delay="6500"/>
                            </p:stCondLst>
                            <p:childTnLst>
                              <p:par>
                                <p:cTn id="92" presetID="22" presetClass="entr" presetSubtype="8" fill="hold" nodeType="afterEffect">
                                  <p:stCondLst>
                                    <p:cond delay="0"/>
                                  </p:stCondLst>
                                  <p:childTnLst>
                                    <p:set>
                                      <p:cBhvr>
                                        <p:cTn id="93" dur="1" fill="hold">
                                          <p:stCondLst>
                                            <p:cond delay="0"/>
                                          </p:stCondLst>
                                        </p:cTn>
                                        <p:tgtEl>
                                          <p:spTgt spid="60"/>
                                        </p:tgtEl>
                                        <p:attrNameLst>
                                          <p:attrName>style.visibility</p:attrName>
                                        </p:attrNameLst>
                                      </p:cBhvr>
                                      <p:to>
                                        <p:strVal val="visible"/>
                                      </p:to>
                                    </p:set>
                                    <p:animEffect transition="in" filter="wipe(left)">
                                      <p:cBhvr>
                                        <p:cTn id="94" dur="500"/>
                                        <p:tgtEl>
                                          <p:spTgt spid="60"/>
                                        </p:tgtEl>
                                      </p:cBhvr>
                                    </p:animEffect>
                                  </p:childTnLst>
                                </p:cTn>
                              </p:par>
                            </p:childTnLst>
                          </p:cTn>
                        </p:par>
                        <p:par>
                          <p:cTn id="95" fill="hold" nodeType="afterGroup">
                            <p:stCondLst>
                              <p:cond delay="7000"/>
                            </p:stCondLst>
                            <p:childTnLst>
                              <p:par>
                                <p:cTn id="96" presetID="22" presetClass="entr" presetSubtype="4" fill="hold" nodeType="afterEffect">
                                  <p:stCondLst>
                                    <p:cond delay="0"/>
                                  </p:stCondLst>
                                  <p:childTnLst>
                                    <p:set>
                                      <p:cBhvr>
                                        <p:cTn id="97" dur="1" fill="hold">
                                          <p:stCondLst>
                                            <p:cond delay="0"/>
                                          </p:stCondLst>
                                        </p:cTn>
                                        <p:tgtEl>
                                          <p:spTgt spid="100"/>
                                        </p:tgtEl>
                                        <p:attrNameLst>
                                          <p:attrName>style.visibility</p:attrName>
                                        </p:attrNameLst>
                                      </p:cBhvr>
                                      <p:to>
                                        <p:strVal val="visible"/>
                                      </p:to>
                                    </p:set>
                                    <p:animEffect transition="in" filter="wipe(down)">
                                      <p:cBhvr>
                                        <p:cTn id="98" dur="500"/>
                                        <p:tgtEl>
                                          <p:spTgt spid="100"/>
                                        </p:tgtEl>
                                      </p:cBhvr>
                                    </p:animEffect>
                                  </p:childTnLst>
                                </p:cTn>
                              </p:par>
                            </p:childTnLst>
                          </p:cTn>
                        </p:par>
                        <p:par>
                          <p:cTn id="99" fill="hold" nodeType="afterGroup">
                            <p:stCondLst>
                              <p:cond delay="7500"/>
                            </p:stCondLst>
                            <p:childTnLst>
                              <p:par>
                                <p:cTn id="100" presetID="22" presetClass="entr" presetSubtype="1" fill="hold" nodeType="afterEffect">
                                  <p:stCondLst>
                                    <p:cond delay="0"/>
                                  </p:stCondLst>
                                  <p:childTnLst>
                                    <p:set>
                                      <p:cBhvr>
                                        <p:cTn id="101" dur="1" fill="hold">
                                          <p:stCondLst>
                                            <p:cond delay="0"/>
                                          </p:stCondLst>
                                        </p:cTn>
                                        <p:tgtEl>
                                          <p:spTgt spid="63"/>
                                        </p:tgtEl>
                                        <p:attrNameLst>
                                          <p:attrName>style.visibility</p:attrName>
                                        </p:attrNameLst>
                                      </p:cBhvr>
                                      <p:to>
                                        <p:strVal val="visible"/>
                                      </p:to>
                                    </p:set>
                                    <p:animEffect transition="in" filter="wipe(up)">
                                      <p:cBhvr>
                                        <p:cTn id="102" dur="500"/>
                                        <p:tgtEl>
                                          <p:spTgt spid="63"/>
                                        </p:tgtEl>
                                      </p:cBhvr>
                                    </p:animEffect>
                                  </p:childTnLst>
                                </p:cTn>
                              </p:par>
                            </p:childTnLst>
                          </p:cTn>
                        </p:par>
                        <p:par>
                          <p:cTn id="103" fill="hold" nodeType="afterGroup">
                            <p:stCondLst>
                              <p:cond delay="8000"/>
                            </p:stCondLst>
                            <p:childTnLst>
                              <p:par>
                                <p:cTn id="104" presetID="22" presetClass="entr" presetSubtype="8" fill="hold" nodeType="afterEffect">
                                  <p:stCondLst>
                                    <p:cond delay="0"/>
                                  </p:stCondLst>
                                  <p:childTnLst>
                                    <p:set>
                                      <p:cBhvr>
                                        <p:cTn id="105" dur="1" fill="hold">
                                          <p:stCondLst>
                                            <p:cond delay="0"/>
                                          </p:stCondLst>
                                        </p:cTn>
                                        <p:tgtEl>
                                          <p:spTgt spid="70"/>
                                        </p:tgtEl>
                                        <p:attrNameLst>
                                          <p:attrName>style.visibility</p:attrName>
                                        </p:attrNameLst>
                                      </p:cBhvr>
                                      <p:to>
                                        <p:strVal val="visible"/>
                                      </p:to>
                                    </p:set>
                                    <p:animEffect transition="in" filter="wipe(left)">
                                      <p:cBhvr>
                                        <p:cTn id="106" dur="500"/>
                                        <p:tgtEl>
                                          <p:spTgt spid="70"/>
                                        </p:tgtEl>
                                      </p:cBhvr>
                                    </p:animEffect>
                                  </p:childTnLst>
                                </p:cTn>
                              </p:par>
                            </p:childTnLst>
                          </p:cTn>
                        </p:par>
                        <p:par>
                          <p:cTn id="107" fill="hold" nodeType="afterGroup">
                            <p:stCondLst>
                              <p:cond delay="8500"/>
                            </p:stCondLst>
                            <p:childTnLst>
                              <p:par>
                                <p:cTn id="108" presetID="22" presetClass="entr" presetSubtype="8" fill="hold" nodeType="afterEffect">
                                  <p:stCondLst>
                                    <p:cond delay="0"/>
                                  </p:stCondLst>
                                  <p:childTnLst>
                                    <p:set>
                                      <p:cBhvr>
                                        <p:cTn id="109" dur="1" fill="hold">
                                          <p:stCondLst>
                                            <p:cond delay="0"/>
                                          </p:stCondLst>
                                        </p:cTn>
                                        <p:tgtEl>
                                          <p:spTgt spid="77"/>
                                        </p:tgtEl>
                                        <p:attrNameLst>
                                          <p:attrName>style.visibility</p:attrName>
                                        </p:attrNameLst>
                                      </p:cBhvr>
                                      <p:to>
                                        <p:strVal val="visible"/>
                                      </p:to>
                                    </p:set>
                                    <p:animEffect transition="in" filter="wipe(left)">
                                      <p:cBhvr>
                                        <p:cTn id="110" dur="500"/>
                                        <p:tgtEl>
                                          <p:spTgt spid="77"/>
                                        </p:tgtEl>
                                      </p:cBhvr>
                                    </p:animEffect>
                                  </p:childTnLst>
                                </p:cTn>
                              </p:par>
                            </p:childTnLst>
                          </p:cTn>
                        </p:par>
                        <p:par>
                          <p:cTn id="111" fill="hold" nodeType="afterGroup">
                            <p:stCondLst>
                              <p:cond delay="9000"/>
                            </p:stCondLst>
                            <p:childTnLst>
                              <p:par>
                                <p:cTn id="112" presetID="22" presetClass="entr" presetSubtype="8" fill="hold" grpId="0" nodeType="afterEffect">
                                  <p:stCondLst>
                                    <p:cond delay="0"/>
                                  </p:stCondLst>
                                  <p:childTnLst>
                                    <p:set>
                                      <p:cBhvr>
                                        <p:cTn id="113" dur="1" fill="hold">
                                          <p:stCondLst>
                                            <p:cond delay="0"/>
                                          </p:stCondLst>
                                        </p:cTn>
                                        <p:tgtEl>
                                          <p:spTgt spid="66"/>
                                        </p:tgtEl>
                                        <p:attrNameLst>
                                          <p:attrName>style.visibility</p:attrName>
                                        </p:attrNameLst>
                                      </p:cBhvr>
                                      <p:to>
                                        <p:strVal val="visible"/>
                                      </p:to>
                                    </p:set>
                                    <p:animEffect transition="in" filter="wipe(left)">
                                      <p:cBhvr>
                                        <p:cTn id="114" dur="1000"/>
                                        <p:tgtEl>
                                          <p:spTgt spid="66"/>
                                        </p:tgtEl>
                                      </p:cBhvr>
                                    </p:animEffect>
                                  </p:childTnLst>
                                </p:cTn>
                              </p:par>
                            </p:childTnLst>
                          </p:cTn>
                        </p:par>
                        <p:par>
                          <p:cTn id="115" fill="hold" nodeType="afterGroup">
                            <p:stCondLst>
                              <p:cond delay="10000"/>
                            </p:stCondLst>
                            <p:childTnLst>
                              <p:par>
                                <p:cTn id="116" presetID="22" presetClass="entr" presetSubtype="8" fill="hold" nodeType="afterEffect">
                                  <p:stCondLst>
                                    <p:cond delay="0"/>
                                  </p:stCondLst>
                                  <p:childTnLst>
                                    <p:set>
                                      <p:cBhvr>
                                        <p:cTn id="117" dur="1" fill="hold">
                                          <p:stCondLst>
                                            <p:cond delay="0"/>
                                          </p:stCondLst>
                                        </p:cTn>
                                        <p:tgtEl>
                                          <p:spTgt spid="83"/>
                                        </p:tgtEl>
                                        <p:attrNameLst>
                                          <p:attrName>style.visibility</p:attrName>
                                        </p:attrNameLst>
                                      </p:cBhvr>
                                      <p:to>
                                        <p:strVal val="visible"/>
                                      </p:to>
                                    </p:set>
                                    <p:animEffect transition="in" filter="wipe(left)">
                                      <p:cBhvr>
                                        <p:cTn id="118" dur="1000"/>
                                        <p:tgtEl>
                                          <p:spTgt spid="83"/>
                                        </p:tgtEl>
                                      </p:cBhvr>
                                    </p:animEffect>
                                  </p:childTnLst>
                                </p:cTn>
                              </p:par>
                            </p:childTnLst>
                          </p:cTn>
                        </p:par>
                        <p:par>
                          <p:cTn id="119" fill="hold" nodeType="afterGroup">
                            <p:stCondLst>
                              <p:cond delay="11000"/>
                            </p:stCondLst>
                            <p:childTnLst>
                              <p:par>
                                <p:cTn id="120" presetID="22" presetClass="entr" presetSubtype="8" fill="hold" nodeType="afterEffect">
                                  <p:stCondLst>
                                    <p:cond delay="0"/>
                                  </p:stCondLst>
                                  <p:childTnLst>
                                    <p:set>
                                      <p:cBhvr>
                                        <p:cTn id="121" dur="1" fill="hold">
                                          <p:stCondLst>
                                            <p:cond delay="0"/>
                                          </p:stCondLst>
                                        </p:cTn>
                                        <p:tgtEl>
                                          <p:spTgt spid="80"/>
                                        </p:tgtEl>
                                        <p:attrNameLst>
                                          <p:attrName>style.visibility</p:attrName>
                                        </p:attrNameLst>
                                      </p:cBhvr>
                                      <p:to>
                                        <p:strVal val="visible"/>
                                      </p:to>
                                    </p:set>
                                    <p:animEffect transition="in" filter="wipe(left)">
                                      <p:cBhvr>
                                        <p:cTn id="122" dur="500"/>
                                        <p:tgtEl>
                                          <p:spTgt spid="80"/>
                                        </p:tgtEl>
                                      </p:cBhvr>
                                    </p:animEffect>
                                  </p:childTnLst>
                                </p:cTn>
                              </p:par>
                            </p:childTnLst>
                          </p:cTn>
                        </p:par>
                        <p:par>
                          <p:cTn id="123" fill="hold" nodeType="afterGroup">
                            <p:stCondLst>
                              <p:cond delay="11500"/>
                            </p:stCondLst>
                            <p:childTnLst>
                              <p:par>
                                <p:cTn id="124" presetID="22" presetClass="entr" presetSubtype="8" fill="hold" grpId="0" nodeType="afterEffect">
                                  <p:stCondLst>
                                    <p:cond delay="0"/>
                                  </p:stCondLst>
                                  <p:childTnLst>
                                    <p:set>
                                      <p:cBhvr>
                                        <p:cTn id="125" dur="1" fill="hold">
                                          <p:stCondLst>
                                            <p:cond delay="0"/>
                                          </p:stCondLst>
                                        </p:cTn>
                                        <p:tgtEl>
                                          <p:spTgt spid="73"/>
                                        </p:tgtEl>
                                        <p:attrNameLst>
                                          <p:attrName>style.visibility</p:attrName>
                                        </p:attrNameLst>
                                      </p:cBhvr>
                                      <p:to>
                                        <p:strVal val="visible"/>
                                      </p:to>
                                    </p:set>
                                    <p:animEffect transition="in" filter="wipe(left)">
                                      <p:cBhvr>
                                        <p:cTn id="126" dur="1000"/>
                                        <p:tgtEl>
                                          <p:spTgt spid="73"/>
                                        </p:tgtEl>
                                      </p:cBhvr>
                                    </p:animEffect>
                                  </p:childTnLst>
                                </p:cTn>
                              </p:par>
                            </p:childTnLst>
                          </p:cTn>
                        </p:par>
                        <p:par>
                          <p:cTn id="127" fill="hold" nodeType="afterGroup">
                            <p:stCondLst>
                              <p:cond delay="12500"/>
                            </p:stCondLst>
                            <p:childTnLst>
                              <p:par>
                                <p:cTn id="128" presetID="22" presetClass="entr" presetSubtype="8" fill="hold" nodeType="afterEffect">
                                  <p:stCondLst>
                                    <p:cond delay="0"/>
                                  </p:stCondLst>
                                  <p:childTnLst>
                                    <p:set>
                                      <p:cBhvr>
                                        <p:cTn id="129" dur="1" fill="hold">
                                          <p:stCondLst>
                                            <p:cond delay="0"/>
                                          </p:stCondLst>
                                        </p:cTn>
                                        <p:tgtEl>
                                          <p:spTgt spid="86"/>
                                        </p:tgtEl>
                                        <p:attrNameLst>
                                          <p:attrName>style.visibility</p:attrName>
                                        </p:attrNameLst>
                                      </p:cBhvr>
                                      <p:to>
                                        <p:strVal val="visible"/>
                                      </p:to>
                                    </p:set>
                                    <p:animEffect transition="in" filter="wipe(left)">
                                      <p:cBhvr>
                                        <p:cTn id="130" dur="1000"/>
                                        <p:tgtEl>
                                          <p:spTgt spid="86"/>
                                        </p:tgtEl>
                                      </p:cBhvr>
                                    </p:animEffect>
                                  </p:childTnLst>
                                </p:cTn>
                              </p:par>
                            </p:childTnLst>
                          </p:cTn>
                        </p:par>
                      </p:childTnLst>
                    </p:cTn>
                  </p:par>
                  <p:par>
                    <p:cTn id="131" fill="hold">
                      <p:stCondLst>
                        <p:cond delay="indefinite"/>
                      </p:stCondLst>
                      <p:childTnLst>
                        <p:par>
                          <p:cTn id="132" fill="hold" nodeType="afterGroup">
                            <p:stCondLst>
                              <p:cond delay="0"/>
                            </p:stCondLst>
                            <p:childTnLst>
                              <p:par>
                                <p:cTn id="133" presetID="22" presetClass="entr" presetSubtype="8" fill="hold" grpId="0" nodeType="clickEffect">
                                  <p:stCondLst>
                                    <p:cond delay="0"/>
                                  </p:stCondLst>
                                  <p:childTnLst>
                                    <p:set>
                                      <p:cBhvr>
                                        <p:cTn id="134" dur="1" fill="hold">
                                          <p:stCondLst>
                                            <p:cond delay="0"/>
                                          </p:stCondLst>
                                        </p:cTn>
                                        <p:tgtEl>
                                          <p:spTgt spid="10"/>
                                        </p:tgtEl>
                                        <p:attrNameLst>
                                          <p:attrName>style.visibility</p:attrName>
                                        </p:attrNameLst>
                                      </p:cBhvr>
                                      <p:to>
                                        <p:strVal val="visible"/>
                                      </p:to>
                                    </p:set>
                                    <p:animEffect transition="in" filter="wipe(left)">
                                      <p:cBhvr>
                                        <p:cTn id="1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6" grpId="0"/>
      <p:bldP spid="26" grpId="0" animBg="1"/>
      <p:bldP spid="27" grpId="0"/>
      <p:bldP spid="55" grpId="0" animBg="1"/>
      <p:bldP spid="56" grpId="0"/>
      <p:bldP spid="66" grpId="0" animBg="1"/>
      <p:bldP spid="7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Producer Surplus</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How a higher price raises producer surplus </a:t>
            </a:r>
          </a:p>
          <a:p>
            <a:r>
              <a:rPr lang="en-US" dirty="0"/>
              <a:t>Sellers want to receive a higher price</a:t>
            </a:r>
          </a:p>
          <a:p>
            <a:pPr lvl="1"/>
            <a:r>
              <a:rPr lang="en-US" dirty="0"/>
              <a:t>Initial price, P1</a:t>
            </a:r>
          </a:p>
          <a:p>
            <a:pPr lvl="2"/>
            <a:r>
              <a:rPr lang="en-US" dirty="0"/>
              <a:t>Quantity supplied, Q1</a:t>
            </a:r>
          </a:p>
          <a:p>
            <a:pPr lvl="2"/>
            <a:r>
              <a:rPr lang="en-US" dirty="0"/>
              <a:t>with a given producer surplus</a:t>
            </a:r>
          </a:p>
          <a:p>
            <a:pPr lvl="1"/>
            <a:r>
              <a:rPr lang="en-US" dirty="0"/>
              <a:t>New, higher price, P2</a:t>
            </a:r>
          </a:p>
          <a:p>
            <a:pPr lvl="2"/>
            <a:r>
              <a:rPr lang="en-US" dirty="0"/>
              <a:t>Greater quantity supplied, Q2</a:t>
            </a:r>
          </a:p>
          <a:p>
            <a:pPr lvl="3"/>
            <a:r>
              <a:rPr lang="en-US" dirty="0"/>
              <a:t>new producers</a:t>
            </a:r>
          </a:p>
          <a:p>
            <a:pPr lvl="2"/>
            <a:r>
              <a:rPr lang="en-US" dirty="0"/>
              <a:t>Increase in producer surplus</a:t>
            </a:r>
          </a:p>
          <a:p>
            <a:pPr lvl="3"/>
            <a:r>
              <a:rPr lang="en-US" dirty="0"/>
              <a:t>for initial suppliers</a:t>
            </a:r>
          </a:p>
          <a:p>
            <a:pPr lvl="3"/>
            <a:r>
              <a:rPr lang="en-US" dirty="0"/>
              <a:t>and for new suppliers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The benevolent social planner</a:t>
            </a:r>
          </a:p>
          <a:p>
            <a:pPr lvl="1"/>
            <a:r>
              <a:rPr lang="en-US" dirty="0"/>
              <a:t>An All-knowing, all-powerful, well-intentioned dictator</a:t>
            </a:r>
          </a:p>
          <a:p>
            <a:pPr lvl="1"/>
            <a:r>
              <a:rPr lang="en-US" dirty="0"/>
              <a:t>Wants to maximize the economic well-being of everyone in society</a:t>
            </a:r>
          </a:p>
          <a:p>
            <a:pPr lvl="1"/>
            <a:r>
              <a:rPr lang="en-US" dirty="0"/>
              <a:t>Economic well-being of a society is determined when “Total surplus” the Sum of consumer and producer surplus is maximized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Efficiency</a:t>
            </a:r>
          </a:p>
          <a:p>
            <a:pPr lvl="1"/>
            <a:r>
              <a:rPr lang="en-US" dirty="0"/>
              <a:t>Property of a resource allocation</a:t>
            </a:r>
          </a:p>
          <a:p>
            <a:pPr lvl="1"/>
            <a:r>
              <a:rPr lang="en-US" dirty="0"/>
              <a:t>Maximizing the total surplus</a:t>
            </a:r>
          </a:p>
          <a:p>
            <a:pPr lvl="2"/>
            <a:r>
              <a:rPr lang="en-US" dirty="0"/>
              <a:t>Received by all members of society</a:t>
            </a:r>
          </a:p>
          <a:p>
            <a:r>
              <a:rPr lang="en-US" dirty="0"/>
              <a:t>Equality</a:t>
            </a:r>
          </a:p>
          <a:p>
            <a:pPr lvl="1"/>
            <a:r>
              <a:rPr lang="en-US" dirty="0"/>
              <a:t>Property of distributing economic prosperity </a:t>
            </a:r>
          </a:p>
          <a:p>
            <a:pPr lvl="1"/>
            <a:r>
              <a:rPr lang="en-US" dirty="0"/>
              <a:t>Uniformly among the members of society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Consumer Surplus</a:t>
            </a:r>
          </a:p>
        </p:txBody>
      </p:sp>
      <p:sp>
        <p:nvSpPr>
          <p:cNvPr id="13315" name="Content Placeholder 2"/>
          <p:cNvSpPr>
            <a:spLocks noGrp="1"/>
          </p:cNvSpPr>
          <p:nvPr>
            <p:ph idx="4294967295"/>
          </p:nvPr>
        </p:nvSpPr>
        <p:spPr bwMode="auto">
          <a:xfrm>
            <a:off x="381000" y="990599"/>
            <a:ext cx="8534400" cy="555025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Welfare economics – </a:t>
            </a:r>
            <a:r>
              <a:rPr lang="en-US" sz="2800" dirty="0"/>
              <a:t>how the allocation of resources affects economic well-being</a:t>
            </a:r>
          </a:p>
          <a:p>
            <a:r>
              <a:rPr lang="en-US" dirty="0"/>
              <a:t>Willingness to pay – </a:t>
            </a:r>
            <a:r>
              <a:rPr lang="en-US" sz="2800" dirty="0"/>
              <a:t>maximum amount that a buyer will pay for a good</a:t>
            </a:r>
          </a:p>
          <a:p>
            <a:r>
              <a:rPr lang="en-US" dirty="0"/>
              <a:t>Consumer surplus – </a:t>
            </a:r>
            <a:r>
              <a:rPr lang="en-US" sz="2800" dirty="0"/>
              <a:t>the amount a buyer is willing to pay for a good minus amount the buyer actually pays for it</a:t>
            </a:r>
          </a:p>
          <a:p>
            <a:endParaRPr lang="en-US" sz="2800" b="1" dirty="0"/>
          </a:p>
          <a:p>
            <a:pPr marL="457200" lvl="1" indent="0">
              <a:buNone/>
            </a:pPr>
            <a:endParaRPr lang="en-US" dirty="0"/>
          </a:p>
        </p:txBody>
      </p:sp>
      <p:sp>
        <p:nvSpPr>
          <p:cNvPr id="5" name="Text Box 4"/>
          <p:cNvSpPr txBox="1">
            <a:spLocks noChangeArrowheads="1"/>
          </p:cNvSpPr>
          <p:nvPr/>
        </p:nvSpPr>
        <p:spPr bwMode="auto">
          <a:xfrm>
            <a:off x="1002612" y="4894622"/>
            <a:ext cx="721497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How much are you willing to pay for a gigabit of unlimited broadband Internet access each month?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Evaluating the market equilibrium</a:t>
            </a:r>
          </a:p>
          <a:p>
            <a:pPr marL="0" indent="0">
              <a:buNone/>
            </a:pPr>
            <a:r>
              <a:rPr lang="en-US" dirty="0"/>
              <a:t>Market outcomes</a:t>
            </a:r>
          </a:p>
          <a:p>
            <a:pPr marL="457200" lvl="1" indent="-234950"/>
            <a:r>
              <a:rPr lang="en-US" dirty="0"/>
              <a:t>Free markets allocate the supply of goods to the buyers who value them most highly as measured by their willingness to pay</a:t>
            </a:r>
          </a:p>
          <a:p>
            <a:pPr marL="457200" lvl="1" indent="-234950"/>
            <a:r>
              <a:rPr lang="en-US" dirty="0"/>
              <a:t>Free markets allocate the demand for goods to the sellers who can produce them at the </a:t>
            </a:r>
            <a:r>
              <a:rPr lang="en-US" b="1" dirty="0"/>
              <a:t>least cost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idx="4294967295"/>
          </p:nvPr>
        </p:nvSpPr>
        <p:spPr bwMode="auto">
          <a:xfrm>
            <a:off x="124467" y="231936"/>
            <a:ext cx="8929991"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200" dirty="0">
                <a:solidFill>
                  <a:srgbClr val="0070C0"/>
                </a:solidFill>
              </a:rPr>
              <a:t>Consumer and producer surplus in equilibrium</a:t>
            </a:r>
          </a:p>
        </p:txBody>
      </p:sp>
      <p:grpSp>
        <p:nvGrpSpPr>
          <p:cNvPr id="5" name="Group 4"/>
          <p:cNvGrpSpPr>
            <a:grpSpLocks/>
          </p:cNvGrpSpPr>
          <p:nvPr/>
        </p:nvGrpSpPr>
        <p:grpSpPr bwMode="auto">
          <a:xfrm>
            <a:off x="1158875" y="1066963"/>
            <a:ext cx="5546725" cy="3536950"/>
            <a:chOff x="1158541" y="1731809"/>
            <a:chExt cx="5547059" cy="3536929"/>
          </a:xfrm>
        </p:grpSpPr>
        <p:sp>
          <p:nvSpPr>
            <p:cNvPr id="6" name="Rectangle 5"/>
            <p:cNvSpPr/>
            <p:nvPr/>
          </p:nvSpPr>
          <p:spPr>
            <a:xfrm>
              <a:off x="1828506" y="1839758"/>
              <a:ext cx="4877094" cy="34289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6907" name="Group 48"/>
            <p:cNvGrpSpPr>
              <a:grpSpLocks/>
            </p:cNvGrpSpPr>
            <p:nvPr/>
          </p:nvGrpSpPr>
          <p:grpSpPr bwMode="auto">
            <a:xfrm>
              <a:off x="1158541" y="1731809"/>
              <a:ext cx="710451" cy="3525816"/>
              <a:chOff x="3901501" y="1275797"/>
              <a:chExt cx="710451" cy="3525596"/>
            </a:xfrm>
          </p:grpSpPr>
          <p:cxnSp>
            <p:nvCxnSpPr>
              <p:cNvPr id="8" name="Straight Connector 7"/>
              <p:cNvCxnSpPr/>
              <p:nvPr/>
            </p:nvCxnSpPr>
            <p:spPr>
              <a:xfrm rot="5400000">
                <a:off x="2897563" y="3124314"/>
                <a:ext cx="3352571"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6909" name="TextBox 56"/>
              <p:cNvSpPr txBox="1">
                <a:spLocks noChangeArrowheads="1"/>
              </p:cNvSpPr>
              <p:nvPr/>
            </p:nvSpPr>
            <p:spPr bwMode="auto">
              <a:xfrm>
                <a:off x="3901501" y="1275797"/>
                <a:ext cx="710451"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a:t>Price</a:t>
                </a:r>
              </a:p>
            </p:txBody>
          </p:sp>
        </p:grpSp>
      </p:grpSp>
      <p:sp>
        <p:nvSpPr>
          <p:cNvPr id="22" name="TextBox 8"/>
          <p:cNvSpPr txBox="1">
            <a:spLocks noChangeArrowheads="1"/>
          </p:cNvSpPr>
          <p:nvPr/>
        </p:nvSpPr>
        <p:spPr bwMode="auto">
          <a:xfrm>
            <a:off x="511175" y="5483463"/>
            <a:ext cx="77898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Total surplus—the sum of consumer and producer surplus—is the area between the supply and demand curves up to the equilibrium quantity</a:t>
            </a:r>
          </a:p>
        </p:txBody>
      </p:sp>
      <p:grpSp>
        <p:nvGrpSpPr>
          <p:cNvPr id="9" name="Group 8"/>
          <p:cNvGrpSpPr>
            <a:grpSpLocks/>
          </p:cNvGrpSpPr>
          <p:nvPr/>
        </p:nvGrpSpPr>
        <p:grpSpPr bwMode="auto">
          <a:xfrm>
            <a:off x="1600200" y="4603913"/>
            <a:ext cx="5178425" cy="449262"/>
            <a:chOff x="4343400" y="4800498"/>
            <a:chExt cx="5178468" cy="448505"/>
          </a:xfrm>
        </p:grpSpPr>
        <p:cxnSp>
          <p:nvCxnSpPr>
            <p:cNvPr id="24" name="Straight Connector 23"/>
            <p:cNvCxnSpPr/>
            <p:nvPr/>
          </p:nvCxnSpPr>
          <p:spPr>
            <a:xfrm>
              <a:off x="4572002" y="4800498"/>
              <a:ext cx="4876840"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6904" name="TextBox 10"/>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sp>
          <p:nvSpPr>
            <p:cNvPr id="36905" name="TextBox 23"/>
            <p:cNvSpPr txBox="1">
              <a:spLocks noChangeArrowheads="1"/>
            </p:cNvSpPr>
            <p:nvPr/>
          </p:nvSpPr>
          <p:spPr bwMode="auto">
            <a:xfrm>
              <a:off x="8477992" y="4879919"/>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Quantity</a:t>
              </a:r>
            </a:p>
          </p:txBody>
        </p:sp>
      </p:grpSp>
      <p:grpSp>
        <p:nvGrpSpPr>
          <p:cNvPr id="10" name="Group 77"/>
          <p:cNvGrpSpPr>
            <a:grpSpLocks/>
          </p:cNvGrpSpPr>
          <p:nvPr/>
        </p:nvGrpSpPr>
        <p:grpSpPr bwMode="auto">
          <a:xfrm>
            <a:off x="3262313" y="2814800"/>
            <a:ext cx="1327150" cy="2441575"/>
            <a:chOff x="3262745" y="3480263"/>
            <a:chExt cx="1326004" cy="2441052"/>
          </a:xfrm>
        </p:grpSpPr>
        <p:cxnSp>
          <p:nvCxnSpPr>
            <p:cNvPr id="72" name="Straight Connector 71"/>
            <p:cNvCxnSpPr/>
            <p:nvPr/>
          </p:nvCxnSpPr>
          <p:spPr>
            <a:xfrm rot="5400000">
              <a:off x="3016308" y="4381770"/>
              <a:ext cx="1804601"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02" name="TextBox 23"/>
            <p:cNvSpPr txBox="1">
              <a:spLocks noChangeArrowheads="1"/>
            </p:cNvSpPr>
            <p:nvPr/>
          </p:nvSpPr>
          <p:spPr bwMode="auto">
            <a:xfrm>
              <a:off x="3262745" y="5274984"/>
              <a:ext cx="13260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Equilibrium</a:t>
              </a:r>
            </a:p>
            <a:p>
              <a:pPr algn="ctr" eaLnBrk="1" hangingPunct="1"/>
              <a:r>
                <a:rPr lang="en-US"/>
                <a:t>quantity</a:t>
              </a:r>
            </a:p>
          </p:txBody>
        </p:sp>
      </p:grpSp>
      <p:sp>
        <p:nvSpPr>
          <p:cNvPr id="79" name="Isosceles Triangle 78"/>
          <p:cNvSpPr/>
          <p:nvPr/>
        </p:nvSpPr>
        <p:spPr>
          <a:xfrm>
            <a:off x="1860550" y="1709900"/>
            <a:ext cx="2011363" cy="1060450"/>
          </a:xfrm>
          <a:prstGeom prst="triangle">
            <a:avLst>
              <a:gd name="adj" fmla="val 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0" name="Isosceles Triangle 79"/>
          <p:cNvSpPr/>
          <p:nvPr/>
        </p:nvSpPr>
        <p:spPr>
          <a:xfrm rot="10800000">
            <a:off x="1862138" y="2813213"/>
            <a:ext cx="2001837" cy="1387475"/>
          </a:xfrm>
          <a:prstGeom prst="triangle">
            <a:avLst>
              <a:gd name="adj" fmla="val 10000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1" name="Group 75"/>
          <p:cNvGrpSpPr>
            <a:grpSpLocks/>
          </p:cNvGrpSpPr>
          <p:nvPr/>
        </p:nvGrpSpPr>
        <p:grpSpPr bwMode="auto">
          <a:xfrm>
            <a:off x="508000" y="2495713"/>
            <a:ext cx="3422650" cy="646112"/>
            <a:chOff x="507670" y="3161175"/>
            <a:chExt cx="3423062" cy="646331"/>
          </a:xfrm>
        </p:grpSpPr>
        <p:cxnSp>
          <p:nvCxnSpPr>
            <p:cNvPr id="74" name="Straight Connector 73"/>
            <p:cNvCxnSpPr/>
            <p:nvPr/>
          </p:nvCxnSpPr>
          <p:spPr>
            <a:xfrm rot="10800000">
              <a:off x="1828629" y="3454962"/>
              <a:ext cx="2102103"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00" name="TextBox 23"/>
            <p:cNvSpPr txBox="1">
              <a:spLocks noChangeArrowheads="1"/>
            </p:cNvSpPr>
            <p:nvPr/>
          </p:nvSpPr>
          <p:spPr bwMode="auto">
            <a:xfrm>
              <a:off x="507670" y="3161175"/>
              <a:ext cx="13260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a:t>Equilibrium</a:t>
              </a:r>
            </a:p>
            <a:p>
              <a:pPr algn="r" eaLnBrk="1" hangingPunct="1"/>
              <a:r>
                <a:rPr lang="en-US"/>
                <a:t>price</a:t>
              </a:r>
            </a:p>
          </p:txBody>
        </p:sp>
      </p:grpSp>
      <p:grpSp>
        <p:nvGrpSpPr>
          <p:cNvPr id="12" name="Group 69"/>
          <p:cNvGrpSpPr>
            <a:grpSpLocks/>
          </p:cNvGrpSpPr>
          <p:nvPr/>
        </p:nvGrpSpPr>
        <p:grpSpPr bwMode="auto">
          <a:xfrm>
            <a:off x="1839913" y="1698788"/>
            <a:ext cx="4692650" cy="2733675"/>
            <a:chOff x="1840675" y="2363190"/>
            <a:chExt cx="4692324" cy="2734860"/>
          </a:xfrm>
        </p:grpSpPr>
        <p:cxnSp>
          <p:nvCxnSpPr>
            <p:cNvPr id="66" name="Straight Connector 65"/>
            <p:cNvCxnSpPr/>
            <p:nvPr/>
          </p:nvCxnSpPr>
          <p:spPr>
            <a:xfrm>
              <a:off x="1840675" y="2363190"/>
              <a:ext cx="4311350" cy="228063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6898" name="TextBox 23"/>
            <p:cNvSpPr txBox="1">
              <a:spLocks noChangeArrowheads="1"/>
            </p:cNvSpPr>
            <p:nvPr/>
          </p:nvSpPr>
          <p:spPr bwMode="auto">
            <a:xfrm>
              <a:off x="5412179" y="4728718"/>
              <a:ext cx="112082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Demand </a:t>
              </a:r>
            </a:p>
          </p:txBody>
        </p:sp>
      </p:grpSp>
      <p:grpSp>
        <p:nvGrpSpPr>
          <p:cNvPr id="14" name="Group 67"/>
          <p:cNvGrpSpPr>
            <a:grpSpLocks/>
          </p:cNvGrpSpPr>
          <p:nvPr/>
        </p:nvGrpSpPr>
        <p:grpSpPr bwMode="auto">
          <a:xfrm>
            <a:off x="1828800" y="1367174"/>
            <a:ext cx="4465638" cy="2871788"/>
            <a:chOff x="1828800" y="2044895"/>
            <a:chExt cx="4466234" cy="2871489"/>
          </a:xfrm>
        </p:grpSpPr>
        <p:cxnSp>
          <p:nvCxnSpPr>
            <p:cNvPr id="64" name="Straight Connector 63"/>
            <p:cNvCxnSpPr/>
            <p:nvPr/>
          </p:nvCxnSpPr>
          <p:spPr>
            <a:xfrm flipV="1">
              <a:off x="1828800" y="2470301"/>
              <a:ext cx="3526309" cy="244608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896" name="TextBox 23"/>
            <p:cNvSpPr txBox="1">
              <a:spLocks noChangeArrowheads="1"/>
            </p:cNvSpPr>
            <p:nvPr/>
          </p:nvSpPr>
          <p:spPr bwMode="auto">
            <a:xfrm>
              <a:off x="5340927" y="2044895"/>
              <a:ext cx="9541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 </a:t>
              </a:r>
            </a:p>
          </p:txBody>
        </p:sp>
      </p:grpSp>
      <p:sp>
        <p:nvSpPr>
          <p:cNvPr id="82" name="TextBox 23"/>
          <p:cNvSpPr txBox="1">
            <a:spLocks noChangeArrowheads="1"/>
          </p:cNvSpPr>
          <p:nvPr/>
        </p:nvSpPr>
        <p:spPr bwMode="auto">
          <a:xfrm>
            <a:off x="1804341" y="2138525"/>
            <a:ext cx="108555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consumer</a:t>
            </a:r>
          </a:p>
          <a:p>
            <a:pPr algn="ctr" eaLnBrk="1" hangingPunct="1"/>
            <a:r>
              <a:rPr lang="en-US" sz="1600" dirty="0"/>
              <a:t>surplus</a:t>
            </a:r>
          </a:p>
        </p:txBody>
      </p:sp>
      <p:sp>
        <p:nvSpPr>
          <p:cNvPr id="83" name="TextBox 23"/>
          <p:cNvSpPr txBox="1">
            <a:spLocks noChangeArrowheads="1"/>
          </p:cNvSpPr>
          <p:nvPr/>
        </p:nvSpPr>
        <p:spPr bwMode="auto">
          <a:xfrm>
            <a:off x="1857171" y="2919575"/>
            <a:ext cx="9941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producer</a:t>
            </a:r>
          </a:p>
          <a:p>
            <a:pPr algn="ctr" eaLnBrk="1" hangingPunct="1"/>
            <a:r>
              <a:rPr lang="en-US" sz="1600" dirty="0"/>
              <a:t>surplus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left)">
                                      <p:cBhvr>
                                        <p:cTn id="14" dur="1000"/>
                                        <p:tgtEl>
                                          <p:spTgt spid="12"/>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1000"/>
                                        <p:tgtEl>
                                          <p:spTgt spid="14"/>
                                        </p:tgtEl>
                                      </p:cBhvr>
                                    </p:animEffect>
                                  </p:childTnLst>
                                </p:cTn>
                              </p:par>
                            </p:childTnLst>
                          </p:cTn>
                        </p:par>
                        <p:par>
                          <p:cTn id="19" fill="hold" nodeType="afterGroup">
                            <p:stCondLst>
                              <p:cond delay="2500"/>
                            </p:stCondLst>
                            <p:childTnLst>
                              <p:par>
                                <p:cTn id="20" presetID="22" presetClass="entr" presetSubtype="8"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par>
                          <p:cTn id="23" fill="hold" nodeType="afterGroup">
                            <p:stCondLst>
                              <p:cond delay="3000"/>
                            </p:stCondLst>
                            <p:childTnLst>
                              <p:par>
                                <p:cTn id="24" presetID="22" presetClass="entr" presetSubtype="1"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500"/>
                                        <p:tgtEl>
                                          <p:spTgt spid="10"/>
                                        </p:tgtEl>
                                      </p:cBhvr>
                                    </p:animEffect>
                                  </p:childTnLst>
                                </p:cTn>
                              </p:par>
                            </p:childTnLst>
                          </p:cTn>
                        </p:par>
                        <p:par>
                          <p:cTn id="27" fill="hold" nodeType="afterGroup">
                            <p:stCondLst>
                              <p:cond delay="3500"/>
                            </p:stCondLst>
                            <p:childTnLst>
                              <p:par>
                                <p:cTn id="28" presetID="22" presetClass="entr" presetSubtype="8" fill="hold" grpId="0" nodeType="afterEffect">
                                  <p:stCondLst>
                                    <p:cond delay="0"/>
                                  </p:stCondLst>
                                  <p:childTnLst>
                                    <p:set>
                                      <p:cBhvr>
                                        <p:cTn id="29" dur="1" fill="hold">
                                          <p:stCondLst>
                                            <p:cond delay="0"/>
                                          </p:stCondLst>
                                        </p:cTn>
                                        <p:tgtEl>
                                          <p:spTgt spid="79"/>
                                        </p:tgtEl>
                                        <p:attrNameLst>
                                          <p:attrName>style.visibility</p:attrName>
                                        </p:attrNameLst>
                                      </p:cBhvr>
                                      <p:to>
                                        <p:strVal val="visible"/>
                                      </p:to>
                                    </p:set>
                                    <p:animEffect transition="in" filter="wipe(left)">
                                      <p:cBhvr>
                                        <p:cTn id="30" dur="1000"/>
                                        <p:tgtEl>
                                          <p:spTgt spid="79"/>
                                        </p:tgtEl>
                                      </p:cBhvr>
                                    </p:animEffect>
                                  </p:childTnLst>
                                </p:cTn>
                              </p:par>
                            </p:childTnLst>
                          </p:cTn>
                        </p:par>
                        <p:par>
                          <p:cTn id="31" fill="hold" nodeType="afterGroup">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82"/>
                                        </p:tgtEl>
                                        <p:attrNameLst>
                                          <p:attrName>style.visibility</p:attrName>
                                        </p:attrNameLst>
                                      </p:cBhvr>
                                      <p:to>
                                        <p:strVal val="visible"/>
                                      </p:to>
                                    </p:set>
                                    <p:animEffect transition="in" filter="wipe(left)">
                                      <p:cBhvr>
                                        <p:cTn id="34" dur="500"/>
                                        <p:tgtEl>
                                          <p:spTgt spid="82"/>
                                        </p:tgtEl>
                                      </p:cBhvr>
                                    </p:animEffect>
                                  </p:childTnLst>
                                </p:cTn>
                              </p:par>
                            </p:childTnLst>
                          </p:cTn>
                        </p:par>
                        <p:par>
                          <p:cTn id="35" fill="hold" nodeType="afterGroup">
                            <p:stCondLst>
                              <p:cond delay="5000"/>
                            </p:stCondLst>
                            <p:childTnLst>
                              <p:par>
                                <p:cTn id="36" presetID="22" presetClass="entr" presetSubtype="8" fill="hold" grpId="0" nodeType="afterEffect">
                                  <p:stCondLst>
                                    <p:cond delay="0"/>
                                  </p:stCondLst>
                                  <p:childTnLst>
                                    <p:set>
                                      <p:cBhvr>
                                        <p:cTn id="37" dur="1" fill="hold">
                                          <p:stCondLst>
                                            <p:cond delay="0"/>
                                          </p:stCondLst>
                                        </p:cTn>
                                        <p:tgtEl>
                                          <p:spTgt spid="80"/>
                                        </p:tgtEl>
                                        <p:attrNameLst>
                                          <p:attrName>style.visibility</p:attrName>
                                        </p:attrNameLst>
                                      </p:cBhvr>
                                      <p:to>
                                        <p:strVal val="visible"/>
                                      </p:to>
                                    </p:set>
                                    <p:animEffect transition="in" filter="wipe(left)">
                                      <p:cBhvr>
                                        <p:cTn id="38" dur="1000"/>
                                        <p:tgtEl>
                                          <p:spTgt spid="80"/>
                                        </p:tgtEl>
                                      </p:cBhvr>
                                    </p:animEffect>
                                  </p:childTnLst>
                                </p:cTn>
                              </p:par>
                            </p:childTnLst>
                          </p:cTn>
                        </p:par>
                        <p:par>
                          <p:cTn id="39" fill="hold" nodeType="afterGroup">
                            <p:stCondLst>
                              <p:cond delay="6000"/>
                            </p:stCondLst>
                            <p:childTnLst>
                              <p:par>
                                <p:cTn id="40" presetID="22" presetClass="entr" presetSubtype="8" fill="hold" grpId="0" nodeType="afterEffect">
                                  <p:stCondLst>
                                    <p:cond delay="0"/>
                                  </p:stCondLst>
                                  <p:childTnLst>
                                    <p:set>
                                      <p:cBhvr>
                                        <p:cTn id="41" dur="1" fill="hold">
                                          <p:stCondLst>
                                            <p:cond delay="0"/>
                                          </p:stCondLst>
                                        </p:cTn>
                                        <p:tgtEl>
                                          <p:spTgt spid="83"/>
                                        </p:tgtEl>
                                        <p:attrNameLst>
                                          <p:attrName>style.visibility</p:attrName>
                                        </p:attrNameLst>
                                      </p:cBhvr>
                                      <p:to>
                                        <p:strVal val="visible"/>
                                      </p:to>
                                    </p:set>
                                    <p:animEffect transition="in" filter="wipe(left)">
                                      <p:cBhvr>
                                        <p:cTn id="42" dur="500"/>
                                        <p:tgtEl>
                                          <p:spTgt spid="83"/>
                                        </p:tgtEl>
                                      </p:cBhvr>
                                    </p:animEffect>
                                  </p:childTnLst>
                                </p:cTn>
                              </p:par>
                            </p:childTnLst>
                          </p:cTn>
                        </p:par>
                        <p:par>
                          <p:cTn id="43" fill="hold" nodeType="afterGroup">
                            <p:stCondLst>
                              <p:cond delay="6500"/>
                            </p:stCondLst>
                            <p:childTnLst>
                              <p:par>
                                <p:cTn id="44" presetID="22" presetClass="entr" presetSubtype="8" fill="hold" grpId="0" nodeType="after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79" grpId="0" animBg="1"/>
      <p:bldP spid="80" grpId="0" animBg="1"/>
      <p:bldP spid="82" grpId="0"/>
      <p:bldP spid="8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a:xfrm>
            <a:off x="381000" y="990600"/>
            <a:ext cx="8534400" cy="5410200"/>
          </a:xfrm>
          <a:prstGeom prst="rect">
            <a:avLst/>
          </a:prstGeom>
        </p:spPr>
        <p:txBody>
          <a:bodyPr/>
          <a:lstStyle/>
          <a:p>
            <a:pPr marL="0" indent="0">
              <a:buNone/>
              <a:defRPr/>
            </a:pPr>
            <a:r>
              <a:rPr lang="en-US" dirty="0"/>
              <a:t>Evaluating the market equilibrium</a:t>
            </a:r>
          </a:p>
          <a:p>
            <a:pPr lvl="1">
              <a:defRPr/>
            </a:pPr>
            <a:r>
              <a:rPr lang="en-US" dirty="0"/>
              <a:t>Social planner</a:t>
            </a:r>
          </a:p>
          <a:p>
            <a:pPr lvl="2">
              <a:defRPr/>
            </a:pPr>
            <a:r>
              <a:rPr lang="en-US" dirty="0"/>
              <a:t>Cannot increase economic well-being by </a:t>
            </a:r>
          </a:p>
          <a:p>
            <a:pPr lvl="3">
              <a:defRPr/>
            </a:pPr>
            <a:r>
              <a:rPr lang="en-US" dirty="0"/>
              <a:t>Changing the allocation of consumption among buyers</a:t>
            </a:r>
          </a:p>
          <a:p>
            <a:pPr lvl="3">
              <a:defRPr/>
            </a:pPr>
            <a:r>
              <a:rPr lang="en-US" dirty="0"/>
              <a:t>Changing the allocation of production among sellers</a:t>
            </a:r>
          </a:p>
          <a:p>
            <a:pPr lvl="2">
              <a:defRPr/>
            </a:pPr>
            <a:r>
              <a:rPr lang="en-US" dirty="0"/>
              <a:t>Cannot rise total economic well-being by</a:t>
            </a:r>
          </a:p>
          <a:p>
            <a:pPr lvl="3">
              <a:defRPr/>
            </a:pPr>
            <a:r>
              <a:rPr lang="en-US" dirty="0"/>
              <a:t>Increasing or decreasing the quantity of the good</a:t>
            </a:r>
          </a:p>
          <a:p>
            <a:pPr lvl="1">
              <a:defRPr/>
            </a:pPr>
            <a:r>
              <a:rPr lang="en-US" b="1" i="1" dirty="0"/>
              <a:t>Free markets produce the quantity of goods that maximizes the sum of consumer and producer surplus</a:t>
            </a:r>
          </a:p>
          <a:p>
            <a:pPr>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Evaluating the market equilibrium</a:t>
            </a:r>
          </a:p>
          <a:p>
            <a:pPr marL="696913" lvl="1" indent="-228600"/>
            <a:r>
              <a:rPr lang="en-US" dirty="0"/>
              <a:t>Equilibrium outcome</a:t>
            </a:r>
          </a:p>
          <a:p>
            <a:pPr marL="919163" lvl="2"/>
            <a:r>
              <a:rPr lang="en-US" dirty="0"/>
              <a:t>Efficient allocation of resources</a:t>
            </a:r>
          </a:p>
          <a:p>
            <a:pPr marL="696913" lvl="1" indent="-228600"/>
            <a:r>
              <a:rPr lang="en-US" dirty="0"/>
              <a:t>The benevolent social planner</a:t>
            </a:r>
          </a:p>
          <a:p>
            <a:pPr marL="919163" lvl="2"/>
            <a:r>
              <a:rPr lang="en-US" dirty="0"/>
              <a:t>Can leave the market outcome just as he finds it</a:t>
            </a:r>
          </a:p>
          <a:p>
            <a:pPr marL="919163" lvl="2"/>
            <a:r>
              <a:rPr lang="en-US" dirty="0"/>
              <a:t>“Laissez faire” = “allow them to do”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Evaluating the market equilibrium</a:t>
            </a:r>
          </a:p>
          <a:p>
            <a:pPr lvl="1"/>
            <a:r>
              <a:rPr lang="en-US" dirty="0"/>
              <a:t>Adam Smith’s invisible hand</a:t>
            </a:r>
          </a:p>
          <a:p>
            <a:pPr lvl="2"/>
            <a:r>
              <a:rPr lang="en-US" dirty="0"/>
              <a:t>Takes all the information about buyers and sellers into account</a:t>
            </a:r>
          </a:p>
          <a:p>
            <a:pPr lvl="2"/>
            <a:r>
              <a:rPr lang="en-US" dirty="0"/>
              <a:t>Guides everyone in the market to the best outcome</a:t>
            </a:r>
          </a:p>
          <a:p>
            <a:pPr lvl="3"/>
            <a:r>
              <a:rPr lang="en-US" dirty="0"/>
              <a:t>Economic efficiency</a:t>
            </a:r>
          </a:p>
          <a:p>
            <a:pPr lvl="1"/>
            <a:r>
              <a:rPr lang="en-US" dirty="0"/>
              <a:t>Free markets are the best way to organize economic activity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90055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Questions</a:t>
            </a:r>
          </a:p>
          <a:p>
            <a:pPr lvl="1"/>
            <a:r>
              <a:rPr lang="en-US" dirty="0"/>
              <a:t>Trade a kidney for a kidney</a:t>
            </a:r>
          </a:p>
          <a:p>
            <a:pPr lvl="1"/>
            <a:r>
              <a:rPr lang="en-US" dirty="0"/>
              <a:t>Trade a kidney for an expensive, experimental cancer treatment?</a:t>
            </a:r>
          </a:p>
          <a:p>
            <a:pPr lvl="1"/>
            <a:r>
              <a:rPr lang="en-US" dirty="0"/>
              <a:t>Exchange her kidney for free tuition for her son?</a:t>
            </a:r>
          </a:p>
          <a:p>
            <a:pPr lvl="1"/>
            <a:r>
              <a:rPr lang="en-US" dirty="0"/>
              <a:t>Sell her kidney for cash?</a:t>
            </a:r>
          </a:p>
          <a:p>
            <a:r>
              <a:rPr lang="en-US" dirty="0"/>
              <a:t>Public policy</a:t>
            </a:r>
          </a:p>
          <a:p>
            <a:pPr lvl="1"/>
            <a:r>
              <a:rPr lang="en-US" dirty="0"/>
              <a:t>Illegal for people to sell their organs</a:t>
            </a:r>
          </a:p>
          <a:p>
            <a:pPr lvl="1"/>
            <a:r>
              <a:rPr lang="en-US" dirty="0"/>
              <a:t>Government has imposed a price ceiling of zero</a:t>
            </a:r>
          </a:p>
          <a:p>
            <a:pPr lvl="2"/>
            <a:r>
              <a:rPr lang="en-US" dirty="0"/>
              <a:t>Shortage of the good</a:t>
            </a:r>
          </a:p>
          <a:p>
            <a:pPr lvl="1"/>
            <a:endParaRPr lang="en-US" dirty="0"/>
          </a:p>
        </p:txBody>
      </p:sp>
      <p:sp>
        <p:nvSpPr>
          <p:cNvPr id="43011" name="Title 2"/>
          <p:cNvSpPr>
            <a:spLocks noGrp="1"/>
          </p:cNvSpPr>
          <p:nvPr>
            <p:ph type="title" idx="4294967295"/>
          </p:nvPr>
        </p:nvSpPr>
        <p:spPr bwMode="auto">
          <a:xfrm>
            <a:off x="87549" y="136192"/>
            <a:ext cx="8546864" cy="7477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Should there be a market in organs?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a:spLocks noGrp="1"/>
          </p:cNvSpPr>
          <p:nvPr>
            <p:ph type="title" idx="4294967295"/>
          </p:nvPr>
        </p:nvSpPr>
        <p:spPr bwMode="auto">
          <a:xfrm>
            <a:off x="38912" y="116736"/>
            <a:ext cx="8715375" cy="842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Should there be a market in organs?</a:t>
            </a:r>
          </a:p>
        </p:txBody>
      </p:sp>
      <p:sp>
        <p:nvSpPr>
          <p:cNvPr id="6" name="TextBox 5"/>
          <p:cNvSpPr txBox="1"/>
          <p:nvPr/>
        </p:nvSpPr>
        <p:spPr>
          <a:xfrm>
            <a:off x="304799" y="1024640"/>
            <a:ext cx="2699657" cy="461665"/>
          </a:xfrm>
          <a:prstGeom prst="rect">
            <a:avLst/>
          </a:prstGeom>
          <a:noFill/>
        </p:spPr>
        <p:txBody>
          <a:bodyPr wrap="square" rtlCol="0">
            <a:spAutoFit/>
          </a:bodyPr>
          <a:lstStyle/>
          <a:p>
            <a:r>
              <a:rPr lang="en-US" sz="2400" dirty="0">
                <a:solidFill>
                  <a:srgbClr val="0070C0"/>
                </a:solidFill>
                <a:latin typeface="+mn-lt"/>
              </a:rPr>
              <a:t>Kidney Market</a:t>
            </a:r>
          </a:p>
        </p:txBody>
      </p:sp>
      <p:sp>
        <p:nvSpPr>
          <p:cNvPr id="8" name="Rectangle 7"/>
          <p:cNvSpPr/>
          <p:nvPr/>
        </p:nvSpPr>
        <p:spPr>
          <a:xfrm>
            <a:off x="1066800" y="6457890"/>
            <a:ext cx="3429000" cy="400110"/>
          </a:xfrm>
          <a:prstGeom prst="rect">
            <a:avLst/>
          </a:prstGeom>
        </p:spPr>
        <p:txBody>
          <a:bodyPr wrap="square">
            <a:spAutoFit/>
          </a:bodyPr>
          <a:lstStyle/>
          <a:p>
            <a:r>
              <a:rPr lang="en-US" sz="1000" i="1" dirty="0">
                <a:latin typeface="+mn-lt"/>
                <a:hlinkClick r:id="rId2"/>
              </a:rPr>
              <a:t>http://www.washingtonpost.com/wp-dyn/content/article/2007/04/13/AR2007041302066.html</a:t>
            </a:r>
            <a:r>
              <a:rPr lang="en-US" sz="1000" i="1" dirty="0">
                <a:latin typeface="+mn-lt"/>
              </a:rPr>
              <a:t> </a:t>
            </a:r>
          </a:p>
        </p:txBody>
      </p:sp>
      <p:sp>
        <p:nvSpPr>
          <p:cNvPr id="9" name="TextBox 8"/>
          <p:cNvSpPr txBox="1"/>
          <p:nvPr/>
        </p:nvSpPr>
        <p:spPr>
          <a:xfrm>
            <a:off x="457200" y="6457890"/>
            <a:ext cx="685800" cy="246221"/>
          </a:xfrm>
          <a:prstGeom prst="rect">
            <a:avLst/>
          </a:prstGeom>
          <a:noFill/>
        </p:spPr>
        <p:txBody>
          <a:bodyPr wrap="square" rtlCol="0">
            <a:spAutoFit/>
          </a:bodyPr>
          <a:lstStyle/>
          <a:p>
            <a:r>
              <a:rPr lang="en-US" sz="1000" i="1" dirty="0">
                <a:latin typeface="+mn-lt"/>
              </a:rPr>
              <a:t>Source:</a:t>
            </a:r>
          </a:p>
        </p:txBody>
      </p:sp>
      <p:sp>
        <p:nvSpPr>
          <p:cNvPr id="10" name="Rectangle 9">
            <a:hlinkClick r:id="rId2"/>
          </p:cNvPr>
          <p:cNvSpPr/>
          <p:nvPr/>
        </p:nvSpPr>
        <p:spPr>
          <a:xfrm>
            <a:off x="7086600" y="1558040"/>
            <a:ext cx="1716496" cy="769441"/>
          </a:xfrm>
          <a:prstGeom prst="rect">
            <a:avLst/>
          </a:prstGeom>
          <a:ln>
            <a:solidFill>
              <a:schemeClr val="bg1">
                <a:lumMod val="50000"/>
              </a:schemeClr>
            </a:solidFill>
          </a:ln>
        </p:spPr>
        <p:txBody>
          <a:bodyPr wrap="square">
            <a:spAutoFit/>
          </a:bodyPr>
          <a:lstStyle/>
          <a:p>
            <a:r>
              <a:rPr lang="en-US" sz="1400" dirty="0">
                <a:latin typeface="+mn-lt"/>
              </a:rPr>
              <a:t>The Organ Market</a:t>
            </a:r>
          </a:p>
          <a:p>
            <a:r>
              <a:rPr lang="en-US" sz="1000" dirty="0">
                <a:latin typeface="+mn-lt"/>
              </a:rPr>
              <a:t>by William </a:t>
            </a:r>
            <a:r>
              <a:rPr lang="en-US" sz="1000" dirty="0" err="1">
                <a:latin typeface="+mn-lt"/>
              </a:rPr>
              <a:t>Saletan</a:t>
            </a:r>
            <a:endParaRPr lang="en-US" sz="1000" dirty="0">
              <a:latin typeface="+mn-lt"/>
            </a:endParaRPr>
          </a:p>
          <a:p>
            <a:r>
              <a:rPr lang="en-US" sz="1000" dirty="0">
                <a:latin typeface="+mn-lt"/>
              </a:rPr>
              <a:t>Sunday, April 15, 2007</a:t>
            </a:r>
          </a:p>
          <a:p>
            <a:r>
              <a:rPr lang="en-US" sz="1000" dirty="0">
                <a:latin typeface="+mn-lt"/>
              </a:rPr>
              <a:t>washingtonpost.com</a:t>
            </a:r>
          </a:p>
        </p:txBody>
      </p:sp>
      <p:sp>
        <p:nvSpPr>
          <p:cNvPr id="11" name="Rectangle 10"/>
          <p:cNvSpPr/>
          <p:nvPr/>
        </p:nvSpPr>
        <p:spPr>
          <a:xfrm>
            <a:off x="609600" y="1481840"/>
            <a:ext cx="6172200" cy="646331"/>
          </a:xfrm>
          <a:prstGeom prst="rect">
            <a:avLst/>
          </a:prstGeom>
        </p:spPr>
        <p:txBody>
          <a:bodyPr wrap="square">
            <a:spAutoFit/>
          </a:bodyPr>
          <a:lstStyle/>
          <a:p>
            <a:r>
              <a:rPr lang="en-US" dirty="0">
                <a:latin typeface="+mn-lt"/>
              </a:rPr>
              <a:t>“More than 70,000 Americans are waiting for kidneys, and the list has grown by almost 5,000 per year. People are dying.”</a:t>
            </a:r>
          </a:p>
        </p:txBody>
      </p:sp>
      <p:grpSp>
        <p:nvGrpSpPr>
          <p:cNvPr id="12" name="Group 11"/>
          <p:cNvGrpSpPr/>
          <p:nvPr/>
        </p:nvGrpSpPr>
        <p:grpSpPr>
          <a:xfrm>
            <a:off x="1219200" y="2320040"/>
            <a:ext cx="5181600" cy="3585865"/>
            <a:chOff x="533400" y="2667000"/>
            <a:chExt cx="5181600" cy="3585865"/>
          </a:xfrm>
        </p:grpSpPr>
        <p:cxnSp>
          <p:nvCxnSpPr>
            <p:cNvPr id="13" name="Straight Connector 12"/>
            <p:cNvCxnSpPr/>
            <p:nvPr/>
          </p:nvCxnSpPr>
          <p:spPr bwMode="auto">
            <a:xfrm rot="5400000">
              <a:off x="-304800" y="4267200"/>
              <a:ext cx="30480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bwMode="auto">
            <a:xfrm rot="10800000">
              <a:off x="1219200" y="5791200"/>
              <a:ext cx="38862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533400" y="2667000"/>
              <a:ext cx="685800" cy="461665"/>
            </a:xfrm>
            <a:prstGeom prst="rect">
              <a:avLst/>
            </a:prstGeom>
            <a:noFill/>
          </p:spPr>
          <p:txBody>
            <a:bodyPr wrap="square" rtlCol="0">
              <a:spAutoFit/>
            </a:bodyPr>
            <a:lstStyle/>
            <a:p>
              <a:r>
                <a:rPr lang="en-US" sz="1200" dirty="0">
                  <a:latin typeface="+mn-lt"/>
                </a:rPr>
                <a:t>Kidney Price</a:t>
              </a:r>
            </a:p>
          </p:txBody>
        </p:sp>
        <p:sp>
          <p:nvSpPr>
            <p:cNvPr id="16" name="TextBox 15"/>
            <p:cNvSpPr txBox="1"/>
            <p:nvPr/>
          </p:nvSpPr>
          <p:spPr>
            <a:xfrm>
              <a:off x="4876800" y="5791200"/>
              <a:ext cx="838200" cy="461665"/>
            </a:xfrm>
            <a:prstGeom prst="rect">
              <a:avLst/>
            </a:prstGeom>
            <a:noFill/>
          </p:spPr>
          <p:txBody>
            <a:bodyPr wrap="square" rtlCol="0">
              <a:spAutoFit/>
            </a:bodyPr>
            <a:lstStyle/>
            <a:p>
              <a:r>
                <a:rPr lang="en-US" sz="1200" dirty="0">
                  <a:latin typeface="+mn-lt"/>
                </a:rPr>
                <a:t>Kidney Quantity</a:t>
              </a:r>
            </a:p>
          </p:txBody>
        </p:sp>
      </p:grpSp>
      <p:cxnSp>
        <p:nvCxnSpPr>
          <p:cNvPr id="17" name="Straight Connector 16"/>
          <p:cNvCxnSpPr/>
          <p:nvPr/>
        </p:nvCxnSpPr>
        <p:spPr bwMode="auto">
          <a:xfrm rot="5400000">
            <a:off x="3152252" y="4872740"/>
            <a:ext cx="1143000" cy="0"/>
          </a:xfrm>
          <a:prstGeom prst="line">
            <a:avLst/>
          </a:prstGeom>
          <a:solidFill>
            <a:schemeClr val="bg1"/>
          </a:solidFill>
          <a:ln w="9525" cap="flat" cmpd="sng" algn="ctr">
            <a:solidFill>
              <a:schemeClr val="bg1">
                <a:lumMod val="50000"/>
              </a:schemeClr>
            </a:solidFill>
            <a:prstDash val="dash"/>
            <a:round/>
            <a:headEnd type="none" w="med" len="med"/>
            <a:tailEnd type="none" w="med" len="med"/>
          </a:ln>
          <a:effectLst/>
        </p:spPr>
      </p:cxnSp>
      <p:sp>
        <p:nvSpPr>
          <p:cNvPr id="18" name="TextBox 17"/>
          <p:cNvSpPr txBox="1"/>
          <p:nvPr/>
        </p:nvSpPr>
        <p:spPr>
          <a:xfrm>
            <a:off x="3429000" y="5444240"/>
            <a:ext cx="762000" cy="276999"/>
          </a:xfrm>
          <a:prstGeom prst="rect">
            <a:avLst/>
          </a:prstGeom>
          <a:noFill/>
        </p:spPr>
        <p:txBody>
          <a:bodyPr wrap="square" rtlCol="0">
            <a:spAutoFit/>
          </a:bodyPr>
          <a:lstStyle/>
          <a:p>
            <a:r>
              <a:rPr lang="en-US" sz="1200" dirty="0">
                <a:latin typeface="+mn-lt"/>
              </a:rPr>
              <a:t>45,000</a:t>
            </a:r>
          </a:p>
        </p:txBody>
      </p:sp>
      <p:sp>
        <p:nvSpPr>
          <p:cNvPr id="19" name="TextBox 18"/>
          <p:cNvSpPr txBox="1"/>
          <p:nvPr/>
        </p:nvSpPr>
        <p:spPr>
          <a:xfrm>
            <a:off x="2776436" y="5604713"/>
            <a:ext cx="1143000" cy="246221"/>
          </a:xfrm>
          <a:prstGeom prst="rect">
            <a:avLst/>
          </a:prstGeom>
          <a:noFill/>
        </p:spPr>
        <p:txBody>
          <a:bodyPr wrap="square" rtlCol="0">
            <a:spAutoFit/>
          </a:bodyPr>
          <a:lstStyle/>
          <a:p>
            <a:r>
              <a:rPr lang="en-US" sz="1000" b="1" dirty="0">
                <a:latin typeface="+mn-lt"/>
              </a:rPr>
              <a:t>25,000 more live</a:t>
            </a:r>
          </a:p>
        </p:txBody>
      </p:sp>
      <p:grpSp>
        <p:nvGrpSpPr>
          <p:cNvPr id="20" name="Group 19"/>
          <p:cNvGrpSpPr/>
          <p:nvPr/>
        </p:nvGrpSpPr>
        <p:grpSpPr>
          <a:xfrm>
            <a:off x="1905000" y="2701040"/>
            <a:ext cx="3733800" cy="3020199"/>
            <a:chOff x="1905000" y="2895600"/>
            <a:chExt cx="3733800" cy="3020199"/>
          </a:xfrm>
        </p:grpSpPr>
        <p:grpSp>
          <p:nvGrpSpPr>
            <p:cNvPr id="21" name="Group 20"/>
            <p:cNvGrpSpPr/>
            <p:nvPr/>
          </p:nvGrpSpPr>
          <p:grpSpPr>
            <a:xfrm>
              <a:off x="1905000" y="2895600"/>
              <a:ext cx="3733800" cy="2743200"/>
              <a:chOff x="1219200" y="3048000"/>
              <a:chExt cx="3733800" cy="2743200"/>
            </a:xfrm>
          </p:grpSpPr>
          <p:cxnSp>
            <p:nvCxnSpPr>
              <p:cNvPr id="25" name="Straight Connector 24"/>
              <p:cNvCxnSpPr/>
              <p:nvPr/>
            </p:nvCxnSpPr>
            <p:spPr bwMode="auto">
              <a:xfrm>
                <a:off x="1219200" y="3048000"/>
                <a:ext cx="3124200" cy="2743200"/>
              </a:xfrm>
              <a:prstGeom prst="line">
                <a:avLst/>
              </a:prstGeom>
              <a:solidFill>
                <a:schemeClr val="bg1"/>
              </a:solidFill>
              <a:ln w="19050" cap="flat" cmpd="sng" algn="ctr">
                <a:solidFill>
                  <a:srgbClr val="0070C0"/>
                </a:solidFill>
                <a:prstDash val="solid"/>
                <a:round/>
                <a:headEnd type="none" w="med" len="med"/>
                <a:tailEnd type="none" w="med" len="med"/>
              </a:ln>
              <a:effectLst/>
            </p:spPr>
          </p:cxnSp>
          <p:sp>
            <p:nvSpPr>
              <p:cNvPr id="26" name="TextBox 25"/>
              <p:cNvSpPr txBox="1"/>
              <p:nvPr/>
            </p:nvSpPr>
            <p:spPr>
              <a:xfrm>
                <a:off x="4114800" y="5181600"/>
                <a:ext cx="838200" cy="461665"/>
              </a:xfrm>
              <a:prstGeom prst="rect">
                <a:avLst/>
              </a:prstGeom>
              <a:noFill/>
            </p:spPr>
            <p:txBody>
              <a:bodyPr wrap="square" rtlCol="0">
                <a:spAutoFit/>
              </a:bodyPr>
              <a:lstStyle/>
              <a:p>
                <a:r>
                  <a:rPr lang="en-US" sz="1200" dirty="0">
                    <a:latin typeface="+mn-lt"/>
                  </a:rPr>
                  <a:t>Kidney Demand</a:t>
                </a:r>
              </a:p>
            </p:txBody>
          </p:sp>
        </p:grpSp>
        <p:sp>
          <p:nvSpPr>
            <p:cNvPr id="23" name="TextBox 22"/>
            <p:cNvSpPr txBox="1"/>
            <p:nvPr/>
          </p:nvSpPr>
          <p:spPr>
            <a:xfrm>
              <a:off x="4800600" y="5638800"/>
              <a:ext cx="838200" cy="276999"/>
            </a:xfrm>
            <a:prstGeom prst="rect">
              <a:avLst/>
            </a:prstGeom>
            <a:noFill/>
          </p:spPr>
          <p:txBody>
            <a:bodyPr wrap="square" rtlCol="0">
              <a:spAutoFit/>
            </a:bodyPr>
            <a:lstStyle/>
            <a:p>
              <a:r>
                <a:rPr lang="en-US" sz="1200" dirty="0">
                  <a:latin typeface="+mn-lt"/>
                </a:rPr>
                <a:t>70,000</a:t>
              </a:r>
            </a:p>
          </p:txBody>
        </p:sp>
      </p:grpSp>
      <p:grpSp>
        <p:nvGrpSpPr>
          <p:cNvPr id="27" name="Group 26"/>
          <p:cNvGrpSpPr/>
          <p:nvPr/>
        </p:nvGrpSpPr>
        <p:grpSpPr>
          <a:xfrm>
            <a:off x="1981200" y="2624840"/>
            <a:ext cx="3276600" cy="3448110"/>
            <a:chOff x="1981200" y="2819400"/>
            <a:chExt cx="3276600" cy="3448110"/>
          </a:xfrm>
        </p:grpSpPr>
        <p:grpSp>
          <p:nvGrpSpPr>
            <p:cNvPr id="28" name="Group 27"/>
            <p:cNvGrpSpPr/>
            <p:nvPr/>
          </p:nvGrpSpPr>
          <p:grpSpPr>
            <a:xfrm>
              <a:off x="2514600" y="2819400"/>
              <a:ext cx="2743200" cy="2819400"/>
              <a:chOff x="1828800" y="2971800"/>
              <a:chExt cx="2743200" cy="2819400"/>
            </a:xfrm>
          </p:grpSpPr>
          <p:cxnSp>
            <p:nvCxnSpPr>
              <p:cNvPr id="34" name="Straight Connector 33"/>
              <p:cNvCxnSpPr/>
              <p:nvPr/>
            </p:nvCxnSpPr>
            <p:spPr bwMode="auto">
              <a:xfrm flipV="1">
                <a:off x="1828800" y="3276600"/>
                <a:ext cx="2667000" cy="2514600"/>
              </a:xfrm>
              <a:prstGeom prst="line">
                <a:avLst/>
              </a:prstGeom>
              <a:solidFill>
                <a:schemeClr val="bg1"/>
              </a:solidFill>
              <a:ln w="19050" cap="flat" cmpd="sng" algn="ctr">
                <a:solidFill>
                  <a:srgbClr val="0070C0"/>
                </a:solidFill>
                <a:prstDash val="solid"/>
                <a:round/>
                <a:headEnd type="none" w="med" len="med"/>
                <a:tailEnd type="none" w="med" len="med"/>
              </a:ln>
              <a:effectLst/>
            </p:spPr>
          </p:cxnSp>
          <p:sp>
            <p:nvSpPr>
              <p:cNvPr id="35" name="TextBox 34"/>
              <p:cNvSpPr txBox="1"/>
              <p:nvPr/>
            </p:nvSpPr>
            <p:spPr>
              <a:xfrm>
                <a:off x="3733800" y="2971800"/>
                <a:ext cx="838200" cy="461665"/>
              </a:xfrm>
              <a:prstGeom prst="rect">
                <a:avLst/>
              </a:prstGeom>
              <a:noFill/>
            </p:spPr>
            <p:txBody>
              <a:bodyPr wrap="square" rtlCol="0">
                <a:spAutoFit/>
              </a:bodyPr>
              <a:lstStyle/>
              <a:p>
                <a:r>
                  <a:rPr lang="en-US" sz="1200" dirty="0">
                    <a:latin typeface="+mn-lt"/>
                  </a:rPr>
                  <a:t>Kidney Supply</a:t>
                </a:r>
              </a:p>
            </p:txBody>
          </p:sp>
        </p:grpSp>
        <p:grpSp>
          <p:nvGrpSpPr>
            <p:cNvPr id="30" name="Group 29"/>
            <p:cNvGrpSpPr/>
            <p:nvPr/>
          </p:nvGrpSpPr>
          <p:grpSpPr>
            <a:xfrm>
              <a:off x="1981200" y="5638800"/>
              <a:ext cx="838200" cy="628710"/>
              <a:chOff x="1295400" y="5791200"/>
              <a:chExt cx="838200" cy="628710"/>
            </a:xfrm>
          </p:grpSpPr>
          <p:sp>
            <p:nvSpPr>
              <p:cNvPr id="32" name="TextBox 31"/>
              <p:cNvSpPr txBox="1"/>
              <p:nvPr/>
            </p:nvSpPr>
            <p:spPr>
              <a:xfrm>
                <a:off x="1295400" y="5791200"/>
                <a:ext cx="838200" cy="276999"/>
              </a:xfrm>
              <a:prstGeom prst="rect">
                <a:avLst/>
              </a:prstGeom>
              <a:noFill/>
            </p:spPr>
            <p:txBody>
              <a:bodyPr wrap="square" rtlCol="0">
                <a:spAutoFit/>
              </a:bodyPr>
              <a:lstStyle/>
              <a:p>
                <a:r>
                  <a:rPr lang="en-US" sz="1200" dirty="0">
                    <a:latin typeface="+mn-lt"/>
                  </a:rPr>
                  <a:t>20,000</a:t>
                </a:r>
              </a:p>
            </p:txBody>
          </p:sp>
          <p:sp>
            <p:nvSpPr>
              <p:cNvPr id="33" name="TextBox 32"/>
              <p:cNvSpPr txBox="1"/>
              <p:nvPr/>
            </p:nvSpPr>
            <p:spPr>
              <a:xfrm>
                <a:off x="1295400" y="6019800"/>
                <a:ext cx="609600" cy="400110"/>
              </a:xfrm>
              <a:prstGeom prst="rect">
                <a:avLst/>
              </a:prstGeom>
              <a:noFill/>
            </p:spPr>
            <p:txBody>
              <a:bodyPr wrap="square" rtlCol="0">
                <a:spAutoFit/>
              </a:bodyPr>
              <a:lstStyle/>
              <a:p>
                <a:r>
                  <a:rPr lang="en-US" sz="1000" b="1" dirty="0">
                    <a:latin typeface="+mn-lt"/>
                  </a:rPr>
                  <a:t>Current Supply</a:t>
                </a:r>
              </a:p>
            </p:txBody>
          </p:sp>
        </p:grpSp>
      </p:grpSp>
      <p:sp>
        <p:nvSpPr>
          <p:cNvPr id="36" name="TextBox 35"/>
          <p:cNvSpPr txBox="1"/>
          <p:nvPr/>
        </p:nvSpPr>
        <p:spPr>
          <a:xfrm>
            <a:off x="6172200" y="3539240"/>
            <a:ext cx="2514600" cy="369332"/>
          </a:xfrm>
          <a:prstGeom prst="rect">
            <a:avLst/>
          </a:prstGeom>
          <a:noFill/>
        </p:spPr>
        <p:txBody>
          <a:bodyPr wrap="square" rtlCol="0">
            <a:spAutoFit/>
          </a:bodyPr>
          <a:lstStyle/>
          <a:p>
            <a:r>
              <a:rPr lang="en-US" dirty="0">
                <a:latin typeface="+mn-lt"/>
              </a:rPr>
              <a:t>What are the solutions?</a:t>
            </a:r>
          </a:p>
        </p:txBody>
      </p:sp>
      <p:sp>
        <p:nvSpPr>
          <p:cNvPr id="37" name="Text Box 7"/>
          <p:cNvSpPr txBox="1">
            <a:spLocks noChangeArrowheads="1"/>
          </p:cNvSpPr>
          <p:nvPr/>
        </p:nvSpPr>
        <p:spPr bwMode="auto">
          <a:xfrm>
            <a:off x="4648200" y="6581775"/>
            <a:ext cx="4495800" cy="276225"/>
          </a:xfrm>
          <a:prstGeom prst="rect">
            <a:avLst/>
          </a:prstGeom>
          <a:noFill/>
          <a:ln w="9525">
            <a:noFill/>
            <a:miter lim="800000"/>
            <a:headEnd/>
            <a:tailEnd/>
          </a:ln>
          <a:effectLst/>
        </p:spPr>
        <p:txBody>
          <a:bodyPr>
            <a:spAutoFit/>
          </a:bodyPr>
          <a:lstStyle/>
          <a:p>
            <a:pPr>
              <a:spcBef>
                <a:spcPct val="50000"/>
              </a:spcBef>
              <a:defRPr/>
            </a:pPr>
            <a:r>
              <a:rPr lang="en-US" sz="1200" dirty="0">
                <a:latin typeface="+mn-lt"/>
              </a:rPr>
              <a:t>Copyright © michael .roberson@eStudy.us, All  rights reserved</a:t>
            </a:r>
          </a:p>
        </p:txBody>
      </p:sp>
    </p:spTree>
    <p:extLst>
      <p:ext uri="{BB962C8B-B14F-4D97-AF65-F5344CB8AC3E}">
        <p14:creationId xmlns:p14="http://schemas.microsoft.com/office/powerpoint/2010/main" val="214775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wipe(left)">
                                      <p:cBhvr>
                                        <p:cTn id="14" dur="500"/>
                                        <p:tgtEl>
                                          <p:spTgt spid="20"/>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right)">
                                      <p:cBhvr>
                                        <p:cTn id="19" dur="500"/>
                                        <p:tgtEl>
                                          <p:spTgt spid="27"/>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p:cTn id="24" dur="500" fill="hold"/>
                                        <p:tgtEl>
                                          <p:spTgt spid="17"/>
                                        </p:tgtEl>
                                        <p:attrNameLst>
                                          <p:attrName>ppt_w</p:attrName>
                                        </p:attrNameLst>
                                      </p:cBhvr>
                                      <p:tavLst>
                                        <p:tav tm="0">
                                          <p:val>
                                            <p:fltVal val="0"/>
                                          </p:val>
                                        </p:tav>
                                        <p:tav tm="100000">
                                          <p:val>
                                            <p:strVal val="#ppt_w"/>
                                          </p:val>
                                        </p:tav>
                                      </p:tavLst>
                                    </p:anim>
                                    <p:anim calcmode="lin" valueType="num">
                                      <p:cBhvr>
                                        <p:cTn id="25" dur="500" fill="hold"/>
                                        <p:tgtEl>
                                          <p:spTgt spid="17"/>
                                        </p:tgtEl>
                                        <p:attrNameLst>
                                          <p:attrName>ppt_h</p:attrName>
                                        </p:attrNameLst>
                                      </p:cBhvr>
                                      <p:tavLst>
                                        <p:tav tm="0">
                                          <p:val>
                                            <p:fltVal val="0"/>
                                          </p:val>
                                        </p:tav>
                                        <p:tav tm="100000">
                                          <p:val>
                                            <p:strVal val="#ppt_h"/>
                                          </p:val>
                                        </p:tav>
                                      </p:tavLst>
                                    </p:anim>
                                    <p:animEffect transition="in" filter="fade">
                                      <p:cBhvr>
                                        <p:cTn id="26" dur="500"/>
                                        <p:tgtEl>
                                          <p:spTgt spid="17"/>
                                        </p:tgtEl>
                                      </p:cBhvr>
                                    </p:animEffect>
                                  </p:childTnLst>
                                </p:cTn>
                              </p:par>
                              <p:par>
                                <p:cTn id="27" presetID="53"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anim calcmode="lin" valueType="num">
                                      <p:cBhvr additive="base">
                                        <p:cTn id="43" dur="500" fill="hold"/>
                                        <p:tgtEl>
                                          <p:spTgt spid="36"/>
                                        </p:tgtEl>
                                        <p:attrNameLst>
                                          <p:attrName>ppt_x</p:attrName>
                                        </p:attrNameLst>
                                      </p:cBhvr>
                                      <p:tavLst>
                                        <p:tav tm="0">
                                          <p:val>
                                            <p:strVal val="#ppt_x"/>
                                          </p:val>
                                        </p:tav>
                                        <p:tav tm="100000">
                                          <p:val>
                                            <p:strVal val="#ppt_x"/>
                                          </p:val>
                                        </p:tav>
                                      </p:tavLst>
                                    </p:anim>
                                    <p:anim calcmode="lin" valueType="num">
                                      <p:cBhvr additive="base">
                                        <p:cTn id="4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3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94805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Large benefits to allowing a free market in organs</a:t>
            </a:r>
          </a:p>
          <a:p>
            <a:r>
              <a:rPr lang="en-US" dirty="0"/>
              <a:t>Current situation</a:t>
            </a:r>
          </a:p>
          <a:p>
            <a:pPr lvl="1"/>
            <a:r>
              <a:rPr lang="en-US" dirty="0"/>
              <a:t>Typical patient - wait several years for a kidney transplant</a:t>
            </a:r>
          </a:p>
          <a:p>
            <a:pPr lvl="1"/>
            <a:r>
              <a:rPr lang="en-US" dirty="0"/>
              <a:t>Every year - thousands of people die because a kidney cannot be found</a:t>
            </a:r>
          </a:p>
        </p:txBody>
      </p:sp>
      <p:sp>
        <p:nvSpPr>
          <p:cNvPr id="44035" name="Title 2"/>
          <p:cNvSpPr>
            <a:spLocks noGrp="1"/>
          </p:cNvSpPr>
          <p:nvPr>
            <p:ph type="title" idx="4294967295"/>
          </p:nvPr>
        </p:nvSpPr>
        <p:spPr bwMode="auto">
          <a:xfrm>
            <a:off x="0" y="175098"/>
            <a:ext cx="8715375" cy="6678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Should there be a market in organs?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Allow for kidney market</a:t>
            </a:r>
          </a:p>
          <a:p>
            <a:pPr lvl="1"/>
            <a:r>
              <a:rPr lang="en-US" dirty="0"/>
              <a:t>Balance supply and demand</a:t>
            </a:r>
          </a:p>
          <a:p>
            <a:pPr lvl="2"/>
            <a:r>
              <a:rPr lang="en-US" dirty="0"/>
              <a:t>Sellers - extra cash in their pockets</a:t>
            </a:r>
          </a:p>
          <a:p>
            <a:pPr lvl="2"/>
            <a:r>
              <a:rPr lang="en-US" dirty="0"/>
              <a:t>Buyers – live</a:t>
            </a:r>
          </a:p>
          <a:p>
            <a:pPr lvl="2"/>
            <a:r>
              <a:rPr lang="en-US" dirty="0"/>
              <a:t>No more shortage of kidneys </a:t>
            </a:r>
          </a:p>
          <a:p>
            <a:pPr lvl="2"/>
            <a:r>
              <a:rPr lang="en-US" dirty="0"/>
              <a:t>Efficient allocation of resources </a:t>
            </a:r>
            <a:r>
              <a:rPr lang="en-US" b="1" dirty="0"/>
              <a:t>(maximum surplus)</a:t>
            </a:r>
          </a:p>
          <a:p>
            <a:pPr lvl="1"/>
            <a:r>
              <a:rPr lang="en-US" dirty="0"/>
              <a:t>Critics: worry about </a:t>
            </a:r>
            <a:r>
              <a:rPr lang="en-US" b="1" dirty="0"/>
              <a:t>fairness</a:t>
            </a:r>
          </a:p>
          <a:p>
            <a:pPr lvl="2"/>
            <a:r>
              <a:rPr lang="en-US" dirty="0"/>
              <a:t>Benefit the rich at the expense of the poor</a:t>
            </a:r>
          </a:p>
          <a:p>
            <a:r>
              <a:rPr lang="en-US" dirty="0"/>
              <a:t>Current system: </a:t>
            </a:r>
            <a:r>
              <a:rPr lang="en-US" b="1" dirty="0"/>
              <a:t>is it fair?</a:t>
            </a:r>
          </a:p>
          <a:p>
            <a:pPr lvl="1"/>
            <a:r>
              <a:rPr lang="en-US" dirty="0"/>
              <a:t>Some people - extra kidney they don’t really need</a:t>
            </a:r>
          </a:p>
          <a:p>
            <a:pPr lvl="1"/>
            <a:r>
              <a:rPr lang="en-US" dirty="0"/>
              <a:t>Others - dying to get one</a:t>
            </a:r>
          </a:p>
        </p:txBody>
      </p:sp>
      <p:sp>
        <p:nvSpPr>
          <p:cNvPr id="7" name="Title 2"/>
          <p:cNvSpPr>
            <a:spLocks noGrp="1"/>
          </p:cNvSpPr>
          <p:nvPr>
            <p:ph type="title" idx="4294967295"/>
          </p:nvPr>
        </p:nvSpPr>
        <p:spPr bwMode="auto">
          <a:xfrm>
            <a:off x="0" y="155643"/>
            <a:ext cx="8715375" cy="68732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a:solidFill>
                  <a:srgbClr val="0070C0"/>
                </a:solidFill>
              </a:rPr>
              <a:t>Should there be a market in organs?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 &amp; Market Failure</a:t>
            </a:r>
          </a:p>
        </p:txBody>
      </p:sp>
      <p:sp>
        <p:nvSpPr>
          <p:cNvPr id="3" name="Content Placeholder 2"/>
          <p:cNvSpPr>
            <a:spLocks noGrp="1"/>
          </p:cNvSpPr>
          <p:nvPr>
            <p:ph idx="4294967295"/>
          </p:nvPr>
        </p:nvSpPr>
        <p:spPr>
          <a:xfrm>
            <a:off x="381000" y="990600"/>
            <a:ext cx="8534400" cy="5410200"/>
          </a:xfrm>
          <a:prstGeom prst="rect">
            <a:avLst/>
          </a:prstGeom>
        </p:spPr>
        <p:txBody>
          <a:bodyPr/>
          <a:lstStyle/>
          <a:p>
            <a:pPr marL="0" indent="0">
              <a:buNone/>
              <a:defRPr/>
            </a:pPr>
            <a:r>
              <a:rPr lang="en-US" dirty="0"/>
              <a:t>Forces of supply and demand allocate resources efficiently </a:t>
            </a:r>
          </a:p>
          <a:p>
            <a:pPr lvl="1">
              <a:defRPr/>
            </a:pPr>
            <a:r>
              <a:rPr lang="en-US" dirty="0"/>
              <a:t>Several assumptions about how markets work</a:t>
            </a:r>
          </a:p>
          <a:p>
            <a:pPr lvl="2">
              <a:defRPr/>
            </a:pPr>
            <a:r>
              <a:rPr lang="en-US" dirty="0"/>
              <a:t>Markets are perfectly competitive</a:t>
            </a:r>
          </a:p>
          <a:p>
            <a:pPr lvl="2">
              <a:defRPr/>
            </a:pPr>
            <a:r>
              <a:rPr lang="en-US" dirty="0"/>
              <a:t>Outcome in a market matters only to the buyers and sellers in that market</a:t>
            </a:r>
          </a:p>
          <a:p>
            <a:pPr lvl="1">
              <a:defRPr/>
            </a:pPr>
            <a:r>
              <a:rPr lang="en-US" dirty="0"/>
              <a:t>When these assumptions do not hold</a:t>
            </a:r>
          </a:p>
          <a:p>
            <a:pPr lvl="2">
              <a:defRPr/>
            </a:pPr>
            <a:r>
              <a:rPr lang="en-US" dirty="0"/>
              <a:t>our conclusion that the market equilibrium is efficient may no longer be true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bwMode="auto">
          <a:xfrm>
            <a:off x="140677" y="185782"/>
            <a:ext cx="8922936"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a:solidFill>
                  <a:srgbClr val="0070C0"/>
                </a:solidFill>
              </a:rPr>
              <a:t>Four possible buyers’ willingness to pay</a:t>
            </a:r>
          </a:p>
        </p:txBody>
      </p:sp>
      <p:graphicFrame>
        <p:nvGraphicFramePr>
          <p:cNvPr id="5" name="Table 4"/>
          <p:cNvGraphicFramePr>
            <a:graphicFrameLocks noGrp="1"/>
          </p:cNvGraphicFramePr>
          <p:nvPr>
            <p:extLst>
              <p:ext uri="{D42A27DB-BD31-4B8C-83A1-F6EECF244321}">
                <p14:modId xmlns:p14="http://schemas.microsoft.com/office/powerpoint/2010/main" val="3996204785"/>
              </p:ext>
            </p:extLst>
          </p:nvPr>
        </p:nvGraphicFramePr>
        <p:xfrm>
          <a:off x="972508" y="1859716"/>
          <a:ext cx="6053013" cy="2724135"/>
        </p:xfrm>
        <a:graphic>
          <a:graphicData uri="http://schemas.openxmlformats.org/drawingml/2006/table">
            <a:tbl>
              <a:tblPr>
                <a:tableStyleId>{5C22544A-7EE6-4342-B048-85BDC9FD1C3A}</a:tableStyleId>
              </a:tblPr>
              <a:tblGrid>
                <a:gridCol w="1949698">
                  <a:extLst>
                    <a:ext uri="{9D8B030D-6E8A-4147-A177-3AD203B41FA5}">
                      <a16:colId xmlns:a16="http://schemas.microsoft.com/office/drawing/2014/main" val="20000"/>
                    </a:ext>
                  </a:extLst>
                </a:gridCol>
                <a:gridCol w="4103315">
                  <a:extLst>
                    <a:ext uri="{9D8B030D-6E8A-4147-A177-3AD203B41FA5}">
                      <a16:colId xmlns:a16="http://schemas.microsoft.com/office/drawing/2014/main" val="20001"/>
                    </a:ext>
                  </a:extLst>
                </a:gridCol>
              </a:tblGrid>
              <a:tr h="647759">
                <a:tc>
                  <a:txBody>
                    <a:bodyPr/>
                    <a:lstStyle/>
                    <a:p>
                      <a:r>
                        <a:rPr lang="en-US" sz="2800" b="1" dirty="0">
                          <a:solidFill>
                            <a:schemeClr val="bg1">
                              <a:lumMod val="50000"/>
                            </a:schemeClr>
                          </a:solidFill>
                        </a:rPr>
                        <a:t> Buyer </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solidFill>
                            <a:schemeClr val="bg1">
                              <a:lumMod val="50000"/>
                            </a:schemeClr>
                          </a:solidFill>
                        </a:rPr>
                        <a:t>Willingness to pay</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076376">
                <a:tc>
                  <a:txBody>
                    <a:bodyPr/>
                    <a:lstStyle/>
                    <a:p>
                      <a:r>
                        <a:rPr lang="en-US" sz="2800" dirty="0"/>
                        <a:t>Ed</a:t>
                      </a:r>
                    </a:p>
                    <a:p>
                      <a:r>
                        <a:rPr lang="en-US" sz="2800" dirty="0"/>
                        <a:t>Randy</a:t>
                      </a:r>
                    </a:p>
                    <a:p>
                      <a:r>
                        <a:rPr lang="en-US" sz="2800" dirty="0"/>
                        <a:t>Cathy</a:t>
                      </a:r>
                    </a:p>
                    <a:p>
                      <a:r>
                        <a:rPr lang="en-US" sz="2800" dirty="0"/>
                        <a:t>Grandpa</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$200</a:t>
                      </a:r>
                    </a:p>
                    <a:p>
                      <a:pPr algn="ctr"/>
                      <a:r>
                        <a:rPr lang="en-US" sz="2800" dirty="0"/>
                        <a:t>$150</a:t>
                      </a:r>
                    </a:p>
                    <a:p>
                      <a:pPr algn="ctr"/>
                      <a:r>
                        <a:rPr lang="en-US" sz="2800" dirty="0"/>
                        <a:t>$100</a:t>
                      </a:r>
                    </a:p>
                    <a:p>
                      <a:pPr algn="ctr"/>
                      <a:r>
                        <a:rPr lang="en-US" sz="2800" dirty="0"/>
                        <a:t>  $50</a:t>
                      </a:r>
                    </a:p>
                  </a:txBody>
                  <a:tcPr marL="91459" marR="91459" marT="45748" marB="457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Rectangle 1"/>
          <p:cNvSpPr/>
          <p:nvPr/>
        </p:nvSpPr>
        <p:spPr>
          <a:xfrm>
            <a:off x="504701" y="1055408"/>
            <a:ext cx="7629896" cy="584775"/>
          </a:xfrm>
          <a:prstGeom prst="rect">
            <a:avLst/>
          </a:prstGeom>
        </p:spPr>
        <p:txBody>
          <a:bodyPr wrap="square">
            <a:spAutoFit/>
          </a:bodyPr>
          <a:lstStyle/>
          <a:p>
            <a:r>
              <a:rPr lang="en-US" sz="3200" dirty="0">
                <a:latin typeface="+mn-lt"/>
              </a:rPr>
              <a:t>Smartphone Example</a:t>
            </a:r>
          </a:p>
        </p:txBody>
      </p:sp>
      <p:sp>
        <p:nvSpPr>
          <p:cNvPr id="6" name="Rectangle 5"/>
          <p:cNvSpPr/>
          <p:nvPr/>
        </p:nvSpPr>
        <p:spPr>
          <a:xfrm>
            <a:off x="504701" y="4722904"/>
            <a:ext cx="7629896" cy="1384995"/>
          </a:xfrm>
          <a:prstGeom prst="rect">
            <a:avLst/>
          </a:prstGeom>
        </p:spPr>
        <p:txBody>
          <a:bodyPr wrap="square">
            <a:spAutoFit/>
          </a:bodyPr>
          <a:lstStyle/>
          <a:p>
            <a:r>
              <a:rPr lang="en-US" sz="2800" dirty="0">
                <a:latin typeface="+mn-lt"/>
              </a:rPr>
              <a:t>John is willing to pay $200 for the smartphone, Randy $150, and Sue $100</a:t>
            </a:r>
          </a:p>
          <a:p>
            <a:r>
              <a:rPr lang="en-US" sz="2800" dirty="0">
                <a:latin typeface="+mn-lt"/>
              </a:rPr>
              <a:t>Grandpa’s willingness to pay is only $50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bwMode="auto">
          <a:xfrm>
            <a:off x="121592" y="85928"/>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 &amp; Market Failure</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Competition is often far from perfect</a:t>
            </a:r>
          </a:p>
          <a:p>
            <a:pPr lvl="1"/>
            <a:r>
              <a:rPr lang="en-US" dirty="0"/>
              <a:t>Market power</a:t>
            </a:r>
          </a:p>
          <a:p>
            <a:pPr lvl="2"/>
            <a:r>
              <a:rPr lang="en-US" dirty="0"/>
              <a:t>A single buyer or seller (small group)</a:t>
            </a:r>
          </a:p>
          <a:p>
            <a:pPr lvl="2"/>
            <a:r>
              <a:rPr lang="en-US" dirty="0"/>
              <a:t>Control market prices</a:t>
            </a:r>
          </a:p>
          <a:p>
            <a:pPr lvl="2"/>
            <a:r>
              <a:rPr lang="en-US" dirty="0"/>
              <a:t>Markets are inefficient</a:t>
            </a:r>
          </a:p>
          <a:p>
            <a:pPr lvl="3">
              <a:buFont typeface="Arial" pitchFamily="34" charset="0"/>
              <a:buChar char="•"/>
            </a:pPr>
            <a:r>
              <a:rPr lang="en-US" dirty="0"/>
              <a:t>Keeps the price and quantity away from the equilibrium of supply and demand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idx="4294967295"/>
          </p:nvPr>
        </p:nvSpPr>
        <p:spPr bwMode="auto">
          <a:xfrm>
            <a:off x="170232"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 &amp; Market Failure</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dirty="0"/>
              <a:t>Decisions of buyers and sellers may affect people who are not participants in the market at all</a:t>
            </a:r>
          </a:p>
          <a:p>
            <a:pPr lvl="2"/>
            <a:r>
              <a:rPr lang="en-US" dirty="0"/>
              <a:t>Externalities</a:t>
            </a:r>
          </a:p>
          <a:p>
            <a:pPr lvl="3"/>
            <a:r>
              <a:rPr lang="en-US" dirty="0"/>
              <a:t>Cause welfare in a market to depend on more than just the value to the buyers and the cost to the sellers</a:t>
            </a:r>
          </a:p>
          <a:p>
            <a:pPr lvl="2"/>
            <a:r>
              <a:rPr lang="en-US" dirty="0"/>
              <a:t>Inefficient equilibrium</a:t>
            </a:r>
          </a:p>
          <a:p>
            <a:pPr lvl="3"/>
            <a:r>
              <a:rPr lang="en-US" dirty="0"/>
              <a:t>From the standpoint of society as a whole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idx="4294967295"/>
          </p:nvPr>
        </p:nvSpPr>
        <p:spPr bwMode="auto">
          <a:xfrm>
            <a:off x="160504"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Market Efficiency &amp; Market Failure</a:t>
            </a:r>
          </a:p>
        </p:txBody>
      </p:sp>
      <p:sp>
        <p:nvSpPr>
          <p:cNvPr id="3"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dirty="0"/>
              <a:t>Market failure (market power and externalities)</a:t>
            </a:r>
          </a:p>
          <a:p>
            <a:pPr lvl="2"/>
            <a:r>
              <a:rPr lang="en-US" dirty="0"/>
              <a:t>The inability of some unregulated markets to allocate resources efficiently</a:t>
            </a:r>
          </a:p>
          <a:p>
            <a:pPr lvl="2"/>
            <a:r>
              <a:rPr lang="en-US" dirty="0"/>
              <a:t>Public policy</a:t>
            </a:r>
          </a:p>
          <a:p>
            <a:pPr lvl="3"/>
            <a:r>
              <a:rPr lang="en-US" dirty="0"/>
              <a:t>Can potentially remedy the problem</a:t>
            </a:r>
          </a:p>
          <a:p>
            <a:pPr lvl="3"/>
            <a:r>
              <a:rPr lang="en-US" dirty="0"/>
              <a:t>Increase economic efficiency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Rectangle 195"/>
          <p:cNvSpPr/>
          <p:nvPr/>
        </p:nvSpPr>
        <p:spPr bwMode="auto">
          <a:xfrm>
            <a:off x="5449259" y="1486423"/>
            <a:ext cx="3348041"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auto">
          <a:xfrm>
            <a:off x="949323" y="1484498"/>
            <a:ext cx="3348041"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9" name="Straight Connector 18"/>
          <p:cNvCxnSpPr/>
          <p:nvPr/>
        </p:nvCxnSpPr>
        <p:spPr bwMode="auto">
          <a:xfrm>
            <a:off x="927101" y="2522868"/>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22566" y="1481019"/>
            <a:ext cx="4338966" cy="4165596"/>
            <a:chOff x="-122566" y="1481019"/>
            <a:chExt cx="4338966" cy="4165596"/>
          </a:xfrm>
        </p:grpSpPr>
        <p:sp>
          <p:nvSpPr>
            <p:cNvPr id="19567" name="TextBox 61"/>
            <p:cNvSpPr txBox="1">
              <a:spLocks noChangeArrowheads="1"/>
            </p:cNvSpPr>
            <p:nvPr/>
          </p:nvSpPr>
          <p:spPr bwMode="auto">
            <a:xfrm>
              <a:off x="212524" y="3371505"/>
              <a:ext cx="9540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$100</a:t>
              </a:r>
            </a:p>
          </p:txBody>
        </p:sp>
        <p:cxnSp>
          <p:nvCxnSpPr>
            <p:cNvPr id="8" name="Straight Connector 7"/>
            <p:cNvCxnSpPr/>
            <p:nvPr/>
          </p:nvCxnSpPr>
          <p:spPr bwMode="auto">
            <a:xfrm rot="5400000">
              <a:off x="-748501" y="3283736"/>
              <a:ext cx="3352789"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73" name="TextBox 53"/>
            <p:cNvSpPr txBox="1">
              <a:spLocks noChangeArrowheads="1"/>
            </p:cNvSpPr>
            <p:nvPr/>
          </p:nvSpPr>
          <p:spPr bwMode="auto">
            <a:xfrm>
              <a:off x="212524" y="198815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$200</a:t>
              </a:r>
            </a:p>
          </p:txBody>
        </p:sp>
        <p:sp>
          <p:nvSpPr>
            <p:cNvPr id="19569" name="TextBox 63"/>
            <p:cNvSpPr txBox="1">
              <a:spLocks noChangeArrowheads="1"/>
            </p:cNvSpPr>
            <p:nvPr/>
          </p:nvSpPr>
          <p:spPr bwMode="auto">
            <a:xfrm>
              <a:off x="212526" y="2724280"/>
              <a:ext cx="9540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$150</a:t>
              </a:r>
            </a:p>
          </p:txBody>
        </p:sp>
        <p:cxnSp>
          <p:nvCxnSpPr>
            <p:cNvPr id="17" name="Straight Connector 16"/>
            <p:cNvCxnSpPr/>
            <p:nvPr/>
          </p:nvCxnSpPr>
          <p:spPr bwMode="auto">
            <a:xfrm>
              <a:off x="927101" y="2905120"/>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a:off x="927101" y="3600443"/>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925513" y="4960926"/>
              <a:ext cx="3290887"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45" name="TextBox 10"/>
            <p:cNvSpPr txBox="1">
              <a:spLocks noChangeArrowheads="1"/>
            </p:cNvSpPr>
            <p:nvPr/>
          </p:nvSpPr>
          <p:spPr bwMode="auto">
            <a:xfrm>
              <a:off x="696913" y="4972187"/>
              <a:ext cx="313032" cy="369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19546" name="Group 14"/>
            <p:cNvGrpSpPr>
              <a:grpSpLocks/>
            </p:cNvGrpSpPr>
            <p:nvPr/>
          </p:nvGrpSpPr>
          <p:grpSpPr bwMode="auto">
            <a:xfrm>
              <a:off x="3500646" y="4819639"/>
              <a:ext cx="313032" cy="521990"/>
              <a:chOff x="7146000" y="4648200"/>
              <a:chExt cx="312906" cy="521483"/>
            </a:xfrm>
          </p:grpSpPr>
          <p:cxnSp>
            <p:nvCxnSpPr>
              <p:cNvPr id="37" name="Straight Connector 12"/>
              <p:cNvCxnSpPr/>
              <p:nvPr/>
            </p:nvCxnSpPr>
            <p:spPr>
              <a:xfrm rot="5400000">
                <a:off x="7225972"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558" name="TextBox 13"/>
              <p:cNvSpPr txBox="1">
                <a:spLocks noChangeArrowheads="1"/>
              </p:cNvSpPr>
              <p:nvPr/>
            </p:nvSpPr>
            <p:spPr bwMode="auto">
              <a:xfrm>
                <a:off x="7146000"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19547" name="Group 21"/>
            <p:cNvGrpSpPr>
              <a:grpSpLocks/>
            </p:cNvGrpSpPr>
            <p:nvPr/>
          </p:nvGrpSpPr>
          <p:grpSpPr bwMode="auto">
            <a:xfrm>
              <a:off x="2832195" y="4819639"/>
              <a:ext cx="313032" cy="521990"/>
              <a:chOff x="7392219" y="4648200"/>
              <a:chExt cx="312906" cy="521483"/>
            </a:xfrm>
          </p:grpSpPr>
          <p:cxnSp>
            <p:nvCxnSpPr>
              <p:cNvPr id="35" name="Straight Connector 22"/>
              <p:cNvCxnSpPr/>
              <p:nvPr/>
            </p:nvCxnSpPr>
            <p:spPr>
              <a:xfrm rot="5400000">
                <a:off x="7464370"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556" name="TextBox 41"/>
              <p:cNvSpPr txBox="1">
                <a:spLocks noChangeArrowheads="1"/>
              </p:cNvSpPr>
              <p:nvPr/>
            </p:nvSpPr>
            <p:spPr bwMode="auto">
              <a:xfrm>
                <a:off x="7392219"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19548" name="Group 33"/>
            <p:cNvGrpSpPr>
              <a:grpSpLocks/>
            </p:cNvGrpSpPr>
            <p:nvPr/>
          </p:nvGrpSpPr>
          <p:grpSpPr bwMode="auto">
            <a:xfrm>
              <a:off x="1454088" y="4819639"/>
              <a:ext cx="313032" cy="521990"/>
              <a:chOff x="7843469" y="4648200"/>
              <a:chExt cx="312906" cy="521483"/>
            </a:xfrm>
          </p:grpSpPr>
          <p:cxnSp>
            <p:nvCxnSpPr>
              <p:cNvPr id="33" name="Straight Connector 32"/>
              <p:cNvCxnSpPr/>
              <p:nvPr/>
            </p:nvCxnSpPr>
            <p:spPr>
              <a:xfrm rot="5400000">
                <a:off x="7915777"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554" name="TextBox 35"/>
              <p:cNvSpPr txBox="1">
                <a:spLocks noChangeArrowheads="1"/>
              </p:cNvSpPr>
              <p:nvPr/>
            </p:nvSpPr>
            <p:spPr bwMode="auto">
              <a:xfrm>
                <a:off x="7843469"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19549" name="Group 42"/>
            <p:cNvGrpSpPr>
              <a:grpSpLocks/>
            </p:cNvGrpSpPr>
            <p:nvPr/>
          </p:nvGrpSpPr>
          <p:grpSpPr bwMode="auto">
            <a:xfrm>
              <a:off x="2143141" y="4819639"/>
              <a:ext cx="313032" cy="521990"/>
              <a:chOff x="7617844" y="4648200"/>
              <a:chExt cx="312906" cy="521483"/>
            </a:xfrm>
          </p:grpSpPr>
          <p:cxnSp>
            <p:nvCxnSpPr>
              <p:cNvPr id="31" name="Straight Connector 30"/>
              <p:cNvCxnSpPr/>
              <p:nvPr/>
            </p:nvCxnSpPr>
            <p:spPr>
              <a:xfrm rot="5400000">
                <a:off x="7690074"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552" name="TextBox 29"/>
              <p:cNvSpPr txBox="1">
                <a:spLocks noChangeArrowheads="1"/>
              </p:cNvSpPr>
              <p:nvPr/>
            </p:nvSpPr>
            <p:spPr bwMode="auto">
              <a:xfrm>
                <a:off x="7617844"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sp>
          <p:nvSpPr>
            <p:cNvPr id="19550" name="TextBox 23"/>
            <p:cNvSpPr txBox="1">
              <a:spLocks noChangeArrowheads="1"/>
            </p:cNvSpPr>
            <p:nvPr/>
          </p:nvSpPr>
          <p:spPr bwMode="auto">
            <a:xfrm>
              <a:off x="1875025" y="5277283"/>
              <a:ext cx="21467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 of Phones</a:t>
              </a:r>
            </a:p>
          </p:txBody>
        </p:sp>
        <p:sp>
          <p:nvSpPr>
            <p:cNvPr id="129" name="TextBox 61"/>
            <p:cNvSpPr txBox="1">
              <a:spLocks noChangeArrowheads="1"/>
            </p:cNvSpPr>
            <p:nvPr/>
          </p:nvSpPr>
          <p:spPr bwMode="auto">
            <a:xfrm>
              <a:off x="335667" y="4010055"/>
              <a:ext cx="8328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$50</a:t>
              </a:r>
            </a:p>
          </p:txBody>
        </p:sp>
        <p:cxnSp>
          <p:nvCxnSpPr>
            <p:cNvPr id="132" name="Straight Connector 131"/>
            <p:cNvCxnSpPr/>
            <p:nvPr/>
          </p:nvCxnSpPr>
          <p:spPr bwMode="auto">
            <a:xfrm>
              <a:off x="929029" y="4238993"/>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566" name="TextBox 56"/>
            <p:cNvSpPr txBox="1">
              <a:spLocks noChangeArrowheads="1"/>
            </p:cNvSpPr>
            <p:nvPr/>
          </p:nvSpPr>
          <p:spPr bwMode="auto">
            <a:xfrm>
              <a:off x="-122566" y="1481019"/>
              <a:ext cx="1086213" cy="369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grpSp>
      <p:sp>
        <p:nvSpPr>
          <p:cNvPr id="75" name="Rectangle 74"/>
          <p:cNvSpPr/>
          <p:nvPr/>
        </p:nvSpPr>
        <p:spPr>
          <a:xfrm>
            <a:off x="945635" y="2208199"/>
            <a:ext cx="657741" cy="32934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60" name="Title 1"/>
          <p:cNvSpPr>
            <a:spLocks noGrp="1"/>
          </p:cNvSpPr>
          <p:nvPr>
            <p:ph type="title" idx="4294967295"/>
          </p:nvPr>
        </p:nvSpPr>
        <p:spPr bwMode="auto">
          <a:xfrm>
            <a:off x="23813" y="-3175"/>
            <a:ext cx="9120187"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100" dirty="0">
                <a:solidFill>
                  <a:srgbClr val="0070C0"/>
                </a:solidFill>
              </a:rPr>
              <a:t>Measuring Market Consumer Surplus</a:t>
            </a:r>
          </a:p>
        </p:txBody>
      </p:sp>
      <p:sp>
        <p:nvSpPr>
          <p:cNvPr id="22" name="TextBox 8"/>
          <p:cNvSpPr txBox="1">
            <a:spLocks noChangeArrowheads="1"/>
          </p:cNvSpPr>
          <p:nvPr/>
        </p:nvSpPr>
        <p:spPr bwMode="auto">
          <a:xfrm>
            <a:off x="170172" y="5896174"/>
            <a:ext cx="89314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31775" indent="-231775" eaLnBrk="1" hangingPunct="1">
              <a:buFont typeface="Arial" pitchFamily="34" charset="0"/>
              <a:buChar char="•"/>
            </a:pPr>
            <a:r>
              <a:rPr lang="en-US" dirty="0">
                <a:latin typeface="+mn-lt"/>
                <a:cs typeface="Arial" pitchFamily="34" charset="0"/>
              </a:rPr>
              <a:t>To the left, only Randy purchases a phone with Consumer Surplus of $25</a:t>
            </a:r>
          </a:p>
        </p:txBody>
      </p:sp>
      <p:grpSp>
        <p:nvGrpSpPr>
          <p:cNvPr id="4" name="Group 3"/>
          <p:cNvGrpSpPr/>
          <p:nvPr/>
        </p:nvGrpSpPr>
        <p:grpSpPr>
          <a:xfrm>
            <a:off x="1498600" y="1922450"/>
            <a:ext cx="1874230" cy="507999"/>
            <a:chOff x="1498600" y="1922450"/>
            <a:chExt cx="1874230" cy="507999"/>
          </a:xfrm>
        </p:grpSpPr>
        <p:sp>
          <p:nvSpPr>
            <p:cNvPr id="19542" name="TextBox 104"/>
            <p:cNvSpPr txBox="1">
              <a:spLocks noChangeArrowheads="1"/>
            </p:cNvSpPr>
            <p:nvPr/>
          </p:nvSpPr>
          <p:spPr bwMode="auto">
            <a:xfrm>
              <a:off x="2176220" y="1922450"/>
              <a:ext cx="1196610"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Ed’s consumer</a:t>
              </a:r>
            </a:p>
            <a:p>
              <a:pPr algn="ctr" eaLnBrk="1" hangingPunct="1"/>
              <a:r>
                <a:rPr lang="en-US" sz="1200" dirty="0"/>
                <a:t>Surplus is $25</a:t>
              </a:r>
            </a:p>
          </p:txBody>
        </p:sp>
        <p:cxnSp>
          <p:nvCxnSpPr>
            <p:cNvPr id="41" name="Straight Connector 40"/>
            <p:cNvCxnSpPr/>
            <p:nvPr/>
          </p:nvCxnSpPr>
          <p:spPr bwMode="auto">
            <a:xfrm flipV="1">
              <a:off x="1498600" y="2179624"/>
              <a:ext cx="558800" cy="2508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TextBox 8"/>
          <p:cNvSpPr txBox="1">
            <a:spLocks noChangeArrowheads="1"/>
          </p:cNvSpPr>
          <p:nvPr/>
        </p:nvSpPr>
        <p:spPr bwMode="auto">
          <a:xfrm>
            <a:off x="1263650" y="951972"/>
            <a:ext cx="23238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Market Price = $175</a:t>
            </a:r>
          </a:p>
        </p:txBody>
      </p:sp>
      <p:grpSp>
        <p:nvGrpSpPr>
          <p:cNvPr id="3" name="Group 2"/>
          <p:cNvGrpSpPr/>
          <p:nvPr/>
        </p:nvGrpSpPr>
        <p:grpSpPr>
          <a:xfrm>
            <a:off x="212526" y="2376691"/>
            <a:ext cx="3724474" cy="369332"/>
            <a:chOff x="212526" y="2352876"/>
            <a:chExt cx="3724474" cy="369332"/>
          </a:xfrm>
        </p:grpSpPr>
        <p:sp>
          <p:nvSpPr>
            <p:cNvPr id="19571" name="TextBox 58"/>
            <p:cNvSpPr txBox="1">
              <a:spLocks noChangeArrowheads="1"/>
            </p:cNvSpPr>
            <p:nvPr/>
          </p:nvSpPr>
          <p:spPr bwMode="auto">
            <a:xfrm>
              <a:off x="212526" y="2352876"/>
              <a:ext cx="9540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$175</a:t>
              </a:r>
            </a:p>
          </p:txBody>
        </p:sp>
        <p:cxnSp>
          <p:nvCxnSpPr>
            <p:cNvPr id="71" name="Straight Connector 70"/>
            <p:cNvCxnSpPr/>
            <p:nvPr/>
          </p:nvCxnSpPr>
          <p:spPr>
            <a:xfrm flipH="1" flipV="1">
              <a:off x="925515" y="2521275"/>
              <a:ext cx="3011485" cy="179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5" name="TextBox 8"/>
          <p:cNvSpPr txBox="1">
            <a:spLocks noChangeArrowheads="1"/>
          </p:cNvSpPr>
          <p:nvPr/>
        </p:nvSpPr>
        <p:spPr bwMode="auto">
          <a:xfrm>
            <a:off x="5915028" y="938718"/>
            <a:ext cx="23633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Market Price = $100</a:t>
            </a:r>
          </a:p>
        </p:txBody>
      </p:sp>
      <p:grpSp>
        <p:nvGrpSpPr>
          <p:cNvPr id="13" name="Group 12"/>
          <p:cNvGrpSpPr/>
          <p:nvPr/>
        </p:nvGrpSpPr>
        <p:grpSpPr>
          <a:xfrm>
            <a:off x="5998536" y="1924375"/>
            <a:ext cx="1896447" cy="507999"/>
            <a:chOff x="5998536" y="1924375"/>
            <a:chExt cx="1896447" cy="507999"/>
          </a:xfrm>
        </p:grpSpPr>
        <p:sp>
          <p:nvSpPr>
            <p:cNvPr id="228" name="TextBox 104"/>
            <p:cNvSpPr txBox="1">
              <a:spLocks noChangeArrowheads="1"/>
            </p:cNvSpPr>
            <p:nvPr/>
          </p:nvSpPr>
          <p:spPr bwMode="auto">
            <a:xfrm>
              <a:off x="6653939" y="1924375"/>
              <a:ext cx="1241044"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Ed’s Consumer</a:t>
              </a:r>
            </a:p>
            <a:p>
              <a:pPr algn="ctr" eaLnBrk="1" hangingPunct="1"/>
              <a:r>
                <a:rPr lang="en-US" sz="1200" dirty="0"/>
                <a:t>Surplus is $100</a:t>
              </a:r>
            </a:p>
          </p:txBody>
        </p:sp>
        <p:cxnSp>
          <p:nvCxnSpPr>
            <p:cNvPr id="229" name="Straight Connector 228"/>
            <p:cNvCxnSpPr/>
            <p:nvPr/>
          </p:nvCxnSpPr>
          <p:spPr bwMode="auto">
            <a:xfrm flipV="1">
              <a:off x="5998536" y="2181549"/>
              <a:ext cx="558800" cy="2508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38" name="Straight Connector 237"/>
          <p:cNvCxnSpPr/>
          <p:nvPr/>
        </p:nvCxnSpPr>
        <p:spPr>
          <a:xfrm flipH="1" flipV="1">
            <a:off x="5410088" y="3599667"/>
            <a:ext cx="2573862" cy="1255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6451886" y="2538041"/>
            <a:ext cx="2098922" cy="648634"/>
            <a:chOff x="6451886" y="2538041"/>
            <a:chExt cx="2098922" cy="648634"/>
          </a:xfrm>
        </p:grpSpPr>
        <p:sp>
          <p:nvSpPr>
            <p:cNvPr id="246" name="TextBox 104"/>
            <p:cNvSpPr txBox="1">
              <a:spLocks noChangeArrowheads="1"/>
            </p:cNvSpPr>
            <p:nvPr/>
          </p:nvSpPr>
          <p:spPr bwMode="auto">
            <a:xfrm>
              <a:off x="7065658" y="2538041"/>
              <a:ext cx="1485150"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Randy’s Consumer</a:t>
              </a:r>
            </a:p>
            <a:p>
              <a:pPr algn="ctr" eaLnBrk="1" hangingPunct="1"/>
              <a:r>
                <a:rPr lang="en-US" sz="1200" dirty="0"/>
                <a:t>Surplus is $50</a:t>
              </a:r>
            </a:p>
          </p:txBody>
        </p:sp>
        <p:cxnSp>
          <p:nvCxnSpPr>
            <p:cNvPr id="247" name="Straight Connector 246"/>
            <p:cNvCxnSpPr/>
            <p:nvPr/>
          </p:nvCxnSpPr>
          <p:spPr bwMode="auto">
            <a:xfrm flipV="1">
              <a:off x="6451886" y="2849697"/>
              <a:ext cx="644819" cy="336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6974686" y="3074150"/>
            <a:ext cx="1997660" cy="507999"/>
            <a:chOff x="6974686" y="3074150"/>
            <a:chExt cx="1997660" cy="507999"/>
          </a:xfrm>
        </p:grpSpPr>
        <p:sp>
          <p:nvSpPr>
            <p:cNvPr id="248" name="TextBox 104"/>
            <p:cNvSpPr txBox="1">
              <a:spLocks noChangeArrowheads="1"/>
            </p:cNvSpPr>
            <p:nvPr/>
          </p:nvSpPr>
          <p:spPr bwMode="auto">
            <a:xfrm>
              <a:off x="7528874" y="3074150"/>
              <a:ext cx="1443472"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Cathy’s Consumer</a:t>
              </a:r>
            </a:p>
            <a:p>
              <a:pPr algn="ctr" eaLnBrk="1" hangingPunct="1"/>
              <a:r>
                <a:rPr lang="en-US" sz="1200" dirty="0"/>
                <a:t>Surplus is $0</a:t>
              </a:r>
            </a:p>
          </p:txBody>
        </p:sp>
        <p:cxnSp>
          <p:nvCxnSpPr>
            <p:cNvPr id="249" name="Straight Connector 248"/>
            <p:cNvCxnSpPr/>
            <p:nvPr/>
          </p:nvCxnSpPr>
          <p:spPr bwMode="auto">
            <a:xfrm flipV="1">
              <a:off x="6974686" y="3331324"/>
              <a:ext cx="558800" cy="2508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495" name="Rectangle 19494"/>
          <p:cNvSpPr/>
          <p:nvPr/>
        </p:nvSpPr>
        <p:spPr>
          <a:xfrm>
            <a:off x="170172" y="6225213"/>
            <a:ext cx="8931475" cy="369332"/>
          </a:xfrm>
          <a:prstGeom prst="rect">
            <a:avLst/>
          </a:prstGeom>
        </p:spPr>
        <p:txBody>
          <a:bodyPr wrap="square">
            <a:spAutoFit/>
          </a:bodyPr>
          <a:lstStyle/>
          <a:p>
            <a:pPr marL="231775" indent="-231775">
              <a:buFont typeface="Arial" pitchFamily="34" charset="0"/>
              <a:buChar char="•"/>
            </a:pPr>
            <a:r>
              <a:rPr lang="en-US" dirty="0">
                <a:latin typeface="+mn-lt"/>
              </a:rPr>
              <a:t>To the right, Ed, Randy and Sue purchase phones with Consumer Surplus of $150</a:t>
            </a:r>
          </a:p>
        </p:txBody>
      </p:sp>
      <p:grpSp>
        <p:nvGrpSpPr>
          <p:cNvPr id="120" name="Group 119"/>
          <p:cNvGrpSpPr/>
          <p:nvPr/>
        </p:nvGrpSpPr>
        <p:grpSpPr>
          <a:xfrm>
            <a:off x="912814" y="1592250"/>
            <a:ext cx="2778127" cy="3360752"/>
            <a:chOff x="903288" y="1592250"/>
            <a:chExt cx="2778127" cy="3360752"/>
          </a:xfrm>
        </p:grpSpPr>
        <p:cxnSp>
          <p:nvCxnSpPr>
            <p:cNvPr id="43" name="Straight Connector 42"/>
            <p:cNvCxnSpPr/>
            <p:nvPr/>
          </p:nvCxnSpPr>
          <p:spPr bwMode="auto">
            <a:xfrm flipV="1">
              <a:off x="903288" y="2195513"/>
              <a:ext cx="711200" cy="157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auto">
            <a:xfrm>
              <a:off x="1595438" y="2852738"/>
              <a:ext cx="710406" cy="191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auto">
            <a:xfrm>
              <a:off x="2990298" y="3567434"/>
              <a:ext cx="552" cy="68071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auto">
            <a:xfrm flipV="1">
              <a:off x="2287291" y="2849697"/>
              <a:ext cx="0" cy="749970"/>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auto">
            <a:xfrm flipV="1">
              <a:off x="1616076" y="2176450"/>
              <a:ext cx="3175" cy="66867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auto">
            <a:xfrm rot="5400000" flipH="1" flipV="1">
              <a:off x="629444" y="1888319"/>
              <a:ext cx="593725" cy="158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auto">
            <a:xfrm flipH="1">
              <a:off x="3662362" y="4253284"/>
              <a:ext cx="1212" cy="69971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auto">
            <a:xfrm flipV="1">
              <a:off x="2971800" y="4238626"/>
              <a:ext cx="709615" cy="476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auto">
            <a:xfrm>
              <a:off x="2276531" y="3581461"/>
              <a:ext cx="710406" cy="191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121" name="Group 120"/>
          <p:cNvGrpSpPr/>
          <p:nvPr/>
        </p:nvGrpSpPr>
        <p:grpSpPr>
          <a:xfrm>
            <a:off x="4712460" y="1610060"/>
            <a:ext cx="4003876" cy="4038480"/>
            <a:chOff x="4589799" y="1610060"/>
            <a:chExt cx="4003876" cy="4038480"/>
          </a:xfrm>
        </p:grpSpPr>
        <p:cxnSp>
          <p:nvCxnSpPr>
            <p:cNvPr id="197" name="Straight Connector 196"/>
            <p:cNvCxnSpPr/>
            <p:nvPr/>
          </p:nvCxnSpPr>
          <p:spPr bwMode="auto">
            <a:xfrm rot="5400000">
              <a:off x="3628774" y="3285661"/>
              <a:ext cx="3352789"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TextBox 53"/>
            <p:cNvSpPr txBox="1">
              <a:spLocks noChangeArrowheads="1"/>
            </p:cNvSpPr>
            <p:nvPr/>
          </p:nvSpPr>
          <p:spPr bwMode="auto">
            <a:xfrm>
              <a:off x="4589799" y="1990080"/>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$200</a:t>
              </a:r>
            </a:p>
          </p:txBody>
        </p:sp>
        <p:cxnSp>
          <p:nvCxnSpPr>
            <p:cNvPr id="200" name="Straight Connector 55"/>
            <p:cNvCxnSpPr/>
            <p:nvPr/>
          </p:nvCxnSpPr>
          <p:spPr bwMode="auto">
            <a:xfrm>
              <a:off x="5304375" y="221807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TextBox 63"/>
            <p:cNvSpPr txBox="1">
              <a:spLocks noChangeArrowheads="1"/>
            </p:cNvSpPr>
            <p:nvPr/>
          </p:nvSpPr>
          <p:spPr bwMode="auto">
            <a:xfrm>
              <a:off x="4589801" y="2726205"/>
              <a:ext cx="9540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$150</a:t>
              </a:r>
            </a:p>
          </p:txBody>
        </p:sp>
        <p:cxnSp>
          <p:nvCxnSpPr>
            <p:cNvPr id="206" name="Straight Connector 205"/>
            <p:cNvCxnSpPr/>
            <p:nvPr/>
          </p:nvCxnSpPr>
          <p:spPr bwMode="auto">
            <a:xfrm>
              <a:off x="5304376" y="290704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TextBox 61"/>
            <p:cNvSpPr txBox="1">
              <a:spLocks noChangeArrowheads="1"/>
            </p:cNvSpPr>
            <p:nvPr/>
          </p:nvSpPr>
          <p:spPr bwMode="auto">
            <a:xfrm>
              <a:off x="4589799" y="3373430"/>
              <a:ext cx="9540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$100</a:t>
              </a:r>
            </a:p>
          </p:txBody>
        </p:sp>
        <p:cxnSp>
          <p:nvCxnSpPr>
            <p:cNvPr id="209" name="Straight Connector 208"/>
            <p:cNvCxnSpPr/>
            <p:nvPr/>
          </p:nvCxnSpPr>
          <p:spPr bwMode="auto">
            <a:xfrm>
              <a:off x="5304376" y="3602368"/>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3" name="TextBox 10"/>
            <p:cNvSpPr txBox="1">
              <a:spLocks noChangeArrowheads="1"/>
            </p:cNvSpPr>
            <p:nvPr/>
          </p:nvSpPr>
          <p:spPr bwMode="auto">
            <a:xfrm>
              <a:off x="5074188" y="4974112"/>
              <a:ext cx="313032" cy="369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214" name="Group 14"/>
            <p:cNvGrpSpPr>
              <a:grpSpLocks/>
            </p:cNvGrpSpPr>
            <p:nvPr/>
          </p:nvGrpSpPr>
          <p:grpSpPr bwMode="auto">
            <a:xfrm>
              <a:off x="7877921" y="4821564"/>
              <a:ext cx="313032" cy="521990"/>
              <a:chOff x="7146000" y="4648200"/>
              <a:chExt cx="312906" cy="521483"/>
            </a:xfrm>
          </p:grpSpPr>
          <p:cxnSp>
            <p:nvCxnSpPr>
              <p:cNvPr id="225" name="Straight Connector 12"/>
              <p:cNvCxnSpPr/>
              <p:nvPr/>
            </p:nvCxnSpPr>
            <p:spPr>
              <a:xfrm rot="5400000">
                <a:off x="7225972"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6" name="TextBox 13"/>
              <p:cNvSpPr txBox="1">
                <a:spLocks noChangeArrowheads="1"/>
              </p:cNvSpPr>
              <p:nvPr/>
            </p:nvSpPr>
            <p:spPr bwMode="auto">
              <a:xfrm>
                <a:off x="7146000"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215" name="Group 21"/>
            <p:cNvGrpSpPr>
              <a:grpSpLocks/>
            </p:cNvGrpSpPr>
            <p:nvPr/>
          </p:nvGrpSpPr>
          <p:grpSpPr bwMode="auto">
            <a:xfrm>
              <a:off x="7209470" y="4821564"/>
              <a:ext cx="313032" cy="521990"/>
              <a:chOff x="7392219" y="4648200"/>
              <a:chExt cx="312906" cy="521483"/>
            </a:xfrm>
          </p:grpSpPr>
          <p:cxnSp>
            <p:nvCxnSpPr>
              <p:cNvPr id="223" name="Straight Connector 22"/>
              <p:cNvCxnSpPr/>
              <p:nvPr/>
            </p:nvCxnSpPr>
            <p:spPr>
              <a:xfrm rot="5400000">
                <a:off x="7464370"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4" name="TextBox 41"/>
              <p:cNvSpPr txBox="1">
                <a:spLocks noChangeArrowheads="1"/>
              </p:cNvSpPr>
              <p:nvPr/>
            </p:nvSpPr>
            <p:spPr bwMode="auto">
              <a:xfrm>
                <a:off x="7392219"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216" name="Group 33"/>
            <p:cNvGrpSpPr>
              <a:grpSpLocks/>
            </p:cNvGrpSpPr>
            <p:nvPr/>
          </p:nvGrpSpPr>
          <p:grpSpPr bwMode="auto">
            <a:xfrm>
              <a:off x="5831363" y="4821564"/>
              <a:ext cx="313032" cy="521990"/>
              <a:chOff x="7843469" y="4648200"/>
              <a:chExt cx="312906" cy="521483"/>
            </a:xfrm>
          </p:grpSpPr>
          <p:cxnSp>
            <p:nvCxnSpPr>
              <p:cNvPr id="221" name="Straight Connector 220"/>
              <p:cNvCxnSpPr/>
              <p:nvPr/>
            </p:nvCxnSpPr>
            <p:spPr>
              <a:xfrm rot="5400000">
                <a:off x="7915777"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TextBox 35"/>
              <p:cNvSpPr txBox="1">
                <a:spLocks noChangeArrowheads="1"/>
              </p:cNvSpPr>
              <p:nvPr/>
            </p:nvSpPr>
            <p:spPr bwMode="auto">
              <a:xfrm>
                <a:off x="7843469"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217" name="Group 42"/>
            <p:cNvGrpSpPr>
              <a:grpSpLocks/>
            </p:cNvGrpSpPr>
            <p:nvPr/>
          </p:nvGrpSpPr>
          <p:grpSpPr bwMode="auto">
            <a:xfrm>
              <a:off x="6520416" y="4821564"/>
              <a:ext cx="313032" cy="521990"/>
              <a:chOff x="7617844" y="4648200"/>
              <a:chExt cx="312906" cy="521483"/>
            </a:xfrm>
          </p:grpSpPr>
          <p:cxnSp>
            <p:nvCxnSpPr>
              <p:cNvPr id="219" name="Straight Connector 218"/>
              <p:cNvCxnSpPr/>
              <p:nvPr/>
            </p:nvCxnSpPr>
            <p:spPr>
              <a:xfrm rot="5400000">
                <a:off x="7690074" y="4723532"/>
                <a:ext cx="152252"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0" name="TextBox 29"/>
              <p:cNvSpPr txBox="1">
                <a:spLocks noChangeArrowheads="1"/>
              </p:cNvSpPr>
              <p:nvPr/>
            </p:nvSpPr>
            <p:spPr bwMode="auto">
              <a:xfrm>
                <a:off x="7617844" y="4800599"/>
                <a:ext cx="31290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sp>
          <p:nvSpPr>
            <p:cNvPr id="218" name="TextBox 23"/>
            <p:cNvSpPr txBox="1">
              <a:spLocks noChangeArrowheads="1"/>
            </p:cNvSpPr>
            <p:nvPr/>
          </p:nvSpPr>
          <p:spPr bwMode="auto">
            <a:xfrm>
              <a:off x="6252300" y="5279208"/>
              <a:ext cx="21467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 of Phones</a:t>
              </a:r>
            </a:p>
          </p:txBody>
        </p:sp>
        <p:sp>
          <p:nvSpPr>
            <p:cNvPr id="240" name="TextBox 61"/>
            <p:cNvSpPr txBox="1">
              <a:spLocks noChangeArrowheads="1"/>
            </p:cNvSpPr>
            <p:nvPr/>
          </p:nvSpPr>
          <p:spPr bwMode="auto">
            <a:xfrm>
              <a:off x="4712942" y="4011980"/>
              <a:ext cx="8328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$50</a:t>
              </a:r>
            </a:p>
          </p:txBody>
        </p:sp>
        <p:cxnSp>
          <p:nvCxnSpPr>
            <p:cNvPr id="241" name="Straight Connector 240"/>
            <p:cNvCxnSpPr/>
            <p:nvPr/>
          </p:nvCxnSpPr>
          <p:spPr bwMode="auto">
            <a:xfrm>
              <a:off x="5306304" y="4240918"/>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auto">
            <a:xfrm>
              <a:off x="5302788" y="4962851"/>
              <a:ext cx="3290887"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5454546" y="2205038"/>
            <a:ext cx="1326092" cy="1385887"/>
            <a:chOff x="5454546" y="2242065"/>
            <a:chExt cx="1326092" cy="1339334"/>
          </a:xfrm>
        </p:grpSpPr>
        <p:sp>
          <p:nvSpPr>
            <p:cNvPr id="148" name="Rectangle 147"/>
            <p:cNvSpPr/>
            <p:nvPr/>
          </p:nvSpPr>
          <p:spPr>
            <a:xfrm>
              <a:off x="5454546" y="2242065"/>
              <a:ext cx="657225" cy="1330868"/>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9" name="Rectangle 148"/>
            <p:cNvSpPr/>
            <p:nvPr/>
          </p:nvSpPr>
          <p:spPr>
            <a:xfrm>
              <a:off x="6123413" y="2868598"/>
              <a:ext cx="657225" cy="7128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23" name="Group 122"/>
          <p:cNvGrpSpPr/>
          <p:nvPr/>
        </p:nvGrpSpPr>
        <p:grpSpPr>
          <a:xfrm>
            <a:off x="5415553" y="1600711"/>
            <a:ext cx="2748020" cy="3371400"/>
            <a:chOff x="903288" y="1592250"/>
            <a:chExt cx="2748020" cy="3371400"/>
          </a:xfrm>
        </p:grpSpPr>
        <p:cxnSp>
          <p:nvCxnSpPr>
            <p:cNvPr id="133" name="Straight Connector 132"/>
            <p:cNvCxnSpPr/>
            <p:nvPr/>
          </p:nvCxnSpPr>
          <p:spPr bwMode="auto">
            <a:xfrm flipH="1">
              <a:off x="3629201" y="4244452"/>
              <a:ext cx="5500" cy="71919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auto">
            <a:xfrm flipV="1">
              <a:off x="903288" y="2195513"/>
              <a:ext cx="711200" cy="157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bwMode="auto">
            <a:xfrm>
              <a:off x="1600201" y="2852738"/>
              <a:ext cx="710406" cy="191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auto">
            <a:xfrm>
              <a:off x="2975706" y="3567434"/>
              <a:ext cx="552" cy="68071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auto">
            <a:xfrm flipV="1">
              <a:off x="2287291" y="2849697"/>
              <a:ext cx="0" cy="749970"/>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auto">
            <a:xfrm flipV="1">
              <a:off x="1616076" y="2176450"/>
              <a:ext cx="3175" cy="66867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bwMode="auto">
            <a:xfrm rot="5400000" flipH="1" flipV="1">
              <a:off x="629444" y="1888319"/>
              <a:ext cx="593725" cy="158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auto">
            <a:xfrm>
              <a:off x="2957208" y="4243388"/>
              <a:ext cx="694100" cy="6884"/>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auto">
            <a:xfrm>
              <a:off x="2276531" y="3581461"/>
              <a:ext cx="710406" cy="191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2315370" y="2601501"/>
            <a:ext cx="2078254" cy="461665"/>
            <a:chOff x="2315370" y="2601501"/>
            <a:chExt cx="2078254" cy="461665"/>
          </a:xfrm>
        </p:grpSpPr>
        <p:sp>
          <p:nvSpPr>
            <p:cNvPr id="97" name="TextBox 104"/>
            <p:cNvSpPr txBox="1">
              <a:spLocks noChangeArrowheads="1"/>
            </p:cNvSpPr>
            <p:nvPr/>
          </p:nvSpPr>
          <p:spPr bwMode="auto">
            <a:xfrm>
              <a:off x="2781307" y="2601501"/>
              <a:ext cx="1612317"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Randy’s willingness to pay</a:t>
              </a:r>
            </a:p>
          </p:txBody>
        </p:sp>
        <p:cxnSp>
          <p:nvCxnSpPr>
            <p:cNvPr id="98" name="Straight Connector 97"/>
            <p:cNvCxnSpPr/>
            <p:nvPr/>
          </p:nvCxnSpPr>
          <p:spPr bwMode="auto">
            <a:xfrm flipV="1">
              <a:off x="2315370" y="2816874"/>
              <a:ext cx="829857" cy="51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2930771" y="3216491"/>
            <a:ext cx="1705138" cy="461665"/>
            <a:chOff x="2930771" y="3216491"/>
            <a:chExt cx="1705138" cy="461665"/>
          </a:xfrm>
        </p:grpSpPr>
        <p:sp>
          <p:nvSpPr>
            <p:cNvPr id="100" name="TextBox 104"/>
            <p:cNvSpPr txBox="1">
              <a:spLocks noChangeArrowheads="1"/>
            </p:cNvSpPr>
            <p:nvPr/>
          </p:nvSpPr>
          <p:spPr bwMode="auto">
            <a:xfrm>
              <a:off x="2930771" y="3216491"/>
              <a:ext cx="1705138"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Cathy’s willingness to pay</a:t>
              </a:r>
            </a:p>
          </p:txBody>
        </p:sp>
        <p:cxnSp>
          <p:nvCxnSpPr>
            <p:cNvPr id="101" name="Straight Connector 100"/>
            <p:cNvCxnSpPr/>
            <p:nvPr/>
          </p:nvCxnSpPr>
          <p:spPr bwMode="auto">
            <a:xfrm flipV="1">
              <a:off x="2988711" y="3556172"/>
              <a:ext cx="435916" cy="560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 name="TextBox 104"/>
          <p:cNvSpPr txBox="1">
            <a:spLocks noChangeArrowheads="1"/>
          </p:cNvSpPr>
          <p:nvPr/>
        </p:nvSpPr>
        <p:spPr bwMode="auto">
          <a:xfrm>
            <a:off x="3587510" y="3929747"/>
            <a:ext cx="1268044" cy="64633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Grandpa’s willingness to pay</a:t>
            </a:r>
          </a:p>
        </p:txBody>
      </p:sp>
      <p:sp>
        <p:nvSpPr>
          <p:cNvPr id="106" name="TextBox 104"/>
          <p:cNvSpPr txBox="1">
            <a:spLocks noChangeArrowheads="1"/>
          </p:cNvSpPr>
          <p:nvPr/>
        </p:nvSpPr>
        <p:spPr bwMode="auto">
          <a:xfrm>
            <a:off x="8026336" y="3915460"/>
            <a:ext cx="1268044" cy="64633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Grandpa’s willingness to pay</a:t>
            </a:r>
          </a:p>
        </p:txBody>
      </p:sp>
      <p:grpSp>
        <p:nvGrpSpPr>
          <p:cNvPr id="10" name="Group 9"/>
          <p:cNvGrpSpPr/>
          <p:nvPr/>
        </p:nvGrpSpPr>
        <p:grpSpPr>
          <a:xfrm>
            <a:off x="1628777" y="1739160"/>
            <a:ext cx="2225885" cy="461665"/>
            <a:chOff x="1628777" y="1739160"/>
            <a:chExt cx="2225885" cy="461665"/>
          </a:xfrm>
        </p:grpSpPr>
        <p:sp>
          <p:nvSpPr>
            <p:cNvPr id="107" name="TextBox 104"/>
            <p:cNvSpPr txBox="1">
              <a:spLocks noChangeArrowheads="1"/>
            </p:cNvSpPr>
            <p:nvPr/>
          </p:nvSpPr>
          <p:spPr bwMode="auto">
            <a:xfrm>
              <a:off x="2242345" y="1739160"/>
              <a:ext cx="1612317"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Ed’s willingness to pay</a:t>
              </a:r>
            </a:p>
          </p:txBody>
        </p:sp>
        <p:cxnSp>
          <p:nvCxnSpPr>
            <p:cNvPr id="109" name="Straight Connector 108"/>
            <p:cNvCxnSpPr/>
            <p:nvPr/>
          </p:nvCxnSpPr>
          <p:spPr bwMode="auto">
            <a:xfrm flipV="1">
              <a:off x="1628777" y="1954533"/>
              <a:ext cx="977488" cy="2182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xit" presetSubtype="0" fill="hold" nodeType="withEffect">
                                  <p:stCondLst>
                                    <p:cond delay="0"/>
                                  </p:stCondLst>
                                  <p:childTnLst>
                                    <p:set>
                                      <p:cBhvr>
                                        <p:cTn id="28" dur="1" fill="hold">
                                          <p:stCondLst>
                                            <p:cond delay="0"/>
                                          </p:stCondLst>
                                        </p:cTn>
                                        <p:tgtEl>
                                          <p:spTgt spid="10"/>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1"/>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2"/>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03"/>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2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3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6"/>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06"/>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19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22" grpId="0"/>
      <p:bldP spid="69" grpId="0"/>
      <p:bldP spid="125" grpId="0"/>
      <p:bldP spid="19495" grpId="0"/>
      <p:bldP spid="103" grpId="0"/>
      <p:bldP spid="103" grpId="1"/>
      <p:bldP spid="10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Consumer Surplus</a:t>
            </a:r>
          </a:p>
        </p:txBody>
      </p:sp>
      <p:sp>
        <p:nvSpPr>
          <p:cNvPr id="13315"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Using the demand curve to measure consumer surplus</a:t>
            </a:r>
          </a:p>
          <a:p>
            <a:pPr lvl="1"/>
            <a:r>
              <a:rPr lang="en-US" dirty="0"/>
              <a:t>Consumer surplus is closely related to the demand curve</a:t>
            </a:r>
          </a:p>
          <a:p>
            <a:pPr lvl="1"/>
            <a:r>
              <a:rPr lang="en-US" dirty="0"/>
              <a:t>Demand schedule is derived from the willingness to pay of the possible buyers</a:t>
            </a:r>
          </a:p>
          <a:p>
            <a:pPr lvl="1"/>
            <a:r>
              <a:rPr lang="en-US" dirty="0"/>
              <a:t>At any price given by the demand curve and willingness to pay of the marginal buyer determines the next buyer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Consumer Surplus</a:t>
            </a:r>
          </a:p>
        </p:txBody>
      </p:sp>
      <p:sp>
        <p:nvSpPr>
          <p:cNvPr id="13315"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The demand curve can be used to measure consumer surplus</a:t>
            </a:r>
          </a:p>
          <a:p>
            <a:r>
              <a:rPr lang="en-US" dirty="0"/>
              <a:t>Demand curve reflects buyers’ willingness to pay</a:t>
            </a:r>
          </a:p>
          <a:p>
            <a:r>
              <a:rPr lang="en-US" sz="3600" dirty="0"/>
              <a:t>Consumer surplus in a market is the </a:t>
            </a:r>
            <a:r>
              <a:rPr lang="en-US" dirty="0"/>
              <a:t>area below the demand curve and above the price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bwMode="auto">
          <a:xfrm>
            <a:off x="103662" y="190154"/>
            <a:ext cx="8920264"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a:solidFill>
                  <a:srgbClr val="0070C0"/>
                </a:solidFill>
              </a:rPr>
              <a:t>How the price affects consumer surplus</a:t>
            </a:r>
          </a:p>
        </p:txBody>
      </p:sp>
      <p:grpSp>
        <p:nvGrpSpPr>
          <p:cNvPr id="5" name="Group 4"/>
          <p:cNvGrpSpPr>
            <a:grpSpLocks/>
          </p:cNvGrpSpPr>
          <p:nvPr/>
        </p:nvGrpSpPr>
        <p:grpSpPr bwMode="auto">
          <a:xfrm>
            <a:off x="292100" y="1150225"/>
            <a:ext cx="3900488" cy="3679825"/>
            <a:chOff x="1194096" y="1589303"/>
            <a:chExt cx="3900394" cy="3679435"/>
          </a:xfrm>
        </p:grpSpPr>
        <p:sp>
          <p:nvSpPr>
            <p:cNvPr id="6" name="Rectangle 5"/>
            <p:cNvSpPr/>
            <p:nvPr/>
          </p:nvSpPr>
          <p:spPr>
            <a:xfrm>
              <a:off x="1829081" y="1840101"/>
              <a:ext cx="3265409" cy="34286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21590" name="Group 48"/>
            <p:cNvGrpSpPr>
              <a:grpSpLocks/>
            </p:cNvGrpSpPr>
            <p:nvPr/>
          </p:nvGrpSpPr>
          <p:grpSpPr bwMode="auto">
            <a:xfrm>
              <a:off x="1194096" y="1589303"/>
              <a:ext cx="651139" cy="3668320"/>
              <a:chOff x="3937056" y="1133301"/>
              <a:chExt cx="651139" cy="3668092"/>
            </a:xfrm>
          </p:grpSpPr>
          <p:cxnSp>
            <p:nvCxnSpPr>
              <p:cNvPr id="8" name="Straight Connector 7"/>
              <p:cNvCxnSpPr/>
              <p:nvPr/>
            </p:nvCxnSpPr>
            <p:spPr>
              <a:xfrm rot="5400000">
                <a:off x="2896716" y="3124485"/>
                <a:ext cx="3352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592" name="TextBox 56"/>
              <p:cNvSpPr txBox="1">
                <a:spLocks noChangeArrowheads="1"/>
              </p:cNvSpPr>
              <p:nvPr/>
            </p:nvSpPr>
            <p:spPr bwMode="auto">
              <a:xfrm>
                <a:off x="3937056" y="1133301"/>
                <a:ext cx="651139" cy="33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sp>
        <p:nvSpPr>
          <p:cNvPr id="23" name="TextBox 8"/>
          <p:cNvSpPr txBox="1">
            <a:spLocks noChangeArrowheads="1"/>
          </p:cNvSpPr>
          <p:nvPr/>
        </p:nvSpPr>
        <p:spPr bwMode="auto">
          <a:xfrm>
            <a:off x="-8206" y="5482605"/>
            <a:ext cx="91440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To the left, the price is P</a:t>
            </a:r>
            <a:r>
              <a:rPr lang="en-US" sz="1600" baseline="-25000" dirty="0">
                <a:latin typeface="+mn-lt"/>
              </a:rPr>
              <a:t>1</a:t>
            </a:r>
            <a:r>
              <a:rPr lang="en-US" sz="1600" dirty="0">
                <a:latin typeface="+mn-lt"/>
              </a:rPr>
              <a:t>, the quantity demanded is Q</a:t>
            </a:r>
            <a:r>
              <a:rPr lang="en-US" sz="1600" baseline="-25000" dirty="0">
                <a:latin typeface="+mn-lt"/>
              </a:rPr>
              <a:t>1</a:t>
            </a:r>
            <a:r>
              <a:rPr lang="en-US" sz="1600" dirty="0">
                <a:latin typeface="+mn-lt"/>
              </a:rPr>
              <a:t>, and consumer surplus equals the area of the triangle ABC. When the price falls from P</a:t>
            </a:r>
            <a:r>
              <a:rPr lang="en-US" sz="1600" baseline="-25000" dirty="0">
                <a:latin typeface="+mn-lt"/>
              </a:rPr>
              <a:t>1</a:t>
            </a:r>
            <a:r>
              <a:rPr lang="en-US" sz="1600" dirty="0">
                <a:latin typeface="+mn-lt"/>
              </a:rPr>
              <a:t> to P</a:t>
            </a:r>
            <a:r>
              <a:rPr lang="en-US" sz="1600" baseline="-25000" dirty="0">
                <a:latin typeface="+mn-lt"/>
              </a:rPr>
              <a:t>2</a:t>
            </a:r>
            <a:r>
              <a:rPr lang="en-US" sz="1600" dirty="0">
                <a:latin typeface="+mn-lt"/>
              </a:rPr>
              <a:t>, as in right illustration, the quantity demanded rises from Q</a:t>
            </a:r>
            <a:r>
              <a:rPr lang="en-US" sz="1600" baseline="-25000" dirty="0">
                <a:latin typeface="+mn-lt"/>
              </a:rPr>
              <a:t>1</a:t>
            </a:r>
            <a:r>
              <a:rPr lang="en-US" sz="1600" dirty="0">
                <a:latin typeface="+mn-lt"/>
              </a:rPr>
              <a:t> to Q</a:t>
            </a:r>
            <a:r>
              <a:rPr lang="en-US" sz="1600" baseline="-25000" dirty="0">
                <a:latin typeface="+mn-lt"/>
              </a:rPr>
              <a:t>2</a:t>
            </a:r>
            <a:r>
              <a:rPr lang="en-US" sz="1600" dirty="0">
                <a:latin typeface="+mn-lt"/>
              </a:rPr>
              <a:t>, and the consumer surplus rises to the area of the triangle ADF. The increase in consumer surplus (area BCFD) occurs in part because existing consumers now pay less (area BCED) and in part because new consumers enter the market at the lower price (area CEF).</a:t>
            </a:r>
          </a:p>
        </p:txBody>
      </p:sp>
      <p:grpSp>
        <p:nvGrpSpPr>
          <p:cNvPr id="9" name="Group 8"/>
          <p:cNvGrpSpPr>
            <a:grpSpLocks/>
          </p:cNvGrpSpPr>
          <p:nvPr/>
        </p:nvGrpSpPr>
        <p:grpSpPr bwMode="auto">
          <a:xfrm>
            <a:off x="696913" y="4817350"/>
            <a:ext cx="3624262" cy="382588"/>
            <a:chOff x="4343400" y="4788631"/>
            <a:chExt cx="3623226" cy="382147"/>
          </a:xfrm>
        </p:grpSpPr>
        <p:cxnSp>
          <p:nvCxnSpPr>
            <p:cNvPr id="25" name="Straight Connector 24"/>
            <p:cNvCxnSpPr/>
            <p:nvPr/>
          </p:nvCxnSpPr>
          <p:spPr>
            <a:xfrm>
              <a:off x="4571935" y="4788631"/>
              <a:ext cx="3289946" cy="31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587" name="TextBox 10"/>
            <p:cNvSpPr txBox="1">
              <a:spLocks noChangeArrowheads="1"/>
            </p:cNvSpPr>
            <p:nvPr/>
          </p:nvSpPr>
          <p:spPr bwMode="auto">
            <a:xfrm>
              <a:off x="4343400" y="4800600"/>
              <a:ext cx="298480"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sp>
          <p:nvSpPr>
            <p:cNvPr id="21588" name="TextBox 23"/>
            <p:cNvSpPr txBox="1">
              <a:spLocks noChangeArrowheads="1"/>
            </p:cNvSpPr>
            <p:nvPr/>
          </p:nvSpPr>
          <p:spPr bwMode="auto">
            <a:xfrm>
              <a:off x="7017327" y="4832451"/>
              <a:ext cx="949299"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a:t>
              </a:r>
            </a:p>
          </p:txBody>
        </p:sp>
      </p:grpSp>
      <p:sp>
        <p:nvSpPr>
          <p:cNvPr id="55" name="TextBox 8"/>
          <p:cNvSpPr txBox="1">
            <a:spLocks noChangeArrowheads="1"/>
          </p:cNvSpPr>
          <p:nvPr/>
        </p:nvSpPr>
        <p:spPr bwMode="auto">
          <a:xfrm>
            <a:off x="1033463" y="894638"/>
            <a:ext cx="3276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Consumer surplus at price P</a:t>
            </a:r>
            <a:r>
              <a:rPr lang="en-US" sz="1600" baseline="-25000" dirty="0"/>
              <a:t>1</a:t>
            </a:r>
          </a:p>
        </p:txBody>
      </p:sp>
      <p:sp>
        <p:nvSpPr>
          <p:cNvPr id="94" name="TextBox 8"/>
          <p:cNvSpPr txBox="1">
            <a:spLocks noChangeArrowheads="1"/>
          </p:cNvSpPr>
          <p:nvPr/>
        </p:nvSpPr>
        <p:spPr bwMode="auto">
          <a:xfrm>
            <a:off x="5640388" y="891463"/>
            <a:ext cx="3302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Consumer surplus at price P</a:t>
            </a:r>
            <a:r>
              <a:rPr lang="en-US" sz="1600" baseline="-25000" dirty="0"/>
              <a:t>2</a:t>
            </a:r>
            <a:endParaRPr lang="en-US" sz="1600" dirty="0"/>
          </a:p>
        </p:txBody>
      </p:sp>
      <p:grpSp>
        <p:nvGrpSpPr>
          <p:cNvPr id="10" name="Group 121"/>
          <p:cNvGrpSpPr>
            <a:grpSpLocks/>
          </p:cNvGrpSpPr>
          <p:nvPr/>
        </p:nvGrpSpPr>
        <p:grpSpPr bwMode="auto">
          <a:xfrm>
            <a:off x="925513" y="1899525"/>
            <a:ext cx="3224212" cy="2922588"/>
            <a:chOff x="926275" y="2339439"/>
            <a:chExt cx="3224159" cy="2921330"/>
          </a:xfrm>
        </p:grpSpPr>
        <p:sp>
          <p:nvSpPr>
            <p:cNvPr id="21584" name="TextBox 23"/>
            <p:cNvSpPr txBox="1">
              <a:spLocks noChangeArrowheads="1"/>
            </p:cNvSpPr>
            <p:nvPr/>
          </p:nvSpPr>
          <p:spPr bwMode="auto">
            <a:xfrm>
              <a:off x="3191517" y="4372459"/>
              <a:ext cx="9589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Demand</a:t>
              </a:r>
            </a:p>
          </p:txBody>
        </p:sp>
        <p:cxnSp>
          <p:nvCxnSpPr>
            <p:cNvPr id="121" name="Straight Connector 120"/>
            <p:cNvCxnSpPr/>
            <p:nvPr/>
          </p:nvCxnSpPr>
          <p:spPr>
            <a:xfrm rot="16200000" flipH="1">
              <a:off x="825282" y="2440432"/>
              <a:ext cx="2921330" cy="271934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11" name="Group 139"/>
          <p:cNvGrpSpPr>
            <a:grpSpLocks/>
          </p:cNvGrpSpPr>
          <p:nvPr/>
        </p:nvGrpSpPr>
        <p:grpSpPr bwMode="auto">
          <a:xfrm>
            <a:off x="531813" y="3037763"/>
            <a:ext cx="1617662" cy="338137"/>
            <a:chOff x="532410" y="3477490"/>
            <a:chExt cx="1617024" cy="338554"/>
          </a:xfrm>
        </p:grpSpPr>
        <p:cxnSp>
          <p:nvCxnSpPr>
            <p:cNvPr id="127" name="Straight Connector 126"/>
            <p:cNvCxnSpPr/>
            <p:nvPr/>
          </p:nvCxnSpPr>
          <p:spPr>
            <a:xfrm>
              <a:off x="925955" y="3669814"/>
              <a:ext cx="1223479" cy="159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83" name="TextBox 129"/>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1</a:t>
              </a:r>
            </a:p>
          </p:txBody>
        </p:sp>
      </p:grpSp>
      <p:grpSp>
        <p:nvGrpSpPr>
          <p:cNvPr id="12" name="Group 176"/>
          <p:cNvGrpSpPr>
            <a:grpSpLocks/>
          </p:cNvGrpSpPr>
          <p:nvPr/>
        </p:nvGrpSpPr>
        <p:grpSpPr bwMode="auto">
          <a:xfrm>
            <a:off x="1955800" y="3242550"/>
            <a:ext cx="420688" cy="1912938"/>
            <a:chOff x="1955470" y="3682144"/>
            <a:chExt cx="420308" cy="1913220"/>
          </a:xfrm>
        </p:grpSpPr>
        <p:cxnSp>
          <p:nvCxnSpPr>
            <p:cNvPr id="129" name="Straight Connector 128"/>
            <p:cNvCxnSpPr/>
            <p:nvPr/>
          </p:nvCxnSpPr>
          <p:spPr>
            <a:xfrm rot="5400000">
              <a:off x="1353527" y="4464898"/>
              <a:ext cx="1567094"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81" name="TextBox 130"/>
            <p:cNvSpPr txBox="1">
              <a:spLocks noChangeArrowheads="1"/>
            </p:cNvSpPr>
            <p:nvPr/>
          </p:nvSpPr>
          <p:spPr bwMode="auto">
            <a:xfrm>
              <a:off x="1955470" y="5256810"/>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1</a:t>
              </a:r>
            </a:p>
          </p:txBody>
        </p:sp>
      </p:grpSp>
      <p:sp>
        <p:nvSpPr>
          <p:cNvPr id="138" name="Isosceles Triangle 137"/>
          <p:cNvSpPr/>
          <p:nvPr/>
        </p:nvSpPr>
        <p:spPr>
          <a:xfrm>
            <a:off x="942975" y="1964613"/>
            <a:ext cx="1163638" cy="1254125"/>
          </a:xfrm>
          <a:prstGeom prst="triangle">
            <a:avLst>
              <a:gd name="adj" fmla="val 485"/>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srgbClr val="800080"/>
              </a:solidFill>
            </a:endParaRPr>
          </a:p>
        </p:txBody>
      </p:sp>
      <p:sp>
        <p:nvSpPr>
          <p:cNvPr id="139" name="TextBox 104"/>
          <p:cNvSpPr txBox="1">
            <a:spLocks noChangeArrowheads="1"/>
          </p:cNvSpPr>
          <p:nvPr/>
        </p:nvSpPr>
        <p:spPr bwMode="auto">
          <a:xfrm>
            <a:off x="933112" y="2710738"/>
            <a:ext cx="8579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consumer</a:t>
            </a:r>
          </a:p>
          <a:p>
            <a:pPr algn="ctr" eaLnBrk="1" hangingPunct="1"/>
            <a:r>
              <a:rPr lang="en-US" sz="1200" dirty="0"/>
              <a:t>surplus</a:t>
            </a:r>
          </a:p>
        </p:txBody>
      </p:sp>
      <p:grpSp>
        <p:nvGrpSpPr>
          <p:cNvPr id="14" name="Group 134"/>
          <p:cNvGrpSpPr>
            <a:grpSpLocks/>
          </p:cNvGrpSpPr>
          <p:nvPr/>
        </p:nvGrpSpPr>
        <p:grpSpPr bwMode="auto">
          <a:xfrm>
            <a:off x="855663" y="3169525"/>
            <a:ext cx="434975" cy="442913"/>
            <a:chOff x="2392240" y="3102882"/>
            <a:chExt cx="434374" cy="442011"/>
          </a:xfrm>
        </p:grpSpPr>
        <p:sp>
          <p:nvSpPr>
            <p:cNvPr id="21578"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79" name="TextBox 136"/>
            <p:cNvSpPr txBox="1">
              <a:spLocks noChangeArrowheads="1"/>
            </p:cNvSpPr>
            <p:nvPr/>
          </p:nvSpPr>
          <p:spPr bwMode="auto">
            <a:xfrm>
              <a:off x="2505692" y="3206339"/>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B</a:t>
              </a:r>
            </a:p>
          </p:txBody>
        </p:sp>
      </p:grpSp>
      <p:grpSp>
        <p:nvGrpSpPr>
          <p:cNvPr id="15" name="Group 131"/>
          <p:cNvGrpSpPr>
            <a:grpSpLocks/>
          </p:cNvGrpSpPr>
          <p:nvPr/>
        </p:nvGrpSpPr>
        <p:grpSpPr bwMode="auto">
          <a:xfrm>
            <a:off x="2070100" y="2871075"/>
            <a:ext cx="433388" cy="438150"/>
            <a:chOff x="2392240" y="2802577"/>
            <a:chExt cx="433719" cy="436830"/>
          </a:xfrm>
        </p:grpSpPr>
        <p:sp>
          <p:nvSpPr>
            <p:cNvPr id="21576"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77" name="TextBox 133"/>
            <p:cNvSpPr txBox="1">
              <a:spLocks noChangeArrowheads="1"/>
            </p:cNvSpPr>
            <p:nvPr/>
          </p:nvSpPr>
          <p:spPr bwMode="auto">
            <a:xfrm>
              <a:off x="2493817" y="2802577"/>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C</a:t>
              </a:r>
            </a:p>
          </p:txBody>
        </p:sp>
      </p:grpSp>
      <p:grpSp>
        <p:nvGrpSpPr>
          <p:cNvPr id="16" name="Group 124"/>
          <p:cNvGrpSpPr>
            <a:grpSpLocks/>
          </p:cNvGrpSpPr>
          <p:nvPr/>
        </p:nvGrpSpPr>
        <p:grpSpPr bwMode="auto">
          <a:xfrm>
            <a:off x="847725" y="1543925"/>
            <a:ext cx="423863" cy="436563"/>
            <a:chOff x="2392240" y="2802577"/>
            <a:chExt cx="422499" cy="436830"/>
          </a:xfrm>
        </p:grpSpPr>
        <p:sp>
          <p:nvSpPr>
            <p:cNvPr id="21574"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75" name="TextBox 123"/>
            <p:cNvSpPr txBox="1">
              <a:spLocks noChangeArrowheads="1"/>
            </p:cNvSpPr>
            <p:nvPr/>
          </p:nvSpPr>
          <p:spPr bwMode="auto">
            <a:xfrm>
              <a:off x="2493817" y="2802577"/>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a:t>
              </a:r>
            </a:p>
          </p:txBody>
        </p:sp>
      </p:grpSp>
      <p:grpSp>
        <p:nvGrpSpPr>
          <p:cNvPr id="17" name="Group 140"/>
          <p:cNvGrpSpPr>
            <a:grpSpLocks/>
          </p:cNvGrpSpPr>
          <p:nvPr/>
        </p:nvGrpSpPr>
        <p:grpSpPr bwMode="auto">
          <a:xfrm>
            <a:off x="4672013" y="1135938"/>
            <a:ext cx="3900487" cy="3679825"/>
            <a:chOff x="1194096" y="1589303"/>
            <a:chExt cx="3900394" cy="3679435"/>
          </a:xfrm>
        </p:grpSpPr>
        <p:sp>
          <p:nvSpPr>
            <p:cNvPr id="142" name="Rectangle 141"/>
            <p:cNvSpPr/>
            <p:nvPr/>
          </p:nvSpPr>
          <p:spPr>
            <a:xfrm>
              <a:off x="1829081" y="1840101"/>
              <a:ext cx="3265409" cy="34286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21571" name="Group 48"/>
            <p:cNvGrpSpPr>
              <a:grpSpLocks/>
            </p:cNvGrpSpPr>
            <p:nvPr/>
          </p:nvGrpSpPr>
          <p:grpSpPr bwMode="auto">
            <a:xfrm>
              <a:off x="1194096" y="1589303"/>
              <a:ext cx="651139" cy="3668320"/>
              <a:chOff x="3937056" y="1133301"/>
              <a:chExt cx="651139" cy="3668092"/>
            </a:xfrm>
          </p:grpSpPr>
          <p:cxnSp>
            <p:nvCxnSpPr>
              <p:cNvPr id="144" name="Straight Connector 143"/>
              <p:cNvCxnSpPr/>
              <p:nvPr/>
            </p:nvCxnSpPr>
            <p:spPr>
              <a:xfrm rot="5400000">
                <a:off x="2896716" y="3124484"/>
                <a:ext cx="335223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573" name="TextBox 56"/>
              <p:cNvSpPr txBox="1">
                <a:spLocks noChangeArrowheads="1"/>
              </p:cNvSpPr>
              <p:nvPr/>
            </p:nvSpPr>
            <p:spPr bwMode="auto">
              <a:xfrm>
                <a:off x="3937056" y="1133301"/>
                <a:ext cx="651139" cy="33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19" name="Group 8"/>
          <p:cNvGrpSpPr>
            <a:grpSpLocks/>
          </p:cNvGrpSpPr>
          <p:nvPr/>
        </p:nvGrpSpPr>
        <p:grpSpPr bwMode="auto">
          <a:xfrm>
            <a:off x="5078413" y="4803063"/>
            <a:ext cx="3622675" cy="382587"/>
            <a:chOff x="4343400" y="4788631"/>
            <a:chExt cx="3623226" cy="382147"/>
          </a:xfrm>
        </p:grpSpPr>
        <p:cxnSp>
          <p:nvCxnSpPr>
            <p:cNvPr id="147" name="Straight Connector 146"/>
            <p:cNvCxnSpPr/>
            <p:nvPr/>
          </p:nvCxnSpPr>
          <p:spPr>
            <a:xfrm>
              <a:off x="4572035" y="4788631"/>
              <a:ext cx="3289800" cy="31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568" name="TextBox 10"/>
            <p:cNvSpPr txBox="1">
              <a:spLocks noChangeArrowheads="1"/>
            </p:cNvSpPr>
            <p:nvPr/>
          </p:nvSpPr>
          <p:spPr bwMode="auto">
            <a:xfrm>
              <a:off x="4343400" y="4800600"/>
              <a:ext cx="298480"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sp>
          <p:nvSpPr>
            <p:cNvPr id="21569" name="TextBox 23"/>
            <p:cNvSpPr txBox="1">
              <a:spLocks noChangeArrowheads="1"/>
            </p:cNvSpPr>
            <p:nvPr/>
          </p:nvSpPr>
          <p:spPr bwMode="auto">
            <a:xfrm>
              <a:off x="7017327" y="4832451"/>
              <a:ext cx="949299" cy="338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a:t>
              </a:r>
            </a:p>
          </p:txBody>
        </p:sp>
      </p:grpSp>
      <p:grpSp>
        <p:nvGrpSpPr>
          <p:cNvPr id="20" name="Group 149"/>
          <p:cNvGrpSpPr>
            <a:grpSpLocks/>
          </p:cNvGrpSpPr>
          <p:nvPr/>
        </p:nvGrpSpPr>
        <p:grpSpPr bwMode="auto">
          <a:xfrm>
            <a:off x="5307013" y="1886825"/>
            <a:ext cx="3224212" cy="2921000"/>
            <a:chOff x="926275" y="2339439"/>
            <a:chExt cx="3224159" cy="2921330"/>
          </a:xfrm>
        </p:grpSpPr>
        <p:sp>
          <p:nvSpPr>
            <p:cNvPr id="21565" name="TextBox 23"/>
            <p:cNvSpPr txBox="1">
              <a:spLocks noChangeArrowheads="1"/>
            </p:cNvSpPr>
            <p:nvPr/>
          </p:nvSpPr>
          <p:spPr bwMode="auto">
            <a:xfrm>
              <a:off x="3191517" y="4372459"/>
              <a:ext cx="9589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Demand</a:t>
              </a:r>
            </a:p>
          </p:txBody>
        </p:sp>
        <p:cxnSp>
          <p:nvCxnSpPr>
            <p:cNvPr id="152" name="Straight Connector 151"/>
            <p:cNvCxnSpPr/>
            <p:nvPr/>
          </p:nvCxnSpPr>
          <p:spPr>
            <a:xfrm rot="16200000" flipH="1">
              <a:off x="825282" y="2440432"/>
              <a:ext cx="2921330" cy="271934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grpSp>
      <p:grpSp>
        <p:nvGrpSpPr>
          <p:cNvPr id="21" name="Group 153"/>
          <p:cNvGrpSpPr>
            <a:grpSpLocks/>
          </p:cNvGrpSpPr>
          <p:nvPr/>
        </p:nvGrpSpPr>
        <p:grpSpPr bwMode="auto">
          <a:xfrm>
            <a:off x="4911725" y="3023475"/>
            <a:ext cx="1617663" cy="339725"/>
            <a:chOff x="532410" y="3477490"/>
            <a:chExt cx="1617024" cy="338554"/>
          </a:xfrm>
        </p:grpSpPr>
        <p:cxnSp>
          <p:nvCxnSpPr>
            <p:cNvPr id="155" name="Straight Connector 154"/>
            <p:cNvCxnSpPr/>
            <p:nvPr/>
          </p:nvCxnSpPr>
          <p:spPr>
            <a:xfrm>
              <a:off x="925954" y="3668916"/>
              <a:ext cx="1223480" cy="158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64" name="TextBox 155"/>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1</a:t>
              </a:r>
            </a:p>
          </p:txBody>
        </p:sp>
      </p:grpSp>
      <p:grpSp>
        <p:nvGrpSpPr>
          <p:cNvPr id="22" name="Group 177"/>
          <p:cNvGrpSpPr>
            <a:grpSpLocks/>
          </p:cNvGrpSpPr>
          <p:nvPr/>
        </p:nvGrpSpPr>
        <p:grpSpPr bwMode="auto">
          <a:xfrm>
            <a:off x="6335713" y="3228263"/>
            <a:ext cx="420687" cy="1914525"/>
            <a:chOff x="6335486" y="3668289"/>
            <a:chExt cx="420308" cy="1913220"/>
          </a:xfrm>
        </p:grpSpPr>
        <p:cxnSp>
          <p:nvCxnSpPr>
            <p:cNvPr id="153" name="Straight Connector 152"/>
            <p:cNvCxnSpPr/>
            <p:nvPr/>
          </p:nvCxnSpPr>
          <p:spPr>
            <a:xfrm rot="5400000">
              <a:off x="5733401" y="4451186"/>
              <a:ext cx="1567381" cy="158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62" name="TextBox 156"/>
            <p:cNvSpPr txBox="1">
              <a:spLocks noChangeArrowheads="1"/>
            </p:cNvSpPr>
            <p:nvPr/>
          </p:nvSpPr>
          <p:spPr bwMode="auto">
            <a:xfrm>
              <a:off x="6335486" y="5242955"/>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1</a:t>
              </a:r>
            </a:p>
          </p:txBody>
        </p:sp>
      </p:grpSp>
      <p:sp>
        <p:nvSpPr>
          <p:cNvPr id="158" name="Isosceles Triangle 157"/>
          <p:cNvSpPr/>
          <p:nvPr/>
        </p:nvSpPr>
        <p:spPr>
          <a:xfrm>
            <a:off x="5322888" y="1950325"/>
            <a:ext cx="1163637" cy="1254125"/>
          </a:xfrm>
          <a:prstGeom prst="triangle">
            <a:avLst>
              <a:gd name="adj" fmla="val 485"/>
            </a:avLst>
          </a:prstGeom>
          <a:solidFill>
            <a:srgbClr val="F8EDEC"/>
          </a:solidFill>
          <a:ln>
            <a:solidFill>
              <a:srgbClr val="F8EDE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srgbClr val="800080"/>
              </a:solidFill>
            </a:endParaRPr>
          </a:p>
        </p:txBody>
      </p:sp>
      <p:sp>
        <p:nvSpPr>
          <p:cNvPr id="159" name="TextBox 104"/>
          <p:cNvSpPr txBox="1">
            <a:spLocks noChangeArrowheads="1"/>
          </p:cNvSpPr>
          <p:nvPr/>
        </p:nvSpPr>
        <p:spPr bwMode="auto">
          <a:xfrm>
            <a:off x="5295900" y="2601200"/>
            <a:ext cx="857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Initial</a:t>
            </a:r>
          </a:p>
          <a:p>
            <a:pPr algn="ctr" eaLnBrk="1" hangingPunct="1"/>
            <a:r>
              <a:rPr lang="en-US" sz="1200" dirty="0"/>
              <a:t>consumer</a:t>
            </a:r>
          </a:p>
          <a:p>
            <a:pPr algn="ctr" eaLnBrk="1" hangingPunct="1"/>
            <a:r>
              <a:rPr lang="en-US" sz="1200" dirty="0"/>
              <a:t>surplus</a:t>
            </a:r>
          </a:p>
        </p:txBody>
      </p:sp>
      <p:grpSp>
        <p:nvGrpSpPr>
          <p:cNvPr id="24" name="Group 165"/>
          <p:cNvGrpSpPr>
            <a:grpSpLocks/>
          </p:cNvGrpSpPr>
          <p:nvPr/>
        </p:nvGrpSpPr>
        <p:grpSpPr bwMode="auto">
          <a:xfrm>
            <a:off x="5229225" y="1529638"/>
            <a:ext cx="422275" cy="436562"/>
            <a:chOff x="2392240" y="2802577"/>
            <a:chExt cx="422499" cy="436830"/>
          </a:xfrm>
        </p:grpSpPr>
        <p:sp>
          <p:nvSpPr>
            <p:cNvPr id="21559"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60" name="TextBox 167"/>
            <p:cNvSpPr txBox="1">
              <a:spLocks noChangeArrowheads="1"/>
            </p:cNvSpPr>
            <p:nvPr/>
          </p:nvSpPr>
          <p:spPr bwMode="auto">
            <a:xfrm>
              <a:off x="2493817" y="2802577"/>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a:t>
              </a:r>
            </a:p>
          </p:txBody>
        </p:sp>
      </p:grpSp>
      <p:grpSp>
        <p:nvGrpSpPr>
          <p:cNvPr id="27" name="Group 168"/>
          <p:cNvGrpSpPr>
            <a:grpSpLocks/>
          </p:cNvGrpSpPr>
          <p:nvPr/>
        </p:nvGrpSpPr>
        <p:grpSpPr bwMode="auto">
          <a:xfrm>
            <a:off x="4911725" y="3699750"/>
            <a:ext cx="2297113" cy="338138"/>
            <a:chOff x="532410" y="3477490"/>
            <a:chExt cx="2295896" cy="338554"/>
          </a:xfrm>
        </p:grpSpPr>
        <p:cxnSp>
          <p:nvCxnSpPr>
            <p:cNvPr id="170" name="Straight Connector 169"/>
            <p:cNvCxnSpPr/>
            <p:nvPr/>
          </p:nvCxnSpPr>
          <p:spPr>
            <a:xfrm>
              <a:off x="925901" y="3669814"/>
              <a:ext cx="1902405" cy="317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58" name="TextBox 170"/>
            <p:cNvSpPr txBox="1">
              <a:spLocks noChangeArrowheads="1"/>
            </p:cNvSpPr>
            <p:nvPr/>
          </p:nvSpPr>
          <p:spPr bwMode="auto">
            <a:xfrm>
              <a:off x="532410" y="3477490"/>
              <a:ext cx="3962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2</a:t>
              </a:r>
            </a:p>
          </p:txBody>
        </p:sp>
      </p:grpSp>
      <p:grpSp>
        <p:nvGrpSpPr>
          <p:cNvPr id="28" name="Group 178"/>
          <p:cNvGrpSpPr>
            <a:grpSpLocks/>
          </p:cNvGrpSpPr>
          <p:nvPr/>
        </p:nvGrpSpPr>
        <p:grpSpPr bwMode="auto">
          <a:xfrm>
            <a:off x="6986588" y="3895013"/>
            <a:ext cx="420687" cy="1247775"/>
            <a:chOff x="6335486" y="4334497"/>
            <a:chExt cx="420308" cy="1247012"/>
          </a:xfrm>
        </p:grpSpPr>
        <p:cxnSp>
          <p:nvCxnSpPr>
            <p:cNvPr id="180" name="Straight Connector 179"/>
            <p:cNvCxnSpPr/>
            <p:nvPr/>
          </p:nvCxnSpPr>
          <p:spPr>
            <a:xfrm rot="5400000">
              <a:off x="6068103" y="4782692"/>
              <a:ext cx="901149" cy="475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1556" name="TextBox 180"/>
            <p:cNvSpPr txBox="1">
              <a:spLocks noChangeArrowheads="1"/>
            </p:cNvSpPr>
            <p:nvPr/>
          </p:nvSpPr>
          <p:spPr bwMode="auto">
            <a:xfrm>
              <a:off x="6335486" y="5242955"/>
              <a:ext cx="4203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a:t>
              </a:r>
              <a:r>
                <a:rPr lang="en-US" sz="1600" baseline="-25000"/>
                <a:t>2</a:t>
              </a:r>
            </a:p>
          </p:txBody>
        </p:sp>
      </p:grpSp>
      <p:sp>
        <p:nvSpPr>
          <p:cNvPr id="183" name="Rectangle 182"/>
          <p:cNvSpPr/>
          <p:nvPr/>
        </p:nvSpPr>
        <p:spPr>
          <a:xfrm>
            <a:off x="5330825" y="3229850"/>
            <a:ext cx="1168400" cy="6477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9" name="Group 159"/>
          <p:cNvGrpSpPr>
            <a:grpSpLocks/>
          </p:cNvGrpSpPr>
          <p:nvPr/>
        </p:nvGrpSpPr>
        <p:grpSpPr bwMode="auto">
          <a:xfrm>
            <a:off x="5237163" y="3156825"/>
            <a:ext cx="433387" cy="441325"/>
            <a:chOff x="2392240" y="3102882"/>
            <a:chExt cx="434374" cy="442011"/>
          </a:xfrm>
        </p:grpSpPr>
        <p:sp>
          <p:nvSpPr>
            <p:cNvPr id="21553"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54" name="TextBox 161"/>
            <p:cNvSpPr txBox="1">
              <a:spLocks noChangeArrowheads="1"/>
            </p:cNvSpPr>
            <p:nvPr/>
          </p:nvSpPr>
          <p:spPr bwMode="auto">
            <a:xfrm>
              <a:off x="2505692" y="3206339"/>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B</a:t>
              </a:r>
            </a:p>
          </p:txBody>
        </p:sp>
      </p:grpSp>
      <p:grpSp>
        <p:nvGrpSpPr>
          <p:cNvPr id="30" name="Group 183"/>
          <p:cNvGrpSpPr>
            <a:grpSpLocks/>
          </p:cNvGrpSpPr>
          <p:nvPr/>
        </p:nvGrpSpPr>
        <p:grpSpPr bwMode="auto">
          <a:xfrm>
            <a:off x="5237163" y="3836275"/>
            <a:ext cx="446087" cy="442913"/>
            <a:chOff x="2392240" y="3102882"/>
            <a:chExt cx="445594" cy="442011"/>
          </a:xfrm>
        </p:grpSpPr>
        <p:sp>
          <p:nvSpPr>
            <p:cNvPr id="21551"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52" name="TextBox 185"/>
            <p:cNvSpPr txBox="1">
              <a:spLocks noChangeArrowheads="1"/>
            </p:cNvSpPr>
            <p:nvPr/>
          </p:nvSpPr>
          <p:spPr bwMode="auto">
            <a:xfrm>
              <a:off x="2505692" y="3206339"/>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a:t>
              </a:r>
            </a:p>
          </p:txBody>
        </p:sp>
      </p:grpSp>
      <p:sp>
        <p:nvSpPr>
          <p:cNvPr id="190" name="Isosceles Triangle 189"/>
          <p:cNvSpPr/>
          <p:nvPr/>
        </p:nvSpPr>
        <p:spPr>
          <a:xfrm>
            <a:off x="6527800" y="3242550"/>
            <a:ext cx="622300" cy="635000"/>
          </a:xfrm>
          <a:prstGeom prst="triangle">
            <a:avLst>
              <a:gd name="adj" fmla="val 0"/>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2" name="Group 162"/>
          <p:cNvGrpSpPr>
            <a:grpSpLocks/>
          </p:cNvGrpSpPr>
          <p:nvPr/>
        </p:nvGrpSpPr>
        <p:grpSpPr bwMode="auto">
          <a:xfrm>
            <a:off x="6454775" y="2853613"/>
            <a:ext cx="433388" cy="436562"/>
            <a:chOff x="2392240" y="2802577"/>
            <a:chExt cx="433719" cy="436830"/>
          </a:xfrm>
        </p:grpSpPr>
        <p:sp>
          <p:nvSpPr>
            <p:cNvPr id="21549"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50" name="TextBox 164"/>
            <p:cNvSpPr txBox="1">
              <a:spLocks noChangeArrowheads="1"/>
            </p:cNvSpPr>
            <p:nvPr/>
          </p:nvSpPr>
          <p:spPr bwMode="auto">
            <a:xfrm>
              <a:off x="2493817" y="2802577"/>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C</a:t>
              </a:r>
            </a:p>
          </p:txBody>
        </p:sp>
      </p:grpSp>
      <p:grpSp>
        <p:nvGrpSpPr>
          <p:cNvPr id="33" name="Group 190"/>
          <p:cNvGrpSpPr>
            <a:grpSpLocks/>
          </p:cNvGrpSpPr>
          <p:nvPr/>
        </p:nvGrpSpPr>
        <p:grpSpPr bwMode="auto">
          <a:xfrm>
            <a:off x="6446838" y="3833100"/>
            <a:ext cx="433387" cy="442913"/>
            <a:chOff x="2392240" y="3102882"/>
            <a:chExt cx="434374" cy="442011"/>
          </a:xfrm>
        </p:grpSpPr>
        <p:sp>
          <p:nvSpPr>
            <p:cNvPr id="21547"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48" name="TextBox 192"/>
            <p:cNvSpPr txBox="1">
              <a:spLocks noChangeArrowheads="1"/>
            </p:cNvSpPr>
            <p:nvPr/>
          </p:nvSpPr>
          <p:spPr bwMode="auto">
            <a:xfrm>
              <a:off x="2505692" y="3206339"/>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E</a:t>
              </a:r>
            </a:p>
          </p:txBody>
        </p:sp>
      </p:grpSp>
      <p:grpSp>
        <p:nvGrpSpPr>
          <p:cNvPr id="34" name="Group 193"/>
          <p:cNvGrpSpPr>
            <a:grpSpLocks/>
          </p:cNvGrpSpPr>
          <p:nvPr/>
        </p:nvGrpSpPr>
        <p:grpSpPr bwMode="auto">
          <a:xfrm>
            <a:off x="7097713" y="3528300"/>
            <a:ext cx="411162" cy="438150"/>
            <a:chOff x="2392240" y="2802577"/>
            <a:chExt cx="411277" cy="436830"/>
          </a:xfrm>
        </p:grpSpPr>
        <p:sp>
          <p:nvSpPr>
            <p:cNvPr id="21545" name="Freeform 183"/>
            <p:cNvSpPr>
              <a:spLocks/>
            </p:cNvSpPr>
            <p:nvPr/>
          </p:nvSpPr>
          <p:spPr bwMode="auto">
            <a:xfrm>
              <a:off x="2392240" y="3102882"/>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21546" name="TextBox 195"/>
            <p:cNvSpPr txBox="1">
              <a:spLocks noChangeArrowheads="1"/>
            </p:cNvSpPr>
            <p:nvPr/>
          </p:nvSpPr>
          <p:spPr bwMode="auto">
            <a:xfrm>
              <a:off x="2493817" y="2802577"/>
              <a:ext cx="3097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F</a:t>
              </a:r>
            </a:p>
          </p:txBody>
        </p:sp>
      </p:grpSp>
      <p:grpSp>
        <p:nvGrpSpPr>
          <p:cNvPr id="35" name="Group 199"/>
          <p:cNvGrpSpPr>
            <a:grpSpLocks/>
          </p:cNvGrpSpPr>
          <p:nvPr/>
        </p:nvGrpSpPr>
        <p:grpSpPr bwMode="auto">
          <a:xfrm>
            <a:off x="6210300" y="2267825"/>
            <a:ext cx="1943100" cy="1271588"/>
            <a:chOff x="6210794" y="2707024"/>
            <a:chExt cx="1942360" cy="1271211"/>
          </a:xfrm>
        </p:grpSpPr>
        <p:sp>
          <p:nvSpPr>
            <p:cNvPr id="21543" name="TextBox 104"/>
            <p:cNvSpPr txBox="1">
              <a:spLocks noChangeArrowheads="1"/>
            </p:cNvSpPr>
            <p:nvPr/>
          </p:nvSpPr>
          <p:spPr bwMode="auto">
            <a:xfrm>
              <a:off x="6583176" y="2707024"/>
              <a:ext cx="1569978" cy="64633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Additional consumer surplus to initial consumers</a:t>
              </a:r>
            </a:p>
          </p:txBody>
        </p:sp>
        <p:cxnSp>
          <p:nvCxnSpPr>
            <p:cNvPr id="199" name="Straight Connector 198"/>
            <p:cNvCxnSpPr/>
            <p:nvPr/>
          </p:nvCxnSpPr>
          <p:spPr>
            <a:xfrm rot="5400000" flipH="1" flipV="1">
              <a:off x="6067943" y="3408509"/>
              <a:ext cx="712577" cy="426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Group 200"/>
          <p:cNvGrpSpPr>
            <a:grpSpLocks/>
          </p:cNvGrpSpPr>
          <p:nvPr/>
        </p:nvGrpSpPr>
        <p:grpSpPr bwMode="auto">
          <a:xfrm>
            <a:off x="6702425" y="3009188"/>
            <a:ext cx="2206625" cy="487362"/>
            <a:chOff x="5711615" y="2612756"/>
            <a:chExt cx="2205868" cy="487092"/>
          </a:xfrm>
        </p:grpSpPr>
        <p:sp>
          <p:nvSpPr>
            <p:cNvPr id="21541" name="TextBox 104"/>
            <p:cNvSpPr txBox="1">
              <a:spLocks noChangeArrowheads="1"/>
            </p:cNvSpPr>
            <p:nvPr/>
          </p:nvSpPr>
          <p:spPr bwMode="auto">
            <a:xfrm>
              <a:off x="6347505" y="2612756"/>
              <a:ext cx="1569978" cy="461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dirty="0"/>
                <a:t>Consumer surplus</a:t>
              </a:r>
            </a:p>
            <a:p>
              <a:pPr eaLnBrk="1" hangingPunct="1"/>
              <a:r>
                <a:rPr lang="en-US" sz="1200" dirty="0"/>
                <a:t>to new consumers</a:t>
              </a:r>
            </a:p>
          </p:txBody>
        </p:sp>
        <p:cxnSp>
          <p:nvCxnSpPr>
            <p:cNvPr id="203" name="Straight Connector 202"/>
            <p:cNvCxnSpPr/>
            <p:nvPr/>
          </p:nvCxnSpPr>
          <p:spPr>
            <a:xfrm flipV="1">
              <a:off x="5711615" y="2949120"/>
              <a:ext cx="631608" cy="1507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wipe(left)">
                                      <p:cBhvr>
                                        <p:cTn id="7" dur="500"/>
                                        <p:tgtEl>
                                          <p:spTgt spid="55"/>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par>
                                <p:cTn id="12" presetID="22" presetClass="entr" presetSubtype="4"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left)">
                                      <p:cBhvr>
                                        <p:cTn id="18" dur="1000"/>
                                        <p:tgtEl>
                                          <p:spTgt spid="10"/>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par>
                          <p:cTn id="23" fill="hold" nodeType="afterGroup">
                            <p:stCondLst>
                              <p:cond delay="2500"/>
                            </p:stCondLst>
                            <p:childTnLst>
                              <p:par>
                                <p:cTn id="24" presetID="22" presetClass="entr" presetSubtype="1"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up)">
                                      <p:cBhvr>
                                        <p:cTn id="26" dur="500"/>
                                        <p:tgtEl>
                                          <p:spTgt spid="12"/>
                                        </p:tgtEl>
                                      </p:cBhvr>
                                    </p:animEffect>
                                  </p:childTnLst>
                                </p:cTn>
                              </p:par>
                            </p:childTnLst>
                          </p:cTn>
                        </p:par>
                        <p:par>
                          <p:cTn id="27" fill="hold" nodeType="afterGroup">
                            <p:stCondLst>
                              <p:cond delay="3000"/>
                            </p:stCondLst>
                            <p:childTnLst>
                              <p:par>
                                <p:cTn id="28" presetID="22" presetClass="entr" presetSubtype="8" fill="hold"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left)">
                                      <p:cBhvr>
                                        <p:cTn id="30" dur="500"/>
                                        <p:tgtEl>
                                          <p:spTgt spid="16"/>
                                        </p:tgtEl>
                                      </p:cBhvr>
                                    </p:animEffect>
                                  </p:childTnLst>
                                </p:cTn>
                              </p:par>
                            </p:childTnLst>
                          </p:cTn>
                        </p:par>
                        <p:par>
                          <p:cTn id="31" fill="hold" nodeType="afterGroup">
                            <p:stCondLst>
                              <p:cond delay="3500"/>
                            </p:stCondLst>
                            <p:childTnLst>
                              <p:par>
                                <p:cTn id="32" presetID="22" presetClass="entr" presetSubtype="8" fill="hold"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left)">
                                      <p:cBhvr>
                                        <p:cTn id="34" dur="500"/>
                                        <p:tgtEl>
                                          <p:spTgt spid="14"/>
                                        </p:tgtEl>
                                      </p:cBhvr>
                                    </p:animEffect>
                                  </p:childTnLst>
                                </p:cTn>
                              </p:par>
                            </p:childTnLst>
                          </p:cTn>
                        </p:par>
                        <p:par>
                          <p:cTn id="35" fill="hold" nodeType="afterGroup">
                            <p:stCondLst>
                              <p:cond delay="4000"/>
                            </p:stCondLst>
                            <p:childTnLst>
                              <p:par>
                                <p:cTn id="36" presetID="22" presetClass="entr" presetSubtype="8" fill="hold"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left)">
                                      <p:cBhvr>
                                        <p:cTn id="38" dur="500"/>
                                        <p:tgtEl>
                                          <p:spTgt spid="15"/>
                                        </p:tgtEl>
                                      </p:cBhvr>
                                    </p:animEffect>
                                  </p:childTnLst>
                                </p:cTn>
                              </p:par>
                            </p:childTnLst>
                          </p:cTn>
                        </p:par>
                        <p:par>
                          <p:cTn id="39" fill="hold" nodeType="afterGroup">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138"/>
                                        </p:tgtEl>
                                        <p:attrNameLst>
                                          <p:attrName>style.visibility</p:attrName>
                                        </p:attrNameLst>
                                      </p:cBhvr>
                                      <p:to>
                                        <p:strVal val="visible"/>
                                      </p:to>
                                    </p:set>
                                    <p:animEffect transition="in" filter="wipe(left)">
                                      <p:cBhvr>
                                        <p:cTn id="42" dur="1000"/>
                                        <p:tgtEl>
                                          <p:spTgt spid="138"/>
                                        </p:tgtEl>
                                      </p:cBhvr>
                                    </p:animEffect>
                                  </p:childTnLst>
                                </p:cTn>
                              </p:par>
                            </p:childTnLst>
                          </p:cTn>
                        </p:par>
                        <p:par>
                          <p:cTn id="43" fill="hold" nodeType="afterGroup">
                            <p:stCondLst>
                              <p:cond delay="5500"/>
                            </p:stCondLst>
                            <p:childTnLst>
                              <p:par>
                                <p:cTn id="44" presetID="22" presetClass="entr" presetSubtype="8" fill="hold" grpId="0" nodeType="afterEffect">
                                  <p:stCondLst>
                                    <p:cond delay="0"/>
                                  </p:stCondLst>
                                  <p:childTnLst>
                                    <p:set>
                                      <p:cBhvr>
                                        <p:cTn id="45" dur="1" fill="hold">
                                          <p:stCondLst>
                                            <p:cond delay="0"/>
                                          </p:stCondLst>
                                        </p:cTn>
                                        <p:tgtEl>
                                          <p:spTgt spid="139"/>
                                        </p:tgtEl>
                                        <p:attrNameLst>
                                          <p:attrName>style.visibility</p:attrName>
                                        </p:attrNameLst>
                                      </p:cBhvr>
                                      <p:to>
                                        <p:strVal val="visible"/>
                                      </p:to>
                                    </p:set>
                                    <p:animEffect transition="in" filter="wipe(left)">
                                      <p:cBhvr>
                                        <p:cTn id="46" dur="1000"/>
                                        <p:tgtEl>
                                          <p:spTgt spid="139"/>
                                        </p:tgtEl>
                                      </p:cBhvr>
                                    </p:animEffect>
                                  </p:childTnLst>
                                </p:cTn>
                              </p:par>
                            </p:childTnLst>
                          </p:cTn>
                        </p:par>
                      </p:childTnLst>
                    </p:cTn>
                  </p:par>
                  <p:par>
                    <p:cTn id="47" fill="hold">
                      <p:stCondLst>
                        <p:cond delay="indefinite"/>
                      </p:stCondLst>
                      <p:childTnLst>
                        <p:par>
                          <p:cTn id="48" fill="hold" nodeType="after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94"/>
                                        </p:tgtEl>
                                        <p:attrNameLst>
                                          <p:attrName>style.visibility</p:attrName>
                                        </p:attrNameLst>
                                      </p:cBhvr>
                                      <p:to>
                                        <p:strVal val="visible"/>
                                      </p:to>
                                    </p:set>
                                    <p:animEffect transition="in" filter="wipe(left)">
                                      <p:cBhvr>
                                        <p:cTn id="51" dur="500"/>
                                        <p:tgtEl>
                                          <p:spTgt spid="94"/>
                                        </p:tgtEl>
                                      </p:cBhvr>
                                    </p:animEffect>
                                  </p:childTnLst>
                                </p:cTn>
                              </p:par>
                            </p:childTnLst>
                          </p:cTn>
                        </p:par>
                        <p:par>
                          <p:cTn id="52" fill="hold" nodeType="afterGroup">
                            <p:stCondLst>
                              <p:cond delay="500"/>
                            </p:stCondLst>
                            <p:childTnLst>
                              <p:par>
                                <p:cTn id="53" presetID="22" presetClass="entr" presetSubtype="8" fill="hold" nodeType="after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wipe(left)">
                                      <p:cBhvr>
                                        <p:cTn id="55" dur="500"/>
                                        <p:tgtEl>
                                          <p:spTgt spid="19"/>
                                        </p:tgtEl>
                                      </p:cBhvr>
                                    </p:animEffect>
                                  </p:childTnLst>
                                </p:cTn>
                              </p:par>
                              <p:par>
                                <p:cTn id="56" presetID="22" presetClass="entr" presetSubtype="4" fill="hold" nodeType="with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wipe(down)">
                                      <p:cBhvr>
                                        <p:cTn id="58" dur="500"/>
                                        <p:tgtEl>
                                          <p:spTgt spid="17"/>
                                        </p:tgtEl>
                                      </p:cBhvr>
                                    </p:animEffect>
                                  </p:childTnLst>
                                </p:cTn>
                              </p:par>
                            </p:childTnLst>
                          </p:cTn>
                        </p:par>
                        <p:par>
                          <p:cTn id="59" fill="hold" nodeType="afterGroup">
                            <p:stCondLst>
                              <p:cond delay="1000"/>
                            </p:stCondLst>
                            <p:childTnLst>
                              <p:par>
                                <p:cTn id="60" presetID="22" presetClass="entr" presetSubtype="8" fill="hold"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1000"/>
                                        <p:tgtEl>
                                          <p:spTgt spid="20"/>
                                        </p:tgtEl>
                                      </p:cBhvr>
                                    </p:animEffect>
                                  </p:childTnLst>
                                </p:cTn>
                              </p:par>
                            </p:childTnLst>
                          </p:cTn>
                        </p:par>
                        <p:par>
                          <p:cTn id="63" fill="hold" nodeType="afterGroup">
                            <p:stCondLst>
                              <p:cond delay="2000"/>
                            </p:stCondLst>
                            <p:childTnLst>
                              <p:par>
                                <p:cTn id="64" presetID="22" presetClass="entr" presetSubtype="8" fill="hold" nodeType="after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wipe(left)">
                                      <p:cBhvr>
                                        <p:cTn id="66" dur="500"/>
                                        <p:tgtEl>
                                          <p:spTgt spid="21"/>
                                        </p:tgtEl>
                                      </p:cBhvr>
                                    </p:animEffect>
                                  </p:childTnLst>
                                </p:cTn>
                              </p:par>
                            </p:childTnLst>
                          </p:cTn>
                        </p:par>
                        <p:par>
                          <p:cTn id="67" fill="hold" nodeType="afterGroup">
                            <p:stCondLst>
                              <p:cond delay="2500"/>
                            </p:stCondLst>
                            <p:childTnLst>
                              <p:par>
                                <p:cTn id="68" presetID="22" presetClass="entr" presetSubtype="1" fill="hold" nodeType="after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wipe(up)">
                                      <p:cBhvr>
                                        <p:cTn id="70" dur="500"/>
                                        <p:tgtEl>
                                          <p:spTgt spid="22"/>
                                        </p:tgtEl>
                                      </p:cBhvr>
                                    </p:animEffect>
                                  </p:childTnLst>
                                </p:cTn>
                              </p:par>
                            </p:childTnLst>
                          </p:cTn>
                        </p:par>
                        <p:par>
                          <p:cTn id="71" fill="hold" nodeType="afterGroup">
                            <p:stCondLst>
                              <p:cond delay="3000"/>
                            </p:stCondLst>
                            <p:childTnLst>
                              <p:par>
                                <p:cTn id="72" presetID="22" presetClass="entr" presetSubtype="8" fill="hold" grpId="0" nodeType="afterEffect">
                                  <p:stCondLst>
                                    <p:cond delay="0"/>
                                  </p:stCondLst>
                                  <p:childTnLst>
                                    <p:set>
                                      <p:cBhvr>
                                        <p:cTn id="73" dur="1" fill="hold">
                                          <p:stCondLst>
                                            <p:cond delay="0"/>
                                          </p:stCondLst>
                                        </p:cTn>
                                        <p:tgtEl>
                                          <p:spTgt spid="158"/>
                                        </p:tgtEl>
                                        <p:attrNameLst>
                                          <p:attrName>style.visibility</p:attrName>
                                        </p:attrNameLst>
                                      </p:cBhvr>
                                      <p:to>
                                        <p:strVal val="visible"/>
                                      </p:to>
                                    </p:set>
                                    <p:animEffect transition="in" filter="wipe(left)">
                                      <p:cBhvr>
                                        <p:cTn id="74" dur="1000"/>
                                        <p:tgtEl>
                                          <p:spTgt spid="158"/>
                                        </p:tgtEl>
                                      </p:cBhvr>
                                    </p:animEffect>
                                  </p:childTnLst>
                                </p:cTn>
                              </p:par>
                            </p:childTnLst>
                          </p:cTn>
                        </p:par>
                        <p:par>
                          <p:cTn id="75" fill="hold" nodeType="afterGroup">
                            <p:stCondLst>
                              <p:cond delay="4000"/>
                            </p:stCondLst>
                            <p:childTnLst>
                              <p:par>
                                <p:cTn id="76" presetID="22" presetClass="entr" presetSubtype="8" fill="hold" grpId="0" nodeType="afterEffect">
                                  <p:stCondLst>
                                    <p:cond delay="0"/>
                                  </p:stCondLst>
                                  <p:childTnLst>
                                    <p:set>
                                      <p:cBhvr>
                                        <p:cTn id="77" dur="1" fill="hold">
                                          <p:stCondLst>
                                            <p:cond delay="0"/>
                                          </p:stCondLst>
                                        </p:cTn>
                                        <p:tgtEl>
                                          <p:spTgt spid="159"/>
                                        </p:tgtEl>
                                        <p:attrNameLst>
                                          <p:attrName>style.visibility</p:attrName>
                                        </p:attrNameLst>
                                      </p:cBhvr>
                                      <p:to>
                                        <p:strVal val="visible"/>
                                      </p:to>
                                    </p:set>
                                    <p:animEffect transition="in" filter="wipe(left)">
                                      <p:cBhvr>
                                        <p:cTn id="78" dur="1000"/>
                                        <p:tgtEl>
                                          <p:spTgt spid="159"/>
                                        </p:tgtEl>
                                      </p:cBhvr>
                                    </p:animEffect>
                                  </p:childTnLst>
                                </p:cTn>
                              </p:par>
                            </p:childTnLst>
                          </p:cTn>
                        </p:par>
                        <p:par>
                          <p:cTn id="79" fill="hold" nodeType="afterGroup">
                            <p:stCondLst>
                              <p:cond delay="5000"/>
                            </p:stCondLst>
                            <p:childTnLst>
                              <p:par>
                                <p:cTn id="80" presetID="22" presetClass="entr" presetSubtype="8" fill="hold" nodeType="after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wipe(left)">
                                      <p:cBhvr>
                                        <p:cTn id="82" dur="500"/>
                                        <p:tgtEl>
                                          <p:spTgt spid="24"/>
                                        </p:tgtEl>
                                      </p:cBhvr>
                                    </p:animEffect>
                                  </p:childTnLst>
                                </p:cTn>
                              </p:par>
                            </p:childTnLst>
                          </p:cTn>
                        </p:par>
                        <p:par>
                          <p:cTn id="83" fill="hold" nodeType="afterGroup">
                            <p:stCondLst>
                              <p:cond delay="5500"/>
                            </p:stCondLst>
                            <p:childTnLst>
                              <p:par>
                                <p:cTn id="84" presetID="22" presetClass="entr" presetSubtype="8" fill="hold" nodeType="after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wipe(left)">
                                      <p:cBhvr>
                                        <p:cTn id="86" dur="500"/>
                                        <p:tgtEl>
                                          <p:spTgt spid="29"/>
                                        </p:tgtEl>
                                      </p:cBhvr>
                                    </p:animEffect>
                                  </p:childTnLst>
                                </p:cTn>
                              </p:par>
                            </p:childTnLst>
                          </p:cTn>
                        </p:par>
                        <p:par>
                          <p:cTn id="87" fill="hold" nodeType="afterGroup">
                            <p:stCondLst>
                              <p:cond delay="6000"/>
                            </p:stCondLst>
                            <p:childTnLst>
                              <p:par>
                                <p:cTn id="88" presetID="22" presetClass="entr" presetSubtype="8" fill="hold" nodeType="afterEffect">
                                  <p:stCondLst>
                                    <p:cond delay="0"/>
                                  </p:stCondLst>
                                  <p:childTnLst>
                                    <p:set>
                                      <p:cBhvr>
                                        <p:cTn id="89" dur="1" fill="hold">
                                          <p:stCondLst>
                                            <p:cond delay="0"/>
                                          </p:stCondLst>
                                        </p:cTn>
                                        <p:tgtEl>
                                          <p:spTgt spid="32"/>
                                        </p:tgtEl>
                                        <p:attrNameLst>
                                          <p:attrName>style.visibility</p:attrName>
                                        </p:attrNameLst>
                                      </p:cBhvr>
                                      <p:to>
                                        <p:strVal val="visible"/>
                                      </p:to>
                                    </p:set>
                                    <p:animEffect transition="in" filter="wipe(left)">
                                      <p:cBhvr>
                                        <p:cTn id="90" dur="500"/>
                                        <p:tgtEl>
                                          <p:spTgt spid="32"/>
                                        </p:tgtEl>
                                      </p:cBhvr>
                                    </p:animEffect>
                                  </p:childTnLst>
                                </p:cTn>
                              </p:par>
                            </p:childTnLst>
                          </p:cTn>
                        </p:par>
                        <p:par>
                          <p:cTn id="91" fill="hold" nodeType="afterGroup">
                            <p:stCondLst>
                              <p:cond delay="6500"/>
                            </p:stCondLst>
                            <p:childTnLst>
                              <p:par>
                                <p:cTn id="92" presetID="22" presetClass="entr" presetSubtype="8" fill="hold" nodeType="after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wipe(left)">
                                      <p:cBhvr>
                                        <p:cTn id="94" dur="500"/>
                                        <p:tgtEl>
                                          <p:spTgt spid="27"/>
                                        </p:tgtEl>
                                      </p:cBhvr>
                                    </p:animEffect>
                                  </p:childTnLst>
                                </p:cTn>
                              </p:par>
                            </p:childTnLst>
                          </p:cTn>
                        </p:par>
                        <p:par>
                          <p:cTn id="95" fill="hold" nodeType="afterGroup">
                            <p:stCondLst>
                              <p:cond delay="7000"/>
                            </p:stCondLst>
                            <p:childTnLst>
                              <p:par>
                                <p:cTn id="96" presetID="22" presetClass="entr" presetSubtype="1" fill="hold" nodeType="afterEffect">
                                  <p:stCondLst>
                                    <p:cond delay="0"/>
                                  </p:stCondLst>
                                  <p:childTnLst>
                                    <p:set>
                                      <p:cBhvr>
                                        <p:cTn id="97" dur="1" fill="hold">
                                          <p:stCondLst>
                                            <p:cond delay="0"/>
                                          </p:stCondLst>
                                        </p:cTn>
                                        <p:tgtEl>
                                          <p:spTgt spid="28"/>
                                        </p:tgtEl>
                                        <p:attrNameLst>
                                          <p:attrName>style.visibility</p:attrName>
                                        </p:attrNameLst>
                                      </p:cBhvr>
                                      <p:to>
                                        <p:strVal val="visible"/>
                                      </p:to>
                                    </p:set>
                                    <p:animEffect transition="in" filter="wipe(up)">
                                      <p:cBhvr>
                                        <p:cTn id="98" dur="500"/>
                                        <p:tgtEl>
                                          <p:spTgt spid="28"/>
                                        </p:tgtEl>
                                      </p:cBhvr>
                                    </p:animEffect>
                                  </p:childTnLst>
                                </p:cTn>
                              </p:par>
                            </p:childTnLst>
                          </p:cTn>
                        </p:par>
                        <p:par>
                          <p:cTn id="99" fill="hold" nodeType="afterGroup">
                            <p:stCondLst>
                              <p:cond delay="7500"/>
                            </p:stCondLst>
                            <p:childTnLst>
                              <p:par>
                                <p:cTn id="100" presetID="22" presetClass="entr" presetSubtype="8" fill="hold" nodeType="after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wipe(left)">
                                      <p:cBhvr>
                                        <p:cTn id="102" dur="500"/>
                                        <p:tgtEl>
                                          <p:spTgt spid="30"/>
                                        </p:tgtEl>
                                      </p:cBhvr>
                                    </p:animEffect>
                                  </p:childTnLst>
                                </p:cTn>
                              </p:par>
                            </p:childTnLst>
                          </p:cTn>
                        </p:par>
                        <p:par>
                          <p:cTn id="103" fill="hold" nodeType="afterGroup">
                            <p:stCondLst>
                              <p:cond delay="8000"/>
                            </p:stCondLst>
                            <p:childTnLst>
                              <p:par>
                                <p:cTn id="104" presetID="22" presetClass="entr" presetSubtype="8" fill="hold" nodeType="afterEffect">
                                  <p:stCondLst>
                                    <p:cond delay="0"/>
                                  </p:stCondLst>
                                  <p:childTnLst>
                                    <p:set>
                                      <p:cBhvr>
                                        <p:cTn id="105" dur="1" fill="hold">
                                          <p:stCondLst>
                                            <p:cond delay="0"/>
                                          </p:stCondLst>
                                        </p:cTn>
                                        <p:tgtEl>
                                          <p:spTgt spid="33"/>
                                        </p:tgtEl>
                                        <p:attrNameLst>
                                          <p:attrName>style.visibility</p:attrName>
                                        </p:attrNameLst>
                                      </p:cBhvr>
                                      <p:to>
                                        <p:strVal val="visible"/>
                                      </p:to>
                                    </p:set>
                                    <p:animEffect transition="in" filter="wipe(left)">
                                      <p:cBhvr>
                                        <p:cTn id="106" dur="500"/>
                                        <p:tgtEl>
                                          <p:spTgt spid="33"/>
                                        </p:tgtEl>
                                      </p:cBhvr>
                                    </p:animEffect>
                                  </p:childTnLst>
                                </p:cTn>
                              </p:par>
                            </p:childTnLst>
                          </p:cTn>
                        </p:par>
                        <p:par>
                          <p:cTn id="107" fill="hold" nodeType="afterGroup">
                            <p:stCondLst>
                              <p:cond delay="8500"/>
                            </p:stCondLst>
                            <p:childTnLst>
                              <p:par>
                                <p:cTn id="108" presetID="22" presetClass="entr" presetSubtype="8" fill="hold" grpId="0" nodeType="afterEffect">
                                  <p:stCondLst>
                                    <p:cond delay="0"/>
                                  </p:stCondLst>
                                  <p:childTnLst>
                                    <p:set>
                                      <p:cBhvr>
                                        <p:cTn id="109" dur="1" fill="hold">
                                          <p:stCondLst>
                                            <p:cond delay="0"/>
                                          </p:stCondLst>
                                        </p:cTn>
                                        <p:tgtEl>
                                          <p:spTgt spid="183"/>
                                        </p:tgtEl>
                                        <p:attrNameLst>
                                          <p:attrName>style.visibility</p:attrName>
                                        </p:attrNameLst>
                                      </p:cBhvr>
                                      <p:to>
                                        <p:strVal val="visible"/>
                                      </p:to>
                                    </p:set>
                                    <p:animEffect transition="in" filter="wipe(left)">
                                      <p:cBhvr>
                                        <p:cTn id="110" dur="1000"/>
                                        <p:tgtEl>
                                          <p:spTgt spid="183"/>
                                        </p:tgtEl>
                                      </p:cBhvr>
                                    </p:animEffect>
                                  </p:childTnLst>
                                </p:cTn>
                              </p:par>
                            </p:childTnLst>
                          </p:cTn>
                        </p:par>
                        <p:par>
                          <p:cTn id="111" fill="hold" nodeType="afterGroup">
                            <p:stCondLst>
                              <p:cond delay="9500"/>
                            </p:stCondLst>
                            <p:childTnLst>
                              <p:par>
                                <p:cTn id="112" presetID="22" presetClass="entr" presetSubtype="8" fill="hold" nodeType="afterEffect">
                                  <p:stCondLst>
                                    <p:cond delay="0"/>
                                  </p:stCondLst>
                                  <p:childTnLst>
                                    <p:set>
                                      <p:cBhvr>
                                        <p:cTn id="113" dur="1" fill="hold">
                                          <p:stCondLst>
                                            <p:cond delay="0"/>
                                          </p:stCondLst>
                                        </p:cTn>
                                        <p:tgtEl>
                                          <p:spTgt spid="35"/>
                                        </p:tgtEl>
                                        <p:attrNameLst>
                                          <p:attrName>style.visibility</p:attrName>
                                        </p:attrNameLst>
                                      </p:cBhvr>
                                      <p:to>
                                        <p:strVal val="visible"/>
                                      </p:to>
                                    </p:set>
                                    <p:animEffect transition="in" filter="wipe(left)">
                                      <p:cBhvr>
                                        <p:cTn id="114" dur="1000"/>
                                        <p:tgtEl>
                                          <p:spTgt spid="35"/>
                                        </p:tgtEl>
                                      </p:cBhvr>
                                    </p:animEffect>
                                  </p:childTnLst>
                                </p:cTn>
                              </p:par>
                            </p:childTnLst>
                          </p:cTn>
                        </p:par>
                        <p:par>
                          <p:cTn id="115" fill="hold" nodeType="afterGroup">
                            <p:stCondLst>
                              <p:cond delay="10500"/>
                            </p:stCondLst>
                            <p:childTnLst>
                              <p:par>
                                <p:cTn id="116" presetID="22" presetClass="entr" presetSubtype="8" fill="hold" nodeType="afterEffect">
                                  <p:stCondLst>
                                    <p:cond delay="0"/>
                                  </p:stCondLst>
                                  <p:childTnLst>
                                    <p:set>
                                      <p:cBhvr>
                                        <p:cTn id="117" dur="1" fill="hold">
                                          <p:stCondLst>
                                            <p:cond delay="0"/>
                                          </p:stCondLst>
                                        </p:cTn>
                                        <p:tgtEl>
                                          <p:spTgt spid="34"/>
                                        </p:tgtEl>
                                        <p:attrNameLst>
                                          <p:attrName>style.visibility</p:attrName>
                                        </p:attrNameLst>
                                      </p:cBhvr>
                                      <p:to>
                                        <p:strVal val="visible"/>
                                      </p:to>
                                    </p:set>
                                    <p:animEffect transition="in" filter="wipe(left)">
                                      <p:cBhvr>
                                        <p:cTn id="118" dur="500"/>
                                        <p:tgtEl>
                                          <p:spTgt spid="34"/>
                                        </p:tgtEl>
                                      </p:cBhvr>
                                    </p:animEffect>
                                  </p:childTnLst>
                                </p:cTn>
                              </p:par>
                            </p:childTnLst>
                          </p:cTn>
                        </p:par>
                        <p:par>
                          <p:cTn id="119" fill="hold" nodeType="afterGroup">
                            <p:stCondLst>
                              <p:cond delay="11000"/>
                            </p:stCondLst>
                            <p:childTnLst>
                              <p:par>
                                <p:cTn id="120" presetID="22" presetClass="entr" presetSubtype="8" fill="hold" grpId="0" nodeType="afterEffect">
                                  <p:stCondLst>
                                    <p:cond delay="0"/>
                                  </p:stCondLst>
                                  <p:childTnLst>
                                    <p:set>
                                      <p:cBhvr>
                                        <p:cTn id="121" dur="1" fill="hold">
                                          <p:stCondLst>
                                            <p:cond delay="0"/>
                                          </p:stCondLst>
                                        </p:cTn>
                                        <p:tgtEl>
                                          <p:spTgt spid="190"/>
                                        </p:tgtEl>
                                        <p:attrNameLst>
                                          <p:attrName>style.visibility</p:attrName>
                                        </p:attrNameLst>
                                      </p:cBhvr>
                                      <p:to>
                                        <p:strVal val="visible"/>
                                      </p:to>
                                    </p:set>
                                    <p:animEffect transition="in" filter="wipe(left)">
                                      <p:cBhvr>
                                        <p:cTn id="122" dur="1000"/>
                                        <p:tgtEl>
                                          <p:spTgt spid="190"/>
                                        </p:tgtEl>
                                      </p:cBhvr>
                                    </p:animEffect>
                                  </p:childTnLst>
                                </p:cTn>
                              </p:par>
                            </p:childTnLst>
                          </p:cTn>
                        </p:par>
                        <p:par>
                          <p:cTn id="123" fill="hold" nodeType="afterGroup">
                            <p:stCondLst>
                              <p:cond delay="12000"/>
                            </p:stCondLst>
                            <p:childTnLst>
                              <p:par>
                                <p:cTn id="124" presetID="22" presetClass="entr" presetSubtype="8" fill="hold" nodeType="afterEffect">
                                  <p:stCondLst>
                                    <p:cond delay="0"/>
                                  </p:stCondLst>
                                  <p:childTnLst>
                                    <p:set>
                                      <p:cBhvr>
                                        <p:cTn id="125" dur="1" fill="hold">
                                          <p:stCondLst>
                                            <p:cond delay="0"/>
                                          </p:stCondLst>
                                        </p:cTn>
                                        <p:tgtEl>
                                          <p:spTgt spid="36"/>
                                        </p:tgtEl>
                                        <p:attrNameLst>
                                          <p:attrName>style.visibility</p:attrName>
                                        </p:attrNameLst>
                                      </p:cBhvr>
                                      <p:to>
                                        <p:strVal val="visible"/>
                                      </p:to>
                                    </p:set>
                                    <p:animEffect transition="in" filter="wipe(left)">
                                      <p:cBhvr>
                                        <p:cTn id="126" dur="1000"/>
                                        <p:tgtEl>
                                          <p:spTgt spid="36"/>
                                        </p:tgtEl>
                                      </p:cBhvr>
                                    </p:animEffect>
                                  </p:childTnLst>
                                </p:cTn>
                              </p:par>
                            </p:childTnLst>
                          </p:cTn>
                        </p:par>
                      </p:childTnLst>
                    </p:cTn>
                  </p:par>
                  <p:par>
                    <p:cTn id="127" fill="hold">
                      <p:stCondLst>
                        <p:cond delay="indefinite"/>
                      </p:stCondLst>
                      <p:childTnLst>
                        <p:par>
                          <p:cTn id="128" fill="hold" nodeType="afterGroup">
                            <p:stCondLst>
                              <p:cond delay="0"/>
                            </p:stCondLst>
                            <p:childTnLst>
                              <p:par>
                                <p:cTn id="129" presetID="22" presetClass="entr" presetSubtype="8" fill="hold" grpId="0" nodeType="clickEffect">
                                  <p:stCondLst>
                                    <p:cond delay="0"/>
                                  </p:stCondLst>
                                  <p:childTnLst>
                                    <p:set>
                                      <p:cBhvr>
                                        <p:cTn id="130" dur="1" fill="hold">
                                          <p:stCondLst>
                                            <p:cond delay="0"/>
                                          </p:stCondLst>
                                        </p:cTn>
                                        <p:tgtEl>
                                          <p:spTgt spid="23"/>
                                        </p:tgtEl>
                                        <p:attrNameLst>
                                          <p:attrName>style.visibility</p:attrName>
                                        </p:attrNameLst>
                                      </p:cBhvr>
                                      <p:to>
                                        <p:strVal val="visible"/>
                                      </p:to>
                                    </p:set>
                                    <p:animEffect transition="in" filter="wipe(left)">
                                      <p:cBhvr>
                                        <p:cTn id="13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55" grpId="0"/>
      <p:bldP spid="94" grpId="0"/>
      <p:bldP spid="138" grpId="0" animBg="1"/>
      <p:bldP spid="139" grpId="0"/>
      <p:bldP spid="158" grpId="0" animBg="1"/>
      <p:bldP spid="159" grpId="0"/>
      <p:bldP spid="183" grpId="0" animBg="1"/>
      <p:bldP spid="19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Consumer Surplus</a:t>
            </a:r>
          </a:p>
        </p:txBody>
      </p:sp>
      <p:sp>
        <p:nvSpPr>
          <p:cNvPr id="13315"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How a lower price raises consumer surplus </a:t>
            </a:r>
          </a:p>
          <a:p>
            <a:r>
              <a:rPr lang="en-US" dirty="0"/>
              <a:t>Buyers always want to pay less</a:t>
            </a:r>
          </a:p>
          <a:p>
            <a:pPr lvl="1"/>
            <a:r>
              <a:rPr lang="en-US" dirty="0"/>
              <a:t>Initial price, P</a:t>
            </a:r>
            <a:r>
              <a:rPr lang="en-US" baseline="-25000" dirty="0"/>
              <a:t>1</a:t>
            </a:r>
          </a:p>
          <a:p>
            <a:pPr lvl="2"/>
            <a:r>
              <a:rPr lang="en-US" dirty="0"/>
              <a:t>Quantity demanded Q</a:t>
            </a:r>
            <a:r>
              <a:rPr lang="en-US" baseline="-25000" dirty="0"/>
              <a:t>1</a:t>
            </a:r>
          </a:p>
          <a:p>
            <a:pPr lvl="2"/>
            <a:r>
              <a:rPr lang="en-US" dirty="0"/>
              <a:t>Given consumer surplus</a:t>
            </a:r>
          </a:p>
          <a:p>
            <a:pPr lvl="1"/>
            <a:r>
              <a:rPr lang="en-US" dirty="0"/>
              <a:t>New, lower price, P</a:t>
            </a:r>
            <a:r>
              <a:rPr lang="en-US" baseline="-25000" dirty="0"/>
              <a:t>2</a:t>
            </a:r>
          </a:p>
          <a:p>
            <a:pPr lvl="2"/>
            <a:r>
              <a:rPr lang="en-US" dirty="0"/>
              <a:t>Greater quantity demanded, Q</a:t>
            </a:r>
            <a:r>
              <a:rPr lang="en-US" baseline="-25000" dirty="0"/>
              <a:t>2</a:t>
            </a:r>
          </a:p>
          <a:p>
            <a:pPr lvl="3"/>
            <a:r>
              <a:rPr lang="en-US" dirty="0"/>
              <a:t>New buyers</a:t>
            </a:r>
          </a:p>
          <a:p>
            <a:pPr lvl="2"/>
            <a:r>
              <a:rPr lang="en-US" dirty="0"/>
              <a:t>Increase in consumer surplus</a:t>
            </a:r>
          </a:p>
          <a:p>
            <a:pPr lvl="3"/>
            <a:r>
              <a:rPr lang="en-US" dirty="0"/>
              <a:t>From initial buyers</a:t>
            </a:r>
          </a:p>
          <a:p>
            <a:pPr lvl="3"/>
            <a:r>
              <a:rPr lang="en-US" dirty="0"/>
              <a:t>From new buyers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bwMode="auto">
          <a:xfrm>
            <a:off x="228600" y="76200"/>
            <a:ext cx="8763000" cy="762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a:solidFill>
                  <a:srgbClr val="0070C0"/>
                </a:solidFill>
              </a:rPr>
              <a:t>Consumer Surplus</a:t>
            </a:r>
          </a:p>
        </p:txBody>
      </p:sp>
      <p:sp>
        <p:nvSpPr>
          <p:cNvPr id="13315" name="Content Placeholder 2"/>
          <p:cNvSpPr>
            <a:spLocks noGrp="1"/>
          </p:cNvSpPr>
          <p:nvPr>
            <p:ph idx="4294967295"/>
          </p:nvPr>
        </p:nvSpPr>
        <p:spPr bwMode="auto">
          <a:xfrm>
            <a:off x="381000" y="990600"/>
            <a:ext cx="8534400" cy="5410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Consumer surplus measures the benefit buyers receive from a good as the buyers themselves perceive it</a:t>
            </a:r>
          </a:p>
          <a:p>
            <a:pPr lvl="1"/>
            <a:r>
              <a:rPr lang="en-US" dirty="0"/>
              <a:t>Good measure of economic well-being</a:t>
            </a:r>
          </a:p>
          <a:p>
            <a:pPr lvl="1"/>
            <a:r>
              <a:rPr lang="en-US" dirty="0"/>
              <a:t>Exception: Illegal drugs</a:t>
            </a:r>
          </a:p>
          <a:p>
            <a:pPr lvl="2"/>
            <a:r>
              <a:rPr lang="en-US" dirty="0"/>
              <a:t>Drug addicts</a:t>
            </a:r>
          </a:p>
          <a:p>
            <a:pPr lvl="2"/>
            <a:r>
              <a:rPr lang="en-US" dirty="0"/>
              <a:t>Society’s standpoint</a:t>
            </a:r>
          </a:p>
          <a:p>
            <a:pPr lvl="3"/>
            <a:r>
              <a:rPr lang="en-US" dirty="0"/>
              <a:t>Drug addicts don’t get a large benefit from being able to buy heroin at a low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1900</Words>
  <Application>Microsoft Office PowerPoint</Application>
  <PresentationFormat>On-screen Show (4:3)</PresentationFormat>
  <Paragraphs>365</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Table</vt:lpstr>
      <vt:lpstr>Consumers, Producers, and the Efficiency of Markets</vt:lpstr>
      <vt:lpstr>Consumer Surplus</vt:lpstr>
      <vt:lpstr>Four possible buyers’ willingness to pay</vt:lpstr>
      <vt:lpstr>Measuring Market Consumer Surplus</vt:lpstr>
      <vt:lpstr>Consumer Surplus</vt:lpstr>
      <vt:lpstr>Consumer Surplus</vt:lpstr>
      <vt:lpstr>How the price affects consumer surplus</vt:lpstr>
      <vt:lpstr>Consumer Surplus</vt:lpstr>
      <vt:lpstr>Consumer Surplus</vt:lpstr>
      <vt:lpstr>Producer Surplus</vt:lpstr>
      <vt:lpstr>The costs of four possible sellers</vt:lpstr>
      <vt:lpstr>Producer Surplus</vt:lpstr>
      <vt:lpstr>The supply curve</vt:lpstr>
      <vt:lpstr>The supply curve</vt:lpstr>
      <vt:lpstr>Producer Surplus</vt:lpstr>
      <vt:lpstr>How the price affects producer surplus</vt:lpstr>
      <vt:lpstr>Producer Surplus</vt:lpstr>
      <vt:lpstr>Market Efficiency</vt:lpstr>
      <vt:lpstr>Market Efficiency</vt:lpstr>
      <vt:lpstr>Market Efficiency</vt:lpstr>
      <vt:lpstr>Consumer and producer surplus in equilibrium</vt:lpstr>
      <vt:lpstr>Market Efficiency</vt:lpstr>
      <vt:lpstr>Market Efficiency</vt:lpstr>
      <vt:lpstr>Market Efficiency</vt:lpstr>
      <vt:lpstr>Should there be a market in organs?</vt:lpstr>
      <vt:lpstr>Should there be a market in organs?</vt:lpstr>
      <vt:lpstr>Should there be a market in organs?</vt:lpstr>
      <vt:lpstr>Should there be a market in organs?</vt:lpstr>
      <vt:lpstr>Market Efficiency &amp; Market Failure</vt:lpstr>
      <vt:lpstr>Market Efficiency &amp; Market Failure</vt:lpstr>
      <vt:lpstr>Market Efficiency &amp; Market Failure</vt:lpstr>
      <vt:lpstr>Market Efficiency &amp; Market Failure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Michael Roberson</cp:lastModifiedBy>
  <cp:revision>4</cp:revision>
  <dcterms:created xsi:type="dcterms:W3CDTF">2017-01-06T14:59:20Z</dcterms:created>
  <dcterms:modified xsi:type="dcterms:W3CDTF">2025-09-22T22:22:52Z</dcterms:modified>
</cp:coreProperties>
</file>