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32"/>
  </p:notesMasterIdLst>
  <p:sldIdLst>
    <p:sldId id="259" r:id="rId2"/>
    <p:sldId id="260" r:id="rId3"/>
    <p:sldId id="261" r:id="rId4"/>
    <p:sldId id="291" r:id="rId5"/>
    <p:sldId id="262" r:id="rId6"/>
    <p:sldId id="263" r:id="rId7"/>
    <p:sldId id="264" r:id="rId8"/>
    <p:sldId id="266" r:id="rId9"/>
    <p:sldId id="265" r:id="rId10"/>
    <p:sldId id="267" r:id="rId11"/>
    <p:sldId id="268" r:id="rId12"/>
    <p:sldId id="269" r:id="rId13"/>
    <p:sldId id="292" r:id="rId14"/>
    <p:sldId id="270" r:id="rId15"/>
    <p:sldId id="273" r:id="rId16"/>
    <p:sldId id="271" r:id="rId17"/>
    <p:sldId id="274" r:id="rId18"/>
    <p:sldId id="277" r:id="rId19"/>
    <p:sldId id="276" r:id="rId20"/>
    <p:sldId id="278" r:id="rId21"/>
    <p:sldId id="280" r:id="rId22"/>
    <p:sldId id="279" r:id="rId23"/>
    <p:sldId id="281" r:id="rId24"/>
    <p:sldId id="282" r:id="rId25"/>
    <p:sldId id="295" r:id="rId26"/>
    <p:sldId id="285" r:id="rId27"/>
    <p:sldId id="286" r:id="rId28"/>
    <p:sldId id="290" r:id="rId29"/>
    <p:sldId id="287" r:id="rId30"/>
    <p:sldId id="289"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B8"/>
    <a:srgbClr val="800080"/>
    <a:srgbClr val="000099"/>
    <a:srgbClr val="9E0000"/>
    <a:srgbClr val="F8EDEC"/>
    <a:srgbClr val="000070"/>
    <a:srgbClr val="004800"/>
    <a:srgbClr val="006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9" autoAdjust="0"/>
    <p:restoredTop sz="94660"/>
  </p:normalViewPr>
  <p:slideViewPr>
    <p:cSldViewPr snapToGrid="0">
      <p:cViewPr>
        <p:scale>
          <a:sx n="80" d="100"/>
          <a:sy n="80" d="100"/>
        </p:scale>
        <p:origin x="-654" y="-204"/>
      </p:cViewPr>
      <p:guideLst>
        <p:guide orient="horz" pos="2160"/>
        <p:guide pos="2880"/>
      </p:guideLst>
    </p:cSldViewPr>
  </p:slideViewPr>
  <p:notesTextViewPr>
    <p:cViewPr>
      <p:scale>
        <a:sx n="100" d="100"/>
        <a:sy n="100" d="100"/>
      </p:scale>
      <p:origin x="0" y="0"/>
    </p:cViewPr>
  </p:notesTextViewPr>
  <p:sorterViewPr>
    <p:cViewPr>
      <p:scale>
        <a:sx n="70" d="100"/>
        <a:sy n="70" d="100"/>
      </p:scale>
      <p:origin x="0" y="22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E62CEB6-B487-4C06-8BFA-02F2AECCF48B}" type="datetimeFigureOut">
              <a:rPr lang="en-US"/>
              <a:pPr>
                <a:defRPr/>
              </a:pPr>
              <a:t>1/29/2013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2F7B71C-8787-405C-B02C-B3F7FDB1F6DD}" type="slidenum">
              <a:rPr lang="en-US"/>
              <a:pPr>
                <a:defRPr/>
              </a:pPr>
              <a:t>‹#›</a:t>
            </a:fld>
            <a:endParaRPr lang="en-US"/>
          </a:p>
        </p:txBody>
      </p:sp>
    </p:spTree>
    <p:extLst>
      <p:ext uri="{BB962C8B-B14F-4D97-AF65-F5344CB8AC3E}">
        <p14:creationId xmlns:p14="http://schemas.microsoft.com/office/powerpoint/2010/main" val="6762609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304800" y="1066800"/>
            <a:ext cx="8534400" cy="54102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a:xfrm>
            <a:off x="1295400" y="0"/>
            <a:ext cx="6477000" cy="1066800"/>
          </a:xfrm>
          <a:prstGeom prst="rect">
            <a:avLst/>
          </a:prstGeom>
        </p:spPr>
        <p:txBody>
          <a:bodyPr/>
          <a:lstStyle>
            <a:lvl1pPr>
              <a:defRPr sz="3200">
                <a:solidFill>
                  <a:srgbClr val="9E0000"/>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565473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68EEE00E-8A1F-4F47-9475-9249F9A67B7C}" type="slidenum">
              <a:rPr lang="en-US"/>
              <a:pPr>
                <a:defRPr/>
              </a:pPr>
              <a:t>‹#›</a:t>
            </a:fld>
            <a:endParaRPr lang="en-US"/>
          </a:p>
        </p:txBody>
      </p:sp>
    </p:spTree>
    <p:extLst>
      <p:ext uri="{BB962C8B-B14F-4D97-AF65-F5344CB8AC3E}">
        <p14:creationId xmlns:p14="http://schemas.microsoft.com/office/powerpoint/2010/main" val="3413494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Tree>
    <p:extLst>
      <p:ext uri="{BB962C8B-B14F-4D97-AF65-F5344CB8AC3E}">
        <p14:creationId xmlns:p14="http://schemas.microsoft.com/office/powerpoint/2010/main" val="1763924296"/>
      </p:ext>
    </p:extLst>
  </p:cSld>
  <p:clrMapOvr>
    <a:masterClrMapping/>
  </p:clrMapOvr>
  <p:timing>
    <p:tnLst>
      <p:par>
        <p:cTn id="1" dur="indefinite" restart="never" nodeType="tmRoot"/>
      </p:par>
    </p:tnLst>
  </p:timing>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65" r:id="rId1"/>
    <p:sldLayoutId id="2147483773" r:id="rId2"/>
    <p:sldLayoutId id="2147483774" r:id="rId3"/>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878774" y="1593300"/>
            <a:ext cx="7291449" cy="2438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400" dirty="0" smtClean="0">
                <a:solidFill>
                  <a:schemeClr val="tx1"/>
                </a:solidFill>
              </a:rPr>
              <a:t>Supply, Demand, and</a:t>
            </a:r>
            <a:br>
              <a:rPr lang="en-US" sz="4400" dirty="0" smtClean="0">
                <a:solidFill>
                  <a:schemeClr val="tx1"/>
                </a:solidFill>
              </a:rPr>
            </a:br>
            <a:r>
              <a:rPr lang="en-US" sz="4400" dirty="0" smtClean="0">
                <a:solidFill>
                  <a:schemeClr val="tx1"/>
                </a:solidFill>
              </a:rPr>
              <a:t>Government </a:t>
            </a:r>
            <a:r>
              <a:rPr lang="en-US" sz="4400" dirty="0" smtClean="0">
                <a:solidFill>
                  <a:schemeClr val="tx1"/>
                </a:solidFill>
              </a:rPr>
              <a:t>Policy</a:t>
            </a:r>
            <a:endParaRPr lang="en-US" sz="4400"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304800" y="864925"/>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People respond to incentives</a:t>
            </a:r>
          </a:p>
          <a:p>
            <a:pPr lvl="1"/>
            <a:r>
              <a:rPr lang="en-US" dirty="0" smtClean="0"/>
              <a:t>Free markets</a:t>
            </a:r>
          </a:p>
          <a:p>
            <a:pPr lvl="2"/>
            <a:r>
              <a:rPr lang="en-US" dirty="0" smtClean="0"/>
              <a:t>Landlords try to keep their buildings clean and safe</a:t>
            </a:r>
          </a:p>
          <a:p>
            <a:pPr lvl="2"/>
            <a:r>
              <a:rPr lang="en-US" dirty="0" smtClean="0"/>
              <a:t>Higher prices</a:t>
            </a:r>
          </a:p>
          <a:p>
            <a:pPr lvl="1"/>
            <a:r>
              <a:rPr lang="en-US" dirty="0" smtClean="0"/>
              <a:t>Rent </a:t>
            </a:r>
            <a:r>
              <a:rPr lang="en-US" dirty="0" smtClean="0"/>
              <a:t>control </a:t>
            </a:r>
            <a:r>
              <a:rPr lang="en-US" dirty="0" smtClean="0"/>
              <a:t>shortages &amp; waiting lists</a:t>
            </a:r>
          </a:p>
          <a:p>
            <a:pPr lvl="2"/>
            <a:r>
              <a:rPr lang="en-US" dirty="0" smtClean="0"/>
              <a:t>Landlords lose their incentive to respond to tenants’ </a:t>
            </a:r>
            <a:r>
              <a:rPr lang="en-US" dirty="0" smtClean="0"/>
              <a:t>concerns</a:t>
            </a:r>
          </a:p>
          <a:p>
            <a:pPr lvl="2"/>
            <a:r>
              <a:rPr lang="en-US" dirty="0" smtClean="0"/>
              <a:t>Tenants </a:t>
            </a:r>
            <a:r>
              <a:rPr lang="en-US" dirty="0" smtClean="0"/>
              <a:t>get lower rents &amp; lower-quality </a:t>
            </a:r>
            <a:r>
              <a:rPr lang="en-US" dirty="0" smtClean="0"/>
              <a:t>housing</a:t>
            </a:r>
            <a:endParaRPr lang="en-US" dirty="0" smtClean="0"/>
          </a:p>
          <a:p>
            <a:r>
              <a:rPr lang="en-US" dirty="0" smtClean="0"/>
              <a:t>Policymakers: additional </a:t>
            </a:r>
            <a:r>
              <a:rPr lang="en-US" dirty="0" smtClean="0"/>
              <a:t>regulations</a:t>
            </a:r>
          </a:p>
          <a:p>
            <a:pPr lvl="1"/>
            <a:r>
              <a:rPr lang="en-US" dirty="0" smtClean="0"/>
              <a:t>Difficult and costly to enforce</a:t>
            </a:r>
          </a:p>
        </p:txBody>
      </p:sp>
      <p:sp>
        <p:nvSpPr>
          <p:cNvPr id="6" name="Title 2"/>
          <p:cNvSpPr>
            <a:spLocks noGrp="1"/>
          </p:cNvSpPr>
          <p:nvPr>
            <p:ph type="title"/>
          </p:nvPr>
        </p:nvSpPr>
        <p:spPr bwMode="auto">
          <a:xfrm>
            <a:off x="273132" y="0"/>
            <a:ext cx="8692737" cy="68876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rgbClr val="0070C0"/>
                </a:solidFill>
              </a:rPr>
              <a:t>Price Ceiling: Rent controls</a:t>
            </a:r>
            <a:endParaRPr lang="en-US" sz="3600" dirty="0" smtClean="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Controls on </a:t>
            </a:r>
            <a:r>
              <a:rPr lang="en-US" dirty="0" smtClean="0">
                <a:solidFill>
                  <a:srgbClr val="0070C0"/>
                </a:solidFill>
              </a:rPr>
              <a:t>Price </a:t>
            </a:r>
            <a:r>
              <a:rPr lang="en-US" dirty="0" smtClean="0">
                <a:solidFill>
                  <a:srgbClr val="0070C0"/>
                </a:solidFill>
              </a:rPr>
              <a:t>– Price Floor</a:t>
            </a:r>
          </a:p>
        </p:txBody>
      </p:sp>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spcBef>
                <a:spcPts val="600"/>
              </a:spcBef>
              <a:buNone/>
            </a:pPr>
            <a:r>
              <a:rPr lang="en-US" sz="3600" dirty="0"/>
              <a:t>Legal </a:t>
            </a:r>
            <a:r>
              <a:rPr lang="en-US" sz="3600" dirty="0" smtClean="0"/>
              <a:t>minimum </a:t>
            </a:r>
            <a:r>
              <a:rPr lang="en-US" sz="3600" dirty="0"/>
              <a:t>on the price at which a good can be </a:t>
            </a:r>
            <a:r>
              <a:rPr lang="en-US" sz="3600" dirty="0" smtClean="0"/>
              <a:t>sold</a:t>
            </a:r>
            <a:endParaRPr lang="en-US" sz="3600" dirty="0"/>
          </a:p>
          <a:p>
            <a:pPr marL="568325">
              <a:spcBef>
                <a:spcPts val="600"/>
              </a:spcBef>
            </a:pPr>
            <a:r>
              <a:rPr lang="en-US" sz="3600" dirty="0" smtClean="0"/>
              <a:t>Minimum legal price for </a:t>
            </a:r>
            <a:r>
              <a:rPr lang="en-US" sz="3600" dirty="0" smtClean="0"/>
              <a:t>Hamburger</a:t>
            </a:r>
            <a:endParaRPr lang="en-US" sz="3600" dirty="0"/>
          </a:p>
          <a:p>
            <a:pPr marL="568325">
              <a:spcBef>
                <a:spcPts val="600"/>
              </a:spcBef>
            </a:pPr>
            <a:r>
              <a:rPr lang="en-US" sz="3600" dirty="0" smtClean="0"/>
              <a:t>Why? Supposedly </a:t>
            </a:r>
            <a:r>
              <a:rPr lang="en-US" sz="3600" dirty="0" smtClean="0"/>
              <a:t>to protect the </a:t>
            </a:r>
            <a:r>
              <a:rPr lang="en-US" sz="3600" dirty="0" smtClean="0"/>
              <a:t>Hamburger </a:t>
            </a:r>
            <a:r>
              <a:rPr lang="en-US" sz="3600" dirty="0" smtClean="0"/>
              <a:t>industry</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bwMode="auto">
          <a:xfrm>
            <a:off x="304800" y="20800"/>
            <a:ext cx="883920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rgbClr val="0070C0"/>
                </a:solidFill>
                <a:latin typeface="+mn-lt"/>
              </a:rPr>
              <a:t>Price Floor: Hamburger </a:t>
            </a:r>
            <a:r>
              <a:rPr lang="en-US" sz="4000" dirty="0" smtClean="0">
                <a:solidFill>
                  <a:srgbClr val="0070C0"/>
                </a:solidFill>
                <a:latin typeface="+mn-lt"/>
              </a:rPr>
              <a:t>M</a:t>
            </a:r>
            <a:r>
              <a:rPr lang="en-US" sz="4000" dirty="0" smtClean="0">
                <a:solidFill>
                  <a:srgbClr val="0070C0"/>
                </a:solidFill>
                <a:latin typeface="+mn-lt"/>
              </a:rPr>
              <a:t>arket</a:t>
            </a:r>
            <a:endParaRPr lang="en-US" sz="4000" dirty="0" smtClean="0">
              <a:solidFill>
                <a:srgbClr val="0070C0"/>
              </a:solidFill>
              <a:latin typeface="+mn-lt"/>
            </a:endParaRPr>
          </a:p>
        </p:txBody>
      </p:sp>
      <p:grpSp>
        <p:nvGrpSpPr>
          <p:cNvPr id="2" name="Group 74"/>
          <p:cNvGrpSpPr>
            <a:grpSpLocks/>
          </p:cNvGrpSpPr>
          <p:nvPr/>
        </p:nvGrpSpPr>
        <p:grpSpPr bwMode="auto">
          <a:xfrm>
            <a:off x="176556" y="1350051"/>
            <a:ext cx="4087469" cy="3292425"/>
            <a:chOff x="175818" y="1587786"/>
            <a:chExt cx="4087424" cy="3292964"/>
          </a:xfrm>
        </p:grpSpPr>
        <p:sp>
          <p:nvSpPr>
            <p:cNvPr id="5" name="Rectangle 4"/>
            <p:cNvSpPr/>
            <p:nvPr/>
          </p:nvSpPr>
          <p:spPr>
            <a:xfrm>
              <a:off x="727919" y="1756038"/>
              <a:ext cx="3535323" cy="31247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22600" name="Group 5"/>
            <p:cNvGrpSpPr>
              <a:grpSpLocks/>
            </p:cNvGrpSpPr>
            <p:nvPr/>
          </p:nvGrpSpPr>
          <p:grpSpPr bwMode="auto">
            <a:xfrm>
              <a:off x="175818" y="1587786"/>
              <a:ext cx="593424" cy="3292963"/>
              <a:chOff x="1276456" y="1279641"/>
              <a:chExt cx="592957" cy="3292359"/>
            </a:xfrm>
          </p:grpSpPr>
          <p:cxnSp>
            <p:nvCxnSpPr>
              <p:cNvPr id="7" name="Straight Connector 6"/>
              <p:cNvCxnSpPr/>
              <p:nvPr/>
            </p:nvCxnSpPr>
            <p:spPr>
              <a:xfrm rot="5400000">
                <a:off x="227953" y="2971832"/>
                <a:ext cx="320033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602" name="TextBox 7"/>
              <p:cNvSpPr txBox="1">
                <a:spLocks noChangeArrowheads="1"/>
              </p:cNvSpPr>
              <p:nvPr/>
            </p:nvSpPr>
            <p:spPr bwMode="auto">
              <a:xfrm>
                <a:off x="1276456" y="1279641"/>
                <a:ext cx="592957"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Price</a:t>
                </a:r>
                <a:endParaRPr lang="en-US" sz="1400" dirty="0"/>
              </a:p>
            </p:txBody>
          </p:sp>
        </p:grpSp>
      </p:grpSp>
      <p:grpSp>
        <p:nvGrpSpPr>
          <p:cNvPr id="6" name="Group 8"/>
          <p:cNvGrpSpPr>
            <a:grpSpLocks/>
          </p:cNvGrpSpPr>
          <p:nvPr/>
        </p:nvGrpSpPr>
        <p:grpSpPr bwMode="auto">
          <a:xfrm>
            <a:off x="576263" y="4622206"/>
            <a:ext cx="3782390" cy="328911"/>
            <a:chOff x="1676400" y="5161383"/>
            <a:chExt cx="3782390" cy="327994"/>
          </a:xfrm>
        </p:grpSpPr>
        <p:cxnSp>
          <p:nvCxnSpPr>
            <p:cNvPr id="10" name="Straight Connector 9"/>
            <p:cNvCxnSpPr/>
            <p:nvPr/>
          </p:nvCxnSpPr>
          <p:spPr>
            <a:xfrm>
              <a:off x="1828800" y="5181600"/>
              <a:ext cx="3581400" cy="15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597" name="TextBox 10"/>
            <p:cNvSpPr txBox="1">
              <a:spLocks noChangeArrowheads="1"/>
            </p:cNvSpPr>
            <p:nvPr/>
          </p:nvSpPr>
          <p:spPr bwMode="auto">
            <a:xfrm>
              <a:off x="4607275" y="5161383"/>
              <a:ext cx="851515" cy="306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Quantity</a:t>
              </a:r>
              <a:endParaRPr lang="en-US" sz="1400" dirty="0"/>
            </a:p>
          </p:txBody>
        </p:sp>
        <p:sp>
          <p:nvSpPr>
            <p:cNvPr id="22598"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8" name="Group 12"/>
          <p:cNvGrpSpPr>
            <a:grpSpLocks/>
          </p:cNvGrpSpPr>
          <p:nvPr/>
        </p:nvGrpSpPr>
        <p:grpSpPr bwMode="auto">
          <a:xfrm>
            <a:off x="1460500" y="1602413"/>
            <a:ext cx="2732088" cy="2346325"/>
            <a:chOff x="2826228" y="2067572"/>
            <a:chExt cx="3050179" cy="3181439"/>
          </a:xfrm>
        </p:grpSpPr>
        <p:cxnSp>
          <p:nvCxnSpPr>
            <p:cNvPr id="14" name="Straight Connector 13"/>
            <p:cNvCxnSpPr/>
            <p:nvPr/>
          </p:nvCxnSpPr>
          <p:spPr>
            <a:xfrm rot="16200000" flipH="1">
              <a:off x="2433942" y="2459858"/>
              <a:ext cx="2946813" cy="216224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2595" name="TextBox 14"/>
            <p:cNvSpPr txBox="1">
              <a:spLocks noChangeArrowheads="1"/>
            </p:cNvSpPr>
            <p:nvPr/>
          </p:nvSpPr>
          <p:spPr bwMode="auto">
            <a:xfrm>
              <a:off x="4914790" y="4831524"/>
              <a:ext cx="961617"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Demand</a:t>
              </a:r>
              <a:endParaRPr lang="en-US" sz="1400" baseline="-25000"/>
            </a:p>
          </p:txBody>
        </p:sp>
      </p:grpSp>
      <p:grpSp>
        <p:nvGrpSpPr>
          <p:cNvPr id="9" name="Group 22"/>
          <p:cNvGrpSpPr>
            <a:grpSpLocks/>
          </p:cNvGrpSpPr>
          <p:nvPr/>
        </p:nvGrpSpPr>
        <p:grpSpPr bwMode="auto">
          <a:xfrm>
            <a:off x="2171700" y="2707313"/>
            <a:ext cx="482600" cy="2243137"/>
            <a:chOff x="2806915" y="2635139"/>
            <a:chExt cx="482873" cy="2244856"/>
          </a:xfrm>
        </p:grpSpPr>
        <p:cxnSp>
          <p:nvCxnSpPr>
            <p:cNvPr id="17" name="Straight Connector 16"/>
            <p:cNvCxnSpPr/>
            <p:nvPr/>
          </p:nvCxnSpPr>
          <p:spPr>
            <a:xfrm rot="16200000" flipH="1">
              <a:off x="2078441" y="3603461"/>
              <a:ext cx="1936645"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2593" name="TextBox 24"/>
            <p:cNvSpPr txBox="1">
              <a:spLocks noChangeArrowheads="1"/>
            </p:cNvSpPr>
            <p:nvPr/>
          </p:nvSpPr>
          <p:spPr bwMode="auto">
            <a:xfrm>
              <a:off x="2806915" y="4572000"/>
              <a:ext cx="482873" cy="307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grpSp>
      <p:sp>
        <p:nvSpPr>
          <p:cNvPr id="19" name="TextBox 18"/>
          <p:cNvSpPr txBox="1">
            <a:spLocks noChangeArrowheads="1"/>
          </p:cNvSpPr>
          <p:nvPr/>
        </p:nvSpPr>
        <p:spPr bwMode="auto">
          <a:xfrm>
            <a:off x="804863" y="911850"/>
            <a:ext cx="284244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Price </a:t>
            </a:r>
            <a:r>
              <a:rPr lang="en-US" sz="1600" dirty="0"/>
              <a:t>floor that is not binding</a:t>
            </a:r>
          </a:p>
        </p:txBody>
      </p:sp>
      <p:sp>
        <p:nvSpPr>
          <p:cNvPr id="20" name="TextBox 19"/>
          <p:cNvSpPr txBox="1">
            <a:spLocks noChangeArrowheads="1"/>
          </p:cNvSpPr>
          <p:nvPr/>
        </p:nvSpPr>
        <p:spPr bwMode="auto">
          <a:xfrm>
            <a:off x="154563" y="5147175"/>
            <a:ext cx="8764587"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In the left illustration</a:t>
            </a:r>
            <a:r>
              <a:rPr lang="en-US" sz="1600" dirty="0" smtClean="0">
                <a:latin typeface="+mn-lt"/>
              </a:rPr>
              <a:t>, government </a:t>
            </a:r>
            <a:r>
              <a:rPr lang="en-US" sz="1600" dirty="0">
                <a:latin typeface="+mn-lt"/>
              </a:rPr>
              <a:t>imposes a price floor of $2. Because this is below the equilibrium price of $3, the price floor has no effect. The market price adjusts to balance supply and demand. At the equilibrium, quantity supplied and quantity demanded both equal 100 </a:t>
            </a:r>
            <a:r>
              <a:rPr lang="en-US" sz="1600" dirty="0" smtClean="0">
                <a:latin typeface="+mn-lt"/>
              </a:rPr>
              <a:t>burgers. </a:t>
            </a:r>
            <a:r>
              <a:rPr lang="en-US" sz="1600" dirty="0">
                <a:latin typeface="+mn-lt"/>
              </a:rPr>
              <a:t> </a:t>
            </a:r>
            <a:r>
              <a:rPr lang="en-US" sz="1600" dirty="0" smtClean="0">
                <a:latin typeface="+mn-lt"/>
              </a:rPr>
              <a:t>To the right</a:t>
            </a:r>
            <a:r>
              <a:rPr lang="en-US" sz="1600" dirty="0" smtClean="0">
                <a:latin typeface="+mn-lt"/>
              </a:rPr>
              <a:t>, </a:t>
            </a:r>
            <a:r>
              <a:rPr lang="en-US" sz="1600" dirty="0">
                <a:latin typeface="+mn-lt"/>
              </a:rPr>
              <a:t>government imposes a price floor of $4, which is above the equilibrium price of $3. Therefore, the market price equals $4. Because 120 </a:t>
            </a:r>
            <a:r>
              <a:rPr lang="en-US" sz="1600" dirty="0" smtClean="0">
                <a:latin typeface="+mn-lt"/>
              </a:rPr>
              <a:t>burgers </a:t>
            </a:r>
            <a:r>
              <a:rPr lang="en-US" sz="1600" dirty="0">
                <a:latin typeface="+mn-lt"/>
              </a:rPr>
              <a:t>are supplied at this price and only 80 are demanded, there is a surplus of 40 </a:t>
            </a:r>
            <a:r>
              <a:rPr lang="en-US" sz="1600" dirty="0" smtClean="0">
                <a:latin typeface="+mn-lt"/>
              </a:rPr>
              <a:t>burgers.</a:t>
            </a:r>
            <a:endParaRPr lang="en-US" sz="1600" dirty="0">
              <a:latin typeface="+mn-lt"/>
            </a:endParaRPr>
          </a:p>
        </p:txBody>
      </p:sp>
      <p:sp>
        <p:nvSpPr>
          <p:cNvPr id="21" name="TextBox 20"/>
          <p:cNvSpPr txBox="1">
            <a:spLocks noChangeArrowheads="1"/>
          </p:cNvSpPr>
          <p:nvPr/>
        </p:nvSpPr>
        <p:spPr bwMode="auto">
          <a:xfrm>
            <a:off x="5330825" y="911850"/>
            <a:ext cx="249940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Price </a:t>
            </a:r>
            <a:r>
              <a:rPr lang="en-US" sz="1600" dirty="0"/>
              <a:t>floor that is binding</a:t>
            </a:r>
          </a:p>
        </p:txBody>
      </p:sp>
      <p:grpSp>
        <p:nvGrpSpPr>
          <p:cNvPr id="11" name="Group 76"/>
          <p:cNvGrpSpPr>
            <a:grpSpLocks/>
          </p:cNvGrpSpPr>
          <p:nvPr/>
        </p:nvGrpSpPr>
        <p:grpSpPr bwMode="auto">
          <a:xfrm>
            <a:off x="334963" y="2483475"/>
            <a:ext cx="2076450" cy="307975"/>
            <a:chOff x="1423127" y="3014250"/>
            <a:chExt cx="2075845" cy="308157"/>
          </a:xfrm>
        </p:grpSpPr>
        <p:cxnSp>
          <p:nvCxnSpPr>
            <p:cNvPr id="23" name="Straight Connector 22"/>
            <p:cNvCxnSpPr/>
            <p:nvPr/>
          </p:nvCxnSpPr>
          <p:spPr>
            <a:xfrm>
              <a:off x="1827821" y="3200098"/>
              <a:ext cx="1671151" cy="317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2591" name="TextBox 78"/>
            <p:cNvSpPr txBox="1">
              <a:spLocks noChangeArrowheads="1"/>
            </p:cNvSpPr>
            <p:nvPr/>
          </p:nvSpPr>
          <p:spPr bwMode="auto">
            <a:xfrm>
              <a:off x="1423127" y="3014250"/>
              <a:ext cx="383367" cy="308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a:t>
              </a:r>
            </a:p>
          </p:txBody>
        </p:sp>
      </p:grpSp>
      <p:grpSp>
        <p:nvGrpSpPr>
          <p:cNvPr id="12" name="Group 90"/>
          <p:cNvGrpSpPr>
            <a:grpSpLocks/>
          </p:cNvGrpSpPr>
          <p:nvPr/>
        </p:nvGrpSpPr>
        <p:grpSpPr bwMode="auto">
          <a:xfrm>
            <a:off x="1163638" y="1503988"/>
            <a:ext cx="2162175" cy="2509837"/>
            <a:chOff x="2446826" y="4309345"/>
            <a:chExt cx="2414091" cy="3405562"/>
          </a:xfrm>
        </p:grpSpPr>
        <p:cxnSp>
          <p:nvCxnSpPr>
            <p:cNvPr id="26" name="Straight Connector 25"/>
            <p:cNvCxnSpPr/>
            <p:nvPr/>
          </p:nvCxnSpPr>
          <p:spPr>
            <a:xfrm rot="5400000" flipH="1" flipV="1">
              <a:off x="2074948" y="4928938"/>
              <a:ext cx="3157846" cy="2414091"/>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2589" name="TextBox 92"/>
            <p:cNvSpPr txBox="1">
              <a:spLocks noChangeArrowheads="1"/>
            </p:cNvSpPr>
            <p:nvPr/>
          </p:nvSpPr>
          <p:spPr bwMode="auto">
            <a:xfrm>
              <a:off x="3933267" y="4309345"/>
              <a:ext cx="874117"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Supply </a:t>
              </a:r>
              <a:endParaRPr lang="en-US" sz="1400" baseline="-25000"/>
            </a:p>
          </p:txBody>
        </p:sp>
      </p:grpSp>
      <p:sp>
        <p:nvSpPr>
          <p:cNvPr id="28" name="Freeform 183"/>
          <p:cNvSpPr>
            <a:spLocks/>
          </p:cNvSpPr>
          <p:nvPr/>
        </p:nvSpPr>
        <p:spPr bwMode="auto">
          <a:xfrm>
            <a:off x="2344738" y="260412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nvGrpSpPr>
          <p:cNvPr id="13" name="Group 28"/>
          <p:cNvGrpSpPr>
            <a:grpSpLocks/>
          </p:cNvGrpSpPr>
          <p:nvPr/>
        </p:nvGrpSpPr>
        <p:grpSpPr bwMode="auto">
          <a:xfrm>
            <a:off x="390525" y="3008938"/>
            <a:ext cx="3763963" cy="403225"/>
            <a:chOff x="391171" y="2581889"/>
            <a:chExt cx="3762559" cy="402531"/>
          </a:xfrm>
        </p:grpSpPr>
        <p:grpSp>
          <p:nvGrpSpPr>
            <p:cNvPr id="22584" name="Group 28"/>
            <p:cNvGrpSpPr>
              <a:grpSpLocks/>
            </p:cNvGrpSpPr>
            <p:nvPr/>
          </p:nvGrpSpPr>
          <p:grpSpPr bwMode="auto">
            <a:xfrm>
              <a:off x="391171" y="2676643"/>
              <a:ext cx="3723629" cy="307777"/>
              <a:chOff x="1492033" y="3014250"/>
              <a:chExt cx="3722475" cy="308113"/>
            </a:xfrm>
          </p:grpSpPr>
          <p:cxnSp>
            <p:nvCxnSpPr>
              <p:cNvPr id="32" name="Straight Connector 31"/>
              <p:cNvCxnSpPr/>
              <p:nvPr/>
            </p:nvCxnSpPr>
            <p:spPr>
              <a:xfrm>
                <a:off x="1829940" y="3200202"/>
                <a:ext cx="3383825" cy="1587"/>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2587" name="TextBox 30"/>
              <p:cNvSpPr txBox="1">
                <a:spLocks noChangeArrowheads="1"/>
              </p:cNvSpPr>
              <p:nvPr/>
            </p:nvSpPr>
            <p:spPr bwMode="auto">
              <a:xfrm>
                <a:off x="1492033" y="3014250"/>
                <a:ext cx="283964" cy="3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sp>
          <p:nvSpPr>
            <p:cNvPr id="22585" name="TextBox 30"/>
            <p:cNvSpPr txBox="1">
              <a:spLocks noChangeArrowheads="1"/>
            </p:cNvSpPr>
            <p:nvPr/>
          </p:nvSpPr>
          <p:spPr bwMode="auto">
            <a:xfrm>
              <a:off x="3162753" y="2581889"/>
              <a:ext cx="99097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Price floor</a:t>
              </a:r>
              <a:endParaRPr lang="en-US" sz="1400" baseline="-25000"/>
            </a:p>
          </p:txBody>
        </p:sp>
      </p:grpSp>
      <p:sp>
        <p:nvSpPr>
          <p:cNvPr id="34" name="TextBox 92"/>
          <p:cNvSpPr txBox="1">
            <a:spLocks noChangeArrowheads="1"/>
          </p:cNvSpPr>
          <p:nvPr/>
        </p:nvSpPr>
        <p:spPr bwMode="auto">
          <a:xfrm>
            <a:off x="747713" y="2688263"/>
            <a:ext cx="1069975" cy="523875"/>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Equilibrium</a:t>
            </a:r>
          </a:p>
          <a:p>
            <a:pPr algn="ctr" eaLnBrk="1" hangingPunct="1"/>
            <a:r>
              <a:rPr lang="en-US" sz="1400" dirty="0"/>
              <a:t>price</a:t>
            </a:r>
            <a:endParaRPr lang="en-US" sz="1400" baseline="-25000" dirty="0"/>
          </a:p>
        </p:txBody>
      </p:sp>
      <p:sp>
        <p:nvSpPr>
          <p:cNvPr id="35" name="TextBox 92"/>
          <p:cNvSpPr txBox="1">
            <a:spLocks noChangeArrowheads="1"/>
          </p:cNvSpPr>
          <p:nvPr/>
        </p:nvSpPr>
        <p:spPr bwMode="auto">
          <a:xfrm>
            <a:off x="2478088" y="4051925"/>
            <a:ext cx="1100137" cy="523875"/>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Equilibrium</a:t>
            </a:r>
          </a:p>
          <a:p>
            <a:pPr algn="ctr" eaLnBrk="1" hangingPunct="1"/>
            <a:r>
              <a:rPr lang="en-US" sz="1400" dirty="0"/>
              <a:t>quantity</a:t>
            </a:r>
            <a:endParaRPr lang="en-US" sz="1400" baseline="-25000" dirty="0"/>
          </a:p>
        </p:txBody>
      </p:sp>
      <p:grpSp>
        <p:nvGrpSpPr>
          <p:cNvPr id="16" name="Group 75"/>
          <p:cNvGrpSpPr>
            <a:grpSpLocks/>
          </p:cNvGrpSpPr>
          <p:nvPr/>
        </p:nvGrpSpPr>
        <p:grpSpPr bwMode="auto">
          <a:xfrm>
            <a:off x="4745381" y="1359327"/>
            <a:ext cx="4087469" cy="3281561"/>
            <a:chOff x="4745831" y="1596676"/>
            <a:chExt cx="4087424" cy="3282098"/>
          </a:xfrm>
        </p:grpSpPr>
        <p:sp>
          <p:nvSpPr>
            <p:cNvPr id="36" name="Rectangle 35"/>
            <p:cNvSpPr/>
            <p:nvPr/>
          </p:nvSpPr>
          <p:spPr>
            <a:xfrm>
              <a:off x="5297932" y="1754063"/>
              <a:ext cx="3535323" cy="312471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22581" name="Group 36"/>
            <p:cNvGrpSpPr>
              <a:grpSpLocks/>
            </p:cNvGrpSpPr>
            <p:nvPr/>
          </p:nvGrpSpPr>
          <p:grpSpPr bwMode="auto">
            <a:xfrm>
              <a:off x="4745831" y="1596676"/>
              <a:ext cx="593424" cy="3282097"/>
              <a:chOff x="1276456" y="1290505"/>
              <a:chExt cx="592957" cy="3281495"/>
            </a:xfrm>
          </p:grpSpPr>
          <p:cxnSp>
            <p:nvCxnSpPr>
              <p:cNvPr id="38" name="Straight Connector 37"/>
              <p:cNvCxnSpPr/>
              <p:nvPr/>
            </p:nvCxnSpPr>
            <p:spPr>
              <a:xfrm rot="5400000">
                <a:off x="227953" y="2971832"/>
                <a:ext cx="320033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583" name="TextBox 38"/>
              <p:cNvSpPr txBox="1">
                <a:spLocks noChangeArrowheads="1"/>
              </p:cNvSpPr>
              <p:nvPr/>
            </p:nvSpPr>
            <p:spPr bwMode="auto">
              <a:xfrm>
                <a:off x="1276456" y="1290505"/>
                <a:ext cx="592957"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Price</a:t>
                </a:r>
                <a:endParaRPr lang="en-US" sz="1400" dirty="0"/>
              </a:p>
            </p:txBody>
          </p:sp>
        </p:grpSp>
      </p:grpSp>
      <p:grpSp>
        <p:nvGrpSpPr>
          <p:cNvPr id="22" name="Group 39"/>
          <p:cNvGrpSpPr>
            <a:grpSpLocks/>
          </p:cNvGrpSpPr>
          <p:nvPr/>
        </p:nvGrpSpPr>
        <p:grpSpPr bwMode="auto">
          <a:xfrm>
            <a:off x="5146675" y="4628834"/>
            <a:ext cx="3802063" cy="319711"/>
            <a:chOff x="1676400" y="5169571"/>
            <a:chExt cx="3802063" cy="319806"/>
          </a:xfrm>
        </p:grpSpPr>
        <p:cxnSp>
          <p:nvCxnSpPr>
            <p:cNvPr id="41" name="Straight Connector 40"/>
            <p:cNvCxnSpPr/>
            <p:nvPr/>
          </p:nvCxnSpPr>
          <p:spPr>
            <a:xfrm>
              <a:off x="1828800" y="5181600"/>
              <a:ext cx="3581400"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578" name="TextBox 41"/>
            <p:cNvSpPr txBox="1">
              <a:spLocks noChangeArrowheads="1"/>
            </p:cNvSpPr>
            <p:nvPr/>
          </p:nvSpPr>
          <p:spPr bwMode="auto">
            <a:xfrm>
              <a:off x="4626948" y="5169571"/>
              <a:ext cx="851515" cy="307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Quantity</a:t>
              </a:r>
              <a:endParaRPr lang="en-US" sz="1400" dirty="0"/>
            </a:p>
          </p:txBody>
        </p:sp>
        <p:sp>
          <p:nvSpPr>
            <p:cNvPr id="22579" name="TextBox 42"/>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24" name="Group 43"/>
          <p:cNvGrpSpPr>
            <a:grpSpLocks/>
          </p:cNvGrpSpPr>
          <p:nvPr/>
        </p:nvGrpSpPr>
        <p:grpSpPr bwMode="auto">
          <a:xfrm>
            <a:off x="6030913" y="1600825"/>
            <a:ext cx="2730500" cy="2322513"/>
            <a:chOff x="2826228" y="2067572"/>
            <a:chExt cx="3050177" cy="3149223"/>
          </a:xfrm>
        </p:grpSpPr>
        <p:cxnSp>
          <p:nvCxnSpPr>
            <p:cNvPr id="45" name="Straight Connector 44"/>
            <p:cNvCxnSpPr/>
            <p:nvPr/>
          </p:nvCxnSpPr>
          <p:spPr>
            <a:xfrm rot="16200000" flipH="1">
              <a:off x="2433650" y="2460150"/>
              <a:ext cx="2946881" cy="2161724"/>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2576" name="TextBox 45"/>
            <p:cNvSpPr txBox="1">
              <a:spLocks noChangeArrowheads="1"/>
            </p:cNvSpPr>
            <p:nvPr/>
          </p:nvSpPr>
          <p:spPr bwMode="auto">
            <a:xfrm>
              <a:off x="4914788" y="4799308"/>
              <a:ext cx="961617"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Demand</a:t>
              </a:r>
              <a:endParaRPr lang="en-US" sz="1400" baseline="-25000"/>
            </a:p>
          </p:txBody>
        </p:sp>
      </p:grpSp>
      <p:grpSp>
        <p:nvGrpSpPr>
          <p:cNvPr id="25" name="Group 76"/>
          <p:cNvGrpSpPr>
            <a:grpSpLocks/>
          </p:cNvGrpSpPr>
          <p:nvPr/>
        </p:nvGrpSpPr>
        <p:grpSpPr bwMode="auto">
          <a:xfrm>
            <a:off x="4987925" y="2481888"/>
            <a:ext cx="1992313" cy="306387"/>
            <a:chOff x="1506238" y="3014250"/>
            <a:chExt cx="1992734" cy="308157"/>
          </a:xfrm>
        </p:grpSpPr>
        <p:cxnSp>
          <p:nvCxnSpPr>
            <p:cNvPr id="48" name="Straight Connector 47"/>
            <p:cNvCxnSpPr/>
            <p:nvPr/>
          </p:nvCxnSpPr>
          <p:spPr>
            <a:xfrm>
              <a:off x="1828569" y="3199464"/>
              <a:ext cx="1670403" cy="319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2574" name="TextBox 78"/>
            <p:cNvSpPr txBox="1">
              <a:spLocks noChangeArrowheads="1"/>
            </p:cNvSpPr>
            <p:nvPr/>
          </p:nvSpPr>
          <p:spPr bwMode="auto">
            <a:xfrm>
              <a:off x="1506238" y="3014250"/>
              <a:ext cx="283999" cy="308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a:t>
              </a:r>
            </a:p>
          </p:txBody>
        </p:sp>
      </p:grpSp>
      <p:grpSp>
        <p:nvGrpSpPr>
          <p:cNvPr id="27" name="Group 90"/>
          <p:cNvGrpSpPr>
            <a:grpSpLocks/>
          </p:cNvGrpSpPr>
          <p:nvPr/>
        </p:nvGrpSpPr>
        <p:grpSpPr bwMode="auto">
          <a:xfrm>
            <a:off x="5734050" y="1548438"/>
            <a:ext cx="2979738" cy="2463800"/>
            <a:chOff x="2446826" y="4373780"/>
            <a:chExt cx="3328849" cy="3341127"/>
          </a:xfrm>
        </p:grpSpPr>
        <p:cxnSp>
          <p:nvCxnSpPr>
            <p:cNvPr id="51" name="Straight Connector 50"/>
            <p:cNvCxnSpPr/>
            <p:nvPr/>
          </p:nvCxnSpPr>
          <p:spPr>
            <a:xfrm rot="5400000" flipH="1" flipV="1">
              <a:off x="2074618" y="4928974"/>
              <a:ext cx="3158141" cy="2413726"/>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2572" name="TextBox 92"/>
            <p:cNvSpPr txBox="1">
              <a:spLocks noChangeArrowheads="1"/>
            </p:cNvSpPr>
            <p:nvPr/>
          </p:nvSpPr>
          <p:spPr bwMode="auto">
            <a:xfrm>
              <a:off x="4901558" y="4373780"/>
              <a:ext cx="874117"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Supply </a:t>
              </a:r>
              <a:endParaRPr lang="en-US" sz="1400" baseline="-25000"/>
            </a:p>
          </p:txBody>
        </p:sp>
      </p:grpSp>
      <p:sp>
        <p:nvSpPr>
          <p:cNvPr id="53" name="Freeform 183"/>
          <p:cNvSpPr>
            <a:spLocks/>
          </p:cNvSpPr>
          <p:nvPr/>
        </p:nvSpPr>
        <p:spPr bwMode="auto">
          <a:xfrm>
            <a:off x="6915150" y="260253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nvGrpSpPr>
          <p:cNvPr id="29" name="Group 53"/>
          <p:cNvGrpSpPr>
            <a:grpSpLocks/>
          </p:cNvGrpSpPr>
          <p:nvPr/>
        </p:nvGrpSpPr>
        <p:grpSpPr bwMode="auto">
          <a:xfrm>
            <a:off x="4913313" y="1915150"/>
            <a:ext cx="4035425" cy="544513"/>
            <a:chOff x="367422" y="2676643"/>
            <a:chExt cx="4035690" cy="545532"/>
          </a:xfrm>
        </p:grpSpPr>
        <p:grpSp>
          <p:nvGrpSpPr>
            <p:cNvPr id="22567" name="Group 28"/>
            <p:cNvGrpSpPr>
              <a:grpSpLocks/>
            </p:cNvGrpSpPr>
            <p:nvPr/>
          </p:nvGrpSpPr>
          <p:grpSpPr bwMode="auto">
            <a:xfrm>
              <a:off x="367422" y="2676643"/>
              <a:ext cx="3747380" cy="307777"/>
              <a:chOff x="1468291" y="3014250"/>
              <a:chExt cx="3746217" cy="308113"/>
            </a:xfrm>
          </p:grpSpPr>
          <p:cxnSp>
            <p:nvCxnSpPr>
              <p:cNvPr id="57" name="Straight Connector 56"/>
              <p:cNvCxnSpPr/>
              <p:nvPr/>
            </p:nvCxnSpPr>
            <p:spPr>
              <a:xfrm>
                <a:off x="1830152" y="3200539"/>
                <a:ext cx="3383722" cy="159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2570" name="TextBox 30"/>
              <p:cNvSpPr txBox="1">
                <a:spLocks noChangeArrowheads="1"/>
              </p:cNvSpPr>
              <p:nvPr/>
            </p:nvSpPr>
            <p:spPr bwMode="auto">
              <a:xfrm>
                <a:off x="1468291" y="3014250"/>
                <a:ext cx="383319" cy="3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sp>
          <p:nvSpPr>
            <p:cNvPr id="22568" name="TextBox 55"/>
            <p:cNvSpPr txBox="1">
              <a:spLocks noChangeArrowheads="1"/>
            </p:cNvSpPr>
            <p:nvPr/>
          </p:nvSpPr>
          <p:spPr bwMode="auto">
            <a:xfrm>
              <a:off x="3412135" y="2914398"/>
              <a:ext cx="99097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Price floor</a:t>
              </a:r>
              <a:endParaRPr lang="en-US" sz="1400" baseline="-25000"/>
            </a:p>
          </p:txBody>
        </p:sp>
      </p:grpSp>
      <p:sp>
        <p:nvSpPr>
          <p:cNvPr id="59" name="TextBox 92"/>
          <p:cNvSpPr txBox="1">
            <a:spLocks noChangeArrowheads="1"/>
          </p:cNvSpPr>
          <p:nvPr/>
        </p:nvSpPr>
        <p:spPr bwMode="auto">
          <a:xfrm>
            <a:off x="5305425" y="2686675"/>
            <a:ext cx="1069975" cy="523875"/>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Equilibrium</a:t>
            </a:r>
          </a:p>
          <a:p>
            <a:pPr algn="ctr" eaLnBrk="1" hangingPunct="1"/>
            <a:r>
              <a:rPr lang="en-US" sz="1400" dirty="0"/>
              <a:t>price</a:t>
            </a:r>
            <a:endParaRPr lang="en-US" sz="1400" baseline="-25000" dirty="0"/>
          </a:p>
        </p:txBody>
      </p:sp>
      <p:grpSp>
        <p:nvGrpSpPr>
          <p:cNvPr id="31" name="Group 22"/>
          <p:cNvGrpSpPr>
            <a:grpSpLocks/>
          </p:cNvGrpSpPr>
          <p:nvPr/>
        </p:nvGrpSpPr>
        <p:grpSpPr bwMode="auto">
          <a:xfrm>
            <a:off x="6302375" y="2102475"/>
            <a:ext cx="382588" cy="2846388"/>
            <a:chOff x="2854419" y="2031043"/>
            <a:chExt cx="383477" cy="2848952"/>
          </a:xfrm>
        </p:grpSpPr>
        <p:cxnSp>
          <p:nvCxnSpPr>
            <p:cNvPr id="61" name="Straight Connector 60"/>
            <p:cNvCxnSpPr/>
            <p:nvPr/>
          </p:nvCxnSpPr>
          <p:spPr>
            <a:xfrm rot="5400000">
              <a:off x="1777399" y="3300597"/>
              <a:ext cx="2540700" cy="1591"/>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2566" name="TextBox 24"/>
            <p:cNvSpPr txBox="1">
              <a:spLocks noChangeArrowheads="1"/>
            </p:cNvSpPr>
            <p:nvPr/>
          </p:nvSpPr>
          <p:spPr bwMode="auto">
            <a:xfrm>
              <a:off x="2854419" y="4572000"/>
              <a:ext cx="383477" cy="307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80</a:t>
              </a:r>
            </a:p>
          </p:txBody>
        </p:sp>
      </p:grpSp>
      <p:sp>
        <p:nvSpPr>
          <p:cNvPr id="63" name="TextBox 92"/>
          <p:cNvSpPr txBox="1">
            <a:spLocks noChangeArrowheads="1"/>
          </p:cNvSpPr>
          <p:nvPr/>
        </p:nvSpPr>
        <p:spPr bwMode="auto">
          <a:xfrm>
            <a:off x="7451725" y="4048750"/>
            <a:ext cx="852488" cy="522288"/>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Quantity</a:t>
            </a:r>
          </a:p>
          <a:p>
            <a:pPr algn="ctr" eaLnBrk="1" hangingPunct="1"/>
            <a:r>
              <a:rPr lang="en-US" sz="1400" dirty="0"/>
              <a:t>supplied</a:t>
            </a:r>
          </a:p>
        </p:txBody>
      </p:sp>
      <p:sp>
        <p:nvSpPr>
          <p:cNvPr id="64" name="TextBox 92"/>
          <p:cNvSpPr txBox="1">
            <a:spLocks noChangeArrowheads="1"/>
          </p:cNvSpPr>
          <p:nvPr/>
        </p:nvSpPr>
        <p:spPr bwMode="auto">
          <a:xfrm>
            <a:off x="5526088" y="4048750"/>
            <a:ext cx="1030287" cy="522288"/>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Quantity</a:t>
            </a:r>
          </a:p>
          <a:p>
            <a:pPr algn="ctr" eaLnBrk="1" hangingPunct="1"/>
            <a:r>
              <a:rPr lang="en-US" sz="1400" dirty="0"/>
              <a:t>demanded</a:t>
            </a:r>
          </a:p>
        </p:txBody>
      </p:sp>
      <p:grpSp>
        <p:nvGrpSpPr>
          <p:cNvPr id="33" name="Group 22"/>
          <p:cNvGrpSpPr>
            <a:grpSpLocks/>
          </p:cNvGrpSpPr>
          <p:nvPr/>
        </p:nvGrpSpPr>
        <p:grpSpPr bwMode="auto">
          <a:xfrm>
            <a:off x="7226300" y="2089775"/>
            <a:ext cx="482600" cy="2857500"/>
            <a:chOff x="2806915" y="2021135"/>
            <a:chExt cx="482873" cy="2858860"/>
          </a:xfrm>
        </p:grpSpPr>
        <p:cxnSp>
          <p:nvCxnSpPr>
            <p:cNvPr id="66" name="Straight Connector 65"/>
            <p:cNvCxnSpPr/>
            <p:nvPr/>
          </p:nvCxnSpPr>
          <p:spPr>
            <a:xfrm rot="5400000">
              <a:off x="1779336" y="3288562"/>
              <a:ext cx="2550738" cy="15884"/>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2564" name="TextBox 24"/>
            <p:cNvSpPr txBox="1">
              <a:spLocks noChangeArrowheads="1"/>
            </p:cNvSpPr>
            <p:nvPr/>
          </p:nvSpPr>
          <p:spPr bwMode="auto">
            <a:xfrm>
              <a:off x="2806915" y="4572000"/>
              <a:ext cx="482873" cy="307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120</a:t>
              </a:r>
            </a:p>
          </p:txBody>
        </p:sp>
      </p:grpSp>
      <p:sp>
        <p:nvSpPr>
          <p:cNvPr id="68" name="Freeform 183"/>
          <p:cNvSpPr>
            <a:spLocks/>
          </p:cNvSpPr>
          <p:nvPr/>
        </p:nvSpPr>
        <p:spPr bwMode="auto">
          <a:xfrm>
            <a:off x="6426200" y="202310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sp>
        <p:nvSpPr>
          <p:cNvPr id="69" name="Freeform 183"/>
          <p:cNvSpPr>
            <a:spLocks/>
          </p:cNvSpPr>
          <p:nvPr/>
        </p:nvSpPr>
        <p:spPr bwMode="auto">
          <a:xfrm>
            <a:off x="7397750" y="202310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nvGrpSpPr>
          <p:cNvPr id="37" name="Group 132"/>
          <p:cNvGrpSpPr>
            <a:grpSpLocks/>
          </p:cNvGrpSpPr>
          <p:nvPr/>
        </p:nvGrpSpPr>
        <p:grpSpPr bwMode="auto">
          <a:xfrm>
            <a:off x="6467475" y="1411913"/>
            <a:ext cx="1033463" cy="609600"/>
            <a:chOff x="1898344" y="1881706"/>
            <a:chExt cx="1032763" cy="608905"/>
          </a:xfrm>
        </p:grpSpPr>
        <p:sp>
          <p:nvSpPr>
            <p:cNvPr id="22561" name="TextBox 133"/>
            <p:cNvSpPr txBox="1">
              <a:spLocks noChangeArrowheads="1"/>
            </p:cNvSpPr>
            <p:nvPr/>
          </p:nvSpPr>
          <p:spPr bwMode="auto">
            <a:xfrm>
              <a:off x="1898344" y="1881706"/>
              <a:ext cx="1032763" cy="33828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Surplus</a:t>
              </a:r>
            </a:p>
          </p:txBody>
        </p:sp>
        <p:sp>
          <p:nvSpPr>
            <p:cNvPr id="72" name="Left Brace 71"/>
            <p:cNvSpPr/>
            <p:nvPr/>
          </p:nvSpPr>
          <p:spPr>
            <a:xfrm rot="5400000">
              <a:off x="2283904" y="1881482"/>
              <a:ext cx="250539" cy="967719"/>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par>
                                <p:cTn id="12" presetID="22" presetClass="entr" presetSubtype="4" fill="hold"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1000"/>
                                        <p:tgtEl>
                                          <p:spTgt spid="12"/>
                                        </p:tgtEl>
                                      </p:cBhvr>
                                    </p:animEffect>
                                  </p:childTnLst>
                                </p:cTn>
                              </p:par>
                            </p:childTnLst>
                          </p:cTn>
                        </p:par>
                        <p:par>
                          <p:cTn id="19" fill="hold" nodeType="afterGroup">
                            <p:stCondLst>
                              <p:cond delay="2000"/>
                            </p:stCondLst>
                            <p:childTnLst>
                              <p:par>
                                <p:cTn id="20" presetID="22" presetClass="entr" presetSubtype="8" fill="hold"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1000"/>
                                        <p:tgtEl>
                                          <p:spTgt spid="8"/>
                                        </p:tgtEl>
                                      </p:cBhvr>
                                    </p:animEffect>
                                  </p:childTnLst>
                                </p:cTn>
                              </p:par>
                            </p:childTnLst>
                          </p:cTn>
                        </p:par>
                        <p:par>
                          <p:cTn id="23" fill="hold" nodeType="afterGroup">
                            <p:stCondLst>
                              <p:cond delay="3000"/>
                            </p:stCondLst>
                            <p:childTnLst>
                              <p:par>
                                <p:cTn id="24" presetID="22" presetClass="entr" presetSubtype="8" fill="hold" grpId="0" nodeType="after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wipe(left)">
                                      <p:cBhvr>
                                        <p:cTn id="26" dur="500"/>
                                        <p:tgtEl>
                                          <p:spTgt spid="28"/>
                                        </p:tgtEl>
                                      </p:cBhvr>
                                    </p:animEffect>
                                  </p:childTnLst>
                                </p:cTn>
                              </p:par>
                            </p:childTnLst>
                          </p:cTn>
                        </p:par>
                        <p:par>
                          <p:cTn id="27" fill="hold" nodeType="afterGroup">
                            <p:stCondLst>
                              <p:cond delay="3500"/>
                            </p:stCondLst>
                            <p:childTnLst>
                              <p:par>
                                <p:cTn id="28" presetID="22" presetClass="entr" presetSubtype="8" fill="hold" nodeType="after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left)">
                                      <p:cBhvr>
                                        <p:cTn id="30" dur="500"/>
                                        <p:tgtEl>
                                          <p:spTgt spid="11"/>
                                        </p:tgtEl>
                                      </p:cBhvr>
                                    </p:animEffect>
                                  </p:childTnLst>
                                </p:cTn>
                              </p:par>
                            </p:childTnLst>
                          </p:cTn>
                        </p:par>
                        <p:par>
                          <p:cTn id="31" fill="hold" nodeType="afterGroup">
                            <p:stCondLst>
                              <p:cond delay="4000"/>
                            </p:stCondLst>
                            <p:childTnLst>
                              <p:par>
                                <p:cTn id="32" presetID="22" presetClass="entr" presetSubtype="8" fill="hold" grpId="0" nodeType="afterEffect">
                                  <p:stCondLst>
                                    <p:cond delay="0"/>
                                  </p:stCondLst>
                                  <p:childTnLst>
                                    <p:set>
                                      <p:cBhvr>
                                        <p:cTn id="33" dur="1" fill="hold">
                                          <p:stCondLst>
                                            <p:cond delay="0"/>
                                          </p:stCondLst>
                                        </p:cTn>
                                        <p:tgtEl>
                                          <p:spTgt spid="34"/>
                                        </p:tgtEl>
                                        <p:attrNameLst>
                                          <p:attrName>style.visibility</p:attrName>
                                        </p:attrNameLst>
                                      </p:cBhvr>
                                      <p:to>
                                        <p:strVal val="visible"/>
                                      </p:to>
                                    </p:set>
                                    <p:animEffect transition="in" filter="wipe(left)">
                                      <p:cBhvr>
                                        <p:cTn id="34" dur="500"/>
                                        <p:tgtEl>
                                          <p:spTgt spid="34"/>
                                        </p:tgtEl>
                                      </p:cBhvr>
                                    </p:animEffect>
                                  </p:childTnLst>
                                </p:cTn>
                              </p:par>
                            </p:childTnLst>
                          </p:cTn>
                        </p:par>
                        <p:par>
                          <p:cTn id="35" fill="hold" nodeType="afterGroup">
                            <p:stCondLst>
                              <p:cond delay="4500"/>
                            </p:stCondLst>
                            <p:childTnLst>
                              <p:par>
                                <p:cTn id="36" presetID="22" presetClass="entr" presetSubtype="1" fill="hold" nodeType="after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wipe(up)">
                                      <p:cBhvr>
                                        <p:cTn id="38" dur="500"/>
                                        <p:tgtEl>
                                          <p:spTgt spid="9"/>
                                        </p:tgtEl>
                                      </p:cBhvr>
                                    </p:animEffect>
                                  </p:childTnLst>
                                </p:cTn>
                              </p:par>
                            </p:childTnLst>
                          </p:cTn>
                        </p:par>
                        <p:par>
                          <p:cTn id="39" fill="hold" nodeType="afterGroup">
                            <p:stCondLst>
                              <p:cond delay="5000"/>
                            </p:stCondLst>
                            <p:childTnLst>
                              <p:par>
                                <p:cTn id="40" presetID="22" presetClass="entr" presetSubtype="8" fill="hold" grpId="0" nodeType="after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wipe(left)">
                                      <p:cBhvr>
                                        <p:cTn id="42" dur="500"/>
                                        <p:tgtEl>
                                          <p:spTgt spid="35"/>
                                        </p:tgtEl>
                                      </p:cBhvr>
                                    </p:animEffect>
                                  </p:childTnLst>
                                </p:cTn>
                              </p:par>
                            </p:childTnLst>
                          </p:cTn>
                        </p:par>
                        <p:par>
                          <p:cTn id="43" fill="hold" nodeType="afterGroup">
                            <p:stCondLst>
                              <p:cond delay="5500"/>
                            </p:stCondLst>
                            <p:childTnLst>
                              <p:par>
                                <p:cTn id="44" presetID="22" presetClass="entr" presetSubtype="8" fill="hold" nodeType="after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wipe(left)">
                                      <p:cBhvr>
                                        <p:cTn id="46" dur="1000"/>
                                        <p:tgtEl>
                                          <p:spTgt spid="13"/>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wipe(left)">
                                      <p:cBhvr>
                                        <p:cTn id="51" dur="500"/>
                                        <p:tgtEl>
                                          <p:spTgt spid="21"/>
                                        </p:tgtEl>
                                      </p:cBhvr>
                                    </p:animEffect>
                                  </p:childTnLst>
                                </p:cTn>
                              </p:par>
                            </p:childTnLst>
                          </p:cTn>
                        </p:par>
                        <p:par>
                          <p:cTn id="52" fill="hold" nodeType="afterGroup">
                            <p:stCondLst>
                              <p:cond delay="500"/>
                            </p:stCondLst>
                            <p:childTnLst>
                              <p:par>
                                <p:cTn id="53" presetID="22" presetClass="entr" presetSubtype="8" fill="hold" nodeType="afterEffect">
                                  <p:stCondLst>
                                    <p:cond delay="0"/>
                                  </p:stCondLst>
                                  <p:childTnLst>
                                    <p:set>
                                      <p:cBhvr>
                                        <p:cTn id="54" dur="1" fill="hold">
                                          <p:stCondLst>
                                            <p:cond delay="0"/>
                                          </p:stCondLst>
                                        </p:cTn>
                                        <p:tgtEl>
                                          <p:spTgt spid="22"/>
                                        </p:tgtEl>
                                        <p:attrNameLst>
                                          <p:attrName>style.visibility</p:attrName>
                                        </p:attrNameLst>
                                      </p:cBhvr>
                                      <p:to>
                                        <p:strVal val="visible"/>
                                      </p:to>
                                    </p:set>
                                    <p:animEffect transition="in" filter="wipe(left)">
                                      <p:cBhvr>
                                        <p:cTn id="55" dur="500"/>
                                        <p:tgtEl>
                                          <p:spTgt spid="22"/>
                                        </p:tgtEl>
                                      </p:cBhvr>
                                    </p:animEffect>
                                  </p:childTnLst>
                                </p:cTn>
                              </p:par>
                              <p:par>
                                <p:cTn id="56" presetID="22" presetClass="entr" presetSubtype="4" fill="hold" nodeType="with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wipe(down)">
                                      <p:cBhvr>
                                        <p:cTn id="58" dur="500"/>
                                        <p:tgtEl>
                                          <p:spTgt spid="16"/>
                                        </p:tgtEl>
                                      </p:cBhvr>
                                    </p:animEffect>
                                  </p:childTnLst>
                                </p:cTn>
                              </p:par>
                            </p:childTnLst>
                          </p:cTn>
                        </p:par>
                        <p:par>
                          <p:cTn id="59" fill="hold" nodeType="afterGroup">
                            <p:stCondLst>
                              <p:cond delay="1000"/>
                            </p:stCondLst>
                            <p:childTnLst>
                              <p:par>
                                <p:cTn id="60" presetID="22" presetClass="entr" presetSubtype="8" fill="hold" nodeType="afterEffect">
                                  <p:stCondLst>
                                    <p:cond delay="0"/>
                                  </p:stCondLst>
                                  <p:childTnLst>
                                    <p:set>
                                      <p:cBhvr>
                                        <p:cTn id="61" dur="1" fill="hold">
                                          <p:stCondLst>
                                            <p:cond delay="0"/>
                                          </p:stCondLst>
                                        </p:cTn>
                                        <p:tgtEl>
                                          <p:spTgt spid="27"/>
                                        </p:tgtEl>
                                        <p:attrNameLst>
                                          <p:attrName>style.visibility</p:attrName>
                                        </p:attrNameLst>
                                      </p:cBhvr>
                                      <p:to>
                                        <p:strVal val="visible"/>
                                      </p:to>
                                    </p:set>
                                    <p:animEffect transition="in" filter="wipe(left)">
                                      <p:cBhvr>
                                        <p:cTn id="62" dur="1000"/>
                                        <p:tgtEl>
                                          <p:spTgt spid="27"/>
                                        </p:tgtEl>
                                      </p:cBhvr>
                                    </p:animEffect>
                                  </p:childTnLst>
                                </p:cTn>
                              </p:par>
                            </p:childTnLst>
                          </p:cTn>
                        </p:par>
                        <p:par>
                          <p:cTn id="63" fill="hold" nodeType="afterGroup">
                            <p:stCondLst>
                              <p:cond delay="2000"/>
                            </p:stCondLst>
                            <p:childTnLst>
                              <p:par>
                                <p:cTn id="64" presetID="22" presetClass="entr" presetSubtype="8" fill="hold" nodeType="after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wipe(left)">
                                      <p:cBhvr>
                                        <p:cTn id="66" dur="1000"/>
                                        <p:tgtEl>
                                          <p:spTgt spid="24"/>
                                        </p:tgtEl>
                                      </p:cBhvr>
                                    </p:animEffect>
                                  </p:childTnLst>
                                </p:cTn>
                              </p:par>
                            </p:childTnLst>
                          </p:cTn>
                        </p:par>
                        <p:par>
                          <p:cTn id="67" fill="hold" nodeType="afterGroup">
                            <p:stCondLst>
                              <p:cond delay="3000"/>
                            </p:stCondLst>
                            <p:childTnLst>
                              <p:par>
                                <p:cTn id="68" presetID="22" presetClass="entr" presetSubtype="8" fill="hold" grpId="0" nodeType="afterEffect">
                                  <p:stCondLst>
                                    <p:cond delay="0"/>
                                  </p:stCondLst>
                                  <p:childTnLst>
                                    <p:set>
                                      <p:cBhvr>
                                        <p:cTn id="69" dur="1" fill="hold">
                                          <p:stCondLst>
                                            <p:cond delay="0"/>
                                          </p:stCondLst>
                                        </p:cTn>
                                        <p:tgtEl>
                                          <p:spTgt spid="53"/>
                                        </p:tgtEl>
                                        <p:attrNameLst>
                                          <p:attrName>style.visibility</p:attrName>
                                        </p:attrNameLst>
                                      </p:cBhvr>
                                      <p:to>
                                        <p:strVal val="visible"/>
                                      </p:to>
                                    </p:set>
                                    <p:animEffect transition="in" filter="wipe(left)">
                                      <p:cBhvr>
                                        <p:cTn id="70" dur="500"/>
                                        <p:tgtEl>
                                          <p:spTgt spid="53"/>
                                        </p:tgtEl>
                                      </p:cBhvr>
                                    </p:animEffect>
                                  </p:childTnLst>
                                </p:cTn>
                              </p:par>
                            </p:childTnLst>
                          </p:cTn>
                        </p:par>
                        <p:par>
                          <p:cTn id="71" fill="hold" nodeType="afterGroup">
                            <p:stCondLst>
                              <p:cond delay="3500"/>
                            </p:stCondLst>
                            <p:childTnLst>
                              <p:par>
                                <p:cTn id="72" presetID="22" presetClass="entr" presetSubtype="8" fill="hold" nodeType="afterEffect">
                                  <p:stCondLst>
                                    <p:cond delay="0"/>
                                  </p:stCondLst>
                                  <p:childTnLst>
                                    <p:set>
                                      <p:cBhvr>
                                        <p:cTn id="73" dur="1" fill="hold">
                                          <p:stCondLst>
                                            <p:cond delay="0"/>
                                          </p:stCondLst>
                                        </p:cTn>
                                        <p:tgtEl>
                                          <p:spTgt spid="25"/>
                                        </p:tgtEl>
                                        <p:attrNameLst>
                                          <p:attrName>style.visibility</p:attrName>
                                        </p:attrNameLst>
                                      </p:cBhvr>
                                      <p:to>
                                        <p:strVal val="visible"/>
                                      </p:to>
                                    </p:set>
                                    <p:animEffect transition="in" filter="wipe(left)">
                                      <p:cBhvr>
                                        <p:cTn id="74" dur="500"/>
                                        <p:tgtEl>
                                          <p:spTgt spid="25"/>
                                        </p:tgtEl>
                                      </p:cBhvr>
                                    </p:animEffect>
                                  </p:childTnLst>
                                </p:cTn>
                              </p:par>
                            </p:childTnLst>
                          </p:cTn>
                        </p:par>
                        <p:par>
                          <p:cTn id="75" fill="hold" nodeType="afterGroup">
                            <p:stCondLst>
                              <p:cond delay="4000"/>
                            </p:stCondLst>
                            <p:childTnLst>
                              <p:par>
                                <p:cTn id="76" presetID="22" presetClass="entr" presetSubtype="8" fill="hold" grpId="0" nodeType="afterEffect">
                                  <p:stCondLst>
                                    <p:cond delay="0"/>
                                  </p:stCondLst>
                                  <p:childTnLst>
                                    <p:set>
                                      <p:cBhvr>
                                        <p:cTn id="77" dur="1" fill="hold">
                                          <p:stCondLst>
                                            <p:cond delay="0"/>
                                          </p:stCondLst>
                                        </p:cTn>
                                        <p:tgtEl>
                                          <p:spTgt spid="59"/>
                                        </p:tgtEl>
                                        <p:attrNameLst>
                                          <p:attrName>style.visibility</p:attrName>
                                        </p:attrNameLst>
                                      </p:cBhvr>
                                      <p:to>
                                        <p:strVal val="visible"/>
                                      </p:to>
                                    </p:set>
                                    <p:animEffect transition="in" filter="wipe(left)">
                                      <p:cBhvr>
                                        <p:cTn id="78" dur="500"/>
                                        <p:tgtEl>
                                          <p:spTgt spid="59"/>
                                        </p:tgtEl>
                                      </p:cBhvr>
                                    </p:animEffect>
                                  </p:childTnLst>
                                </p:cTn>
                              </p:par>
                            </p:childTnLst>
                          </p:cTn>
                        </p:par>
                        <p:par>
                          <p:cTn id="79" fill="hold" nodeType="afterGroup">
                            <p:stCondLst>
                              <p:cond delay="4500"/>
                            </p:stCondLst>
                            <p:childTnLst>
                              <p:par>
                                <p:cTn id="80" presetID="22" presetClass="entr" presetSubtype="8" fill="hold" nodeType="afterEffect">
                                  <p:stCondLst>
                                    <p:cond delay="0"/>
                                  </p:stCondLst>
                                  <p:childTnLst>
                                    <p:set>
                                      <p:cBhvr>
                                        <p:cTn id="81" dur="1" fill="hold">
                                          <p:stCondLst>
                                            <p:cond delay="0"/>
                                          </p:stCondLst>
                                        </p:cTn>
                                        <p:tgtEl>
                                          <p:spTgt spid="29"/>
                                        </p:tgtEl>
                                        <p:attrNameLst>
                                          <p:attrName>style.visibility</p:attrName>
                                        </p:attrNameLst>
                                      </p:cBhvr>
                                      <p:to>
                                        <p:strVal val="visible"/>
                                      </p:to>
                                    </p:set>
                                    <p:animEffect transition="in" filter="wipe(left)">
                                      <p:cBhvr>
                                        <p:cTn id="82" dur="1000"/>
                                        <p:tgtEl>
                                          <p:spTgt spid="29"/>
                                        </p:tgtEl>
                                      </p:cBhvr>
                                    </p:animEffect>
                                  </p:childTnLst>
                                </p:cTn>
                              </p:par>
                            </p:childTnLst>
                          </p:cTn>
                        </p:par>
                        <p:par>
                          <p:cTn id="83" fill="hold" nodeType="afterGroup">
                            <p:stCondLst>
                              <p:cond delay="5500"/>
                            </p:stCondLst>
                            <p:childTnLst>
                              <p:par>
                                <p:cTn id="84" presetID="22" presetClass="entr" presetSubtype="8" fill="hold" grpId="0" nodeType="afterEffect">
                                  <p:stCondLst>
                                    <p:cond delay="0"/>
                                  </p:stCondLst>
                                  <p:childTnLst>
                                    <p:set>
                                      <p:cBhvr>
                                        <p:cTn id="85" dur="1" fill="hold">
                                          <p:stCondLst>
                                            <p:cond delay="0"/>
                                          </p:stCondLst>
                                        </p:cTn>
                                        <p:tgtEl>
                                          <p:spTgt spid="68"/>
                                        </p:tgtEl>
                                        <p:attrNameLst>
                                          <p:attrName>style.visibility</p:attrName>
                                        </p:attrNameLst>
                                      </p:cBhvr>
                                      <p:to>
                                        <p:strVal val="visible"/>
                                      </p:to>
                                    </p:set>
                                    <p:animEffect transition="in" filter="wipe(left)">
                                      <p:cBhvr>
                                        <p:cTn id="86" dur="500"/>
                                        <p:tgtEl>
                                          <p:spTgt spid="68"/>
                                        </p:tgtEl>
                                      </p:cBhvr>
                                    </p:animEffect>
                                  </p:childTnLst>
                                </p:cTn>
                              </p:par>
                            </p:childTnLst>
                          </p:cTn>
                        </p:par>
                        <p:par>
                          <p:cTn id="87" fill="hold" nodeType="afterGroup">
                            <p:stCondLst>
                              <p:cond delay="6000"/>
                            </p:stCondLst>
                            <p:childTnLst>
                              <p:par>
                                <p:cTn id="88" presetID="22" presetClass="entr" presetSubtype="1" fill="hold" nodeType="afterEffect">
                                  <p:stCondLst>
                                    <p:cond delay="0"/>
                                  </p:stCondLst>
                                  <p:childTnLst>
                                    <p:set>
                                      <p:cBhvr>
                                        <p:cTn id="89" dur="1" fill="hold">
                                          <p:stCondLst>
                                            <p:cond delay="0"/>
                                          </p:stCondLst>
                                        </p:cTn>
                                        <p:tgtEl>
                                          <p:spTgt spid="31"/>
                                        </p:tgtEl>
                                        <p:attrNameLst>
                                          <p:attrName>style.visibility</p:attrName>
                                        </p:attrNameLst>
                                      </p:cBhvr>
                                      <p:to>
                                        <p:strVal val="visible"/>
                                      </p:to>
                                    </p:set>
                                    <p:animEffect transition="in" filter="wipe(up)">
                                      <p:cBhvr>
                                        <p:cTn id="90" dur="500"/>
                                        <p:tgtEl>
                                          <p:spTgt spid="31"/>
                                        </p:tgtEl>
                                      </p:cBhvr>
                                    </p:animEffect>
                                  </p:childTnLst>
                                </p:cTn>
                              </p:par>
                            </p:childTnLst>
                          </p:cTn>
                        </p:par>
                        <p:par>
                          <p:cTn id="91" fill="hold" nodeType="afterGroup">
                            <p:stCondLst>
                              <p:cond delay="6500"/>
                            </p:stCondLst>
                            <p:childTnLst>
                              <p:par>
                                <p:cTn id="92" presetID="22" presetClass="entr" presetSubtype="8" fill="hold" grpId="0" nodeType="afterEffect">
                                  <p:stCondLst>
                                    <p:cond delay="0"/>
                                  </p:stCondLst>
                                  <p:childTnLst>
                                    <p:set>
                                      <p:cBhvr>
                                        <p:cTn id="93" dur="1" fill="hold">
                                          <p:stCondLst>
                                            <p:cond delay="0"/>
                                          </p:stCondLst>
                                        </p:cTn>
                                        <p:tgtEl>
                                          <p:spTgt spid="64"/>
                                        </p:tgtEl>
                                        <p:attrNameLst>
                                          <p:attrName>style.visibility</p:attrName>
                                        </p:attrNameLst>
                                      </p:cBhvr>
                                      <p:to>
                                        <p:strVal val="visible"/>
                                      </p:to>
                                    </p:set>
                                    <p:animEffect transition="in" filter="wipe(left)">
                                      <p:cBhvr>
                                        <p:cTn id="94" dur="500"/>
                                        <p:tgtEl>
                                          <p:spTgt spid="64"/>
                                        </p:tgtEl>
                                      </p:cBhvr>
                                    </p:animEffect>
                                  </p:childTnLst>
                                </p:cTn>
                              </p:par>
                            </p:childTnLst>
                          </p:cTn>
                        </p:par>
                        <p:par>
                          <p:cTn id="95" fill="hold" nodeType="afterGroup">
                            <p:stCondLst>
                              <p:cond delay="7000"/>
                            </p:stCondLst>
                            <p:childTnLst>
                              <p:par>
                                <p:cTn id="96" presetID="22" presetClass="entr" presetSubtype="8" fill="hold" grpId="0" nodeType="afterEffect">
                                  <p:stCondLst>
                                    <p:cond delay="0"/>
                                  </p:stCondLst>
                                  <p:childTnLst>
                                    <p:set>
                                      <p:cBhvr>
                                        <p:cTn id="97" dur="1" fill="hold">
                                          <p:stCondLst>
                                            <p:cond delay="0"/>
                                          </p:stCondLst>
                                        </p:cTn>
                                        <p:tgtEl>
                                          <p:spTgt spid="69"/>
                                        </p:tgtEl>
                                        <p:attrNameLst>
                                          <p:attrName>style.visibility</p:attrName>
                                        </p:attrNameLst>
                                      </p:cBhvr>
                                      <p:to>
                                        <p:strVal val="visible"/>
                                      </p:to>
                                    </p:set>
                                    <p:animEffect transition="in" filter="wipe(left)">
                                      <p:cBhvr>
                                        <p:cTn id="98" dur="500"/>
                                        <p:tgtEl>
                                          <p:spTgt spid="69"/>
                                        </p:tgtEl>
                                      </p:cBhvr>
                                    </p:animEffect>
                                  </p:childTnLst>
                                </p:cTn>
                              </p:par>
                            </p:childTnLst>
                          </p:cTn>
                        </p:par>
                        <p:par>
                          <p:cTn id="99" fill="hold" nodeType="afterGroup">
                            <p:stCondLst>
                              <p:cond delay="7500"/>
                            </p:stCondLst>
                            <p:childTnLst>
                              <p:par>
                                <p:cTn id="100" presetID="22" presetClass="entr" presetSubtype="1" fill="hold" nodeType="afterEffect">
                                  <p:stCondLst>
                                    <p:cond delay="0"/>
                                  </p:stCondLst>
                                  <p:childTnLst>
                                    <p:set>
                                      <p:cBhvr>
                                        <p:cTn id="101" dur="1" fill="hold">
                                          <p:stCondLst>
                                            <p:cond delay="0"/>
                                          </p:stCondLst>
                                        </p:cTn>
                                        <p:tgtEl>
                                          <p:spTgt spid="33"/>
                                        </p:tgtEl>
                                        <p:attrNameLst>
                                          <p:attrName>style.visibility</p:attrName>
                                        </p:attrNameLst>
                                      </p:cBhvr>
                                      <p:to>
                                        <p:strVal val="visible"/>
                                      </p:to>
                                    </p:set>
                                    <p:animEffect transition="in" filter="wipe(up)">
                                      <p:cBhvr>
                                        <p:cTn id="102" dur="500"/>
                                        <p:tgtEl>
                                          <p:spTgt spid="33"/>
                                        </p:tgtEl>
                                      </p:cBhvr>
                                    </p:animEffect>
                                  </p:childTnLst>
                                </p:cTn>
                              </p:par>
                            </p:childTnLst>
                          </p:cTn>
                        </p:par>
                        <p:par>
                          <p:cTn id="103" fill="hold" nodeType="afterGroup">
                            <p:stCondLst>
                              <p:cond delay="8000"/>
                            </p:stCondLst>
                            <p:childTnLst>
                              <p:par>
                                <p:cTn id="104" presetID="22" presetClass="entr" presetSubtype="8" fill="hold" grpId="0" nodeType="afterEffect">
                                  <p:stCondLst>
                                    <p:cond delay="0"/>
                                  </p:stCondLst>
                                  <p:childTnLst>
                                    <p:set>
                                      <p:cBhvr>
                                        <p:cTn id="105" dur="1" fill="hold">
                                          <p:stCondLst>
                                            <p:cond delay="0"/>
                                          </p:stCondLst>
                                        </p:cTn>
                                        <p:tgtEl>
                                          <p:spTgt spid="63"/>
                                        </p:tgtEl>
                                        <p:attrNameLst>
                                          <p:attrName>style.visibility</p:attrName>
                                        </p:attrNameLst>
                                      </p:cBhvr>
                                      <p:to>
                                        <p:strVal val="visible"/>
                                      </p:to>
                                    </p:set>
                                    <p:animEffect transition="in" filter="wipe(left)">
                                      <p:cBhvr>
                                        <p:cTn id="106" dur="500"/>
                                        <p:tgtEl>
                                          <p:spTgt spid="63"/>
                                        </p:tgtEl>
                                      </p:cBhvr>
                                    </p:animEffect>
                                  </p:childTnLst>
                                </p:cTn>
                              </p:par>
                            </p:childTnLst>
                          </p:cTn>
                        </p:par>
                        <p:par>
                          <p:cTn id="107" fill="hold" nodeType="afterGroup">
                            <p:stCondLst>
                              <p:cond delay="8500"/>
                            </p:stCondLst>
                            <p:childTnLst>
                              <p:par>
                                <p:cTn id="108" presetID="22" presetClass="entr" presetSubtype="8" fill="hold" nodeType="afterEffect">
                                  <p:stCondLst>
                                    <p:cond delay="0"/>
                                  </p:stCondLst>
                                  <p:childTnLst>
                                    <p:set>
                                      <p:cBhvr>
                                        <p:cTn id="109" dur="1" fill="hold">
                                          <p:stCondLst>
                                            <p:cond delay="0"/>
                                          </p:stCondLst>
                                        </p:cTn>
                                        <p:tgtEl>
                                          <p:spTgt spid="37"/>
                                        </p:tgtEl>
                                        <p:attrNameLst>
                                          <p:attrName>style.visibility</p:attrName>
                                        </p:attrNameLst>
                                      </p:cBhvr>
                                      <p:to>
                                        <p:strVal val="visible"/>
                                      </p:to>
                                    </p:set>
                                    <p:animEffect transition="in" filter="wipe(left)">
                                      <p:cBhvr>
                                        <p:cTn id="110" dur="500"/>
                                        <p:tgtEl>
                                          <p:spTgt spid="37"/>
                                        </p:tgtEl>
                                      </p:cBhvr>
                                    </p:animEffect>
                                  </p:childTnLst>
                                </p:cTn>
                              </p:par>
                            </p:childTnLst>
                          </p:cTn>
                        </p:par>
                      </p:childTnLst>
                    </p:cTn>
                  </p:par>
                  <p:par>
                    <p:cTn id="111" fill="hold">
                      <p:stCondLst>
                        <p:cond delay="indefinite"/>
                      </p:stCondLst>
                      <p:childTnLst>
                        <p:par>
                          <p:cTn id="112" fill="hold" nodeType="afterGroup">
                            <p:stCondLst>
                              <p:cond delay="0"/>
                            </p:stCondLst>
                            <p:childTnLst>
                              <p:par>
                                <p:cTn id="113" presetID="22" presetClass="entr" presetSubtype="8" fill="hold" grpId="0" nodeType="clickEffect">
                                  <p:stCondLst>
                                    <p:cond delay="0"/>
                                  </p:stCondLst>
                                  <p:childTnLst>
                                    <p:set>
                                      <p:cBhvr>
                                        <p:cTn id="114" dur="1" fill="hold">
                                          <p:stCondLst>
                                            <p:cond delay="0"/>
                                          </p:stCondLst>
                                        </p:cTn>
                                        <p:tgtEl>
                                          <p:spTgt spid="20"/>
                                        </p:tgtEl>
                                        <p:attrNameLst>
                                          <p:attrName>style.visibility</p:attrName>
                                        </p:attrNameLst>
                                      </p:cBhvr>
                                      <p:to>
                                        <p:strVal val="visible"/>
                                      </p:to>
                                    </p:set>
                                    <p:animEffect transition="in" filter="wipe(left)">
                                      <p:cBhvr>
                                        <p:cTn id="11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8" grpId="0" animBg="1"/>
      <p:bldP spid="34" grpId="0"/>
      <p:bldP spid="35" grpId="0"/>
      <p:bldP spid="53" grpId="0" animBg="1"/>
      <p:bldP spid="59" grpId="0"/>
      <p:bldP spid="63" grpId="0"/>
      <p:bldP spid="64" grpId="0"/>
      <p:bldP spid="68" grpId="0" animBg="1"/>
      <p:bldP spid="6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Controls on </a:t>
            </a:r>
            <a:r>
              <a:rPr lang="en-US" dirty="0" smtClean="0">
                <a:solidFill>
                  <a:srgbClr val="0070C0"/>
                </a:solidFill>
              </a:rPr>
              <a:t>Price </a:t>
            </a:r>
            <a:r>
              <a:rPr lang="en-US" dirty="0" smtClean="0">
                <a:solidFill>
                  <a:srgbClr val="0070C0"/>
                </a:solidFill>
              </a:rPr>
              <a:t>– Price Floor</a:t>
            </a:r>
          </a:p>
        </p:txBody>
      </p:sp>
      <p:sp>
        <p:nvSpPr>
          <p:cNvPr id="3" name="Content Placeholder 2"/>
          <p:cNvSpPr>
            <a:spLocks noGrp="1"/>
          </p:cNvSpPr>
          <p:nvPr>
            <p:ph idx="1"/>
          </p:nvPr>
        </p:nvSpPr>
        <p:spPr bwMode="auto">
          <a:xfrm>
            <a:off x="381000" y="895600"/>
            <a:ext cx="8534400" cy="582583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How price floors affect market </a:t>
            </a:r>
            <a:r>
              <a:rPr lang="en-US" dirty="0" smtClean="0"/>
              <a:t>outcomes</a:t>
            </a:r>
          </a:p>
          <a:p>
            <a:pPr lvl="1"/>
            <a:r>
              <a:rPr lang="en-US" dirty="0" smtClean="0"/>
              <a:t>Not </a:t>
            </a:r>
            <a:r>
              <a:rPr lang="en-US" dirty="0" smtClean="0"/>
              <a:t>binding</a:t>
            </a:r>
          </a:p>
          <a:p>
            <a:pPr lvl="2"/>
            <a:r>
              <a:rPr lang="en-US" dirty="0" smtClean="0"/>
              <a:t>Below the equilibrium price</a:t>
            </a:r>
          </a:p>
          <a:p>
            <a:pPr lvl="2"/>
            <a:r>
              <a:rPr lang="en-US" dirty="0" smtClean="0"/>
              <a:t>No effect</a:t>
            </a:r>
          </a:p>
          <a:p>
            <a:pPr lvl="1"/>
            <a:r>
              <a:rPr lang="en-US" dirty="0" smtClean="0"/>
              <a:t>Binding constraint</a:t>
            </a:r>
          </a:p>
          <a:p>
            <a:pPr lvl="2"/>
            <a:r>
              <a:rPr lang="en-US" dirty="0" smtClean="0"/>
              <a:t>Above the equilibrium price</a:t>
            </a:r>
          </a:p>
          <a:p>
            <a:pPr lvl="2"/>
            <a:r>
              <a:rPr lang="en-US" dirty="0" smtClean="0"/>
              <a:t>Surplus </a:t>
            </a:r>
          </a:p>
          <a:p>
            <a:pPr lvl="2"/>
            <a:r>
              <a:rPr lang="en-US" dirty="0" smtClean="0"/>
              <a:t>Some seller are unable to sell what they want </a:t>
            </a:r>
          </a:p>
        </p:txBody>
      </p:sp>
    </p:spTree>
    <p:extLst>
      <p:ext uri="{BB962C8B-B14F-4D97-AF65-F5344CB8AC3E}">
        <p14:creationId xmlns:p14="http://schemas.microsoft.com/office/powerpoint/2010/main" val="1217313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M</a:t>
            </a:r>
            <a:r>
              <a:rPr lang="en-US" dirty="0" smtClean="0"/>
              <a:t>inimum </a:t>
            </a:r>
            <a:r>
              <a:rPr lang="en-US" dirty="0" smtClean="0"/>
              <a:t>W</a:t>
            </a:r>
            <a:r>
              <a:rPr lang="en-US" dirty="0" smtClean="0"/>
              <a:t>age</a:t>
            </a:r>
            <a:r>
              <a:rPr lang="en-US" dirty="0"/>
              <a:t> </a:t>
            </a:r>
            <a:r>
              <a:rPr lang="en-US" dirty="0" smtClean="0"/>
              <a:t>is the l</a:t>
            </a:r>
            <a:r>
              <a:rPr lang="en-US" dirty="0" smtClean="0"/>
              <a:t>owest </a:t>
            </a:r>
            <a:r>
              <a:rPr lang="en-US" dirty="0" smtClean="0"/>
              <a:t>price for labor that any employer may pay</a:t>
            </a:r>
          </a:p>
          <a:p>
            <a:r>
              <a:rPr lang="en-US" dirty="0" smtClean="0"/>
              <a:t>Fair Labor Standards Act of </a:t>
            </a:r>
            <a:r>
              <a:rPr lang="en-US" dirty="0" smtClean="0"/>
              <a:t>1938 to insure </a:t>
            </a:r>
            <a:r>
              <a:rPr lang="en-US" dirty="0" smtClean="0"/>
              <a:t>workers a minimally adequate standard of living</a:t>
            </a:r>
          </a:p>
          <a:p>
            <a:r>
              <a:rPr lang="en-US" dirty="0" smtClean="0"/>
              <a:t>2007: minimum wage = $5.15 per </a:t>
            </a:r>
            <a:r>
              <a:rPr lang="en-US" dirty="0" smtClean="0"/>
              <a:t>hour</a:t>
            </a:r>
          </a:p>
          <a:p>
            <a:r>
              <a:rPr lang="en-US" dirty="0" smtClean="0"/>
              <a:t>2010: minimum wage = </a:t>
            </a:r>
            <a:r>
              <a:rPr lang="en-US" dirty="0" smtClean="0"/>
              <a:t>$</a:t>
            </a:r>
            <a:r>
              <a:rPr lang="en-US" dirty="0" smtClean="0"/>
              <a:t>7.25 per hour</a:t>
            </a:r>
            <a:endParaRPr lang="en-US" dirty="0" smtClean="0"/>
          </a:p>
        </p:txBody>
      </p:sp>
      <p:sp>
        <p:nvSpPr>
          <p:cNvPr id="23555" name="Title 2"/>
          <p:cNvSpPr>
            <a:spLocks noGrp="1"/>
          </p:cNvSpPr>
          <p:nvPr>
            <p:ph type="title"/>
          </p:nvPr>
        </p:nvSpPr>
        <p:spPr bwMode="auto">
          <a:xfrm>
            <a:off x="237506" y="-1"/>
            <a:ext cx="7534894" cy="65314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smtClean="0">
                <a:solidFill>
                  <a:srgbClr val="0070C0"/>
                </a:solidFill>
              </a:rPr>
              <a:t>Price Floor: The </a:t>
            </a:r>
            <a:r>
              <a:rPr lang="en-US" sz="4000" dirty="0" smtClean="0">
                <a:solidFill>
                  <a:srgbClr val="0070C0"/>
                </a:solidFill>
              </a:rPr>
              <a:t>minimum wage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304800" y="2468050"/>
            <a:ext cx="8534400" cy="439584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Impact of the minimum </a:t>
            </a:r>
            <a:r>
              <a:rPr lang="en-US" dirty="0" smtClean="0"/>
              <a:t>wage above equilibrium</a:t>
            </a:r>
            <a:endParaRPr lang="en-US" dirty="0" smtClean="0"/>
          </a:p>
          <a:p>
            <a:pPr lvl="1"/>
            <a:r>
              <a:rPr lang="en-US" dirty="0" smtClean="0"/>
              <a:t>Workers with high skills and much experience</a:t>
            </a:r>
          </a:p>
          <a:p>
            <a:pPr lvl="2"/>
            <a:r>
              <a:rPr lang="en-US" dirty="0" smtClean="0"/>
              <a:t>Not affected: Equilibrium wages are above the minimum</a:t>
            </a:r>
          </a:p>
          <a:p>
            <a:pPr lvl="2"/>
            <a:r>
              <a:rPr lang="en-US" dirty="0" smtClean="0"/>
              <a:t>Minimum wage is not binding</a:t>
            </a:r>
          </a:p>
          <a:p>
            <a:pPr lvl="1"/>
            <a:r>
              <a:rPr lang="en-US" dirty="0" smtClean="0"/>
              <a:t>Teenage labor: least skilled and least experienced</a:t>
            </a:r>
          </a:p>
          <a:p>
            <a:pPr lvl="2"/>
            <a:r>
              <a:rPr lang="en-US" dirty="0" smtClean="0"/>
              <a:t>Low equilibrium wages </a:t>
            </a:r>
          </a:p>
          <a:p>
            <a:pPr lvl="2"/>
            <a:r>
              <a:rPr lang="en-US" dirty="0" smtClean="0"/>
              <a:t>Willing to accept a lower wage in exchange for on-the-job training</a:t>
            </a:r>
          </a:p>
          <a:p>
            <a:pPr lvl="2"/>
            <a:r>
              <a:rPr lang="en-US" dirty="0" smtClean="0"/>
              <a:t>Minimum wage is binding</a:t>
            </a:r>
          </a:p>
        </p:txBody>
      </p:sp>
      <p:sp>
        <p:nvSpPr>
          <p:cNvPr id="6" name="Title 2"/>
          <p:cNvSpPr>
            <a:spLocks noGrp="1"/>
          </p:cNvSpPr>
          <p:nvPr>
            <p:ph type="title"/>
          </p:nvPr>
        </p:nvSpPr>
        <p:spPr bwMode="auto">
          <a:xfrm>
            <a:off x="237506" y="-1"/>
            <a:ext cx="7534894" cy="65314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smtClean="0">
                <a:solidFill>
                  <a:srgbClr val="0070C0"/>
                </a:solidFill>
              </a:rPr>
              <a:t>Price Floor: The </a:t>
            </a:r>
            <a:r>
              <a:rPr lang="en-US" sz="4000" dirty="0" smtClean="0">
                <a:solidFill>
                  <a:srgbClr val="0070C0"/>
                </a:solidFill>
              </a:rPr>
              <a:t>minimum wage</a:t>
            </a:r>
          </a:p>
        </p:txBody>
      </p:sp>
      <p:sp>
        <p:nvSpPr>
          <p:cNvPr id="4" name="Content Placeholder 1"/>
          <p:cNvSpPr txBox="1">
            <a:spLocks/>
          </p:cNvSpPr>
          <p:nvPr/>
        </p:nvSpPr>
        <p:spPr bwMode="auto">
          <a:xfrm>
            <a:off x="304800" y="841175"/>
            <a:ext cx="8534400" cy="175952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Market for labor</a:t>
            </a:r>
          </a:p>
          <a:p>
            <a:pPr lvl="1"/>
            <a:r>
              <a:rPr lang="en-US" dirty="0" smtClean="0"/>
              <a:t>Workers  </a:t>
            </a:r>
            <a:r>
              <a:rPr lang="en-US" i="1" dirty="0" smtClean="0"/>
              <a:t>(supply of labor)</a:t>
            </a:r>
          </a:p>
          <a:p>
            <a:pPr lvl="1"/>
            <a:r>
              <a:rPr lang="en-US" dirty="0" smtClean="0"/>
              <a:t>Firms  </a:t>
            </a:r>
            <a:r>
              <a:rPr lang="en-US" i="1" dirty="0" smtClean="0"/>
              <a:t>(demand for labor)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bwMode="auto">
          <a:xfrm>
            <a:off x="130425" y="8924"/>
            <a:ext cx="9013575" cy="65609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200" dirty="0" smtClean="0">
                <a:solidFill>
                  <a:srgbClr val="0070C0"/>
                </a:solidFill>
              </a:rPr>
              <a:t>Price Floor: </a:t>
            </a:r>
            <a:r>
              <a:rPr lang="en-US" sz="3200" dirty="0">
                <a:solidFill>
                  <a:srgbClr val="0070C0"/>
                </a:solidFill>
              </a:rPr>
              <a:t>M</a:t>
            </a:r>
            <a:r>
              <a:rPr lang="en-US" sz="3200" dirty="0" smtClean="0">
                <a:solidFill>
                  <a:srgbClr val="0070C0"/>
                </a:solidFill>
              </a:rPr>
              <a:t>inimum </a:t>
            </a:r>
            <a:r>
              <a:rPr lang="en-US" sz="3200" dirty="0" smtClean="0">
                <a:solidFill>
                  <a:srgbClr val="0070C0"/>
                </a:solidFill>
              </a:rPr>
              <a:t>wage </a:t>
            </a:r>
            <a:r>
              <a:rPr lang="en-US" sz="3200" dirty="0" smtClean="0">
                <a:solidFill>
                  <a:srgbClr val="0070C0"/>
                </a:solidFill>
              </a:rPr>
              <a:t>and</a:t>
            </a:r>
            <a:r>
              <a:rPr lang="en-US" sz="3200" dirty="0" smtClean="0">
                <a:solidFill>
                  <a:srgbClr val="0070C0"/>
                </a:solidFill>
              </a:rPr>
              <a:t> </a:t>
            </a:r>
            <a:r>
              <a:rPr lang="en-US" sz="3200" dirty="0" smtClean="0">
                <a:solidFill>
                  <a:srgbClr val="0070C0"/>
                </a:solidFill>
              </a:rPr>
              <a:t>the labor market</a:t>
            </a:r>
          </a:p>
        </p:txBody>
      </p:sp>
      <p:grpSp>
        <p:nvGrpSpPr>
          <p:cNvPr id="2" name="Group 76"/>
          <p:cNvGrpSpPr>
            <a:grpSpLocks/>
          </p:cNvGrpSpPr>
          <p:nvPr/>
        </p:nvGrpSpPr>
        <p:grpSpPr bwMode="auto">
          <a:xfrm>
            <a:off x="225425" y="1267188"/>
            <a:ext cx="4049713" cy="3448050"/>
            <a:chOff x="35626" y="1706454"/>
            <a:chExt cx="4049486" cy="3447421"/>
          </a:xfrm>
        </p:grpSpPr>
        <p:sp>
          <p:nvSpPr>
            <p:cNvPr id="5" name="Rectangle 4"/>
            <p:cNvSpPr/>
            <p:nvPr/>
          </p:nvSpPr>
          <p:spPr>
            <a:xfrm>
              <a:off x="729325" y="2030245"/>
              <a:ext cx="3355787" cy="312363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26680" name="Group 5"/>
            <p:cNvGrpSpPr>
              <a:grpSpLocks/>
            </p:cNvGrpSpPr>
            <p:nvPr/>
          </p:nvGrpSpPr>
          <p:grpSpPr bwMode="auto">
            <a:xfrm>
              <a:off x="35626" y="1706454"/>
              <a:ext cx="693037" cy="3447421"/>
              <a:chOff x="1136375" y="1125212"/>
              <a:chExt cx="692492" cy="3446788"/>
            </a:xfrm>
          </p:grpSpPr>
          <p:cxnSp>
            <p:nvCxnSpPr>
              <p:cNvPr id="7" name="Straight Connector 6"/>
              <p:cNvCxnSpPr/>
              <p:nvPr/>
            </p:nvCxnSpPr>
            <p:spPr>
              <a:xfrm rot="5400000">
                <a:off x="229914" y="2972386"/>
                <a:ext cx="319922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682" name="TextBox 7"/>
              <p:cNvSpPr txBox="1">
                <a:spLocks noChangeArrowheads="1"/>
              </p:cNvSpPr>
              <p:nvPr/>
            </p:nvSpPr>
            <p:spPr bwMode="auto">
              <a:xfrm>
                <a:off x="1136375" y="1125212"/>
                <a:ext cx="645566" cy="307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Wage</a:t>
                </a:r>
              </a:p>
            </p:txBody>
          </p:sp>
        </p:grpSp>
      </p:grpSp>
      <p:grpSp>
        <p:nvGrpSpPr>
          <p:cNvPr id="6" name="Group 8"/>
          <p:cNvGrpSpPr>
            <a:grpSpLocks/>
          </p:cNvGrpSpPr>
          <p:nvPr/>
        </p:nvGrpSpPr>
        <p:grpSpPr bwMode="auto">
          <a:xfrm>
            <a:off x="754063" y="4715238"/>
            <a:ext cx="3694112" cy="539750"/>
            <a:chOff x="1676400" y="5181600"/>
            <a:chExt cx="3694316" cy="539937"/>
          </a:xfrm>
        </p:grpSpPr>
        <p:cxnSp>
          <p:nvCxnSpPr>
            <p:cNvPr id="10" name="Straight Connector 9"/>
            <p:cNvCxnSpPr/>
            <p:nvPr/>
          </p:nvCxnSpPr>
          <p:spPr>
            <a:xfrm>
              <a:off x="1828808" y="5181600"/>
              <a:ext cx="34037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677" name="TextBox 10"/>
            <p:cNvSpPr txBox="1">
              <a:spLocks noChangeArrowheads="1"/>
            </p:cNvSpPr>
            <p:nvPr/>
          </p:nvSpPr>
          <p:spPr bwMode="auto">
            <a:xfrm>
              <a:off x="4480729" y="5198317"/>
              <a:ext cx="8899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Quantity</a:t>
              </a:r>
            </a:p>
            <a:p>
              <a:pPr algn="ctr" eaLnBrk="1" hangingPunct="1"/>
              <a:r>
                <a:rPr lang="en-US" sz="1400"/>
                <a:t> of Labor</a:t>
              </a:r>
            </a:p>
          </p:txBody>
        </p:sp>
        <p:sp>
          <p:nvSpPr>
            <p:cNvPr id="26678"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8" name="Group 12"/>
          <p:cNvGrpSpPr>
            <a:grpSpLocks/>
          </p:cNvGrpSpPr>
          <p:nvPr/>
        </p:nvGrpSpPr>
        <p:grpSpPr bwMode="auto">
          <a:xfrm>
            <a:off x="1200150" y="2221275"/>
            <a:ext cx="3068638" cy="1922463"/>
            <a:chOff x="2322309" y="2808578"/>
            <a:chExt cx="3427260" cy="2609559"/>
          </a:xfrm>
        </p:grpSpPr>
        <p:cxnSp>
          <p:nvCxnSpPr>
            <p:cNvPr id="14" name="Straight Connector 13"/>
            <p:cNvCxnSpPr/>
            <p:nvPr/>
          </p:nvCxnSpPr>
          <p:spPr>
            <a:xfrm>
              <a:off x="2322309" y="2808578"/>
              <a:ext cx="2851026" cy="2609559"/>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6675" name="TextBox 14"/>
            <p:cNvSpPr txBox="1">
              <a:spLocks noChangeArrowheads="1"/>
            </p:cNvSpPr>
            <p:nvPr/>
          </p:nvSpPr>
          <p:spPr bwMode="auto">
            <a:xfrm>
              <a:off x="4821962" y="4493250"/>
              <a:ext cx="927607" cy="709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Labor</a:t>
              </a:r>
            </a:p>
            <a:p>
              <a:pPr algn="ctr" eaLnBrk="1" hangingPunct="1"/>
              <a:r>
                <a:rPr lang="en-US" sz="1400"/>
                <a:t>demand</a:t>
              </a:r>
              <a:endParaRPr lang="en-US" sz="1400" baseline="-25000"/>
            </a:p>
          </p:txBody>
        </p:sp>
      </p:grpSp>
      <p:grpSp>
        <p:nvGrpSpPr>
          <p:cNvPr id="9" name="Group 22"/>
          <p:cNvGrpSpPr>
            <a:grpSpLocks/>
          </p:cNvGrpSpPr>
          <p:nvPr/>
        </p:nvGrpSpPr>
        <p:grpSpPr bwMode="auto">
          <a:xfrm>
            <a:off x="2052638" y="3324588"/>
            <a:ext cx="1158875" cy="1912937"/>
            <a:chOff x="2426883" y="3181794"/>
            <a:chExt cx="1159409" cy="1913797"/>
          </a:xfrm>
        </p:grpSpPr>
        <p:cxnSp>
          <p:nvCxnSpPr>
            <p:cNvPr id="17" name="Straight Connector 16"/>
            <p:cNvCxnSpPr/>
            <p:nvPr/>
          </p:nvCxnSpPr>
          <p:spPr>
            <a:xfrm rot="16200000" flipH="1">
              <a:off x="2351450" y="3876637"/>
              <a:ext cx="1389686"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6673" name="TextBox 24"/>
            <p:cNvSpPr txBox="1">
              <a:spLocks noChangeArrowheads="1"/>
            </p:cNvSpPr>
            <p:nvPr/>
          </p:nvSpPr>
          <p:spPr bwMode="auto">
            <a:xfrm>
              <a:off x="2426883" y="4572000"/>
              <a:ext cx="1159409" cy="523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Equilibrium</a:t>
              </a:r>
            </a:p>
            <a:p>
              <a:pPr algn="ctr" eaLnBrk="1" hangingPunct="1"/>
              <a:r>
                <a:rPr lang="en-US" sz="1400"/>
                <a:t>employment</a:t>
              </a:r>
            </a:p>
          </p:txBody>
        </p:sp>
      </p:grpSp>
      <p:sp>
        <p:nvSpPr>
          <p:cNvPr id="19" name="TextBox 18"/>
          <p:cNvSpPr txBox="1">
            <a:spLocks noChangeArrowheads="1"/>
          </p:cNvSpPr>
          <p:nvPr/>
        </p:nvSpPr>
        <p:spPr bwMode="auto">
          <a:xfrm>
            <a:off x="1292225" y="865550"/>
            <a:ext cx="198951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A </a:t>
            </a:r>
            <a:r>
              <a:rPr lang="en-US" sz="1600" dirty="0"/>
              <a:t>free labor market</a:t>
            </a:r>
          </a:p>
        </p:txBody>
      </p:sp>
      <p:sp>
        <p:nvSpPr>
          <p:cNvPr id="20" name="TextBox 19"/>
          <p:cNvSpPr txBox="1">
            <a:spLocks noChangeArrowheads="1"/>
          </p:cNvSpPr>
          <p:nvPr/>
        </p:nvSpPr>
        <p:spPr bwMode="auto">
          <a:xfrm>
            <a:off x="0" y="5575863"/>
            <a:ext cx="8942388"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The left illustration</a:t>
            </a:r>
            <a:r>
              <a:rPr lang="en-US" sz="1600" dirty="0"/>
              <a:t> </a:t>
            </a:r>
            <a:r>
              <a:rPr lang="en-US" sz="1600" dirty="0" smtClean="0"/>
              <a:t>shows </a:t>
            </a:r>
            <a:r>
              <a:rPr lang="en-US" sz="1600" dirty="0"/>
              <a:t>a labor market in which the wage adjusts to balance labor supply and labor </a:t>
            </a:r>
            <a:r>
              <a:rPr lang="en-US" sz="1600" dirty="0" smtClean="0"/>
              <a:t>demand. The right illustration </a:t>
            </a:r>
            <a:r>
              <a:rPr lang="en-US" sz="1600" dirty="0"/>
              <a:t>shows the impact of a binding minimum wage. Because the minimum wage is a price floor, it causes a surplus: The quantity of labor supplied exceeds the quantity demanded. The result is unemployment.</a:t>
            </a:r>
          </a:p>
        </p:txBody>
      </p:sp>
      <p:sp>
        <p:nvSpPr>
          <p:cNvPr id="21" name="TextBox 20"/>
          <p:cNvSpPr txBox="1">
            <a:spLocks noChangeArrowheads="1"/>
          </p:cNvSpPr>
          <p:nvPr/>
        </p:nvSpPr>
        <p:spPr bwMode="auto">
          <a:xfrm>
            <a:off x="5910414" y="865550"/>
            <a:ext cx="241110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A </a:t>
            </a:r>
            <a:r>
              <a:rPr lang="en-US" sz="1600" dirty="0"/>
              <a:t>Labor Market with a </a:t>
            </a:r>
          </a:p>
          <a:p>
            <a:pPr algn="ctr" eaLnBrk="1" hangingPunct="1"/>
            <a:r>
              <a:rPr lang="en-US" sz="1600" dirty="0"/>
              <a:t>Binding Minimum Wage</a:t>
            </a:r>
          </a:p>
        </p:txBody>
      </p:sp>
      <p:grpSp>
        <p:nvGrpSpPr>
          <p:cNvPr id="11" name="Group 76"/>
          <p:cNvGrpSpPr>
            <a:grpSpLocks/>
          </p:cNvGrpSpPr>
          <p:nvPr/>
        </p:nvGrpSpPr>
        <p:grpSpPr bwMode="auto">
          <a:xfrm>
            <a:off x="-80963" y="3053125"/>
            <a:ext cx="2681288" cy="523875"/>
            <a:chOff x="817604" y="2942910"/>
            <a:chExt cx="2681368" cy="523866"/>
          </a:xfrm>
        </p:grpSpPr>
        <p:cxnSp>
          <p:nvCxnSpPr>
            <p:cNvPr id="23" name="Straight Connector 22"/>
            <p:cNvCxnSpPr/>
            <p:nvPr/>
          </p:nvCxnSpPr>
          <p:spPr>
            <a:xfrm>
              <a:off x="1828872" y="3200081"/>
              <a:ext cx="1670100" cy="317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6671" name="TextBox 78"/>
            <p:cNvSpPr txBox="1">
              <a:spLocks noChangeArrowheads="1"/>
            </p:cNvSpPr>
            <p:nvPr/>
          </p:nvSpPr>
          <p:spPr bwMode="auto">
            <a:xfrm>
              <a:off x="817604" y="2942910"/>
              <a:ext cx="1070932" cy="52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Equilibrium</a:t>
              </a:r>
            </a:p>
            <a:p>
              <a:pPr algn="ctr" eaLnBrk="1" hangingPunct="1"/>
              <a:r>
                <a:rPr lang="en-US" sz="1400"/>
                <a:t>wage</a:t>
              </a:r>
            </a:p>
          </p:txBody>
        </p:sp>
      </p:grpSp>
      <p:grpSp>
        <p:nvGrpSpPr>
          <p:cNvPr id="12" name="Group 90"/>
          <p:cNvGrpSpPr>
            <a:grpSpLocks/>
          </p:cNvGrpSpPr>
          <p:nvPr/>
        </p:nvGrpSpPr>
        <p:grpSpPr bwMode="auto">
          <a:xfrm>
            <a:off x="1033463" y="1859325"/>
            <a:ext cx="3376612" cy="2700338"/>
            <a:chOff x="2088692" y="4695945"/>
            <a:chExt cx="3772340" cy="3663315"/>
          </a:xfrm>
        </p:grpSpPr>
        <p:cxnSp>
          <p:nvCxnSpPr>
            <p:cNvPr id="26" name="Straight Connector 25"/>
            <p:cNvCxnSpPr/>
            <p:nvPr/>
          </p:nvCxnSpPr>
          <p:spPr>
            <a:xfrm flipV="1">
              <a:off x="2088692" y="5395873"/>
              <a:ext cx="3275746" cy="2963387"/>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6669" name="TextBox 92"/>
            <p:cNvSpPr txBox="1">
              <a:spLocks noChangeArrowheads="1"/>
            </p:cNvSpPr>
            <p:nvPr/>
          </p:nvSpPr>
          <p:spPr bwMode="auto">
            <a:xfrm>
              <a:off x="5020935" y="4695945"/>
              <a:ext cx="840097" cy="709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Labor</a:t>
              </a:r>
            </a:p>
            <a:p>
              <a:pPr algn="ctr" eaLnBrk="1" hangingPunct="1"/>
              <a:r>
                <a:rPr lang="en-US" sz="1400"/>
                <a:t>supply </a:t>
              </a:r>
              <a:endParaRPr lang="en-US" sz="1400" baseline="-25000"/>
            </a:p>
          </p:txBody>
        </p:sp>
      </p:grpSp>
      <p:sp>
        <p:nvSpPr>
          <p:cNvPr id="28" name="Freeform 183"/>
          <p:cNvSpPr>
            <a:spLocks/>
          </p:cNvSpPr>
          <p:nvPr/>
        </p:nvSpPr>
        <p:spPr bwMode="auto">
          <a:xfrm>
            <a:off x="2617788" y="325791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nvGrpSpPr>
          <p:cNvPr id="13" name="Group 77"/>
          <p:cNvGrpSpPr>
            <a:grpSpLocks/>
          </p:cNvGrpSpPr>
          <p:nvPr/>
        </p:nvGrpSpPr>
        <p:grpSpPr bwMode="auto">
          <a:xfrm>
            <a:off x="4827588" y="1313225"/>
            <a:ext cx="4022725" cy="3398838"/>
            <a:chOff x="4693186" y="1751978"/>
            <a:chExt cx="4023303" cy="3399921"/>
          </a:xfrm>
        </p:grpSpPr>
        <p:sp>
          <p:nvSpPr>
            <p:cNvPr id="36" name="Rectangle 35"/>
            <p:cNvSpPr/>
            <p:nvPr/>
          </p:nvSpPr>
          <p:spPr>
            <a:xfrm>
              <a:off x="5298110" y="2028291"/>
              <a:ext cx="3418379" cy="31236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26665" name="Group 36"/>
            <p:cNvGrpSpPr>
              <a:grpSpLocks/>
            </p:cNvGrpSpPr>
            <p:nvPr/>
          </p:nvGrpSpPr>
          <p:grpSpPr bwMode="auto">
            <a:xfrm>
              <a:off x="4693186" y="1751978"/>
              <a:ext cx="646074" cy="3399921"/>
              <a:chOff x="1223854" y="1172704"/>
              <a:chExt cx="645566" cy="3399296"/>
            </a:xfrm>
          </p:grpSpPr>
          <p:cxnSp>
            <p:nvCxnSpPr>
              <p:cNvPr id="38" name="Straight Connector 37"/>
              <p:cNvCxnSpPr/>
              <p:nvPr/>
            </p:nvCxnSpPr>
            <p:spPr>
              <a:xfrm rot="5400000">
                <a:off x="228680" y="2972378"/>
                <a:ext cx="319924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667" name="TextBox 38"/>
              <p:cNvSpPr txBox="1">
                <a:spLocks noChangeArrowheads="1"/>
              </p:cNvSpPr>
              <p:nvPr/>
            </p:nvSpPr>
            <p:spPr bwMode="auto">
              <a:xfrm>
                <a:off x="1223854" y="1172704"/>
                <a:ext cx="645566" cy="307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Wage</a:t>
                </a:r>
              </a:p>
            </p:txBody>
          </p:sp>
        </p:grpSp>
      </p:grpSp>
      <p:grpSp>
        <p:nvGrpSpPr>
          <p:cNvPr id="16" name="Group 39"/>
          <p:cNvGrpSpPr>
            <a:grpSpLocks/>
          </p:cNvGrpSpPr>
          <p:nvPr/>
        </p:nvGrpSpPr>
        <p:grpSpPr bwMode="auto">
          <a:xfrm>
            <a:off x="5300663" y="4712063"/>
            <a:ext cx="3771900" cy="528637"/>
            <a:chOff x="1676400" y="5181600"/>
            <a:chExt cx="3772099" cy="528062"/>
          </a:xfrm>
        </p:grpSpPr>
        <p:cxnSp>
          <p:nvCxnSpPr>
            <p:cNvPr id="41" name="Straight Connector 40"/>
            <p:cNvCxnSpPr/>
            <p:nvPr/>
          </p:nvCxnSpPr>
          <p:spPr>
            <a:xfrm>
              <a:off x="1828808" y="5181600"/>
              <a:ext cx="3400604" cy="475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662" name="TextBox 41"/>
            <p:cNvSpPr txBox="1">
              <a:spLocks noChangeArrowheads="1"/>
            </p:cNvSpPr>
            <p:nvPr/>
          </p:nvSpPr>
          <p:spPr bwMode="auto">
            <a:xfrm>
              <a:off x="4558512" y="5186442"/>
              <a:ext cx="8899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Quantity</a:t>
              </a:r>
            </a:p>
            <a:p>
              <a:pPr algn="ctr" eaLnBrk="1" hangingPunct="1"/>
              <a:r>
                <a:rPr lang="en-US" sz="1400"/>
                <a:t>of Labor </a:t>
              </a:r>
            </a:p>
          </p:txBody>
        </p:sp>
        <p:sp>
          <p:nvSpPr>
            <p:cNvPr id="26663" name="TextBox 42"/>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18" name="Group 28"/>
          <p:cNvGrpSpPr>
            <a:grpSpLocks/>
          </p:cNvGrpSpPr>
          <p:nvPr/>
        </p:nvGrpSpPr>
        <p:grpSpPr bwMode="auto">
          <a:xfrm>
            <a:off x="4581525" y="2734038"/>
            <a:ext cx="4233863" cy="523875"/>
            <a:chOff x="981580" y="3014249"/>
            <a:chExt cx="4232928" cy="523791"/>
          </a:xfrm>
        </p:grpSpPr>
        <p:cxnSp>
          <p:nvCxnSpPr>
            <p:cNvPr id="57" name="Straight Connector 56"/>
            <p:cNvCxnSpPr/>
            <p:nvPr/>
          </p:nvCxnSpPr>
          <p:spPr>
            <a:xfrm>
              <a:off x="1829118" y="3199956"/>
              <a:ext cx="3385390" cy="1588"/>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6660" name="TextBox 30"/>
            <p:cNvSpPr txBox="1">
              <a:spLocks noChangeArrowheads="1"/>
            </p:cNvSpPr>
            <p:nvPr/>
          </p:nvSpPr>
          <p:spPr bwMode="auto">
            <a:xfrm>
              <a:off x="981580" y="3014249"/>
              <a:ext cx="910542" cy="52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Minimum</a:t>
              </a:r>
            </a:p>
            <a:p>
              <a:pPr algn="ctr" eaLnBrk="1" hangingPunct="1"/>
              <a:r>
                <a:rPr lang="en-US" sz="1400"/>
                <a:t>wage</a:t>
              </a:r>
            </a:p>
          </p:txBody>
        </p:sp>
      </p:grpSp>
      <p:grpSp>
        <p:nvGrpSpPr>
          <p:cNvPr id="22" name="Group 22"/>
          <p:cNvGrpSpPr>
            <a:grpSpLocks/>
          </p:cNvGrpSpPr>
          <p:nvPr/>
        </p:nvGrpSpPr>
        <p:grpSpPr bwMode="auto">
          <a:xfrm>
            <a:off x="6207125" y="2921363"/>
            <a:ext cx="1028700" cy="2314575"/>
            <a:chOff x="2545643" y="2779727"/>
            <a:chExt cx="1029553" cy="2315865"/>
          </a:xfrm>
        </p:grpSpPr>
        <p:cxnSp>
          <p:nvCxnSpPr>
            <p:cNvPr id="61" name="Straight Connector 60"/>
            <p:cNvCxnSpPr/>
            <p:nvPr/>
          </p:nvCxnSpPr>
          <p:spPr>
            <a:xfrm rot="5400000">
              <a:off x="2151066" y="3674781"/>
              <a:ext cx="1791698"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6658" name="TextBox 24"/>
            <p:cNvSpPr txBox="1">
              <a:spLocks noChangeArrowheads="1"/>
            </p:cNvSpPr>
            <p:nvPr/>
          </p:nvSpPr>
          <p:spPr bwMode="auto">
            <a:xfrm>
              <a:off x="2545643" y="4572001"/>
              <a:ext cx="1029553" cy="523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Quantity</a:t>
              </a:r>
            </a:p>
            <a:p>
              <a:pPr algn="ctr" eaLnBrk="1" hangingPunct="1"/>
              <a:r>
                <a:rPr lang="en-US" sz="1400"/>
                <a:t>demanded</a:t>
              </a:r>
            </a:p>
          </p:txBody>
        </p:sp>
      </p:grpSp>
      <p:grpSp>
        <p:nvGrpSpPr>
          <p:cNvPr id="24" name="Group 22"/>
          <p:cNvGrpSpPr>
            <a:grpSpLocks/>
          </p:cNvGrpSpPr>
          <p:nvPr/>
        </p:nvGrpSpPr>
        <p:grpSpPr bwMode="auto">
          <a:xfrm>
            <a:off x="7380288" y="2910250"/>
            <a:ext cx="852487" cy="2324100"/>
            <a:chOff x="2628775" y="2769819"/>
            <a:chExt cx="851601" cy="2325773"/>
          </a:xfrm>
        </p:grpSpPr>
        <p:cxnSp>
          <p:nvCxnSpPr>
            <p:cNvPr id="66" name="Straight Connector 65"/>
            <p:cNvCxnSpPr/>
            <p:nvPr/>
          </p:nvCxnSpPr>
          <p:spPr>
            <a:xfrm rot="5400000">
              <a:off x="2146677" y="3668995"/>
              <a:ext cx="1803110" cy="475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6656" name="TextBox 24"/>
            <p:cNvSpPr txBox="1">
              <a:spLocks noChangeArrowheads="1"/>
            </p:cNvSpPr>
            <p:nvPr/>
          </p:nvSpPr>
          <p:spPr bwMode="auto">
            <a:xfrm>
              <a:off x="2628775" y="4572001"/>
              <a:ext cx="851601" cy="523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Quantity</a:t>
              </a:r>
            </a:p>
            <a:p>
              <a:pPr algn="ctr" eaLnBrk="1" hangingPunct="1"/>
              <a:r>
                <a:rPr lang="en-US" sz="1400"/>
                <a:t>supplied</a:t>
              </a:r>
            </a:p>
          </p:txBody>
        </p:sp>
      </p:grpSp>
      <p:grpSp>
        <p:nvGrpSpPr>
          <p:cNvPr id="25" name="Group 132"/>
          <p:cNvGrpSpPr>
            <a:grpSpLocks/>
          </p:cNvGrpSpPr>
          <p:nvPr/>
        </p:nvGrpSpPr>
        <p:grpSpPr bwMode="auto">
          <a:xfrm>
            <a:off x="6486525" y="1962513"/>
            <a:ext cx="1685925" cy="862012"/>
            <a:chOff x="1762777" y="817948"/>
            <a:chExt cx="1685415" cy="860675"/>
          </a:xfrm>
        </p:grpSpPr>
        <p:sp>
          <p:nvSpPr>
            <p:cNvPr id="26653" name="TextBox 133"/>
            <p:cNvSpPr txBox="1">
              <a:spLocks noChangeArrowheads="1"/>
            </p:cNvSpPr>
            <p:nvPr/>
          </p:nvSpPr>
          <p:spPr bwMode="auto">
            <a:xfrm>
              <a:off x="1762777" y="817948"/>
              <a:ext cx="1685415" cy="58430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Labor surplus</a:t>
              </a:r>
            </a:p>
            <a:p>
              <a:pPr algn="ctr" eaLnBrk="1" hangingPunct="1"/>
              <a:r>
                <a:rPr lang="en-US" sz="1600" dirty="0"/>
                <a:t>(unemployment)</a:t>
              </a:r>
            </a:p>
          </p:txBody>
        </p:sp>
        <p:sp>
          <p:nvSpPr>
            <p:cNvPr id="72" name="Left Brace 71"/>
            <p:cNvSpPr/>
            <p:nvPr/>
          </p:nvSpPr>
          <p:spPr>
            <a:xfrm rot="5400000">
              <a:off x="2400916" y="983665"/>
              <a:ext cx="250436" cy="1139480"/>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grpSp>
        <p:nvGrpSpPr>
          <p:cNvPr id="27" name="Group 83"/>
          <p:cNvGrpSpPr>
            <a:grpSpLocks/>
          </p:cNvGrpSpPr>
          <p:nvPr/>
        </p:nvGrpSpPr>
        <p:grpSpPr bwMode="auto">
          <a:xfrm>
            <a:off x="5768975" y="2218100"/>
            <a:ext cx="3070225" cy="1924050"/>
            <a:chOff x="2322309" y="2808578"/>
            <a:chExt cx="3427260" cy="2609559"/>
          </a:xfrm>
        </p:grpSpPr>
        <p:cxnSp>
          <p:nvCxnSpPr>
            <p:cNvPr id="85" name="Straight Connector 84"/>
            <p:cNvCxnSpPr/>
            <p:nvPr/>
          </p:nvCxnSpPr>
          <p:spPr>
            <a:xfrm>
              <a:off x="2322309" y="2808578"/>
              <a:ext cx="2851325" cy="2609559"/>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6652" name="TextBox 85"/>
            <p:cNvSpPr txBox="1">
              <a:spLocks noChangeArrowheads="1"/>
            </p:cNvSpPr>
            <p:nvPr/>
          </p:nvSpPr>
          <p:spPr bwMode="auto">
            <a:xfrm>
              <a:off x="4821962" y="4493250"/>
              <a:ext cx="927607" cy="709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Labor</a:t>
              </a:r>
            </a:p>
            <a:p>
              <a:pPr algn="ctr" eaLnBrk="1" hangingPunct="1"/>
              <a:r>
                <a:rPr lang="en-US" sz="1400"/>
                <a:t>demand</a:t>
              </a:r>
              <a:endParaRPr lang="en-US" sz="1400" baseline="-25000"/>
            </a:p>
          </p:txBody>
        </p:sp>
      </p:grpSp>
      <p:grpSp>
        <p:nvGrpSpPr>
          <p:cNvPr id="29" name="Group 90"/>
          <p:cNvGrpSpPr>
            <a:grpSpLocks/>
          </p:cNvGrpSpPr>
          <p:nvPr/>
        </p:nvGrpSpPr>
        <p:grpSpPr bwMode="auto">
          <a:xfrm>
            <a:off x="5603875" y="1857738"/>
            <a:ext cx="3376613" cy="2700337"/>
            <a:chOff x="2088692" y="4695945"/>
            <a:chExt cx="3772340" cy="3663315"/>
          </a:xfrm>
        </p:grpSpPr>
        <p:cxnSp>
          <p:nvCxnSpPr>
            <p:cNvPr id="88" name="Straight Connector 87"/>
            <p:cNvCxnSpPr/>
            <p:nvPr/>
          </p:nvCxnSpPr>
          <p:spPr>
            <a:xfrm flipV="1">
              <a:off x="2088692" y="5395872"/>
              <a:ext cx="3275746" cy="29633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6650" name="TextBox 92"/>
            <p:cNvSpPr txBox="1">
              <a:spLocks noChangeArrowheads="1"/>
            </p:cNvSpPr>
            <p:nvPr/>
          </p:nvSpPr>
          <p:spPr bwMode="auto">
            <a:xfrm>
              <a:off x="5020935" y="4695945"/>
              <a:ext cx="840097" cy="709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Labor</a:t>
              </a:r>
            </a:p>
            <a:p>
              <a:pPr algn="ctr" eaLnBrk="1" hangingPunct="1"/>
              <a:r>
                <a:rPr lang="en-US" sz="1400"/>
                <a:t>supply </a:t>
              </a:r>
              <a:endParaRPr lang="en-US" sz="1400" baseline="-25000"/>
            </a:p>
          </p:txBody>
        </p:sp>
      </p:grpSp>
      <p:sp>
        <p:nvSpPr>
          <p:cNvPr id="68" name="Freeform 183"/>
          <p:cNvSpPr>
            <a:spLocks/>
          </p:cNvSpPr>
          <p:nvPr/>
        </p:nvSpPr>
        <p:spPr bwMode="auto">
          <a:xfrm>
            <a:off x="6643688" y="285468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sp>
        <p:nvSpPr>
          <p:cNvPr id="69" name="Freeform 183"/>
          <p:cNvSpPr>
            <a:spLocks/>
          </p:cNvSpPr>
          <p:nvPr/>
        </p:nvSpPr>
        <p:spPr bwMode="auto">
          <a:xfrm>
            <a:off x="7742238" y="285468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par>
                                <p:cTn id="12" presetID="22" presetClass="entr" presetSubtype="4" fill="hold"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1000"/>
                                        <p:tgtEl>
                                          <p:spTgt spid="12"/>
                                        </p:tgtEl>
                                      </p:cBhvr>
                                    </p:animEffect>
                                  </p:childTnLst>
                                </p:cTn>
                              </p:par>
                            </p:childTnLst>
                          </p:cTn>
                        </p:par>
                        <p:par>
                          <p:cTn id="19" fill="hold" nodeType="afterGroup">
                            <p:stCondLst>
                              <p:cond delay="2000"/>
                            </p:stCondLst>
                            <p:childTnLst>
                              <p:par>
                                <p:cTn id="20" presetID="22" presetClass="entr" presetSubtype="8" fill="hold"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1000"/>
                                        <p:tgtEl>
                                          <p:spTgt spid="8"/>
                                        </p:tgtEl>
                                      </p:cBhvr>
                                    </p:animEffect>
                                  </p:childTnLst>
                                </p:cTn>
                              </p:par>
                            </p:childTnLst>
                          </p:cTn>
                        </p:par>
                        <p:par>
                          <p:cTn id="23" fill="hold" nodeType="afterGroup">
                            <p:stCondLst>
                              <p:cond delay="3000"/>
                            </p:stCondLst>
                            <p:childTnLst>
                              <p:par>
                                <p:cTn id="24" presetID="22" presetClass="entr" presetSubtype="8" fill="hold" grpId="0" nodeType="after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wipe(left)">
                                      <p:cBhvr>
                                        <p:cTn id="26" dur="500"/>
                                        <p:tgtEl>
                                          <p:spTgt spid="28"/>
                                        </p:tgtEl>
                                      </p:cBhvr>
                                    </p:animEffect>
                                  </p:childTnLst>
                                </p:cTn>
                              </p:par>
                            </p:childTnLst>
                          </p:cTn>
                        </p:par>
                        <p:par>
                          <p:cTn id="27" fill="hold" nodeType="afterGroup">
                            <p:stCondLst>
                              <p:cond delay="3500"/>
                            </p:stCondLst>
                            <p:childTnLst>
                              <p:par>
                                <p:cTn id="28" presetID="22" presetClass="entr" presetSubtype="8" fill="hold" nodeType="after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left)">
                                      <p:cBhvr>
                                        <p:cTn id="30" dur="500"/>
                                        <p:tgtEl>
                                          <p:spTgt spid="11"/>
                                        </p:tgtEl>
                                      </p:cBhvr>
                                    </p:animEffect>
                                  </p:childTnLst>
                                </p:cTn>
                              </p:par>
                            </p:childTnLst>
                          </p:cTn>
                        </p:par>
                        <p:par>
                          <p:cTn id="31" fill="hold" nodeType="afterGroup">
                            <p:stCondLst>
                              <p:cond delay="4000"/>
                            </p:stCondLst>
                            <p:childTnLst>
                              <p:par>
                                <p:cTn id="32" presetID="22" presetClass="entr" presetSubtype="1" fill="hold" nodeType="after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up)">
                                      <p:cBhvr>
                                        <p:cTn id="34" dur="500"/>
                                        <p:tgtEl>
                                          <p:spTgt spid="9"/>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wipe(left)">
                                      <p:cBhvr>
                                        <p:cTn id="39" dur="500"/>
                                        <p:tgtEl>
                                          <p:spTgt spid="21"/>
                                        </p:tgtEl>
                                      </p:cBhvr>
                                    </p:animEffect>
                                  </p:childTnLst>
                                </p:cTn>
                              </p:par>
                            </p:childTnLst>
                          </p:cTn>
                        </p:par>
                        <p:par>
                          <p:cTn id="40" fill="hold" nodeType="afterGroup">
                            <p:stCondLst>
                              <p:cond delay="500"/>
                            </p:stCondLst>
                            <p:childTnLst>
                              <p:par>
                                <p:cTn id="41" presetID="22" presetClass="entr" presetSubtype="8" fill="hold" nodeType="after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wipe(left)">
                                      <p:cBhvr>
                                        <p:cTn id="43" dur="500"/>
                                        <p:tgtEl>
                                          <p:spTgt spid="16"/>
                                        </p:tgtEl>
                                      </p:cBhvr>
                                    </p:animEffect>
                                  </p:childTnLst>
                                </p:cTn>
                              </p:par>
                              <p:par>
                                <p:cTn id="44" presetID="22" presetClass="entr" presetSubtype="4" fill="hold" nodeType="with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wipe(down)">
                                      <p:cBhvr>
                                        <p:cTn id="46" dur="500"/>
                                        <p:tgtEl>
                                          <p:spTgt spid="13"/>
                                        </p:tgtEl>
                                      </p:cBhvr>
                                    </p:animEffect>
                                  </p:childTnLst>
                                </p:cTn>
                              </p:par>
                            </p:childTnLst>
                          </p:cTn>
                        </p:par>
                        <p:par>
                          <p:cTn id="47" fill="hold" nodeType="afterGroup">
                            <p:stCondLst>
                              <p:cond delay="1000"/>
                            </p:stCondLst>
                            <p:childTnLst>
                              <p:par>
                                <p:cTn id="48" presetID="22" presetClass="entr" presetSubtype="8" fill="hold" nodeType="afterEffect">
                                  <p:stCondLst>
                                    <p:cond delay="0"/>
                                  </p:stCondLst>
                                  <p:childTnLst>
                                    <p:set>
                                      <p:cBhvr>
                                        <p:cTn id="49" dur="1" fill="hold">
                                          <p:stCondLst>
                                            <p:cond delay="0"/>
                                          </p:stCondLst>
                                        </p:cTn>
                                        <p:tgtEl>
                                          <p:spTgt spid="29"/>
                                        </p:tgtEl>
                                        <p:attrNameLst>
                                          <p:attrName>style.visibility</p:attrName>
                                        </p:attrNameLst>
                                      </p:cBhvr>
                                      <p:to>
                                        <p:strVal val="visible"/>
                                      </p:to>
                                    </p:set>
                                    <p:animEffect transition="in" filter="wipe(left)">
                                      <p:cBhvr>
                                        <p:cTn id="50" dur="1000"/>
                                        <p:tgtEl>
                                          <p:spTgt spid="29"/>
                                        </p:tgtEl>
                                      </p:cBhvr>
                                    </p:animEffect>
                                  </p:childTnLst>
                                </p:cTn>
                              </p:par>
                            </p:childTnLst>
                          </p:cTn>
                        </p:par>
                        <p:par>
                          <p:cTn id="51" fill="hold" nodeType="afterGroup">
                            <p:stCondLst>
                              <p:cond delay="2000"/>
                            </p:stCondLst>
                            <p:childTnLst>
                              <p:par>
                                <p:cTn id="52" presetID="22" presetClass="entr" presetSubtype="8" fill="hold" nodeType="afterEffect">
                                  <p:stCondLst>
                                    <p:cond delay="0"/>
                                  </p:stCondLst>
                                  <p:childTnLst>
                                    <p:set>
                                      <p:cBhvr>
                                        <p:cTn id="53" dur="1" fill="hold">
                                          <p:stCondLst>
                                            <p:cond delay="0"/>
                                          </p:stCondLst>
                                        </p:cTn>
                                        <p:tgtEl>
                                          <p:spTgt spid="27"/>
                                        </p:tgtEl>
                                        <p:attrNameLst>
                                          <p:attrName>style.visibility</p:attrName>
                                        </p:attrNameLst>
                                      </p:cBhvr>
                                      <p:to>
                                        <p:strVal val="visible"/>
                                      </p:to>
                                    </p:set>
                                    <p:animEffect transition="in" filter="wipe(left)">
                                      <p:cBhvr>
                                        <p:cTn id="54" dur="1000"/>
                                        <p:tgtEl>
                                          <p:spTgt spid="27"/>
                                        </p:tgtEl>
                                      </p:cBhvr>
                                    </p:animEffect>
                                  </p:childTnLst>
                                </p:cTn>
                              </p:par>
                            </p:childTnLst>
                          </p:cTn>
                        </p:par>
                        <p:par>
                          <p:cTn id="55" fill="hold" nodeType="afterGroup">
                            <p:stCondLst>
                              <p:cond delay="3000"/>
                            </p:stCondLst>
                            <p:childTnLst>
                              <p:par>
                                <p:cTn id="56" presetID="22" presetClass="entr" presetSubtype="8" fill="hold" nodeType="after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wipe(left)">
                                      <p:cBhvr>
                                        <p:cTn id="58" dur="1000"/>
                                        <p:tgtEl>
                                          <p:spTgt spid="18"/>
                                        </p:tgtEl>
                                      </p:cBhvr>
                                    </p:animEffect>
                                  </p:childTnLst>
                                </p:cTn>
                              </p:par>
                            </p:childTnLst>
                          </p:cTn>
                        </p:par>
                        <p:par>
                          <p:cTn id="59" fill="hold" nodeType="afterGroup">
                            <p:stCondLst>
                              <p:cond delay="4000"/>
                            </p:stCondLst>
                            <p:childTnLst>
                              <p:par>
                                <p:cTn id="60" presetID="22" presetClass="entr" presetSubtype="8" fill="hold" grpId="0" nodeType="afterEffect">
                                  <p:stCondLst>
                                    <p:cond delay="0"/>
                                  </p:stCondLst>
                                  <p:childTnLst>
                                    <p:set>
                                      <p:cBhvr>
                                        <p:cTn id="61" dur="1" fill="hold">
                                          <p:stCondLst>
                                            <p:cond delay="0"/>
                                          </p:stCondLst>
                                        </p:cTn>
                                        <p:tgtEl>
                                          <p:spTgt spid="68"/>
                                        </p:tgtEl>
                                        <p:attrNameLst>
                                          <p:attrName>style.visibility</p:attrName>
                                        </p:attrNameLst>
                                      </p:cBhvr>
                                      <p:to>
                                        <p:strVal val="visible"/>
                                      </p:to>
                                    </p:set>
                                    <p:animEffect transition="in" filter="wipe(left)">
                                      <p:cBhvr>
                                        <p:cTn id="62" dur="500"/>
                                        <p:tgtEl>
                                          <p:spTgt spid="68"/>
                                        </p:tgtEl>
                                      </p:cBhvr>
                                    </p:animEffect>
                                  </p:childTnLst>
                                </p:cTn>
                              </p:par>
                            </p:childTnLst>
                          </p:cTn>
                        </p:par>
                        <p:par>
                          <p:cTn id="63" fill="hold" nodeType="afterGroup">
                            <p:stCondLst>
                              <p:cond delay="4500"/>
                            </p:stCondLst>
                            <p:childTnLst>
                              <p:par>
                                <p:cTn id="64" presetID="22" presetClass="entr" presetSubtype="1" fill="hold" nodeType="afterEffect">
                                  <p:stCondLst>
                                    <p:cond delay="0"/>
                                  </p:stCondLst>
                                  <p:childTnLst>
                                    <p:set>
                                      <p:cBhvr>
                                        <p:cTn id="65" dur="1" fill="hold">
                                          <p:stCondLst>
                                            <p:cond delay="0"/>
                                          </p:stCondLst>
                                        </p:cTn>
                                        <p:tgtEl>
                                          <p:spTgt spid="22"/>
                                        </p:tgtEl>
                                        <p:attrNameLst>
                                          <p:attrName>style.visibility</p:attrName>
                                        </p:attrNameLst>
                                      </p:cBhvr>
                                      <p:to>
                                        <p:strVal val="visible"/>
                                      </p:to>
                                    </p:set>
                                    <p:animEffect transition="in" filter="wipe(up)">
                                      <p:cBhvr>
                                        <p:cTn id="66" dur="500"/>
                                        <p:tgtEl>
                                          <p:spTgt spid="22"/>
                                        </p:tgtEl>
                                      </p:cBhvr>
                                    </p:animEffect>
                                  </p:childTnLst>
                                </p:cTn>
                              </p:par>
                            </p:childTnLst>
                          </p:cTn>
                        </p:par>
                        <p:par>
                          <p:cTn id="67" fill="hold" nodeType="afterGroup">
                            <p:stCondLst>
                              <p:cond delay="5000"/>
                            </p:stCondLst>
                            <p:childTnLst>
                              <p:par>
                                <p:cTn id="68" presetID="22" presetClass="entr" presetSubtype="8" fill="hold" grpId="0" nodeType="afterEffect">
                                  <p:stCondLst>
                                    <p:cond delay="0"/>
                                  </p:stCondLst>
                                  <p:childTnLst>
                                    <p:set>
                                      <p:cBhvr>
                                        <p:cTn id="69" dur="1" fill="hold">
                                          <p:stCondLst>
                                            <p:cond delay="0"/>
                                          </p:stCondLst>
                                        </p:cTn>
                                        <p:tgtEl>
                                          <p:spTgt spid="69"/>
                                        </p:tgtEl>
                                        <p:attrNameLst>
                                          <p:attrName>style.visibility</p:attrName>
                                        </p:attrNameLst>
                                      </p:cBhvr>
                                      <p:to>
                                        <p:strVal val="visible"/>
                                      </p:to>
                                    </p:set>
                                    <p:animEffect transition="in" filter="wipe(left)">
                                      <p:cBhvr>
                                        <p:cTn id="70" dur="500"/>
                                        <p:tgtEl>
                                          <p:spTgt spid="69"/>
                                        </p:tgtEl>
                                      </p:cBhvr>
                                    </p:animEffect>
                                  </p:childTnLst>
                                </p:cTn>
                              </p:par>
                            </p:childTnLst>
                          </p:cTn>
                        </p:par>
                        <p:par>
                          <p:cTn id="71" fill="hold" nodeType="afterGroup">
                            <p:stCondLst>
                              <p:cond delay="5500"/>
                            </p:stCondLst>
                            <p:childTnLst>
                              <p:par>
                                <p:cTn id="72" presetID="22" presetClass="entr" presetSubtype="1" fill="hold" nodeType="afterEffect">
                                  <p:stCondLst>
                                    <p:cond delay="0"/>
                                  </p:stCondLst>
                                  <p:childTnLst>
                                    <p:set>
                                      <p:cBhvr>
                                        <p:cTn id="73" dur="1" fill="hold">
                                          <p:stCondLst>
                                            <p:cond delay="0"/>
                                          </p:stCondLst>
                                        </p:cTn>
                                        <p:tgtEl>
                                          <p:spTgt spid="24"/>
                                        </p:tgtEl>
                                        <p:attrNameLst>
                                          <p:attrName>style.visibility</p:attrName>
                                        </p:attrNameLst>
                                      </p:cBhvr>
                                      <p:to>
                                        <p:strVal val="visible"/>
                                      </p:to>
                                    </p:set>
                                    <p:animEffect transition="in" filter="wipe(up)">
                                      <p:cBhvr>
                                        <p:cTn id="74" dur="500"/>
                                        <p:tgtEl>
                                          <p:spTgt spid="24"/>
                                        </p:tgtEl>
                                      </p:cBhvr>
                                    </p:animEffect>
                                  </p:childTnLst>
                                </p:cTn>
                              </p:par>
                            </p:childTnLst>
                          </p:cTn>
                        </p:par>
                        <p:par>
                          <p:cTn id="75" fill="hold" nodeType="afterGroup">
                            <p:stCondLst>
                              <p:cond delay="6000"/>
                            </p:stCondLst>
                            <p:childTnLst>
                              <p:par>
                                <p:cTn id="76" presetID="22" presetClass="entr" presetSubtype="8" fill="hold" nodeType="after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wipe(left)">
                                      <p:cBhvr>
                                        <p:cTn id="78" dur="500"/>
                                        <p:tgtEl>
                                          <p:spTgt spid="25"/>
                                        </p:tgtEl>
                                      </p:cBhvr>
                                    </p:animEffect>
                                  </p:childTnLst>
                                </p:cTn>
                              </p:par>
                            </p:childTnLst>
                          </p:cTn>
                        </p:par>
                      </p:childTnLst>
                    </p:cTn>
                  </p:par>
                  <p:par>
                    <p:cTn id="79" fill="hold">
                      <p:stCondLst>
                        <p:cond delay="indefinite"/>
                      </p:stCondLst>
                      <p:childTnLst>
                        <p:par>
                          <p:cTn id="80" fill="hold" nodeType="afterGroup">
                            <p:stCondLst>
                              <p:cond delay="0"/>
                            </p:stCondLst>
                            <p:childTnLst>
                              <p:par>
                                <p:cTn id="81" presetID="22" presetClass="entr" presetSubtype="8" fill="hold" grpId="0" nodeType="clickEffect">
                                  <p:stCondLst>
                                    <p:cond delay="0"/>
                                  </p:stCondLst>
                                  <p:childTnLst>
                                    <p:set>
                                      <p:cBhvr>
                                        <p:cTn id="82" dur="1" fill="hold">
                                          <p:stCondLst>
                                            <p:cond delay="0"/>
                                          </p:stCondLst>
                                        </p:cTn>
                                        <p:tgtEl>
                                          <p:spTgt spid="20"/>
                                        </p:tgtEl>
                                        <p:attrNameLst>
                                          <p:attrName>style.visibility</p:attrName>
                                        </p:attrNameLst>
                                      </p:cBhvr>
                                      <p:to>
                                        <p:strVal val="visible"/>
                                      </p:to>
                                    </p:set>
                                    <p:animEffect transition="in" filter="wipe(left)">
                                      <p:cBhvr>
                                        <p:cTn id="83"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8" grpId="0" animBg="1"/>
      <p:bldP spid="68" grpId="0" animBg="1"/>
      <p:bldP spid="6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Controls on Prices</a:t>
            </a:r>
          </a:p>
        </p:txBody>
      </p:sp>
      <p:sp>
        <p:nvSpPr>
          <p:cNvPr id="3" name="Content Placeholder 2"/>
          <p:cNvSpPr>
            <a:spLocks noGrp="1"/>
          </p:cNvSpPr>
          <p:nvPr>
            <p:ph idx="1"/>
          </p:nvPr>
        </p:nvSpPr>
        <p:spPr bwMode="auto">
          <a:xfrm>
            <a:off x="304800" y="723900"/>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Evaluating price controls</a:t>
            </a:r>
          </a:p>
          <a:p>
            <a:r>
              <a:rPr lang="en-US" dirty="0" smtClean="0"/>
              <a:t>Markets are usually a good way to organize economic activity</a:t>
            </a:r>
          </a:p>
          <a:p>
            <a:pPr lvl="1"/>
            <a:r>
              <a:rPr lang="en-US" sz="2400" dirty="0" smtClean="0"/>
              <a:t>Economists usually oppose price ceilings and price </a:t>
            </a:r>
            <a:r>
              <a:rPr lang="en-US" sz="2400" dirty="0" smtClean="0"/>
              <a:t>floors</a:t>
            </a:r>
          </a:p>
          <a:p>
            <a:pPr lvl="1"/>
            <a:r>
              <a:rPr lang="en-US" sz="2400" dirty="0" smtClean="0"/>
              <a:t>Prices </a:t>
            </a:r>
            <a:r>
              <a:rPr lang="en-US" sz="2400" dirty="0" smtClean="0"/>
              <a:t>coordinate </a:t>
            </a:r>
            <a:r>
              <a:rPr lang="en-US" sz="2400" dirty="0" smtClean="0"/>
              <a:t>economic activity efficiently</a:t>
            </a:r>
            <a:endParaRPr lang="en-US" sz="2400" dirty="0" smtClean="0"/>
          </a:p>
        </p:txBody>
      </p:sp>
      <p:sp>
        <p:nvSpPr>
          <p:cNvPr id="2" name="Rectangle 1"/>
          <p:cNvSpPr/>
          <p:nvPr/>
        </p:nvSpPr>
        <p:spPr>
          <a:xfrm>
            <a:off x="261254" y="3352336"/>
            <a:ext cx="8787740" cy="3354765"/>
          </a:xfrm>
          <a:prstGeom prst="rect">
            <a:avLst/>
          </a:prstGeom>
        </p:spPr>
        <p:txBody>
          <a:bodyPr wrap="square">
            <a:spAutoFit/>
          </a:bodyPr>
          <a:lstStyle/>
          <a:p>
            <a:pPr marL="344488" indent="-344488">
              <a:buFont typeface="Arial" pitchFamily="34" charset="0"/>
              <a:buChar char="•"/>
            </a:pPr>
            <a:r>
              <a:rPr lang="en-US" sz="3400" dirty="0">
                <a:latin typeface="+mn-lt"/>
              </a:rPr>
              <a:t>Governments can sometimes improve market </a:t>
            </a:r>
            <a:r>
              <a:rPr lang="en-US" sz="3400" dirty="0" smtClean="0">
                <a:latin typeface="+mn-lt"/>
              </a:rPr>
              <a:t>outcomes </a:t>
            </a:r>
          </a:p>
          <a:p>
            <a:pPr marL="801688" lvl="1" indent="-344488">
              <a:buFont typeface="Arial" pitchFamily="34" charset="0"/>
              <a:buChar char="•"/>
            </a:pPr>
            <a:r>
              <a:rPr lang="en-US" sz="2400" dirty="0" smtClean="0">
                <a:latin typeface="+mn-lt"/>
              </a:rPr>
              <a:t>because </a:t>
            </a:r>
            <a:r>
              <a:rPr lang="en-US" sz="2400" dirty="0">
                <a:latin typeface="+mn-lt"/>
              </a:rPr>
              <a:t>of </a:t>
            </a:r>
            <a:r>
              <a:rPr lang="en-US" sz="2400" dirty="0" smtClean="0">
                <a:latin typeface="+mn-lt"/>
              </a:rPr>
              <a:t>unfair </a:t>
            </a:r>
            <a:r>
              <a:rPr lang="en-US" sz="2400" dirty="0">
                <a:latin typeface="+mn-lt"/>
              </a:rPr>
              <a:t>market </a:t>
            </a:r>
            <a:r>
              <a:rPr lang="en-US" sz="2400" dirty="0" smtClean="0">
                <a:latin typeface="+mn-lt"/>
              </a:rPr>
              <a:t>outcome</a:t>
            </a:r>
          </a:p>
          <a:p>
            <a:pPr marL="801688" lvl="1" indent="-344488">
              <a:buFont typeface="Arial" pitchFamily="34" charset="0"/>
              <a:buChar char="•"/>
            </a:pPr>
            <a:r>
              <a:rPr lang="en-US" sz="2400" dirty="0" smtClean="0">
                <a:latin typeface="+mn-lt"/>
              </a:rPr>
              <a:t>aimed </a:t>
            </a:r>
            <a:r>
              <a:rPr lang="en-US" sz="2400" dirty="0">
                <a:latin typeface="+mn-lt"/>
              </a:rPr>
              <a:t>at helping the </a:t>
            </a:r>
            <a:r>
              <a:rPr lang="en-US" sz="2400" dirty="0" smtClean="0">
                <a:latin typeface="+mn-lt"/>
              </a:rPr>
              <a:t>poor</a:t>
            </a:r>
          </a:p>
          <a:p>
            <a:pPr marL="801688" lvl="1" indent="-344488">
              <a:buFont typeface="Arial" pitchFamily="34" charset="0"/>
              <a:buChar char="•"/>
            </a:pPr>
            <a:r>
              <a:rPr lang="en-US" sz="2400" dirty="0" smtClean="0">
                <a:latin typeface="+mn-lt"/>
              </a:rPr>
              <a:t>often </a:t>
            </a:r>
            <a:r>
              <a:rPr lang="en-US" sz="2400" dirty="0">
                <a:latin typeface="+mn-lt"/>
              </a:rPr>
              <a:t>hurt those they are trying to </a:t>
            </a:r>
            <a:r>
              <a:rPr lang="en-US" sz="2400" dirty="0" smtClean="0">
                <a:latin typeface="+mn-lt"/>
              </a:rPr>
              <a:t>help </a:t>
            </a:r>
          </a:p>
          <a:p>
            <a:pPr marL="801688" lvl="1" indent="-344488">
              <a:buFont typeface="Arial" pitchFamily="34" charset="0"/>
              <a:buChar char="•"/>
            </a:pPr>
            <a:r>
              <a:rPr lang="en-US" sz="2400" dirty="0" smtClean="0">
                <a:latin typeface="+mn-lt"/>
              </a:rPr>
              <a:t>other </a:t>
            </a:r>
            <a:r>
              <a:rPr lang="en-US" sz="2400" dirty="0">
                <a:latin typeface="+mn-lt"/>
              </a:rPr>
              <a:t>ways of helping those in </a:t>
            </a:r>
            <a:r>
              <a:rPr lang="en-US" sz="2400" dirty="0" smtClean="0">
                <a:latin typeface="+mn-lt"/>
              </a:rPr>
              <a:t>need</a:t>
            </a:r>
          </a:p>
          <a:p>
            <a:pPr marL="1258888" lvl="2" indent="-344488">
              <a:buFont typeface="Arial" pitchFamily="34" charset="0"/>
              <a:buChar char="•"/>
            </a:pPr>
            <a:r>
              <a:rPr lang="en-US" sz="2400" dirty="0" smtClean="0">
                <a:latin typeface="+mn-lt"/>
              </a:rPr>
              <a:t>rent subsidies</a:t>
            </a:r>
          </a:p>
          <a:p>
            <a:pPr marL="1258888" lvl="2" indent="-344488">
              <a:buFont typeface="Arial" pitchFamily="34" charset="0"/>
              <a:buChar char="•"/>
            </a:pPr>
            <a:r>
              <a:rPr lang="en-US" sz="2400" dirty="0" smtClean="0">
                <a:latin typeface="+mn-lt"/>
              </a:rPr>
              <a:t>wage </a:t>
            </a:r>
            <a:r>
              <a:rPr lang="en-US" sz="2400" dirty="0">
                <a:latin typeface="+mn-lt"/>
              </a:rPr>
              <a:t>subsidies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bwMode="auto">
          <a:xfrm>
            <a:off x="178130" y="8924"/>
            <a:ext cx="8965870" cy="66796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rgbClr val="0070C0"/>
                </a:solidFill>
              </a:rPr>
              <a:t>A tax on sellers</a:t>
            </a:r>
          </a:p>
        </p:txBody>
      </p:sp>
      <p:grpSp>
        <p:nvGrpSpPr>
          <p:cNvPr id="2" name="Group 4"/>
          <p:cNvGrpSpPr>
            <a:grpSpLocks/>
          </p:cNvGrpSpPr>
          <p:nvPr/>
        </p:nvGrpSpPr>
        <p:grpSpPr bwMode="auto">
          <a:xfrm>
            <a:off x="1128713" y="958588"/>
            <a:ext cx="5876925" cy="3838576"/>
            <a:chOff x="-724375" y="1706454"/>
            <a:chExt cx="5878286" cy="3839297"/>
          </a:xfrm>
        </p:grpSpPr>
        <p:sp>
          <p:nvSpPr>
            <p:cNvPr id="6" name="Rectangle 5"/>
            <p:cNvSpPr/>
            <p:nvPr/>
          </p:nvSpPr>
          <p:spPr>
            <a:xfrm>
              <a:off x="728523" y="2030365"/>
              <a:ext cx="4425388" cy="35042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600" dirty="0"/>
            </a:p>
          </p:txBody>
        </p:sp>
        <p:grpSp>
          <p:nvGrpSpPr>
            <p:cNvPr id="30780" name="Group 5"/>
            <p:cNvGrpSpPr>
              <a:grpSpLocks/>
            </p:cNvGrpSpPr>
            <p:nvPr/>
          </p:nvGrpSpPr>
          <p:grpSpPr bwMode="auto">
            <a:xfrm>
              <a:off x="-724375" y="1706454"/>
              <a:ext cx="1451310" cy="3839297"/>
              <a:chOff x="377268" y="1125212"/>
              <a:chExt cx="1451310" cy="3838592"/>
            </a:xfrm>
          </p:grpSpPr>
          <p:cxnSp>
            <p:nvCxnSpPr>
              <p:cNvPr id="8" name="Straight Connector 7"/>
              <p:cNvCxnSpPr/>
              <p:nvPr/>
            </p:nvCxnSpPr>
            <p:spPr>
              <a:xfrm rot="5400000">
                <a:off x="25963" y="3161188"/>
                <a:ext cx="3590940" cy="142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0782" name="TextBox 8"/>
              <p:cNvSpPr txBox="1">
                <a:spLocks noChangeArrowheads="1"/>
              </p:cNvSpPr>
              <p:nvPr/>
            </p:nvSpPr>
            <p:spPr bwMode="auto">
              <a:xfrm>
                <a:off x="377268" y="1125212"/>
                <a:ext cx="1404679" cy="584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a:t>Price </a:t>
                </a:r>
                <a:r>
                  <a:rPr lang="en-US" sz="1600" dirty="0" smtClean="0"/>
                  <a:t>Hamburger</a:t>
                </a:r>
                <a:endParaRPr lang="en-US" sz="1600" dirty="0"/>
              </a:p>
            </p:txBody>
          </p:sp>
        </p:grpSp>
      </p:grpSp>
      <p:grpSp>
        <p:nvGrpSpPr>
          <p:cNvPr id="5" name="Group 9"/>
          <p:cNvGrpSpPr>
            <a:grpSpLocks/>
          </p:cNvGrpSpPr>
          <p:nvPr/>
        </p:nvGrpSpPr>
        <p:grpSpPr bwMode="auto">
          <a:xfrm>
            <a:off x="2416175" y="4797163"/>
            <a:ext cx="5302250" cy="590550"/>
            <a:chOff x="1676400" y="5181600"/>
            <a:chExt cx="5302041" cy="589616"/>
          </a:xfrm>
        </p:grpSpPr>
        <p:cxnSp>
          <p:nvCxnSpPr>
            <p:cNvPr id="11" name="Straight Connector 10"/>
            <p:cNvCxnSpPr/>
            <p:nvPr/>
          </p:nvCxnSpPr>
          <p:spPr>
            <a:xfrm>
              <a:off x="1828794" y="5181600"/>
              <a:ext cx="44368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0777" name="TextBox 11"/>
            <p:cNvSpPr txBox="1">
              <a:spLocks noChangeArrowheads="1"/>
            </p:cNvSpPr>
            <p:nvPr/>
          </p:nvSpPr>
          <p:spPr bwMode="auto">
            <a:xfrm>
              <a:off x="3973984" y="5186441"/>
              <a:ext cx="300445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a:t>Quantity of</a:t>
              </a:r>
            </a:p>
            <a:p>
              <a:pPr algn="r" eaLnBrk="1" hangingPunct="1"/>
              <a:r>
                <a:rPr lang="en-US" sz="1600" dirty="0" smtClean="0"/>
                <a:t>Hamburger</a:t>
              </a:r>
              <a:endParaRPr lang="en-US" sz="1600" dirty="0"/>
            </a:p>
          </p:txBody>
        </p:sp>
        <p:sp>
          <p:nvSpPr>
            <p:cNvPr id="30778" name="TextBox 12"/>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7" name="Group 13"/>
          <p:cNvGrpSpPr>
            <a:grpSpLocks/>
          </p:cNvGrpSpPr>
          <p:nvPr/>
        </p:nvGrpSpPr>
        <p:grpSpPr bwMode="auto">
          <a:xfrm>
            <a:off x="2790825" y="1377688"/>
            <a:ext cx="4167188" cy="3089275"/>
            <a:chOff x="2242744" y="2083701"/>
            <a:chExt cx="4654182" cy="4189672"/>
          </a:xfrm>
        </p:grpSpPr>
        <p:cxnSp>
          <p:nvCxnSpPr>
            <p:cNvPr id="15" name="Straight Connector 14"/>
            <p:cNvCxnSpPr/>
            <p:nvPr/>
          </p:nvCxnSpPr>
          <p:spPr>
            <a:xfrm>
              <a:off x="2242744" y="2083701"/>
              <a:ext cx="4085042" cy="372032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0775" name="TextBox 15"/>
            <p:cNvSpPr txBox="1">
              <a:spLocks noChangeArrowheads="1"/>
            </p:cNvSpPr>
            <p:nvPr/>
          </p:nvSpPr>
          <p:spPr bwMode="auto">
            <a:xfrm>
              <a:off x="5405451" y="5814138"/>
              <a:ext cx="1491475" cy="459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Demand, D</a:t>
              </a:r>
              <a:r>
                <a:rPr lang="en-US" sz="1600" baseline="-25000"/>
                <a:t>1</a:t>
              </a:r>
            </a:p>
          </p:txBody>
        </p:sp>
      </p:grpSp>
      <p:grpSp>
        <p:nvGrpSpPr>
          <p:cNvPr id="9" name="Group 22"/>
          <p:cNvGrpSpPr>
            <a:grpSpLocks/>
          </p:cNvGrpSpPr>
          <p:nvPr/>
        </p:nvGrpSpPr>
        <p:grpSpPr bwMode="auto">
          <a:xfrm>
            <a:off x="4273550" y="2660388"/>
            <a:ext cx="412750" cy="2463800"/>
            <a:chOff x="2842569" y="2445001"/>
            <a:chExt cx="412337" cy="2465791"/>
          </a:xfrm>
        </p:grpSpPr>
        <p:cxnSp>
          <p:nvCxnSpPr>
            <p:cNvPr id="18" name="Straight Connector 17"/>
            <p:cNvCxnSpPr/>
            <p:nvPr/>
          </p:nvCxnSpPr>
          <p:spPr>
            <a:xfrm rot="16200000" flipH="1">
              <a:off x="1982669" y="3507898"/>
              <a:ext cx="2127380" cy="1586"/>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73" name="TextBox 24"/>
            <p:cNvSpPr txBox="1">
              <a:spLocks noChangeArrowheads="1"/>
            </p:cNvSpPr>
            <p:nvPr/>
          </p:nvSpPr>
          <p:spPr bwMode="auto">
            <a:xfrm>
              <a:off x="2842569" y="4571998"/>
              <a:ext cx="412337" cy="338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90</a:t>
              </a:r>
            </a:p>
          </p:txBody>
        </p:sp>
      </p:grpSp>
      <p:sp>
        <p:nvSpPr>
          <p:cNvPr id="20" name="TextBox 19"/>
          <p:cNvSpPr txBox="1">
            <a:spLocks noChangeArrowheads="1"/>
          </p:cNvSpPr>
          <p:nvPr/>
        </p:nvSpPr>
        <p:spPr bwMode="auto">
          <a:xfrm>
            <a:off x="0" y="5658988"/>
            <a:ext cx="8942388"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mn-lt"/>
              </a:rPr>
              <a:t>When a tax of $0.50 is levied on sellers, the supply curve shifts up by $0.50 from S</a:t>
            </a:r>
            <a:r>
              <a:rPr lang="en-US" sz="1600" baseline="-25000" dirty="0">
                <a:latin typeface="+mn-lt"/>
              </a:rPr>
              <a:t>1</a:t>
            </a:r>
            <a:r>
              <a:rPr lang="en-US" sz="1600" dirty="0">
                <a:latin typeface="+mn-lt"/>
              </a:rPr>
              <a:t> to S</a:t>
            </a:r>
            <a:r>
              <a:rPr lang="en-US" sz="1600" baseline="-25000" dirty="0">
                <a:latin typeface="+mn-lt"/>
              </a:rPr>
              <a:t>2</a:t>
            </a:r>
            <a:r>
              <a:rPr lang="en-US" sz="1600" dirty="0">
                <a:latin typeface="+mn-lt"/>
              </a:rPr>
              <a:t>. The equilibrium quantity falls from 100 to 90 </a:t>
            </a:r>
            <a:r>
              <a:rPr lang="en-US" sz="1600" dirty="0" smtClean="0">
                <a:latin typeface="+mn-lt"/>
              </a:rPr>
              <a:t>hamburgers</a:t>
            </a:r>
            <a:r>
              <a:rPr lang="en-US" sz="1600" dirty="0" smtClean="0">
                <a:latin typeface="+mn-lt"/>
              </a:rPr>
              <a:t>. </a:t>
            </a:r>
            <a:r>
              <a:rPr lang="en-US" sz="1600" dirty="0">
                <a:latin typeface="+mn-lt"/>
              </a:rPr>
              <a:t>The price that buyers pay rises from $3.00 to $3.30. The price that sellers receive (after paying the tax) falls from $3.00 to $2.80. Even though the tax is levied on sellers, buyers and sellers share the burden of the tax.</a:t>
            </a:r>
          </a:p>
        </p:txBody>
      </p:sp>
      <p:grpSp>
        <p:nvGrpSpPr>
          <p:cNvPr id="10" name="Group 90"/>
          <p:cNvGrpSpPr>
            <a:grpSpLocks/>
          </p:cNvGrpSpPr>
          <p:nvPr/>
        </p:nvGrpSpPr>
        <p:grpSpPr bwMode="auto">
          <a:xfrm>
            <a:off x="3040063" y="1812663"/>
            <a:ext cx="3484562" cy="2700337"/>
            <a:chOff x="2473355" y="5050329"/>
            <a:chExt cx="3892157" cy="3663316"/>
          </a:xfrm>
        </p:grpSpPr>
        <p:cxnSp>
          <p:nvCxnSpPr>
            <p:cNvPr id="22" name="Straight Connector 21"/>
            <p:cNvCxnSpPr/>
            <p:nvPr/>
          </p:nvCxnSpPr>
          <p:spPr>
            <a:xfrm flipV="1">
              <a:off x="2473355" y="5556430"/>
              <a:ext cx="3461272" cy="315721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0771" name="TextBox 92"/>
            <p:cNvSpPr txBox="1">
              <a:spLocks noChangeArrowheads="1"/>
            </p:cNvSpPr>
            <p:nvPr/>
          </p:nvSpPr>
          <p:spPr bwMode="auto">
            <a:xfrm>
              <a:off x="5922904" y="5050329"/>
              <a:ext cx="442608" cy="459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S</a:t>
              </a:r>
              <a:r>
                <a:rPr lang="en-US" sz="1600" baseline="-25000"/>
                <a:t>1</a:t>
              </a:r>
            </a:p>
          </p:txBody>
        </p:sp>
      </p:grpSp>
      <p:grpSp>
        <p:nvGrpSpPr>
          <p:cNvPr id="12" name="Group 90"/>
          <p:cNvGrpSpPr>
            <a:grpSpLocks/>
          </p:cNvGrpSpPr>
          <p:nvPr/>
        </p:nvGrpSpPr>
        <p:grpSpPr bwMode="auto">
          <a:xfrm>
            <a:off x="3097213" y="1631688"/>
            <a:ext cx="2795587" cy="2071687"/>
            <a:chOff x="2473355" y="5904073"/>
            <a:chExt cx="3122831" cy="2809573"/>
          </a:xfrm>
        </p:grpSpPr>
        <p:cxnSp>
          <p:nvCxnSpPr>
            <p:cNvPr id="31" name="Straight Connector 30"/>
            <p:cNvCxnSpPr/>
            <p:nvPr/>
          </p:nvCxnSpPr>
          <p:spPr>
            <a:xfrm flipV="1">
              <a:off x="2473355" y="6282989"/>
              <a:ext cx="2654672" cy="243065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769" name="TextBox 92"/>
            <p:cNvSpPr txBox="1">
              <a:spLocks noChangeArrowheads="1"/>
            </p:cNvSpPr>
            <p:nvPr/>
          </p:nvSpPr>
          <p:spPr bwMode="auto">
            <a:xfrm>
              <a:off x="5153578" y="5904073"/>
              <a:ext cx="442608" cy="459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S</a:t>
              </a:r>
              <a:r>
                <a:rPr lang="en-US" sz="1600" baseline="-25000"/>
                <a:t>2</a:t>
              </a:r>
            </a:p>
          </p:txBody>
        </p:sp>
      </p:grpSp>
      <p:sp>
        <p:nvSpPr>
          <p:cNvPr id="34" name="Freeform 183"/>
          <p:cNvSpPr>
            <a:spLocks/>
          </p:cNvSpPr>
          <p:nvPr/>
        </p:nvSpPr>
        <p:spPr bwMode="auto">
          <a:xfrm>
            <a:off x="4932363" y="296995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24" name="Freeform 183"/>
          <p:cNvSpPr>
            <a:spLocks/>
          </p:cNvSpPr>
          <p:nvPr/>
        </p:nvSpPr>
        <p:spPr bwMode="auto">
          <a:xfrm>
            <a:off x="4422775" y="260482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13" name="Group 22"/>
          <p:cNvGrpSpPr>
            <a:grpSpLocks/>
          </p:cNvGrpSpPr>
          <p:nvPr/>
        </p:nvGrpSpPr>
        <p:grpSpPr bwMode="auto">
          <a:xfrm>
            <a:off x="4746625" y="3063613"/>
            <a:ext cx="525463" cy="2046287"/>
            <a:chOff x="2795074" y="2862911"/>
            <a:chExt cx="526165" cy="2047881"/>
          </a:xfrm>
        </p:grpSpPr>
        <p:cxnSp>
          <p:nvCxnSpPr>
            <p:cNvPr id="36" name="Straight Connector 35"/>
            <p:cNvCxnSpPr/>
            <p:nvPr/>
          </p:nvCxnSpPr>
          <p:spPr>
            <a:xfrm rot="5400000">
              <a:off x="2192289" y="3716856"/>
              <a:ext cx="1709481" cy="159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67" name="TextBox 24"/>
            <p:cNvSpPr txBox="1">
              <a:spLocks noChangeArrowheads="1"/>
            </p:cNvSpPr>
            <p:nvPr/>
          </p:nvSpPr>
          <p:spPr bwMode="auto">
            <a:xfrm>
              <a:off x="2795074" y="4571998"/>
              <a:ext cx="526165" cy="338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100</a:t>
              </a:r>
            </a:p>
          </p:txBody>
        </p:sp>
      </p:grpSp>
      <p:grpSp>
        <p:nvGrpSpPr>
          <p:cNvPr id="14" name="Group 76"/>
          <p:cNvGrpSpPr>
            <a:grpSpLocks/>
          </p:cNvGrpSpPr>
          <p:nvPr/>
        </p:nvGrpSpPr>
        <p:grpSpPr bwMode="auto">
          <a:xfrm>
            <a:off x="1911350" y="2469888"/>
            <a:ext cx="2578100" cy="338137"/>
            <a:chOff x="1173794" y="3014250"/>
            <a:chExt cx="2576508" cy="338972"/>
          </a:xfrm>
        </p:grpSpPr>
        <p:cxnSp>
          <p:nvCxnSpPr>
            <p:cNvPr id="41" name="Straight Connector 40"/>
            <p:cNvCxnSpPr/>
            <p:nvPr/>
          </p:nvCxnSpPr>
          <p:spPr>
            <a:xfrm>
              <a:off x="1829027" y="3200446"/>
              <a:ext cx="1921275" cy="477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65" name="TextBox 78"/>
            <p:cNvSpPr txBox="1">
              <a:spLocks noChangeArrowheads="1"/>
            </p:cNvSpPr>
            <p:nvPr/>
          </p:nvSpPr>
          <p:spPr bwMode="auto">
            <a:xfrm>
              <a:off x="1173794" y="3014250"/>
              <a:ext cx="697499"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$3.30</a:t>
              </a:r>
            </a:p>
          </p:txBody>
        </p:sp>
      </p:grpSp>
      <p:grpSp>
        <p:nvGrpSpPr>
          <p:cNvPr id="16" name="Group 76"/>
          <p:cNvGrpSpPr>
            <a:grpSpLocks/>
          </p:cNvGrpSpPr>
          <p:nvPr/>
        </p:nvGrpSpPr>
        <p:grpSpPr bwMode="auto">
          <a:xfrm>
            <a:off x="1992313" y="2871525"/>
            <a:ext cx="2995612" cy="338138"/>
            <a:chOff x="1245032" y="3014250"/>
            <a:chExt cx="2994048" cy="338972"/>
          </a:xfrm>
        </p:grpSpPr>
        <p:cxnSp>
          <p:nvCxnSpPr>
            <p:cNvPr id="45" name="Straight Connector 44"/>
            <p:cNvCxnSpPr/>
            <p:nvPr/>
          </p:nvCxnSpPr>
          <p:spPr>
            <a:xfrm>
              <a:off x="1828927" y="3200446"/>
              <a:ext cx="2410153" cy="6366"/>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63" name="TextBox 78"/>
            <p:cNvSpPr txBox="1">
              <a:spLocks noChangeArrowheads="1"/>
            </p:cNvSpPr>
            <p:nvPr/>
          </p:nvSpPr>
          <p:spPr bwMode="auto">
            <a:xfrm>
              <a:off x="1245032" y="3014250"/>
              <a:ext cx="583707"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3.00</a:t>
              </a:r>
            </a:p>
          </p:txBody>
        </p:sp>
      </p:grpSp>
      <p:grpSp>
        <p:nvGrpSpPr>
          <p:cNvPr id="17" name="Group 76"/>
          <p:cNvGrpSpPr>
            <a:grpSpLocks/>
          </p:cNvGrpSpPr>
          <p:nvPr/>
        </p:nvGrpSpPr>
        <p:grpSpPr bwMode="auto">
          <a:xfrm>
            <a:off x="2003425" y="3249350"/>
            <a:ext cx="2473325" cy="338138"/>
            <a:chOff x="1245032" y="3014250"/>
            <a:chExt cx="2473608" cy="338972"/>
          </a:xfrm>
        </p:grpSpPr>
        <p:cxnSp>
          <p:nvCxnSpPr>
            <p:cNvPr id="49" name="Straight Connector 48"/>
            <p:cNvCxnSpPr/>
            <p:nvPr/>
          </p:nvCxnSpPr>
          <p:spPr>
            <a:xfrm flipV="1">
              <a:off x="1827712" y="3197263"/>
              <a:ext cx="1890928" cy="318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61" name="TextBox 78"/>
            <p:cNvSpPr txBox="1">
              <a:spLocks noChangeArrowheads="1"/>
            </p:cNvSpPr>
            <p:nvPr/>
          </p:nvSpPr>
          <p:spPr bwMode="auto">
            <a:xfrm>
              <a:off x="1245032" y="3014250"/>
              <a:ext cx="583707"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2.80</a:t>
              </a:r>
            </a:p>
          </p:txBody>
        </p:sp>
      </p:grpSp>
      <p:grpSp>
        <p:nvGrpSpPr>
          <p:cNvPr id="19" name="Group 58"/>
          <p:cNvGrpSpPr>
            <a:grpSpLocks/>
          </p:cNvGrpSpPr>
          <p:nvPr/>
        </p:nvGrpSpPr>
        <p:grpSpPr bwMode="auto">
          <a:xfrm>
            <a:off x="830263" y="1798375"/>
            <a:ext cx="1401762" cy="830263"/>
            <a:chOff x="830051" y="1999995"/>
            <a:chExt cx="1402510" cy="830997"/>
          </a:xfrm>
        </p:grpSpPr>
        <p:sp>
          <p:nvSpPr>
            <p:cNvPr id="30758" name="TextBox 92"/>
            <p:cNvSpPr txBox="1">
              <a:spLocks noChangeArrowheads="1"/>
            </p:cNvSpPr>
            <p:nvPr/>
          </p:nvSpPr>
          <p:spPr bwMode="auto">
            <a:xfrm>
              <a:off x="830051" y="1999995"/>
              <a:ext cx="800219" cy="83099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Price</a:t>
              </a:r>
            </a:p>
            <a:p>
              <a:pPr algn="ctr" eaLnBrk="1" hangingPunct="1"/>
              <a:r>
                <a:rPr lang="en-US" sz="1600" dirty="0"/>
                <a:t>buyers</a:t>
              </a:r>
            </a:p>
            <a:p>
              <a:pPr algn="ctr" eaLnBrk="1" hangingPunct="1"/>
              <a:r>
                <a:rPr lang="en-US" sz="1600" dirty="0"/>
                <a:t>pay</a:t>
              </a:r>
              <a:endParaRPr lang="en-US" sz="1600" baseline="-25000" dirty="0"/>
            </a:p>
          </p:txBody>
        </p:sp>
        <p:cxnSp>
          <p:nvCxnSpPr>
            <p:cNvPr id="56" name="Straight Connector 55"/>
            <p:cNvCxnSpPr/>
            <p:nvPr/>
          </p:nvCxnSpPr>
          <p:spPr>
            <a:xfrm>
              <a:off x="1532100" y="2351143"/>
              <a:ext cx="700461" cy="3686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61"/>
          <p:cNvGrpSpPr>
            <a:grpSpLocks/>
          </p:cNvGrpSpPr>
          <p:nvPr/>
        </p:nvGrpSpPr>
        <p:grpSpPr bwMode="auto">
          <a:xfrm>
            <a:off x="815975" y="2663563"/>
            <a:ext cx="1223963" cy="830262"/>
            <a:chOff x="816197" y="2864914"/>
            <a:chExt cx="1224380" cy="830997"/>
          </a:xfrm>
        </p:grpSpPr>
        <p:sp>
          <p:nvSpPr>
            <p:cNvPr id="30756" name="TextBox 92"/>
            <p:cNvSpPr txBox="1">
              <a:spLocks noChangeArrowheads="1"/>
            </p:cNvSpPr>
            <p:nvPr/>
          </p:nvSpPr>
          <p:spPr bwMode="auto">
            <a:xfrm>
              <a:off x="816197" y="2864914"/>
              <a:ext cx="833883" cy="83099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Price</a:t>
              </a:r>
            </a:p>
            <a:p>
              <a:pPr algn="ctr" eaLnBrk="1" hangingPunct="1"/>
              <a:r>
                <a:rPr lang="en-US" sz="1600" dirty="0"/>
                <a:t>without</a:t>
              </a:r>
            </a:p>
            <a:p>
              <a:pPr algn="ctr" eaLnBrk="1" hangingPunct="1"/>
              <a:r>
                <a:rPr lang="en-US" sz="1600" dirty="0"/>
                <a:t>tax</a:t>
              </a:r>
              <a:endParaRPr lang="en-US" sz="1600" baseline="-25000" dirty="0"/>
            </a:p>
          </p:txBody>
        </p:sp>
        <p:cxnSp>
          <p:nvCxnSpPr>
            <p:cNvPr id="57" name="Straight Connector 56"/>
            <p:cNvCxnSpPr/>
            <p:nvPr/>
          </p:nvCxnSpPr>
          <p:spPr>
            <a:xfrm>
              <a:off x="1567341" y="3217651"/>
              <a:ext cx="473236" cy="699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 64"/>
          <p:cNvGrpSpPr>
            <a:grpSpLocks/>
          </p:cNvGrpSpPr>
          <p:nvPr/>
        </p:nvGrpSpPr>
        <p:grpSpPr bwMode="auto">
          <a:xfrm>
            <a:off x="838200" y="3516050"/>
            <a:ext cx="1430338" cy="830263"/>
            <a:chOff x="837970" y="3717958"/>
            <a:chExt cx="1430216" cy="830997"/>
          </a:xfrm>
        </p:grpSpPr>
        <p:sp>
          <p:nvSpPr>
            <p:cNvPr id="30754" name="TextBox 92"/>
            <p:cNvSpPr txBox="1">
              <a:spLocks noChangeArrowheads="1"/>
            </p:cNvSpPr>
            <p:nvPr/>
          </p:nvSpPr>
          <p:spPr bwMode="auto">
            <a:xfrm>
              <a:off x="837970" y="3717958"/>
              <a:ext cx="845103" cy="83099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Price</a:t>
              </a:r>
            </a:p>
            <a:p>
              <a:pPr algn="ctr" eaLnBrk="1" hangingPunct="1"/>
              <a:r>
                <a:rPr lang="en-US" sz="1600" dirty="0"/>
                <a:t>sellers</a:t>
              </a:r>
            </a:p>
            <a:p>
              <a:pPr algn="ctr" eaLnBrk="1" hangingPunct="1"/>
              <a:r>
                <a:rPr lang="en-US" sz="1600" dirty="0"/>
                <a:t>receive</a:t>
              </a:r>
              <a:endParaRPr lang="en-US" sz="1600" baseline="-25000" dirty="0"/>
            </a:p>
          </p:txBody>
        </p:sp>
        <p:cxnSp>
          <p:nvCxnSpPr>
            <p:cNvPr id="58" name="Straight Connector 57"/>
            <p:cNvCxnSpPr/>
            <p:nvPr/>
          </p:nvCxnSpPr>
          <p:spPr>
            <a:xfrm flipV="1">
              <a:off x="1579270" y="3787870"/>
              <a:ext cx="688916" cy="2621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5" name="Group 65"/>
          <p:cNvGrpSpPr>
            <a:grpSpLocks/>
          </p:cNvGrpSpPr>
          <p:nvPr/>
        </p:nvGrpSpPr>
        <p:grpSpPr bwMode="auto">
          <a:xfrm>
            <a:off x="5400675" y="1047488"/>
            <a:ext cx="2747963" cy="1373187"/>
            <a:chOff x="-724395" y="1477481"/>
            <a:chExt cx="2747531" cy="1372598"/>
          </a:xfrm>
        </p:grpSpPr>
        <p:sp>
          <p:nvSpPr>
            <p:cNvPr id="30752" name="TextBox 92"/>
            <p:cNvSpPr txBox="1">
              <a:spLocks noChangeArrowheads="1"/>
            </p:cNvSpPr>
            <p:nvPr/>
          </p:nvSpPr>
          <p:spPr bwMode="auto">
            <a:xfrm>
              <a:off x="366913" y="1477481"/>
              <a:ext cx="1656223" cy="1323439"/>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A tax on sellers</a:t>
              </a:r>
            </a:p>
            <a:p>
              <a:pPr eaLnBrk="1" hangingPunct="1"/>
              <a:r>
                <a:rPr lang="en-US" sz="1600" dirty="0"/>
                <a:t>shifts the supply</a:t>
              </a:r>
            </a:p>
            <a:p>
              <a:pPr eaLnBrk="1" hangingPunct="1"/>
              <a:r>
                <a:rPr lang="en-US" sz="1600" dirty="0"/>
                <a:t>curve upward</a:t>
              </a:r>
            </a:p>
            <a:p>
              <a:pPr eaLnBrk="1" hangingPunct="1"/>
              <a:r>
                <a:rPr lang="en-US" sz="1600" dirty="0"/>
                <a:t>by the size of</a:t>
              </a:r>
            </a:p>
            <a:p>
              <a:pPr eaLnBrk="1" hangingPunct="1"/>
              <a:r>
                <a:rPr lang="en-US" sz="1600" dirty="0"/>
                <a:t>the tax ($0.50).</a:t>
              </a:r>
              <a:endParaRPr lang="en-US" sz="1600" baseline="-25000" dirty="0"/>
            </a:p>
          </p:txBody>
        </p:sp>
        <p:cxnSp>
          <p:nvCxnSpPr>
            <p:cNvPr id="68" name="Straight Connector 67"/>
            <p:cNvCxnSpPr/>
            <p:nvPr/>
          </p:nvCxnSpPr>
          <p:spPr>
            <a:xfrm flipV="1">
              <a:off x="-724395" y="2056669"/>
              <a:ext cx="1071395" cy="7934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1" name="Straight Arrow Connector 70"/>
          <p:cNvCxnSpPr/>
          <p:nvPr/>
        </p:nvCxnSpPr>
        <p:spPr>
          <a:xfrm rot="5400000" flipH="1" flipV="1">
            <a:off x="4916488" y="2446075"/>
            <a:ext cx="712788" cy="1587"/>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26" name="Group 132"/>
          <p:cNvGrpSpPr>
            <a:grpSpLocks/>
          </p:cNvGrpSpPr>
          <p:nvPr/>
        </p:nvGrpSpPr>
        <p:grpSpPr bwMode="auto">
          <a:xfrm>
            <a:off x="2613025" y="2681025"/>
            <a:ext cx="923925" cy="739775"/>
            <a:chOff x="1588167" y="1014080"/>
            <a:chExt cx="922597" cy="738991"/>
          </a:xfrm>
        </p:grpSpPr>
        <p:sp>
          <p:nvSpPr>
            <p:cNvPr id="30750" name="TextBox 133"/>
            <p:cNvSpPr txBox="1">
              <a:spLocks noChangeArrowheads="1"/>
            </p:cNvSpPr>
            <p:nvPr/>
          </p:nvSpPr>
          <p:spPr bwMode="auto">
            <a:xfrm>
              <a:off x="1758451" y="1069083"/>
              <a:ext cx="752313" cy="522796"/>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Tax</a:t>
              </a:r>
            </a:p>
            <a:p>
              <a:pPr algn="ctr" eaLnBrk="1" hangingPunct="1"/>
              <a:r>
                <a:rPr lang="en-US" sz="1400" dirty="0"/>
                <a:t>($0.50)</a:t>
              </a:r>
            </a:p>
          </p:txBody>
        </p:sp>
        <p:sp>
          <p:nvSpPr>
            <p:cNvPr id="74" name="Left Brace 73"/>
            <p:cNvSpPr/>
            <p:nvPr/>
          </p:nvSpPr>
          <p:spPr>
            <a:xfrm rot="10800000">
              <a:off x="1588167" y="1014080"/>
              <a:ext cx="206078" cy="738991"/>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grpSp>
        <p:nvGrpSpPr>
          <p:cNvPr id="27" name="Group 74"/>
          <p:cNvGrpSpPr>
            <a:grpSpLocks/>
          </p:cNvGrpSpPr>
          <p:nvPr/>
        </p:nvGrpSpPr>
        <p:grpSpPr bwMode="auto">
          <a:xfrm>
            <a:off x="5141913" y="2946138"/>
            <a:ext cx="3417887" cy="338137"/>
            <a:chOff x="-1385455" y="2439382"/>
            <a:chExt cx="3417259" cy="338554"/>
          </a:xfrm>
        </p:grpSpPr>
        <p:sp>
          <p:nvSpPr>
            <p:cNvPr id="30748" name="TextBox 92"/>
            <p:cNvSpPr txBox="1">
              <a:spLocks noChangeArrowheads="1"/>
            </p:cNvSpPr>
            <p:nvPr/>
          </p:nvSpPr>
          <p:spPr bwMode="auto">
            <a:xfrm>
              <a:off x="-203103" y="2439382"/>
              <a:ext cx="2234907"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Equilibrium without tax</a:t>
              </a:r>
              <a:endParaRPr lang="en-US" sz="1600" baseline="-25000" dirty="0"/>
            </a:p>
          </p:txBody>
        </p:sp>
        <p:cxnSp>
          <p:nvCxnSpPr>
            <p:cNvPr id="77" name="Straight Connector 76"/>
            <p:cNvCxnSpPr/>
            <p:nvPr/>
          </p:nvCxnSpPr>
          <p:spPr>
            <a:xfrm>
              <a:off x="-1385455" y="2569718"/>
              <a:ext cx="1182470" cy="50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Group 79"/>
          <p:cNvGrpSpPr>
            <a:grpSpLocks/>
          </p:cNvGrpSpPr>
          <p:nvPr/>
        </p:nvGrpSpPr>
        <p:grpSpPr bwMode="auto">
          <a:xfrm>
            <a:off x="3400425" y="1376100"/>
            <a:ext cx="2008188" cy="1130300"/>
            <a:chOff x="-3278812" y="717460"/>
            <a:chExt cx="2007281" cy="1129151"/>
          </a:xfrm>
        </p:grpSpPr>
        <p:sp>
          <p:nvSpPr>
            <p:cNvPr id="30746" name="TextBox 92"/>
            <p:cNvSpPr txBox="1">
              <a:spLocks noChangeArrowheads="1"/>
            </p:cNvSpPr>
            <p:nvPr/>
          </p:nvSpPr>
          <p:spPr bwMode="auto">
            <a:xfrm>
              <a:off x="-3278812" y="717460"/>
              <a:ext cx="2007281"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Equilibrium with tax</a:t>
              </a:r>
              <a:endParaRPr lang="en-US" sz="1600" baseline="-25000" dirty="0"/>
            </a:p>
          </p:txBody>
        </p:sp>
        <p:cxnSp>
          <p:nvCxnSpPr>
            <p:cNvPr id="82" name="Straight Connector 81"/>
            <p:cNvCxnSpPr/>
            <p:nvPr/>
          </p:nvCxnSpPr>
          <p:spPr>
            <a:xfrm rot="16200000" flipH="1">
              <a:off x="-2685940" y="1374752"/>
              <a:ext cx="739023" cy="204696"/>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par>
                          <p:cTn id="11" fill="hold" nodeType="afterGroup">
                            <p:stCondLst>
                              <p:cond delay="500"/>
                            </p:stCondLst>
                            <p:childTnLst>
                              <p:par>
                                <p:cTn id="12" presetID="22" presetClass="entr" presetSubtype="8"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1000"/>
                                        <p:tgtEl>
                                          <p:spTgt spid="7"/>
                                        </p:tgtEl>
                                      </p:cBhvr>
                                    </p:animEffect>
                                  </p:childTnLst>
                                </p:cTn>
                              </p:par>
                            </p:childTnLst>
                          </p:cTn>
                        </p:par>
                        <p:par>
                          <p:cTn id="15" fill="hold" nodeType="afterGroup">
                            <p:stCondLst>
                              <p:cond delay="1500"/>
                            </p:stCondLst>
                            <p:childTnLst>
                              <p:par>
                                <p:cTn id="16" presetID="22" presetClass="entr" presetSubtype="8" fill="hold" nodeType="after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left)">
                                      <p:cBhvr>
                                        <p:cTn id="18" dur="1000"/>
                                        <p:tgtEl>
                                          <p:spTgt spid="10"/>
                                        </p:tgtEl>
                                      </p:cBhvr>
                                    </p:animEffect>
                                  </p:childTnLst>
                                </p:cTn>
                              </p:par>
                            </p:childTnLst>
                          </p:cTn>
                        </p:par>
                        <p:par>
                          <p:cTn id="19" fill="hold" nodeType="afterGroup">
                            <p:stCondLst>
                              <p:cond delay="2500"/>
                            </p:stCondLst>
                            <p:childTnLst>
                              <p:par>
                                <p:cTn id="20" presetID="22" presetClass="entr" presetSubtype="8" fill="hold" grpId="0" nodeType="after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wipe(left)">
                                      <p:cBhvr>
                                        <p:cTn id="22" dur="500"/>
                                        <p:tgtEl>
                                          <p:spTgt spid="34"/>
                                        </p:tgtEl>
                                      </p:cBhvr>
                                    </p:animEffect>
                                  </p:childTnLst>
                                </p:cTn>
                              </p:par>
                            </p:childTnLst>
                          </p:cTn>
                        </p:par>
                        <p:par>
                          <p:cTn id="23" fill="hold" nodeType="afterGroup">
                            <p:stCondLst>
                              <p:cond delay="3000"/>
                            </p:stCondLst>
                            <p:childTnLst>
                              <p:par>
                                <p:cTn id="24" presetID="22" presetClass="entr" presetSubtype="8" fill="hold" nodeType="after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wipe(left)">
                                      <p:cBhvr>
                                        <p:cTn id="26" dur="500"/>
                                        <p:tgtEl>
                                          <p:spTgt spid="27"/>
                                        </p:tgtEl>
                                      </p:cBhvr>
                                    </p:animEffect>
                                  </p:childTnLst>
                                </p:cTn>
                              </p:par>
                            </p:childTnLst>
                          </p:cTn>
                        </p:par>
                        <p:par>
                          <p:cTn id="27" fill="hold" nodeType="afterGroup">
                            <p:stCondLst>
                              <p:cond delay="3500"/>
                            </p:stCondLst>
                            <p:childTnLst>
                              <p:par>
                                <p:cTn id="28" presetID="22" presetClass="entr" presetSubtype="8" fill="hold" nodeType="after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wipe(left)">
                                      <p:cBhvr>
                                        <p:cTn id="30" dur="500"/>
                                        <p:tgtEl>
                                          <p:spTgt spid="16"/>
                                        </p:tgtEl>
                                      </p:cBhvr>
                                    </p:animEffect>
                                  </p:childTnLst>
                                </p:cTn>
                              </p:par>
                            </p:childTnLst>
                          </p:cTn>
                        </p:par>
                        <p:par>
                          <p:cTn id="31" fill="hold" nodeType="afterGroup">
                            <p:stCondLst>
                              <p:cond delay="4000"/>
                            </p:stCondLst>
                            <p:childTnLst>
                              <p:par>
                                <p:cTn id="32" presetID="22" presetClass="entr" presetSubtype="1" fill="hold"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up)">
                                      <p:cBhvr>
                                        <p:cTn id="34" dur="500"/>
                                        <p:tgtEl>
                                          <p:spTgt spid="13"/>
                                        </p:tgtEl>
                                      </p:cBhvr>
                                    </p:animEffect>
                                  </p:childTnLst>
                                </p:cTn>
                              </p:par>
                            </p:childTnLst>
                          </p:cTn>
                        </p:par>
                        <p:par>
                          <p:cTn id="35" fill="hold" nodeType="afterGroup">
                            <p:stCondLst>
                              <p:cond delay="4500"/>
                            </p:stCondLst>
                            <p:childTnLst>
                              <p:par>
                                <p:cTn id="36" presetID="22" presetClass="entr" presetSubtype="8" fill="hold" nodeType="after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wipe(left)">
                                      <p:cBhvr>
                                        <p:cTn id="38" dur="500"/>
                                        <p:tgtEl>
                                          <p:spTgt spid="21"/>
                                        </p:tgtEl>
                                      </p:cBhvr>
                                    </p:animEffect>
                                  </p:childTnLst>
                                </p:cTn>
                              </p:par>
                            </p:childTnLst>
                          </p:cTn>
                        </p:par>
                      </p:childTnLst>
                    </p:cTn>
                  </p:par>
                  <p:par>
                    <p:cTn id="39" fill="hold">
                      <p:stCondLst>
                        <p:cond delay="indefinite"/>
                      </p:stCondLst>
                      <p:childTnLst>
                        <p:par>
                          <p:cTn id="40" fill="hold" nodeType="afterGroup">
                            <p:stCondLst>
                              <p:cond delay="0"/>
                            </p:stCondLst>
                            <p:childTnLst>
                              <p:par>
                                <p:cTn id="41" presetID="22" presetClass="entr" presetSubtype="4" fill="hold" nodeType="clickEffect">
                                  <p:stCondLst>
                                    <p:cond delay="0"/>
                                  </p:stCondLst>
                                  <p:childTnLst>
                                    <p:set>
                                      <p:cBhvr>
                                        <p:cTn id="42" dur="1" fill="hold">
                                          <p:stCondLst>
                                            <p:cond delay="0"/>
                                          </p:stCondLst>
                                        </p:cTn>
                                        <p:tgtEl>
                                          <p:spTgt spid="71"/>
                                        </p:tgtEl>
                                        <p:attrNameLst>
                                          <p:attrName>style.visibility</p:attrName>
                                        </p:attrNameLst>
                                      </p:cBhvr>
                                      <p:to>
                                        <p:strVal val="visible"/>
                                      </p:to>
                                    </p:set>
                                    <p:animEffect transition="in" filter="wipe(down)">
                                      <p:cBhvr>
                                        <p:cTn id="43" dur="500"/>
                                        <p:tgtEl>
                                          <p:spTgt spid="71"/>
                                        </p:tgtEl>
                                      </p:cBhvr>
                                    </p:animEffect>
                                  </p:childTnLst>
                                </p:cTn>
                              </p:par>
                            </p:childTnLst>
                          </p:cTn>
                        </p:par>
                        <p:par>
                          <p:cTn id="44" fill="hold" nodeType="afterGroup">
                            <p:stCondLst>
                              <p:cond delay="500"/>
                            </p:stCondLst>
                            <p:childTnLst>
                              <p:par>
                                <p:cTn id="45" presetID="22" presetClass="entr" presetSubtype="8" fill="hold" nodeType="after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left)">
                                      <p:cBhvr>
                                        <p:cTn id="47" dur="1000"/>
                                        <p:tgtEl>
                                          <p:spTgt spid="12"/>
                                        </p:tgtEl>
                                      </p:cBhvr>
                                    </p:animEffect>
                                  </p:childTnLst>
                                </p:cTn>
                              </p:par>
                            </p:childTnLst>
                          </p:cTn>
                        </p:par>
                        <p:par>
                          <p:cTn id="48" fill="hold" nodeType="afterGroup">
                            <p:stCondLst>
                              <p:cond delay="1500"/>
                            </p:stCondLst>
                            <p:childTnLst>
                              <p:par>
                                <p:cTn id="49" presetID="22" presetClass="entr" presetSubtype="8" fill="hold" nodeType="afterEffect">
                                  <p:stCondLst>
                                    <p:cond delay="0"/>
                                  </p:stCondLst>
                                  <p:childTnLst>
                                    <p:set>
                                      <p:cBhvr>
                                        <p:cTn id="50" dur="1" fill="hold">
                                          <p:stCondLst>
                                            <p:cond delay="0"/>
                                          </p:stCondLst>
                                        </p:cTn>
                                        <p:tgtEl>
                                          <p:spTgt spid="25"/>
                                        </p:tgtEl>
                                        <p:attrNameLst>
                                          <p:attrName>style.visibility</p:attrName>
                                        </p:attrNameLst>
                                      </p:cBhvr>
                                      <p:to>
                                        <p:strVal val="visible"/>
                                      </p:to>
                                    </p:set>
                                    <p:animEffect transition="in" filter="wipe(left)">
                                      <p:cBhvr>
                                        <p:cTn id="51" dur="500"/>
                                        <p:tgtEl>
                                          <p:spTgt spid="25"/>
                                        </p:tgtEl>
                                      </p:cBhvr>
                                    </p:animEffect>
                                  </p:childTnLst>
                                </p:cTn>
                              </p:par>
                            </p:childTnLst>
                          </p:cTn>
                        </p:par>
                      </p:childTnLst>
                    </p:cTn>
                  </p:par>
                  <p:par>
                    <p:cTn id="52" fill="hold">
                      <p:stCondLst>
                        <p:cond delay="indefinite"/>
                      </p:stCondLst>
                      <p:childTnLst>
                        <p:par>
                          <p:cTn id="53" fill="hold" nodeType="afterGroup">
                            <p:stCondLst>
                              <p:cond delay="0"/>
                            </p:stCondLst>
                            <p:childTnLst>
                              <p:par>
                                <p:cTn id="54" presetID="22" presetClass="entr" presetSubtype="8" fill="hold" nodeType="click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wipe(left)">
                                      <p:cBhvr>
                                        <p:cTn id="56" dur="500"/>
                                        <p:tgtEl>
                                          <p:spTgt spid="14"/>
                                        </p:tgtEl>
                                      </p:cBhvr>
                                    </p:animEffect>
                                  </p:childTnLst>
                                </p:cTn>
                              </p:par>
                            </p:childTnLst>
                          </p:cTn>
                        </p:par>
                        <p:par>
                          <p:cTn id="57" fill="hold" nodeType="afterGroup">
                            <p:stCondLst>
                              <p:cond delay="500"/>
                            </p:stCondLst>
                            <p:childTnLst>
                              <p:par>
                                <p:cTn id="58" presetID="22" presetClass="entr" presetSubtype="8" fill="hold" nodeType="after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wipe(left)">
                                      <p:cBhvr>
                                        <p:cTn id="60" dur="500"/>
                                        <p:tgtEl>
                                          <p:spTgt spid="19"/>
                                        </p:tgtEl>
                                      </p:cBhvr>
                                    </p:animEffect>
                                  </p:childTnLst>
                                </p:cTn>
                              </p:par>
                            </p:childTnLst>
                          </p:cTn>
                        </p:par>
                        <p:par>
                          <p:cTn id="61" fill="hold" nodeType="afterGroup">
                            <p:stCondLst>
                              <p:cond delay="1000"/>
                            </p:stCondLst>
                            <p:childTnLst>
                              <p:par>
                                <p:cTn id="62" presetID="22" presetClass="entr" presetSubtype="8" fill="hold" grpId="0" nodeType="afterEffect">
                                  <p:stCondLst>
                                    <p:cond delay="0"/>
                                  </p:stCondLst>
                                  <p:childTnLst>
                                    <p:set>
                                      <p:cBhvr>
                                        <p:cTn id="63" dur="1" fill="hold">
                                          <p:stCondLst>
                                            <p:cond delay="0"/>
                                          </p:stCondLst>
                                        </p:cTn>
                                        <p:tgtEl>
                                          <p:spTgt spid="24"/>
                                        </p:tgtEl>
                                        <p:attrNameLst>
                                          <p:attrName>style.visibility</p:attrName>
                                        </p:attrNameLst>
                                      </p:cBhvr>
                                      <p:to>
                                        <p:strVal val="visible"/>
                                      </p:to>
                                    </p:set>
                                    <p:animEffect transition="in" filter="wipe(left)">
                                      <p:cBhvr>
                                        <p:cTn id="64" dur="500"/>
                                        <p:tgtEl>
                                          <p:spTgt spid="24"/>
                                        </p:tgtEl>
                                      </p:cBhvr>
                                    </p:animEffect>
                                  </p:childTnLst>
                                </p:cTn>
                              </p:par>
                            </p:childTnLst>
                          </p:cTn>
                        </p:par>
                        <p:par>
                          <p:cTn id="65" fill="hold" nodeType="afterGroup">
                            <p:stCondLst>
                              <p:cond delay="1500"/>
                            </p:stCondLst>
                            <p:childTnLst>
                              <p:par>
                                <p:cTn id="66" presetID="22" presetClass="entr" presetSubtype="8" fill="hold" nodeType="afterEffect">
                                  <p:stCondLst>
                                    <p:cond delay="0"/>
                                  </p:stCondLst>
                                  <p:childTnLst>
                                    <p:set>
                                      <p:cBhvr>
                                        <p:cTn id="67" dur="1" fill="hold">
                                          <p:stCondLst>
                                            <p:cond delay="0"/>
                                          </p:stCondLst>
                                        </p:cTn>
                                        <p:tgtEl>
                                          <p:spTgt spid="28"/>
                                        </p:tgtEl>
                                        <p:attrNameLst>
                                          <p:attrName>style.visibility</p:attrName>
                                        </p:attrNameLst>
                                      </p:cBhvr>
                                      <p:to>
                                        <p:strVal val="visible"/>
                                      </p:to>
                                    </p:set>
                                    <p:animEffect transition="in" filter="wipe(left)">
                                      <p:cBhvr>
                                        <p:cTn id="68" dur="500"/>
                                        <p:tgtEl>
                                          <p:spTgt spid="28"/>
                                        </p:tgtEl>
                                      </p:cBhvr>
                                    </p:animEffect>
                                  </p:childTnLst>
                                </p:cTn>
                              </p:par>
                            </p:childTnLst>
                          </p:cTn>
                        </p:par>
                        <p:par>
                          <p:cTn id="69" fill="hold" nodeType="afterGroup">
                            <p:stCondLst>
                              <p:cond delay="2000"/>
                            </p:stCondLst>
                            <p:childTnLst>
                              <p:par>
                                <p:cTn id="70" presetID="22" presetClass="entr" presetSubtype="1" fill="hold" nodeType="afterEffect">
                                  <p:stCondLst>
                                    <p:cond delay="0"/>
                                  </p:stCondLst>
                                  <p:childTnLst>
                                    <p:set>
                                      <p:cBhvr>
                                        <p:cTn id="71" dur="1" fill="hold">
                                          <p:stCondLst>
                                            <p:cond delay="0"/>
                                          </p:stCondLst>
                                        </p:cTn>
                                        <p:tgtEl>
                                          <p:spTgt spid="9"/>
                                        </p:tgtEl>
                                        <p:attrNameLst>
                                          <p:attrName>style.visibility</p:attrName>
                                        </p:attrNameLst>
                                      </p:cBhvr>
                                      <p:to>
                                        <p:strVal val="visible"/>
                                      </p:to>
                                    </p:set>
                                    <p:animEffect transition="in" filter="wipe(up)">
                                      <p:cBhvr>
                                        <p:cTn id="72" dur="500"/>
                                        <p:tgtEl>
                                          <p:spTgt spid="9"/>
                                        </p:tgtEl>
                                      </p:cBhvr>
                                    </p:animEffect>
                                  </p:childTnLst>
                                </p:cTn>
                              </p:par>
                            </p:childTnLst>
                          </p:cTn>
                        </p:par>
                      </p:childTnLst>
                    </p:cTn>
                  </p:par>
                  <p:par>
                    <p:cTn id="73" fill="hold">
                      <p:stCondLst>
                        <p:cond delay="indefinite"/>
                      </p:stCondLst>
                      <p:childTnLst>
                        <p:par>
                          <p:cTn id="74" fill="hold" nodeType="afterGroup">
                            <p:stCondLst>
                              <p:cond delay="0"/>
                            </p:stCondLst>
                            <p:childTnLst>
                              <p:par>
                                <p:cTn id="75" presetID="22" presetClass="entr" presetSubtype="8" fill="hold"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wipe(left)">
                                      <p:cBhvr>
                                        <p:cTn id="77" dur="500"/>
                                        <p:tgtEl>
                                          <p:spTgt spid="17"/>
                                        </p:tgtEl>
                                      </p:cBhvr>
                                    </p:animEffect>
                                  </p:childTnLst>
                                </p:cTn>
                              </p:par>
                            </p:childTnLst>
                          </p:cTn>
                        </p:par>
                        <p:par>
                          <p:cTn id="78" fill="hold" nodeType="afterGroup">
                            <p:stCondLst>
                              <p:cond delay="500"/>
                            </p:stCondLst>
                            <p:childTnLst>
                              <p:par>
                                <p:cTn id="79" presetID="22" presetClass="entr" presetSubtype="8" fill="hold" nodeType="afterEffect">
                                  <p:stCondLst>
                                    <p:cond delay="0"/>
                                  </p:stCondLst>
                                  <p:childTnLst>
                                    <p:set>
                                      <p:cBhvr>
                                        <p:cTn id="80" dur="1" fill="hold">
                                          <p:stCondLst>
                                            <p:cond delay="0"/>
                                          </p:stCondLst>
                                        </p:cTn>
                                        <p:tgtEl>
                                          <p:spTgt spid="23"/>
                                        </p:tgtEl>
                                        <p:attrNameLst>
                                          <p:attrName>style.visibility</p:attrName>
                                        </p:attrNameLst>
                                      </p:cBhvr>
                                      <p:to>
                                        <p:strVal val="visible"/>
                                      </p:to>
                                    </p:set>
                                    <p:animEffect transition="in" filter="wipe(left)">
                                      <p:cBhvr>
                                        <p:cTn id="81" dur="500"/>
                                        <p:tgtEl>
                                          <p:spTgt spid="23"/>
                                        </p:tgtEl>
                                      </p:cBhvr>
                                    </p:animEffect>
                                  </p:childTnLst>
                                </p:cTn>
                              </p:par>
                            </p:childTnLst>
                          </p:cTn>
                        </p:par>
                        <p:par>
                          <p:cTn id="82" fill="hold" nodeType="afterGroup">
                            <p:stCondLst>
                              <p:cond delay="1000"/>
                            </p:stCondLst>
                            <p:childTnLst>
                              <p:par>
                                <p:cTn id="83" presetID="22" presetClass="entr" presetSubtype="8" fill="hold" nodeType="afterEffect">
                                  <p:stCondLst>
                                    <p:cond delay="0"/>
                                  </p:stCondLst>
                                  <p:childTnLst>
                                    <p:set>
                                      <p:cBhvr>
                                        <p:cTn id="84" dur="1" fill="hold">
                                          <p:stCondLst>
                                            <p:cond delay="0"/>
                                          </p:stCondLst>
                                        </p:cTn>
                                        <p:tgtEl>
                                          <p:spTgt spid="26"/>
                                        </p:tgtEl>
                                        <p:attrNameLst>
                                          <p:attrName>style.visibility</p:attrName>
                                        </p:attrNameLst>
                                      </p:cBhvr>
                                      <p:to>
                                        <p:strVal val="visible"/>
                                      </p:to>
                                    </p:set>
                                    <p:animEffect transition="in" filter="wipe(left)">
                                      <p:cBhvr>
                                        <p:cTn id="85" dur="500"/>
                                        <p:tgtEl>
                                          <p:spTgt spid="26"/>
                                        </p:tgtEl>
                                      </p:cBhvr>
                                    </p:animEffect>
                                  </p:childTnLst>
                                </p:cTn>
                              </p:par>
                            </p:childTnLst>
                          </p:cTn>
                        </p:par>
                      </p:childTnLst>
                    </p:cTn>
                  </p:par>
                  <p:par>
                    <p:cTn id="86" fill="hold">
                      <p:stCondLst>
                        <p:cond delay="indefinite"/>
                      </p:stCondLst>
                      <p:childTnLst>
                        <p:par>
                          <p:cTn id="87" fill="hold" nodeType="afterGroup">
                            <p:stCondLst>
                              <p:cond delay="0"/>
                            </p:stCondLst>
                            <p:childTnLst>
                              <p:par>
                                <p:cTn id="88" presetID="22" presetClass="entr" presetSubtype="8" fill="hold" grpId="0" nodeType="clickEffect">
                                  <p:stCondLst>
                                    <p:cond delay="0"/>
                                  </p:stCondLst>
                                  <p:childTnLst>
                                    <p:set>
                                      <p:cBhvr>
                                        <p:cTn id="89" dur="1" fill="hold">
                                          <p:stCondLst>
                                            <p:cond delay="0"/>
                                          </p:stCondLst>
                                        </p:cTn>
                                        <p:tgtEl>
                                          <p:spTgt spid="20"/>
                                        </p:tgtEl>
                                        <p:attrNameLst>
                                          <p:attrName>style.visibility</p:attrName>
                                        </p:attrNameLst>
                                      </p:cBhvr>
                                      <p:to>
                                        <p:strVal val="visible"/>
                                      </p:to>
                                    </p:set>
                                    <p:animEffect transition="in" filter="wipe(left)">
                                      <p:cBhvr>
                                        <p:cTn id="9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34" grpId="0" animBg="1"/>
      <p:bldP spid="2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Tax on Sellers  </a:t>
            </a:r>
          </a:p>
        </p:txBody>
      </p:sp>
      <p:sp>
        <p:nvSpPr>
          <p:cNvPr id="29699" name="Content Placeholder 2"/>
          <p:cNvSpPr>
            <a:spLocks noGrp="1"/>
          </p:cNvSpPr>
          <p:nvPr>
            <p:ph idx="1"/>
          </p:nvPr>
        </p:nvSpPr>
        <p:spPr bwMode="auto">
          <a:xfrm>
            <a:off x="381000" y="812475"/>
            <a:ext cx="8534400" cy="525582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Tax </a:t>
            </a:r>
            <a:r>
              <a:rPr lang="en-US" dirty="0" smtClean="0"/>
              <a:t>incidence –</a:t>
            </a:r>
            <a:r>
              <a:rPr lang="en-US" dirty="0"/>
              <a:t> </a:t>
            </a:r>
            <a:r>
              <a:rPr lang="en-US" sz="2800" dirty="0" smtClean="0"/>
              <a:t>a </a:t>
            </a:r>
            <a:r>
              <a:rPr lang="en-US" sz="2800" dirty="0" smtClean="0"/>
              <a:t>manner in which the burden of a tax is shared among participants in a market</a:t>
            </a:r>
          </a:p>
          <a:p>
            <a:r>
              <a:rPr lang="en-US" dirty="0" smtClean="0"/>
              <a:t>How taxes on sellers affect market outcomes</a:t>
            </a:r>
          </a:p>
          <a:p>
            <a:pPr lvl="1"/>
            <a:r>
              <a:rPr lang="en-US" sz="2800" dirty="0" smtClean="0"/>
              <a:t>Immediate impact on sellers</a:t>
            </a:r>
          </a:p>
          <a:p>
            <a:pPr lvl="1"/>
            <a:r>
              <a:rPr lang="en-US" sz="2800" dirty="0" smtClean="0"/>
              <a:t>Supply </a:t>
            </a:r>
            <a:r>
              <a:rPr lang="en-US" sz="2800" dirty="0" smtClean="0"/>
              <a:t>curve shifts left</a:t>
            </a:r>
          </a:p>
          <a:p>
            <a:pPr lvl="1"/>
            <a:r>
              <a:rPr lang="en-US" sz="2800" dirty="0" smtClean="0"/>
              <a:t>Higher equilibrium price</a:t>
            </a:r>
          </a:p>
          <a:p>
            <a:pPr lvl="1"/>
            <a:r>
              <a:rPr lang="en-US" sz="2800" dirty="0" smtClean="0"/>
              <a:t>Lower equilibrium quantity</a:t>
            </a:r>
          </a:p>
          <a:p>
            <a:pPr lvl="1"/>
            <a:r>
              <a:rPr lang="en-US" sz="2800" dirty="0" smtClean="0"/>
              <a:t>The </a:t>
            </a:r>
            <a:r>
              <a:rPr lang="en-US" sz="2800" dirty="0" smtClean="0"/>
              <a:t>tax </a:t>
            </a:r>
            <a:r>
              <a:rPr lang="en-US" sz="2800" dirty="0" smtClean="0"/>
              <a:t>reduces the size of the market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6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Controls on </a:t>
            </a:r>
            <a:r>
              <a:rPr lang="en-US" dirty="0" smtClean="0">
                <a:solidFill>
                  <a:srgbClr val="0070C0"/>
                </a:solidFill>
              </a:rPr>
              <a:t>Price </a:t>
            </a:r>
            <a:r>
              <a:rPr lang="en-US" dirty="0" smtClean="0">
                <a:solidFill>
                  <a:srgbClr val="0070C0"/>
                </a:solidFill>
              </a:rPr>
              <a:t>– Price Ceiling</a:t>
            </a:r>
          </a:p>
        </p:txBody>
      </p:sp>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spcBef>
                <a:spcPts val="600"/>
              </a:spcBef>
              <a:buNone/>
            </a:pPr>
            <a:r>
              <a:rPr lang="en-US" sz="3200" dirty="0" smtClean="0"/>
              <a:t>Legal maximum on the price at which a good can be sold</a:t>
            </a:r>
            <a:endParaRPr lang="en-US" sz="3200" dirty="0"/>
          </a:p>
          <a:p>
            <a:pPr marL="688975">
              <a:spcBef>
                <a:spcPts val="600"/>
              </a:spcBef>
            </a:pPr>
            <a:r>
              <a:rPr lang="en-US" sz="3200" dirty="0" smtClean="0"/>
              <a:t>Maximum price for Hamburger</a:t>
            </a:r>
          </a:p>
          <a:p>
            <a:pPr marL="688975">
              <a:spcBef>
                <a:spcPts val="600"/>
              </a:spcBef>
            </a:pPr>
            <a:r>
              <a:rPr lang="en-US" sz="3200" dirty="0" smtClean="0"/>
              <a:t>Intent:</a:t>
            </a:r>
            <a:r>
              <a:rPr lang="en-US" sz="3200" dirty="0" smtClean="0"/>
              <a:t> to protect consumers</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Taxes on Sellers </a:t>
            </a:r>
          </a:p>
        </p:txBody>
      </p:sp>
      <p:sp>
        <p:nvSpPr>
          <p:cNvPr id="29699" name="Content Placeholder 2"/>
          <p:cNvSpPr>
            <a:spLocks noGrp="1"/>
          </p:cNvSpPr>
          <p:nvPr>
            <p:ph idx="1"/>
          </p:nvPr>
        </p:nvSpPr>
        <p:spPr bwMode="auto">
          <a:xfrm>
            <a:off x="381000" y="753100"/>
            <a:ext cx="8534400" cy="52201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How taxes on sellers affect market outcomes</a:t>
            </a:r>
          </a:p>
          <a:p>
            <a:pPr lvl="1"/>
            <a:r>
              <a:rPr lang="en-US" sz="2800" dirty="0" smtClean="0"/>
              <a:t>Taxes discourage market activity</a:t>
            </a:r>
          </a:p>
          <a:p>
            <a:pPr lvl="1"/>
            <a:r>
              <a:rPr lang="en-US" sz="2800" dirty="0" smtClean="0"/>
              <a:t>Smaller quantity sold</a:t>
            </a:r>
          </a:p>
          <a:p>
            <a:pPr lvl="1"/>
            <a:r>
              <a:rPr lang="en-US" sz="2800" dirty="0" smtClean="0"/>
              <a:t>Buyers and sellers share the burden of tax</a:t>
            </a:r>
          </a:p>
          <a:p>
            <a:pPr lvl="1"/>
            <a:r>
              <a:rPr lang="en-US" sz="2800" dirty="0" smtClean="0"/>
              <a:t>Buyers pay more</a:t>
            </a:r>
          </a:p>
          <a:p>
            <a:pPr lvl="2"/>
            <a:r>
              <a:rPr lang="en-US" sz="2400" dirty="0" smtClean="0"/>
              <a:t>Worse off</a:t>
            </a:r>
          </a:p>
          <a:p>
            <a:pPr lvl="1"/>
            <a:r>
              <a:rPr lang="en-US" dirty="0" smtClean="0"/>
              <a:t>Sellers receive less</a:t>
            </a:r>
          </a:p>
          <a:p>
            <a:pPr lvl="2"/>
            <a:r>
              <a:rPr lang="en-US" sz="2400" dirty="0" smtClean="0"/>
              <a:t>Collects</a:t>
            </a:r>
            <a:r>
              <a:rPr lang="en-US" sz="2400" dirty="0" smtClean="0"/>
              <a:t> </a:t>
            </a:r>
            <a:r>
              <a:rPr lang="en-US" sz="2400" dirty="0" smtClean="0"/>
              <a:t>the higher price but </a:t>
            </a:r>
            <a:r>
              <a:rPr lang="en-US" sz="2400" dirty="0" smtClean="0"/>
              <a:t>pays </a:t>
            </a:r>
            <a:r>
              <a:rPr lang="en-US" sz="2400" dirty="0" smtClean="0"/>
              <a:t>the tax</a:t>
            </a:r>
          </a:p>
          <a:p>
            <a:pPr lvl="2"/>
            <a:r>
              <a:rPr lang="en-US" sz="2400" dirty="0" smtClean="0"/>
              <a:t>Overall: effective price </a:t>
            </a:r>
            <a:r>
              <a:rPr lang="en-US" sz="2400" dirty="0" smtClean="0"/>
              <a:t>falls</a:t>
            </a:r>
            <a:endParaRPr lang="en-US" sz="2400" dirty="0" smtClean="0"/>
          </a:p>
          <a:p>
            <a:pPr lvl="2"/>
            <a:r>
              <a:rPr lang="en-US" sz="2400" dirty="0" smtClean="0"/>
              <a:t>Sellers are w</a:t>
            </a:r>
            <a:r>
              <a:rPr lang="en-US" sz="2400" dirty="0" smtClean="0"/>
              <a:t>orse </a:t>
            </a:r>
            <a:r>
              <a:rPr lang="en-US" sz="2400" dirty="0" smtClean="0"/>
              <a:t>off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699">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699">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6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bwMode="auto">
          <a:xfrm>
            <a:off x="178130" y="20800"/>
            <a:ext cx="896587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rgbClr val="0070C0"/>
                </a:solidFill>
              </a:rPr>
              <a:t>Tax </a:t>
            </a:r>
            <a:r>
              <a:rPr lang="en-US" sz="4000" dirty="0" smtClean="0">
                <a:solidFill>
                  <a:srgbClr val="0070C0"/>
                </a:solidFill>
              </a:rPr>
              <a:t>on Buyers</a:t>
            </a:r>
          </a:p>
        </p:txBody>
      </p:sp>
      <p:grpSp>
        <p:nvGrpSpPr>
          <p:cNvPr id="2" name="Group 4"/>
          <p:cNvGrpSpPr>
            <a:grpSpLocks/>
          </p:cNvGrpSpPr>
          <p:nvPr/>
        </p:nvGrpSpPr>
        <p:grpSpPr bwMode="auto">
          <a:xfrm>
            <a:off x="1128713" y="1089213"/>
            <a:ext cx="5876925" cy="3672326"/>
            <a:chOff x="-724375" y="1872732"/>
            <a:chExt cx="5878286" cy="3673019"/>
          </a:xfrm>
        </p:grpSpPr>
        <p:sp>
          <p:nvSpPr>
            <p:cNvPr id="6" name="Rectangle 5"/>
            <p:cNvSpPr/>
            <p:nvPr/>
          </p:nvSpPr>
          <p:spPr>
            <a:xfrm>
              <a:off x="728523" y="2030365"/>
              <a:ext cx="4425388" cy="35042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600" dirty="0"/>
            </a:p>
          </p:txBody>
        </p:sp>
        <p:grpSp>
          <p:nvGrpSpPr>
            <p:cNvPr id="33852" name="Group 5"/>
            <p:cNvGrpSpPr>
              <a:grpSpLocks/>
            </p:cNvGrpSpPr>
            <p:nvPr/>
          </p:nvGrpSpPr>
          <p:grpSpPr bwMode="auto">
            <a:xfrm>
              <a:off x="-724375" y="1872732"/>
              <a:ext cx="1451310" cy="3673019"/>
              <a:chOff x="377268" y="1291462"/>
              <a:chExt cx="1451310" cy="3672342"/>
            </a:xfrm>
          </p:grpSpPr>
          <p:cxnSp>
            <p:nvCxnSpPr>
              <p:cNvPr id="8" name="Straight Connector 7"/>
              <p:cNvCxnSpPr/>
              <p:nvPr/>
            </p:nvCxnSpPr>
            <p:spPr>
              <a:xfrm rot="5400000">
                <a:off x="25963" y="3161188"/>
                <a:ext cx="3590940" cy="142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3854" name="TextBox 8"/>
              <p:cNvSpPr txBox="1">
                <a:spLocks noChangeArrowheads="1"/>
              </p:cNvSpPr>
              <p:nvPr/>
            </p:nvSpPr>
            <p:spPr bwMode="auto">
              <a:xfrm>
                <a:off x="377268" y="1291462"/>
                <a:ext cx="1404679" cy="338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smtClean="0"/>
                  <a:t>Price</a:t>
                </a:r>
                <a:endParaRPr lang="en-US" sz="1600" dirty="0"/>
              </a:p>
            </p:txBody>
          </p:sp>
        </p:grpSp>
      </p:grpSp>
      <p:grpSp>
        <p:nvGrpSpPr>
          <p:cNvPr id="5" name="Group 9"/>
          <p:cNvGrpSpPr>
            <a:grpSpLocks/>
          </p:cNvGrpSpPr>
          <p:nvPr/>
        </p:nvGrpSpPr>
        <p:grpSpPr bwMode="auto">
          <a:xfrm>
            <a:off x="2416175" y="4761536"/>
            <a:ext cx="4672889" cy="343403"/>
            <a:chOff x="1676400" y="5181600"/>
            <a:chExt cx="4672692" cy="342860"/>
          </a:xfrm>
        </p:grpSpPr>
        <p:cxnSp>
          <p:nvCxnSpPr>
            <p:cNvPr id="11" name="Straight Connector 10"/>
            <p:cNvCxnSpPr/>
            <p:nvPr/>
          </p:nvCxnSpPr>
          <p:spPr>
            <a:xfrm>
              <a:off x="1828794" y="5181600"/>
              <a:ext cx="44368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3849" name="TextBox 11"/>
            <p:cNvSpPr txBox="1">
              <a:spLocks noChangeArrowheads="1"/>
            </p:cNvSpPr>
            <p:nvPr/>
          </p:nvSpPr>
          <p:spPr bwMode="auto">
            <a:xfrm>
              <a:off x="3344635" y="5186441"/>
              <a:ext cx="3004457" cy="338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smtClean="0"/>
                <a:t>Quantity</a:t>
              </a:r>
              <a:endParaRPr lang="en-US" sz="1600" dirty="0"/>
            </a:p>
          </p:txBody>
        </p:sp>
        <p:sp>
          <p:nvSpPr>
            <p:cNvPr id="33850" name="TextBox 12"/>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7" name="Group 13"/>
          <p:cNvGrpSpPr>
            <a:grpSpLocks/>
          </p:cNvGrpSpPr>
          <p:nvPr/>
        </p:nvGrpSpPr>
        <p:grpSpPr bwMode="auto">
          <a:xfrm>
            <a:off x="2790825" y="1342063"/>
            <a:ext cx="4075113" cy="3076575"/>
            <a:chOff x="2242744" y="2083701"/>
            <a:chExt cx="4551496" cy="4172910"/>
          </a:xfrm>
        </p:grpSpPr>
        <p:cxnSp>
          <p:nvCxnSpPr>
            <p:cNvPr id="15" name="Straight Connector 14"/>
            <p:cNvCxnSpPr/>
            <p:nvPr/>
          </p:nvCxnSpPr>
          <p:spPr>
            <a:xfrm>
              <a:off x="2242744" y="2083701"/>
              <a:ext cx="4085175" cy="3720737"/>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3847" name="TextBox 15"/>
            <p:cNvSpPr txBox="1">
              <a:spLocks noChangeArrowheads="1"/>
            </p:cNvSpPr>
            <p:nvPr/>
          </p:nvSpPr>
          <p:spPr bwMode="auto">
            <a:xfrm>
              <a:off x="6274766" y="5797376"/>
              <a:ext cx="519474" cy="459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 D</a:t>
              </a:r>
              <a:r>
                <a:rPr lang="en-US" sz="1600" baseline="-25000"/>
                <a:t>1</a:t>
              </a:r>
            </a:p>
          </p:txBody>
        </p:sp>
      </p:grpSp>
      <p:grpSp>
        <p:nvGrpSpPr>
          <p:cNvPr id="9" name="Group 22"/>
          <p:cNvGrpSpPr>
            <a:grpSpLocks/>
          </p:cNvGrpSpPr>
          <p:nvPr/>
        </p:nvGrpSpPr>
        <p:grpSpPr bwMode="auto">
          <a:xfrm>
            <a:off x="4273550" y="2624763"/>
            <a:ext cx="412750" cy="2463800"/>
            <a:chOff x="2842569" y="2445001"/>
            <a:chExt cx="412337" cy="2465791"/>
          </a:xfrm>
        </p:grpSpPr>
        <p:cxnSp>
          <p:nvCxnSpPr>
            <p:cNvPr id="18" name="Straight Connector 17"/>
            <p:cNvCxnSpPr/>
            <p:nvPr/>
          </p:nvCxnSpPr>
          <p:spPr>
            <a:xfrm rot="16200000" flipH="1">
              <a:off x="1982669" y="3507898"/>
              <a:ext cx="2127380" cy="1586"/>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3845" name="TextBox 24"/>
            <p:cNvSpPr txBox="1">
              <a:spLocks noChangeArrowheads="1"/>
            </p:cNvSpPr>
            <p:nvPr/>
          </p:nvSpPr>
          <p:spPr bwMode="auto">
            <a:xfrm>
              <a:off x="2842569" y="4571998"/>
              <a:ext cx="412337" cy="338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90</a:t>
              </a:r>
            </a:p>
          </p:txBody>
        </p:sp>
      </p:grpSp>
      <p:sp>
        <p:nvSpPr>
          <p:cNvPr id="20" name="TextBox 19"/>
          <p:cNvSpPr txBox="1">
            <a:spLocks noChangeArrowheads="1"/>
          </p:cNvSpPr>
          <p:nvPr/>
        </p:nvSpPr>
        <p:spPr bwMode="auto">
          <a:xfrm>
            <a:off x="225630" y="5421363"/>
            <a:ext cx="871675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mn-lt"/>
              </a:rPr>
              <a:t>When a tax of $0.50 is levied on buyers, the demand curve shifts down by $0.50 from D</a:t>
            </a:r>
            <a:r>
              <a:rPr lang="en-US" sz="1600" baseline="-25000" dirty="0">
                <a:latin typeface="+mn-lt"/>
              </a:rPr>
              <a:t>1</a:t>
            </a:r>
            <a:r>
              <a:rPr lang="en-US" sz="1600" dirty="0">
                <a:latin typeface="+mn-lt"/>
              </a:rPr>
              <a:t> to D</a:t>
            </a:r>
            <a:r>
              <a:rPr lang="en-US" sz="1600" baseline="-25000" dirty="0">
                <a:latin typeface="+mn-lt"/>
              </a:rPr>
              <a:t>2</a:t>
            </a:r>
            <a:r>
              <a:rPr lang="en-US" sz="1600" dirty="0">
                <a:latin typeface="+mn-lt"/>
              </a:rPr>
              <a:t>. The equilibrium quantity falls from 100 to 90 </a:t>
            </a:r>
            <a:r>
              <a:rPr lang="en-US" sz="1600" dirty="0" smtClean="0">
                <a:latin typeface="+mn-lt"/>
              </a:rPr>
              <a:t>hamburgers</a:t>
            </a:r>
            <a:r>
              <a:rPr lang="en-US" sz="1600" dirty="0" smtClean="0">
                <a:latin typeface="+mn-lt"/>
              </a:rPr>
              <a:t>. </a:t>
            </a:r>
            <a:r>
              <a:rPr lang="en-US" sz="1600" dirty="0">
                <a:latin typeface="+mn-lt"/>
              </a:rPr>
              <a:t>The price that sellers receive falls from $3.00 to $2.80. The price that buyers pay (including the tax) rises from $3.00 to $3.30. Even though the tax is levied on buyers, buyers and sellers share the burden of the tax.</a:t>
            </a:r>
          </a:p>
        </p:txBody>
      </p:sp>
      <p:grpSp>
        <p:nvGrpSpPr>
          <p:cNvPr id="10" name="Group 90"/>
          <p:cNvGrpSpPr>
            <a:grpSpLocks/>
          </p:cNvGrpSpPr>
          <p:nvPr/>
        </p:nvGrpSpPr>
        <p:grpSpPr bwMode="auto">
          <a:xfrm>
            <a:off x="3040063" y="1777038"/>
            <a:ext cx="4210050" cy="2700337"/>
            <a:chOff x="2473355" y="5050329"/>
            <a:chExt cx="4702317" cy="3663316"/>
          </a:xfrm>
        </p:grpSpPr>
        <p:cxnSp>
          <p:nvCxnSpPr>
            <p:cNvPr id="22" name="Straight Connector 21"/>
            <p:cNvCxnSpPr/>
            <p:nvPr/>
          </p:nvCxnSpPr>
          <p:spPr>
            <a:xfrm flipV="1">
              <a:off x="2473355" y="5556430"/>
              <a:ext cx="3461132" cy="315721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3843" name="TextBox 92"/>
            <p:cNvSpPr txBox="1">
              <a:spLocks noChangeArrowheads="1"/>
            </p:cNvSpPr>
            <p:nvPr/>
          </p:nvSpPr>
          <p:spPr bwMode="auto">
            <a:xfrm>
              <a:off x="5922903" y="5050329"/>
              <a:ext cx="1252769" cy="459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Supply, S</a:t>
              </a:r>
              <a:r>
                <a:rPr lang="en-US" sz="1600" baseline="-25000"/>
                <a:t>1</a:t>
              </a:r>
            </a:p>
          </p:txBody>
        </p:sp>
      </p:grpSp>
      <p:sp>
        <p:nvSpPr>
          <p:cNvPr id="27" name="Freeform 183"/>
          <p:cNvSpPr>
            <a:spLocks/>
          </p:cNvSpPr>
          <p:nvPr/>
        </p:nvSpPr>
        <p:spPr bwMode="auto">
          <a:xfrm>
            <a:off x="4932363" y="293432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12" name="Group 22"/>
          <p:cNvGrpSpPr>
            <a:grpSpLocks/>
          </p:cNvGrpSpPr>
          <p:nvPr/>
        </p:nvGrpSpPr>
        <p:grpSpPr bwMode="auto">
          <a:xfrm>
            <a:off x="4746625" y="3027988"/>
            <a:ext cx="525463" cy="2046287"/>
            <a:chOff x="2795074" y="2862911"/>
            <a:chExt cx="526165" cy="2047881"/>
          </a:xfrm>
        </p:grpSpPr>
        <p:cxnSp>
          <p:nvCxnSpPr>
            <p:cNvPr id="30" name="Straight Connector 29"/>
            <p:cNvCxnSpPr/>
            <p:nvPr/>
          </p:nvCxnSpPr>
          <p:spPr>
            <a:xfrm rot="5400000">
              <a:off x="2192289" y="3716856"/>
              <a:ext cx="1709481" cy="159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3841" name="TextBox 24"/>
            <p:cNvSpPr txBox="1">
              <a:spLocks noChangeArrowheads="1"/>
            </p:cNvSpPr>
            <p:nvPr/>
          </p:nvSpPr>
          <p:spPr bwMode="auto">
            <a:xfrm>
              <a:off x="2795074" y="4571998"/>
              <a:ext cx="526165" cy="338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100</a:t>
              </a:r>
            </a:p>
          </p:txBody>
        </p:sp>
      </p:grpSp>
      <p:grpSp>
        <p:nvGrpSpPr>
          <p:cNvPr id="13" name="Group 76"/>
          <p:cNvGrpSpPr>
            <a:grpSpLocks/>
          </p:cNvGrpSpPr>
          <p:nvPr/>
        </p:nvGrpSpPr>
        <p:grpSpPr bwMode="auto">
          <a:xfrm>
            <a:off x="1911350" y="2434263"/>
            <a:ext cx="2578100" cy="338137"/>
            <a:chOff x="1173794" y="3014250"/>
            <a:chExt cx="2576508" cy="338972"/>
          </a:xfrm>
        </p:grpSpPr>
        <p:cxnSp>
          <p:nvCxnSpPr>
            <p:cNvPr id="33" name="Straight Connector 32"/>
            <p:cNvCxnSpPr/>
            <p:nvPr/>
          </p:nvCxnSpPr>
          <p:spPr>
            <a:xfrm>
              <a:off x="1829027" y="3200446"/>
              <a:ext cx="1921275" cy="477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3839" name="TextBox 78"/>
            <p:cNvSpPr txBox="1">
              <a:spLocks noChangeArrowheads="1"/>
            </p:cNvSpPr>
            <p:nvPr/>
          </p:nvSpPr>
          <p:spPr bwMode="auto">
            <a:xfrm>
              <a:off x="1173794" y="3014250"/>
              <a:ext cx="697499"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$3.30</a:t>
              </a:r>
            </a:p>
          </p:txBody>
        </p:sp>
      </p:grpSp>
      <p:grpSp>
        <p:nvGrpSpPr>
          <p:cNvPr id="14" name="Group 76"/>
          <p:cNvGrpSpPr>
            <a:grpSpLocks/>
          </p:cNvGrpSpPr>
          <p:nvPr/>
        </p:nvGrpSpPr>
        <p:grpSpPr bwMode="auto">
          <a:xfrm>
            <a:off x="1992313" y="2812088"/>
            <a:ext cx="2995612" cy="338137"/>
            <a:chOff x="1245032" y="3014250"/>
            <a:chExt cx="2994048" cy="338972"/>
          </a:xfrm>
        </p:grpSpPr>
        <p:cxnSp>
          <p:nvCxnSpPr>
            <p:cNvPr id="36" name="Straight Connector 35"/>
            <p:cNvCxnSpPr/>
            <p:nvPr/>
          </p:nvCxnSpPr>
          <p:spPr>
            <a:xfrm>
              <a:off x="1828927" y="3200446"/>
              <a:ext cx="2410153" cy="6366"/>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3837" name="TextBox 78"/>
            <p:cNvSpPr txBox="1">
              <a:spLocks noChangeArrowheads="1"/>
            </p:cNvSpPr>
            <p:nvPr/>
          </p:nvSpPr>
          <p:spPr bwMode="auto">
            <a:xfrm>
              <a:off x="1245032" y="3014250"/>
              <a:ext cx="583707"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3.00</a:t>
              </a:r>
            </a:p>
          </p:txBody>
        </p:sp>
      </p:grpSp>
      <p:grpSp>
        <p:nvGrpSpPr>
          <p:cNvPr id="16" name="Group 76"/>
          <p:cNvGrpSpPr>
            <a:grpSpLocks/>
          </p:cNvGrpSpPr>
          <p:nvPr/>
        </p:nvGrpSpPr>
        <p:grpSpPr bwMode="auto">
          <a:xfrm>
            <a:off x="2003425" y="3213725"/>
            <a:ext cx="2473325" cy="338138"/>
            <a:chOff x="1245032" y="3014250"/>
            <a:chExt cx="2473608" cy="338972"/>
          </a:xfrm>
        </p:grpSpPr>
        <p:cxnSp>
          <p:nvCxnSpPr>
            <p:cNvPr id="39" name="Straight Connector 38"/>
            <p:cNvCxnSpPr/>
            <p:nvPr/>
          </p:nvCxnSpPr>
          <p:spPr>
            <a:xfrm flipV="1">
              <a:off x="1827712" y="3197263"/>
              <a:ext cx="1890928" cy="318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3835" name="TextBox 78"/>
            <p:cNvSpPr txBox="1">
              <a:spLocks noChangeArrowheads="1"/>
            </p:cNvSpPr>
            <p:nvPr/>
          </p:nvSpPr>
          <p:spPr bwMode="auto">
            <a:xfrm>
              <a:off x="1245032" y="3014250"/>
              <a:ext cx="583707"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2.80</a:t>
              </a:r>
            </a:p>
          </p:txBody>
        </p:sp>
      </p:grpSp>
      <p:grpSp>
        <p:nvGrpSpPr>
          <p:cNvPr id="17" name="Group 40"/>
          <p:cNvGrpSpPr>
            <a:grpSpLocks/>
          </p:cNvGrpSpPr>
          <p:nvPr/>
        </p:nvGrpSpPr>
        <p:grpSpPr bwMode="auto">
          <a:xfrm>
            <a:off x="830263" y="1762750"/>
            <a:ext cx="1401762" cy="830263"/>
            <a:chOff x="830051" y="1999995"/>
            <a:chExt cx="1402510" cy="830997"/>
          </a:xfrm>
        </p:grpSpPr>
        <p:sp>
          <p:nvSpPr>
            <p:cNvPr id="33832" name="TextBox 92"/>
            <p:cNvSpPr txBox="1">
              <a:spLocks noChangeArrowheads="1"/>
            </p:cNvSpPr>
            <p:nvPr/>
          </p:nvSpPr>
          <p:spPr bwMode="auto">
            <a:xfrm>
              <a:off x="830051" y="1999995"/>
              <a:ext cx="800219" cy="83099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Price</a:t>
              </a:r>
            </a:p>
            <a:p>
              <a:pPr algn="ctr" eaLnBrk="1" hangingPunct="1"/>
              <a:r>
                <a:rPr lang="en-US" sz="1600" dirty="0"/>
                <a:t>buyers</a:t>
              </a:r>
            </a:p>
            <a:p>
              <a:pPr algn="ctr" eaLnBrk="1" hangingPunct="1"/>
              <a:r>
                <a:rPr lang="en-US" sz="1600" dirty="0"/>
                <a:t>pay</a:t>
              </a:r>
              <a:endParaRPr lang="en-US" sz="1600" baseline="-25000" dirty="0"/>
            </a:p>
          </p:txBody>
        </p:sp>
        <p:cxnSp>
          <p:nvCxnSpPr>
            <p:cNvPr id="43" name="Straight Connector 42"/>
            <p:cNvCxnSpPr/>
            <p:nvPr/>
          </p:nvCxnSpPr>
          <p:spPr>
            <a:xfrm>
              <a:off x="1532100" y="2351143"/>
              <a:ext cx="700461" cy="3686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43"/>
          <p:cNvGrpSpPr>
            <a:grpSpLocks/>
          </p:cNvGrpSpPr>
          <p:nvPr/>
        </p:nvGrpSpPr>
        <p:grpSpPr bwMode="auto">
          <a:xfrm>
            <a:off x="815975" y="2627938"/>
            <a:ext cx="1223963" cy="830262"/>
            <a:chOff x="816197" y="2864914"/>
            <a:chExt cx="1224380" cy="830997"/>
          </a:xfrm>
        </p:grpSpPr>
        <p:sp>
          <p:nvSpPr>
            <p:cNvPr id="33830" name="TextBox 92"/>
            <p:cNvSpPr txBox="1">
              <a:spLocks noChangeArrowheads="1"/>
            </p:cNvSpPr>
            <p:nvPr/>
          </p:nvSpPr>
          <p:spPr bwMode="auto">
            <a:xfrm>
              <a:off x="816197" y="2864914"/>
              <a:ext cx="833883" cy="83099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Price</a:t>
              </a:r>
            </a:p>
            <a:p>
              <a:pPr algn="ctr" eaLnBrk="1" hangingPunct="1"/>
              <a:r>
                <a:rPr lang="en-US" sz="1600" dirty="0"/>
                <a:t>without</a:t>
              </a:r>
            </a:p>
            <a:p>
              <a:pPr algn="ctr" eaLnBrk="1" hangingPunct="1"/>
              <a:r>
                <a:rPr lang="en-US" sz="1600" dirty="0"/>
                <a:t>tax</a:t>
              </a:r>
              <a:endParaRPr lang="en-US" sz="1600" baseline="-25000" dirty="0"/>
            </a:p>
          </p:txBody>
        </p:sp>
        <p:cxnSp>
          <p:nvCxnSpPr>
            <p:cNvPr id="46" name="Straight Connector 45"/>
            <p:cNvCxnSpPr/>
            <p:nvPr/>
          </p:nvCxnSpPr>
          <p:spPr>
            <a:xfrm>
              <a:off x="1567341" y="3217651"/>
              <a:ext cx="473236" cy="699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46"/>
          <p:cNvGrpSpPr>
            <a:grpSpLocks/>
          </p:cNvGrpSpPr>
          <p:nvPr/>
        </p:nvGrpSpPr>
        <p:grpSpPr bwMode="auto">
          <a:xfrm>
            <a:off x="838200" y="3480425"/>
            <a:ext cx="1430338" cy="830263"/>
            <a:chOff x="837970" y="3717958"/>
            <a:chExt cx="1430216" cy="830997"/>
          </a:xfrm>
        </p:grpSpPr>
        <p:sp>
          <p:nvSpPr>
            <p:cNvPr id="33828" name="TextBox 92"/>
            <p:cNvSpPr txBox="1">
              <a:spLocks noChangeArrowheads="1"/>
            </p:cNvSpPr>
            <p:nvPr/>
          </p:nvSpPr>
          <p:spPr bwMode="auto">
            <a:xfrm>
              <a:off x="837970" y="3717958"/>
              <a:ext cx="845103" cy="83099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Price</a:t>
              </a:r>
            </a:p>
            <a:p>
              <a:pPr algn="ctr" eaLnBrk="1" hangingPunct="1"/>
              <a:r>
                <a:rPr lang="en-US" sz="1600" dirty="0"/>
                <a:t>sellers</a:t>
              </a:r>
            </a:p>
            <a:p>
              <a:pPr algn="ctr" eaLnBrk="1" hangingPunct="1"/>
              <a:r>
                <a:rPr lang="en-US" sz="1600" dirty="0"/>
                <a:t>receive</a:t>
              </a:r>
              <a:endParaRPr lang="en-US" sz="1600" baseline="-25000" dirty="0"/>
            </a:p>
          </p:txBody>
        </p:sp>
        <p:cxnSp>
          <p:nvCxnSpPr>
            <p:cNvPr id="49" name="Straight Connector 48"/>
            <p:cNvCxnSpPr/>
            <p:nvPr/>
          </p:nvCxnSpPr>
          <p:spPr>
            <a:xfrm flipV="1">
              <a:off x="1579270" y="3787870"/>
              <a:ext cx="688916" cy="2621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 49"/>
          <p:cNvGrpSpPr>
            <a:grpSpLocks/>
          </p:cNvGrpSpPr>
          <p:nvPr/>
        </p:nvGrpSpPr>
        <p:grpSpPr bwMode="auto">
          <a:xfrm>
            <a:off x="5557838" y="2604125"/>
            <a:ext cx="2846387" cy="1322388"/>
            <a:chOff x="-722416" y="1299352"/>
            <a:chExt cx="2847129" cy="1323439"/>
          </a:xfrm>
        </p:grpSpPr>
        <p:sp>
          <p:nvSpPr>
            <p:cNvPr id="33826" name="TextBox 92"/>
            <p:cNvSpPr txBox="1">
              <a:spLocks noChangeArrowheads="1"/>
            </p:cNvSpPr>
            <p:nvPr/>
          </p:nvSpPr>
          <p:spPr bwMode="auto">
            <a:xfrm>
              <a:off x="319411" y="1299352"/>
              <a:ext cx="1805302" cy="1323439"/>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A tax on buyers</a:t>
              </a:r>
            </a:p>
            <a:p>
              <a:pPr eaLnBrk="1" hangingPunct="1"/>
              <a:r>
                <a:rPr lang="en-US" sz="1600" dirty="0"/>
                <a:t>shifts the demand</a:t>
              </a:r>
            </a:p>
            <a:p>
              <a:pPr eaLnBrk="1" hangingPunct="1"/>
              <a:r>
                <a:rPr lang="en-US" sz="1600" dirty="0"/>
                <a:t>curve downward</a:t>
              </a:r>
            </a:p>
            <a:p>
              <a:pPr eaLnBrk="1" hangingPunct="1"/>
              <a:r>
                <a:rPr lang="en-US" sz="1600" dirty="0"/>
                <a:t>by the size of</a:t>
              </a:r>
            </a:p>
            <a:p>
              <a:pPr eaLnBrk="1" hangingPunct="1"/>
              <a:r>
                <a:rPr lang="en-US" sz="1600" dirty="0"/>
                <a:t>the tax ($0.50).</a:t>
              </a:r>
              <a:endParaRPr lang="en-US" sz="1600" baseline="-25000" dirty="0"/>
            </a:p>
          </p:txBody>
        </p:sp>
        <p:cxnSp>
          <p:nvCxnSpPr>
            <p:cNvPr id="52" name="Straight Connector 51"/>
            <p:cNvCxnSpPr/>
            <p:nvPr/>
          </p:nvCxnSpPr>
          <p:spPr>
            <a:xfrm flipV="1">
              <a:off x="-722416" y="2057192"/>
              <a:ext cx="1068666" cy="46232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3" name="Straight Arrow Connector 52"/>
          <p:cNvCxnSpPr/>
          <p:nvPr/>
        </p:nvCxnSpPr>
        <p:spPr>
          <a:xfrm rot="10800000">
            <a:off x="5300663" y="3890000"/>
            <a:ext cx="798512" cy="1588"/>
          </a:xfrm>
          <a:prstGeom prst="straightConnector1">
            <a:avLst/>
          </a:prstGeom>
          <a:ln w="19050">
            <a:solidFill>
              <a:srgbClr val="80008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24" name="Group 132"/>
          <p:cNvGrpSpPr>
            <a:grpSpLocks/>
          </p:cNvGrpSpPr>
          <p:nvPr/>
        </p:nvGrpSpPr>
        <p:grpSpPr bwMode="auto">
          <a:xfrm>
            <a:off x="2613025" y="2645400"/>
            <a:ext cx="923925" cy="739775"/>
            <a:chOff x="1588167" y="1014080"/>
            <a:chExt cx="922597" cy="738991"/>
          </a:xfrm>
        </p:grpSpPr>
        <p:sp>
          <p:nvSpPr>
            <p:cNvPr id="33824" name="TextBox 133"/>
            <p:cNvSpPr txBox="1">
              <a:spLocks noChangeArrowheads="1"/>
            </p:cNvSpPr>
            <p:nvPr/>
          </p:nvSpPr>
          <p:spPr bwMode="auto">
            <a:xfrm>
              <a:off x="1758451" y="1069083"/>
              <a:ext cx="752313" cy="522796"/>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Tax</a:t>
              </a:r>
            </a:p>
            <a:p>
              <a:pPr algn="ctr" eaLnBrk="1" hangingPunct="1"/>
              <a:r>
                <a:rPr lang="en-US" sz="1400" dirty="0"/>
                <a:t>($0.50)</a:t>
              </a:r>
            </a:p>
          </p:txBody>
        </p:sp>
        <p:sp>
          <p:nvSpPr>
            <p:cNvPr id="56" name="Left Brace 55"/>
            <p:cNvSpPr/>
            <p:nvPr/>
          </p:nvSpPr>
          <p:spPr>
            <a:xfrm rot="10800000">
              <a:off x="1588167" y="1014080"/>
              <a:ext cx="206078" cy="738991"/>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grpSp>
        <p:nvGrpSpPr>
          <p:cNvPr id="25" name="Group 56"/>
          <p:cNvGrpSpPr>
            <a:grpSpLocks/>
          </p:cNvGrpSpPr>
          <p:nvPr/>
        </p:nvGrpSpPr>
        <p:grpSpPr bwMode="auto">
          <a:xfrm>
            <a:off x="5141913" y="2150100"/>
            <a:ext cx="3357562" cy="890588"/>
            <a:chOff x="-1385455" y="1679361"/>
            <a:chExt cx="3357881" cy="889667"/>
          </a:xfrm>
        </p:grpSpPr>
        <p:sp>
          <p:nvSpPr>
            <p:cNvPr id="33822" name="TextBox 92"/>
            <p:cNvSpPr txBox="1">
              <a:spLocks noChangeArrowheads="1"/>
            </p:cNvSpPr>
            <p:nvPr/>
          </p:nvSpPr>
          <p:spPr bwMode="auto">
            <a:xfrm>
              <a:off x="-262481" y="1679361"/>
              <a:ext cx="2234907"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Equilibrium without tax</a:t>
              </a:r>
              <a:endParaRPr lang="en-US" sz="1600" baseline="-25000" dirty="0"/>
            </a:p>
          </p:txBody>
        </p:sp>
        <p:cxnSp>
          <p:nvCxnSpPr>
            <p:cNvPr id="59" name="Straight Connector 58"/>
            <p:cNvCxnSpPr/>
            <p:nvPr/>
          </p:nvCxnSpPr>
          <p:spPr>
            <a:xfrm flipV="1">
              <a:off x="-1385455" y="2069482"/>
              <a:ext cx="1354266" cy="4995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 name="Group 59"/>
          <p:cNvGrpSpPr>
            <a:grpSpLocks/>
          </p:cNvGrpSpPr>
          <p:nvPr/>
        </p:nvGrpSpPr>
        <p:grpSpPr bwMode="auto">
          <a:xfrm>
            <a:off x="3352800" y="1292850"/>
            <a:ext cx="2008188" cy="1960563"/>
            <a:chOff x="-3326314" y="669959"/>
            <a:chExt cx="2007281" cy="1960423"/>
          </a:xfrm>
        </p:grpSpPr>
        <p:sp>
          <p:nvSpPr>
            <p:cNvPr id="33820" name="TextBox 92"/>
            <p:cNvSpPr txBox="1">
              <a:spLocks noChangeArrowheads="1"/>
            </p:cNvSpPr>
            <p:nvPr/>
          </p:nvSpPr>
          <p:spPr bwMode="auto">
            <a:xfrm>
              <a:off x="-3326314" y="669959"/>
              <a:ext cx="2007281"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Equilibrium with tax</a:t>
              </a:r>
              <a:endParaRPr lang="en-US" sz="1600" baseline="-25000" dirty="0"/>
            </a:p>
          </p:txBody>
        </p:sp>
        <p:cxnSp>
          <p:nvCxnSpPr>
            <p:cNvPr id="62" name="Straight Connector 61"/>
            <p:cNvCxnSpPr/>
            <p:nvPr/>
          </p:nvCxnSpPr>
          <p:spPr>
            <a:xfrm rot="16200000" flipH="1">
              <a:off x="-3413890" y="1466968"/>
              <a:ext cx="1590561" cy="7362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9" name="Group 63"/>
          <p:cNvGrpSpPr>
            <a:grpSpLocks/>
          </p:cNvGrpSpPr>
          <p:nvPr/>
        </p:nvGrpSpPr>
        <p:grpSpPr bwMode="auto">
          <a:xfrm>
            <a:off x="2943225" y="2248525"/>
            <a:ext cx="3260725" cy="2408238"/>
            <a:chOff x="2242744" y="2083701"/>
            <a:chExt cx="3640786" cy="3267792"/>
          </a:xfrm>
        </p:grpSpPr>
        <p:cxnSp>
          <p:nvCxnSpPr>
            <p:cNvPr id="65" name="Straight Connector 64"/>
            <p:cNvCxnSpPr/>
            <p:nvPr/>
          </p:nvCxnSpPr>
          <p:spPr>
            <a:xfrm>
              <a:off x="2242744" y="2083701"/>
              <a:ext cx="3130296" cy="2847739"/>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33819" name="TextBox 65"/>
            <p:cNvSpPr txBox="1">
              <a:spLocks noChangeArrowheads="1"/>
            </p:cNvSpPr>
            <p:nvPr/>
          </p:nvSpPr>
          <p:spPr bwMode="auto">
            <a:xfrm>
              <a:off x="5364056" y="4892258"/>
              <a:ext cx="519474" cy="459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 D</a:t>
              </a:r>
              <a:r>
                <a:rPr lang="en-US" sz="1600" baseline="-25000"/>
                <a:t>2</a:t>
              </a:r>
            </a:p>
          </p:txBody>
        </p:sp>
      </p:grpSp>
      <p:sp>
        <p:nvSpPr>
          <p:cNvPr id="28" name="Freeform 183"/>
          <p:cNvSpPr>
            <a:spLocks/>
          </p:cNvSpPr>
          <p:nvPr/>
        </p:nvSpPr>
        <p:spPr bwMode="auto">
          <a:xfrm>
            <a:off x="4397375" y="333278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par>
                          <p:cTn id="11" fill="hold" nodeType="afterGroup">
                            <p:stCondLst>
                              <p:cond delay="500"/>
                            </p:stCondLst>
                            <p:childTnLst>
                              <p:par>
                                <p:cTn id="12" presetID="22" presetClass="entr" presetSubtype="8" fill="hold"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left)">
                                      <p:cBhvr>
                                        <p:cTn id="14" dur="1000"/>
                                        <p:tgtEl>
                                          <p:spTgt spid="10"/>
                                        </p:tgtEl>
                                      </p:cBhvr>
                                    </p:animEffect>
                                  </p:childTnLst>
                                </p:cTn>
                              </p:par>
                            </p:childTnLst>
                          </p:cTn>
                        </p:par>
                        <p:par>
                          <p:cTn id="15" fill="hold" nodeType="afterGroup">
                            <p:stCondLst>
                              <p:cond delay="1500"/>
                            </p:stCondLst>
                            <p:childTnLst>
                              <p:par>
                                <p:cTn id="16" presetID="22" presetClass="entr" presetSubtype="8" fill="hold"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left)">
                                      <p:cBhvr>
                                        <p:cTn id="18" dur="1000"/>
                                        <p:tgtEl>
                                          <p:spTgt spid="7"/>
                                        </p:tgtEl>
                                      </p:cBhvr>
                                    </p:animEffect>
                                  </p:childTnLst>
                                </p:cTn>
                              </p:par>
                            </p:childTnLst>
                          </p:cTn>
                        </p:par>
                        <p:par>
                          <p:cTn id="19" fill="hold" nodeType="afterGroup">
                            <p:stCondLst>
                              <p:cond delay="2500"/>
                            </p:stCondLst>
                            <p:childTnLst>
                              <p:par>
                                <p:cTn id="20" presetID="22" presetClass="entr" presetSubtype="8" fill="hold" grpId="0" nodeType="after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wipe(left)">
                                      <p:cBhvr>
                                        <p:cTn id="22" dur="500"/>
                                        <p:tgtEl>
                                          <p:spTgt spid="27"/>
                                        </p:tgtEl>
                                      </p:cBhvr>
                                    </p:animEffect>
                                  </p:childTnLst>
                                </p:cTn>
                              </p:par>
                            </p:childTnLst>
                          </p:cTn>
                        </p:par>
                        <p:par>
                          <p:cTn id="23" fill="hold" nodeType="afterGroup">
                            <p:stCondLst>
                              <p:cond delay="3000"/>
                            </p:stCondLst>
                            <p:childTnLst>
                              <p:par>
                                <p:cTn id="24" presetID="22" presetClass="entr" presetSubtype="8" fill="hold" nodeType="afterEffect">
                                  <p:stCondLst>
                                    <p:cond delay="0"/>
                                  </p:stCondLst>
                                  <p:childTnLst>
                                    <p:set>
                                      <p:cBhvr>
                                        <p:cTn id="25" dur="1" fill="hold">
                                          <p:stCondLst>
                                            <p:cond delay="0"/>
                                          </p:stCondLst>
                                        </p:cTn>
                                        <p:tgtEl>
                                          <p:spTgt spid="25"/>
                                        </p:tgtEl>
                                        <p:attrNameLst>
                                          <p:attrName>style.visibility</p:attrName>
                                        </p:attrNameLst>
                                      </p:cBhvr>
                                      <p:to>
                                        <p:strVal val="visible"/>
                                      </p:to>
                                    </p:set>
                                    <p:animEffect transition="in" filter="wipe(left)">
                                      <p:cBhvr>
                                        <p:cTn id="26" dur="500"/>
                                        <p:tgtEl>
                                          <p:spTgt spid="25"/>
                                        </p:tgtEl>
                                      </p:cBhvr>
                                    </p:animEffect>
                                  </p:childTnLst>
                                </p:cTn>
                              </p:par>
                            </p:childTnLst>
                          </p:cTn>
                        </p:par>
                        <p:par>
                          <p:cTn id="27" fill="hold" nodeType="afterGroup">
                            <p:stCondLst>
                              <p:cond delay="3500"/>
                            </p:stCondLst>
                            <p:childTnLst>
                              <p:par>
                                <p:cTn id="28" presetID="22" presetClass="entr" presetSubtype="8" fill="hold" nodeType="after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ipe(left)">
                                      <p:cBhvr>
                                        <p:cTn id="30" dur="500"/>
                                        <p:tgtEl>
                                          <p:spTgt spid="14"/>
                                        </p:tgtEl>
                                      </p:cBhvr>
                                    </p:animEffect>
                                  </p:childTnLst>
                                </p:cTn>
                              </p:par>
                            </p:childTnLst>
                          </p:cTn>
                        </p:par>
                        <p:par>
                          <p:cTn id="31" fill="hold" nodeType="afterGroup">
                            <p:stCondLst>
                              <p:cond delay="4000"/>
                            </p:stCondLst>
                            <p:childTnLst>
                              <p:par>
                                <p:cTn id="32" presetID="22" presetClass="entr" presetSubtype="1" fill="hold" nodeType="after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up)">
                                      <p:cBhvr>
                                        <p:cTn id="34" dur="500"/>
                                        <p:tgtEl>
                                          <p:spTgt spid="12"/>
                                        </p:tgtEl>
                                      </p:cBhvr>
                                    </p:animEffect>
                                  </p:childTnLst>
                                </p:cTn>
                              </p:par>
                            </p:childTnLst>
                          </p:cTn>
                        </p:par>
                        <p:par>
                          <p:cTn id="35" fill="hold" nodeType="afterGroup">
                            <p:stCondLst>
                              <p:cond delay="4500"/>
                            </p:stCondLst>
                            <p:childTnLst>
                              <p:par>
                                <p:cTn id="36" presetID="22" presetClass="entr" presetSubtype="8" fill="hold" nodeType="after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wipe(left)">
                                      <p:cBhvr>
                                        <p:cTn id="38" dur="500"/>
                                        <p:tgtEl>
                                          <p:spTgt spid="19"/>
                                        </p:tgtEl>
                                      </p:cBhvr>
                                    </p:animEffect>
                                  </p:childTnLst>
                                </p:cTn>
                              </p:par>
                            </p:childTnLst>
                          </p:cTn>
                        </p:par>
                      </p:childTnLst>
                    </p:cTn>
                  </p:par>
                  <p:par>
                    <p:cTn id="39" fill="hold">
                      <p:stCondLst>
                        <p:cond delay="indefinite"/>
                      </p:stCondLst>
                      <p:childTnLst>
                        <p:par>
                          <p:cTn id="40" fill="hold" nodeType="afterGroup">
                            <p:stCondLst>
                              <p:cond delay="0"/>
                            </p:stCondLst>
                            <p:childTnLst>
                              <p:par>
                                <p:cTn id="41" presetID="22" presetClass="entr" presetSubtype="2" fill="hold" nodeType="clickEffect">
                                  <p:stCondLst>
                                    <p:cond delay="0"/>
                                  </p:stCondLst>
                                  <p:childTnLst>
                                    <p:set>
                                      <p:cBhvr>
                                        <p:cTn id="42" dur="1" fill="hold">
                                          <p:stCondLst>
                                            <p:cond delay="0"/>
                                          </p:stCondLst>
                                        </p:cTn>
                                        <p:tgtEl>
                                          <p:spTgt spid="53"/>
                                        </p:tgtEl>
                                        <p:attrNameLst>
                                          <p:attrName>style.visibility</p:attrName>
                                        </p:attrNameLst>
                                      </p:cBhvr>
                                      <p:to>
                                        <p:strVal val="visible"/>
                                      </p:to>
                                    </p:set>
                                    <p:animEffect transition="in" filter="wipe(right)">
                                      <p:cBhvr>
                                        <p:cTn id="43" dur="500"/>
                                        <p:tgtEl>
                                          <p:spTgt spid="53"/>
                                        </p:tgtEl>
                                      </p:cBhvr>
                                    </p:animEffect>
                                  </p:childTnLst>
                                </p:cTn>
                              </p:par>
                            </p:childTnLst>
                          </p:cTn>
                        </p:par>
                        <p:par>
                          <p:cTn id="44" fill="hold" nodeType="afterGroup">
                            <p:stCondLst>
                              <p:cond delay="500"/>
                            </p:stCondLst>
                            <p:childTnLst>
                              <p:par>
                                <p:cTn id="45" presetID="22" presetClass="entr" presetSubtype="8" fill="hold" nodeType="after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wipe(left)">
                                      <p:cBhvr>
                                        <p:cTn id="47" dur="1000"/>
                                        <p:tgtEl>
                                          <p:spTgt spid="29"/>
                                        </p:tgtEl>
                                      </p:cBhvr>
                                    </p:animEffect>
                                  </p:childTnLst>
                                </p:cTn>
                              </p:par>
                            </p:childTnLst>
                          </p:cTn>
                        </p:par>
                        <p:par>
                          <p:cTn id="48" fill="hold" nodeType="afterGroup">
                            <p:stCondLst>
                              <p:cond delay="1500"/>
                            </p:stCondLst>
                            <p:childTnLst>
                              <p:par>
                                <p:cTn id="49" presetID="22" presetClass="entr" presetSubtype="8"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wipe(left)">
                                      <p:cBhvr>
                                        <p:cTn id="51" dur="500"/>
                                        <p:tgtEl>
                                          <p:spTgt spid="23"/>
                                        </p:tgtEl>
                                      </p:cBhvr>
                                    </p:animEffect>
                                  </p:childTnLst>
                                </p:cTn>
                              </p:par>
                            </p:childTnLst>
                          </p:cTn>
                        </p:par>
                        <p:par>
                          <p:cTn id="52" fill="hold" nodeType="afterGroup">
                            <p:stCondLst>
                              <p:cond delay="2000"/>
                            </p:stCondLst>
                            <p:childTnLst>
                              <p:par>
                                <p:cTn id="53" presetID="22" presetClass="entr" presetSubtype="8" fill="hold" grpId="0" nodeType="afterEffect">
                                  <p:stCondLst>
                                    <p:cond delay="0"/>
                                  </p:stCondLst>
                                  <p:childTnLst>
                                    <p:set>
                                      <p:cBhvr>
                                        <p:cTn id="54" dur="1" fill="hold">
                                          <p:stCondLst>
                                            <p:cond delay="0"/>
                                          </p:stCondLst>
                                        </p:cTn>
                                        <p:tgtEl>
                                          <p:spTgt spid="28"/>
                                        </p:tgtEl>
                                        <p:attrNameLst>
                                          <p:attrName>style.visibility</p:attrName>
                                        </p:attrNameLst>
                                      </p:cBhvr>
                                      <p:to>
                                        <p:strVal val="visible"/>
                                      </p:to>
                                    </p:set>
                                    <p:animEffect transition="in" filter="wipe(left)">
                                      <p:cBhvr>
                                        <p:cTn id="55" dur="500"/>
                                        <p:tgtEl>
                                          <p:spTgt spid="28"/>
                                        </p:tgtEl>
                                      </p:cBhvr>
                                    </p:animEffect>
                                  </p:childTnLst>
                                </p:cTn>
                              </p:par>
                            </p:childTnLst>
                          </p:cTn>
                        </p:par>
                        <p:par>
                          <p:cTn id="56" fill="hold" nodeType="afterGroup">
                            <p:stCondLst>
                              <p:cond delay="2500"/>
                            </p:stCondLst>
                            <p:childTnLst>
                              <p:par>
                                <p:cTn id="57" presetID="22" presetClass="entr" presetSubtype="8" fill="hold" nodeType="afterEffect">
                                  <p:stCondLst>
                                    <p:cond delay="0"/>
                                  </p:stCondLst>
                                  <p:childTnLst>
                                    <p:set>
                                      <p:cBhvr>
                                        <p:cTn id="58" dur="1" fill="hold">
                                          <p:stCondLst>
                                            <p:cond delay="0"/>
                                          </p:stCondLst>
                                        </p:cTn>
                                        <p:tgtEl>
                                          <p:spTgt spid="26"/>
                                        </p:tgtEl>
                                        <p:attrNameLst>
                                          <p:attrName>style.visibility</p:attrName>
                                        </p:attrNameLst>
                                      </p:cBhvr>
                                      <p:to>
                                        <p:strVal val="visible"/>
                                      </p:to>
                                    </p:set>
                                    <p:animEffect transition="in" filter="wipe(left)">
                                      <p:cBhvr>
                                        <p:cTn id="59" dur="500"/>
                                        <p:tgtEl>
                                          <p:spTgt spid="26"/>
                                        </p:tgtEl>
                                      </p:cBhvr>
                                    </p:animEffect>
                                  </p:childTnLst>
                                </p:cTn>
                              </p:par>
                            </p:childTnLst>
                          </p:cTn>
                        </p:par>
                        <p:par>
                          <p:cTn id="60" fill="hold" nodeType="afterGroup">
                            <p:stCondLst>
                              <p:cond delay="3000"/>
                            </p:stCondLst>
                            <p:childTnLst>
                              <p:par>
                                <p:cTn id="61" presetID="22" presetClass="entr" presetSubtype="8" fill="hold" nodeType="after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wipe(left)">
                                      <p:cBhvr>
                                        <p:cTn id="63" dur="500"/>
                                        <p:tgtEl>
                                          <p:spTgt spid="16"/>
                                        </p:tgtEl>
                                      </p:cBhvr>
                                    </p:animEffect>
                                  </p:childTnLst>
                                </p:cTn>
                              </p:par>
                            </p:childTnLst>
                          </p:cTn>
                        </p:par>
                      </p:childTnLst>
                    </p:cTn>
                  </p:par>
                  <p:par>
                    <p:cTn id="64" fill="hold">
                      <p:stCondLst>
                        <p:cond delay="indefinite"/>
                      </p:stCondLst>
                      <p:childTnLst>
                        <p:par>
                          <p:cTn id="65" fill="hold" nodeType="afterGroup">
                            <p:stCondLst>
                              <p:cond delay="0"/>
                            </p:stCondLst>
                            <p:childTnLst>
                              <p:par>
                                <p:cTn id="66" presetID="22" presetClass="entr" presetSubtype="1" fill="hold" nodeType="clickEffect">
                                  <p:stCondLst>
                                    <p:cond delay="0"/>
                                  </p:stCondLst>
                                  <p:childTnLst>
                                    <p:set>
                                      <p:cBhvr>
                                        <p:cTn id="67" dur="1" fill="hold">
                                          <p:stCondLst>
                                            <p:cond delay="0"/>
                                          </p:stCondLst>
                                        </p:cTn>
                                        <p:tgtEl>
                                          <p:spTgt spid="9"/>
                                        </p:tgtEl>
                                        <p:attrNameLst>
                                          <p:attrName>style.visibility</p:attrName>
                                        </p:attrNameLst>
                                      </p:cBhvr>
                                      <p:to>
                                        <p:strVal val="visible"/>
                                      </p:to>
                                    </p:set>
                                    <p:animEffect transition="in" filter="wipe(up)">
                                      <p:cBhvr>
                                        <p:cTn id="68" dur="500"/>
                                        <p:tgtEl>
                                          <p:spTgt spid="9"/>
                                        </p:tgtEl>
                                      </p:cBhvr>
                                    </p:animEffect>
                                  </p:childTnLst>
                                </p:cTn>
                              </p:par>
                            </p:childTnLst>
                          </p:cTn>
                        </p:par>
                        <p:par>
                          <p:cTn id="69" fill="hold" nodeType="afterGroup">
                            <p:stCondLst>
                              <p:cond delay="500"/>
                            </p:stCondLst>
                            <p:childTnLst>
                              <p:par>
                                <p:cTn id="70" presetID="22" presetClass="entr" presetSubtype="8" fill="hold" nodeType="after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wipe(left)">
                                      <p:cBhvr>
                                        <p:cTn id="72" dur="500"/>
                                        <p:tgtEl>
                                          <p:spTgt spid="21"/>
                                        </p:tgtEl>
                                      </p:cBhvr>
                                    </p:animEffect>
                                  </p:childTnLst>
                                </p:cTn>
                              </p:par>
                            </p:childTnLst>
                          </p:cTn>
                        </p:par>
                        <p:par>
                          <p:cTn id="73" fill="hold" nodeType="afterGroup">
                            <p:stCondLst>
                              <p:cond delay="1000"/>
                            </p:stCondLst>
                            <p:childTnLst>
                              <p:par>
                                <p:cTn id="74" presetID="22" presetClass="entr" presetSubtype="8" fill="hold" nodeType="afterEffect">
                                  <p:stCondLst>
                                    <p:cond delay="0"/>
                                  </p:stCondLst>
                                  <p:childTnLst>
                                    <p:set>
                                      <p:cBhvr>
                                        <p:cTn id="75" dur="1" fill="hold">
                                          <p:stCondLst>
                                            <p:cond delay="0"/>
                                          </p:stCondLst>
                                        </p:cTn>
                                        <p:tgtEl>
                                          <p:spTgt spid="13"/>
                                        </p:tgtEl>
                                        <p:attrNameLst>
                                          <p:attrName>style.visibility</p:attrName>
                                        </p:attrNameLst>
                                      </p:cBhvr>
                                      <p:to>
                                        <p:strVal val="visible"/>
                                      </p:to>
                                    </p:set>
                                    <p:animEffect transition="in" filter="wipe(left)">
                                      <p:cBhvr>
                                        <p:cTn id="76" dur="500"/>
                                        <p:tgtEl>
                                          <p:spTgt spid="13"/>
                                        </p:tgtEl>
                                      </p:cBhvr>
                                    </p:animEffect>
                                  </p:childTnLst>
                                </p:cTn>
                              </p:par>
                            </p:childTnLst>
                          </p:cTn>
                        </p:par>
                        <p:par>
                          <p:cTn id="77" fill="hold" nodeType="afterGroup">
                            <p:stCondLst>
                              <p:cond delay="1500"/>
                            </p:stCondLst>
                            <p:childTnLst>
                              <p:par>
                                <p:cTn id="78" presetID="22" presetClass="entr" presetSubtype="8" fill="hold" nodeType="afterEffect">
                                  <p:stCondLst>
                                    <p:cond delay="0"/>
                                  </p:stCondLst>
                                  <p:childTnLst>
                                    <p:set>
                                      <p:cBhvr>
                                        <p:cTn id="79" dur="1" fill="hold">
                                          <p:stCondLst>
                                            <p:cond delay="0"/>
                                          </p:stCondLst>
                                        </p:cTn>
                                        <p:tgtEl>
                                          <p:spTgt spid="17"/>
                                        </p:tgtEl>
                                        <p:attrNameLst>
                                          <p:attrName>style.visibility</p:attrName>
                                        </p:attrNameLst>
                                      </p:cBhvr>
                                      <p:to>
                                        <p:strVal val="visible"/>
                                      </p:to>
                                    </p:set>
                                    <p:animEffect transition="in" filter="wipe(left)">
                                      <p:cBhvr>
                                        <p:cTn id="80" dur="500"/>
                                        <p:tgtEl>
                                          <p:spTgt spid="17"/>
                                        </p:tgtEl>
                                      </p:cBhvr>
                                    </p:animEffect>
                                  </p:childTnLst>
                                </p:cTn>
                              </p:par>
                            </p:childTnLst>
                          </p:cTn>
                        </p:par>
                        <p:par>
                          <p:cTn id="81" fill="hold" nodeType="afterGroup">
                            <p:stCondLst>
                              <p:cond delay="2000"/>
                            </p:stCondLst>
                            <p:childTnLst>
                              <p:par>
                                <p:cTn id="82" presetID="22" presetClass="entr" presetSubtype="8" fill="hold" nodeType="afterEffect">
                                  <p:stCondLst>
                                    <p:cond delay="0"/>
                                  </p:stCondLst>
                                  <p:childTnLst>
                                    <p:set>
                                      <p:cBhvr>
                                        <p:cTn id="83" dur="1" fill="hold">
                                          <p:stCondLst>
                                            <p:cond delay="0"/>
                                          </p:stCondLst>
                                        </p:cTn>
                                        <p:tgtEl>
                                          <p:spTgt spid="24"/>
                                        </p:tgtEl>
                                        <p:attrNameLst>
                                          <p:attrName>style.visibility</p:attrName>
                                        </p:attrNameLst>
                                      </p:cBhvr>
                                      <p:to>
                                        <p:strVal val="visible"/>
                                      </p:to>
                                    </p:set>
                                    <p:animEffect transition="in" filter="wipe(left)">
                                      <p:cBhvr>
                                        <p:cTn id="84" dur="500"/>
                                        <p:tgtEl>
                                          <p:spTgt spid="24"/>
                                        </p:tgtEl>
                                      </p:cBhvr>
                                    </p:animEffect>
                                  </p:childTnLst>
                                </p:cTn>
                              </p:par>
                            </p:childTnLst>
                          </p:cTn>
                        </p:par>
                      </p:childTnLst>
                    </p:cTn>
                  </p:par>
                  <p:par>
                    <p:cTn id="85" fill="hold">
                      <p:stCondLst>
                        <p:cond delay="indefinite"/>
                      </p:stCondLst>
                      <p:childTnLst>
                        <p:par>
                          <p:cTn id="86" fill="hold" nodeType="afterGroup">
                            <p:stCondLst>
                              <p:cond delay="0"/>
                            </p:stCondLst>
                            <p:childTnLst>
                              <p:par>
                                <p:cTn id="87" presetID="22" presetClass="entr" presetSubtype="8" fill="hold" grpId="0" nodeType="clickEffect">
                                  <p:stCondLst>
                                    <p:cond delay="0"/>
                                  </p:stCondLst>
                                  <p:childTnLst>
                                    <p:set>
                                      <p:cBhvr>
                                        <p:cTn id="88" dur="1" fill="hold">
                                          <p:stCondLst>
                                            <p:cond delay="0"/>
                                          </p:stCondLst>
                                        </p:cTn>
                                        <p:tgtEl>
                                          <p:spTgt spid="20"/>
                                        </p:tgtEl>
                                        <p:attrNameLst>
                                          <p:attrName>style.visibility</p:attrName>
                                        </p:attrNameLst>
                                      </p:cBhvr>
                                      <p:to>
                                        <p:strVal val="visible"/>
                                      </p:to>
                                    </p:set>
                                    <p:animEffect transition="in" filter="wipe(left)">
                                      <p:cBhvr>
                                        <p:cTn id="8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7" grpId="0" animBg="1"/>
      <p:bldP spid="2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Taxes on Buyers </a:t>
            </a:r>
          </a:p>
        </p:txBody>
      </p:sp>
      <p:sp>
        <p:nvSpPr>
          <p:cNvPr id="29699"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How taxes on buyers affect market outcomes</a:t>
            </a:r>
          </a:p>
          <a:p>
            <a:pPr lvl="1"/>
            <a:r>
              <a:rPr lang="en-US" dirty="0" smtClean="0"/>
              <a:t>Demand </a:t>
            </a:r>
            <a:r>
              <a:rPr lang="en-US" dirty="0" smtClean="0"/>
              <a:t>curve shifts left</a:t>
            </a:r>
          </a:p>
          <a:p>
            <a:pPr lvl="1"/>
            <a:r>
              <a:rPr lang="en-US" dirty="0" smtClean="0"/>
              <a:t>Higher</a:t>
            </a:r>
            <a:r>
              <a:rPr lang="en-US" dirty="0" smtClean="0"/>
              <a:t> </a:t>
            </a:r>
            <a:r>
              <a:rPr lang="en-US" dirty="0" smtClean="0"/>
              <a:t>equilibrium price</a:t>
            </a:r>
          </a:p>
          <a:p>
            <a:pPr lvl="1"/>
            <a:r>
              <a:rPr lang="en-US" dirty="0" smtClean="0"/>
              <a:t>Lower equilibrium quantity</a:t>
            </a:r>
          </a:p>
          <a:p>
            <a:pPr lvl="1"/>
            <a:r>
              <a:rPr lang="en-US" dirty="0" smtClean="0"/>
              <a:t>The </a:t>
            </a:r>
            <a:r>
              <a:rPr lang="en-US" dirty="0" smtClean="0"/>
              <a:t>tax </a:t>
            </a:r>
            <a:r>
              <a:rPr lang="en-US" dirty="0" smtClean="0"/>
              <a:t>reduces the size of the market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Tax on Buyers</a:t>
            </a:r>
            <a:r>
              <a:rPr lang="en-US" dirty="0" smtClean="0"/>
              <a:t> </a:t>
            </a:r>
          </a:p>
        </p:txBody>
      </p:sp>
      <p:sp>
        <p:nvSpPr>
          <p:cNvPr id="29699" name="Content Placeholder 2"/>
          <p:cNvSpPr>
            <a:spLocks noGrp="1"/>
          </p:cNvSpPr>
          <p:nvPr>
            <p:ph idx="1"/>
          </p:nvPr>
        </p:nvSpPr>
        <p:spPr bwMode="auto">
          <a:xfrm>
            <a:off x="381000" y="824350"/>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How taxes on buyers affect market outcomes</a:t>
            </a:r>
          </a:p>
          <a:p>
            <a:pPr lvl="1"/>
            <a:r>
              <a:rPr lang="en-US" sz="2800" dirty="0" smtClean="0"/>
              <a:t>Buyers and sellers share the burden of the tax</a:t>
            </a:r>
          </a:p>
          <a:p>
            <a:pPr lvl="1"/>
            <a:r>
              <a:rPr lang="en-US" sz="2800" dirty="0" smtClean="0"/>
              <a:t>Sellers get a lower </a:t>
            </a:r>
            <a:r>
              <a:rPr lang="en-US" sz="2800" dirty="0" smtClean="0"/>
              <a:t>effective price</a:t>
            </a:r>
            <a:endParaRPr lang="en-US" sz="2800" dirty="0" smtClean="0"/>
          </a:p>
          <a:p>
            <a:pPr lvl="2"/>
            <a:r>
              <a:rPr lang="en-US" sz="2400" dirty="0" smtClean="0"/>
              <a:t>Worse off</a:t>
            </a:r>
          </a:p>
          <a:p>
            <a:pPr lvl="1"/>
            <a:r>
              <a:rPr lang="en-US" sz="2800" dirty="0" smtClean="0"/>
              <a:t>Buyers pay a </a:t>
            </a:r>
            <a:r>
              <a:rPr lang="en-US" sz="2800" dirty="0" smtClean="0"/>
              <a:t>higher </a:t>
            </a:r>
            <a:r>
              <a:rPr lang="en-US" sz="2800" dirty="0" smtClean="0"/>
              <a:t>market </a:t>
            </a:r>
            <a:r>
              <a:rPr lang="en-US" sz="2800" dirty="0" smtClean="0"/>
              <a:t>price</a:t>
            </a:r>
          </a:p>
          <a:p>
            <a:pPr lvl="2"/>
            <a:r>
              <a:rPr lang="en-US" sz="2400" dirty="0" smtClean="0"/>
              <a:t>Effective price (with tax) rises</a:t>
            </a:r>
          </a:p>
          <a:p>
            <a:pPr lvl="2"/>
            <a:r>
              <a:rPr lang="en-US" sz="2400" dirty="0" smtClean="0"/>
              <a:t>Worse off</a:t>
            </a:r>
          </a:p>
          <a:p>
            <a:r>
              <a:rPr lang="en-US" dirty="0" smtClean="0"/>
              <a:t>Tax </a:t>
            </a:r>
            <a:r>
              <a:rPr lang="en-US" dirty="0" smtClean="0"/>
              <a:t>levied on sellers and </a:t>
            </a:r>
            <a:r>
              <a:rPr lang="en-US" dirty="0" smtClean="0"/>
              <a:t>tax </a:t>
            </a:r>
            <a:r>
              <a:rPr lang="en-US" dirty="0" smtClean="0"/>
              <a:t>levied on buyers are equivalent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Content Placeholder 1"/>
          <p:cNvSpPr txBox="1">
            <a:spLocks/>
          </p:cNvSpPr>
          <p:nvPr/>
        </p:nvSpPr>
        <p:spPr bwMode="auto">
          <a:xfrm>
            <a:off x="3701076" y="4676825"/>
            <a:ext cx="1482516" cy="6639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1.85%</a:t>
            </a:r>
          </a:p>
        </p:txBody>
      </p:sp>
      <p:sp>
        <p:nvSpPr>
          <p:cNvPr id="35842" name="Content Placeholder 1"/>
          <p:cNvSpPr>
            <a:spLocks noGrp="1"/>
          </p:cNvSpPr>
          <p:nvPr>
            <p:ph sz="quarter" idx="10"/>
          </p:nvPr>
        </p:nvSpPr>
        <p:spPr bwMode="auto">
          <a:xfrm>
            <a:off x="304800" y="1969300"/>
            <a:ext cx="3792187" cy="69074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763" lvl="1" indent="0">
              <a:buNone/>
            </a:pPr>
            <a:r>
              <a:rPr lang="en-US" dirty="0" smtClean="0"/>
              <a:t>Earning $200,000 + $1</a:t>
            </a:r>
          </a:p>
        </p:txBody>
      </p:sp>
      <p:sp>
        <p:nvSpPr>
          <p:cNvPr id="35843" name="Title 2"/>
          <p:cNvSpPr>
            <a:spLocks noGrp="1"/>
          </p:cNvSpPr>
          <p:nvPr>
            <p:ph type="title"/>
          </p:nvPr>
        </p:nvSpPr>
        <p:spPr bwMode="auto">
          <a:xfrm>
            <a:off x="178129" y="0"/>
            <a:ext cx="8835241" cy="68876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smtClean="0">
                <a:solidFill>
                  <a:srgbClr val="0070C0"/>
                </a:solidFill>
              </a:rPr>
              <a:t>Income Tax and Labor Markets</a:t>
            </a:r>
          </a:p>
        </p:txBody>
      </p:sp>
      <p:sp>
        <p:nvSpPr>
          <p:cNvPr id="4" name="Content Placeholder 1"/>
          <p:cNvSpPr txBox="1">
            <a:spLocks/>
          </p:cNvSpPr>
          <p:nvPr/>
        </p:nvSpPr>
        <p:spPr bwMode="auto">
          <a:xfrm>
            <a:off x="4827319" y="1967321"/>
            <a:ext cx="4316681" cy="69074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Tax rate on this dollar</a:t>
            </a:r>
          </a:p>
        </p:txBody>
      </p:sp>
      <p:cxnSp>
        <p:nvCxnSpPr>
          <p:cNvPr id="3" name="Straight Arrow Connector 2"/>
          <p:cNvCxnSpPr>
            <a:stCxn id="4" idx="1"/>
          </p:cNvCxnSpPr>
          <p:nvPr/>
        </p:nvCxnSpPr>
        <p:spPr>
          <a:xfrm flipH="1" flipV="1">
            <a:off x="3728853" y="2208784"/>
            <a:ext cx="1098466" cy="1039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Content Placeholder 1"/>
          <p:cNvSpPr txBox="1">
            <a:spLocks/>
          </p:cNvSpPr>
          <p:nvPr/>
        </p:nvSpPr>
        <p:spPr bwMode="auto">
          <a:xfrm>
            <a:off x="290951" y="2798575"/>
            <a:ext cx="3224146" cy="69074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Federal Income Tax</a:t>
            </a:r>
          </a:p>
        </p:txBody>
      </p:sp>
      <p:sp>
        <p:nvSpPr>
          <p:cNvPr id="8" name="Content Placeholder 1"/>
          <p:cNvSpPr txBox="1">
            <a:spLocks/>
          </p:cNvSpPr>
          <p:nvPr/>
        </p:nvSpPr>
        <p:spPr bwMode="auto">
          <a:xfrm>
            <a:off x="288976" y="3224100"/>
            <a:ext cx="3224146" cy="69074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FICA</a:t>
            </a:r>
          </a:p>
        </p:txBody>
      </p:sp>
      <p:sp>
        <p:nvSpPr>
          <p:cNvPr id="9" name="Content Placeholder 1"/>
          <p:cNvSpPr txBox="1">
            <a:spLocks/>
          </p:cNvSpPr>
          <p:nvPr/>
        </p:nvSpPr>
        <p:spPr bwMode="auto">
          <a:xfrm>
            <a:off x="287001" y="4200803"/>
            <a:ext cx="3224146" cy="69074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Kentucky Income Tax</a:t>
            </a:r>
          </a:p>
        </p:txBody>
      </p:sp>
      <p:sp>
        <p:nvSpPr>
          <p:cNvPr id="10" name="Content Placeholder 1"/>
          <p:cNvSpPr txBox="1">
            <a:spLocks/>
          </p:cNvSpPr>
          <p:nvPr/>
        </p:nvSpPr>
        <p:spPr bwMode="auto">
          <a:xfrm>
            <a:off x="285026" y="3730775"/>
            <a:ext cx="3224146" cy="69074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Medicare Tax</a:t>
            </a:r>
          </a:p>
        </p:txBody>
      </p:sp>
      <p:sp>
        <p:nvSpPr>
          <p:cNvPr id="11" name="Content Placeholder 1"/>
          <p:cNvSpPr txBox="1">
            <a:spLocks/>
          </p:cNvSpPr>
          <p:nvPr/>
        </p:nvSpPr>
        <p:spPr bwMode="auto">
          <a:xfrm>
            <a:off x="302825" y="922325"/>
            <a:ext cx="7974276" cy="109648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i="1" dirty="0" smtClean="0"/>
              <a:t>Warning, if you have a weak stomach, you might want to avoid this slide</a:t>
            </a:r>
          </a:p>
        </p:txBody>
      </p:sp>
      <p:sp>
        <p:nvSpPr>
          <p:cNvPr id="12" name="Content Placeholder 1"/>
          <p:cNvSpPr txBox="1">
            <a:spLocks/>
          </p:cNvSpPr>
          <p:nvPr/>
        </p:nvSpPr>
        <p:spPr bwMode="auto">
          <a:xfrm>
            <a:off x="3685225" y="2808476"/>
            <a:ext cx="1142093" cy="68084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28.0%</a:t>
            </a:r>
          </a:p>
        </p:txBody>
      </p:sp>
      <p:sp>
        <p:nvSpPr>
          <p:cNvPr id="13" name="Content Placeholder 1"/>
          <p:cNvSpPr txBox="1">
            <a:spLocks/>
          </p:cNvSpPr>
          <p:nvPr/>
        </p:nvSpPr>
        <p:spPr bwMode="auto">
          <a:xfrm>
            <a:off x="3695126" y="3234001"/>
            <a:ext cx="1482516" cy="68084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12.4%</a:t>
            </a:r>
          </a:p>
        </p:txBody>
      </p:sp>
      <p:sp>
        <p:nvSpPr>
          <p:cNvPr id="15" name="Content Placeholder 1"/>
          <p:cNvSpPr txBox="1">
            <a:spLocks/>
          </p:cNvSpPr>
          <p:nvPr/>
        </p:nvSpPr>
        <p:spPr bwMode="auto">
          <a:xfrm>
            <a:off x="3705026" y="3707026"/>
            <a:ext cx="1482516" cy="6037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2.9%</a:t>
            </a:r>
          </a:p>
        </p:txBody>
      </p:sp>
      <p:sp>
        <p:nvSpPr>
          <p:cNvPr id="16" name="Content Placeholder 1"/>
          <p:cNvSpPr txBox="1">
            <a:spLocks/>
          </p:cNvSpPr>
          <p:nvPr/>
        </p:nvSpPr>
        <p:spPr bwMode="auto">
          <a:xfrm>
            <a:off x="5130026" y="3184525"/>
            <a:ext cx="1482516" cy="73031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6.2% x 2</a:t>
            </a:r>
          </a:p>
        </p:txBody>
      </p:sp>
      <p:sp>
        <p:nvSpPr>
          <p:cNvPr id="17" name="Content Placeholder 1"/>
          <p:cNvSpPr txBox="1">
            <a:spLocks/>
          </p:cNvSpPr>
          <p:nvPr/>
        </p:nvSpPr>
        <p:spPr bwMode="auto">
          <a:xfrm>
            <a:off x="5139926" y="3705050"/>
            <a:ext cx="2389030" cy="6056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1.45% x 2</a:t>
            </a:r>
          </a:p>
        </p:txBody>
      </p:sp>
      <p:sp>
        <p:nvSpPr>
          <p:cNvPr id="18" name="Content Placeholder 1"/>
          <p:cNvSpPr txBox="1">
            <a:spLocks/>
          </p:cNvSpPr>
          <p:nvPr/>
        </p:nvSpPr>
        <p:spPr bwMode="auto">
          <a:xfrm>
            <a:off x="3703051" y="4215675"/>
            <a:ext cx="1482516" cy="6639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6.0%</a:t>
            </a:r>
          </a:p>
        </p:txBody>
      </p:sp>
      <p:cxnSp>
        <p:nvCxnSpPr>
          <p:cNvPr id="6" name="Straight Connector 5"/>
          <p:cNvCxnSpPr/>
          <p:nvPr/>
        </p:nvCxnSpPr>
        <p:spPr>
          <a:xfrm flipV="1">
            <a:off x="3685225" y="5269572"/>
            <a:ext cx="1142094" cy="1975"/>
          </a:xfrm>
          <a:prstGeom prst="line">
            <a:avLst/>
          </a:prstGeom>
        </p:spPr>
        <p:style>
          <a:lnRef idx="1">
            <a:schemeClr val="accent1"/>
          </a:lnRef>
          <a:fillRef idx="0">
            <a:schemeClr val="accent1"/>
          </a:fillRef>
          <a:effectRef idx="0">
            <a:schemeClr val="accent1"/>
          </a:effectRef>
          <a:fontRef idx="minor">
            <a:schemeClr val="tx1"/>
          </a:fontRef>
        </p:style>
      </p:cxnSp>
      <p:sp>
        <p:nvSpPr>
          <p:cNvPr id="21" name="Content Placeholder 1"/>
          <p:cNvSpPr txBox="1">
            <a:spLocks/>
          </p:cNvSpPr>
          <p:nvPr/>
        </p:nvSpPr>
        <p:spPr bwMode="auto">
          <a:xfrm>
            <a:off x="285026" y="4661953"/>
            <a:ext cx="3224146" cy="69074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Bowling Green Tax</a:t>
            </a:r>
          </a:p>
        </p:txBody>
      </p:sp>
      <p:sp>
        <p:nvSpPr>
          <p:cNvPr id="24" name="Content Placeholder 1"/>
          <p:cNvSpPr txBox="1">
            <a:spLocks/>
          </p:cNvSpPr>
          <p:nvPr/>
        </p:nvSpPr>
        <p:spPr bwMode="auto">
          <a:xfrm>
            <a:off x="3699101" y="5244850"/>
            <a:ext cx="1482516" cy="6639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51.15%</a:t>
            </a:r>
          </a:p>
        </p:txBody>
      </p:sp>
      <p:sp>
        <p:nvSpPr>
          <p:cNvPr id="25" name="Content Placeholder 1"/>
          <p:cNvSpPr txBox="1">
            <a:spLocks/>
          </p:cNvSpPr>
          <p:nvPr/>
        </p:nvSpPr>
        <p:spPr bwMode="auto">
          <a:xfrm>
            <a:off x="302825" y="5862325"/>
            <a:ext cx="4837101" cy="69074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763" lvl="1" indent="0">
              <a:buFont typeface="Arial" charset="0"/>
              <a:buNone/>
            </a:pPr>
            <a:r>
              <a:rPr lang="en-US" dirty="0" smtClean="0"/>
              <a:t>You keep $1 x 49% = .49 cents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500"/>
                                        <p:tgtEl>
                                          <p:spTgt spid="13"/>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500"/>
                                        <p:tgtEl>
                                          <p:spTgt spid="10"/>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fade">
                                      <p:cBhvr>
                                        <p:cTn id="48" dur="500"/>
                                        <p:tgtEl>
                                          <p:spTgt spid="17"/>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fade">
                                      <p:cBhvr>
                                        <p:cTn id="53" dur="500"/>
                                        <p:tgtEl>
                                          <p:spTgt spid="15"/>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9"/>
                                        </p:tgtEl>
                                        <p:attrNameLst>
                                          <p:attrName>style.visibility</p:attrName>
                                        </p:attrNameLst>
                                      </p:cBhvr>
                                      <p:to>
                                        <p:strVal val="visible"/>
                                      </p:to>
                                    </p:set>
                                    <p:animEffect transition="in" filter="fade">
                                      <p:cBhvr>
                                        <p:cTn id="58" dur="500"/>
                                        <p:tgtEl>
                                          <p:spTgt spid="9"/>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fade">
                                      <p:cBhvr>
                                        <p:cTn id="63" dur="500"/>
                                        <p:tgtEl>
                                          <p:spTgt spid="18"/>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21"/>
                                        </p:tgtEl>
                                        <p:attrNameLst>
                                          <p:attrName>style.visibility</p:attrName>
                                        </p:attrNameLst>
                                      </p:cBhvr>
                                      <p:to>
                                        <p:strVal val="visible"/>
                                      </p:to>
                                    </p:set>
                                    <p:animEffect transition="in" filter="fade">
                                      <p:cBhvr>
                                        <p:cTn id="68" dur="500"/>
                                        <p:tgtEl>
                                          <p:spTgt spid="21"/>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22"/>
                                        </p:tgtEl>
                                        <p:attrNameLst>
                                          <p:attrName>style.visibility</p:attrName>
                                        </p:attrNameLst>
                                      </p:cBhvr>
                                      <p:to>
                                        <p:strVal val="visible"/>
                                      </p:to>
                                    </p:set>
                                    <p:animEffect transition="in" filter="fade">
                                      <p:cBhvr>
                                        <p:cTn id="73" dur="500"/>
                                        <p:tgtEl>
                                          <p:spTgt spid="22"/>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6"/>
                                        </p:tgtEl>
                                        <p:attrNameLst>
                                          <p:attrName>style.visibility</p:attrName>
                                        </p:attrNameLst>
                                      </p:cBhvr>
                                      <p:to>
                                        <p:strVal val="visible"/>
                                      </p:to>
                                    </p:set>
                                    <p:animEffect transition="in" filter="fade">
                                      <p:cBhvr>
                                        <p:cTn id="78" dur="500"/>
                                        <p:tgtEl>
                                          <p:spTgt spid="6"/>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24"/>
                                        </p:tgtEl>
                                        <p:attrNameLst>
                                          <p:attrName>style.visibility</p:attrName>
                                        </p:attrNameLst>
                                      </p:cBhvr>
                                      <p:to>
                                        <p:strVal val="visible"/>
                                      </p:to>
                                    </p:set>
                                    <p:animEffect transition="in" filter="fade">
                                      <p:cBhvr>
                                        <p:cTn id="81" dur="500"/>
                                        <p:tgtEl>
                                          <p:spTgt spid="24"/>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25"/>
                                        </p:tgtEl>
                                        <p:attrNameLst>
                                          <p:attrName>style.visibility</p:attrName>
                                        </p:attrNameLst>
                                      </p:cBhvr>
                                      <p:to>
                                        <p:strVal val="visible"/>
                                      </p:to>
                                    </p:set>
                                    <p:animEffect transition="in" filter="fade">
                                      <p:cBhvr>
                                        <p:cTn id="8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35842" grpId="0" build="p"/>
      <p:bldP spid="4" grpId="0"/>
      <p:bldP spid="7" grpId="0"/>
      <p:bldP spid="8" grpId="0"/>
      <p:bldP spid="9" grpId="0"/>
      <p:bldP spid="10" grpId="0"/>
      <p:bldP spid="12" grpId="0"/>
      <p:bldP spid="13" grpId="0"/>
      <p:bldP spid="15" grpId="0"/>
      <p:bldP spid="16" grpId="0"/>
      <p:bldP spid="17" grpId="0"/>
      <p:bldP spid="18" grpId="0"/>
      <p:bldP spid="21" grpId="0"/>
      <p:bldP spid="24" grpId="0"/>
      <p:bldP spid="2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itle 2"/>
          <p:cNvSpPr>
            <a:spLocks noGrp="1"/>
          </p:cNvSpPr>
          <p:nvPr>
            <p:ph type="title"/>
          </p:nvPr>
        </p:nvSpPr>
        <p:spPr bwMode="auto">
          <a:xfrm>
            <a:off x="178129" y="0"/>
            <a:ext cx="8835241" cy="68876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Income Tax and Labor Markets</a:t>
            </a:r>
          </a:p>
        </p:txBody>
      </p:sp>
      <p:grpSp>
        <p:nvGrpSpPr>
          <p:cNvPr id="5" name="Group 4"/>
          <p:cNvGrpSpPr>
            <a:grpSpLocks/>
          </p:cNvGrpSpPr>
          <p:nvPr/>
        </p:nvGrpSpPr>
        <p:grpSpPr bwMode="auto">
          <a:xfrm>
            <a:off x="1804988" y="1231900"/>
            <a:ext cx="5200650" cy="3767138"/>
            <a:chOff x="-47451" y="1777706"/>
            <a:chExt cx="5201362" cy="3768044"/>
          </a:xfrm>
        </p:grpSpPr>
        <p:sp>
          <p:nvSpPr>
            <p:cNvPr id="6" name="Rectangle 5"/>
            <p:cNvSpPr/>
            <p:nvPr/>
          </p:nvSpPr>
          <p:spPr>
            <a:xfrm>
              <a:off x="728942" y="2030180"/>
              <a:ext cx="4424969" cy="350445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600" dirty="0"/>
            </a:p>
          </p:txBody>
        </p:sp>
        <p:grpSp>
          <p:nvGrpSpPr>
            <p:cNvPr id="7" name="Group 5"/>
            <p:cNvGrpSpPr>
              <a:grpSpLocks/>
            </p:cNvGrpSpPr>
            <p:nvPr/>
          </p:nvGrpSpPr>
          <p:grpSpPr bwMode="auto">
            <a:xfrm>
              <a:off x="-47451" y="1777706"/>
              <a:ext cx="774806" cy="3768044"/>
              <a:chOff x="1054192" y="1196451"/>
              <a:chExt cx="774806" cy="3767352"/>
            </a:xfrm>
          </p:grpSpPr>
          <p:cxnSp>
            <p:nvCxnSpPr>
              <p:cNvPr id="8" name="Straight Connector 7"/>
              <p:cNvCxnSpPr/>
              <p:nvPr/>
            </p:nvCxnSpPr>
            <p:spPr>
              <a:xfrm rot="5400000">
                <a:off x="26288" y="3161094"/>
                <a:ext cx="3591129" cy="1429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p:cNvSpPr txBox="1">
                <a:spLocks noChangeArrowheads="1"/>
              </p:cNvSpPr>
              <p:nvPr/>
            </p:nvSpPr>
            <p:spPr bwMode="auto">
              <a:xfrm>
                <a:off x="1054192" y="1196451"/>
                <a:ext cx="739631" cy="338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grpSp>
        <p:nvGrpSpPr>
          <p:cNvPr id="10" name="Group 9"/>
          <p:cNvGrpSpPr>
            <a:grpSpLocks/>
          </p:cNvGrpSpPr>
          <p:nvPr/>
        </p:nvGrpSpPr>
        <p:grpSpPr bwMode="auto">
          <a:xfrm>
            <a:off x="2416175" y="4999038"/>
            <a:ext cx="5302250" cy="342900"/>
            <a:chOff x="1676400" y="5181600"/>
            <a:chExt cx="5302041" cy="342860"/>
          </a:xfrm>
        </p:grpSpPr>
        <p:cxnSp>
          <p:nvCxnSpPr>
            <p:cNvPr id="11" name="Straight Connector 10"/>
            <p:cNvCxnSpPr/>
            <p:nvPr/>
          </p:nvCxnSpPr>
          <p:spPr>
            <a:xfrm>
              <a:off x="1828794" y="5181600"/>
              <a:ext cx="44368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a:spLocks noChangeArrowheads="1"/>
            </p:cNvSpPr>
            <p:nvPr/>
          </p:nvSpPr>
          <p:spPr bwMode="auto">
            <a:xfrm>
              <a:off x="5731564" y="5186441"/>
              <a:ext cx="1246877" cy="338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Quantity</a:t>
              </a:r>
            </a:p>
          </p:txBody>
        </p:sp>
        <p:sp>
          <p:nvSpPr>
            <p:cNvPr id="13" name="TextBox 12"/>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14" name="Group 13"/>
          <p:cNvGrpSpPr>
            <a:grpSpLocks/>
          </p:cNvGrpSpPr>
          <p:nvPr/>
        </p:nvGrpSpPr>
        <p:grpSpPr bwMode="auto">
          <a:xfrm>
            <a:off x="2576513" y="1698625"/>
            <a:ext cx="4718485" cy="2897321"/>
            <a:chOff x="2004674" y="2244119"/>
            <a:chExt cx="5267632" cy="3932197"/>
          </a:xfrm>
        </p:grpSpPr>
        <p:cxnSp>
          <p:nvCxnSpPr>
            <p:cNvPr id="15" name="Straight Connector 14"/>
            <p:cNvCxnSpPr/>
            <p:nvPr/>
          </p:nvCxnSpPr>
          <p:spPr>
            <a:xfrm>
              <a:off x="2004674" y="2244119"/>
              <a:ext cx="4567105" cy="345586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6" name="TextBox 15"/>
            <p:cNvSpPr txBox="1">
              <a:spLocks noChangeArrowheads="1"/>
            </p:cNvSpPr>
            <p:nvPr/>
          </p:nvSpPr>
          <p:spPr bwMode="auto">
            <a:xfrm>
              <a:off x="5552177" y="5716836"/>
              <a:ext cx="1720129" cy="459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Labor Demand</a:t>
              </a:r>
              <a:endParaRPr lang="en-US" sz="1600" baseline="-25000" dirty="0"/>
            </a:p>
          </p:txBody>
        </p:sp>
      </p:grpSp>
      <p:grpSp>
        <p:nvGrpSpPr>
          <p:cNvPr id="17" name="Group 90"/>
          <p:cNvGrpSpPr>
            <a:grpSpLocks/>
          </p:cNvGrpSpPr>
          <p:nvPr/>
        </p:nvGrpSpPr>
        <p:grpSpPr bwMode="auto">
          <a:xfrm>
            <a:off x="2565400" y="2001838"/>
            <a:ext cx="4782036" cy="2593975"/>
            <a:chOff x="1943003" y="5034309"/>
            <a:chExt cx="5342218" cy="3518276"/>
          </a:xfrm>
        </p:grpSpPr>
        <p:cxnSp>
          <p:nvCxnSpPr>
            <p:cNvPr id="18" name="Straight Connector 17"/>
            <p:cNvCxnSpPr/>
            <p:nvPr/>
          </p:nvCxnSpPr>
          <p:spPr>
            <a:xfrm flipV="1">
              <a:off x="1943003" y="5669493"/>
              <a:ext cx="4497507" cy="288309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9" name="TextBox 92"/>
            <p:cNvSpPr txBox="1">
              <a:spLocks noChangeArrowheads="1"/>
            </p:cNvSpPr>
            <p:nvPr/>
          </p:nvSpPr>
          <p:spPr bwMode="auto">
            <a:xfrm>
              <a:off x="5730462" y="5034309"/>
              <a:ext cx="1554759" cy="459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Labor Supply</a:t>
              </a:r>
              <a:endParaRPr lang="en-US" sz="1600" baseline="-25000" dirty="0"/>
            </a:p>
          </p:txBody>
        </p:sp>
      </p:grpSp>
      <p:sp>
        <p:nvSpPr>
          <p:cNvPr id="20" name="Freeform 183"/>
          <p:cNvSpPr>
            <a:spLocks/>
          </p:cNvSpPr>
          <p:nvPr/>
        </p:nvSpPr>
        <p:spPr bwMode="auto">
          <a:xfrm>
            <a:off x="5008563" y="321627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21" name="Group 76"/>
          <p:cNvGrpSpPr>
            <a:grpSpLocks/>
          </p:cNvGrpSpPr>
          <p:nvPr/>
        </p:nvGrpSpPr>
        <p:grpSpPr bwMode="auto">
          <a:xfrm>
            <a:off x="947738" y="2041522"/>
            <a:ext cx="2460625" cy="584775"/>
            <a:chOff x="200183" y="2990470"/>
            <a:chExt cx="2460139" cy="586939"/>
          </a:xfrm>
        </p:grpSpPr>
        <p:cxnSp>
          <p:nvCxnSpPr>
            <p:cNvPr id="22" name="Straight Connector 21"/>
            <p:cNvCxnSpPr/>
            <p:nvPr/>
          </p:nvCxnSpPr>
          <p:spPr>
            <a:xfrm flipV="1">
              <a:off x="1838159" y="3157775"/>
              <a:ext cx="822163" cy="31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3" name="TextBox 78"/>
            <p:cNvSpPr txBox="1">
              <a:spLocks noChangeArrowheads="1"/>
            </p:cNvSpPr>
            <p:nvPr/>
          </p:nvSpPr>
          <p:spPr bwMode="auto">
            <a:xfrm>
              <a:off x="200183" y="2990470"/>
              <a:ext cx="1348180" cy="586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Cost of labor</a:t>
              </a:r>
            </a:p>
            <a:p>
              <a:pPr eaLnBrk="1" hangingPunct="1"/>
              <a:r>
                <a:rPr lang="en-US" sz="1600" dirty="0"/>
                <a:t>t</a:t>
              </a:r>
              <a:r>
                <a:rPr lang="en-US" sz="1600" dirty="0" smtClean="0"/>
                <a:t>o business</a:t>
              </a:r>
              <a:endParaRPr lang="en-US" sz="1600" dirty="0"/>
            </a:p>
          </p:txBody>
        </p:sp>
      </p:grpSp>
      <p:grpSp>
        <p:nvGrpSpPr>
          <p:cNvPr id="24" name="Group 76"/>
          <p:cNvGrpSpPr>
            <a:grpSpLocks/>
          </p:cNvGrpSpPr>
          <p:nvPr/>
        </p:nvGrpSpPr>
        <p:grpSpPr bwMode="auto">
          <a:xfrm>
            <a:off x="817563" y="3101971"/>
            <a:ext cx="4241800" cy="338554"/>
            <a:chOff x="105214" y="3026141"/>
            <a:chExt cx="4241173" cy="339807"/>
          </a:xfrm>
        </p:grpSpPr>
        <p:cxnSp>
          <p:nvCxnSpPr>
            <p:cNvPr id="25" name="Straight Connector 24"/>
            <p:cNvCxnSpPr/>
            <p:nvPr/>
          </p:nvCxnSpPr>
          <p:spPr>
            <a:xfrm flipV="1">
              <a:off x="1868665" y="3190259"/>
              <a:ext cx="2477722" cy="1115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6" name="TextBox 78"/>
            <p:cNvSpPr txBox="1">
              <a:spLocks noChangeArrowheads="1"/>
            </p:cNvSpPr>
            <p:nvPr/>
          </p:nvSpPr>
          <p:spPr bwMode="auto">
            <a:xfrm>
              <a:off x="105214" y="3026141"/>
              <a:ext cx="1808626" cy="339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Wage </a:t>
              </a:r>
              <a:r>
                <a:rPr lang="en-US" sz="1600" dirty="0"/>
                <a:t>without tax</a:t>
              </a:r>
            </a:p>
          </p:txBody>
        </p:sp>
      </p:grpSp>
      <p:grpSp>
        <p:nvGrpSpPr>
          <p:cNvPr id="27" name="Group 76"/>
          <p:cNvGrpSpPr>
            <a:grpSpLocks/>
          </p:cNvGrpSpPr>
          <p:nvPr/>
        </p:nvGrpSpPr>
        <p:grpSpPr bwMode="auto">
          <a:xfrm>
            <a:off x="879814" y="3981453"/>
            <a:ext cx="2528548" cy="338554"/>
            <a:chOff x="122953" y="3038136"/>
            <a:chExt cx="2527046" cy="338802"/>
          </a:xfrm>
        </p:grpSpPr>
        <p:cxnSp>
          <p:nvCxnSpPr>
            <p:cNvPr id="28" name="Straight Connector 27"/>
            <p:cNvCxnSpPr/>
            <p:nvPr/>
          </p:nvCxnSpPr>
          <p:spPr>
            <a:xfrm>
              <a:off x="1828162" y="3211301"/>
              <a:ext cx="821837"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9" name="TextBox 78"/>
            <p:cNvSpPr txBox="1">
              <a:spLocks noChangeArrowheads="1"/>
            </p:cNvSpPr>
            <p:nvPr/>
          </p:nvSpPr>
          <p:spPr bwMode="auto">
            <a:xfrm>
              <a:off x="122953" y="3038136"/>
              <a:ext cx="1388786" cy="338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Worker wage</a:t>
              </a:r>
              <a:endParaRPr lang="en-US" sz="1600" dirty="0"/>
            </a:p>
          </p:txBody>
        </p:sp>
      </p:grpSp>
      <p:grpSp>
        <p:nvGrpSpPr>
          <p:cNvPr id="30" name="Group 132"/>
          <p:cNvGrpSpPr>
            <a:grpSpLocks/>
          </p:cNvGrpSpPr>
          <p:nvPr/>
        </p:nvGrpSpPr>
        <p:grpSpPr bwMode="auto">
          <a:xfrm>
            <a:off x="3457575" y="2270125"/>
            <a:ext cx="831850" cy="1838325"/>
            <a:chOff x="1885166" y="1575263"/>
            <a:chExt cx="832513" cy="1836417"/>
          </a:xfrm>
        </p:grpSpPr>
        <p:sp>
          <p:nvSpPr>
            <p:cNvPr id="31" name="TextBox 133"/>
            <p:cNvSpPr txBox="1">
              <a:spLocks noChangeArrowheads="1"/>
            </p:cNvSpPr>
            <p:nvPr/>
          </p:nvSpPr>
          <p:spPr bwMode="auto">
            <a:xfrm>
              <a:off x="2083268" y="2185113"/>
              <a:ext cx="634411" cy="522666"/>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Size</a:t>
              </a:r>
            </a:p>
            <a:p>
              <a:pPr algn="ctr" eaLnBrk="1" hangingPunct="1"/>
              <a:r>
                <a:rPr lang="en-US" sz="1400" dirty="0"/>
                <a:t>of tax</a:t>
              </a:r>
            </a:p>
          </p:txBody>
        </p:sp>
        <p:sp>
          <p:nvSpPr>
            <p:cNvPr id="32" name="Left Brace 31"/>
            <p:cNvSpPr/>
            <p:nvPr/>
          </p:nvSpPr>
          <p:spPr>
            <a:xfrm rot="10800000">
              <a:off x="1885166" y="1575263"/>
              <a:ext cx="206539" cy="1836417"/>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sp>
        <p:nvSpPr>
          <p:cNvPr id="33" name="Freeform 183"/>
          <p:cNvSpPr>
            <a:spLocks/>
          </p:cNvSpPr>
          <p:nvPr/>
        </p:nvSpPr>
        <p:spPr bwMode="auto">
          <a:xfrm>
            <a:off x="3333750" y="21383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4" name="Freeform 183"/>
          <p:cNvSpPr>
            <a:spLocks/>
          </p:cNvSpPr>
          <p:nvPr/>
        </p:nvSpPr>
        <p:spPr bwMode="auto">
          <a:xfrm>
            <a:off x="3327400" y="408940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5" name="TextBox 34"/>
          <p:cNvSpPr txBox="1">
            <a:spLocks noChangeArrowheads="1"/>
          </p:cNvSpPr>
          <p:nvPr/>
        </p:nvSpPr>
        <p:spPr bwMode="auto">
          <a:xfrm>
            <a:off x="355600" y="5813425"/>
            <a:ext cx="866483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a:latin typeface="+mn-lt"/>
              </a:rPr>
              <a:t>A tax on a good places a wedge between the </a:t>
            </a:r>
            <a:r>
              <a:rPr lang="en-US" sz="2400" dirty="0" smtClean="0">
                <a:latin typeface="+mn-lt"/>
              </a:rPr>
              <a:t>wage workers receive and </a:t>
            </a:r>
            <a:r>
              <a:rPr lang="en-US" sz="2400" dirty="0">
                <a:latin typeface="+mn-lt"/>
              </a:rPr>
              <a:t>the </a:t>
            </a:r>
            <a:r>
              <a:rPr lang="en-US" sz="2400" dirty="0" smtClean="0">
                <a:latin typeface="+mn-lt"/>
              </a:rPr>
              <a:t>cost of labor to business.  Labor use falls</a:t>
            </a:r>
            <a:r>
              <a:rPr lang="en-US" sz="2400" dirty="0">
                <a:latin typeface="+mn-lt"/>
              </a:rPr>
              <a:t>.</a:t>
            </a:r>
          </a:p>
        </p:txBody>
      </p:sp>
      <p:grpSp>
        <p:nvGrpSpPr>
          <p:cNvPr id="36" name="Group 39"/>
          <p:cNvGrpSpPr>
            <a:grpSpLocks/>
          </p:cNvGrpSpPr>
          <p:nvPr/>
        </p:nvGrpSpPr>
        <p:grpSpPr bwMode="auto">
          <a:xfrm>
            <a:off x="2749337" y="2185989"/>
            <a:ext cx="1324402" cy="3405214"/>
            <a:chOff x="3622644" y="2152958"/>
            <a:chExt cx="1324366" cy="3405379"/>
          </a:xfrm>
        </p:grpSpPr>
        <p:cxnSp>
          <p:nvCxnSpPr>
            <p:cNvPr id="37" name="Straight Connector 36"/>
            <p:cNvCxnSpPr/>
            <p:nvPr/>
          </p:nvCxnSpPr>
          <p:spPr bwMode="auto">
            <a:xfrm rot="16200000" flipH="1">
              <a:off x="2867118" y="3569076"/>
              <a:ext cx="2835412" cy="317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 name="TextBox 78"/>
            <p:cNvSpPr txBox="1">
              <a:spLocks noChangeArrowheads="1"/>
            </p:cNvSpPr>
            <p:nvPr/>
          </p:nvSpPr>
          <p:spPr bwMode="auto">
            <a:xfrm>
              <a:off x="3622644" y="4973534"/>
              <a:ext cx="1324366" cy="584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Employment</a:t>
              </a:r>
              <a:endParaRPr lang="en-US" sz="1600" dirty="0"/>
            </a:p>
            <a:p>
              <a:pPr algn="ctr" eaLnBrk="1" hangingPunct="1"/>
              <a:r>
                <a:rPr lang="en-US" sz="1600" dirty="0"/>
                <a:t>with tax</a:t>
              </a:r>
            </a:p>
          </p:txBody>
        </p:sp>
      </p:grpSp>
      <p:grpSp>
        <p:nvGrpSpPr>
          <p:cNvPr id="39" name="Group 40"/>
          <p:cNvGrpSpPr>
            <a:grpSpLocks/>
          </p:cNvGrpSpPr>
          <p:nvPr/>
        </p:nvGrpSpPr>
        <p:grpSpPr bwMode="auto">
          <a:xfrm>
            <a:off x="4489235" y="3254375"/>
            <a:ext cx="1324402" cy="2337131"/>
            <a:chOff x="3730554" y="3220187"/>
            <a:chExt cx="1324948" cy="2338453"/>
          </a:xfrm>
        </p:grpSpPr>
        <p:cxnSp>
          <p:nvCxnSpPr>
            <p:cNvPr id="40" name="Straight Connector 39"/>
            <p:cNvCxnSpPr/>
            <p:nvPr/>
          </p:nvCxnSpPr>
          <p:spPr bwMode="auto">
            <a:xfrm rot="5400000">
              <a:off x="3409824" y="4096984"/>
              <a:ext cx="1767888" cy="14294"/>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1" name="TextBox 78"/>
            <p:cNvSpPr txBox="1">
              <a:spLocks noChangeArrowheads="1"/>
            </p:cNvSpPr>
            <p:nvPr/>
          </p:nvSpPr>
          <p:spPr bwMode="auto">
            <a:xfrm>
              <a:off x="3730554" y="4973534"/>
              <a:ext cx="1324948" cy="585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Employment</a:t>
              </a:r>
              <a:endParaRPr lang="en-US" sz="1600" dirty="0"/>
            </a:p>
            <a:p>
              <a:pPr algn="ctr" eaLnBrk="1" hangingPunct="1"/>
              <a:r>
                <a:rPr lang="en-US" sz="1600" dirty="0"/>
                <a:t>without tax</a:t>
              </a:r>
            </a:p>
          </p:txBody>
        </p:sp>
      </p:grpSp>
    </p:spTree>
    <p:extLst>
      <p:ext uri="{BB962C8B-B14F-4D97-AF65-F5344CB8AC3E}">
        <p14:creationId xmlns:p14="http://schemas.microsoft.com/office/powerpoint/2010/main" val="48096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wipe(left)">
                                      <p:cBhvr>
                                        <p:cTn id="14" dur="1000"/>
                                        <p:tgtEl>
                                          <p:spTgt spid="14"/>
                                        </p:tgtEl>
                                      </p:cBhvr>
                                    </p:animEffect>
                                  </p:childTnLst>
                                </p:cTn>
                              </p:par>
                            </p:childTnLst>
                          </p:cTn>
                        </p:par>
                        <p:par>
                          <p:cTn id="15" fill="hold">
                            <p:stCondLst>
                              <p:cond delay="1500"/>
                            </p:stCondLst>
                            <p:childTnLst>
                              <p:par>
                                <p:cTn id="16" presetID="22" presetClass="entr" presetSubtype="8" fill="hold" nodeType="after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ipe(left)">
                                      <p:cBhvr>
                                        <p:cTn id="18" dur="1000"/>
                                        <p:tgtEl>
                                          <p:spTgt spid="17"/>
                                        </p:tgtEl>
                                      </p:cBhvr>
                                    </p:animEffect>
                                  </p:childTnLst>
                                </p:cTn>
                              </p:par>
                            </p:childTnLst>
                          </p:cTn>
                        </p:par>
                        <p:par>
                          <p:cTn id="19" fill="hold">
                            <p:stCondLst>
                              <p:cond delay="2500"/>
                            </p:stCondLst>
                            <p:childTnLst>
                              <p:par>
                                <p:cTn id="20" presetID="22" presetClass="entr" presetSubtype="8" fill="hold" grpId="0" nodeType="after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left)">
                                      <p:cBhvr>
                                        <p:cTn id="22" dur="500"/>
                                        <p:tgtEl>
                                          <p:spTgt spid="20"/>
                                        </p:tgtEl>
                                      </p:cBhvr>
                                    </p:animEffect>
                                  </p:childTnLst>
                                </p:cTn>
                              </p:par>
                            </p:childTnLst>
                          </p:cTn>
                        </p:par>
                        <p:par>
                          <p:cTn id="23" fill="hold">
                            <p:stCondLst>
                              <p:cond delay="3000"/>
                            </p:stCondLst>
                            <p:childTnLst>
                              <p:par>
                                <p:cTn id="24" presetID="22" presetClass="entr" presetSubtype="8" fill="hold" nodeType="afterEffect">
                                  <p:stCondLst>
                                    <p:cond delay="0"/>
                                  </p:stCondLst>
                                  <p:childTnLst>
                                    <p:set>
                                      <p:cBhvr>
                                        <p:cTn id="25" dur="1" fill="hold">
                                          <p:stCondLst>
                                            <p:cond delay="0"/>
                                          </p:stCondLst>
                                        </p:cTn>
                                        <p:tgtEl>
                                          <p:spTgt spid="24"/>
                                        </p:tgtEl>
                                        <p:attrNameLst>
                                          <p:attrName>style.visibility</p:attrName>
                                        </p:attrNameLst>
                                      </p:cBhvr>
                                      <p:to>
                                        <p:strVal val="visible"/>
                                      </p:to>
                                    </p:set>
                                    <p:animEffect transition="in" filter="wipe(left)">
                                      <p:cBhvr>
                                        <p:cTn id="26" dur="1000"/>
                                        <p:tgtEl>
                                          <p:spTgt spid="24"/>
                                        </p:tgtEl>
                                      </p:cBhvr>
                                    </p:animEffect>
                                  </p:childTnLst>
                                </p:cTn>
                              </p:par>
                            </p:childTnLst>
                          </p:cTn>
                        </p:par>
                        <p:par>
                          <p:cTn id="27" fill="hold">
                            <p:stCondLst>
                              <p:cond delay="4000"/>
                            </p:stCondLst>
                            <p:childTnLst>
                              <p:par>
                                <p:cTn id="28" presetID="22" presetClass="entr" presetSubtype="1" fill="hold" nodeType="afterEffect">
                                  <p:stCondLst>
                                    <p:cond delay="0"/>
                                  </p:stCondLst>
                                  <p:childTnLst>
                                    <p:set>
                                      <p:cBhvr>
                                        <p:cTn id="29" dur="1" fill="hold">
                                          <p:stCondLst>
                                            <p:cond delay="0"/>
                                          </p:stCondLst>
                                        </p:cTn>
                                        <p:tgtEl>
                                          <p:spTgt spid="39"/>
                                        </p:tgtEl>
                                        <p:attrNameLst>
                                          <p:attrName>style.visibility</p:attrName>
                                        </p:attrNameLst>
                                      </p:cBhvr>
                                      <p:to>
                                        <p:strVal val="visible"/>
                                      </p:to>
                                    </p:set>
                                    <p:animEffect transition="in" filter="wipe(up)">
                                      <p:cBhvr>
                                        <p:cTn id="30" dur="1000"/>
                                        <p:tgtEl>
                                          <p:spTgt spid="39"/>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wipe(left)">
                                      <p:cBhvr>
                                        <p:cTn id="35" dur="500"/>
                                        <p:tgtEl>
                                          <p:spTgt spid="30"/>
                                        </p:tgtEl>
                                      </p:cBhvr>
                                    </p:animEffect>
                                  </p:childTnLst>
                                </p:cTn>
                              </p:par>
                            </p:childTnLst>
                          </p:cTn>
                        </p:par>
                        <p:par>
                          <p:cTn id="36" fill="hold">
                            <p:stCondLst>
                              <p:cond delay="500"/>
                            </p:stCondLst>
                            <p:childTnLst>
                              <p:par>
                                <p:cTn id="37" presetID="22" presetClass="entr" presetSubtype="8" fill="hold" grpId="0" nodeType="after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wipe(left)">
                                      <p:cBhvr>
                                        <p:cTn id="39" dur="500"/>
                                        <p:tgtEl>
                                          <p:spTgt spid="33"/>
                                        </p:tgtEl>
                                      </p:cBhvr>
                                    </p:animEffect>
                                  </p:childTnLst>
                                </p:cTn>
                              </p:par>
                            </p:childTnLst>
                          </p:cTn>
                        </p:par>
                        <p:par>
                          <p:cTn id="40" fill="hold">
                            <p:stCondLst>
                              <p:cond delay="1000"/>
                            </p:stCondLst>
                            <p:childTnLst>
                              <p:par>
                                <p:cTn id="41" presetID="22" presetClass="entr" presetSubtype="8" fill="hold" grpId="0" nodeType="afterEffect">
                                  <p:stCondLst>
                                    <p:cond delay="0"/>
                                  </p:stCondLst>
                                  <p:childTnLst>
                                    <p:set>
                                      <p:cBhvr>
                                        <p:cTn id="42" dur="1" fill="hold">
                                          <p:stCondLst>
                                            <p:cond delay="0"/>
                                          </p:stCondLst>
                                        </p:cTn>
                                        <p:tgtEl>
                                          <p:spTgt spid="34"/>
                                        </p:tgtEl>
                                        <p:attrNameLst>
                                          <p:attrName>style.visibility</p:attrName>
                                        </p:attrNameLst>
                                      </p:cBhvr>
                                      <p:to>
                                        <p:strVal val="visible"/>
                                      </p:to>
                                    </p:set>
                                    <p:animEffect transition="in" filter="wipe(left)">
                                      <p:cBhvr>
                                        <p:cTn id="43" dur="500"/>
                                        <p:tgtEl>
                                          <p:spTgt spid="34"/>
                                        </p:tgtEl>
                                      </p:cBhvr>
                                    </p:animEffect>
                                  </p:childTnLst>
                                </p:cTn>
                              </p:par>
                            </p:childTnLst>
                          </p:cTn>
                        </p:par>
                        <p:par>
                          <p:cTn id="44" fill="hold">
                            <p:stCondLst>
                              <p:cond delay="1500"/>
                            </p:stCondLst>
                            <p:childTnLst>
                              <p:par>
                                <p:cTn id="45" presetID="22" presetClass="entr" presetSubtype="1" fill="hold" nodeType="afterEffect">
                                  <p:stCondLst>
                                    <p:cond delay="0"/>
                                  </p:stCondLst>
                                  <p:childTnLst>
                                    <p:set>
                                      <p:cBhvr>
                                        <p:cTn id="46" dur="1" fill="hold">
                                          <p:stCondLst>
                                            <p:cond delay="0"/>
                                          </p:stCondLst>
                                        </p:cTn>
                                        <p:tgtEl>
                                          <p:spTgt spid="36"/>
                                        </p:tgtEl>
                                        <p:attrNameLst>
                                          <p:attrName>style.visibility</p:attrName>
                                        </p:attrNameLst>
                                      </p:cBhvr>
                                      <p:to>
                                        <p:strVal val="visible"/>
                                      </p:to>
                                    </p:set>
                                    <p:animEffect transition="in" filter="wipe(up)">
                                      <p:cBhvr>
                                        <p:cTn id="47" dur="1000"/>
                                        <p:tgtEl>
                                          <p:spTgt spid="36"/>
                                        </p:tgtEl>
                                      </p:cBhvr>
                                    </p:animEffect>
                                  </p:childTnLst>
                                </p:cTn>
                              </p:par>
                            </p:childTnLst>
                          </p:cTn>
                        </p:par>
                        <p:par>
                          <p:cTn id="48" fill="hold">
                            <p:stCondLst>
                              <p:cond delay="2500"/>
                            </p:stCondLst>
                            <p:childTnLst>
                              <p:par>
                                <p:cTn id="49" presetID="22" presetClass="entr" presetSubtype="8" fill="hold" nodeType="after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wipe(left)">
                                      <p:cBhvr>
                                        <p:cTn id="51" dur="1000"/>
                                        <p:tgtEl>
                                          <p:spTgt spid="21"/>
                                        </p:tgtEl>
                                      </p:cBhvr>
                                    </p:animEffect>
                                  </p:childTnLst>
                                </p:cTn>
                              </p:par>
                            </p:childTnLst>
                          </p:cTn>
                        </p:par>
                        <p:par>
                          <p:cTn id="52" fill="hold">
                            <p:stCondLst>
                              <p:cond delay="3500"/>
                            </p:stCondLst>
                            <p:childTnLst>
                              <p:par>
                                <p:cTn id="53" presetID="22" presetClass="entr" presetSubtype="8" fill="hold" nodeType="afterEffect">
                                  <p:stCondLst>
                                    <p:cond delay="0"/>
                                  </p:stCondLst>
                                  <p:childTnLst>
                                    <p:set>
                                      <p:cBhvr>
                                        <p:cTn id="54" dur="1" fill="hold">
                                          <p:stCondLst>
                                            <p:cond delay="0"/>
                                          </p:stCondLst>
                                        </p:cTn>
                                        <p:tgtEl>
                                          <p:spTgt spid="27"/>
                                        </p:tgtEl>
                                        <p:attrNameLst>
                                          <p:attrName>style.visibility</p:attrName>
                                        </p:attrNameLst>
                                      </p:cBhvr>
                                      <p:to>
                                        <p:strVal val="visible"/>
                                      </p:to>
                                    </p:set>
                                    <p:animEffect transition="in" filter="wipe(left)">
                                      <p:cBhvr>
                                        <p:cTn id="55" dur="1000"/>
                                        <p:tgtEl>
                                          <p:spTgt spid="27"/>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35"/>
                                        </p:tgtEl>
                                        <p:attrNameLst>
                                          <p:attrName>style.visibility</p:attrName>
                                        </p:attrNameLst>
                                      </p:cBhvr>
                                      <p:to>
                                        <p:strVal val="visible"/>
                                      </p:to>
                                    </p:set>
                                    <p:animEffect transition="in" filter="wipe(left)">
                                      <p:cBhvr>
                                        <p:cTn id="60"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33" grpId="0" animBg="1"/>
      <p:bldP spid="34" grpId="0" animBg="1"/>
      <p:bldP spid="3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The Tax Burden</a:t>
            </a:r>
          </a:p>
        </p:txBody>
      </p:sp>
      <p:sp>
        <p:nvSpPr>
          <p:cNvPr id="3" name="Content Placeholder 2"/>
          <p:cNvSpPr>
            <a:spLocks noGrp="1"/>
          </p:cNvSpPr>
          <p:nvPr>
            <p:ph idx="1"/>
          </p:nvPr>
        </p:nvSpPr>
        <p:spPr bwMode="auto">
          <a:xfrm>
            <a:off x="381000" y="800600"/>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Elasticity and tax incidence</a:t>
            </a:r>
          </a:p>
          <a:p>
            <a:r>
              <a:rPr lang="en-US" dirty="0" smtClean="0"/>
              <a:t>Dividing the tax burden</a:t>
            </a:r>
          </a:p>
          <a:p>
            <a:pPr lvl="1"/>
            <a:r>
              <a:rPr lang="en-US" dirty="0" smtClean="0"/>
              <a:t>Very elastic supply and relatively inelastic demand</a:t>
            </a:r>
          </a:p>
          <a:p>
            <a:pPr lvl="2"/>
            <a:r>
              <a:rPr lang="en-US" dirty="0" smtClean="0"/>
              <a:t>Sellers – small burden of tax</a:t>
            </a:r>
          </a:p>
          <a:p>
            <a:pPr lvl="2"/>
            <a:r>
              <a:rPr lang="en-US" dirty="0" smtClean="0"/>
              <a:t>Buyers – most of the burden</a:t>
            </a:r>
          </a:p>
          <a:p>
            <a:pPr lvl="1"/>
            <a:r>
              <a:rPr lang="en-US" dirty="0" smtClean="0"/>
              <a:t>Relatively inelastic supply and very elastic demand</a:t>
            </a:r>
          </a:p>
          <a:p>
            <a:pPr lvl="2"/>
            <a:r>
              <a:rPr lang="en-US" dirty="0" smtClean="0"/>
              <a:t>Sellers – most of the tax burden</a:t>
            </a:r>
          </a:p>
          <a:p>
            <a:pPr lvl="2"/>
            <a:r>
              <a:rPr lang="en-US" dirty="0" smtClean="0"/>
              <a:t>Buyers – small burden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bwMode="auto">
          <a:xfrm>
            <a:off x="304800" y="20800"/>
            <a:ext cx="883920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rgbClr val="0070C0"/>
                </a:solidFill>
              </a:rPr>
              <a:t>How the burden of a tax is </a:t>
            </a:r>
            <a:r>
              <a:rPr lang="en-US" sz="3600" dirty="0" smtClean="0">
                <a:solidFill>
                  <a:srgbClr val="0070C0"/>
                </a:solidFill>
              </a:rPr>
              <a:t>divided</a:t>
            </a:r>
            <a:endParaRPr lang="en-US" sz="3600" dirty="0" smtClean="0">
              <a:solidFill>
                <a:srgbClr val="0070C0"/>
              </a:solidFill>
            </a:endParaRPr>
          </a:p>
        </p:txBody>
      </p:sp>
      <p:grpSp>
        <p:nvGrpSpPr>
          <p:cNvPr id="2" name="Group 4"/>
          <p:cNvGrpSpPr>
            <a:grpSpLocks/>
          </p:cNvGrpSpPr>
          <p:nvPr/>
        </p:nvGrpSpPr>
        <p:grpSpPr bwMode="auto">
          <a:xfrm>
            <a:off x="1590675" y="1325800"/>
            <a:ext cx="5202238" cy="3768725"/>
            <a:chOff x="-47451" y="1777706"/>
            <a:chExt cx="5201362" cy="3768044"/>
          </a:xfrm>
        </p:grpSpPr>
        <p:sp>
          <p:nvSpPr>
            <p:cNvPr id="6" name="Rectangle 5"/>
            <p:cNvSpPr/>
            <p:nvPr/>
          </p:nvSpPr>
          <p:spPr>
            <a:xfrm>
              <a:off x="728706" y="2030073"/>
              <a:ext cx="4425205" cy="350456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600" dirty="0"/>
            </a:p>
          </p:txBody>
        </p:sp>
        <p:grpSp>
          <p:nvGrpSpPr>
            <p:cNvPr id="39982" name="Group 5"/>
            <p:cNvGrpSpPr>
              <a:grpSpLocks/>
            </p:cNvGrpSpPr>
            <p:nvPr/>
          </p:nvGrpSpPr>
          <p:grpSpPr bwMode="auto">
            <a:xfrm>
              <a:off x="-47451" y="1777706"/>
              <a:ext cx="774675" cy="3768044"/>
              <a:chOff x="1054192" y="1196451"/>
              <a:chExt cx="774675" cy="3767352"/>
            </a:xfrm>
          </p:grpSpPr>
          <p:cxnSp>
            <p:nvCxnSpPr>
              <p:cNvPr id="8" name="Straight Connector 7"/>
              <p:cNvCxnSpPr/>
              <p:nvPr/>
            </p:nvCxnSpPr>
            <p:spPr>
              <a:xfrm rot="5400000">
                <a:off x="26019" y="3161059"/>
                <a:ext cx="3591203" cy="1428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9984" name="TextBox 8"/>
              <p:cNvSpPr txBox="1">
                <a:spLocks noChangeArrowheads="1"/>
              </p:cNvSpPr>
              <p:nvPr/>
            </p:nvSpPr>
            <p:spPr bwMode="auto">
              <a:xfrm>
                <a:off x="1054192" y="1196451"/>
                <a:ext cx="739631" cy="338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grpSp>
        <p:nvGrpSpPr>
          <p:cNvPr id="5" name="Group 9"/>
          <p:cNvGrpSpPr>
            <a:grpSpLocks/>
          </p:cNvGrpSpPr>
          <p:nvPr/>
        </p:nvGrpSpPr>
        <p:grpSpPr bwMode="auto">
          <a:xfrm>
            <a:off x="2203450" y="5094525"/>
            <a:ext cx="5302250" cy="342900"/>
            <a:chOff x="1676400" y="5181600"/>
            <a:chExt cx="5302041" cy="343395"/>
          </a:xfrm>
        </p:grpSpPr>
        <p:cxnSp>
          <p:nvCxnSpPr>
            <p:cNvPr id="11" name="Straight Connector 10"/>
            <p:cNvCxnSpPr/>
            <p:nvPr/>
          </p:nvCxnSpPr>
          <p:spPr>
            <a:xfrm>
              <a:off x="1828794" y="5181600"/>
              <a:ext cx="44368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9979" name="TextBox 11"/>
            <p:cNvSpPr txBox="1">
              <a:spLocks noChangeArrowheads="1"/>
            </p:cNvSpPr>
            <p:nvPr/>
          </p:nvSpPr>
          <p:spPr bwMode="auto">
            <a:xfrm>
              <a:off x="5731564" y="5186441"/>
              <a:ext cx="124687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Quantity</a:t>
              </a:r>
            </a:p>
          </p:txBody>
        </p:sp>
        <p:sp>
          <p:nvSpPr>
            <p:cNvPr id="39980" name="TextBox 12"/>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7" name="Group 13"/>
          <p:cNvGrpSpPr>
            <a:grpSpLocks/>
          </p:cNvGrpSpPr>
          <p:nvPr/>
        </p:nvGrpSpPr>
        <p:grpSpPr bwMode="auto">
          <a:xfrm>
            <a:off x="4037013" y="2078275"/>
            <a:ext cx="2373312" cy="2957513"/>
            <a:chOff x="3873902" y="2631384"/>
            <a:chExt cx="2649495" cy="4011830"/>
          </a:xfrm>
        </p:grpSpPr>
        <p:cxnSp>
          <p:nvCxnSpPr>
            <p:cNvPr id="15" name="Straight Connector 14"/>
            <p:cNvCxnSpPr/>
            <p:nvPr/>
          </p:nvCxnSpPr>
          <p:spPr>
            <a:xfrm rot="16200000" flipH="1">
              <a:off x="2726506" y="3778780"/>
              <a:ext cx="3833095" cy="153830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9977" name="TextBox 15"/>
            <p:cNvSpPr txBox="1">
              <a:spLocks noChangeArrowheads="1"/>
            </p:cNvSpPr>
            <p:nvPr/>
          </p:nvSpPr>
          <p:spPr bwMode="auto">
            <a:xfrm>
              <a:off x="5452585" y="6183979"/>
              <a:ext cx="1070812" cy="459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Demand</a:t>
              </a:r>
              <a:endParaRPr lang="en-US" sz="1600" baseline="-25000"/>
            </a:p>
          </p:txBody>
        </p:sp>
      </p:grpSp>
      <p:cxnSp>
        <p:nvCxnSpPr>
          <p:cNvPr id="17" name="Straight Connector 16"/>
          <p:cNvCxnSpPr/>
          <p:nvPr/>
        </p:nvCxnSpPr>
        <p:spPr bwMode="auto">
          <a:xfrm rot="5400000">
            <a:off x="3590925" y="3353038"/>
            <a:ext cx="1403350" cy="1270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9" name="Group 90"/>
          <p:cNvGrpSpPr>
            <a:grpSpLocks/>
          </p:cNvGrpSpPr>
          <p:nvPr/>
        </p:nvGrpSpPr>
        <p:grpSpPr bwMode="auto">
          <a:xfrm>
            <a:off x="3230563" y="2227500"/>
            <a:ext cx="3648075" cy="2546350"/>
            <a:chOff x="2924389" y="5211413"/>
            <a:chExt cx="4075499" cy="3453899"/>
          </a:xfrm>
        </p:grpSpPr>
        <p:cxnSp>
          <p:nvCxnSpPr>
            <p:cNvPr id="19" name="Straight Connector 18"/>
            <p:cNvCxnSpPr/>
            <p:nvPr/>
          </p:nvCxnSpPr>
          <p:spPr>
            <a:xfrm flipV="1">
              <a:off x="2924389" y="5732512"/>
              <a:ext cx="3621483" cy="293280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9975" name="TextBox 92"/>
            <p:cNvSpPr txBox="1">
              <a:spLocks noChangeArrowheads="1"/>
            </p:cNvSpPr>
            <p:nvPr/>
          </p:nvSpPr>
          <p:spPr bwMode="auto">
            <a:xfrm>
              <a:off x="6095335" y="5211413"/>
              <a:ext cx="904553" cy="459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Supply</a:t>
              </a:r>
              <a:endParaRPr lang="en-US" sz="1600" baseline="-25000"/>
            </a:p>
          </p:txBody>
        </p:sp>
      </p:grpSp>
      <p:sp>
        <p:nvSpPr>
          <p:cNvPr id="21" name="Freeform 183"/>
          <p:cNvSpPr>
            <a:spLocks/>
          </p:cNvSpPr>
          <p:nvPr/>
        </p:nvSpPr>
        <p:spPr bwMode="auto">
          <a:xfrm>
            <a:off x="4752975" y="365942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10" name="Group 76"/>
          <p:cNvGrpSpPr>
            <a:grpSpLocks/>
          </p:cNvGrpSpPr>
          <p:nvPr/>
        </p:nvGrpSpPr>
        <p:grpSpPr bwMode="auto">
          <a:xfrm>
            <a:off x="723900" y="2468800"/>
            <a:ext cx="3586163" cy="339725"/>
            <a:chOff x="200195" y="2990470"/>
            <a:chExt cx="3585753" cy="338972"/>
          </a:xfrm>
        </p:grpSpPr>
        <p:cxnSp>
          <p:nvCxnSpPr>
            <p:cNvPr id="23" name="Straight Connector 22"/>
            <p:cNvCxnSpPr/>
            <p:nvPr/>
          </p:nvCxnSpPr>
          <p:spPr>
            <a:xfrm flipV="1">
              <a:off x="1839896" y="3158372"/>
              <a:ext cx="1946052" cy="1584"/>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9973" name="TextBox 78"/>
            <p:cNvSpPr txBox="1">
              <a:spLocks noChangeArrowheads="1"/>
            </p:cNvSpPr>
            <p:nvPr/>
          </p:nvSpPr>
          <p:spPr bwMode="auto">
            <a:xfrm>
              <a:off x="200195" y="2990470"/>
              <a:ext cx="1712017"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Price buyers pay</a:t>
              </a:r>
            </a:p>
          </p:txBody>
        </p:sp>
      </p:grpSp>
      <p:grpSp>
        <p:nvGrpSpPr>
          <p:cNvPr id="12" name="Group 76"/>
          <p:cNvGrpSpPr>
            <a:grpSpLocks/>
          </p:cNvGrpSpPr>
          <p:nvPr/>
        </p:nvGrpSpPr>
        <p:grpSpPr bwMode="auto">
          <a:xfrm>
            <a:off x="650875" y="3535600"/>
            <a:ext cx="4170363" cy="339725"/>
            <a:chOff x="140829" y="3026141"/>
            <a:chExt cx="4169522" cy="338972"/>
          </a:xfrm>
        </p:grpSpPr>
        <p:cxnSp>
          <p:nvCxnSpPr>
            <p:cNvPr id="26" name="Straight Connector 25"/>
            <p:cNvCxnSpPr/>
            <p:nvPr/>
          </p:nvCxnSpPr>
          <p:spPr>
            <a:xfrm flipV="1">
              <a:off x="1831176" y="3206715"/>
              <a:ext cx="2479175" cy="1584"/>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9971" name="TextBox 78"/>
            <p:cNvSpPr txBox="1">
              <a:spLocks noChangeArrowheads="1"/>
            </p:cNvSpPr>
            <p:nvPr/>
          </p:nvSpPr>
          <p:spPr bwMode="auto">
            <a:xfrm>
              <a:off x="140829" y="3026141"/>
              <a:ext cx="1689576"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Price without tax</a:t>
              </a:r>
            </a:p>
          </p:txBody>
        </p:sp>
      </p:grpSp>
      <p:grpSp>
        <p:nvGrpSpPr>
          <p:cNvPr id="13" name="Group 76"/>
          <p:cNvGrpSpPr>
            <a:grpSpLocks/>
          </p:cNvGrpSpPr>
          <p:nvPr/>
        </p:nvGrpSpPr>
        <p:grpSpPr bwMode="auto">
          <a:xfrm>
            <a:off x="1041400" y="3889613"/>
            <a:ext cx="3257550" cy="585787"/>
            <a:chOff x="497023" y="3038030"/>
            <a:chExt cx="3257261" cy="585497"/>
          </a:xfrm>
        </p:grpSpPr>
        <p:cxnSp>
          <p:nvCxnSpPr>
            <p:cNvPr id="29" name="Straight Connector 28"/>
            <p:cNvCxnSpPr/>
            <p:nvPr/>
          </p:nvCxnSpPr>
          <p:spPr>
            <a:xfrm flipV="1">
              <a:off x="1828818" y="3209395"/>
              <a:ext cx="1925466" cy="317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9969" name="TextBox 78"/>
            <p:cNvSpPr txBox="1">
              <a:spLocks noChangeArrowheads="1"/>
            </p:cNvSpPr>
            <p:nvPr/>
          </p:nvSpPr>
          <p:spPr bwMode="auto">
            <a:xfrm>
              <a:off x="497023" y="3038030"/>
              <a:ext cx="1300117" cy="585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Price sellers</a:t>
              </a:r>
            </a:p>
            <a:p>
              <a:pPr algn="ctr" eaLnBrk="1" hangingPunct="1"/>
              <a:r>
                <a:rPr lang="en-US" sz="1600"/>
                <a:t>receive</a:t>
              </a:r>
            </a:p>
          </p:txBody>
        </p:sp>
      </p:grpSp>
      <p:grpSp>
        <p:nvGrpSpPr>
          <p:cNvPr id="14" name="Group 132"/>
          <p:cNvGrpSpPr>
            <a:grpSpLocks/>
          </p:cNvGrpSpPr>
          <p:nvPr/>
        </p:nvGrpSpPr>
        <p:grpSpPr bwMode="auto">
          <a:xfrm>
            <a:off x="3208338" y="2714863"/>
            <a:ext cx="1036637" cy="1298575"/>
            <a:chOff x="1185371" y="1926009"/>
            <a:chExt cx="1037175" cy="1297465"/>
          </a:xfrm>
        </p:grpSpPr>
        <p:sp>
          <p:nvSpPr>
            <p:cNvPr id="39966" name="TextBox 133"/>
            <p:cNvSpPr txBox="1">
              <a:spLocks noChangeArrowheads="1"/>
            </p:cNvSpPr>
            <p:nvPr/>
          </p:nvSpPr>
          <p:spPr bwMode="auto">
            <a:xfrm>
              <a:off x="1185371" y="2382221"/>
              <a:ext cx="752312" cy="307528"/>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Tax</a:t>
              </a:r>
            </a:p>
          </p:txBody>
        </p:sp>
        <p:sp>
          <p:nvSpPr>
            <p:cNvPr id="33" name="Left Brace 32"/>
            <p:cNvSpPr/>
            <p:nvPr/>
          </p:nvSpPr>
          <p:spPr>
            <a:xfrm>
              <a:off x="1911235" y="1926009"/>
              <a:ext cx="311311" cy="1297465"/>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sp>
        <p:nvSpPr>
          <p:cNvPr id="34" name="Freeform 183"/>
          <p:cNvSpPr>
            <a:spLocks/>
          </p:cNvSpPr>
          <p:nvPr/>
        </p:nvSpPr>
        <p:spPr bwMode="auto">
          <a:xfrm>
            <a:off x="4224338" y="257992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5" name="Freeform 183"/>
          <p:cNvSpPr>
            <a:spLocks/>
          </p:cNvSpPr>
          <p:nvPr/>
        </p:nvSpPr>
        <p:spPr bwMode="auto">
          <a:xfrm>
            <a:off x="4214813" y="402455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6" name="TextBox 35"/>
          <p:cNvSpPr txBox="1">
            <a:spLocks noChangeArrowheads="1"/>
          </p:cNvSpPr>
          <p:nvPr/>
        </p:nvSpPr>
        <p:spPr bwMode="auto">
          <a:xfrm>
            <a:off x="71250" y="5765663"/>
            <a:ext cx="894238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When he </a:t>
            </a:r>
            <a:r>
              <a:rPr lang="en-US" sz="1600" dirty="0">
                <a:latin typeface="+mn-lt"/>
              </a:rPr>
              <a:t>supply curve is elastic, and the demand curve is inelastic. In this case, the price received by sellers falls only slightly, while the price paid by buyers rises substantially. Thus, buyers bear most of the burden of the tax.</a:t>
            </a:r>
          </a:p>
        </p:txBody>
      </p:sp>
      <p:sp>
        <p:nvSpPr>
          <p:cNvPr id="37" name="TextBox 36"/>
          <p:cNvSpPr txBox="1">
            <a:spLocks noChangeArrowheads="1"/>
          </p:cNvSpPr>
          <p:nvPr/>
        </p:nvSpPr>
        <p:spPr bwMode="auto">
          <a:xfrm>
            <a:off x="2375313" y="864135"/>
            <a:ext cx="464704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smtClean="0"/>
              <a:t>Elastic </a:t>
            </a:r>
            <a:r>
              <a:rPr lang="en-US" sz="2400" dirty="0"/>
              <a:t>Supply, Inelastic Demand</a:t>
            </a:r>
          </a:p>
        </p:txBody>
      </p:sp>
      <p:grpSp>
        <p:nvGrpSpPr>
          <p:cNvPr id="16" name="Group 50"/>
          <p:cNvGrpSpPr>
            <a:grpSpLocks/>
          </p:cNvGrpSpPr>
          <p:nvPr/>
        </p:nvGrpSpPr>
        <p:grpSpPr bwMode="auto">
          <a:xfrm>
            <a:off x="4418013" y="1721088"/>
            <a:ext cx="2078037" cy="1128712"/>
            <a:chOff x="4417621" y="2113039"/>
            <a:chExt cx="2078182" cy="1128925"/>
          </a:xfrm>
        </p:grpSpPr>
        <p:sp>
          <p:nvSpPr>
            <p:cNvPr id="39964" name="TextBox 133"/>
            <p:cNvSpPr txBox="1">
              <a:spLocks noChangeArrowheads="1"/>
            </p:cNvSpPr>
            <p:nvPr/>
          </p:nvSpPr>
          <p:spPr bwMode="auto">
            <a:xfrm>
              <a:off x="4417621" y="2113039"/>
              <a:ext cx="2078182"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1. When supply is more elastic than demand . . .</a:t>
              </a:r>
            </a:p>
          </p:txBody>
        </p:sp>
        <p:cxnSp>
          <p:nvCxnSpPr>
            <p:cNvPr id="50" name="Straight Connector 49"/>
            <p:cNvCxnSpPr/>
            <p:nvPr/>
          </p:nvCxnSpPr>
          <p:spPr>
            <a:xfrm>
              <a:off x="5011387" y="2637013"/>
              <a:ext cx="1009720" cy="6049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51"/>
          <p:cNvGrpSpPr>
            <a:grpSpLocks/>
          </p:cNvGrpSpPr>
          <p:nvPr/>
        </p:nvGrpSpPr>
        <p:grpSpPr bwMode="auto">
          <a:xfrm>
            <a:off x="4438650" y="3084750"/>
            <a:ext cx="3849688" cy="738188"/>
            <a:chOff x="3087585" y="2457423"/>
            <a:chExt cx="3849583" cy="738664"/>
          </a:xfrm>
        </p:grpSpPr>
        <p:sp>
          <p:nvSpPr>
            <p:cNvPr id="39962" name="TextBox 133"/>
            <p:cNvSpPr txBox="1">
              <a:spLocks noChangeArrowheads="1"/>
            </p:cNvSpPr>
            <p:nvPr/>
          </p:nvSpPr>
          <p:spPr bwMode="auto">
            <a:xfrm>
              <a:off x="4714503" y="2457423"/>
              <a:ext cx="2222665" cy="73866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2. . . . The incidence of the tax falls more heavily on consumers . . .</a:t>
              </a:r>
            </a:p>
          </p:txBody>
        </p:sp>
        <p:cxnSp>
          <p:nvCxnSpPr>
            <p:cNvPr id="54" name="Straight Connector 53"/>
            <p:cNvCxnSpPr/>
            <p:nvPr/>
          </p:nvCxnSpPr>
          <p:spPr>
            <a:xfrm>
              <a:off x="3087585" y="2589271"/>
              <a:ext cx="1546183" cy="1556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55"/>
          <p:cNvGrpSpPr>
            <a:grpSpLocks/>
          </p:cNvGrpSpPr>
          <p:nvPr/>
        </p:nvGrpSpPr>
        <p:grpSpPr bwMode="auto">
          <a:xfrm>
            <a:off x="4441825" y="3872150"/>
            <a:ext cx="3179763" cy="550863"/>
            <a:chOff x="3519054" y="2533404"/>
            <a:chExt cx="3180608" cy="552429"/>
          </a:xfrm>
        </p:grpSpPr>
        <p:sp>
          <p:nvSpPr>
            <p:cNvPr id="39960" name="TextBox 133"/>
            <p:cNvSpPr txBox="1">
              <a:spLocks noChangeArrowheads="1"/>
            </p:cNvSpPr>
            <p:nvPr/>
          </p:nvSpPr>
          <p:spPr bwMode="auto">
            <a:xfrm>
              <a:off x="4476997" y="2778056"/>
              <a:ext cx="2222665"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3. . . . Than on producers.</a:t>
              </a:r>
            </a:p>
          </p:txBody>
        </p:sp>
        <p:cxnSp>
          <p:nvCxnSpPr>
            <p:cNvPr id="58" name="Straight Connector 57"/>
            <p:cNvCxnSpPr/>
            <p:nvPr/>
          </p:nvCxnSpPr>
          <p:spPr>
            <a:xfrm>
              <a:off x="3519054" y="2533404"/>
              <a:ext cx="982924" cy="35501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0" name="Left Brace 59"/>
          <p:cNvSpPr/>
          <p:nvPr/>
        </p:nvSpPr>
        <p:spPr bwMode="auto">
          <a:xfrm rot="10800000">
            <a:off x="4324350" y="2729150"/>
            <a:ext cx="220663" cy="969963"/>
          </a:xfrm>
          <a:prstGeom prst="leftBrace">
            <a:avLst>
              <a:gd name="adj1" fmla="val 36904"/>
              <a:gd name="adj2" fmla="val 49026"/>
            </a:avLst>
          </a:prstGeom>
          <a:ln w="19050">
            <a:solidFill>
              <a:srgbClr val="000099"/>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sp>
        <p:nvSpPr>
          <p:cNvPr id="61" name="Left Brace 60"/>
          <p:cNvSpPr/>
          <p:nvPr/>
        </p:nvSpPr>
        <p:spPr bwMode="auto">
          <a:xfrm rot="10800000">
            <a:off x="4321175" y="3726100"/>
            <a:ext cx="150813" cy="271463"/>
          </a:xfrm>
          <a:prstGeom prst="leftBrace">
            <a:avLst>
              <a:gd name="adj1" fmla="val 36904"/>
              <a:gd name="adj2" fmla="val 49026"/>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wipe(left)">
                                      <p:cBhvr>
                                        <p:cTn id="7" dur="500"/>
                                        <p:tgtEl>
                                          <p:spTgt spid="37"/>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par>
                                <p:cTn id="12" presetID="22" presetClass="entr" presetSubtype="4" fill="hold"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left)">
                                      <p:cBhvr>
                                        <p:cTn id="18" dur="1000"/>
                                        <p:tgtEl>
                                          <p:spTgt spid="7"/>
                                        </p:tgtEl>
                                      </p:cBhvr>
                                    </p:animEffect>
                                  </p:childTnLst>
                                </p:cTn>
                              </p:par>
                            </p:childTnLst>
                          </p:cTn>
                        </p:par>
                        <p:par>
                          <p:cTn id="19" fill="hold" nodeType="afterGroup">
                            <p:stCondLst>
                              <p:cond delay="2000"/>
                            </p:stCondLst>
                            <p:childTnLst>
                              <p:par>
                                <p:cTn id="20" presetID="22" presetClass="entr" presetSubtype="8" fill="hold" nodeType="after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left)">
                                      <p:cBhvr>
                                        <p:cTn id="22" dur="1000"/>
                                        <p:tgtEl>
                                          <p:spTgt spid="9"/>
                                        </p:tgtEl>
                                      </p:cBhvr>
                                    </p:animEffect>
                                  </p:childTnLst>
                                </p:cTn>
                              </p:par>
                            </p:childTnLst>
                          </p:cTn>
                        </p:par>
                        <p:par>
                          <p:cTn id="23" fill="hold" nodeType="afterGroup">
                            <p:stCondLst>
                              <p:cond delay="3000"/>
                            </p:stCondLst>
                            <p:childTnLst>
                              <p:par>
                                <p:cTn id="24" presetID="22" presetClass="entr" presetSubtype="8" fill="hold" nodeType="after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left)">
                                      <p:cBhvr>
                                        <p:cTn id="26" dur="1000"/>
                                        <p:tgtEl>
                                          <p:spTgt spid="12"/>
                                        </p:tgtEl>
                                      </p:cBhvr>
                                    </p:animEffect>
                                  </p:childTnLst>
                                </p:cTn>
                              </p:par>
                            </p:childTnLst>
                          </p:cTn>
                        </p:par>
                        <p:par>
                          <p:cTn id="27" fill="hold" nodeType="afterGroup">
                            <p:stCondLst>
                              <p:cond delay="4000"/>
                            </p:stCondLst>
                            <p:childTnLst>
                              <p:par>
                                <p:cTn id="28" presetID="22" presetClass="entr" presetSubtype="8" fill="hold" grpId="0" nodeType="after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wipe(left)">
                                      <p:cBhvr>
                                        <p:cTn id="30" dur="500"/>
                                        <p:tgtEl>
                                          <p:spTgt spid="21"/>
                                        </p:tgtEl>
                                      </p:cBhvr>
                                    </p:animEffect>
                                  </p:childTnLst>
                                </p:cTn>
                              </p:par>
                            </p:childTnLst>
                          </p:cTn>
                        </p:par>
                        <p:par>
                          <p:cTn id="31" fill="hold" nodeType="afterGroup">
                            <p:stCondLst>
                              <p:cond delay="4500"/>
                            </p:stCondLst>
                            <p:childTnLst>
                              <p:par>
                                <p:cTn id="32" presetID="22" presetClass="entr" presetSubtype="8" fill="hold" nodeType="after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ipe(left)">
                                      <p:cBhvr>
                                        <p:cTn id="34" dur="1000"/>
                                        <p:tgtEl>
                                          <p:spTgt spid="10"/>
                                        </p:tgtEl>
                                      </p:cBhvr>
                                    </p:animEffect>
                                  </p:childTnLst>
                                </p:cTn>
                              </p:par>
                            </p:childTnLst>
                          </p:cTn>
                        </p:par>
                        <p:par>
                          <p:cTn id="35" fill="hold" nodeType="afterGroup">
                            <p:stCondLst>
                              <p:cond delay="5500"/>
                            </p:stCondLst>
                            <p:childTnLst>
                              <p:par>
                                <p:cTn id="36" presetID="22" presetClass="entr" presetSubtype="8" fill="hold" grpId="0" nodeType="afterEffect">
                                  <p:stCondLst>
                                    <p:cond delay="0"/>
                                  </p:stCondLst>
                                  <p:childTnLst>
                                    <p:set>
                                      <p:cBhvr>
                                        <p:cTn id="37" dur="1" fill="hold">
                                          <p:stCondLst>
                                            <p:cond delay="0"/>
                                          </p:stCondLst>
                                        </p:cTn>
                                        <p:tgtEl>
                                          <p:spTgt spid="34"/>
                                        </p:tgtEl>
                                        <p:attrNameLst>
                                          <p:attrName>style.visibility</p:attrName>
                                        </p:attrNameLst>
                                      </p:cBhvr>
                                      <p:to>
                                        <p:strVal val="visible"/>
                                      </p:to>
                                    </p:set>
                                    <p:animEffect transition="in" filter="wipe(left)">
                                      <p:cBhvr>
                                        <p:cTn id="38" dur="500"/>
                                        <p:tgtEl>
                                          <p:spTgt spid="34"/>
                                        </p:tgtEl>
                                      </p:cBhvr>
                                    </p:animEffect>
                                  </p:childTnLst>
                                </p:cTn>
                              </p:par>
                            </p:childTnLst>
                          </p:cTn>
                        </p:par>
                        <p:par>
                          <p:cTn id="39" fill="hold" nodeType="afterGroup">
                            <p:stCondLst>
                              <p:cond delay="6000"/>
                            </p:stCondLst>
                            <p:childTnLst>
                              <p:par>
                                <p:cTn id="40" presetID="22" presetClass="entr" presetSubtype="8" fill="hold" nodeType="after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left)">
                                      <p:cBhvr>
                                        <p:cTn id="42" dur="1000"/>
                                        <p:tgtEl>
                                          <p:spTgt spid="13"/>
                                        </p:tgtEl>
                                      </p:cBhvr>
                                    </p:animEffect>
                                  </p:childTnLst>
                                </p:cTn>
                              </p:par>
                            </p:childTnLst>
                          </p:cTn>
                        </p:par>
                        <p:par>
                          <p:cTn id="43" fill="hold" nodeType="afterGroup">
                            <p:stCondLst>
                              <p:cond delay="7000"/>
                            </p:stCondLst>
                            <p:childTnLst>
                              <p:par>
                                <p:cTn id="44" presetID="22" presetClass="entr" presetSubtype="8" fill="hold" grpId="0" nodeType="after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wipe(left)">
                                      <p:cBhvr>
                                        <p:cTn id="46" dur="500"/>
                                        <p:tgtEl>
                                          <p:spTgt spid="35"/>
                                        </p:tgtEl>
                                      </p:cBhvr>
                                    </p:animEffect>
                                  </p:childTnLst>
                                </p:cTn>
                              </p:par>
                            </p:childTnLst>
                          </p:cTn>
                        </p:par>
                        <p:par>
                          <p:cTn id="47" fill="hold" nodeType="afterGroup">
                            <p:stCondLst>
                              <p:cond delay="7500"/>
                            </p:stCondLst>
                            <p:childTnLst>
                              <p:par>
                                <p:cTn id="48" presetID="22" presetClass="entr" presetSubtype="1" fill="hold" nodeType="after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wipe(up)">
                                      <p:cBhvr>
                                        <p:cTn id="50" dur="500"/>
                                        <p:tgtEl>
                                          <p:spTgt spid="17"/>
                                        </p:tgtEl>
                                      </p:cBhvr>
                                    </p:animEffect>
                                  </p:childTnLst>
                                </p:cTn>
                              </p:par>
                            </p:childTnLst>
                          </p:cTn>
                        </p:par>
                        <p:par>
                          <p:cTn id="51" fill="hold" nodeType="afterGroup">
                            <p:stCondLst>
                              <p:cond delay="8000"/>
                            </p:stCondLst>
                            <p:childTnLst>
                              <p:par>
                                <p:cTn id="52" presetID="22" presetClass="entr" presetSubtype="8" fill="hold" nodeType="after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wipe(left)">
                                      <p:cBhvr>
                                        <p:cTn id="54" dur="500"/>
                                        <p:tgtEl>
                                          <p:spTgt spid="14"/>
                                        </p:tgtEl>
                                      </p:cBhvr>
                                    </p:animEffect>
                                  </p:childTnLst>
                                </p:cTn>
                              </p:par>
                            </p:childTnLst>
                          </p:cTn>
                        </p:par>
                        <p:par>
                          <p:cTn id="55" fill="hold" nodeType="afterGroup">
                            <p:stCondLst>
                              <p:cond delay="8500"/>
                            </p:stCondLst>
                            <p:childTnLst>
                              <p:par>
                                <p:cTn id="56" presetID="22" presetClass="entr" presetSubtype="8" fill="hold" nodeType="after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wipe(left)">
                                      <p:cBhvr>
                                        <p:cTn id="58" dur="500"/>
                                        <p:tgtEl>
                                          <p:spTgt spid="16"/>
                                        </p:tgtEl>
                                      </p:cBhvr>
                                    </p:animEffect>
                                  </p:childTnLst>
                                </p:cTn>
                              </p:par>
                            </p:childTnLst>
                          </p:cTn>
                        </p:par>
                        <p:par>
                          <p:cTn id="59" fill="hold" nodeType="afterGroup">
                            <p:stCondLst>
                              <p:cond delay="9000"/>
                            </p:stCondLst>
                            <p:childTnLst>
                              <p:par>
                                <p:cTn id="60" presetID="22" presetClass="entr" presetSubtype="8" fill="hold" grpId="0" nodeType="afterEffect">
                                  <p:stCondLst>
                                    <p:cond delay="0"/>
                                  </p:stCondLst>
                                  <p:childTnLst>
                                    <p:set>
                                      <p:cBhvr>
                                        <p:cTn id="61" dur="1" fill="hold">
                                          <p:stCondLst>
                                            <p:cond delay="0"/>
                                          </p:stCondLst>
                                        </p:cTn>
                                        <p:tgtEl>
                                          <p:spTgt spid="60"/>
                                        </p:tgtEl>
                                        <p:attrNameLst>
                                          <p:attrName>style.visibility</p:attrName>
                                        </p:attrNameLst>
                                      </p:cBhvr>
                                      <p:to>
                                        <p:strVal val="visible"/>
                                      </p:to>
                                    </p:set>
                                    <p:animEffect transition="in" filter="wipe(left)">
                                      <p:cBhvr>
                                        <p:cTn id="62" dur="500"/>
                                        <p:tgtEl>
                                          <p:spTgt spid="60"/>
                                        </p:tgtEl>
                                      </p:cBhvr>
                                    </p:animEffect>
                                  </p:childTnLst>
                                </p:cTn>
                              </p:par>
                            </p:childTnLst>
                          </p:cTn>
                        </p:par>
                        <p:par>
                          <p:cTn id="63" fill="hold" nodeType="afterGroup">
                            <p:stCondLst>
                              <p:cond delay="9500"/>
                            </p:stCondLst>
                            <p:childTnLst>
                              <p:par>
                                <p:cTn id="64" presetID="22" presetClass="entr" presetSubtype="8" fill="hold" nodeType="after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wipe(left)">
                                      <p:cBhvr>
                                        <p:cTn id="66" dur="500"/>
                                        <p:tgtEl>
                                          <p:spTgt spid="18"/>
                                        </p:tgtEl>
                                      </p:cBhvr>
                                    </p:animEffect>
                                  </p:childTnLst>
                                </p:cTn>
                              </p:par>
                            </p:childTnLst>
                          </p:cTn>
                        </p:par>
                      </p:childTnLst>
                    </p:cTn>
                  </p:par>
                  <p:par>
                    <p:cTn id="67" fill="hold">
                      <p:stCondLst>
                        <p:cond delay="indefinite"/>
                      </p:stCondLst>
                      <p:childTnLst>
                        <p:par>
                          <p:cTn id="68" fill="hold" nodeType="afterGroup">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61"/>
                                        </p:tgtEl>
                                        <p:attrNameLst>
                                          <p:attrName>style.visibility</p:attrName>
                                        </p:attrNameLst>
                                      </p:cBhvr>
                                      <p:to>
                                        <p:strVal val="visible"/>
                                      </p:to>
                                    </p:set>
                                    <p:animEffect transition="in" filter="wipe(left)">
                                      <p:cBhvr>
                                        <p:cTn id="71" dur="500"/>
                                        <p:tgtEl>
                                          <p:spTgt spid="61"/>
                                        </p:tgtEl>
                                      </p:cBhvr>
                                    </p:animEffect>
                                  </p:childTnLst>
                                </p:cTn>
                              </p:par>
                            </p:childTnLst>
                          </p:cTn>
                        </p:par>
                        <p:par>
                          <p:cTn id="72" fill="hold" nodeType="afterGroup">
                            <p:stCondLst>
                              <p:cond delay="500"/>
                            </p:stCondLst>
                            <p:childTnLst>
                              <p:par>
                                <p:cTn id="73" presetID="22" presetClass="entr" presetSubtype="8" fill="hold" nodeType="afterEffect">
                                  <p:stCondLst>
                                    <p:cond delay="0"/>
                                  </p:stCondLst>
                                  <p:childTnLst>
                                    <p:set>
                                      <p:cBhvr>
                                        <p:cTn id="74" dur="1" fill="hold">
                                          <p:stCondLst>
                                            <p:cond delay="0"/>
                                          </p:stCondLst>
                                        </p:cTn>
                                        <p:tgtEl>
                                          <p:spTgt spid="20"/>
                                        </p:tgtEl>
                                        <p:attrNameLst>
                                          <p:attrName>style.visibility</p:attrName>
                                        </p:attrNameLst>
                                      </p:cBhvr>
                                      <p:to>
                                        <p:strVal val="visible"/>
                                      </p:to>
                                    </p:set>
                                    <p:animEffect transition="in" filter="wipe(left)">
                                      <p:cBhvr>
                                        <p:cTn id="75" dur="500"/>
                                        <p:tgtEl>
                                          <p:spTgt spid="20"/>
                                        </p:tgtEl>
                                      </p:cBhvr>
                                    </p:animEffect>
                                  </p:childTnLst>
                                </p:cTn>
                              </p:par>
                            </p:childTnLst>
                          </p:cTn>
                        </p:par>
                      </p:childTnLst>
                    </p:cTn>
                  </p:par>
                  <p:par>
                    <p:cTn id="76" fill="hold">
                      <p:stCondLst>
                        <p:cond delay="indefinite"/>
                      </p:stCondLst>
                      <p:childTnLst>
                        <p:par>
                          <p:cTn id="77" fill="hold" nodeType="afterGroup">
                            <p:stCondLst>
                              <p:cond delay="0"/>
                            </p:stCondLst>
                            <p:childTnLst>
                              <p:par>
                                <p:cTn id="78" presetID="22" presetClass="entr" presetSubtype="8" fill="hold" grpId="0" nodeType="clickEffect">
                                  <p:stCondLst>
                                    <p:cond delay="0"/>
                                  </p:stCondLst>
                                  <p:childTnLst>
                                    <p:set>
                                      <p:cBhvr>
                                        <p:cTn id="79" dur="1" fill="hold">
                                          <p:stCondLst>
                                            <p:cond delay="0"/>
                                          </p:stCondLst>
                                        </p:cTn>
                                        <p:tgtEl>
                                          <p:spTgt spid="36"/>
                                        </p:tgtEl>
                                        <p:attrNameLst>
                                          <p:attrName>style.visibility</p:attrName>
                                        </p:attrNameLst>
                                      </p:cBhvr>
                                      <p:to>
                                        <p:strVal val="visible"/>
                                      </p:to>
                                    </p:set>
                                    <p:animEffect transition="in" filter="wipe(left)">
                                      <p:cBhvr>
                                        <p:cTn id="80"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34" grpId="0" animBg="1"/>
      <p:bldP spid="35" grpId="0" animBg="1"/>
      <p:bldP spid="36" grpId="0"/>
      <p:bldP spid="37" grpId="0"/>
      <p:bldP spid="60" grpId="0" animBg="1"/>
      <p:bldP spid="6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bwMode="auto">
          <a:xfrm>
            <a:off x="130629" y="20800"/>
            <a:ext cx="9013371"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rgbClr val="0070C0"/>
                </a:solidFill>
                <a:latin typeface="+mn-lt"/>
              </a:rPr>
              <a:t>How the burden of a tax is </a:t>
            </a:r>
            <a:r>
              <a:rPr lang="en-US" sz="4000" dirty="0" smtClean="0">
                <a:solidFill>
                  <a:srgbClr val="0070C0"/>
                </a:solidFill>
                <a:latin typeface="+mn-lt"/>
              </a:rPr>
              <a:t>divided</a:t>
            </a:r>
            <a:endParaRPr lang="en-US" sz="4000" dirty="0" smtClean="0">
              <a:solidFill>
                <a:srgbClr val="0070C0"/>
              </a:solidFill>
              <a:latin typeface="+mn-lt"/>
            </a:endParaRPr>
          </a:p>
        </p:txBody>
      </p:sp>
      <p:grpSp>
        <p:nvGrpSpPr>
          <p:cNvPr id="2" name="Group 4"/>
          <p:cNvGrpSpPr>
            <a:grpSpLocks/>
          </p:cNvGrpSpPr>
          <p:nvPr/>
        </p:nvGrpSpPr>
        <p:grpSpPr bwMode="auto">
          <a:xfrm>
            <a:off x="1590675" y="1385175"/>
            <a:ext cx="5202238" cy="3768725"/>
            <a:chOff x="-47451" y="1777706"/>
            <a:chExt cx="5201362" cy="3768044"/>
          </a:xfrm>
        </p:grpSpPr>
        <p:sp>
          <p:nvSpPr>
            <p:cNvPr id="6" name="Rectangle 5"/>
            <p:cNvSpPr/>
            <p:nvPr/>
          </p:nvSpPr>
          <p:spPr>
            <a:xfrm>
              <a:off x="728706" y="2030073"/>
              <a:ext cx="4425205" cy="350456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600" dirty="0"/>
            </a:p>
          </p:txBody>
        </p:sp>
        <p:grpSp>
          <p:nvGrpSpPr>
            <p:cNvPr id="41006" name="Group 5"/>
            <p:cNvGrpSpPr>
              <a:grpSpLocks/>
            </p:cNvGrpSpPr>
            <p:nvPr/>
          </p:nvGrpSpPr>
          <p:grpSpPr bwMode="auto">
            <a:xfrm>
              <a:off x="-47451" y="1777706"/>
              <a:ext cx="774675" cy="3768044"/>
              <a:chOff x="1054192" y="1196451"/>
              <a:chExt cx="774675" cy="3767352"/>
            </a:xfrm>
          </p:grpSpPr>
          <p:cxnSp>
            <p:nvCxnSpPr>
              <p:cNvPr id="8" name="Straight Connector 7"/>
              <p:cNvCxnSpPr/>
              <p:nvPr/>
            </p:nvCxnSpPr>
            <p:spPr>
              <a:xfrm rot="5400000">
                <a:off x="26019" y="3161059"/>
                <a:ext cx="3591203" cy="1428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1008" name="TextBox 8"/>
              <p:cNvSpPr txBox="1">
                <a:spLocks noChangeArrowheads="1"/>
              </p:cNvSpPr>
              <p:nvPr/>
            </p:nvSpPr>
            <p:spPr bwMode="auto">
              <a:xfrm>
                <a:off x="1054192" y="1196451"/>
                <a:ext cx="739631" cy="338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grpSp>
        <p:nvGrpSpPr>
          <p:cNvPr id="5" name="Group 9"/>
          <p:cNvGrpSpPr>
            <a:grpSpLocks/>
          </p:cNvGrpSpPr>
          <p:nvPr/>
        </p:nvGrpSpPr>
        <p:grpSpPr bwMode="auto">
          <a:xfrm>
            <a:off x="2203450" y="5153900"/>
            <a:ext cx="5302250" cy="342900"/>
            <a:chOff x="1676400" y="5181600"/>
            <a:chExt cx="5302041" cy="343395"/>
          </a:xfrm>
        </p:grpSpPr>
        <p:cxnSp>
          <p:nvCxnSpPr>
            <p:cNvPr id="11" name="Straight Connector 10"/>
            <p:cNvCxnSpPr/>
            <p:nvPr/>
          </p:nvCxnSpPr>
          <p:spPr>
            <a:xfrm>
              <a:off x="1828794" y="5181600"/>
              <a:ext cx="44368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1003" name="TextBox 11"/>
            <p:cNvSpPr txBox="1">
              <a:spLocks noChangeArrowheads="1"/>
            </p:cNvSpPr>
            <p:nvPr/>
          </p:nvSpPr>
          <p:spPr bwMode="auto">
            <a:xfrm>
              <a:off x="5731564" y="5186441"/>
              <a:ext cx="124687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Quantity</a:t>
              </a:r>
            </a:p>
          </p:txBody>
        </p:sp>
        <p:sp>
          <p:nvSpPr>
            <p:cNvPr id="41004" name="TextBox 12"/>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7" name="Group 13"/>
          <p:cNvGrpSpPr>
            <a:grpSpLocks/>
          </p:cNvGrpSpPr>
          <p:nvPr/>
        </p:nvGrpSpPr>
        <p:grpSpPr bwMode="auto">
          <a:xfrm>
            <a:off x="3395663" y="1983663"/>
            <a:ext cx="3502025" cy="2185987"/>
            <a:chOff x="3449549" y="2486409"/>
            <a:chExt cx="3909294" cy="2964784"/>
          </a:xfrm>
        </p:grpSpPr>
        <p:cxnSp>
          <p:nvCxnSpPr>
            <p:cNvPr id="15" name="Straight Connector 14"/>
            <p:cNvCxnSpPr/>
            <p:nvPr/>
          </p:nvCxnSpPr>
          <p:spPr>
            <a:xfrm>
              <a:off x="3449549" y="2486409"/>
              <a:ext cx="2810580" cy="2835599"/>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41001" name="TextBox 15"/>
            <p:cNvSpPr txBox="1">
              <a:spLocks noChangeArrowheads="1"/>
            </p:cNvSpPr>
            <p:nvPr/>
          </p:nvSpPr>
          <p:spPr bwMode="auto">
            <a:xfrm>
              <a:off x="6288031" y="4991958"/>
              <a:ext cx="1070812" cy="459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Demand</a:t>
              </a:r>
              <a:endParaRPr lang="en-US" sz="1600" baseline="-25000"/>
            </a:p>
          </p:txBody>
        </p:sp>
      </p:grpSp>
      <p:cxnSp>
        <p:nvCxnSpPr>
          <p:cNvPr id="17" name="Straight Connector 16"/>
          <p:cNvCxnSpPr/>
          <p:nvPr/>
        </p:nvCxnSpPr>
        <p:spPr bwMode="auto">
          <a:xfrm rot="5400000">
            <a:off x="3638550" y="3780713"/>
            <a:ext cx="1771650"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9" name="Group 90"/>
          <p:cNvGrpSpPr>
            <a:grpSpLocks/>
          </p:cNvGrpSpPr>
          <p:nvPr/>
        </p:nvGrpSpPr>
        <p:grpSpPr bwMode="auto">
          <a:xfrm>
            <a:off x="4357688" y="2405938"/>
            <a:ext cx="1916112" cy="2641600"/>
            <a:chOff x="4184495" y="5356390"/>
            <a:chExt cx="2138919" cy="3582768"/>
          </a:xfrm>
        </p:grpSpPr>
        <p:cxnSp>
          <p:nvCxnSpPr>
            <p:cNvPr id="19" name="Straight Connector 18"/>
            <p:cNvCxnSpPr/>
            <p:nvPr/>
          </p:nvCxnSpPr>
          <p:spPr>
            <a:xfrm rot="5400000" flipH="1" flipV="1">
              <a:off x="3115635" y="6690081"/>
              <a:ext cx="3317937" cy="1180216"/>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40999" name="TextBox 92"/>
            <p:cNvSpPr txBox="1">
              <a:spLocks noChangeArrowheads="1"/>
            </p:cNvSpPr>
            <p:nvPr/>
          </p:nvSpPr>
          <p:spPr bwMode="auto">
            <a:xfrm>
              <a:off x="5418861" y="5356390"/>
              <a:ext cx="904553" cy="459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Supply</a:t>
              </a:r>
              <a:endParaRPr lang="en-US" sz="1600" baseline="-25000"/>
            </a:p>
          </p:txBody>
        </p:sp>
      </p:grpSp>
      <p:sp>
        <p:nvSpPr>
          <p:cNvPr id="21" name="Freeform 183"/>
          <p:cNvSpPr>
            <a:spLocks/>
          </p:cNvSpPr>
          <p:nvPr/>
        </p:nvSpPr>
        <p:spPr bwMode="auto">
          <a:xfrm>
            <a:off x="5014913" y="330287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10" name="Group 76"/>
          <p:cNvGrpSpPr>
            <a:grpSpLocks/>
          </p:cNvGrpSpPr>
          <p:nvPr/>
        </p:nvGrpSpPr>
        <p:grpSpPr bwMode="auto">
          <a:xfrm>
            <a:off x="723900" y="2742488"/>
            <a:ext cx="3824288" cy="338137"/>
            <a:chOff x="200195" y="2990470"/>
            <a:chExt cx="3823215" cy="338972"/>
          </a:xfrm>
        </p:grpSpPr>
        <p:cxnSp>
          <p:nvCxnSpPr>
            <p:cNvPr id="23" name="Straight Connector 22"/>
            <p:cNvCxnSpPr/>
            <p:nvPr/>
          </p:nvCxnSpPr>
          <p:spPr>
            <a:xfrm>
              <a:off x="1839623" y="3160751"/>
              <a:ext cx="2183787" cy="9549"/>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0997" name="TextBox 78"/>
            <p:cNvSpPr txBox="1">
              <a:spLocks noChangeArrowheads="1"/>
            </p:cNvSpPr>
            <p:nvPr/>
          </p:nvSpPr>
          <p:spPr bwMode="auto">
            <a:xfrm>
              <a:off x="200195" y="2990470"/>
              <a:ext cx="1712017"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Price buyers pay</a:t>
              </a:r>
            </a:p>
          </p:txBody>
        </p:sp>
      </p:grpSp>
      <p:grpSp>
        <p:nvGrpSpPr>
          <p:cNvPr id="12" name="Group 76"/>
          <p:cNvGrpSpPr>
            <a:grpSpLocks/>
          </p:cNvGrpSpPr>
          <p:nvPr/>
        </p:nvGrpSpPr>
        <p:grpSpPr bwMode="auto">
          <a:xfrm>
            <a:off x="650875" y="3179050"/>
            <a:ext cx="4443413" cy="339725"/>
            <a:chOff x="140829" y="3026141"/>
            <a:chExt cx="4442598" cy="338972"/>
          </a:xfrm>
        </p:grpSpPr>
        <p:cxnSp>
          <p:nvCxnSpPr>
            <p:cNvPr id="26" name="Straight Connector 25"/>
            <p:cNvCxnSpPr/>
            <p:nvPr/>
          </p:nvCxnSpPr>
          <p:spPr>
            <a:xfrm>
              <a:off x="1829619" y="3208299"/>
              <a:ext cx="2753808" cy="110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0995" name="TextBox 78"/>
            <p:cNvSpPr txBox="1">
              <a:spLocks noChangeArrowheads="1"/>
            </p:cNvSpPr>
            <p:nvPr/>
          </p:nvSpPr>
          <p:spPr bwMode="auto">
            <a:xfrm>
              <a:off x="140829" y="3026141"/>
              <a:ext cx="1689576"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Price without tax</a:t>
              </a:r>
            </a:p>
          </p:txBody>
        </p:sp>
      </p:grpSp>
      <p:grpSp>
        <p:nvGrpSpPr>
          <p:cNvPr id="13" name="Group 76"/>
          <p:cNvGrpSpPr>
            <a:grpSpLocks/>
          </p:cNvGrpSpPr>
          <p:nvPr/>
        </p:nvGrpSpPr>
        <p:grpSpPr bwMode="auto">
          <a:xfrm>
            <a:off x="1041400" y="4483975"/>
            <a:ext cx="3482975" cy="584200"/>
            <a:chOff x="497023" y="3038030"/>
            <a:chExt cx="3482850" cy="585497"/>
          </a:xfrm>
        </p:grpSpPr>
        <p:cxnSp>
          <p:nvCxnSpPr>
            <p:cNvPr id="29" name="Straight Connector 28"/>
            <p:cNvCxnSpPr/>
            <p:nvPr/>
          </p:nvCxnSpPr>
          <p:spPr>
            <a:xfrm flipV="1">
              <a:off x="1828888" y="3197132"/>
              <a:ext cx="2150985" cy="1432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0993" name="TextBox 78"/>
            <p:cNvSpPr txBox="1">
              <a:spLocks noChangeArrowheads="1"/>
            </p:cNvSpPr>
            <p:nvPr/>
          </p:nvSpPr>
          <p:spPr bwMode="auto">
            <a:xfrm>
              <a:off x="497023" y="3038030"/>
              <a:ext cx="1300117" cy="585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Price sellers</a:t>
              </a:r>
            </a:p>
            <a:p>
              <a:pPr algn="ctr" eaLnBrk="1" hangingPunct="1"/>
              <a:r>
                <a:rPr lang="en-US" sz="1600"/>
                <a:t>receive</a:t>
              </a:r>
            </a:p>
          </p:txBody>
        </p:sp>
      </p:grpSp>
      <p:grpSp>
        <p:nvGrpSpPr>
          <p:cNvPr id="14" name="Group 132"/>
          <p:cNvGrpSpPr>
            <a:grpSpLocks/>
          </p:cNvGrpSpPr>
          <p:nvPr/>
        </p:nvGrpSpPr>
        <p:grpSpPr bwMode="auto">
          <a:xfrm>
            <a:off x="3208338" y="2975850"/>
            <a:ext cx="1203325" cy="1631950"/>
            <a:chOff x="1185371" y="2127725"/>
            <a:chExt cx="1203343" cy="1629707"/>
          </a:xfrm>
        </p:grpSpPr>
        <p:sp>
          <p:nvSpPr>
            <p:cNvPr id="40990" name="TextBox 133"/>
            <p:cNvSpPr txBox="1">
              <a:spLocks noChangeArrowheads="1"/>
            </p:cNvSpPr>
            <p:nvPr/>
          </p:nvSpPr>
          <p:spPr bwMode="auto">
            <a:xfrm>
              <a:off x="1185371" y="2382221"/>
              <a:ext cx="752312" cy="307528"/>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Tax</a:t>
              </a:r>
            </a:p>
          </p:txBody>
        </p:sp>
        <p:sp>
          <p:nvSpPr>
            <p:cNvPr id="33" name="Left Brace 32"/>
            <p:cNvSpPr/>
            <p:nvPr/>
          </p:nvSpPr>
          <p:spPr>
            <a:xfrm>
              <a:off x="2077559" y="2127725"/>
              <a:ext cx="311155" cy="1629707"/>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sp>
        <p:nvSpPr>
          <p:cNvPr id="34" name="Freeform 183"/>
          <p:cNvSpPr>
            <a:spLocks/>
          </p:cNvSpPr>
          <p:nvPr/>
        </p:nvSpPr>
        <p:spPr bwMode="auto">
          <a:xfrm>
            <a:off x="4460875" y="286472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5" name="Freeform 183"/>
          <p:cNvSpPr>
            <a:spLocks/>
          </p:cNvSpPr>
          <p:nvPr/>
        </p:nvSpPr>
        <p:spPr bwMode="auto">
          <a:xfrm>
            <a:off x="4451350" y="459510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6" name="TextBox 35"/>
          <p:cNvSpPr txBox="1">
            <a:spLocks noChangeArrowheads="1"/>
          </p:cNvSpPr>
          <p:nvPr/>
        </p:nvSpPr>
        <p:spPr bwMode="auto">
          <a:xfrm>
            <a:off x="47500" y="5860663"/>
            <a:ext cx="894238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When</a:t>
            </a:r>
            <a:r>
              <a:rPr lang="en-US" sz="1600" dirty="0" smtClean="0">
                <a:latin typeface="+mn-lt"/>
              </a:rPr>
              <a:t> </a:t>
            </a:r>
            <a:r>
              <a:rPr lang="en-US" sz="1600" dirty="0">
                <a:latin typeface="+mn-lt"/>
              </a:rPr>
              <a:t>the supply curve is inelastic, and the demand curve is elastic. In this case, the price received by sellers falls substantially, while the price paid by buyers rises only slightly. Thus, sellers bear most of the burden of the tax.</a:t>
            </a:r>
          </a:p>
        </p:txBody>
      </p:sp>
      <p:sp>
        <p:nvSpPr>
          <p:cNvPr id="37" name="TextBox 36"/>
          <p:cNvSpPr txBox="1">
            <a:spLocks noChangeArrowheads="1"/>
          </p:cNvSpPr>
          <p:nvPr/>
        </p:nvSpPr>
        <p:spPr bwMode="auto">
          <a:xfrm>
            <a:off x="2224667" y="945271"/>
            <a:ext cx="464704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smtClean="0"/>
              <a:t>Inelastic </a:t>
            </a:r>
            <a:r>
              <a:rPr lang="en-US" sz="2400" dirty="0"/>
              <a:t>Supply, Elastic Demand</a:t>
            </a:r>
          </a:p>
        </p:txBody>
      </p:sp>
      <p:grpSp>
        <p:nvGrpSpPr>
          <p:cNvPr id="16" name="Group 50"/>
          <p:cNvGrpSpPr>
            <a:grpSpLocks/>
          </p:cNvGrpSpPr>
          <p:nvPr/>
        </p:nvGrpSpPr>
        <p:grpSpPr bwMode="auto">
          <a:xfrm>
            <a:off x="3657600" y="1602663"/>
            <a:ext cx="2268538" cy="738187"/>
            <a:chOff x="4227616" y="2113039"/>
            <a:chExt cx="2268187" cy="738664"/>
          </a:xfrm>
        </p:grpSpPr>
        <p:sp>
          <p:nvSpPr>
            <p:cNvPr id="40988" name="TextBox 133"/>
            <p:cNvSpPr txBox="1">
              <a:spLocks noChangeArrowheads="1"/>
            </p:cNvSpPr>
            <p:nvPr/>
          </p:nvSpPr>
          <p:spPr bwMode="auto">
            <a:xfrm>
              <a:off x="4417621" y="2113039"/>
              <a:ext cx="2078182" cy="73866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1. When demand is more elastic than supply . . .</a:t>
              </a:r>
            </a:p>
          </p:txBody>
        </p:sp>
        <p:cxnSp>
          <p:nvCxnSpPr>
            <p:cNvPr id="50" name="Straight Connector 49"/>
            <p:cNvCxnSpPr/>
            <p:nvPr/>
          </p:nvCxnSpPr>
          <p:spPr>
            <a:xfrm rot="5400000">
              <a:off x="4216420" y="2481653"/>
              <a:ext cx="212862" cy="1904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51"/>
          <p:cNvGrpSpPr>
            <a:grpSpLocks/>
          </p:cNvGrpSpPr>
          <p:nvPr/>
        </p:nvGrpSpPr>
        <p:grpSpPr bwMode="auto">
          <a:xfrm>
            <a:off x="4773613" y="2918700"/>
            <a:ext cx="3384550" cy="307975"/>
            <a:chOff x="3422073" y="2231792"/>
            <a:chExt cx="3384467" cy="307777"/>
          </a:xfrm>
        </p:grpSpPr>
        <p:sp>
          <p:nvSpPr>
            <p:cNvPr id="40986" name="TextBox 133"/>
            <p:cNvSpPr txBox="1">
              <a:spLocks noChangeArrowheads="1"/>
            </p:cNvSpPr>
            <p:nvPr/>
          </p:nvSpPr>
          <p:spPr bwMode="auto">
            <a:xfrm>
              <a:off x="4583875" y="2231792"/>
              <a:ext cx="2222665"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3. Than on consumers</a:t>
              </a:r>
            </a:p>
          </p:txBody>
        </p:sp>
        <p:cxnSp>
          <p:nvCxnSpPr>
            <p:cNvPr id="54" name="Straight Connector 53"/>
            <p:cNvCxnSpPr/>
            <p:nvPr/>
          </p:nvCxnSpPr>
          <p:spPr>
            <a:xfrm>
              <a:off x="3422073" y="2484043"/>
              <a:ext cx="1152497" cy="3490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55"/>
          <p:cNvGrpSpPr>
            <a:grpSpLocks/>
          </p:cNvGrpSpPr>
          <p:nvPr/>
        </p:nvGrpSpPr>
        <p:grpSpPr bwMode="auto">
          <a:xfrm>
            <a:off x="4714875" y="4025188"/>
            <a:ext cx="3179763" cy="984250"/>
            <a:chOff x="3519054" y="2533404"/>
            <a:chExt cx="3180608" cy="983316"/>
          </a:xfrm>
        </p:grpSpPr>
        <p:sp>
          <p:nvSpPr>
            <p:cNvPr id="40984" name="TextBox 133"/>
            <p:cNvSpPr txBox="1">
              <a:spLocks noChangeArrowheads="1"/>
            </p:cNvSpPr>
            <p:nvPr/>
          </p:nvSpPr>
          <p:spPr bwMode="auto">
            <a:xfrm>
              <a:off x="4476997" y="2778056"/>
              <a:ext cx="2222665" cy="73866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2. . . . The incidence of the tax falls more heavily on producers.</a:t>
              </a:r>
            </a:p>
          </p:txBody>
        </p:sp>
        <p:cxnSp>
          <p:nvCxnSpPr>
            <p:cNvPr id="58" name="Straight Connector 57"/>
            <p:cNvCxnSpPr/>
            <p:nvPr/>
          </p:nvCxnSpPr>
          <p:spPr>
            <a:xfrm>
              <a:off x="3519054" y="2533404"/>
              <a:ext cx="982924" cy="35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0" name="Left Brace 59"/>
          <p:cNvSpPr/>
          <p:nvPr/>
        </p:nvSpPr>
        <p:spPr bwMode="auto">
          <a:xfrm rot="10800000">
            <a:off x="4598988" y="2931400"/>
            <a:ext cx="133350" cy="431800"/>
          </a:xfrm>
          <a:prstGeom prst="leftBrace">
            <a:avLst>
              <a:gd name="adj1" fmla="val 36904"/>
              <a:gd name="adj2" fmla="val 49026"/>
            </a:avLst>
          </a:prstGeom>
          <a:ln w="19050">
            <a:solidFill>
              <a:srgbClr val="000099"/>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sp>
        <p:nvSpPr>
          <p:cNvPr id="61" name="Left Brace 60"/>
          <p:cNvSpPr/>
          <p:nvPr/>
        </p:nvSpPr>
        <p:spPr bwMode="auto">
          <a:xfrm rot="10800000">
            <a:off x="4575175" y="3398125"/>
            <a:ext cx="152400" cy="1195388"/>
          </a:xfrm>
          <a:prstGeom prst="leftBrace">
            <a:avLst>
              <a:gd name="adj1" fmla="val 36904"/>
              <a:gd name="adj2" fmla="val 49026"/>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wipe(left)">
                                      <p:cBhvr>
                                        <p:cTn id="7" dur="500"/>
                                        <p:tgtEl>
                                          <p:spTgt spid="37"/>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par>
                                <p:cTn id="12" presetID="22" presetClass="entr" presetSubtype="4" fill="hold"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left)">
                                      <p:cBhvr>
                                        <p:cTn id="18" dur="1000"/>
                                        <p:tgtEl>
                                          <p:spTgt spid="7"/>
                                        </p:tgtEl>
                                      </p:cBhvr>
                                    </p:animEffect>
                                  </p:childTnLst>
                                </p:cTn>
                              </p:par>
                            </p:childTnLst>
                          </p:cTn>
                        </p:par>
                        <p:par>
                          <p:cTn id="19" fill="hold" nodeType="afterGroup">
                            <p:stCondLst>
                              <p:cond delay="2000"/>
                            </p:stCondLst>
                            <p:childTnLst>
                              <p:par>
                                <p:cTn id="20" presetID="22" presetClass="entr" presetSubtype="8" fill="hold" nodeType="after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left)">
                                      <p:cBhvr>
                                        <p:cTn id="22" dur="1000"/>
                                        <p:tgtEl>
                                          <p:spTgt spid="9"/>
                                        </p:tgtEl>
                                      </p:cBhvr>
                                    </p:animEffect>
                                  </p:childTnLst>
                                </p:cTn>
                              </p:par>
                            </p:childTnLst>
                          </p:cTn>
                        </p:par>
                        <p:par>
                          <p:cTn id="23" fill="hold" nodeType="afterGroup">
                            <p:stCondLst>
                              <p:cond delay="3000"/>
                            </p:stCondLst>
                            <p:childTnLst>
                              <p:par>
                                <p:cTn id="24" presetID="22" presetClass="entr" presetSubtype="8" fill="hold" grpId="0" nodeType="after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wipe(left)">
                                      <p:cBhvr>
                                        <p:cTn id="26" dur="500"/>
                                        <p:tgtEl>
                                          <p:spTgt spid="21"/>
                                        </p:tgtEl>
                                      </p:cBhvr>
                                    </p:animEffect>
                                  </p:childTnLst>
                                </p:cTn>
                              </p:par>
                            </p:childTnLst>
                          </p:cTn>
                        </p:par>
                        <p:par>
                          <p:cTn id="27" fill="hold" nodeType="afterGroup">
                            <p:stCondLst>
                              <p:cond delay="3500"/>
                            </p:stCondLst>
                            <p:childTnLst>
                              <p:par>
                                <p:cTn id="28" presetID="22" presetClass="entr" presetSubtype="8" fill="hold" nodeType="after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left)">
                                      <p:cBhvr>
                                        <p:cTn id="30" dur="1000"/>
                                        <p:tgtEl>
                                          <p:spTgt spid="12"/>
                                        </p:tgtEl>
                                      </p:cBhvr>
                                    </p:animEffect>
                                  </p:childTnLst>
                                </p:cTn>
                              </p:par>
                            </p:childTnLst>
                          </p:cTn>
                        </p:par>
                        <p:par>
                          <p:cTn id="31" fill="hold" nodeType="afterGroup">
                            <p:stCondLst>
                              <p:cond delay="4500"/>
                            </p:stCondLst>
                            <p:childTnLst>
                              <p:par>
                                <p:cTn id="32" presetID="22" presetClass="entr" presetSubtype="8" fill="hold" nodeType="after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ipe(left)">
                                      <p:cBhvr>
                                        <p:cTn id="34" dur="1000"/>
                                        <p:tgtEl>
                                          <p:spTgt spid="10"/>
                                        </p:tgtEl>
                                      </p:cBhvr>
                                    </p:animEffect>
                                  </p:childTnLst>
                                </p:cTn>
                              </p:par>
                            </p:childTnLst>
                          </p:cTn>
                        </p:par>
                        <p:par>
                          <p:cTn id="35" fill="hold" nodeType="afterGroup">
                            <p:stCondLst>
                              <p:cond delay="5500"/>
                            </p:stCondLst>
                            <p:childTnLst>
                              <p:par>
                                <p:cTn id="36" presetID="22" presetClass="entr" presetSubtype="8" fill="hold" grpId="0" nodeType="afterEffect">
                                  <p:stCondLst>
                                    <p:cond delay="0"/>
                                  </p:stCondLst>
                                  <p:childTnLst>
                                    <p:set>
                                      <p:cBhvr>
                                        <p:cTn id="37" dur="1" fill="hold">
                                          <p:stCondLst>
                                            <p:cond delay="0"/>
                                          </p:stCondLst>
                                        </p:cTn>
                                        <p:tgtEl>
                                          <p:spTgt spid="34"/>
                                        </p:tgtEl>
                                        <p:attrNameLst>
                                          <p:attrName>style.visibility</p:attrName>
                                        </p:attrNameLst>
                                      </p:cBhvr>
                                      <p:to>
                                        <p:strVal val="visible"/>
                                      </p:to>
                                    </p:set>
                                    <p:animEffect transition="in" filter="wipe(left)">
                                      <p:cBhvr>
                                        <p:cTn id="38" dur="500"/>
                                        <p:tgtEl>
                                          <p:spTgt spid="34"/>
                                        </p:tgtEl>
                                      </p:cBhvr>
                                    </p:animEffect>
                                  </p:childTnLst>
                                </p:cTn>
                              </p:par>
                            </p:childTnLst>
                          </p:cTn>
                        </p:par>
                        <p:par>
                          <p:cTn id="39" fill="hold" nodeType="afterGroup">
                            <p:stCondLst>
                              <p:cond delay="6000"/>
                            </p:stCondLst>
                            <p:childTnLst>
                              <p:par>
                                <p:cTn id="40" presetID="22" presetClass="entr" presetSubtype="8" fill="hold" nodeType="after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left)">
                                      <p:cBhvr>
                                        <p:cTn id="42" dur="1000"/>
                                        <p:tgtEl>
                                          <p:spTgt spid="13"/>
                                        </p:tgtEl>
                                      </p:cBhvr>
                                    </p:animEffect>
                                  </p:childTnLst>
                                </p:cTn>
                              </p:par>
                            </p:childTnLst>
                          </p:cTn>
                        </p:par>
                        <p:par>
                          <p:cTn id="43" fill="hold" nodeType="afterGroup">
                            <p:stCondLst>
                              <p:cond delay="7000"/>
                            </p:stCondLst>
                            <p:childTnLst>
                              <p:par>
                                <p:cTn id="44" presetID="22" presetClass="entr" presetSubtype="8" fill="hold" grpId="0" nodeType="after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wipe(left)">
                                      <p:cBhvr>
                                        <p:cTn id="46" dur="500"/>
                                        <p:tgtEl>
                                          <p:spTgt spid="35"/>
                                        </p:tgtEl>
                                      </p:cBhvr>
                                    </p:animEffect>
                                  </p:childTnLst>
                                </p:cTn>
                              </p:par>
                            </p:childTnLst>
                          </p:cTn>
                        </p:par>
                        <p:par>
                          <p:cTn id="47" fill="hold" nodeType="afterGroup">
                            <p:stCondLst>
                              <p:cond delay="7500"/>
                            </p:stCondLst>
                            <p:childTnLst>
                              <p:par>
                                <p:cTn id="48" presetID="22" presetClass="entr" presetSubtype="1" fill="hold" nodeType="after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wipe(up)">
                                      <p:cBhvr>
                                        <p:cTn id="50" dur="500"/>
                                        <p:tgtEl>
                                          <p:spTgt spid="17"/>
                                        </p:tgtEl>
                                      </p:cBhvr>
                                    </p:animEffect>
                                  </p:childTnLst>
                                </p:cTn>
                              </p:par>
                            </p:childTnLst>
                          </p:cTn>
                        </p:par>
                        <p:par>
                          <p:cTn id="51" fill="hold" nodeType="afterGroup">
                            <p:stCondLst>
                              <p:cond delay="8000"/>
                            </p:stCondLst>
                            <p:childTnLst>
                              <p:par>
                                <p:cTn id="52" presetID="22" presetClass="entr" presetSubtype="8" fill="hold" nodeType="after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wipe(left)">
                                      <p:cBhvr>
                                        <p:cTn id="54" dur="500"/>
                                        <p:tgtEl>
                                          <p:spTgt spid="14"/>
                                        </p:tgtEl>
                                      </p:cBhvr>
                                    </p:animEffect>
                                  </p:childTnLst>
                                </p:cTn>
                              </p:par>
                            </p:childTnLst>
                          </p:cTn>
                        </p:par>
                        <p:par>
                          <p:cTn id="55" fill="hold" nodeType="afterGroup">
                            <p:stCondLst>
                              <p:cond delay="8500"/>
                            </p:stCondLst>
                            <p:childTnLst>
                              <p:par>
                                <p:cTn id="56" presetID="22" presetClass="entr" presetSubtype="8" fill="hold" nodeType="after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wipe(left)">
                                      <p:cBhvr>
                                        <p:cTn id="58" dur="500"/>
                                        <p:tgtEl>
                                          <p:spTgt spid="16"/>
                                        </p:tgtEl>
                                      </p:cBhvr>
                                    </p:animEffect>
                                  </p:childTnLst>
                                </p:cTn>
                              </p:par>
                            </p:childTnLst>
                          </p:cTn>
                        </p:par>
                        <p:par>
                          <p:cTn id="59" fill="hold" nodeType="afterGroup">
                            <p:stCondLst>
                              <p:cond delay="9000"/>
                            </p:stCondLst>
                            <p:childTnLst>
                              <p:par>
                                <p:cTn id="60" presetID="22" presetClass="entr" presetSubtype="8" fill="hold" grpId="0" nodeType="afterEffect">
                                  <p:stCondLst>
                                    <p:cond delay="0"/>
                                  </p:stCondLst>
                                  <p:childTnLst>
                                    <p:set>
                                      <p:cBhvr>
                                        <p:cTn id="61" dur="1" fill="hold">
                                          <p:stCondLst>
                                            <p:cond delay="0"/>
                                          </p:stCondLst>
                                        </p:cTn>
                                        <p:tgtEl>
                                          <p:spTgt spid="61"/>
                                        </p:tgtEl>
                                        <p:attrNameLst>
                                          <p:attrName>style.visibility</p:attrName>
                                        </p:attrNameLst>
                                      </p:cBhvr>
                                      <p:to>
                                        <p:strVal val="visible"/>
                                      </p:to>
                                    </p:set>
                                    <p:animEffect transition="in" filter="wipe(left)">
                                      <p:cBhvr>
                                        <p:cTn id="62" dur="500"/>
                                        <p:tgtEl>
                                          <p:spTgt spid="61"/>
                                        </p:tgtEl>
                                      </p:cBhvr>
                                    </p:animEffect>
                                  </p:childTnLst>
                                </p:cTn>
                              </p:par>
                            </p:childTnLst>
                          </p:cTn>
                        </p:par>
                        <p:par>
                          <p:cTn id="63" fill="hold" nodeType="afterGroup">
                            <p:stCondLst>
                              <p:cond delay="9500"/>
                            </p:stCondLst>
                            <p:childTnLst>
                              <p:par>
                                <p:cTn id="64" presetID="22" presetClass="entr" presetSubtype="8" fill="hold" nodeType="afterEffect">
                                  <p:stCondLst>
                                    <p:cond delay="0"/>
                                  </p:stCondLst>
                                  <p:childTnLst>
                                    <p:set>
                                      <p:cBhvr>
                                        <p:cTn id="65" dur="1" fill="hold">
                                          <p:stCondLst>
                                            <p:cond delay="0"/>
                                          </p:stCondLst>
                                        </p:cTn>
                                        <p:tgtEl>
                                          <p:spTgt spid="20"/>
                                        </p:tgtEl>
                                        <p:attrNameLst>
                                          <p:attrName>style.visibility</p:attrName>
                                        </p:attrNameLst>
                                      </p:cBhvr>
                                      <p:to>
                                        <p:strVal val="visible"/>
                                      </p:to>
                                    </p:set>
                                    <p:animEffect transition="in" filter="wipe(left)">
                                      <p:cBhvr>
                                        <p:cTn id="66" dur="500"/>
                                        <p:tgtEl>
                                          <p:spTgt spid="20"/>
                                        </p:tgtEl>
                                      </p:cBhvr>
                                    </p:animEffect>
                                  </p:childTnLst>
                                </p:cTn>
                              </p:par>
                            </p:childTnLst>
                          </p:cTn>
                        </p:par>
                      </p:childTnLst>
                    </p:cTn>
                  </p:par>
                  <p:par>
                    <p:cTn id="67" fill="hold">
                      <p:stCondLst>
                        <p:cond delay="indefinite"/>
                      </p:stCondLst>
                      <p:childTnLst>
                        <p:par>
                          <p:cTn id="68" fill="hold" nodeType="afterGroup">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60"/>
                                        </p:tgtEl>
                                        <p:attrNameLst>
                                          <p:attrName>style.visibility</p:attrName>
                                        </p:attrNameLst>
                                      </p:cBhvr>
                                      <p:to>
                                        <p:strVal val="visible"/>
                                      </p:to>
                                    </p:set>
                                    <p:animEffect transition="in" filter="wipe(left)">
                                      <p:cBhvr>
                                        <p:cTn id="71" dur="500"/>
                                        <p:tgtEl>
                                          <p:spTgt spid="60"/>
                                        </p:tgtEl>
                                      </p:cBhvr>
                                    </p:animEffect>
                                  </p:childTnLst>
                                </p:cTn>
                              </p:par>
                            </p:childTnLst>
                          </p:cTn>
                        </p:par>
                        <p:par>
                          <p:cTn id="72" fill="hold" nodeType="afterGroup">
                            <p:stCondLst>
                              <p:cond delay="500"/>
                            </p:stCondLst>
                            <p:childTnLst>
                              <p:par>
                                <p:cTn id="73" presetID="22" presetClass="entr" presetSubtype="8" fill="hold" nodeType="afterEffect">
                                  <p:stCondLst>
                                    <p:cond delay="0"/>
                                  </p:stCondLst>
                                  <p:childTnLst>
                                    <p:set>
                                      <p:cBhvr>
                                        <p:cTn id="74" dur="1" fill="hold">
                                          <p:stCondLst>
                                            <p:cond delay="0"/>
                                          </p:stCondLst>
                                        </p:cTn>
                                        <p:tgtEl>
                                          <p:spTgt spid="18"/>
                                        </p:tgtEl>
                                        <p:attrNameLst>
                                          <p:attrName>style.visibility</p:attrName>
                                        </p:attrNameLst>
                                      </p:cBhvr>
                                      <p:to>
                                        <p:strVal val="visible"/>
                                      </p:to>
                                    </p:set>
                                    <p:animEffect transition="in" filter="wipe(left)">
                                      <p:cBhvr>
                                        <p:cTn id="75" dur="500"/>
                                        <p:tgtEl>
                                          <p:spTgt spid="18"/>
                                        </p:tgtEl>
                                      </p:cBhvr>
                                    </p:animEffect>
                                  </p:childTnLst>
                                </p:cTn>
                              </p:par>
                            </p:childTnLst>
                          </p:cTn>
                        </p:par>
                      </p:childTnLst>
                    </p:cTn>
                  </p:par>
                  <p:par>
                    <p:cTn id="76" fill="hold">
                      <p:stCondLst>
                        <p:cond delay="indefinite"/>
                      </p:stCondLst>
                      <p:childTnLst>
                        <p:par>
                          <p:cTn id="77" fill="hold" nodeType="afterGroup">
                            <p:stCondLst>
                              <p:cond delay="0"/>
                            </p:stCondLst>
                            <p:childTnLst>
                              <p:par>
                                <p:cTn id="78" presetID="22" presetClass="entr" presetSubtype="8" fill="hold" grpId="0" nodeType="clickEffect">
                                  <p:stCondLst>
                                    <p:cond delay="0"/>
                                  </p:stCondLst>
                                  <p:childTnLst>
                                    <p:set>
                                      <p:cBhvr>
                                        <p:cTn id="79" dur="1" fill="hold">
                                          <p:stCondLst>
                                            <p:cond delay="0"/>
                                          </p:stCondLst>
                                        </p:cTn>
                                        <p:tgtEl>
                                          <p:spTgt spid="36"/>
                                        </p:tgtEl>
                                        <p:attrNameLst>
                                          <p:attrName>style.visibility</p:attrName>
                                        </p:attrNameLst>
                                      </p:cBhvr>
                                      <p:to>
                                        <p:strVal val="visible"/>
                                      </p:to>
                                    </p:set>
                                    <p:animEffect transition="in" filter="wipe(left)">
                                      <p:cBhvr>
                                        <p:cTn id="80"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34" grpId="0" animBg="1"/>
      <p:bldP spid="35" grpId="0" animBg="1"/>
      <p:bldP spid="36" grpId="0"/>
      <p:bldP spid="37" grpId="0"/>
      <p:bldP spid="60" grpId="0" animBg="1"/>
      <p:bldP spid="6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The Tax Burden </a:t>
            </a:r>
          </a:p>
        </p:txBody>
      </p:sp>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Tax </a:t>
            </a:r>
            <a:r>
              <a:rPr lang="en-US" dirty="0" smtClean="0"/>
              <a:t>burden </a:t>
            </a:r>
            <a:r>
              <a:rPr lang="en-US" dirty="0" smtClean="0"/>
              <a:t>falls more heavily on the side of the market that is less elastic</a:t>
            </a:r>
          </a:p>
          <a:p>
            <a:pPr lvl="1"/>
            <a:r>
              <a:rPr lang="en-US" dirty="0" smtClean="0"/>
              <a:t>Low </a:t>
            </a:r>
            <a:r>
              <a:rPr lang="en-US" dirty="0" smtClean="0"/>
              <a:t>elasticity of demand</a:t>
            </a:r>
          </a:p>
          <a:p>
            <a:pPr lvl="2"/>
            <a:r>
              <a:rPr lang="en-US" dirty="0" smtClean="0"/>
              <a:t>Buyers do not have good alternatives to consuming this good</a:t>
            </a:r>
          </a:p>
          <a:p>
            <a:pPr lvl="1"/>
            <a:r>
              <a:rPr lang="en-US" dirty="0" smtClean="0"/>
              <a:t>Low</a:t>
            </a:r>
            <a:r>
              <a:rPr lang="en-US" dirty="0" smtClean="0"/>
              <a:t> </a:t>
            </a:r>
            <a:r>
              <a:rPr lang="en-US" dirty="0" smtClean="0"/>
              <a:t>elasticity of supply</a:t>
            </a:r>
          </a:p>
          <a:p>
            <a:pPr lvl="2"/>
            <a:r>
              <a:rPr lang="en-US" dirty="0" smtClean="0"/>
              <a:t>Sellers do not have good alternatives to producing this good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279091" y="48337"/>
            <a:ext cx="883920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rgbClr val="0070C0"/>
                </a:solidFill>
                <a:latin typeface="+mn-lt"/>
              </a:rPr>
              <a:t>Hamburger market with a price ceiling</a:t>
            </a:r>
          </a:p>
        </p:txBody>
      </p:sp>
      <p:sp>
        <p:nvSpPr>
          <p:cNvPr id="5" name="Rectangle 4"/>
          <p:cNvSpPr/>
          <p:nvPr/>
        </p:nvSpPr>
        <p:spPr>
          <a:xfrm>
            <a:off x="728663" y="1577650"/>
            <a:ext cx="3535362" cy="3124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2" name="Group 5"/>
          <p:cNvGrpSpPr>
            <a:grpSpLocks/>
          </p:cNvGrpSpPr>
          <p:nvPr/>
        </p:nvGrpSpPr>
        <p:grpSpPr bwMode="auto">
          <a:xfrm>
            <a:off x="176505" y="1361888"/>
            <a:ext cx="593431" cy="3339962"/>
            <a:chOff x="1276418" y="1232109"/>
            <a:chExt cx="592995" cy="3339891"/>
          </a:xfrm>
        </p:grpSpPr>
        <p:cxnSp>
          <p:nvCxnSpPr>
            <p:cNvPr id="7" name="Straight Connector 6"/>
            <p:cNvCxnSpPr/>
            <p:nvPr/>
          </p:nvCxnSpPr>
          <p:spPr>
            <a:xfrm rot="5400000">
              <a:off x="228000" y="2971832"/>
              <a:ext cx="320033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408" name="TextBox 7"/>
            <p:cNvSpPr txBox="1">
              <a:spLocks noChangeArrowheads="1"/>
            </p:cNvSpPr>
            <p:nvPr/>
          </p:nvSpPr>
          <p:spPr bwMode="auto">
            <a:xfrm>
              <a:off x="1276418" y="1232109"/>
              <a:ext cx="592995"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Price</a:t>
              </a:r>
              <a:endParaRPr lang="en-US" sz="1400" dirty="0"/>
            </a:p>
          </p:txBody>
        </p:sp>
      </p:grpSp>
      <p:grpSp>
        <p:nvGrpSpPr>
          <p:cNvPr id="3" name="Group 8"/>
          <p:cNvGrpSpPr>
            <a:grpSpLocks/>
          </p:cNvGrpSpPr>
          <p:nvPr/>
        </p:nvGrpSpPr>
        <p:grpSpPr bwMode="auto">
          <a:xfrm>
            <a:off x="576263" y="4683249"/>
            <a:ext cx="3881409" cy="326762"/>
            <a:chOff x="1676400" y="5163051"/>
            <a:chExt cx="3881409" cy="326326"/>
          </a:xfrm>
        </p:grpSpPr>
        <p:cxnSp>
          <p:nvCxnSpPr>
            <p:cNvPr id="10" name="Straight Connector 9"/>
            <p:cNvCxnSpPr/>
            <p:nvPr/>
          </p:nvCxnSpPr>
          <p:spPr>
            <a:xfrm>
              <a:off x="1828800" y="5181600"/>
              <a:ext cx="35814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405" name="TextBox 10"/>
            <p:cNvSpPr txBox="1">
              <a:spLocks noChangeArrowheads="1"/>
            </p:cNvSpPr>
            <p:nvPr/>
          </p:nvSpPr>
          <p:spPr bwMode="auto">
            <a:xfrm>
              <a:off x="4706294" y="5163051"/>
              <a:ext cx="851515" cy="307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Quantity</a:t>
              </a:r>
              <a:endParaRPr lang="en-US" sz="1400" dirty="0"/>
            </a:p>
          </p:txBody>
        </p:sp>
        <p:sp>
          <p:nvSpPr>
            <p:cNvPr id="14406"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6" name="Group 12"/>
          <p:cNvGrpSpPr>
            <a:grpSpLocks/>
          </p:cNvGrpSpPr>
          <p:nvPr/>
        </p:nvGrpSpPr>
        <p:grpSpPr bwMode="auto">
          <a:xfrm>
            <a:off x="1460500" y="1661788"/>
            <a:ext cx="2708275" cy="2173287"/>
            <a:chOff x="2826228" y="2067572"/>
            <a:chExt cx="3023656" cy="2947861"/>
          </a:xfrm>
        </p:grpSpPr>
        <p:cxnSp>
          <p:nvCxnSpPr>
            <p:cNvPr id="14" name="Straight Connector 13"/>
            <p:cNvCxnSpPr/>
            <p:nvPr/>
          </p:nvCxnSpPr>
          <p:spPr>
            <a:xfrm rot="16200000" flipH="1">
              <a:off x="2433440" y="2460360"/>
              <a:ext cx="2947861" cy="2162286"/>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4403" name="TextBox 14"/>
            <p:cNvSpPr txBox="1">
              <a:spLocks noChangeArrowheads="1"/>
            </p:cNvSpPr>
            <p:nvPr/>
          </p:nvSpPr>
          <p:spPr bwMode="auto">
            <a:xfrm>
              <a:off x="4888267" y="4396597"/>
              <a:ext cx="961617"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Demand</a:t>
              </a:r>
              <a:endParaRPr lang="en-US" sz="1400" baseline="-25000"/>
            </a:p>
          </p:txBody>
        </p:sp>
      </p:grpSp>
      <p:grpSp>
        <p:nvGrpSpPr>
          <p:cNvPr id="8" name="Group 22"/>
          <p:cNvGrpSpPr>
            <a:grpSpLocks/>
          </p:cNvGrpSpPr>
          <p:nvPr/>
        </p:nvGrpSpPr>
        <p:grpSpPr bwMode="auto">
          <a:xfrm>
            <a:off x="2171700" y="2766688"/>
            <a:ext cx="482600" cy="2243137"/>
            <a:chOff x="2806915" y="2635139"/>
            <a:chExt cx="482873" cy="2244856"/>
          </a:xfrm>
        </p:grpSpPr>
        <p:cxnSp>
          <p:nvCxnSpPr>
            <p:cNvPr id="17" name="Straight Connector 16"/>
            <p:cNvCxnSpPr/>
            <p:nvPr/>
          </p:nvCxnSpPr>
          <p:spPr>
            <a:xfrm rot="16200000" flipH="1">
              <a:off x="2078441" y="3603461"/>
              <a:ext cx="1936645"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401" name="TextBox 24"/>
            <p:cNvSpPr txBox="1">
              <a:spLocks noChangeArrowheads="1"/>
            </p:cNvSpPr>
            <p:nvPr/>
          </p:nvSpPr>
          <p:spPr bwMode="auto">
            <a:xfrm>
              <a:off x="2806915" y="4572000"/>
              <a:ext cx="482873" cy="307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grpSp>
      <p:sp>
        <p:nvSpPr>
          <p:cNvPr id="23" name="TextBox 22"/>
          <p:cNvSpPr txBox="1">
            <a:spLocks noChangeArrowheads="1"/>
          </p:cNvSpPr>
          <p:nvPr/>
        </p:nvSpPr>
        <p:spPr bwMode="auto">
          <a:xfrm>
            <a:off x="735013" y="888675"/>
            <a:ext cx="295305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Price </a:t>
            </a:r>
            <a:r>
              <a:rPr lang="en-US" sz="1600" dirty="0"/>
              <a:t>ceiling that is not binding</a:t>
            </a:r>
          </a:p>
        </p:txBody>
      </p:sp>
      <p:sp>
        <p:nvSpPr>
          <p:cNvPr id="24" name="TextBox 23"/>
          <p:cNvSpPr txBox="1">
            <a:spLocks noChangeArrowheads="1"/>
          </p:cNvSpPr>
          <p:nvPr/>
        </p:nvSpPr>
        <p:spPr bwMode="auto">
          <a:xfrm>
            <a:off x="83127" y="5192898"/>
            <a:ext cx="9144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To the left</a:t>
            </a:r>
            <a:r>
              <a:rPr lang="en-US" sz="1600" dirty="0" smtClean="0">
                <a:latin typeface="+mn-lt"/>
              </a:rPr>
              <a:t>, </a:t>
            </a:r>
            <a:r>
              <a:rPr lang="en-US" sz="1600" dirty="0">
                <a:latin typeface="+mn-lt"/>
              </a:rPr>
              <a:t>the government imposes a price ceiling of $4. Because the price ceiling is above the equilibrium price of $3, the price ceiling has no effect, and the market can reach the equilibrium of supply and demand. In this equilibrium, quantity supplied and quantity demanded both equal 100 </a:t>
            </a:r>
            <a:r>
              <a:rPr lang="en-US" sz="1600" dirty="0" smtClean="0">
                <a:latin typeface="+mn-lt"/>
              </a:rPr>
              <a:t>burgers. </a:t>
            </a:r>
            <a:r>
              <a:rPr lang="en-US" sz="1600" dirty="0" smtClean="0">
                <a:latin typeface="+mn-lt"/>
              </a:rPr>
              <a:t>To the right</a:t>
            </a:r>
            <a:r>
              <a:rPr lang="en-US" sz="1600" dirty="0" smtClean="0">
                <a:latin typeface="+mn-lt"/>
              </a:rPr>
              <a:t>, </a:t>
            </a:r>
            <a:r>
              <a:rPr lang="en-US" sz="1600" dirty="0">
                <a:latin typeface="+mn-lt"/>
              </a:rPr>
              <a:t>the government imposes a price ceiling of $2. Because the price ceiling is below the equilibrium price of $3, the market price equals $2. At this price, 125 </a:t>
            </a:r>
            <a:r>
              <a:rPr lang="en-US" sz="1600" dirty="0" smtClean="0">
                <a:latin typeface="+mn-lt"/>
              </a:rPr>
              <a:t>burgers </a:t>
            </a:r>
            <a:r>
              <a:rPr lang="en-US" sz="1600" dirty="0">
                <a:latin typeface="+mn-lt"/>
              </a:rPr>
              <a:t>are demanded and only 75 are supplied, so there is a shortage of 50 </a:t>
            </a:r>
            <a:r>
              <a:rPr lang="en-US" sz="1600" dirty="0" smtClean="0">
                <a:latin typeface="+mn-lt"/>
              </a:rPr>
              <a:t>burgers.</a:t>
            </a:r>
            <a:endParaRPr lang="en-US" sz="1600" dirty="0">
              <a:latin typeface="+mn-lt"/>
            </a:endParaRPr>
          </a:p>
        </p:txBody>
      </p:sp>
      <p:sp>
        <p:nvSpPr>
          <p:cNvPr id="25" name="TextBox 24"/>
          <p:cNvSpPr txBox="1">
            <a:spLocks noChangeArrowheads="1"/>
          </p:cNvSpPr>
          <p:nvPr/>
        </p:nvSpPr>
        <p:spPr bwMode="auto">
          <a:xfrm>
            <a:off x="5526088" y="888675"/>
            <a:ext cx="267893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Price </a:t>
            </a:r>
            <a:r>
              <a:rPr lang="en-US" sz="1600" dirty="0"/>
              <a:t>ceiling that is binding</a:t>
            </a:r>
          </a:p>
        </p:txBody>
      </p:sp>
      <p:grpSp>
        <p:nvGrpSpPr>
          <p:cNvPr id="9" name="Group 76"/>
          <p:cNvGrpSpPr>
            <a:grpSpLocks/>
          </p:cNvGrpSpPr>
          <p:nvPr/>
        </p:nvGrpSpPr>
        <p:grpSpPr bwMode="auto">
          <a:xfrm>
            <a:off x="370772" y="2542849"/>
            <a:ext cx="2040638" cy="307777"/>
            <a:chOff x="1458746" y="3014250"/>
            <a:chExt cx="2040226" cy="307959"/>
          </a:xfrm>
        </p:grpSpPr>
        <p:cxnSp>
          <p:nvCxnSpPr>
            <p:cNvPr id="27" name="Straight Connector 26"/>
            <p:cNvCxnSpPr/>
            <p:nvPr/>
          </p:nvCxnSpPr>
          <p:spPr>
            <a:xfrm>
              <a:off x="1827672" y="3200098"/>
              <a:ext cx="1671300" cy="317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399" name="TextBox 78"/>
            <p:cNvSpPr txBox="1">
              <a:spLocks noChangeArrowheads="1"/>
            </p:cNvSpPr>
            <p:nvPr/>
          </p:nvSpPr>
          <p:spPr bwMode="auto">
            <a:xfrm>
              <a:off x="1458746" y="3014250"/>
              <a:ext cx="383360" cy="307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$3</a:t>
              </a:r>
              <a:endParaRPr lang="en-US" sz="1400" dirty="0"/>
            </a:p>
          </p:txBody>
        </p:sp>
      </p:grpSp>
      <p:grpSp>
        <p:nvGrpSpPr>
          <p:cNvPr id="11" name="Group 90"/>
          <p:cNvGrpSpPr>
            <a:grpSpLocks/>
          </p:cNvGrpSpPr>
          <p:nvPr/>
        </p:nvGrpSpPr>
        <p:grpSpPr bwMode="auto">
          <a:xfrm>
            <a:off x="1163638" y="1563363"/>
            <a:ext cx="2162175" cy="2509837"/>
            <a:chOff x="2446826" y="4309345"/>
            <a:chExt cx="2414091" cy="3405562"/>
          </a:xfrm>
        </p:grpSpPr>
        <p:cxnSp>
          <p:nvCxnSpPr>
            <p:cNvPr id="30" name="Straight Connector 29"/>
            <p:cNvCxnSpPr/>
            <p:nvPr/>
          </p:nvCxnSpPr>
          <p:spPr>
            <a:xfrm rot="5400000" flipH="1" flipV="1">
              <a:off x="2074948" y="4928938"/>
              <a:ext cx="3157846" cy="2414091"/>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4397" name="TextBox 92"/>
            <p:cNvSpPr txBox="1">
              <a:spLocks noChangeArrowheads="1"/>
            </p:cNvSpPr>
            <p:nvPr/>
          </p:nvSpPr>
          <p:spPr bwMode="auto">
            <a:xfrm>
              <a:off x="3933267" y="4309345"/>
              <a:ext cx="874117"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Supply </a:t>
              </a:r>
              <a:endParaRPr lang="en-US" sz="1400" baseline="-25000"/>
            </a:p>
          </p:txBody>
        </p:sp>
      </p:grpSp>
      <p:sp>
        <p:nvSpPr>
          <p:cNvPr id="32" name="Freeform 183"/>
          <p:cNvSpPr>
            <a:spLocks/>
          </p:cNvSpPr>
          <p:nvPr/>
        </p:nvSpPr>
        <p:spPr bwMode="auto">
          <a:xfrm>
            <a:off x="2344738" y="266350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nvGrpSpPr>
          <p:cNvPr id="12" name="Group 94"/>
          <p:cNvGrpSpPr>
            <a:grpSpLocks/>
          </p:cNvGrpSpPr>
          <p:nvPr/>
        </p:nvGrpSpPr>
        <p:grpSpPr bwMode="auto">
          <a:xfrm>
            <a:off x="367416" y="1941188"/>
            <a:ext cx="3945822" cy="401637"/>
            <a:chOff x="367430" y="2581889"/>
            <a:chExt cx="3946600" cy="402101"/>
          </a:xfrm>
        </p:grpSpPr>
        <p:grpSp>
          <p:nvGrpSpPr>
            <p:cNvPr id="14392" name="Group 28"/>
            <p:cNvGrpSpPr>
              <a:grpSpLocks/>
            </p:cNvGrpSpPr>
            <p:nvPr/>
          </p:nvGrpSpPr>
          <p:grpSpPr bwMode="auto">
            <a:xfrm>
              <a:off x="367430" y="2676213"/>
              <a:ext cx="3748123" cy="307777"/>
              <a:chOff x="1468300" y="3014250"/>
              <a:chExt cx="3746961" cy="308157"/>
            </a:xfrm>
          </p:grpSpPr>
          <p:cxnSp>
            <p:nvCxnSpPr>
              <p:cNvPr id="20" name="Straight Connector 19"/>
              <p:cNvCxnSpPr/>
              <p:nvPr/>
            </p:nvCxnSpPr>
            <p:spPr>
              <a:xfrm>
                <a:off x="1829508" y="3199878"/>
                <a:ext cx="3385753" cy="1591"/>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4395" name="TextBox 30"/>
              <p:cNvSpPr txBox="1">
                <a:spLocks noChangeArrowheads="1"/>
              </p:cNvSpPr>
              <p:nvPr/>
            </p:nvSpPr>
            <p:spPr bwMode="auto">
              <a:xfrm>
                <a:off x="1468300" y="3014250"/>
                <a:ext cx="383319" cy="308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$4</a:t>
                </a:r>
              </a:p>
            </p:txBody>
          </p:sp>
        </p:grpSp>
        <p:sp>
          <p:nvSpPr>
            <p:cNvPr id="14393" name="TextBox 92"/>
            <p:cNvSpPr txBox="1">
              <a:spLocks noChangeArrowheads="1"/>
            </p:cNvSpPr>
            <p:nvPr/>
          </p:nvSpPr>
          <p:spPr bwMode="auto">
            <a:xfrm>
              <a:off x="3162753" y="2581889"/>
              <a:ext cx="115127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Price ceiling</a:t>
              </a:r>
              <a:endParaRPr lang="en-US" sz="1400" baseline="-25000"/>
            </a:p>
          </p:txBody>
        </p:sp>
      </p:grpSp>
      <p:sp>
        <p:nvSpPr>
          <p:cNvPr id="98" name="TextBox 92"/>
          <p:cNvSpPr txBox="1">
            <a:spLocks noChangeArrowheads="1"/>
          </p:cNvSpPr>
          <p:nvPr/>
        </p:nvSpPr>
        <p:spPr bwMode="auto">
          <a:xfrm>
            <a:off x="747713" y="2807963"/>
            <a:ext cx="1069975" cy="522287"/>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Equilibrium</a:t>
            </a:r>
          </a:p>
          <a:p>
            <a:pPr algn="ctr" eaLnBrk="1" hangingPunct="1"/>
            <a:r>
              <a:rPr lang="en-US" sz="1400" dirty="0"/>
              <a:t>price</a:t>
            </a:r>
            <a:endParaRPr lang="en-US" sz="1400" baseline="-25000" dirty="0"/>
          </a:p>
        </p:txBody>
      </p:sp>
      <p:sp>
        <p:nvSpPr>
          <p:cNvPr id="99" name="TextBox 92"/>
          <p:cNvSpPr txBox="1">
            <a:spLocks noChangeArrowheads="1"/>
          </p:cNvSpPr>
          <p:nvPr/>
        </p:nvSpPr>
        <p:spPr bwMode="auto">
          <a:xfrm>
            <a:off x="2478088" y="4111300"/>
            <a:ext cx="1100137" cy="523875"/>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Equilibrium</a:t>
            </a:r>
          </a:p>
          <a:p>
            <a:pPr algn="ctr" eaLnBrk="1" hangingPunct="1"/>
            <a:r>
              <a:rPr lang="en-US" sz="1400" dirty="0"/>
              <a:t>quantity</a:t>
            </a:r>
            <a:endParaRPr lang="en-US" sz="1400" baseline="-25000" dirty="0"/>
          </a:p>
        </p:txBody>
      </p:sp>
      <p:sp>
        <p:nvSpPr>
          <p:cNvPr id="162" name="Rectangle 161"/>
          <p:cNvSpPr/>
          <p:nvPr/>
        </p:nvSpPr>
        <p:spPr>
          <a:xfrm>
            <a:off x="5299075" y="1576063"/>
            <a:ext cx="3533775" cy="3124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15" name="Group 162"/>
          <p:cNvGrpSpPr>
            <a:grpSpLocks/>
          </p:cNvGrpSpPr>
          <p:nvPr/>
        </p:nvGrpSpPr>
        <p:grpSpPr bwMode="auto">
          <a:xfrm>
            <a:off x="4745333" y="1384050"/>
            <a:ext cx="593431" cy="3316213"/>
            <a:chOff x="1276419" y="1255859"/>
            <a:chExt cx="592994" cy="3316141"/>
          </a:xfrm>
        </p:grpSpPr>
        <p:cxnSp>
          <p:nvCxnSpPr>
            <p:cNvPr id="164" name="Straight Connector 163"/>
            <p:cNvCxnSpPr/>
            <p:nvPr/>
          </p:nvCxnSpPr>
          <p:spPr>
            <a:xfrm rot="5400000">
              <a:off x="228000" y="2971832"/>
              <a:ext cx="320033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391" name="TextBox 164"/>
            <p:cNvSpPr txBox="1">
              <a:spLocks noChangeArrowheads="1"/>
            </p:cNvSpPr>
            <p:nvPr/>
          </p:nvSpPr>
          <p:spPr bwMode="auto">
            <a:xfrm>
              <a:off x="1276419" y="1255859"/>
              <a:ext cx="592994"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Price</a:t>
              </a:r>
              <a:endParaRPr lang="en-US" sz="1400" dirty="0"/>
            </a:p>
          </p:txBody>
        </p:sp>
      </p:grpSp>
      <p:grpSp>
        <p:nvGrpSpPr>
          <p:cNvPr id="16" name="Group 165"/>
          <p:cNvGrpSpPr>
            <a:grpSpLocks/>
          </p:cNvGrpSpPr>
          <p:nvPr/>
        </p:nvGrpSpPr>
        <p:grpSpPr bwMode="auto">
          <a:xfrm>
            <a:off x="5146675" y="4681655"/>
            <a:ext cx="3859853" cy="326762"/>
            <a:chOff x="1676400" y="5163050"/>
            <a:chExt cx="3859853" cy="326327"/>
          </a:xfrm>
        </p:grpSpPr>
        <p:cxnSp>
          <p:nvCxnSpPr>
            <p:cNvPr id="167" name="Straight Connector 166"/>
            <p:cNvCxnSpPr/>
            <p:nvPr/>
          </p:nvCxnSpPr>
          <p:spPr>
            <a:xfrm>
              <a:off x="1828800" y="5181600"/>
              <a:ext cx="3581400" cy="158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388" name="TextBox 167"/>
            <p:cNvSpPr txBox="1">
              <a:spLocks noChangeArrowheads="1"/>
            </p:cNvSpPr>
            <p:nvPr/>
          </p:nvSpPr>
          <p:spPr bwMode="auto">
            <a:xfrm>
              <a:off x="4635044" y="5163050"/>
              <a:ext cx="901209" cy="307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Quantity </a:t>
              </a:r>
              <a:endParaRPr lang="en-US" sz="1400" dirty="0"/>
            </a:p>
          </p:txBody>
        </p:sp>
        <p:sp>
          <p:nvSpPr>
            <p:cNvPr id="14389" name="TextBox 168"/>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18" name="Group 169"/>
          <p:cNvGrpSpPr>
            <a:grpSpLocks/>
          </p:cNvGrpSpPr>
          <p:nvPr/>
        </p:nvGrpSpPr>
        <p:grpSpPr bwMode="auto">
          <a:xfrm>
            <a:off x="6030913" y="1660200"/>
            <a:ext cx="2778125" cy="2190750"/>
            <a:chOff x="2826228" y="2067572"/>
            <a:chExt cx="3103222" cy="2972030"/>
          </a:xfrm>
        </p:grpSpPr>
        <p:cxnSp>
          <p:nvCxnSpPr>
            <p:cNvPr id="171" name="Straight Connector 170"/>
            <p:cNvCxnSpPr/>
            <p:nvPr/>
          </p:nvCxnSpPr>
          <p:spPr>
            <a:xfrm rot="16200000" flipH="1">
              <a:off x="2432865" y="2460935"/>
              <a:ext cx="2948341" cy="216161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4386" name="TextBox 171"/>
            <p:cNvSpPr txBox="1">
              <a:spLocks noChangeArrowheads="1"/>
            </p:cNvSpPr>
            <p:nvPr/>
          </p:nvSpPr>
          <p:spPr bwMode="auto">
            <a:xfrm>
              <a:off x="4967833" y="4622115"/>
              <a:ext cx="961617"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Demand</a:t>
              </a:r>
              <a:endParaRPr lang="en-US" sz="1400" baseline="-25000"/>
            </a:p>
          </p:txBody>
        </p:sp>
      </p:grpSp>
      <p:grpSp>
        <p:nvGrpSpPr>
          <p:cNvPr id="19" name="Group 76"/>
          <p:cNvGrpSpPr>
            <a:grpSpLocks/>
          </p:cNvGrpSpPr>
          <p:nvPr/>
        </p:nvGrpSpPr>
        <p:grpSpPr bwMode="auto">
          <a:xfrm>
            <a:off x="4940300" y="2541263"/>
            <a:ext cx="2039938" cy="306387"/>
            <a:chOff x="1458746" y="3014250"/>
            <a:chExt cx="2040226" cy="308157"/>
          </a:xfrm>
        </p:grpSpPr>
        <p:cxnSp>
          <p:nvCxnSpPr>
            <p:cNvPr id="177" name="Straight Connector 176"/>
            <p:cNvCxnSpPr/>
            <p:nvPr/>
          </p:nvCxnSpPr>
          <p:spPr>
            <a:xfrm>
              <a:off x="1828686" y="3199464"/>
              <a:ext cx="1670286" cy="319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384" name="TextBox 78"/>
            <p:cNvSpPr txBox="1">
              <a:spLocks noChangeArrowheads="1"/>
            </p:cNvSpPr>
            <p:nvPr/>
          </p:nvSpPr>
          <p:spPr bwMode="auto">
            <a:xfrm>
              <a:off x="1458746" y="3014250"/>
              <a:ext cx="383367" cy="308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a:t>
              </a:r>
            </a:p>
          </p:txBody>
        </p:sp>
      </p:grpSp>
      <p:grpSp>
        <p:nvGrpSpPr>
          <p:cNvPr id="21" name="Group 90"/>
          <p:cNvGrpSpPr>
            <a:grpSpLocks/>
          </p:cNvGrpSpPr>
          <p:nvPr/>
        </p:nvGrpSpPr>
        <p:grpSpPr bwMode="auto">
          <a:xfrm>
            <a:off x="5734050" y="1560188"/>
            <a:ext cx="2160588" cy="2511425"/>
            <a:chOff x="2446826" y="4309345"/>
            <a:chExt cx="2414091" cy="3405562"/>
          </a:xfrm>
        </p:grpSpPr>
        <p:cxnSp>
          <p:nvCxnSpPr>
            <p:cNvPr id="180" name="Straight Connector 179"/>
            <p:cNvCxnSpPr/>
            <p:nvPr/>
          </p:nvCxnSpPr>
          <p:spPr>
            <a:xfrm rot="5400000" flipH="1" flipV="1">
              <a:off x="2074870" y="4928861"/>
              <a:ext cx="3158003" cy="2414091"/>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4382" name="TextBox 92"/>
            <p:cNvSpPr txBox="1">
              <a:spLocks noChangeArrowheads="1"/>
            </p:cNvSpPr>
            <p:nvPr/>
          </p:nvSpPr>
          <p:spPr bwMode="auto">
            <a:xfrm>
              <a:off x="3933267" y="4309345"/>
              <a:ext cx="874117"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Supply </a:t>
              </a:r>
              <a:endParaRPr lang="en-US" sz="1400" baseline="-25000"/>
            </a:p>
          </p:txBody>
        </p:sp>
      </p:grpSp>
      <p:sp>
        <p:nvSpPr>
          <p:cNvPr id="182" name="Freeform 183"/>
          <p:cNvSpPr>
            <a:spLocks/>
          </p:cNvSpPr>
          <p:nvPr/>
        </p:nvSpPr>
        <p:spPr bwMode="auto">
          <a:xfrm>
            <a:off x="6915150" y="266191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nvGrpSpPr>
          <p:cNvPr id="22" name="Group 182"/>
          <p:cNvGrpSpPr>
            <a:grpSpLocks/>
          </p:cNvGrpSpPr>
          <p:nvPr/>
        </p:nvGrpSpPr>
        <p:grpSpPr bwMode="auto">
          <a:xfrm>
            <a:off x="4938013" y="2971474"/>
            <a:ext cx="3921825" cy="402698"/>
            <a:chOff x="391162" y="2581889"/>
            <a:chExt cx="3922868" cy="402005"/>
          </a:xfrm>
        </p:grpSpPr>
        <p:grpSp>
          <p:nvGrpSpPr>
            <p:cNvPr id="14377" name="Group 28"/>
            <p:cNvGrpSpPr>
              <a:grpSpLocks/>
            </p:cNvGrpSpPr>
            <p:nvPr/>
          </p:nvGrpSpPr>
          <p:grpSpPr bwMode="auto">
            <a:xfrm>
              <a:off x="391162" y="2676647"/>
              <a:ext cx="3724377" cy="307247"/>
              <a:chOff x="1492024" y="3014250"/>
              <a:chExt cx="3723223" cy="307582"/>
            </a:xfrm>
          </p:grpSpPr>
          <p:cxnSp>
            <p:nvCxnSpPr>
              <p:cNvPr id="186" name="Straight Connector 185"/>
              <p:cNvCxnSpPr/>
              <p:nvPr/>
            </p:nvCxnSpPr>
            <p:spPr>
              <a:xfrm>
                <a:off x="1829258" y="3200203"/>
                <a:ext cx="3385989" cy="1586"/>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4380" name="TextBox 30"/>
              <p:cNvSpPr txBox="1">
                <a:spLocks noChangeArrowheads="1"/>
              </p:cNvSpPr>
              <p:nvPr/>
            </p:nvSpPr>
            <p:spPr bwMode="auto">
              <a:xfrm>
                <a:off x="1492024" y="3014250"/>
                <a:ext cx="383421" cy="307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$2</a:t>
                </a:r>
                <a:endParaRPr lang="en-US" sz="1400" dirty="0"/>
              </a:p>
            </p:txBody>
          </p:sp>
        </p:grpSp>
        <p:sp>
          <p:nvSpPr>
            <p:cNvPr id="14378" name="TextBox 184"/>
            <p:cNvSpPr txBox="1">
              <a:spLocks noChangeArrowheads="1"/>
            </p:cNvSpPr>
            <p:nvPr/>
          </p:nvSpPr>
          <p:spPr bwMode="auto">
            <a:xfrm>
              <a:off x="3162753" y="2581889"/>
              <a:ext cx="115127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Price ceiling</a:t>
              </a:r>
              <a:endParaRPr lang="en-US" sz="1400" baseline="-25000"/>
            </a:p>
          </p:txBody>
        </p:sp>
      </p:grpSp>
      <p:sp>
        <p:nvSpPr>
          <p:cNvPr id="188" name="TextBox 92"/>
          <p:cNvSpPr txBox="1">
            <a:spLocks noChangeArrowheads="1"/>
          </p:cNvSpPr>
          <p:nvPr/>
        </p:nvSpPr>
        <p:spPr bwMode="auto">
          <a:xfrm>
            <a:off x="5316538" y="2152325"/>
            <a:ext cx="1071562" cy="523875"/>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Equilibrium</a:t>
            </a:r>
          </a:p>
          <a:p>
            <a:pPr algn="ctr" eaLnBrk="1" hangingPunct="1"/>
            <a:r>
              <a:rPr lang="en-US" sz="1400" dirty="0"/>
              <a:t>price</a:t>
            </a:r>
            <a:endParaRPr lang="en-US" sz="1400" baseline="-25000" dirty="0"/>
          </a:p>
        </p:txBody>
      </p:sp>
      <p:grpSp>
        <p:nvGrpSpPr>
          <p:cNvPr id="28" name="Group 22"/>
          <p:cNvGrpSpPr>
            <a:grpSpLocks/>
          </p:cNvGrpSpPr>
          <p:nvPr/>
        </p:nvGrpSpPr>
        <p:grpSpPr bwMode="auto">
          <a:xfrm>
            <a:off x="6302375" y="3277863"/>
            <a:ext cx="382588" cy="1730375"/>
            <a:chOff x="2854420" y="3148113"/>
            <a:chExt cx="383477" cy="1731882"/>
          </a:xfrm>
        </p:grpSpPr>
        <p:cxnSp>
          <p:nvCxnSpPr>
            <p:cNvPr id="191" name="Straight Connector 190"/>
            <p:cNvCxnSpPr/>
            <p:nvPr/>
          </p:nvCxnSpPr>
          <p:spPr>
            <a:xfrm rot="5400000">
              <a:off x="2335931" y="3859137"/>
              <a:ext cx="1423639" cy="1591"/>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376" name="TextBox 24"/>
            <p:cNvSpPr txBox="1">
              <a:spLocks noChangeArrowheads="1"/>
            </p:cNvSpPr>
            <p:nvPr/>
          </p:nvSpPr>
          <p:spPr bwMode="auto">
            <a:xfrm>
              <a:off x="2854420" y="4572000"/>
              <a:ext cx="383477" cy="307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75</a:t>
              </a:r>
            </a:p>
          </p:txBody>
        </p:sp>
      </p:grpSp>
      <p:sp>
        <p:nvSpPr>
          <p:cNvPr id="193" name="TextBox 92"/>
          <p:cNvSpPr txBox="1">
            <a:spLocks noChangeArrowheads="1"/>
          </p:cNvSpPr>
          <p:nvPr/>
        </p:nvSpPr>
        <p:spPr bwMode="auto">
          <a:xfrm>
            <a:off x="7451725" y="4108125"/>
            <a:ext cx="1030288" cy="522288"/>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Quantity</a:t>
            </a:r>
          </a:p>
          <a:p>
            <a:pPr algn="ctr" eaLnBrk="1" hangingPunct="1"/>
            <a:r>
              <a:rPr lang="en-US" sz="1400" dirty="0"/>
              <a:t>demanded</a:t>
            </a:r>
          </a:p>
        </p:txBody>
      </p:sp>
      <p:sp>
        <p:nvSpPr>
          <p:cNvPr id="194" name="TextBox 92"/>
          <p:cNvSpPr txBox="1">
            <a:spLocks noChangeArrowheads="1"/>
          </p:cNvSpPr>
          <p:nvPr/>
        </p:nvSpPr>
        <p:spPr bwMode="auto">
          <a:xfrm>
            <a:off x="5526088" y="4108125"/>
            <a:ext cx="852487" cy="522288"/>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Quantity</a:t>
            </a:r>
          </a:p>
          <a:p>
            <a:pPr algn="ctr" eaLnBrk="1" hangingPunct="1"/>
            <a:r>
              <a:rPr lang="en-US" sz="1400" dirty="0"/>
              <a:t>supplied</a:t>
            </a:r>
          </a:p>
        </p:txBody>
      </p:sp>
      <p:grpSp>
        <p:nvGrpSpPr>
          <p:cNvPr id="29" name="Group 22"/>
          <p:cNvGrpSpPr>
            <a:grpSpLocks/>
          </p:cNvGrpSpPr>
          <p:nvPr/>
        </p:nvGrpSpPr>
        <p:grpSpPr bwMode="auto">
          <a:xfrm>
            <a:off x="7226300" y="3276275"/>
            <a:ext cx="482600" cy="1730375"/>
            <a:chOff x="2806915" y="3148113"/>
            <a:chExt cx="482873" cy="1731882"/>
          </a:xfrm>
        </p:grpSpPr>
        <p:cxnSp>
          <p:nvCxnSpPr>
            <p:cNvPr id="197" name="Straight Connector 196"/>
            <p:cNvCxnSpPr/>
            <p:nvPr/>
          </p:nvCxnSpPr>
          <p:spPr>
            <a:xfrm rot="5400000">
              <a:off x="2335739" y="3859138"/>
              <a:ext cx="1423639"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374" name="TextBox 24"/>
            <p:cNvSpPr txBox="1">
              <a:spLocks noChangeArrowheads="1"/>
            </p:cNvSpPr>
            <p:nvPr/>
          </p:nvSpPr>
          <p:spPr bwMode="auto">
            <a:xfrm>
              <a:off x="2806915" y="4572000"/>
              <a:ext cx="482873" cy="307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125</a:t>
              </a:r>
            </a:p>
          </p:txBody>
        </p:sp>
      </p:grpSp>
      <p:sp>
        <p:nvSpPr>
          <p:cNvPr id="199" name="Freeform 183"/>
          <p:cNvSpPr>
            <a:spLocks/>
          </p:cNvSpPr>
          <p:nvPr/>
        </p:nvSpPr>
        <p:spPr bwMode="auto">
          <a:xfrm>
            <a:off x="6426200" y="31762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sp>
        <p:nvSpPr>
          <p:cNvPr id="200" name="Freeform 183"/>
          <p:cNvSpPr>
            <a:spLocks/>
          </p:cNvSpPr>
          <p:nvPr/>
        </p:nvSpPr>
        <p:spPr bwMode="auto">
          <a:xfrm>
            <a:off x="7397750" y="31762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nvGrpSpPr>
          <p:cNvPr id="31" name="Group 132"/>
          <p:cNvGrpSpPr>
            <a:grpSpLocks/>
          </p:cNvGrpSpPr>
          <p:nvPr/>
        </p:nvGrpSpPr>
        <p:grpSpPr bwMode="auto">
          <a:xfrm>
            <a:off x="6454775" y="3374700"/>
            <a:ext cx="1033463" cy="573088"/>
            <a:chOff x="1886474" y="2240443"/>
            <a:chExt cx="1032763" cy="573100"/>
          </a:xfrm>
        </p:grpSpPr>
        <p:sp>
          <p:nvSpPr>
            <p:cNvPr id="14371" name="TextBox 133"/>
            <p:cNvSpPr txBox="1">
              <a:spLocks noChangeArrowheads="1"/>
            </p:cNvSpPr>
            <p:nvPr/>
          </p:nvSpPr>
          <p:spPr bwMode="auto">
            <a:xfrm>
              <a:off x="1886474" y="2474990"/>
              <a:ext cx="1032763" cy="338553"/>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Shortage</a:t>
              </a:r>
            </a:p>
          </p:txBody>
        </p:sp>
        <p:sp>
          <p:nvSpPr>
            <p:cNvPr id="203" name="Left Brace 202"/>
            <p:cNvSpPr/>
            <p:nvPr/>
          </p:nvSpPr>
          <p:spPr>
            <a:xfrm rot="16200000">
              <a:off x="2284580" y="1881999"/>
              <a:ext cx="250830" cy="967719"/>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left)">
                                      <p:cBhvr>
                                        <p:cTn id="7" dur="500"/>
                                        <p:tgtEl>
                                          <p:spTgt spid="23"/>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par>
                                <p:cTn id="12" presetID="22" presetClass="entr" presetSubtype="4" fill="hold"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par>
                          <p:cTn id="18" fill="hold" nodeType="afterGroup">
                            <p:stCondLst>
                              <p:cond delay="1000"/>
                            </p:stCondLst>
                            <p:childTnLst>
                              <p:par>
                                <p:cTn id="19" presetID="22" presetClass="entr" presetSubtype="8" fill="hold"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left)">
                                      <p:cBhvr>
                                        <p:cTn id="21" dur="1000"/>
                                        <p:tgtEl>
                                          <p:spTgt spid="6"/>
                                        </p:tgtEl>
                                      </p:cBhvr>
                                    </p:animEffect>
                                  </p:childTnLst>
                                </p:cTn>
                              </p:par>
                            </p:childTnLst>
                          </p:cTn>
                        </p:par>
                        <p:par>
                          <p:cTn id="22" fill="hold" nodeType="afterGroup">
                            <p:stCondLst>
                              <p:cond delay="2000"/>
                            </p:stCondLst>
                            <p:childTnLst>
                              <p:par>
                                <p:cTn id="23" presetID="22" presetClass="entr" presetSubtype="8" fill="hold" nodeType="after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1000"/>
                                        <p:tgtEl>
                                          <p:spTgt spid="11"/>
                                        </p:tgtEl>
                                      </p:cBhvr>
                                    </p:animEffect>
                                  </p:childTnLst>
                                </p:cTn>
                              </p:par>
                            </p:childTnLst>
                          </p:cTn>
                        </p:par>
                        <p:par>
                          <p:cTn id="26" fill="hold" nodeType="afterGroup">
                            <p:stCondLst>
                              <p:cond delay="3000"/>
                            </p:stCondLst>
                            <p:childTnLst>
                              <p:par>
                                <p:cTn id="27" presetID="22" presetClass="entr" presetSubtype="8" fill="hold" grpId="0" nodeType="after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wipe(left)">
                                      <p:cBhvr>
                                        <p:cTn id="29" dur="500"/>
                                        <p:tgtEl>
                                          <p:spTgt spid="32"/>
                                        </p:tgtEl>
                                      </p:cBhvr>
                                    </p:animEffect>
                                  </p:childTnLst>
                                </p:cTn>
                              </p:par>
                            </p:childTnLst>
                          </p:cTn>
                        </p:par>
                        <p:par>
                          <p:cTn id="30" fill="hold" nodeType="afterGroup">
                            <p:stCondLst>
                              <p:cond delay="3500"/>
                            </p:stCondLst>
                            <p:childTnLst>
                              <p:par>
                                <p:cTn id="31" presetID="22" presetClass="entr" presetSubtype="8" fill="hold" nodeType="after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left)">
                                      <p:cBhvr>
                                        <p:cTn id="33" dur="500"/>
                                        <p:tgtEl>
                                          <p:spTgt spid="9"/>
                                        </p:tgtEl>
                                      </p:cBhvr>
                                    </p:animEffect>
                                  </p:childTnLst>
                                </p:cTn>
                              </p:par>
                            </p:childTnLst>
                          </p:cTn>
                        </p:par>
                        <p:par>
                          <p:cTn id="34" fill="hold" nodeType="afterGroup">
                            <p:stCondLst>
                              <p:cond delay="4000"/>
                            </p:stCondLst>
                            <p:childTnLst>
                              <p:par>
                                <p:cTn id="35" presetID="22" presetClass="entr" presetSubtype="8" fill="hold" grpId="0" nodeType="afterEffect">
                                  <p:stCondLst>
                                    <p:cond delay="0"/>
                                  </p:stCondLst>
                                  <p:childTnLst>
                                    <p:set>
                                      <p:cBhvr>
                                        <p:cTn id="36" dur="1" fill="hold">
                                          <p:stCondLst>
                                            <p:cond delay="0"/>
                                          </p:stCondLst>
                                        </p:cTn>
                                        <p:tgtEl>
                                          <p:spTgt spid="98"/>
                                        </p:tgtEl>
                                        <p:attrNameLst>
                                          <p:attrName>style.visibility</p:attrName>
                                        </p:attrNameLst>
                                      </p:cBhvr>
                                      <p:to>
                                        <p:strVal val="visible"/>
                                      </p:to>
                                    </p:set>
                                    <p:animEffect transition="in" filter="wipe(left)">
                                      <p:cBhvr>
                                        <p:cTn id="37" dur="500"/>
                                        <p:tgtEl>
                                          <p:spTgt spid="98"/>
                                        </p:tgtEl>
                                      </p:cBhvr>
                                    </p:animEffect>
                                  </p:childTnLst>
                                </p:cTn>
                              </p:par>
                            </p:childTnLst>
                          </p:cTn>
                        </p:par>
                        <p:par>
                          <p:cTn id="38" fill="hold" nodeType="afterGroup">
                            <p:stCondLst>
                              <p:cond delay="4500"/>
                            </p:stCondLst>
                            <p:childTnLst>
                              <p:par>
                                <p:cTn id="39" presetID="22" presetClass="entr" presetSubtype="1" fill="hold" nodeType="after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wipe(up)">
                                      <p:cBhvr>
                                        <p:cTn id="41" dur="500"/>
                                        <p:tgtEl>
                                          <p:spTgt spid="8"/>
                                        </p:tgtEl>
                                      </p:cBhvr>
                                    </p:animEffect>
                                  </p:childTnLst>
                                </p:cTn>
                              </p:par>
                            </p:childTnLst>
                          </p:cTn>
                        </p:par>
                        <p:par>
                          <p:cTn id="42" fill="hold" nodeType="afterGroup">
                            <p:stCondLst>
                              <p:cond delay="5000"/>
                            </p:stCondLst>
                            <p:childTnLst>
                              <p:par>
                                <p:cTn id="43" presetID="22" presetClass="entr" presetSubtype="8" fill="hold" grpId="0" nodeType="afterEffect">
                                  <p:stCondLst>
                                    <p:cond delay="0"/>
                                  </p:stCondLst>
                                  <p:childTnLst>
                                    <p:set>
                                      <p:cBhvr>
                                        <p:cTn id="44" dur="1" fill="hold">
                                          <p:stCondLst>
                                            <p:cond delay="0"/>
                                          </p:stCondLst>
                                        </p:cTn>
                                        <p:tgtEl>
                                          <p:spTgt spid="99"/>
                                        </p:tgtEl>
                                        <p:attrNameLst>
                                          <p:attrName>style.visibility</p:attrName>
                                        </p:attrNameLst>
                                      </p:cBhvr>
                                      <p:to>
                                        <p:strVal val="visible"/>
                                      </p:to>
                                    </p:set>
                                    <p:animEffect transition="in" filter="wipe(left)">
                                      <p:cBhvr>
                                        <p:cTn id="45" dur="500"/>
                                        <p:tgtEl>
                                          <p:spTgt spid="99"/>
                                        </p:tgtEl>
                                      </p:cBhvr>
                                    </p:animEffect>
                                  </p:childTnLst>
                                </p:cTn>
                              </p:par>
                            </p:childTnLst>
                          </p:cTn>
                        </p:par>
                        <p:par>
                          <p:cTn id="46" fill="hold" nodeType="afterGroup">
                            <p:stCondLst>
                              <p:cond delay="5500"/>
                            </p:stCondLst>
                            <p:childTnLst>
                              <p:par>
                                <p:cTn id="47" presetID="22" presetClass="entr" presetSubtype="8" fill="hold" nodeType="after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wipe(left)">
                                      <p:cBhvr>
                                        <p:cTn id="49" dur="1000"/>
                                        <p:tgtEl>
                                          <p:spTgt spid="1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25"/>
                                        </p:tgtEl>
                                        <p:attrNameLst>
                                          <p:attrName>style.visibility</p:attrName>
                                        </p:attrNameLst>
                                      </p:cBhvr>
                                      <p:to>
                                        <p:strVal val="visible"/>
                                      </p:to>
                                    </p:set>
                                    <p:animEffect transition="in" filter="wipe(left)">
                                      <p:cBhvr>
                                        <p:cTn id="54" dur="500"/>
                                        <p:tgtEl>
                                          <p:spTgt spid="25"/>
                                        </p:tgtEl>
                                      </p:cBhvr>
                                    </p:animEffect>
                                  </p:childTnLst>
                                </p:cTn>
                              </p:par>
                            </p:childTnLst>
                          </p:cTn>
                        </p:par>
                        <p:par>
                          <p:cTn id="55" fill="hold" nodeType="afterGroup">
                            <p:stCondLst>
                              <p:cond delay="500"/>
                            </p:stCondLst>
                            <p:childTnLst>
                              <p:par>
                                <p:cTn id="56" presetID="22" presetClass="entr" presetSubtype="8" fill="hold" nodeType="after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wipe(left)">
                                      <p:cBhvr>
                                        <p:cTn id="58" dur="500"/>
                                        <p:tgtEl>
                                          <p:spTgt spid="16"/>
                                        </p:tgtEl>
                                      </p:cBhvr>
                                    </p:animEffect>
                                  </p:childTnLst>
                                </p:cTn>
                              </p:par>
                              <p:par>
                                <p:cTn id="59" presetID="22" presetClass="entr" presetSubtype="4" fill="hold" nodeType="with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wipe(down)">
                                      <p:cBhvr>
                                        <p:cTn id="61" dur="500"/>
                                        <p:tgtEl>
                                          <p:spTgt spid="15"/>
                                        </p:tgtEl>
                                      </p:cBhvr>
                                    </p:animEffect>
                                  </p:childTnLst>
                                </p:cTn>
                              </p:par>
                              <p:par>
                                <p:cTn id="62" presetID="22" presetClass="entr" presetSubtype="4" fill="hold" grpId="0" nodeType="withEffect">
                                  <p:stCondLst>
                                    <p:cond delay="0"/>
                                  </p:stCondLst>
                                  <p:childTnLst>
                                    <p:set>
                                      <p:cBhvr>
                                        <p:cTn id="63" dur="1" fill="hold">
                                          <p:stCondLst>
                                            <p:cond delay="0"/>
                                          </p:stCondLst>
                                        </p:cTn>
                                        <p:tgtEl>
                                          <p:spTgt spid="162"/>
                                        </p:tgtEl>
                                        <p:attrNameLst>
                                          <p:attrName>style.visibility</p:attrName>
                                        </p:attrNameLst>
                                      </p:cBhvr>
                                      <p:to>
                                        <p:strVal val="visible"/>
                                      </p:to>
                                    </p:set>
                                    <p:animEffect transition="in" filter="wipe(down)">
                                      <p:cBhvr>
                                        <p:cTn id="64" dur="500"/>
                                        <p:tgtEl>
                                          <p:spTgt spid="162"/>
                                        </p:tgtEl>
                                      </p:cBhvr>
                                    </p:animEffect>
                                  </p:childTnLst>
                                </p:cTn>
                              </p:par>
                            </p:childTnLst>
                          </p:cTn>
                        </p:par>
                        <p:par>
                          <p:cTn id="65" fill="hold" nodeType="afterGroup">
                            <p:stCondLst>
                              <p:cond delay="1000"/>
                            </p:stCondLst>
                            <p:childTnLst>
                              <p:par>
                                <p:cTn id="66" presetID="22" presetClass="entr" presetSubtype="8" fill="hold" nodeType="after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wipe(left)">
                                      <p:cBhvr>
                                        <p:cTn id="68" dur="1000"/>
                                        <p:tgtEl>
                                          <p:spTgt spid="18"/>
                                        </p:tgtEl>
                                      </p:cBhvr>
                                    </p:animEffect>
                                  </p:childTnLst>
                                </p:cTn>
                              </p:par>
                            </p:childTnLst>
                          </p:cTn>
                        </p:par>
                        <p:par>
                          <p:cTn id="69" fill="hold" nodeType="afterGroup">
                            <p:stCondLst>
                              <p:cond delay="2000"/>
                            </p:stCondLst>
                            <p:childTnLst>
                              <p:par>
                                <p:cTn id="70" presetID="22" presetClass="entr" presetSubtype="8" fill="hold" nodeType="after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wipe(left)">
                                      <p:cBhvr>
                                        <p:cTn id="72" dur="1000"/>
                                        <p:tgtEl>
                                          <p:spTgt spid="21"/>
                                        </p:tgtEl>
                                      </p:cBhvr>
                                    </p:animEffect>
                                  </p:childTnLst>
                                </p:cTn>
                              </p:par>
                            </p:childTnLst>
                          </p:cTn>
                        </p:par>
                        <p:par>
                          <p:cTn id="73" fill="hold" nodeType="afterGroup">
                            <p:stCondLst>
                              <p:cond delay="3000"/>
                            </p:stCondLst>
                            <p:childTnLst>
                              <p:par>
                                <p:cTn id="74" presetID="22" presetClass="entr" presetSubtype="8" fill="hold" grpId="0" nodeType="afterEffect">
                                  <p:stCondLst>
                                    <p:cond delay="0"/>
                                  </p:stCondLst>
                                  <p:childTnLst>
                                    <p:set>
                                      <p:cBhvr>
                                        <p:cTn id="75" dur="1" fill="hold">
                                          <p:stCondLst>
                                            <p:cond delay="0"/>
                                          </p:stCondLst>
                                        </p:cTn>
                                        <p:tgtEl>
                                          <p:spTgt spid="182"/>
                                        </p:tgtEl>
                                        <p:attrNameLst>
                                          <p:attrName>style.visibility</p:attrName>
                                        </p:attrNameLst>
                                      </p:cBhvr>
                                      <p:to>
                                        <p:strVal val="visible"/>
                                      </p:to>
                                    </p:set>
                                    <p:animEffect transition="in" filter="wipe(left)">
                                      <p:cBhvr>
                                        <p:cTn id="76" dur="500"/>
                                        <p:tgtEl>
                                          <p:spTgt spid="182"/>
                                        </p:tgtEl>
                                      </p:cBhvr>
                                    </p:animEffect>
                                  </p:childTnLst>
                                </p:cTn>
                              </p:par>
                            </p:childTnLst>
                          </p:cTn>
                        </p:par>
                        <p:par>
                          <p:cTn id="77" fill="hold" nodeType="afterGroup">
                            <p:stCondLst>
                              <p:cond delay="3500"/>
                            </p:stCondLst>
                            <p:childTnLst>
                              <p:par>
                                <p:cTn id="78" presetID="22" presetClass="entr" presetSubtype="8" fill="hold" nodeType="afterEffect">
                                  <p:stCondLst>
                                    <p:cond delay="0"/>
                                  </p:stCondLst>
                                  <p:childTnLst>
                                    <p:set>
                                      <p:cBhvr>
                                        <p:cTn id="79" dur="1" fill="hold">
                                          <p:stCondLst>
                                            <p:cond delay="0"/>
                                          </p:stCondLst>
                                        </p:cTn>
                                        <p:tgtEl>
                                          <p:spTgt spid="19"/>
                                        </p:tgtEl>
                                        <p:attrNameLst>
                                          <p:attrName>style.visibility</p:attrName>
                                        </p:attrNameLst>
                                      </p:cBhvr>
                                      <p:to>
                                        <p:strVal val="visible"/>
                                      </p:to>
                                    </p:set>
                                    <p:animEffect transition="in" filter="wipe(left)">
                                      <p:cBhvr>
                                        <p:cTn id="80" dur="500"/>
                                        <p:tgtEl>
                                          <p:spTgt spid="19"/>
                                        </p:tgtEl>
                                      </p:cBhvr>
                                    </p:animEffect>
                                  </p:childTnLst>
                                </p:cTn>
                              </p:par>
                            </p:childTnLst>
                          </p:cTn>
                        </p:par>
                        <p:par>
                          <p:cTn id="81" fill="hold" nodeType="afterGroup">
                            <p:stCondLst>
                              <p:cond delay="4000"/>
                            </p:stCondLst>
                            <p:childTnLst>
                              <p:par>
                                <p:cTn id="82" presetID="22" presetClass="entr" presetSubtype="8" fill="hold" grpId="0" nodeType="afterEffect">
                                  <p:stCondLst>
                                    <p:cond delay="0"/>
                                  </p:stCondLst>
                                  <p:childTnLst>
                                    <p:set>
                                      <p:cBhvr>
                                        <p:cTn id="83" dur="1" fill="hold">
                                          <p:stCondLst>
                                            <p:cond delay="0"/>
                                          </p:stCondLst>
                                        </p:cTn>
                                        <p:tgtEl>
                                          <p:spTgt spid="188"/>
                                        </p:tgtEl>
                                        <p:attrNameLst>
                                          <p:attrName>style.visibility</p:attrName>
                                        </p:attrNameLst>
                                      </p:cBhvr>
                                      <p:to>
                                        <p:strVal val="visible"/>
                                      </p:to>
                                    </p:set>
                                    <p:animEffect transition="in" filter="wipe(left)">
                                      <p:cBhvr>
                                        <p:cTn id="84" dur="500"/>
                                        <p:tgtEl>
                                          <p:spTgt spid="188"/>
                                        </p:tgtEl>
                                      </p:cBhvr>
                                    </p:animEffect>
                                  </p:childTnLst>
                                </p:cTn>
                              </p:par>
                            </p:childTnLst>
                          </p:cTn>
                        </p:par>
                        <p:par>
                          <p:cTn id="85" fill="hold" nodeType="afterGroup">
                            <p:stCondLst>
                              <p:cond delay="4500"/>
                            </p:stCondLst>
                            <p:childTnLst>
                              <p:par>
                                <p:cTn id="86" presetID="22" presetClass="entr" presetSubtype="8" fill="hold" nodeType="afterEffect">
                                  <p:stCondLst>
                                    <p:cond delay="0"/>
                                  </p:stCondLst>
                                  <p:childTnLst>
                                    <p:set>
                                      <p:cBhvr>
                                        <p:cTn id="87" dur="1" fill="hold">
                                          <p:stCondLst>
                                            <p:cond delay="0"/>
                                          </p:stCondLst>
                                        </p:cTn>
                                        <p:tgtEl>
                                          <p:spTgt spid="22"/>
                                        </p:tgtEl>
                                        <p:attrNameLst>
                                          <p:attrName>style.visibility</p:attrName>
                                        </p:attrNameLst>
                                      </p:cBhvr>
                                      <p:to>
                                        <p:strVal val="visible"/>
                                      </p:to>
                                    </p:set>
                                    <p:animEffect transition="in" filter="wipe(left)">
                                      <p:cBhvr>
                                        <p:cTn id="88" dur="1000"/>
                                        <p:tgtEl>
                                          <p:spTgt spid="22"/>
                                        </p:tgtEl>
                                      </p:cBhvr>
                                    </p:animEffect>
                                  </p:childTnLst>
                                </p:cTn>
                              </p:par>
                            </p:childTnLst>
                          </p:cTn>
                        </p:par>
                        <p:par>
                          <p:cTn id="89" fill="hold" nodeType="afterGroup">
                            <p:stCondLst>
                              <p:cond delay="5500"/>
                            </p:stCondLst>
                            <p:childTnLst>
                              <p:par>
                                <p:cTn id="90" presetID="22" presetClass="entr" presetSubtype="8" fill="hold" grpId="0" nodeType="afterEffect">
                                  <p:stCondLst>
                                    <p:cond delay="0"/>
                                  </p:stCondLst>
                                  <p:childTnLst>
                                    <p:set>
                                      <p:cBhvr>
                                        <p:cTn id="91" dur="1" fill="hold">
                                          <p:stCondLst>
                                            <p:cond delay="0"/>
                                          </p:stCondLst>
                                        </p:cTn>
                                        <p:tgtEl>
                                          <p:spTgt spid="199"/>
                                        </p:tgtEl>
                                        <p:attrNameLst>
                                          <p:attrName>style.visibility</p:attrName>
                                        </p:attrNameLst>
                                      </p:cBhvr>
                                      <p:to>
                                        <p:strVal val="visible"/>
                                      </p:to>
                                    </p:set>
                                    <p:animEffect transition="in" filter="wipe(left)">
                                      <p:cBhvr>
                                        <p:cTn id="92" dur="500"/>
                                        <p:tgtEl>
                                          <p:spTgt spid="199"/>
                                        </p:tgtEl>
                                      </p:cBhvr>
                                    </p:animEffect>
                                  </p:childTnLst>
                                </p:cTn>
                              </p:par>
                            </p:childTnLst>
                          </p:cTn>
                        </p:par>
                        <p:par>
                          <p:cTn id="93" fill="hold" nodeType="afterGroup">
                            <p:stCondLst>
                              <p:cond delay="6000"/>
                            </p:stCondLst>
                            <p:childTnLst>
                              <p:par>
                                <p:cTn id="94" presetID="22" presetClass="entr" presetSubtype="1" fill="hold" nodeType="afterEffect">
                                  <p:stCondLst>
                                    <p:cond delay="0"/>
                                  </p:stCondLst>
                                  <p:childTnLst>
                                    <p:set>
                                      <p:cBhvr>
                                        <p:cTn id="95" dur="1" fill="hold">
                                          <p:stCondLst>
                                            <p:cond delay="0"/>
                                          </p:stCondLst>
                                        </p:cTn>
                                        <p:tgtEl>
                                          <p:spTgt spid="28"/>
                                        </p:tgtEl>
                                        <p:attrNameLst>
                                          <p:attrName>style.visibility</p:attrName>
                                        </p:attrNameLst>
                                      </p:cBhvr>
                                      <p:to>
                                        <p:strVal val="visible"/>
                                      </p:to>
                                    </p:set>
                                    <p:animEffect transition="in" filter="wipe(up)">
                                      <p:cBhvr>
                                        <p:cTn id="96" dur="500"/>
                                        <p:tgtEl>
                                          <p:spTgt spid="28"/>
                                        </p:tgtEl>
                                      </p:cBhvr>
                                    </p:animEffect>
                                  </p:childTnLst>
                                </p:cTn>
                              </p:par>
                            </p:childTnLst>
                          </p:cTn>
                        </p:par>
                        <p:par>
                          <p:cTn id="97" fill="hold" nodeType="afterGroup">
                            <p:stCondLst>
                              <p:cond delay="6500"/>
                            </p:stCondLst>
                            <p:childTnLst>
                              <p:par>
                                <p:cTn id="98" presetID="22" presetClass="entr" presetSubtype="8" fill="hold" grpId="0" nodeType="afterEffect">
                                  <p:stCondLst>
                                    <p:cond delay="0"/>
                                  </p:stCondLst>
                                  <p:childTnLst>
                                    <p:set>
                                      <p:cBhvr>
                                        <p:cTn id="99" dur="1" fill="hold">
                                          <p:stCondLst>
                                            <p:cond delay="0"/>
                                          </p:stCondLst>
                                        </p:cTn>
                                        <p:tgtEl>
                                          <p:spTgt spid="194"/>
                                        </p:tgtEl>
                                        <p:attrNameLst>
                                          <p:attrName>style.visibility</p:attrName>
                                        </p:attrNameLst>
                                      </p:cBhvr>
                                      <p:to>
                                        <p:strVal val="visible"/>
                                      </p:to>
                                    </p:set>
                                    <p:animEffect transition="in" filter="wipe(left)">
                                      <p:cBhvr>
                                        <p:cTn id="100" dur="500"/>
                                        <p:tgtEl>
                                          <p:spTgt spid="194"/>
                                        </p:tgtEl>
                                      </p:cBhvr>
                                    </p:animEffect>
                                  </p:childTnLst>
                                </p:cTn>
                              </p:par>
                            </p:childTnLst>
                          </p:cTn>
                        </p:par>
                        <p:par>
                          <p:cTn id="101" fill="hold" nodeType="afterGroup">
                            <p:stCondLst>
                              <p:cond delay="7000"/>
                            </p:stCondLst>
                            <p:childTnLst>
                              <p:par>
                                <p:cTn id="102" presetID="22" presetClass="entr" presetSubtype="8" fill="hold" grpId="0" nodeType="afterEffect">
                                  <p:stCondLst>
                                    <p:cond delay="0"/>
                                  </p:stCondLst>
                                  <p:childTnLst>
                                    <p:set>
                                      <p:cBhvr>
                                        <p:cTn id="103" dur="1" fill="hold">
                                          <p:stCondLst>
                                            <p:cond delay="0"/>
                                          </p:stCondLst>
                                        </p:cTn>
                                        <p:tgtEl>
                                          <p:spTgt spid="200"/>
                                        </p:tgtEl>
                                        <p:attrNameLst>
                                          <p:attrName>style.visibility</p:attrName>
                                        </p:attrNameLst>
                                      </p:cBhvr>
                                      <p:to>
                                        <p:strVal val="visible"/>
                                      </p:to>
                                    </p:set>
                                    <p:animEffect transition="in" filter="wipe(left)">
                                      <p:cBhvr>
                                        <p:cTn id="104" dur="500"/>
                                        <p:tgtEl>
                                          <p:spTgt spid="200"/>
                                        </p:tgtEl>
                                      </p:cBhvr>
                                    </p:animEffect>
                                  </p:childTnLst>
                                </p:cTn>
                              </p:par>
                            </p:childTnLst>
                          </p:cTn>
                        </p:par>
                        <p:par>
                          <p:cTn id="105" fill="hold" nodeType="afterGroup">
                            <p:stCondLst>
                              <p:cond delay="7500"/>
                            </p:stCondLst>
                            <p:childTnLst>
                              <p:par>
                                <p:cTn id="106" presetID="22" presetClass="entr" presetSubtype="1" fill="hold" nodeType="afterEffect">
                                  <p:stCondLst>
                                    <p:cond delay="0"/>
                                  </p:stCondLst>
                                  <p:childTnLst>
                                    <p:set>
                                      <p:cBhvr>
                                        <p:cTn id="107" dur="1" fill="hold">
                                          <p:stCondLst>
                                            <p:cond delay="0"/>
                                          </p:stCondLst>
                                        </p:cTn>
                                        <p:tgtEl>
                                          <p:spTgt spid="29"/>
                                        </p:tgtEl>
                                        <p:attrNameLst>
                                          <p:attrName>style.visibility</p:attrName>
                                        </p:attrNameLst>
                                      </p:cBhvr>
                                      <p:to>
                                        <p:strVal val="visible"/>
                                      </p:to>
                                    </p:set>
                                    <p:animEffect transition="in" filter="wipe(up)">
                                      <p:cBhvr>
                                        <p:cTn id="108" dur="500"/>
                                        <p:tgtEl>
                                          <p:spTgt spid="29"/>
                                        </p:tgtEl>
                                      </p:cBhvr>
                                    </p:animEffect>
                                  </p:childTnLst>
                                </p:cTn>
                              </p:par>
                            </p:childTnLst>
                          </p:cTn>
                        </p:par>
                        <p:par>
                          <p:cTn id="109" fill="hold" nodeType="afterGroup">
                            <p:stCondLst>
                              <p:cond delay="8000"/>
                            </p:stCondLst>
                            <p:childTnLst>
                              <p:par>
                                <p:cTn id="110" presetID="22" presetClass="entr" presetSubtype="8" fill="hold" grpId="0" nodeType="afterEffect">
                                  <p:stCondLst>
                                    <p:cond delay="0"/>
                                  </p:stCondLst>
                                  <p:childTnLst>
                                    <p:set>
                                      <p:cBhvr>
                                        <p:cTn id="111" dur="1" fill="hold">
                                          <p:stCondLst>
                                            <p:cond delay="0"/>
                                          </p:stCondLst>
                                        </p:cTn>
                                        <p:tgtEl>
                                          <p:spTgt spid="193"/>
                                        </p:tgtEl>
                                        <p:attrNameLst>
                                          <p:attrName>style.visibility</p:attrName>
                                        </p:attrNameLst>
                                      </p:cBhvr>
                                      <p:to>
                                        <p:strVal val="visible"/>
                                      </p:to>
                                    </p:set>
                                    <p:animEffect transition="in" filter="wipe(left)">
                                      <p:cBhvr>
                                        <p:cTn id="112" dur="500"/>
                                        <p:tgtEl>
                                          <p:spTgt spid="193"/>
                                        </p:tgtEl>
                                      </p:cBhvr>
                                    </p:animEffect>
                                  </p:childTnLst>
                                </p:cTn>
                              </p:par>
                            </p:childTnLst>
                          </p:cTn>
                        </p:par>
                        <p:par>
                          <p:cTn id="113" fill="hold" nodeType="afterGroup">
                            <p:stCondLst>
                              <p:cond delay="8500"/>
                            </p:stCondLst>
                            <p:childTnLst>
                              <p:par>
                                <p:cTn id="114" presetID="22" presetClass="entr" presetSubtype="8" fill="hold" nodeType="afterEffect">
                                  <p:stCondLst>
                                    <p:cond delay="0"/>
                                  </p:stCondLst>
                                  <p:childTnLst>
                                    <p:set>
                                      <p:cBhvr>
                                        <p:cTn id="115" dur="1" fill="hold">
                                          <p:stCondLst>
                                            <p:cond delay="0"/>
                                          </p:stCondLst>
                                        </p:cTn>
                                        <p:tgtEl>
                                          <p:spTgt spid="31"/>
                                        </p:tgtEl>
                                        <p:attrNameLst>
                                          <p:attrName>style.visibility</p:attrName>
                                        </p:attrNameLst>
                                      </p:cBhvr>
                                      <p:to>
                                        <p:strVal val="visible"/>
                                      </p:to>
                                    </p:set>
                                    <p:animEffect transition="in" filter="wipe(left)">
                                      <p:cBhvr>
                                        <p:cTn id="116" dur="500"/>
                                        <p:tgtEl>
                                          <p:spTgt spid="31"/>
                                        </p:tgtEl>
                                      </p:cBhvr>
                                    </p:animEffect>
                                  </p:childTnLst>
                                </p:cTn>
                              </p:par>
                            </p:childTnLst>
                          </p:cTn>
                        </p:par>
                      </p:childTnLst>
                    </p:cTn>
                  </p:par>
                  <p:par>
                    <p:cTn id="117" fill="hold">
                      <p:stCondLst>
                        <p:cond delay="indefinite"/>
                      </p:stCondLst>
                      <p:childTnLst>
                        <p:par>
                          <p:cTn id="118" fill="hold" nodeType="afterGroup">
                            <p:stCondLst>
                              <p:cond delay="0"/>
                            </p:stCondLst>
                            <p:childTnLst>
                              <p:par>
                                <p:cTn id="119" presetID="22" presetClass="entr" presetSubtype="8" fill="hold" grpId="0" nodeType="clickEffect">
                                  <p:stCondLst>
                                    <p:cond delay="0"/>
                                  </p:stCondLst>
                                  <p:childTnLst>
                                    <p:set>
                                      <p:cBhvr>
                                        <p:cTn id="120" dur="1" fill="hold">
                                          <p:stCondLst>
                                            <p:cond delay="0"/>
                                          </p:stCondLst>
                                        </p:cTn>
                                        <p:tgtEl>
                                          <p:spTgt spid="24"/>
                                        </p:tgtEl>
                                        <p:attrNameLst>
                                          <p:attrName>style.visibility</p:attrName>
                                        </p:attrNameLst>
                                      </p:cBhvr>
                                      <p:to>
                                        <p:strVal val="visible"/>
                                      </p:to>
                                    </p:set>
                                    <p:animEffect transition="in" filter="wipe(left)">
                                      <p:cBhvr>
                                        <p:cTn id="12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3" grpId="0"/>
      <p:bldP spid="24" grpId="0"/>
      <p:bldP spid="25" grpId="0"/>
      <p:bldP spid="32" grpId="0" animBg="1"/>
      <p:bldP spid="98" grpId="0"/>
      <p:bldP spid="99" grpId="0"/>
      <p:bldP spid="162" grpId="0" animBg="1"/>
      <p:bldP spid="182" grpId="0" animBg="1"/>
      <p:bldP spid="188" grpId="0"/>
      <p:bldP spid="193" grpId="0"/>
      <p:bldP spid="194" grpId="0"/>
      <p:bldP spid="199" grpId="0" animBg="1"/>
      <p:bldP spid="20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The 1990 consumption luxury </a:t>
            </a:r>
            <a:r>
              <a:rPr lang="en-US" dirty="0" smtClean="0"/>
              <a:t>tax</a:t>
            </a:r>
          </a:p>
          <a:p>
            <a:pPr lvl="1"/>
            <a:r>
              <a:rPr lang="en-US" dirty="0" smtClean="0"/>
              <a:t>Goal: to raise revenue from those who could most easily afford to pay</a:t>
            </a:r>
          </a:p>
          <a:p>
            <a:pPr lvl="1"/>
            <a:r>
              <a:rPr lang="en-US" dirty="0" smtClean="0"/>
              <a:t>Luxury items</a:t>
            </a:r>
          </a:p>
          <a:p>
            <a:pPr lvl="2"/>
            <a:r>
              <a:rPr lang="en-US" dirty="0" smtClean="0"/>
              <a:t>Demand </a:t>
            </a:r>
            <a:r>
              <a:rPr lang="en-US" dirty="0" smtClean="0"/>
              <a:t>is usually quite </a:t>
            </a:r>
            <a:r>
              <a:rPr lang="en-US" dirty="0" smtClean="0"/>
              <a:t>elastic</a:t>
            </a:r>
          </a:p>
          <a:p>
            <a:pPr lvl="2"/>
            <a:r>
              <a:rPr lang="en-US" dirty="0" smtClean="0"/>
              <a:t>Supply </a:t>
            </a:r>
            <a:r>
              <a:rPr lang="en-US" dirty="0" smtClean="0"/>
              <a:t>is </a:t>
            </a:r>
            <a:r>
              <a:rPr lang="en-US" dirty="0" smtClean="0"/>
              <a:t>relatively </a:t>
            </a:r>
            <a:r>
              <a:rPr lang="en-US" dirty="0" smtClean="0"/>
              <a:t>inelastic</a:t>
            </a:r>
          </a:p>
          <a:p>
            <a:r>
              <a:rPr lang="en-US" dirty="0" smtClean="0"/>
              <a:t>Outcome:</a:t>
            </a:r>
          </a:p>
          <a:p>
            <a:pPr lvl="1"/>
            <a:r>
              <a:rPr lang="en-US" dirty="0" smtClean="0"/>
              <a:t>Burden of a tax falls largely on the </a:t>
            </a:r>
            <a:r>
              <a:rPr lang="en-US" dirty="0" smtClean="0"/>
              <a:t>suppliers</a:t>
            </a:r>
          </a:p>
          <a:p>
            <a:r>
              <a:rPr lang="en-US" dirty="0" smtClean="0"/>
              <a:t>The American Yacht industry disappeared</a:t>
            </a:r>
            <a:endParaRPr lang="en-US" dirty="0" smtClean="0"/>
          </a:p>
          <a:p>
            <a:r>
              <a:rPr lang="en-US" dirty="0" smtClean="0"/>
              <a:t>In 1993 most </a:t>
            </a:r>
            <a:r>
              <a:rPr lang="en-US" dirty="0" smtClean="0"/>
              <a:t>of the luxury tax </a:t>
            </a:r>
            <a:r>
              <a:rPr lang="en-US" dirty="0" smtClean="0"/>
              <a:t>was </a:t>
            </a:r>
            <a:r>
              <a:rPr lang="en-US" dirty="0" smtClean="0"/>
              <a:t>repealed</a:t>
            </a:r>
          </a:p>
        </p:txBody>
      </p:sp>
      <p:sp>
        <p:nvSpPr>
          <p:cNvPr id="43011" name="Title 2"/>
          <p:cNvSpPr>
            <a:spLocks noGrp="1"/>
          </p:cNvSpPr>
          <p:nvPr>
            <p:ph type="title"/>
          </p:nvPr>
        </p:nvSpPr>
        <p:spPr bwMode="auto">
          <a:xfrm>
            <a:off x="190005" y="0"/>
            <a:ext cx="7582395" cy="6768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smtClean="0">
                <a:solidFill>
                  <a:srgbClr val="0070C0"/>
                </a:solidFill>
              </a:rPr>
              <a:t>Who pays the luxury tax?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Controls on </a:t>
            </a:r>
            <a:r>
              <a:rPr lang="en-US" dirty="0" smtClean="0">
                <a:solidFill>
                  <a:srgbClr val="0070C0"/>
                </a:solidFill>
              </a:rPr>
              <a:t>Price </a:t>
            </a:r>
            <a:r>
              <a:rPr lang="en-US" dirty="0" smtClean="0">
                <a:solidFill>
                  <a:srgbClr val="0070C0"/>
                </a:solidFill>
              </a:rPr>
              <a:t>– Price Ceiling</a:t>
            </a:r>
          </a:p>
        </p:txBody>
      </p:sp>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spcBef>
                <a:spcPts val="600"/>
              </a:spcBef>
              <a:buNone/>
            </a:pPr>
            <a:r>
              <a:rPr lang="en-US" sz="3200" dirty="0" smtClean="0"/>
              <a:t>A </a:t>
            </a:r>
            <a:r>
              <a:rPr lang="en-US" sz="3200" dirty="0" smtClean="0"/>
              <a:t>price ceiling can </a:t>
            </a:r>
            <a:r>
              <a:rPr lang="en-US" sz="3200" dirty="0"/>
              <a:t>affect market </a:t>
            </a:r>
            <a:r>
              <a:rPr lang="en-US" sz="3200" dirty="0" smtClean="0"/>
              <a:t>outcomes</a:t>
            </a:r>
          </a:p>
          <a:p>
            <a:pPr lvl="1"/>
            <a:r>
              <a:rPr lang="en-US" dirty="0" smtClean="0"/>
              <a:t>Not binding</a:t>
            </a:r>
          </a:p>
          <a:p>
            <a:pPr lvl="2"/>
            <a:r>
              <a:rPr lang="en-US" sz="2400" dirty="0" smtClean="0"/>
              <a:t>Above the equilibrium price</a:t>
            </a:r>
          </a:p>
          <a:p>
            <a:pPr lvl="2"/>
            <a:r>
              <a:rPr lang="en-US" sz="2400" dirty="0" smtClean="0"/>
              <a:t>No effect</a:t>
            </a:r>
          </a:p>
          <a:p>
            <a:pPr lvl="1"/>
            <a:r>
              <a:rPr lang="en-US" dirty="0" smtClean="0"/>
              <a:t>Binding constraint</a:t>
            </a:r>
          </a:p>
          <a:p>
            <a:pPr lvl="2"/>
            <a:r>
              <a:rPr lang="en-US" sz="2400" dirty="0" smtClean="0"/>
              <a:t>Below the equilibrium price</a:t>
            </a:r>
          </a:p>
          <a:p>
            <a:pPr lvl="2"/>
            <a:r>
              <a:rPr lang="en-US" sz="2400" dirty="0" smtClean="0"/>
              <a:t>Shortage </a:t>
            </a:r>
          </a:p>
          <a:p>
            <a:pPr lvl="2"/>
            <a:r>
              <a:rPr lang="en-US" sz="2400" dirty="0" smtClean="0"/>
              <a:t>Sellers must ration the scarce </a:t>
            </a:r>
            <a:r>
              <a:rPr lang="en-US" sz="2400" dirty="0" smtClean="0"/>
              <a:t>goods</a:t>
            </a:r>
          </a:p>
          <a:p>
            <a:pPr lvl="1"/>
            <a:r>
              <a:rPr lang="en-US" dirty="0" smtClean="0"/>
              <a:t>When the</a:t>
            </a:r>
            <a:r>
              <a:rPr lang="en-US" dirty="0" smtClean="0"/>
              <a:t> rationing mechanisms are not desirable</a:t>
            </a:r>
          </a:p>
          <a:p>
            <a:pPr lvl="1"/>
            <a:endParaRPr lang="en-US" dirty="0" smtClean="0"/>
          </a:p>
        </p:txBody>
      </p:sp>
    </p:spTree>
    <p:extLst>
      <p:ext uri="{BB962C8B-B14F-4D97-AF65-F5344CB8AC3E}">
        <p14:creationId xmlns:p14="http://schemas.microsoft.com/office/powerpoint/2010/main" val="3035951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304800" y="959925"/>
            <a:ext cx="88392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In 1973 </a:t>
            </a:r>
            <a:r>
              <a:rPr lang="en-US" dirty="0" smtClean="0"/>
              <a:t>OPEC </a:t>
            </a:r>
            <a:r>
              <a:rPr lang="en-US" dirty="0" smtClean="0"/>
              <a:t>managed to raised </a:t>
            </a:r>
            <a:r>
              <a:rPr lang="en-US" dirty="0" smtClean="0"/>
              <a:t>the price of crude oil </a:t>
            </a:r>
            <a:endParaRPr lang="en-US" dirty="0" smtClean="0"/>
          </a:p>
          <a:p>
            <a:pPr lvl="1"/>
            <a:r>
              <a:rPr lang="en-US" dirty="0" smtClean="0"/>
              <a:t>by r</a:t>
            </a:r>
            <a:r>
              <a:rPr lang="en-US" dirty="0" smtClean="0"/>
              <a:t>educing </a:t>
            </a:r>
            <a:r>
              <a:rPr lang="en-US" dirty="0" smtClean="0"/>
              <a:t>the supply of </a:t>
            </a:r>
            <a:r>
              <a:rPr lang="en-US" dirty="0" smtClean="0"/>
              <a:t>crude</a:t>
            </a:r>
          </a:p>
          <a:p>
            <a:pPr lvl="1"/>
            <a:r>
              <a:rPr lang="en-US" dirty="0" smtClean="0"/>
              <a:t>thu</a:t>
            </a:r>
            <a:r>
              <a:rPr lang="en-US" dirty="0" smtClean="0"/>
              <a:t>s gas supply lowered</a:t>
            </a:r>
            <a:endParaRPr lang="en-US" dirty="0" smtClean="0"/>
          </a:p>
          <a:p>
            <a:pPr lvl="1"/>
            <a:r>
              <a:rPr lang="en-US" dirty="0" smtClean="0"/>
              <a:t>Long lines at gas </a:t>
            </a:r>
            <a:r>
              <a:rPr lang="en-US" dirty="0" smtClean="0"/>
              <a:t>stations, why?</a:t>
            </a:r>
            <a:endParaRPr lang="en-US" dirty="0" smtClean="0"/>
          </a:p>
          <a:p>
            <a:pPr lvl="1"/>
            <a:r>
              <a:rPr lang="en-US" dirty="0" smtClean="0"/>
              <a:t>U.S</a:t>
            </a:r>
            <a:r>
              <a:rPr lang="en-US" dirty="0" smtClean="0"/>
              <a:t>. government regulations: </a:t>
            </a:r>
            <a:r>
              <a:rPr lang="en-US" dirty="0" smtClean="0"/>
              <a:t>price </a:t>
            </a:r>
            <a:r>
              <a:rPr lang="en-US" dirty="0" smtClean="0"/>
              <a:t>ceiling on gasoline</a:t>
            </a:r>
          </a:p>
          <a:p>
            <a:pPr lvl="2"/>
            <a:r>
              <a:rPr lang="en-US" dirty="0" smtClean="0"/>
              <a:t>Before OPEC raised the price of crude oil</a:t>
            </a:r>
          </a:p>
          <a:p>
            <a:pPr lvl="3"/>
            <a:r>
              <a:rPr lang="en-US" dirty="0" smtClean="0"/>
              <a:t>Equilibrium price </a:t>
            </a:r>
            <a:r>
              <a:rPr lang="en-US" dirty="0" smtClean="0"/>
              <a:t>of gas was below the </a:t>
            </a:r>
            <a:r>
              <a:rPr lang="en-US" dirty="0" smtClean="0"/>
              <a:t>price ceiling: no effect</a:t>
            </a:r>
          </a:p>
          <a:p>
            <a:pPr lvl="2"/>
            <a:r>
              <a:rPr lang="en-US" dirty="0" smtClean="0"/>
              <a:t>When the </a:t>
            </a:r>
            <a:r>
              <a:rPr lang="en-US" dirty="0" smtClean="0"/>
              <a:t>world price </a:t>
            </a:r>
            <a:r>
              <a:rPr lang="en-US" dirty="0" smtClean="0"/>
              <a:t>of crude oil </a:t>
            </a:r>
            <a:r>
              <a:rPr lang="en-US" dirty="0" smtClean="0"/>
              <a:t>rose as OPEC </a:t>
            </a:r>
            <a:r>
              <a:rPr lang="en-US" dirty="0"/>
              <a:t>r</a:t>
            </a:r>
            <a:r>
              <a:rPr lang="en-US" dirty="0" smtClean="0"/>
              <a:t>educed </a:t>
            </a:r>
            <a:r>
              <a:rPr lang="en-US" dirty="0" smtClean="0"/>
              <a:t>the supply of gasoline</a:t>
            </a:r>
          </a:p>
          <a:p>
            <a:pPr lvl="3"/>
            <a:r>
              <a:rPr lang="en-US" dirty="0" smtClean="0"/>
              <a:t>Equilibrium </a:t>
            </a:r>
            <a:r>
              <a:rPr lang="en-US" dirty="0" smtClean="0"/>
              <a:t>price of gas went above </a:t>
            </a:r>
            <a:r>
              <a:rPr lang="en-US" dirty="0" smtClean="0"/>
              <a:t>price ceiling: shortage</a:t>
            </a:r>
          </a:p>
        </p:txBody>
      </p:sp>
      <p:sp>
        <p:nvSpPr>
          <p:cNvPr id="15363" name="Title 2"/>
          <p:cNvSpPr>
            <a:spLocks noGrp="1"/>
          </p:cNvSpPr>
          <p:nvPr>
            <p:ph type="title"/>
          </p:nvPr>
        </p:nvSpPr>
        <p:spPr bwMode="auto">
          <a:xfrm>
            <a:off x="285008" y="0"/>
            <a:ext cx="8324602" cy="68876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smtClean="0">
                <a:solidFill>
                  <a:srgbClr val="0070C0"/>
                </a:solidFill>
              </a:rPr>
              <a:t>Price Ceiling: Gas Price Policy in 1973</a:t>
            </a:r>
            <a:endParaRPr lang="en-US" sz="4000" dirty="0" smtClean="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xfrm>
            <a:off x="209800" y="32675"/>
            <a:ext cx="883920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rgbClr val="0070C0"/>
                </a:solidFill>
                <a:latin typeface="+mn-lt"/>
              </a:rPr>
              <a:t>Price Ceiling: Market </a:t>
            </a:r>
            <a:r>
              <a:rPr lang="en-US" sz="3600" dirty="0" smtClean="0">
                <a:solidFill>
                  <a:srgbClr val="0070C0"/>
                </a:solidFill>
                <a:latin typeface="+mn-lt"/>
              </a:rPr>
              <a:t>for gasoline </a:t>
            </a:r>
          </a:p>
        </p:txBody>
      </p:sp>
      <p:grpSp>
        <p:nvGrpSpPr>
          <p:cNvPr id="2" name="Group 76"/>
          <p:cNvGrpSpPr>
            <a:grpSpLocks/>
          </p:cNvGrpSpPr>
          <p:nvPr/>
        </p:nvGrpSpPr>
        <p:grpSpPr bwMode="auto">
          <a:xfrm>
            <a:off x="-18984" y="1338263"/>
            <a:ext cx="4318509" cy="3302624"/>
            <a:chOff x="-172744" y="1575865"/>
            <a:chExt cx="4317232" cy="3303212"/>
          </a:xfrm>
        </p:grpSpPr>
        <p:sp>
          <p:nvSpPr>
            <p:cNvPr id="5" name="Rectangle 4"/>
            <p:cNvSpPr/>
            <p:nvPr/>
          </p:nvSpPr>
          <p:spPr>
            <a:xfrm>
              <a:off x="733959" y="1762262"/>
              <a:ext cx="3410529" cy="311046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16468" name="Group 5"/>
            <p:cNvGrpSpPr>
              <a:grpSpLocks/>
            </p:cNvGrpSpPr>
            <p:nvPr/>
          </p:nvGrpSpPr>
          <p:grpSpPr bwMode="auto">
            <a:xfrm>
              <a:off x="-172744" y="1575865"/>
              <a:ext cx="971453" cy="3303212"/>
              <a:chOff x="922465" y="1267726"/>
              <a:chExt cx="970684" cy="3302602"/>
            </a:xfrm>
          </p:grpSpPr>
          <p:cxnSp>
            <p:nvCxnSpPr>
              <p:cNvPr id="7" name="Straight Connector 6"/>
              <p:cNvCxnSpPr/>
              <p:nvPr/>
            </p:nvCxnSpPr>
            <p:spPr>
              <a:xfrm rot="5400000">
                <a:off x="259219" y="2997922"/>
                <a:ext cx="3140055" cy="475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470" name="TextBox 7"/>
              <p:cNvSpPr txBox="1">
                <a:spLocks noChangeArrowheads="1"/>
              </p:cNvSpPr>
              <p:nvPr/>
            </p:nvSpPr>
            <p:spPr bwMode="auto">
              <a:xfrm>
                <a:off x="922465" y="1267726"/>
                <a:ext cx="970684" cy="30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Gas Price</a:t>
                </a:r>
                <a:endParaRPr lang="en-US" sz="1400" dirty="0"/>
              </a:p>
            </p:txBody>
          </p:sp>
        </p:grpSp>
      </p:grpSp>
      <p:grpSp>
        <p:nvGrpSpPr>
          <p:cNvPr id="6" name="Group 8"/>
          <p:cNvGrpSpPr>
            <a:grpSpLocks/>
          </p:cNvGrpSpPr>
          <p:nvPr/>
        </p:nvGrpSpPr>
        <p:grpSpPr bwMode="auto">
          <a:xfrm>
            <a:off x="730825" y="4655178"/>
            <a:ext cx="3674382" cy="324461"/>
            <a:chOff x="1676400" y="5181600"/>
            <a:chExt cx="3675111" cy="325106"/>
          </a:xfrm>
        </p:grpSpPr>
        <p:cxnSp>
          <p:nvCxnSpPr>
            <p:cNvPr id="10" name="Straight Connector 9"/>
            <p:cNvCxnSpPr/>
            <p:nvPr/>
          </p:nvCxnSpPr>
          <p:spPr>
            <a:xfrm>
              <a:off x="1828830" y="5181600"/>
              <a:ext cx="341539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465" name="TextBox 10"/>
            <p:cNvSpPr txBox="1">
              <a:spLocks noChangeArrowheads="1"/>
            </p:cNvSpPr>
            <p:nvPr/>
          </p:nvSpPr>
          <p:spPr bwMode="auto">
            <a:xfrm>
              <a:off x="3922630" y="5198317"/>
              <a:ext cx="1428881" cy="308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Quantity of </a:t>
              </a:r>
              <a:r>
                <a:rPr lang="en-US" sz="1400" dirty="0" smtClean="0"/>
                <a:t>Gas</a:t>
              </a:r>
              <a:endParaRPr lang="en-US" sz="1400" dirty="0"/>
            </a:p>
          </p:txBody>
        </p:sp>
        <p:sp>
          <p:nvSpPr>
            <p:cNvPr id="16466"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8" name="Group 12"/>
          <p:cNvGrpSpPr>
            <a:grpSpLocks/>
          </p:cNvGrpSpPr>
          <p:nvPr/>
        </p:nvGrpSpPr>
        <p:grpSpPr bwMode="auto">
          <a:xfrm>
            <a:off x="1283275" y="1757988"/>
            <a:ext cx="3040063" cy="2376487"/>
            <a:chOff x="2454919" y="1590816"/>
            <a:chExt cx="3394965" cy="3223268"/>
          </a:xfrm>
        </p:grpSpPr>
        <p:cxnSp>
          <p:nvCxnSpPr>
            <p:cNvPr id="14" name="Straight Connector 13"/>
            <p:cNvCxnSpPr/>
            <p:nvPr/>
          </p:nvCxnSpPr>
          <p:spPr>
            <a:xfrm rot="16200000" flipH="1">
              <a:off x="2050783" y="1994952"/>
              <a:ext cx="3100539" cy="2292266"/>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6463" name="TextBox 14"/>
            <p:cNvSpPr txBox="1">
              <a:spLocks noChangeArrowheads="1"/>
            </p:cNvSpPr>
            <p:nvPr/>
          </p:nvSpPr>
          <p:spPr bwMode="auto">
            <a:xfrm>
              <a:off x="4888267" y="4396597"/>
              <a:ext cx="961617"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Demand</a:t>
              </a:r>
              <a:endParaRPr lang="en-US" sz="1400" baseline="-25000"/>
            </a:p>
          </p:txBody>
        </p:sp>
      </p:grpSp>
      <p:grpSp>
        <p:nvGrpSpPr>
          <p:cNvPr id="9" name="Group 22"/>
          <p:cNvGrpSpPr>
            <a:grpSpLocks/>
          </p:cNvGrpSpPr>
          <p:nvPr/>
        </p:nvGrpSpPr>
        <p:grpSpPr bwMode="auto">
          <a:xfrm>
            <a:off x="2361188" y="3188325"/>
            <a:ext cx="392112" cy="1760538"/>
            <a:chOff x="2842544" y="3117924"/>
            <a:chExt cx="391494" cy="1762071"/>
          </a:xfrm>
        </p:grpSpPr>
        <p:cxnSp>
          <p:nvCxnSpPr>
            <p:cNvPr id="17" name="Straight Connector 16"/>
            <p:cNvCxnSpPr/>
            <p:nvPr/>
          </p:nvCxnSpPr>
          <p:spPr>
            <a:xfrm rot="16200000" flipH="1">
              <a:off x="2318509" y="3843253"/>
              <a:ext cx="1453828" cy="317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461" name="TextBox 24"/>
            <p:cNvSpPr txBox="1">
              <a:spLocks noChangeArrowheads="1"/>
            </p:cNvSpPr>
            <p:nvPr/>
          </p:nvSpPr>
          <p:spPr bwMode="auto">
            <a:xfrm>
              <a:off x="2842544" y="4572000"/>
              <a:ext cx="391494" cy="307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Q</a:t>
              </a:r>
              <a:r>
                <a:rPr lang="en-US" sz="1400" baseline="-25000"/>
                <a:t>1</a:t>
              </a:r>
            </a:p>
          </p:txBody>
        </p:sp>
      </p:grpSp>
      <p:sp>
        <p:nvSpPr>
          <p:cNvPr id="19" name="TextBox 18"/>
          <p:cNvSpPr txBox="1">
            <a:spLocks noChangeArrowheads="1"/>
          </p:cNvSpPr>
          <p:nvPr/>
        </p:nvSpPr>
        <p:spPr bwMode="auto">
          <a:xfrm>
            <a:off x="961624" y="783133"/>
            <a:ext cx="32515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indent="0" eaLnBrk="1" hangingPunct="1"/>
            <a:r>
              <a:rPr lang="en-US" sz="1600" b="1" dirty="0" smtClean="0"/>
              <a:t>Gas P</a:t>
            </a:r>
            <a:r>
              <a:rPr lang="en-US" sz="1600" b="1" dirty="0" smtClean="0"/>
              <a:t>rice </a:t>
            </a:r>
            <a:r>
              <a:rPr lang="en-US" sz="1600" b="1" dirty="0" smtClean="0"/>
              <a:t>C</a:t>
            </a:r>
            <a:r>
              <a:rPr lang="en-US" sz="1600" b="1" dirty="0" smtClean="0"/>
              <a:t>eiling is </a:t>
            </a:r>
            <a:r>
              <a:rPr lang="en-US" sz="1600" b="1" dirty="0"/>
              <a:t>not binding</a:t>
            </a:r>
          </a:p>
        </p:txBody>
      </p:sp>
      <p:sp>
        <p:nvSpPr>
          <p:cNvPr id="20" name="TextBox 19"/>
          <p:cNvSpPr txBox="1">
            <a:spLocks noChangeArrowheads="1"/>
          </p:cNvSpPr>
          <p:nvPr/>
        </p:nvSpPr>
        <p:spPr bwMode="auto">
          <a:xfrm>
            <a:off x="-10708" y="5122792"/>
            <a:ext cx="9144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The left illustration </a:t>
            </a:r>
            <a:r>
              <a:rPr lang="en-US" sz="1600" dirty="0">
                <a:latin typeface="+mn-lt"/>
              </a:rPr>
              <a:t>shows the </a:t>
            </a:r>
            <a:r>
              <a:rPr lang="en-US" sz="1600" dirty="0" smtClean="0">
                <a:latin typeface="+mn-lt"/>
              </a:rPr>
              <a:t>gas </a:t>
            </a:r>
            <a:r>
              <a:rPr lang="en-US" sz="1600" dirty="0">
                <a:latin typeface="+mn-lt"/>
              </a:rPr>
              <a:t>market when the price ceiling is not binding because the equilibrium price, P</a:t>
            </a:r>
            <a:r>
              <a:rPr lang="en-US" sz="1600" baseline="-25000" dirty="0">
                <a:latin typeface="+mn-lt"/>
              </a:rPr>
              <a:t>1</a:t>
            </a:r>
            <a:r>
              <a:rPr lang="en-US" sz="1600" dirty="0">
                <a:latin typeface="+mn-lt"/>
              </a:rPr>
              <a:t>, is below the ceiling. </a:t>
            </a:r>
            <a:r>
              <a:rPr lang="en-US" sz="1600" dirty="0" smtClean="0">
                <a:latin typeface="+mn-lt"/>
              </a:rPr>
              <a:t>The right illustration</a:t>
            </a:r>
            <a:r>
              <a:rPr lang="en-US" sz="1600" dirty="0" smtClean="0">
                <a:latin typeface="+mn-lt"/>
              </a:rPr>
              <a:t> </a:t>
            </a:r>
            <a:r>
              <a:rPr lang="en-US" sz="1600" dirty="0">
                <a:latin typeface="+mn-lt"/>
              </a:rPr>
              <a:t>shows the gasoline market after an increase in the price of crude oil (an </a:t>
            </a:r>
            <a:r>
              <a:rPr lang="en-US" sz="1600" dirty="0" smtClean="0">
                <a:latin typeface="+mn-lt"/>
              </a:rPr>
              <a:t>input used to make gas) </a:t>
            </a:r>
            <a:r>
              <a:rPr lang="en-US" sz="1600" dirty="0">
                <a:latin typeface="+mn-lt"/>
              </a:rPr>
              <a:t>shifts the supply curve to the left from S</a:t>
            </a:r>
            <a:r>
              <a:rPr lang="en-US" sz="1600" baseline="-25000" dirty="0">
                <a:latin typeface="+mn-lt"/>
              </a:rPr>
              <a:t>1</a:t>
            </a:r>
            <a:r>
              <a:rPr lang="en-US" sz="1600" dirty="0">
                <a:latin typeface="+mn-lt"/>
              </a:rPr>
              <a:t> to S</a:t>
            </a:r>
            <a:r>
              <a:rPr lang="en-US" sz="1600" baseline="-25000" dirty="0">
                <a:latin typeface="+mn-lt"/>
              </a:rPr>
              <a:t>2</a:t>
            </a:r>
            <a:r>
              <a:rPr lang="en-US" sz="1600" dirty="0">
                <a:latin typeface="+mn-lt"/>
              </a:rPr>
              <a:t>. In an unregulated market, the price would have risen from P</a:t>
            </a:r>
            <a:r>
              <a:rPr lang="en-US" sz="1600" baseline="-25000" dirty="0">
                <a:latin typeface="+mn-lt"/>
              </a:rPr>
              <a:t>1</a:t>
            </a:r>
            <a:r>
              <a:rPr lang="en-US" sz="1600" dirty="0">
                <a:latin typeface="+mn-lt"/>
              </a:rPr>
              <a:t> to P</a:t>
            </a:r>
            <a:r>
              <a:rPr lang="en-US" sz="1600" baseline="-25000" dirty="0">
                <a:latin typeface="+mn-lt"/>
              </a:rPr>
              <a:t>2</a:t>
            </a:r>
            <a:r>
              <a:rPr lang="en-US" sz="1600" dirty="0">
                <a:latin typeface="+mn-lt"/>
              </a:rPr>
              <a:t>. The price </a:t>
            </a:r>
            <a:r>
              <a:rPr lang="en-US" sz="1600" dirty="0" smtClean="0">
                <a:latin typeface="+mn-lt"/>
              </a:rPr>
              <a:t>ceiling prevents </a:t>
            </a:r>
            <a:r>
              <a:rPr lang="en-US" sz="1600" dirty="0">
                <a:latin typeface="+mn-lt"/>
              </a:rPr>
              <a:t>this from happening. At the binding price ceiling, consumers are willing to buy Q</a:t>
            </a:r>
            <a:r>
              <a:rPr lang="en-US" sz="1600" baseline="-25000" dirty="0">
                <a:latin typeface="+mn-lt"/>
              </a:rPr>
              <a:t>D</a:t>
            </a:r>
            <a:r>
              <a:rPr lang="en-US" sz="1600" dirty="0">
                <a:latin typeface="+mn-lt"/>
              </a:rPr>
              <a:t>, but producers of gasoline are willing to sell only Q</a:t>
            </a:r>
            <a:r>
              <a:rPr lang="en-US" sz="1600" baseline="-25000" dirty="0">
                <a:latin typeface="+mn-lt"/>
              </a:rPr>
              <a:t>S</a:t>
            </a:r>
            <a:r>
              <a:rPr lang="en-US" sz="1600" dirty="0">
                <a:latin typeface="+mn-lt"/>
              </a:rPr>
              <a:t>. The difference between quantity demanded and quantity supplied, Q</a:t>
            </a:r>
            <a:r>
              <a:rPr lang="en-US" sz="1600" baseline="-25000" dirty="0">
                <a:latin typeface="+mn-lt"/>
              </a:rPr>
              <a:t>D</a:t>
            </a:r>
            <a:r>
              <a:rPr lang="en-US" sz="1600" dirty="0">
                <a:latin typeface="+mn-lt"/>
              </a:rPr>
              <a:t> – Q</a:t>
            </a:r>
            <a:r>
              <a:rPr lang="en-US" sz="1600" baseline="-25000" dirty="0">
                <a:latin typeface="+mn-lt"/>
              </a:rPr>
              <a:t>S</a:t>
            </a:r>
            <a:r>
              <a:rPr lang="en-US" sz="1600" dirty="0">
                <a:latin typeface="+mn-lt"/>
              </a:rPr>
              <a:t>, measures the gasoline shortage.</a:t>
            </a:r>
          </a:p>
        </p:txBody>
      </p:sp>
      <p:grpSp>
        <p:nvGrpSpPr>
          <p:cNvPr id="11" name="Group 76"/>
          <p:cNvGrpSpPr>
            <a:grpSpLocks/>
          </p:cNvGrpSpPr>
          <p:nvPr/>
        </p:nvGrpSpPr>
        <p:grpSpPr bwMode="auto">
          <a:xfrm>
            <a:off x="513338" y="2999413"/>
            <a:ext cx="2051050" cy="306387"/>
            <a:chOff x="1446873" y="3014250"/>
            <a:chExt cx="2052099" cy="308157"/>
          </a:xfrm>
        </p:grpSpPr>
        <p:cxnSp>
          <p:nvCxnSpPr>
            <p:cNvPr id="23" name="Straight Connector 22"/>
            <p:cNvCxnSpPr/>
            <p:nvPr/>
          </p:nvCxnSpPr>
          <p:spPr>
            <a:xfrm>
              <a:off x="1828068" y="3199464"/>
              <a:ext cx="1670904" cy="319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459" name="TextBox 78"/>
            <p:cNvSpPr txBox="1">
              <a:spLocks noChangeArrowheads="1"/>
            </p:cNvSpPr>
            <p:nvPr/>
          </p:nvSpPr>
          <p:spPr bwMode="auto">
            <a:xfrm>
              <a:off x="1446873" y="3014250"/>
              <a:ext cx="372149" cy="308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P</a:t>
              </a:r>
              <a:r>
                <a:rPr lang="en-US" sz="1400" baseline="-25000"/>
                <a:t>1</a:t>
              </a:r>
            </a:p>
          </p:txBody>
        </p:sp>
      </p:grpSp>
      <p:grpSp>
        <p:nvGrpSpPr>
          <p:cNvPr id="12" name="Group 90"/>
          <p:cNvGrpSpPr>
            <a:grpSpLocks/>
          </p:cNvGrpSpPr>
          <p:nvPr/>
        </p:nvGrpSpPr>
        <p:grpSpPr bwMode="auto">
          <a:xfrm>
            <a:off x="1673800" y="2008813"/>
            <a:ext cx="2324100" cy="2130425"/>
            <a:chOff x="2844758" y="4309345"/>
            <a:chExt cx="2595844" cy="2890101"/>
          </a:xfrm>
        </p:grpSpPr>
        <p:cxnSp>
          <p:nvCxnSpPr>
            <p:cNvPr id="26" name="Straight Connector 25"/>
            <p:cNvCxnSpPr/>
            <p:nvPr/>
          </p:nvCxnSpPr>
          <p:spPr>
            <a:xfrm rot="5400000" flipH="1" flipV="1">
              <a:off x="2545323" y="5082567"/>
              <a:ext cx="2416314" cy="1817446"/>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6457" name="TextBox 92"/>
            <p:cNvSpPr txBox="1">
              <a:spLocks noChangeArrowheads="1"/>
            </p:cNvSpPr>
            <p:nvPr/>
          </p:nvSpPr>
          <p:spPr bwMode="auto">
            <a:xfrm>
              <a:off x="4225074" y="4309345"/>
              <a:ext cx="1215528"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Supply, S</a:t>
              </a:r>
              <a:r>
                <a:rPr lang="en-US" sz="1400" baseline="-25000"/>
                <a:t>1</a:t>
              </a:r>
              <a:r>
                <a:rPr lang="en-US" sz="1400"/>
                <a:t> </a:t>
              </a:r>
              <a:endParaRPr lang="en-US" sz="1400" baseline="-25000"/>
            </a:p>
          </p:txBody>
        </p:sp>
      </p:grpSp>
      <p:sp>
        <p:nvSpPr>
          <p:cNvPr id="28" name="Freeform 183"/>
          <p:cNvSpPr>
            <a:spLocks/>
          </p:cNvSpPr>
          <p:nvPr/>
        </p:nvSpPr>
        <p:spPr bwMode="auto">
          <a:xfrm>
            <a:off x="2499300" y="311053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nvGrpSpPr>
          <p:cNvPr id="13" name="Group 28"/>
          <p:cNvGrpSpPr>
            <a:grpSpLocks/>
          </p:cNvGrpSpPr>
          <p:nvPr/>
        </p:nvGrpSpPr>
        <p:grpSpPr bwMode="auto">
          <a:xfrm>
            <a:off x="883225" y="2386638"/>
            <a:ext cx="3468688" cy="307975"/>
            <a:chOff x="728663" y="2581889"/>
            <a:chExt cx="3469361" cy="307777"/>
          </a:xfrm>
        </p:grpSpPr>
        <p:cxnSp>
          <p:nvCxnSpPr>
            <p:cNvPr id="32" name="Straight Connector 31"/>
            <p:cNvCxnSpPr/>
            <p:nvPr/>
          </p:nvCxnSpPr>
          <p:spPr bwMode="auto">
            <a:xfrm>
              <a:off x="728663" y="2862695"/>
              <a:ext cx="3386795" cy="1587"/>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6455" name="TextBox 30"/>
            <p:cNvSpPr txBox="1">
              <a:spLocks noChangeArrowheads="1"/>
            </p:cNvSpPr>
            <p:nvPr/>
          </p:nvSpPr>
          <p:spPr bwMode="auto">
            <a:xfrm>
              <a:off x="3046747" y="2581889"/>
              <a:ext cx="115127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Price ceiling</a:t>
              </a:r>
              <a:endParaRPr lang="en-US" sz="1400" baseline="-25000"/>
            </a:p>
          </p:txBody>
        </p:sp>
      </p:grpSp>
      <p:grpSp>
        <p:nvGrpSpPr>
          <p:cNvPr id="15" name="Group 79"/>
          <p:cNvGrpSpPr>
            <a:grpSpLocks/>
          </p:cNvGrpSpPr>
          <p:nvPr/>
        </p:nvGrpSpPr>
        <p:grpSpPr bwMode="auto">
          <a:xfrm>
            <a:off x="1555668" y="1500811"/>
            <a:ext cx="1697694" cy="1158876"/>
            <a:chOff x="-165754" y="1869363"/>
            <a:chExt cx="1697671" cy="1160025"/>
          </a:xfrm>
        </p:grpSpPr>
        <p:sp>
          <p:nvSpPr>
            <p:cNvPr id="16452" name="TextBox 92"/>
            <p:cNvSpPr txBox="1">
              <a:spLocks noChangeArrowheads="1"/>
            </p:cNvSpPr>
            <p:nvPr/>
          </p:nvSpPr>
          <p:spPr bwMode="auto">
            <a:xfrm>
              <a:off x="0" y="1869363"/>
              <a:ext cx="1531917" cy="73866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1. Initially, the price ceiling is not binding …</a:t>
              </a:r>
              <a:endParaRPr lang="en-US" sz="1400" baseline="-25000" dirty="0"/>
            </a:p>
          </p:txBody>
        </p:sp>
        <p:cxnSp>
          <p:nvCxnSpPr>
            <p:cNvPr id="79" name="Straight Connector 78"/>
            <p:cNvCxnSpPr/>
            <p:nvPr/>
          </p:nvCxnSpPr>
          <p:spPr>
            <a:xfrm flipV="1">
              <a:off x="-165754" y="2576502"/>
              <a:ext cx="1008705" cy="4528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5" name="Rectangle 94"/>
          <p:cNvSpPr/>
          <p:nvPr/>
        </p:nvSpPr>
        <p:spPr bwMode="auto">
          <a:xfrm>
            <a:off x="5268912" y="1523040"/>
            <a:ext cx="3409951" cy="310991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16399" name="Group 16398"/>
          <p:cNvGrpSpPr/>
          <p:nvPr/>
        </p:nvGrpSpPr>
        <p:grpSpPr>
          <a:xfrm>
            <a:off x="4337694" y="1384175"/>
            <a:ext cx="4471363" cy="3593877"/>
            <a:chOff x="4337694" y="1384175"/>
            <a:chExt cx="4471363" cy="3593877"/>
          </a:xfrm>
        </p:grpSpPr>
        <p:cxnSp>
          <p:nvCxnSpPr>
            <p:cNvPr id="110" name="Straight Connector 109"/>
            <p:cNvCxnSpPr/>
            <p:nvPr/>
          </p:nvCxnSpPr>
          <p:spPr bwMode="auto">
            <a:xfrm>
              <a:off x="5273675" y="3181975"/>
              <a:ext cx="1671638" cy="317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6398" name="Group 16397"/>
            <p:cNvGrpSpPr/>
            <p:nvPr/>
          </p:nvGrpSpPr>
          <p:grpSpPr>
            <a:xfrm>
              <a:off x="4337694" y="1384175"/>
              <a:ext cx="4471363" cy="3593877"/>
              <a:chOff x="4337694" y="1384175"/>
              <a:chExt cx="4471363" cy="3593877"/>
            </a:xfrm>
          </p:grpSpPr>
          <p:grpSp>
            <p:nvGrpSpPr>
              <p:cNvPr id="16397" name="Group 16396"/>
              <p:cNvGrpSpPr/>
              <p:nvPr/>
            </p:nvGrpSpPr>
            <p:grpSpPr>
              <a:xfrm>
                <a:off x="4337694" y="1384175"/>
                <a:ext cx="4471363" cy="3593877"/>
                <a:chOff x="4337694" y="1384175"/>
                <a:chExt cx="4471363" cy="3593877"/>
              </a:xfrm>
            </p:grpSpPr>
            <p:sp>
              <p:nvSpPr>
                <p:cNvPr id="16444" name="TextBox 104"/>
                <p:cNvSpPr txBox="1">
                  <a:spLocks noChangeArrowheads="1"/>
                </p:cNvSpPr>
                <p:nvPr/>
              </p:nvSpPr>
              <p:spPr bwMode="auto">
                <a:xfrm>
                  <a:off x="7841584" y="3823491"/>
                  <a:ext cx="861091" cy="307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Demand</a:t>
                  </a:r>
                  <a:endParaRPr lang="en-US" sz="1400" baseline="-25000"/>
                </a:p>
              </p:txBody>
            </p:sp>
            <p:grpSp>
              <p:nvGrpSpPr>
                <p:cNvPr id="16396" name="Group 16395"/>
                <p:cNvGrpSpPr/>
                <p:nvPr/>
              </p:nvGrpSpPr>
              <p:grpSpPr>
                <a:xfrm>
                  <a:off x="4337694" y="1384175"/>
                  <a:ext cx="4471363" cy="3593877"/>
                  <a:chOff x="4337694" y="1384175"/>
                  <a:chExt cx="4471363" cy="3593877"/>
                </a:xfrm>
              </p:grpSpPr>
              <p:sp>
                <p:nvSpPr>
                  <p:cNvPr id="16438" name="TextBox 92"/>
                  <p:cNvSpPr txBox="1">
                    <a:spLocks noChangeArrowheads="1"/>
                  </p:cNvSpPr>
                  <p:nvPr/>
                </p:nvSpPr>
                <p:spPr bwMode="auto">
                  <a:xfrm>
                    <a:off x="7693569" y="2007225"/>
                    <a:ext cx="421731" cy="3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S</a:t>
                    </a:r>
                    <a:r>
                      <a:rPr lang="en-US" sz="1400" baseline="-25000"/>
                      <a:t>1</a:t>
                    </a:r>
                    <a:r>
                      <a:rPr lang="en-US" sz="1400"/>
                      <a:t> </a:t>
                    </a:r>
                    <a:endParaRPr lang="en-US" sz="1400" baseline="-25000"/>
                  </a:p>
                </p:txBody>
              </p:sp>
              <p:grpSp>
                <p:nvGrpSpPr>
                  <p:cNvPr id="4" name="Group 3"/>
                  <p:cNvGrpSpPr/>
                  <p:nvPr/>
                </p:nvGrpSpPr>
                <p:grpSpPr>
                  <a:xfrm>
                    <a:off x="4337694" y="1384175"/>
                    <a:ext cx="4471363" cy="3593877"/>
                    <a:chOff x="4337694" y="1384175"/>
                    <a:chExt cx="4471363" cy="3593877"/>
                  </a:xfrm>
                </p:grpSpPr>
                <p:grpSp>
                  <p:nvGrpSpPr>
                    <p:cNvPr id="16449" name="Group 5"/>
                    <p:cNvGrpSpPr>
                      <a:grpSpLocks/>
                    </p:cNvGrpSpPr>
                    <p:nvPr/>
                  </p:nvGrpSpPr>
                  <p:grpSpPr bwMode="auto">
                    <a:xfrm>
                      <a:off x="4337694" y="1384175"/>
                      <a:ext cx="971741" cy="3255124"/>
                      <a:chOff x="898260" y="1315226"/>
                      <a:chExt cx="971155" cy="3255102"/>
                    </a:xfrm>
                  </p:grpSpPr>
                  <p:cxnSp>
                    <p:nvCxnSpPr>
                      <p:cNvPr id="97" name="Straight Connector 96"/>
                      <p:cNvCxnSpPr/>
                      <p:nvPr/>
                    </p:nvCxnSpPr>
                    <p:spPr>
                      <a:xfrm rot="5400000">
                        <a:off x="259681" y="2997921"/>
                        <a:ext cx="3140055" cy="47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451" name="TextBox 97"/>
                      <p:cNvSpPr txBox="1">
                        <a:spLocks noChangeArrowheads="1"/>
                      </p:cNvSpPr>
                      <p:nvPr/>
                    </p:nvSpPr>
                    <p:spPr bwMode="auto">
                      <a:xfrm>
                        <a:off x="898260" y="1315226"/>
                        <a:ext cx="971155" cy="30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Gas Price</a:t>
                        </a:r>
                        <a:endParaRPr lang="en-US" sz="1400" dirty="0"/>
                      </a:p>
                    </p:txBody>
                  </p:sp>
                </p:grpSp>
                <p:cxnSp>
                  <p:nvCxnSpPr>
                    <p:cNvPr id="100" name="Straight Connector 99"/>
                    <p:cNvCxnSpPr/>
                    <p:nvPr/>
                  </p:nvCxnSpPr>
                  <p:spPr bwMode="auto">
                    <a:xfrm>
                      <a:off x="5263325" y="4653591"/>
                      <a:ext cx="341471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446" name="TextBox 100"/>
                    <p:cNvSpPr txBox="1">
                      <a:spLocks noChangeArrowheads="1"/>
                    </p:cNvSpPr>
                    <p:nvPr/>
                  </p:nvSpPr>
                  <p:spPr bwMode="auto">
                    <a:xfrm>
                      <a:off x="7380459" y="4670275"/>
                      <a:ext cx="142859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Quantity of </a:t>
                      </a:r>
                      <a:r>
                        <a:rPr lang="en-US" sz="1400" dirty="0" smtClean="0"/>
                        <a:t>Gas</a:t>
                      </a:r>
                      <a:endParaRPr lang="en-US" sz="1400" dirty="0"/>
                    </a:p>
                  </p:txBody>
                </p:sp>
                <p:sp>
                  <p:nvSpPr>
                    <p:cNvPr id="16447" name="TextBox 101"/>
                    <p:cNvSpPr txBox="1">
                      <a:spLocks noChangeArrowheads="1"/>
                    </p:cNvSpPr>
                    <p:nvPr/>
                  </p:nvSpPr>
                  <p:spPr bwMode="auto">
                    <a:xfrm>
                      <a:off x="5099050" y="4653591"/>
                      <a:ext cx="283996" cy="307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cxnSp>
                  <p:nvCxnSpPr>
                    <p:cNvPr id="104" name="Straight Connector 103"/>
                    <p:cNvCxnSpPr/>
                    <p:nvPr/>
                  </p:nvCxnSpPr>
                  <p:spPr bwMode="auto">
                    <a:xfrm rot="16200000" flipH="1">
                      <a:off x="5545932" y="1871494"/>
                      <a:ext cx="2286000" cy="2052637"/>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auto">
                    <a:xfrm rot="16200000" flipH="1">
                      <a:off x="6218238" y="3912225"/>
                      <a:ext cx="1452562"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442" name="TextBox 24"/>
                    <p:cNvSpPr txBox="1">
                      <a:spLocks noChangeArrowheads="1"/>
                    </p:cNvSpPr>
                    <p:nvPr/>
                  </p:nvSpPr>
                  <p:spPr bwMode="auto">
                    <a:xfrm>
                      <a:off x="6742113" y="4639548"/>
                      <a:ext cx="390525" cy="307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Q</a:t>
                      </a:r>
                      <a:r>
                        <a:rPr lang="en-US" sz="1400" baseline="-25000"/>
                        <a:t>1</a:t>
                      </a:r>
                    </a:p>
                  </p:txBody>
                </p:sp>
                <p:sp>
                  <p:nvSpPr>
                    <p:cNvPr id="16440" name="TextBox 78"/>
                    <p:cNvSpPr txBox="1">
                      <a:spLocks noChangeArrowheads="1"/>
                    </p:cNvSpPr>
                    <p:nvPr/>
                  </p:nvSpPr>
                  <p:spPr bwMode="auto">
                    <a:xfrm>
                      <a:off x="4892675" y="2996238"/>
                      <a:ext cx="37224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P</a:t>
                      </a:r>
                      <a:r>
                        <a:rPr lang="en-US" sz="1400" baseline="-25000"/>
                        <a:t>1</a:t>
                      </a:r>
                    </a:p>
                  </p:txBody>
                </p:sp>
                <p:cxnSp>
                  <p:nvCxnSpPr>
                    <p:cNvPr id="113" name="Straight Connector 112"/>
                    <p:cNvCxnSpPr/>
                    <p:nvPr/>
                  </p:nvCxnSpPr>
                  <p:spPr bwMode="auto">
                    <a:xfrm rot="5400000" flipH="1" flipV="1">
                      <a:off x="5976937" y="2434263"/>
                      <a:ext cx="1781175" cy="162560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15" name="Freeform 183"/>
                    <p:cNvSpPr>
                      <a:spLocks/>
                    </p:cNvSpPr>
                    <p:nvPr/>
                  </p:nvSpPr>
                  <p:spPr bwMode="auto">
                    <a:xfrm>
                      <a:off x="6878638" y="310895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grpSp>
          </p:grpSp>
          <p:grpSp>
            <p:nvGrpSpPr>
              <p:cNvPr id="16392" name="Group 16391"/>
              <p:cNvGrpSpPr/>
              <p:nvPr/>
            </p:nvGrpSpPr>
            <p:grpSpPr>
              <a:xfrm>
                <a:off x="5262563" y="2385050"/>
                <a:ext cx="3470275" cy="307975"/>
                <a:chOff x="5262563" y="2385050"/>
                <a:chExt cx="3470275" cy="307975"/>
              </a:xfrm>
            </p:grpSpPr>
            <p:cxnSp>
              <p:nvCxnSpPr>
                <p:cNvPr id="117" name="Straight Connector 116"/>
                <p:cNvCxnSpPr/>
                <p:nvPr/>
              </p:nvCxnSpPr>
              <p:spPr bwMode="auto">
                <a:xfrm>
                  <a:off x="5262563" y="2666038"/>
                  <a:ext cx="3387725" cy="1587"/>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6436" name="TextBox 117"/>
                <p:cNvSpPr txBox="1">
                  <a:spLocks noChangeArrowheads="1"/>
                </p:cNvSpPr>
                <p:nvPr/>
              </p:nvSpPr>
              <p:spPr bwMode="auto">
                <a:xfrm>
                  <a:off x="7581258" y="2385050"/>
                  <a:ext cx="115158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Price ceiling</a:t>
                  </a:r>
                  <a:endParaRPr lang="en-US" sz="1400" baseline="-25000"/>
                </a:p>
              </p:txBody>
            </p:sp>
          </p:grpSp>
        </p:grpSp>
      </p:grpSp>
      <p:grpSp>
        <p:nvGrpSpPr>
          <p:cNvPr id="18" name="Group 17"/>
          <p:cNvGrpSpPr/>
          <p:nvPr/>
        </p:nvGrpSpPr>
        <p:grpSpPr>
          <a:xfrm>
            <a:off x="5510213" y="1553200"/>
            <a:ext cx="1498600" cy="1581150"/>
            <a:chOff x="5510213" y="1553200"/>
            <a:chExt cx="1498600" cy="1581150"/>
          </a:xfrm>
        </p:grpSpPr>
        <p:cxnSp>
          <p:nvCxnSpPr>
            <p:cNvPr id="123" name="Straight Connector 122"/>
            <p:cNvCxnSpPr/>
            <p:nvPr/>
          </p:nvCxnSpPr>
          <p:spPr bwMode="auto">
            <a:xfrm rot="5400000" flipH="1" flipV="1">
              <a:off x="5450682" y="1911181"/>
              <a:ext cx="1282700" cy="116363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432" name="TextBox 92"/>
            <p:cNvSpPr txBox="1">
              <a:spLocks noChangeArrowheads="1"/>
            </p:cNvSpPr>
            <p:nvPr/>
          </p:nvSpPr>
          <p:spPr bwMode="auto">
            <a:xfrm>
              <a:off x="6587114" y="1553200"/>
              <a:ext cx="421699" cy="307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S</a:t>
              </a:r>
              <a:r>
                <a:rPr lang="en-US" sz="1400" baseline="-25000"/>
                <a:t>2</a:t>
              </a:r>
              <a:r>
                <a:rPr lang="en-US" sz="1400"/>
                <a:t> </a:t>
              </a:r>
              <a:endParaRPr lang="en-US" sz="1400" baseline="-25000"/>
            </a:p>
          </p:txBody>
        </p:sp>
      </p:grpSp>
      <p:grpSp>
        <p:nvGrpSpPr>
          <p:cNvPr id="16395" name="Group 16394"/>
          <p:cNvGrpSpPr/>
          <p:nvPr/>
        </p:nvGrpSpPr>
        <p:grpSpPr>
          <a:xfrm>
            <a:off x="4867275" y="2175500"/>
            <a:ext cx="1355725" cy="307975"/>
            <a:chOff x="4867275" y="2175500"/>
            <a:chExt cx="1355725" cy="307975"/>
          </a:xfrm>
        </p:grpSpPr>
        <p:cxnSp>
          <p:nvCxnSpPr>
            <p:cNvPr id="130" name="Straight Connector 129"/>
            <p:cNvCxnSpPr/>
            <p:nvPr/>
          </p:nvCxnSpPr>
          <p:spPr bwMode="auto">
            <a:xfrm>
              <a:off x="5248275" y="2361238"/>
              <a:ext cx="974725" cy="15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430" name="TextBox 78"/>
            <p:cNvSpPr txBox="1">
              <a:spLocks noChangeArrowheads="1"/>
            </p:cNvSpPr>
            <p:nvPr/>
          </p:nvSpPr>
          <p:spPr bwMode="auto">
            <a:xfrm>
              <a:off x="4867275" y="2175500"/>
              <a:ext cx="372199"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P</a:t>
              </a:r>
              <a:r>
                <a:rPr lang="en-US" sz="1400" baseline="-25000" dirty="0"/>
                <a:t>2</a:t>
              </a:r>
            </a:p>
          </p:txBody>
        </p:sp>
      </p:grpSp>
      <p:grpSp>
        <p:nvGrpSpPr>
          <p:cNvPr id="16394" name="Group 16393"/>
          <p:cNvGrpSpPr/>
          <p:nvPr/>
        </p:nvGrpSpPr>
        <p:grpSpPr>
          <a:xfrm>
            <a:off x="6496050" y="1451600"/>
            <a:ext cx="2206625" cy="1030288"/>
            <a:chOff x="6496050" y="1451600"/>
            <a:chExt cx="2206625" cy="1030288"/>
          </a:xfrm>
        </p:grpSpPr>
        <p:grpSp>
          <p:nvGrpSpPr>
            <p:cNvPr id="16387" name="Group 16386"/>
            <p:cNvGrpSpPr/>
            <p:nvPr/>
          </p:nvGrpSpPr>
          <p:grpSpPr>
            <a:xfrm>
              <a:off x="7007225" y="1451600"/>
              <a:ext cx="1695450" cy="768350"/>
              <a:chOff x="7007225" y="1451600"/>
              <a:chExt cx="1695450" cy="768350"/>
            </a:xfrm>
          </p:grpSpPr>
          <p:sp>
            <p:nvSpPr>
              <p:cNvPr id="16433" name="TextBox 92"/>
              <p:cNvSpPr txBox="1">
                <a:spLocks noChangeArrowheads="1"/>
              </p:cNvSpPr>
              <p:nvPr/>
            </p:nvSpPr>
            <p:spPr bwMode="auto">
              <a:xfrm>
                <a:off x="7171426" y="1451600"/>
                <a:ext cx="1531249" cy="52282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2…but when supply falls…</a:t>
                </a:r>
                <a:endParaRPr lang="en-US" sz="1400" baseline="-25000" dirty="0"/>
              </a:p>
            </p:txBody>
          </p:sp>
          <p:cxnSp>
            <p:nvCxnSpPr>
              <p:cNvPr id="121" name="Straight Connector 120"/>
              <p:cNvCxnSpPr/>
              <p:nvPr/>
            </p:nvCxnSpPr>
            <p:spPr bwMode="auto">
              <a:xfrm rot="5400000" flipH="1" flipV="1">
                <a:off x="7004844" y="1982619"/>
                <a:ext cx="239712" cy="2349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34" name="Straight Arrow Connector 133"/>
            <p:cNvCxnSpPr/>
            <p:nvPr/>
          </p:nvCxnSpPr>
          <p:spPr>
            <a:xfrm rot="10800000">
              <a:off x="6496050" y="2126288"/>
              <a:ext cx="1020763" cy="355600"/>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16400" name="Group 16399"/>
          <p:cNvGrpSpPr/>
          <p:nvPr/>
        </p:nvGrpSpPr>
        <p:grpSpPr>
          <a:xfrm>
            <a:off x="7466013" y="2667625"/>
            <a:ext cx="1531937" cy="909638"/>
            <a:chOff x="7466013" y="2667625"/>
            <a:chExt cx="1531937" cy="909638"/>
          </a:xfrm>
        </p:grpSpPr>
        <p:sp>
          <p:nvSpPr>
            <p:cNvPr id="16427" name="TextBox 92"/>
            <p:cNvSpPr txBox="1">
              <a:spLocks noChangeArrowheads="1"/>
            </p:cNvSpPr>
            <p:nvPr/>
          </p:nvSpPr>
          <p:spPr bwMode="auto">
            <a:xfrm>
              <a:off x="7466013" y="2838776"/>
              <a:ext cx="1531937" cy="73848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3…the price ceiling becomes binding…</a:t>
              </a:r>
              <a:endParaRPr lang="en-US" sz="1400" baseline="-25000" dirty="0"/>
            </a:p>
          </p:txBody>
        </p:sp>
        <p:cxnSp>
          <p:nvCxnSpPr>
            <p:cNvPr id="137" name="Straight Connector 136"/>
            <p:cNvCxnSpPr/>
            <p:nvPr/>
          </p:nvCxnSpPr>
          <p:spPr bwMode="auto">
            <a:xfrm rot="16200000" flipV="1">
              <a:off x="7661275" y="2697788"/>
              <a:ext cx="206375" cy="1460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393" name="Group 16392"/>
          <p:cNvGrpSpPr/>
          <p:nvPr/>
        </p:nvGrpSpPr>
        <p:grpSpPr>
          <a:xfrm>
            <a:off x="5741988" y="2583488"/>
            <a:ext cx="919162" cy="2373312"/>
            <a:chOff x="5741988" y="2583488"/>
            <a:chExt cx="919162" cy="2373312"/>
          </a:xfrm>
        </p:grpSpPr>
        <p:cxnSp>
          <p:nvCxnSpPr>
            <p:cNvPr id="140" name="Straight Connector 139"/>
            <p:cNvCxnSpPr/>
            <p:nvPr/>
          </p:nvCxnSpPr>
          <p:spPr bwMode="auto">
            <a:xfrm rot="5400000">
              <a:off x="4960144" y="3659019"/>
              <a:ext cx="1976437" cy="317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426" name="TextBox 24"/>
            <p:cNvSpPr txBox="1">
              <a:spLocks noChangeArrowheads="1"/>
            </p:cNvSpPr>
            <p:nvPr/>
          </p:nvSpPr>
          <p:spPr bwMode="auto">
            <a:xfrm>
              <a:off x="5741988" y="4649085"/>
              <a:ext cx="404812" cy="307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Q</a:t>
              </a:r>
              <a:r>
                <a:rPr lang="en-US" sz="1400" baseline="-25000"/>
                <a:t>S</a:t>
              </a:r>
            </a:p>
          </p:txBody>
        </p:sp>
        <p:cxnSp>
          <p:nvCxnSpPr>
            <p:cNvPr id="145" name="Straight Connector 144"/>
            <p:cNvCxnSpPr/>
            <p:nvPr/>
          </p:nvCxnSpPr>
          <p:spPr bwMode="auto">
            <a:xfrm rot="5400000">
              <a:off x="5468144" y="3659019"/>
              <a:ext cx="1976437" cy="317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424" name="TextBox 24"/>
            <p:cNvSpPr txBox="1">
              <a:spLocks noChangeArrowheads="1"/>
            </p:cNvSpPr>
            <p:nvPr/>
          </p:nvSpPr>
          <p:spPr bwMode="auto">
            <a:xfrm>
              <a:off x="6249988" y="4649085"/>
              <a:ext cx="411162" cy="307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Q</a:t>
              </a:r>
              <a:r>
                <a:rPr lang="en-US" sz="1400" baseline="-25000"/>
                <a:t>D</a:t>
              </a:r>
            </a:p>
          </p:txBody>
        </p:sp>
        <p:sp>
          <p:nvSpPr>
            <p:cNvPr id="147" name="Freeform 183"/>
            <p:cNvSpPr>
              <a:spLocks/>
            </p:cNvSpPr>
            <p:nvPr/>
          </p:nvSpPr>
          <p:spPr bwMode="auto">
            <a:xfrm>
              <a:off x="5891213" y="258348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sp>
          <p:nvSpPr>
            <p:cNvPr id="148" name="Freeform 183"/>
            <p:cNvSpPr>
              <a:spLocks/>
            </p:cNvSpPr>
            <p:nvPr/>
          </p:nvSpPr>
          <p:spPr bwMode="auto">
            <a:xfrm>
              <a:off x="6388100" y="259142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grpSp>
        <p:nvGrpSpPr>
          <p:cNvPr id="16401" name="Group 16400"/>
          <p:cNvGrpSpPr/>
          <p:nvPr/>
        </p:nvGrpSpPr>
        <p:grpSpPr>
          <a:xfrm>
            <a:off x="4887913" y="2748588"/>
            <a:ext cx="1566862" cy="1146175"/>
            <a:chOff x="4887913" y="2748588"/>
            <a:chExt cx="1566862" cy="1146175"/>
          </a:xfrm>
        </p:grpSpPr>
        <p:grpSp>
          <p:nvGrpSpPr>
            <p:cNvPr id="16419" name="Group 132"/>
            <p:cNvGrpSpPr>
              <a:grpSpLocks/>
            </p:cNvGrpSpPr>
            <p:nvPr/>
          </p:nvGrpSpPr>
          <p:grpSpPr bwMode="auto">
            <a:xfrm>
              <a:off x="4887913" y="2748588"/>
              <a:ext cx="1566862" cy="1146175"/>
              <a:chOff x="319749" y="1674721"/>
              <a:chExt cx="1565685" cy="1145067"/>
            </a:xfrm>
          </p:grpSpPr>
          <p:sp>
            <p:nvSpPr>
              <p:cNvPr id="16421" name="TextBox 133"/>
              <p:cNvSpPr txBox="1">
                <a:spLocks noChangeArrowheads="1"/>
              </p:cNvSpPr>
              <p:nvPr/>
            </p:nvSpPr>
            <p:spPr bwMode="auto">
              <a:xfrm>
                <a:off x="319749" y="2296994"/>
                <a:ext cx="1408730" cy="52279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4. …resulting in a shortage</a:t>
                </a:r>
              </a:p>
            </p:txBody>
          </p:sp>
          <p:sp>
            <p:nvSpPr>
              <p:cNvPr id="151" name="Left Brace 150"/>
              <p:cNvSpPr/>
              <p:nvPr/>
            </p:nvSpPr>
            <p:spPr>
              <a:xfrm rot="16200000">
                <a:off x="1540434" y="1526380"/>
                <a:ext cx="196660" cy="493341"/>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cxnSp>
          <p:nvCxnSpPr>
            <p:cNvPr id="153" name="Straight Connector 152"/>
            <p:cNvCxnSpPr/>
            <p:nvPr/>
          </p:nvCxnSpPr>
          <p:spPr bwMode="auto">
            <a:xfrm rot="5400000" flipH="1" flipV="1">
              <a:off x="5730876" y="2962900"/>
              <a:ext cx="450850" cy="415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5" name="TextBox 84"/>
          <p:cNvSpPr txBox="1">
            <a:spLocks noChangeArrowheads="1"/>
          </p:cNvSpPr>
          <p:nvPr/>
        </p:nvSpPr>
        <p:spPr bwMode="auto">
          <a:xfrm>
            <a:off x="5495899" y="781158"/>
            <a:ext cx="32515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indent="0" eaLnBrk="1" hangingPunct="1"/>
            <a:r>
              <a:rPr lang="en-US" sz="1600" b="1" dirty="0" smtClean="0"/>
              <a:t>Gas P</a:t>
            </a:r>
            <a:r>
              <a:rPr lang="en-US" sz="1600" b="1" dirty="0" smtClean="0"/>
              <a:t>rice </a:t>
            </a:r>
            <a:r>
              <a:rPr lang="en-US" sz="1600" b="1" dirty="0" smtClean="0"/>
              <a:t>C</a:t>
            </a:r>
            <a:r>
              <a:rPr lang="en-US" sz="1600" b="1" dirty="0" smtClean="0"/>
              <a:t>eiling is </a:t>
            </a:r>
            <a:r>
              <a:rPr lang="en-US" sz="1600" b="1" dirty="0"/>
              <a:t>binding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39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9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3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40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40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8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304800" y="781800"/>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Price ceiling: rent control</a:t>
            </a:r>
          </a:p>
          <a:p>
            <a:pPr lvl="1"/>
            <a:r>
              <a:rPr lang="en-US" dirty="0" smtClean="0"/>
              <a:t>Local government </a:t>
            </a:r>
            <a:r>
              <a:rPr lang="en-US" dirty="0" smtClean="0"/>
              <a:t>puts a </a:t>
            </a:r>
            <a:r>
              <a:rPr lang="en-US" dirty="0" smtClean="0"/>
              <a:t>ceiling </a:t>
            </a:r>
            <a:r>
              <a:rPr lang="en-US" dirty="0" smtClean="0"/>
              <a:t>on rents</a:t>
            </a:r>
          </a:p>
          <a:p>
            <a:pPr lvl="1"/>
            <a:r>
              <a:rPr lang="en-US" dirty="0" smtClean="0"/>
              <a:t>Goal: </a:t>
            </a:r>
            <a:r>
              <a:rPr lang="en-US" dirty="0" smtClean="0"/>
              <a:t>to help </a:t>
            </a:r>
            <a:r>
              <a:rPr lang="en-US" dirty="0" smtClean="0"/>
              <a:t>the poor (housing more affordable)</a:t>
            </a:r>
          </a:p>
          <a:p>
            <a:pPr lvl="1"/>
            <a:r>
              <a:rPr lang="en-US" dirty="0" smtClean="0"/>
              <a:t>Critique: highly inefficient way to help the poor raise their standard of living</a:t>
            </a:r>
          </a:p>
          <a:p>
            <a:r>
              <a:rPr lang="en-US" dirty="0" smtClean="0"/>
              <a:t>Adverse effects of rent control in the short run</a:t>
            </a:r>
          </a:p>
          <a:p>
            <a:pPr lvl="1"/>
            <a:r>
              <a:rPr lang="en-US" dirty="0" smtClean="0"/>
              <a:t>Supply and demand for housing </a:t>
            </a:r>
            <a:r>
              <a:rPr lang="en-US" dirty="0" smtClean="0"/>
              <a:t>is </a:t>
            </a:r>
            <a:r>
              <a:rPr lang="en-US" dirty="0" smtClean="0"/>
              <a:t>relatively inelastic</a:t>
            </a:r>
          </a:p>
          <a:p>
            <a:pPr lvl="1"/>
            <a:r>
              <a:rPr lang="en-US" dirty="0" smtClean="0"/>
              <a:t>Initial small </a:t>
            </a:r>
            <a:r>
              <a:rPr lang="en-US" dirty="0" smtClean="0"/>
              <a:t>shortage at reduced </a:t>
            </a:r>
            <a:r>
              <a:rPr lang="en-US" dirty="0" smtClean="0"/>
              <a:t>rents</a:t>
            </a:r>
          </a:p>
        </p:txBody>
      </p:sp>
      <p:sp>
        <p:nvSpPr>
          <p:cNvPr id="17411" name="Title 2"/>
          <p:cNvSpPr>
            <a:spLocks noGrp="1"/>
          </p:cNvSpPr>
          <p:nvPr>
            <p:ph type="title"/>
          </p:nvPr>
        </p:nvSpPr>
        <p:spPr bwMode="auto">
          <a:xfrm>
            <a:off x="273132" y="0"/>
            <a:ext cx="8692737" cy="68876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rgbClr val="0070C0"/>
                </a:solidFill>
              </a:rPr>
              <a:t>Price Ceiling: Rent controls</a:t>
            </a:r>
            <a:endParaRPr lang="en-US" sz="3600" dirty="0" smtClean="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304800" y="793675"/>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Adverse effects of rent control in the long run</a:t>
            </a:r>
          </a:p>
          <a:p>
            <a:pPr lvl="1"/>
            <a:r>
              <a:rPr lang="en-US" dirty="0" smtClean="0"/>
              <a:t>Supply and demand </a:t>
            </a:r>
            <a:r>
              <a:rPr lang="en-US" dirty="0" smtClean="0"/>
              <a:t>becomes</a:t>
            </a:r>
            <a:r>
              <a:rPr lang="en-US" dirty="0" smtClean="0"/>
              <a:t> </a:t>
            </a:r>
            <a:r>
              <a:rPr lang="en-US" dirty="0" smtClean="0"/>
              <a:t>more elastic </a:t>
            </a:r>
          </a:p>
          <a:p>
            <a:pPr lvl="2"/>
            <a:r>
              <a:rPr lang="en-US" dirty="0" smtClean="0"/>
              <a:t>Landlords </a:t>
            </a:r>
            <a:r>
              <a:rPr lang="en-US" dirty="0" smtClean="0"/>
              <a:t>will not build </a:t>
            </a:r>
            <a:r>
              <a:rPr lang="en-US" dirty="0" smtClean="0"/>
              <a:t>new apartments </a:t>
            </a:r>
            <a:r>
              <a:rPr lang="en-US" dirty="0" smtClean="0"/>
              <a:t>will be less likely </a:t>
            </a:r>
            <a:r>
              <a:rPr lang="en-US" dirty="0" smtClean="0"/>
              <a:t>to maintain existing ones</a:t>
            </a:r>
          </a:p>
          <a:p>
            <a:pPr lvl="2"/>
            <a:r>
              <a:rPr lang="en-US" dirty="0" smtClean="0"/>
              <a:t>At the binding rent ceiling more people will want</a:t>
            </a:r>
            <a:r>
              <a:rPr lang="en-US" dirty="0" smtClean="0"/>
              <a:t> </a:t>
            </a:r>
            <a:r>
              <a:rPr lang="en-US" dirty="0" smtClean="0"/>
              <a:t>to move into a city </a:t>
            </a:r>
          </a:p>
          <a:p>
            <a:pPr lvl="2"/>
            <a:r>
              <a:rPr lang="en-US" dirty="0" smtClean="0"/>
              <a:t>Large shortage of housing</a:t>
            </a:r>
          </a:p>
          <a:p>
            <a:pPr lvl="1"/>
            <a:r>
              <a:rPr lang="en-US" dirty="0" smtClean="0"/>
              <a:t>Non-rent rationing mechanisms</a:t>
            </a:r>
            <a:endParaRPr lang="en-US" dirty="0" smtClean="0"/>
          </a:p>
          <a:p>
            <a:pPr lvl="2"/>
            <a:r>
              <a:rPr lang="en-US" dirty="0" smtClean="0"/>
              <a:t>Long waiting lists</a:t>
            </a:r>
          </a:p>
          <a:p>
            <a:pPr lvl="2"/>
            <a:r>
              <a:rPr lang="en-US" dirty="0" smtClean="0"/>
              <a:t>Discrimination (children, pets, race, national origin)</a:t>
            </a:r>
            <a:endParaRPr lang="en-US" dirty="0" smtClean="0"/>
          </a:p>
          <a:p>
            <a:pPr lvl="2"/>
            <a:r>
              <a:rPr lang="en-US" dirty="0" smtClean="0"/>
              <a:t>Bribes to building superintendents</a:t>
            </a:r>
          </a:p>
        </p:txBody>
      </p:sp>
      <p:sp>
        <p:nvSpPr>
          <p:cNvPr id="6" name="Title 2"/>
          <p:cNvSpPr>
            <a:spLocks noGrp="1"/>
          </p:cNvSpPr>
          <p:nvPr>
            <p:ph type="title"/>
          </p:nvPr>
        </p:nvSpPr>
        <p:spPr bwMode="auto">
          <a:xfrm>
            <a:off x="273132" y="0"/>
            <a:ext cx="8692737" cy="68876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rgbClr val="0070C0"/>
                </a:solidFill>
              </a:rPr>
              <a:t>Price Ceiling: Rent controls</a:t>
            </a:r>
            <a:endParaRPr lang="en-US" sz="3600" dirty="0" smtClean="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57150" y="1279000"/>
            <a:ext cx="4356100" cy="3540125"/>
            <a:chOff x="-211689" y="1338325"/>
            <a:chExt cx="4356177" cy="3540753"/>
          </a:xfrm>
        </p:grpSpPr>
        <p:sp>
          <p:nvSpPr>
            <p:cNvPr id="6" name="Rectangle 5"/>
            <p:cNvSpPr/>
            <p:nvPr/>
          </p:nvSpPr>
          <p:spPr>
            <a:xfrm>
              <a:off x="734478" y="1762263"/>
              <a:ext cx="3410010" cy="31104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19509" name="Group 5"/>
            <p:cNvGrpSpPr>
              <a:grpSpLocks/>
            </p:cNvGrpSpPr>
            <p:nvPr/>
          </p:nvGrpSpPr>
          <p:grpSpPr bwMode="auto">
            <a:xfrm>
              <a:off x="-211689" y="1338325"/>
              <a:ext cx="1010212" cy="3540753"/>
              <a:chOff x="883640" y="1030226"/>
              <a:chExt cx="1009514" cy="3540103"/>
            </a:xfrm>
          </p:grpSpPr>
          <p:cxnSp>
            <p:nvCxnSpPr>
              <p:cNvPr id="8" name="Straight Connector 7"/>
              <p:cNvCxnSpPr/>
              <p:nvPr/>
            </p:nvCxnSpPr>
            <p:spPr>
              <a:xfrm rot="5400000">
                <a:off x="258332" y="2997921"/>
                <a:ext cx="3140055" cy="47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511" name="TextBox 8"/>
              <p:cNvSpPr txBox="1">
                <a:spLocks noChangeArrowheads="1"/>
              </p:cNvSpPr>
              <p:nvPr/>
            </p:nvSpPr>
            <p:spPr bwMode="auto">
              <a:xfrm>
                <a:off x="883640" y="1030226"/>
                <a:ext cx="1009514" cy="73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Rental</a:t>
                </a:r>
              </a:p>
              <a:p>
                <a:pPr algn="r" eaLnBrk="1" hangingPunct="1"/>
                <a:r>
                  <a:rPr lang="en-US" sz="1400"/>
                  <a:t>Price of</a:t>
                </a:r>
              </a:p>
              <a:p>
                <a:pPr algn="r" eaLnBrk="1" hangingPunct="1"/>
                <a:r>
                  <a:rPr lang="en-US" sz="1400"/>
                  <a:t>Apartment</a:t>
                </a:r>
              </a:p>
            </p:txBody>
          </p:sp>
        </p:grpSp>
      </p:grpSp>
      <p:grpSp>
        <p:nvGrpSpPr>
          <p:cNvPr id="5" name="Group 9"/>
          <p:cNvGrpSpPr>
            <a:grpSpLocks/>
          </p:cNvGrpSpPr>
          <p:nvPr/>
        </p:nvGrpSpPr>
        <p:grpSpPr bwMode="auto">
          <a:xfrm>
            <a:off x="730250" y="4833413"/>
            <a:ext cx="4038600" cy="323850"/>
            <a:chOff x="1676400" y="5181600"/>
            <a:chExt cx="4037857" cy="324494"/>
          </a:xfrm>
        </p:grpSpPr>
        <p:cxnSp>
          <p:nvCxnSpPr>
            <p:cNvPr id="11" name="Straight Connector 10"/>
            <p:cNvCxnSpPr/>
            <p:nvPr/>
          </p:nvCxnSpPr>
          <p:spPr>
            <a:xfrm>
              <a:off x="1828772" y="5181600"/>
              <a:ext cx="3415671"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506" name="TextBox 11"/>
            <p:cNvSpPr txBox="1">
              <a:spLocks noChangeArrowheads="1"/>
            </p:cNvSpPr>
            <p:nvPr/>
          </p:nvSpPr>
          <p:spPr bwMode="auto">
            <a:xfrm>
              <a:off x="3708836" y="5198317"/>
              <a:ext cx="200542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Quantity of Apartments</a:t>
              </a:r>
            </a:p>
          </p:txBody>
        </p:sp>
        <p:sp>
          <p:nvSpPr>
            <p:cNvPr id="19507" name="TextBox 12"/>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7" name="Group 13"/>
          <p:cNvGrpSpPr>
            <a:grpSpLocks/>
          </p:cNvGrpSpPr>
          <p:nvPr/>
        </p:nvGrpSpPr>
        <p:grpSpPr bwMode="auto">
          <a:xfrm>
            <a:off x="1603375" y="2018775"/>
            <a:ext cx="2006600" cy="2246313"/>
            <a:chOff x="2866016" y="1703586"/>
            <a:chExt cx="2241251" cy="3046065"/>
          </a:xfrm>
        </p:grpSpPr>
        <p:cxnSp>
          <p:nvCxnSpPr>
            <p:cNvPr id="15" name="Straight Connector 14"/>
            <p:cNvCxnSpPr/>
            <p:nvPr/>
          </p:nvCxnSpPr>
          <p:spPr>
            <a:xfrm rot="16200000" flipH="1">
              <a:off x="2039435" y="2530167"/>
              <a:ext cx="2899682" cy="1246519"/>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9504" name="TextBox 15"/>
            <p:cNvSpPr txBox="1">
              <a:spLocks noChangeArrowheads="1"/>
            </p:cNvSpPr>
            <p:nvPr/>
          </p:nvSpPr>
          <p:spPr bwMode="auto">
            <a:xfrm>
              <a:off x="4145650" y="4332164"/>
              <a:ext cx="961617"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Demand</a:t>
              </a:r>
              <a:endParaRPr lang="en-US" sz="1400" baseline="-25000"/>
            </a:p>
          </p:txBody>
        </p:sp>
      </p:grpSp>
      <p:sp>
        <p:nvSpPr>
          <p:cNvPr id="20" name="TextBox 19"/>
          <p:cNvSpPr txBox="1">
            <a:spLocks noChangeArrowheads="1"/>
          </p:cNvSpPr>
          <p:nvPr/>
        </p:nvSpPr>
        <p:spPr bwMode="auto">
          <a:xfrm>
            <a:off x="804863" y="829738"/>
            <a:ext cx="32639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Rent </a:t>
            </a:r>
            <a:r>
              <a:rPr lang="en-US" sz="1600" dirty="0"/>
              <a:t>Control in the Short Run</a:t>
            </a:r>
          </a:p>
          <a:p>
            <a:pPr algn="ctr" eaLnBrk="1" hangingPunct="1"/>
            <a:r>
              <a:rPr lang="en-US" sz="1600" dirty="0"/>
              <a:t>(supply and demand are inelastic)</a:t>
            </a:r>
          </a:p>
        </p:txBody>
      </p:sp>
      <p:sp>
        <p:nvSpPr>
          <p:cNvPr id="21" name="TextBox 20"/>
          <p:cNvSpPr txBox="1">
            <a:spLocks noChangeArrowheads="1"/>
          </p:cNvSpPr>
          <p:nvPr/>
        </p:nvSpPr>
        <p:spPr bwMode="auto">
          <a:xfrm>
            <a:off x="34245" y="5516233"/>
            <a:ext cx="914400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The left illustration</a:t>
            </a:r>
            <a:r>
              <a:rPr lang="en-US" sz="1600" dirty="0" smtClean="0">
                <a:latin typeface="+mn-lt"/>
              </a:rPr>
              <a:t> </a:t>
            </a:r>
            <a:r>
              <a:rPr lang="en-US" sz="1600" dirty="0">
                <a:latin typeface="+mn-lt"/>
              </a:rPr>
              <a:t>shows the short-run effects of rent control: Because the supply and demand for apartments are relatively inelastic, the price ceiling imposed by a rent-control law causes only a small shortage of housing. </a:t>
            </a:r>
            <a:r>
              <a:rPr lang="en-US" sz="1600" dirty="0" smtClean="0">
                <a:latin typeface="+mn-lt"/>
              </a:rPr>
              <a:t>The right illustration</a:t>
            </a:r>
            <a:r>
              <a:rPr lang="en-US" sz="1600" dirty="0" smtClean="0">
                <a:latin typeface="+mn-lt"/>
              </a:rPr>
              <a:t> </a:t>
            </a:r>
            <a:r>
              <a:rPr lang="en-US" sz="1600" dirty="0">
                <a:latin typeface="+mn-lt"/>
              </a:rPr>
              <a:t>shows the long-run effects of rent control: Because the supply and demand for apartments are more elastic, rent control causes a large shortage.</a:t>
            </a:r>
          </a:p>
        </p:txBody>
      </p:sp>
      <p:sp>
        <p:nvSpPr>
          <p:cNvPr id="22" name="TextBox 21"/>
          <p:cNvSpPr txBox="1">
            <a:spLocks noChangeArrowheads="1"/>
          </p:cNvSpPr>
          <p:nvPr/>
        </p:nvSpPr>
        <p:spPr bwMode="auto">
          <a:xfrm>
            <a:off x="5259388" y="829738"/>
            <a:ext cx="314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Rent </a:t>
            </a:r>
            <a:r>
              <a:rPr lang="en-US" sz="1600" dirty="0"/>
              <a:t>Control in the Long Run</a:t>
            </a:r>
          </a:p>
          <a:p>
            <a:pPr algn="ctr" eaLnBrk="1" hangingPunct="1"/>
            <a:r>
              <a:rPr lang="en-US" sz="1600" dirty="0"/>
              <a:t>(supply and demand are elastic)</a:t>
            </a:r>
          </a:p>
        </p:txBody>
      </p:sp>
      <p:grpSp>
        <p:nvGrpSpPr>
          <p:cNvPr id="9" name="Group 90"/>
          <p:cNvGrpSpPr>
            <a:grpSpLocks/>
          </p:cNvGrpSpPr>
          <p:nvPr/>
        </p:nvGrpSpPr>
        <p:grpSpPr bwMode="auto">
          <a:xfrm>
            <a:off x="1722438" y="1723500"/>
            <a:ext cx="733425" cy="3086100"/>
            <a:chOff x="2898651" y="3681119"/>
            <a:chExt cx="818613" cy="4185276"/>
          </a:xfrm>
        </p:grpSpPr>
        <p:cxnSp>
          <p:nvCxnSpPr>
            <p:cNvPr id="27" name="Straight Connector 26"/>
            <p:cNvCxnSpPr/>
            <p:nvPr/>
          </p:nvCxnSpPr>
          <p:spPr>
            <a:xfrm rot="16200000" flipV="1">
              <a:off x="1471955" y="6016219"/>
              <a:ext cx="3687951" cy="12403"/>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9502" name="TextBox 92"/>
            <p:cNvSpPr txBox="1">
              <a:spLocks noChangeArrowheads="1"/>
            </p:cNvSpPr>
            <p:nvPr/>
          </p:nvSpPr>
          <p:spPr bwMode="auto">
            <a:xfrm>
              <a:off x="2898651" y="3681119"/>
              <a:ext cx="818613"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Supply</a:t>
              </a:r>
              <a:endParaRPr lang="en-US" sz="1400" baseline="-25000"/>
            </a:p>
          </p:txBody>
        </p:sp>
      </p:grpSp>
      <p:grpSp>
        <p:nvGrpSpPr>
          <p:cNvPr id="10" name="Group 29"/>
          <p:cNvGrpSpPr>
            <a:grpSpLocks/>
          </p:cNvGrpSpPr>
          <p:nvPr/>
        </p:nvGrpSpPr>
        <p:grpSpPr bwMode="auto">
          <a:xfrm>
            <a:off x="882650" y="3349100"/>
            <a:ext cx="3414713" cy="307975"/>
            <a:chOff x="728663" y="2581889"/>
            <a:chExt cx="3414898" cy="307777"/>
          </a:xfrm>
        </p:grpSpPr>
        <p:cxnSp>
          <p:nvCxnSpPr>
            <p:cNvPr id="31" name="Straight Connector 30"/>
            <p:cNvCxnSpPr/>
            <p:nvPr/>
          </p:nvCxnSpPr>
          <p:spPr bwMode="auto">
            <a:xfrm>
              <a:off x="728663" y="2862696"/>
              <a:ext cx="3386321" cy="1586"/>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9500" name="TextBox 31"/>
            <p:cNvSpPr txBox="1">
              <a:spLocks noChangeArrowheads="1"/>
            </p:cNvSpPr>
            <p:nvPr/>
          </p:nvSpPr>
          <p:spPr bwMode="auto">
            <a:xfrm>
              <a:off x="2785497" y="2581889"/>
              <a:ext cx="135806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Controlled rent</a:t>
              </a:r>
              <a:endParaRPr lang="en-US" sz="1400" baseline="-25000"/>
            </a:p>
          </p:txBody>
        </p:sp>
      </p:grpSp>
      <p:grpSp>
        <p:nvGrpSpPr>
          <p:cNvPr id="12" name="Group 35"/>
          <p:cNvGrpSpPr>
            <a:grpSpLocks/>
          </p:cNvGrpSpPr>
          <p:nvPr/>
        </p:nvGrpSpPr>
        <p:grpSpPr bwMode="auto">
          <a:xfrm>
            <a:off x="4465638" y="1277413"/>
            <a:ext cx="4379912" cy="3540125"/>
            <a:chOff x="-235439" y="1338325"/>
            <a:chExt cx="4379927" cy="3540753"/>
          </a:xfrm>
        </p:grpSpPr>
        <p:sp>
          <p:nvSpPr>
            <p:cNvPr id="37" name="Rectangle 36"/>
            <p:cNvSpPr/>
            <p:nvPr/>
          </p:nvSpPr>
          <p:spPr>
            <a:xfrm>
              <a:off x="734526" y="1762262"/>
              <a:ext cx="3409962" cy="311046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19496" name="Group 5"/>
            <p:cNvGrpSpPr>
              <a:grpSpLocks/>
            </p:cNvGrpSpPr>
            <p:nvPr/>
          </p:nvGrpSpPr>
          <p:grpSpPr bwMode="auto">
            <a:xfrm>
              <a:off x="-235439" y="1338325"/>
              <a:ext cx="1010212" cy="3540753"/>
              <a:chOff x="859906" y="1030226"/>
              <a:chExt cx="1009514" cy="3540103"/>
            </a:xfrm>
          </p:grpSpPr>
          <p:cxnSp>
            <p:nvCxnSpPr>
              <p:cNvPr id="39" name="Straight Connector 38"/>
              <p:cNvCxnSpPr/>
              <p:nvPr/>
            </p:nvCxnSpPr>
            <p:spPr>
              <a:xfrm rot="5400000">
                <a:off x="258380" y="2997921"/>
                <a:ext cx="3140055" cy="47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98" name="TextBox 39"/>
              <p:cNvSpPr txBox="1">
                <a:spLocks noChangeArrowheads="1"/>
              </p:cNvSpPr>
              <p:nvPr/>
            </p:nvSpPr>
            <p:spPr bwMode="auto">
              <a:xfrm>
                <a:off x="859906" y="1030226"/>
                <a:ext cx="1009514" cy="73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Rental</a:t>
                </a:r>
              </a:p>
              <a:p>
                <a:pPr algn="r" eaLnBrk="1" hangingPunct="1"/>
                <a:r>
                  <a:rPr lang="en-US" sz="1400"/>
                  <a:t>Price of</a:t>
                </a:r>
              </a:p>
              <a:p>
                <a:pPr algn="r" eaLnBrk="1" hangingPunct="1"/>
                <a:r>
                  <a:rPr lang="en-US" sz="1400"/>
                  <a:t>Apartment</a:t>
                </a:r>
              </a:p>
            </p:txBody>
          </p:sp>
        </p:grpSp>
      </p:grpSp>
      <p:grpSp>
        <p:nvGrpSpPr>
          <p:cNvPr id="14" name="Group 40"/>
          <p:cNvGrpSpPr>
            <a:grpSpLocks/>
          </p:cNvGrpSpPr>
          <p:nvPr/>
        </p:nvGrpSpPr>
        <p:grpSpPr bwMode="auto">
          <a:xfrm>
            <a:off x="5265738" y="4831825"/>
            <a:ext cx="4037012" cy="323850"/>
            <a:chOff x="1676400" y="5181600"/>
            <a:chExt cx="4037857" cy="324494"/>
          </a:xfrm>
        </p:grpSpPr>
        <p:cxnSp>
          <p:nvCxnSpPr>
            <p:cNvPr id="42" name="Straight Connector 41"/>
            <p:cNvCxnSpPr/>
            <p:nvPr/>
          </p:nvCxnSpPr>
          <p:spPr>
            <a:xfrm>
              <a:off x="1828832" y="5181600"/>
              <a:ext cx="341542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93" name="TextBox 42"/>
            <p:cNvSpPr txBox="1">
              <a:spLocks noChangeArrowheads="1"/>
            </p:cNvSpPr>
            <p:nvPr/>
          </p:nvSpPr>
          <p:spPr bwMode="auto">
            <a:xfrm>
              <a:off x="3708836" y="5198317"/>
              <a:ext cx="200542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Quantity of Apartments</a:t>
              </a:r>
            </a:p>
          </p:txBody>
        </p:sp>
        <p:sp>
          <p:nvSpPr>
            <p:cNvPr id="19494" name="TextBox 43"/>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16" name="Group 44"/>
          <p:cNvGrpSpPr>
            <a:grpSpLocks/>
          </p:cNvGrpSpPr>
          <p:nvPr/>
        </p:nvGrpSpPr>
        <p:grpSpPr bwMode="auto">
          <a:xfrm>
            <a:off x="5676900" y="2671238"/>
            <a:ext cx="3467100" cy="1590675"/>
            <a:chOff x="2284740" y="2592233"/>
            <a:chExt cx="3872222" cy="2157422"/>
          </a:xfrm>
        </p:grpSpPr>
        <p:cxnSp>
          <p:nvCxnSpPr>
            <p:cNvPr id="46" name="Straight Connector 45"/>
            <p:cNvCxnSpPr/>
            <p:nvPr/>
          </p:nvCxnSpPr>
          <p:spPr>
            <a:xfrm>
              <a:off x="2284740" y="2592233"/>
              <a:ext cx="3037142" cy="1610531"/>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9491" name="TextBox 46"/>
            <p:cNvSpPr txBox="1">
              <a:spLocks noChangeArrowheads="1"/>
            </p:cNvSpPr>
            <p:nvPr/>
          </p:nvSpPr>
          <p:spPr bwMode="auto">
            <a:xfrm>
              <a:off x="5195345" y="4332168"/>
              <a:ext cx="961617"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Demand</a:t>
              </a:r>
              <a:endParaRPr lang="en-US" sz="1400" baseline="-25000"/>
            </a:p>
          </p:txBody>
        </p:sp>
      </p:grpSp>
      <p:grpSp>
        <p:nvGrpSpPr>
          <p:cNvPr id="17" name="Group 90"/>
          <p:cNvGrpSpPr>
            <a:grpSpLocks/>
          </p:cNvGrpSpPr>
          <p:nvPr/>
        </p:nvGrpSpPr>
        <p:grpSpPr bwMode="auto">
          <a:xfrm>
            <a:off x="5592763" y="2339450"/>
            <a:ext cx="3275012" cy="1590675"/>
            <a:chOff x="2143964" y="4518753"/>
            <a:chExt cx="3658231" cy="2158300"/>
          </a:xfrm>
        </p:grpSpPr>
        <p:cxnSp>
          <p:nvCxnSpPr>
            <p:cNvPr id="55" name="Straight Connector 54"/>
            <p:cNvCxnSpPr/>
            <p:nvPr/>
          </p:nvCxnSpPr>
          <p:spPr>
            <a:xfrm flipV="1">
              <a:off x="2143964" y="5033558"/>
              <a:ext cx="2904597" cy="164349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9489" name="TextBox 92"/>
            <p:cNvSpPr txBox="1">
              <a:spLocks noChangeArrowheads="1"/>
            </p:cNvSpPr>
            <p:nvPr/>
          </p:nvSpPr>
          <p:spPr bwMode="auto">
            <a:xfrm>
              <a:off x="4928077" y="4518753"/>
              <a:ext cx="874118" cy="4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Supply </a:t>
              </a:r>
              <a:endParaRPr lang="en-US" sz="1400" baseline="-25000"/>
            </a:p>
          </p:txBody>
        </p:sp>
      </p:grpSp>
      <p:grpSp>
        <p:nvGrpSpPr>
          <p:cNvPr id="18" name="Group 57"/>
          <p:cNvGrpSpPr>
            <a:grpSpLocks/>
          </p:cNvGrpSpPr>
          <p:nvPr/>
        </p:nvGrpSpPr>
        <p:grpSpPr bwMode="auto">
          <a:xfrm>
            <a:off x="5418138" y="3311000"/>
            <a:ext cx="3698875" cy="330200"/>
            <a:chOff x="728663" y="2534389"/>
            <a:chExt cx="3699898" cy="329847"/>
          </a:xfrm>
        </p:grpSpPr>
        <p:cxnSp>
          <p:nvCxnSpPr>
            <p:cNvPr id="59" name="Straight Connector 58"/>
            <p:cNvCxnSpPr/>
            <p:nvPr/>
          </p:nvCxnSpPr>
          <p:spPr bwMode="auto">
            <a:xfrm>
              <a:off x="728663" y="2862651"/>
              <a:ext cx="3385486" cy="1585"/>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9487" name="TextBox 59"/>
            <p:cNvSpPr txBox="1">
              <a:spLocks noChangeArrowheads="1"/>
            </p:cNvSpPr>
            <p:nvPr/>
          </p:nvSpPr>
          <p:spPr bwMode="auto">
            <a:xfrm>
              <a:off x="3070497" y="2534389"/>
              <a:ext cx="135806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Controlled rent</a:t>
              </a:r>
              <a:endParaRPr lang="en-US" sz="1400" baseline="-25000"/>
            </a:p>
          </p:txBody>
        </p:sp>
      </p:grpSp>
      <p:sp>
        <p:nvSpPr>
          <p:cNvPr id="80" name="Freeform 183"/>
          <p:cNvSpPr>
            <a:spLocks/>
          </p:cNvSpPr>
          <p:nvPr/>
        </p:nvSpPr>
        <p:spPr bwMode="auto">
          <a:xfrm>
            <a:off x="6151563" y="357611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nvGrpSpPr>
          <p:cNvPr id="19" name="Group 132"/>
          <p:cNvGrpSpPr>
            <a:grpSpLocks/>
          </p:cNvGrpSpPr>
          <p:nvPr/>
        </p:nvGrpSpPr>
        <p:grpSpPr bwMode="auto">
          <a:xfrm>
            <a:off x="6216650" y="3706288"/>
            <a:ext cx="1655763" cy="588962"/>
            <a:chOff x="1042548" y="1503876"/>
            <a:chExt cx="1655282" cy="588997"/>
          </a:xfrm>
        </p:grpSpPr>
        <p:sp>
          <p:nvSpPr>
            <p:cNvPr id="19484" name="TextBox 133"/>
            <p:cNvSpPr txBox="1">
              <a:spLocks noChangeArrowheads="1"/>
            </p:cNvSpPr>
            <p:nvPr/>
          </p:nvSpPr>
          <p:spPr bwMode="auto">
            <a:xfrm>
              <a:off x="1404271" y="1785347"/>
              <a:ext cx="954358" cy="307526"/>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Shortage</a:t>
              </a:r>
            </a:p>
          </p:txBody>
        </p:sp>
        <p:sp>
          <p:nvSpPr>
            <p:cNvPr id="86" name="Left Brace 85"/>
            <p:cNvSpPr/>
            <p:nvPr/>
          </p:nvSpPr>
          <p:spPr>
            <a:xfrm rot="16200000">
              <a:off x="1772553" y="773871"/>
              <a:ext cx="195274" cy="1655282"/>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sp>
        <p:nvSpPr>
          <p:cNvPr id="93" name="Freeform 183"/>
          <p:cNvSpPr>
            <a:spLocks/>
          </p:cNvSpPr>
          <p:nvPr/>
        </p:nvSpPr>
        <p:spPr bwMode="auto">
          <a:xfrm>
            <a:off x="2373313" y="356341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grpSp>
        <p:nvGrpSpPr>
          <p:cNvPr id="23" name="Group 93"/>
          <p:cNvGrpSpPr>
            <a:grpSpLocks/>
          </p:cNvGrpSpPr>
          <p:nvPr/>
        </p:nvGrpSpPr>
        <p:grpSpPr bwMode="auto">
          <a:xfrm>
            <a:off x="1057275" y="3738038"/>
            <a:ext cx="1390650" cy="555625"/>
            <a:chOff x="5024963" y="2979680"/>
            <a:chExt cx="1391243" cy="556273"/>
          </a:xfrm>
        </p:grpSpPr>
        <p:grpSp>
          <p:nvGrpSpPr>
            <p:cNvPr id="19480" name="Group 132"/>
            <p:cNvGrpSpPr>
              <a:grpSpLocks/>
            </p:cNvGrpSpPr>
            <p:nvPr/>
          </p:nvGrpSpPr>
          <p:grpSpPr bwMode="auto">
            <a:xfrm>
              <a:off x="5024963" y="2979680"/>
              <a:ext cx="1391243" cy="556273"/>
              <a:chOff x="456838" y="1668010"/>
              <a:chExt cx="1390516" cy="555819"/>
            </a:xfrm>
          </p:grpSpPr>
          <p:sp>
            <p:nvSpPr>
              <p:cNvPr id="19482" name="TextBox 133"/>
              <p:cNvSpPr txBox="1">
                <a:spLocks noChangeArrowheads="1"/>
              </p:cNvSpPr>
              <p:nvPr/>
            </p:nvSpPr>
            <p:spPr bwMode="auto">
              <a:xfrm>
                <a:off x="456838" y="1916303"/>
                <a:ext cx="954358" cy="307526"/>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Shortage</a:t>
                </a:r>
              </a:p>
            </p:txBody>
          </p:sp>
          <p:sp>
            <p:nvSpPr>
              <p:cNvPr id="98" name="Left Brace 97"/>
              <p:cNvSpPr/>
              <p:nvPr/>
            </p:nvSpPr>
            <p:spPr>
              <a:xfrm rot="16200000">
                <a:off x="1615570" y="1577563"/>
                <a:ext cx="141336" cy="322231"/>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cxnSp>
          <p:nvCxnSpPr>
            <p:cNvPr id="96" name="Straight Connector 95"/>
            <p:cNvCxnSpPr/>
            <p:nvPr/>
          </p:nvCxnSpPr>
          <p:spPr>
            <a:xfrm flipV="1">
              <a:off x="5960400" y="3129079"/>
              <a:ext cx="279519" cy="2733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9" name="Freeform 183"/>
          <p:cNvSpPr>
            <a:spLocks/>
          </p:cNvSpPr>
          <p:nvPr/>
        </p:nvSpPr>
        <p:spPr bwMode="auto">
          <a:xfrm>
            <a:off x="2022475" y="35697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sp>
        <p:nvSpPr>
          <p:cNvPr id="57" name="Freeform 183"/>
          <p:cNvSpPr>
            <a:spLocks/>
          </p:cNvSpPr>
          <p:nvPr/>
        </p:nvSpPr>
        <p:spPr bwMode="auto">
          <a:xfrm>
            <a:off x="7821613" y="357452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a:p>
        </p:txBody>
      </p:sp>
      <p:sp>
        <p:nvSpPr>
          <p:cNvPr id="56" name="Title 2"/>
          <p:cNvSpPr>
            <a:spLocks noGrp="1"/>
          </p:cNvSpPr>
          <p:nvPr>
            <p:ph type="title"/>
          </p:nvPr>
        </p:nvSpPr>
        <p:spPr bwMode="auto">
          <a:xfrm>
            <a:off x="273132" y="0"/>
            <a:ext cx="8692737" cy="68876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rgbClr val="0070C0"/>
                </a:solidFill>
                <a:latin typeface="+mn-lt"/>
              </a:rPr>
              <a:t>Rent control in the short run and the long run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
                                        <p:tgtEl>
                                          <p:spTgt spid="20"/>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par>
                                <p:cTn id="12" presetID="22" presetClass="entr" presetSubtype="4" fill="hold"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par>
                          <p:cTn id="15" fill="hold" nodeType="afterGroup">
                            <p:stCondLst>
                              <p:cond delay="1000"/>
                            </p:stCondLst>
                            <p:childTnLst>
                              <p:par>
                                <p:cTn id="16" presetID="22" presetClass="entr" presetSubtype="1"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up)">
                                      <p:cBhvr>
                                        <p:cTn id="18" dur="1000"/>
                                        <p:tgtEl>
                                          <p:spTgt spid="9"/>
                                        </p:tgtEl>
                                      </p:cBhvr>
                                    </p:animEffect>
                                  </p:childTnLst>
                                </p:cTn>
                              </p:par>
                            </p:childTnLst>
                          </p:cTn>
                        </p:par>
                        <p:par>
                          <p:cTn id="19" fill="hold" nodeType="afterGroup">
                            <p:stCondLst>
                              <p:cond delay="2000"/>
                            </p:stCondLst>
                            <p:childTnLst>
                              <p:par>
                                <p:cTn id="20" presetID="22" presetClass="entr" presetSubtype="8"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1000"/>
                                        <p:tgtEl>
                                          <p:spTgt spid="7"/>
                                        </p:tgtEl>
                                      </p:cBhvr>
                                    </p:animEffect>
                                  </p:childTnLst>
                                </p:cTn>
                              </p:par>
                            </p:childTnLst>
                          </p:cTn>
                        </p:par>
                        <p:par>
                          <p:cTn id="23" fill="hold" nodeType="afterGroup">
                            <p:stCondLst>
                              <p:cond delay="3000"/>
                            </p:stCondLst>
                            <p:childTnLst>
                              <p:par>
                                <p:cTn id="24" presetID="22" presetClass="entr" presetSubtype="8"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left)">
                                      <p:cBhvr>
                                        <p:cTn id="26" dur="1000"/>
                                        <p:tgtEl>
                                          <p:spTgt spid="10"/>
                                        </p:tgtEl>
                                      </p:cBhvr>
                                    </p:animEffect>
                                  </p:childTnLst>
                                </p:cTn>
                              </p:par>
                            </p:childTnLst>
                          </p:cTn>
                        </p:par>
                        <p:par>
                          <p:cTn id="27" fill="hold" nodeType="afterGroup">
                            <p:stCondLst>
                              <p:cond delay="4000"/>
                            </p:stCondLst>
                            <p:childTnLst>
                              <p:par>
                                <p:cTn id="28" presetID="22" presetClass="entr" presetSubtype="8" fill="hold" grpId="0" nodeType="after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wipe(left)">
                                      <p:cBhvr>
                                        <p:cTn id="30" dur="500"/>
                                        <p:tgtEl>
                                          <p:spTgt spid="29"/>
                                        </p:tgtEl>
                                      </p:cBhvr>
                                    </p:animEffect>
                                  </p:childTnLst>
                                </p:cTn>
                              </p:par>
                            </p:childTnLst>
                          </p:cTn>
                        </p:par>
                        <p:par>
                          <p:cTn id="31" fill="hold" nodeType="afterGroup">
                            <p:stCondLst>
                              <p:cond delay="4500"/>
                            </p:stCondLst>
                            <p:childTnLst>
                              <p:par>
                                <p:cTn id="32" presetID="22" presetClass="entr" presetSubtype="8" fill="hold" grpId="0" nodeType="afterEffect">
                                  <p:stCondLst>
                                    <p:cond delay="0"/>
                                  </p:stCondLst>
                                  <p:childTnLst>
                                    <p:set>
                                      <p:cBhvr>
                                        <p:cTn id="33" dur="1" fill="hold">
                                          <p:stCondLst>
                                            <p:cond delay="0"/>
                                          </p:stCondLst>
                                        </p:cTn>
                                        <p:tgtEl>
                                          <p:spTgt spid="93"/>
                                        </p:tgtEl>
                                        <p:attrNameLst>
                                          <p:attrName>style.visibility</p:attrName>
                                        </p:attrNameLst>
                                      </p:cBhvr>
                                      <p:to>
                                        <p:strVal val="visible"/>
                                      </p:to>
                                    </p:set>
                                    <p:animEffect transition="in" filter="wipe(left)">
                                      <p:cBhvr>
                                        <p:cTn id="34" dur="500"/>
                                        <p:tgtEl>
                                          <p:spTgt spid="93"/>
                                        </p:tgtEl>
                                      </p:cBhvr>
                                    </p:animEffect>
                                  </p:childTnLst>
                                </p:cTn>
                              </p:par>
                            </p:childTnLst>
                          </p:cTn>
                        </p:par>
                        <p:par>
                          <p:cTn id="35" fill="hold" nodeType="afterGroup">
                            <p:stCondLst>
                              <p:cond delay="5000"/>
                            </p:stCondLst>
                            <p:childTnLst>
                              <p:par>
                                <p:cTn id="36" presetID="22" presetClass="entr" presetSubtype="8" fill="hold" nodeType="after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wipe(left)">
                                      <p:cBhvr>
                                        <p:cTn id="38" dur="500"/>
                                        <p:tgtEl>
                                          <p:spTgt spid="23"/>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wipe(left)">
                                      <p:cBhvr>
                                        <p:cTn id="43" dur="500"/>
                                        <p:tgtEl>
                                          <p:spTgt spid="22"/>
                                        </p:tgtEl>
                                      </p:cBhvr>
                                    </p:animEffect>
                                  </p:childTnLst>
                                </p:cTn>
                              </p:par>
                            </p:childTnLst>
                          </p:cTn>
                        </p:par>
                        <p:par>
                          <p:cTn id="44" fill="hold" nodeType="afterGroup">
                            <p:stCondLst>
                              <p:cond delay="500"/>
                            </p:stCondLst>
                            <p:childTnLst>
                              <p:par>
                                <p:cTn id="45" presetID="22" presetClass="entr" presetSubtype="8" fill="hold" nodeType="after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wipe(left)">
                                      <p:cBhvr>
                                        <p:cTn id="47" dur="500"/>
                                        <p:tgtEl>
                                          <p:spTgt spid="14"/>
                                        </p:tgtEl>
                                      </p:cBhvr>
                                    </p:animEffect>
                                  </p:childTnLst>
                                </p:cTn>
                              </p:par>
                              <p:par>
                                <p:cTn id="48" presetID="22" presetClass="entr" presetSubtype="4" fill="hold" nodeType="with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wipe(down)">
                                      <p:cBhvr>
                                        <p:cTn id="50" dur="500"/>
                                        <p:tgtEl>
                                          <p:spTgt spid="12"/>
                                        </p:tgtEl>
                                      </p:cBhvr>
                                    </p:animEffect>
                                  </p:childTnLst>
                                </p:cTn>
                              </p:par>
                            </p:childTnLst>
                          </p:cTn>
                        </p:par>
                        <p:par>
                          <p:cTn id="51" fill="hold" nodeType="afterGroup">
                            <p:stCondLst>
                              <p:cond delay="1000"/>
                            </p:stCondLst>
                            <p:childTnLst>
                              <p:par>
                                <p:cTn id="52" presetID="22" presetClass="entr" presetSubtype="8" fill="hold" nodeType="after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wipe(left)">
                                      <p:cBhvr>
                                        <p:cTn id="54" dur="1000"/>
                                        <p:tgtEl>
                                          <p:spTgt spid="17"/>
                                        </p:tgtEl>
                                      </p:cBhvr>
                                    </p:animEffect>
                                  </p:childTnLst>
                                </p:cTn>
                              </p:par>
                            </p:childTnLst>
                          </p:cTn>
                        </p:par>
                        <p:par>
                          <p:cTn id="55" fill="hold" nodeType="afterGroup">
                            <p:stCondLst>
                              <p:cond delay="2000"/>
                            </p:stCondLst>
                            <p:childTnLst>
                              <p:par>
                                <p:cTn id="56" presetID="22" presetClass="entr" presetSubtype="8" fill="hold" nodeType="after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wipe(left)">
                                      <p:cBhvr>
                                        <p:cTn id="58" dur="1000"/>
                                        <p:tgtEl>
                                          <p:spTgt spid="16"/>
                                        </p:tgtEl>
                                      </p:cBhvr>
                                    </p:animEffect>
                                  </p:childTnLst>
                                </p:cTn>
                              </p:par>
                            </p:childTnLst>
                          </p:cTn>
                        </p:par>
                        <p:par>
                          <p:cTn id="59" fill="hold" nodeType="afterGroup">
                            <p:stCondLst>
                              <p:cond delay="3000"/>
                            </p:stCondLst>
                            <p:childTnLst>
                              <p:par>
                                <p:cTn id="60" presetID="22" presetClass="entr" presetSubtype="8" fill="hold" nodeType="after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wipe(left)">
                                      <p:cBhvr>
                                        <p:cTn id="62" dur="1000"/>
                                        <p:tgtEl>
                                          <p:spTgt spid="18"/>
                                        </p:tgtEl>
                                      </p:cBhvr>
                                    </p:animEffect>
                                  </p:childTnLst>
                                </p:cTn>
                              </p:par>
                            </p:childTnLst>
                          </p:cTn>
                        </p:par>
                        <p:par>
                          <p:cTn id="63" fill="hold" nodeType="afterGroup">
                            <p:stCondLst>
                              <p:cond delay="4000"/>
                            </p:stCondLst>
                            <p:childTnLst>
                              <p:par>
                                <p:cTn id="64" presetID="22" presetClass="entr" presetSubtype="8" fill="hold" grpId="0" nodeType="afterEffect">
                                  <p:stCondLst>
                                    <p:cond delay="0"/>
                                  </p:stCondLst>
                                  <p:childTnLst>
                                    <p:set>
                                      <p:cBhvr>
                                        <p:cTn id="65" dur="1" fill="hold">
                                          <p:stCondLst>
                                            <p:cond delay="0"/>
                                          </p:stCondLst>
                                        </p:cTn>
                                        <p:tgtEl>
                                          <p:spTgt spid="80"/>
                                        </p:tgtEl>
                                        <p:attrNameLst>
                                          <p:attrName>style.visibility</p:attrName>
                                        </p:attrNameLst>
                                      </p:cBhvr>
                                      <p:to>
                                        <p:strVal val="visible"/>
                                      </p:to>
                                    </p:set>
                                    <p:animEffect transition="in" filter="wipe(left)">
                                      <p:cBhvr>
                                        <p:cTn id="66" dur="500"/>
                                        <p:tgtEl>
                                          <p:spTgt spid="80"/>
                                        </p:tgtEl>
                                      </p:cBhvr>
                                    </p:animEffect>
                                  </p:childTnLst>
                                </p:cTn>
                              </p:par>
                            </p:childTnLst>
                          </p:cTn>
                        </p:par>
                        <p:par>
                          <p:cTn id="67" fill="hold" nodeType="afterGroup">
                            <p:stCondLst>
                              <p:cond delay="4500"/>
                            </p:stCondLst>
                            <p:childTnLst>
                              <p:par>
                                <p:cTn id="68" presetID="22" presetClass="entr" presetSubtype="8" fill="hold" grpId="0" nodeType="afterEffect">
                                  <p:stCondLst>
                                    <p:cond delay="0"/>
                                  </p:stCondLst>
                                  <p:childTnLst>
                                    <p:set>
                                      <p:cBhvr>
                                        <p:cTn id="69" dur="1" fill="hold">
                                          <p:stCondLst>
                                            <p:cond delay="0"/>
                                          </p:stCondLst>
                                        </p:cTn>
                                        <p:tgtEl>
                                          <p:spTgt spid="57"/>
                                        </p:tgtEl>
                                        <p:attrNameLst>
                                          <p:attrName>style.visibility</p:attrName>
                                        </p:attrNameLst>
                                      </p:cBhvr>
                                      <p:to>
                                        <p:strVal val="visible"/>
                                      </p:to>
                                    </p:set>
                                    <p:animEffect transition="in" filter="wipe(left)">
                                      <p:cBhvr>
                                        <p:cTn id="70" dur="500"/>
                                        <p:tgtEl>
                                          <p:spTgt spid="57"/>
                                        </p:tgtEl>
                                      </p:cBhvr>
                                    </p:animEffect>
                                  </p:childTnLst>
                                </p:cTn>
                              </p:par>
                            </p:childTnLst>
                          </p:cTn>
                        </p:par>
                        <p:par>
                          <p:cTn id="71" fill="hold" nodeType="afterGroup">
                            <p:stCondLst>
                              <p:cond delay="5000"/>
                            </p:stCondLst>
                            <p:childTnLst>
                              <p:par>
                                <p:cTn id="72" presetID="22" presetClass="entr" presetSubtype="8" fill="hold" nodeType="afterEffect">
                                  <p:stCondLst>
                                    <p:cond delay="0"/>
                                  </p:stCondLst>
                                  <p:childTnLst>
                                    <p:set>
                                      <p:cBhvr>
                                        <p:cTn id="73" dur="1" fill="hold">
                                          <p:stCondLst>
                                            <p:cond delay="0"/>
                                          </p:stCondLst>
                                        </p:cTn>
                                        <p:tgtEl>
                                          <p:spTgt spid="19"/>
                                        </p:tgtEl>
                                        <p:attrNameLst>
                                          <p:attrName>style.visibility</p:attrName>
                                        </p:attrNameLst>
                                      </p:cBhvr>
                                      <p:to>
                                        <p:strVal val="visible"/>
                                      </p:to>
                                    </p:set>
                                    <p:animEffect transition="in" filter="wipe(left)">
                                      <p:cBhvr>
                                        <p:cTn id="74" dur="500"/>
                                        <p:tgtEl>
                                          <p:spTgt spid="19"/>
                                        </p:tgtEl>
                                      </p:cBhvr>
                                    </p:animEffect>
                                  </p:childTnLst>
                                </p:cTn>
                              </p:par>
                            </p:childTnLst>
                          </p:cTn>
                        </p:par>
                      </p:childTnLst>
                    </p:cTn>
                  </p:par>
                  <p:par>
                    <p:cTn id="75" fill="hold">
                      <p:stCondLst>
                        <p:cond delay="indefinite"/>
                      </p:stCondLst>
                      <p:childTnLst>
                        <p:par>
                          <p:cTn id="76" fill="hold" nodeType="afterGroup">
                            <p:stCondLst>
                              <p:cond delay="0"/>
                            </p:stCondLst>
                            <p:childTnLst>
                              <p:par>
                                <p:cTn id="77" presetID="22" presetClass="entr" presetSubtype="8" fill="hold" grpId="0" nodeType="clickEffect">
                                  <p:stCondLst>
                                    <p:cond delay="0"/>
                                  </p:stCondLst>
                                  <p:childTnLst>
                                    <p:set>
                                      <p:cBhvr>
                                        <p:cTn id="78" dur="1" fill="hold">
                                          <p:stCondLst>
                                            <p:cond delay="0"/>
                                          </p:stCondLst>
                                        </p:cTn>
                                        <p:tgtEl>
                                          <p:spTgt spid="21"/>
                                        </p:tgtEl>
                                        <p:attrNameLst>
                                          <p:attrName>style.visibility</p:attrName>
                                        </p:attrNameLst>
                                      </p:cBhvr>
                                      <p:to>
                                        <p:strVal val="visible"/>
                                      </p:to>
                                    </p:set>
                                    <p:animEffect transition="in" filter="wipe(left)">
                                      <p:cBhvr>
                                        <p:cTn id="7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P spid="80" grpId="0" animBg="1"/>
      <p:bldP spid="93" grpId="0" animBg="1"/>
      <p:bldP spid="29" grpId="0" animBg="1"/>
      <p:bldP spid="57" grpId="0" animBg="1"/>
    </p:bldLst>
  </p:timing>
</p:sld>
</file>

<file path=ppt/theme/theme1.xml><?xml version="1.0" encoding="utf-8"?>
<a:theme xmlns:a="http://schemas.openxmlformats.org/drawingml/2006/main" name="Case 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8915</TotalTime>
  <Words>2367</Words>
  <Application>Microsoft Office PowerPoint</Application>
  <PresentationFormat>On-screen Show (4:3)</PresentationFormat>
  <Paragraphs>437</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Case study</vt:lpstr>
      <vt:lpstr>Supply, Demand, and Government Policy</vt:lpstr>
      <vt:lpstr>Controls on Price – Price Ceiling</vt:lpstr>
      <vt:lpstr>Hamburger market with a price ceiling</vt:lpstr>
      <vt:lpstr>Controls on Price – Price Ceiling</vt:lpstr>
      <vt:lpstr>Price Ceiling: Gas Price Policy in 1973</vt:lpstr>
      <vt:lpstr>Price Ceiling: Market for gasoline </vt:lpstr>
      <vt:lpstr>Price Ceiling: Rent controls</vt:lpstr>
      <vt:lpstr>Price Ceiling: Rent controls</vt:lpstr>
      <vt:lpstr>Rent control in the short run and the long run</vt:lpstr>
      <vt:lpstr>Price Ceiling: Rent controls</vt:lpstr>
      <vt:lpstr>Controls on Price – Price Floor</vt:lpstr>
      <vt:lpstr>Price Floor: Hamburger Market</vt:lpstr>
      <vt:lpstr>Controls on Price – Price Floor</vt:lpstr>
      <vt:lpstr>Price Floor: The minimum wage</vt:lpstr>
      <vt:lpstr>Price Floor: The minimum wage</vt:lpstr>
      <vt:lpstr>Price Floor: Minimum wage and the labor market</vt:lpstr>
      <vt:lpstr>Controls on Prices</vt:lpstr>
      <vt:lpstr>A tax on sellers</vt:lpstr>
      <vt:lpstr>Tax on Sellers  </vt:lpstr>
      <vt:lpstr>Taxes on Sellers </vt:lpstr>
      <vt:lpstr>Tax on Buyers</vt:lpstr>
      <vt:lpstr>Taxes on Buyers </vt:lpstr>
      <vt:lpstr>Tax on Buyers </vt:lpstr>
      <vt:lpstr>Income Tax and Labor Markets</vt:lpstr>
      <vt:lpstr>Income Tax and Labor Markets</vt:lpstr>
      <vt:lpstr>The Tax Burden</vt:lpstr>
      <vt:lpstr>How the burden of a tax is divided</vt:lpstr>
      <vt:lpstr>How the burden of a tax is divided</vt:lpstr>
      <vt:lpstr>The Tax Burden </vt:lpstr>
      <vt:lpstr>Who pays the luxury tax?</vt:lpstr>
    </vt:vector>
  </TitlesOfParts>
  <Company>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Network Administrator</dc:creator>
  <cp:lastModifiedBy>Michael</cp:lastModifiedBy>
  <cp:revision>405</cp:revision>
  <dcterms:created xsi:type="dcterms:W3CDTF">2008-07-04T09:17:33Z</dcterms:created>
  <dcterms:modified xsi:type="dcterms:W3CDTF">2013-01-30T02:07:00Z</dcterms:modified>
</cp:coreProperties>
</file>