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4.xml" ContentType="application/vnd.openxmlformats-officedocument.theme+xml"/>
  <Override PartName="/ppt/slideLayouts/slideLayout6.xml" ContentType="application/vnd.openxmlformats-officedocument.presentationml.slideLayout+xml"/>
  <Override PartName="/ppt/theme/theme5.xml" ContentType="application/vnd.openxmlformats-officedocument.theme+xml"/>
  <Override PartName="/ppt/slideLayouts/slideLayout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2" r:id="rId2"/>
    <p:sldMasterId id="2147483655" r:id="rId3"/>
    <p:sldMasterId id="2147483674" r:id="rId4"/>
    <p:sldMasterId id="2147483676" r:id="rId5"/>
    <p:sldMasterId id="2147483705" r:id="rId6"/>
  </p:sldMasterIdLst>
  <p:notesMasterIdLst>
    <p:notesMasterId r:id="rId28"/>
  </p:notesMasterIdLst>
  <p:sldIdLst>
    <p:sldId id="259" r:id="rId7"/>
    <p:sldId id="260" r:id="rId8"/>
    <p:sldId id="261" r:id="rId9"/>
    <p:sldId id="262" r:id="rId10"/>
    <p:sldId id="263" r:id="rId11"/>
    <p:sldId id="266" r:id="rId12"/>
    <p:sldId id="265" r:id="rId13"/>
    <p:sldId id="270" r:id="rId14"/>
    <p:sldId id="287" r:id="rId15"/>
    <p:sldId id="277" r:id="rId16"/>
    <p:sldId id="273" r:id="rId17"/>
    <p:sldId id="274" r:id="rId18"/>
    <p:sldId id="275" r:id="rId19"/>
    <p:sldId id="276" r:id="rId20"/>
    <p:sldId id="278" r:id="rId21"/>
    <p:sldId id="279" r:id="rId22"/>
    <p:sldId id="280" r:id="rId23"/>
    <p:sldId id="281" r:id="rId24"/>
    <p:sldId id="282" r:id="rId25"/>
    <p:sldId id="283" r:id="rId26"/>
    <p:sldId id="284"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F8EDEC"/>
    <a:srgbClr val="000070"/>
    <a:srgbClr val="0000B8"/>
    <a:srgbClr val="006400"/>
    <a:srgbClr val="9E0000"/>
    <a:srgbClr val="000099"/>
    <a:srgbClr val="0048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9" autoAdjust="0"/>
    <p:restoredTop sz="94667" autoAdjust="0"/>
  </p:normalViewPr>
  <p:slideViewPr>
    <p:cSldViewPr snapToGrid="0">
      <p:cViewPr varScale="1">
        <p:scale>
          <a:sx n="85" d="100"/>
          <a:sy n="85" d="100"/>
        </p:scale>
        <p:origin x="-60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A13EBD0-429C-4670-8B6C-7DEED8E00115}" type="datetimeFigureOut">
              <a:rPr lang="en-US"/>
              <a:pPr>
                <a:defRPr/>
              </a:pPr>
              <a:t>5/4/2013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1BDA7637-1DA2-4CC1-BFCC-E0A08685DA51}" type="slidenum">
              <a:rPr lang="en-US"/>
              <a:pPr>
                <a:defRPr/>
              </a:pPr>
              <a:t>‹#›</a:t>
            </a:fld>
            <a:endParaRPr lang="en-US"/>
          </a:p>
        </p:txBody>
      </p:sp>
    </p:spTree>
    <p:extLst>
      <p:ext uri="{BB962C8B-B14F-4D97-AF65-F5344CB8AC3E}">
        <p14:creationId xmlns:p14="http://schemas.microsoft.com/office/powerpoint/2010/main" val="10604029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514600"/>
            <a:ext cx="9144000" cy="2514600"/>
          </a:xfrm>
          <a:prstGeom prst="rect">
            <a:avLst/>
          </a:prstGeom>
        </p:spPr>
        <p:txBody>
          <a:bodyPr/>
          <a:lstStyle>
            <a:lvl1pPr algn="ctr">
              <a:defRPr sz="4000" b="0" baseline="0">
                <a:solidFill>
                  <a:srgbClr val="A61902"/>
                </a:solidFill>
                <a:latin typeface="Times New Roman" pitchFamily="18" charset="0"/>
                <a:ea typeface="Arial Unicode MS" pitchFamily="34" charset="-128"/>
                <a:cs typeface="Times New Roman" pitchFamily="18" charset="0"/>
              </a:defRPr>
            </a:lvl1pPr>
          </a:lstStyle>
          <a:p>
            <a:endParaRPr lang="en-US" dirty="0"/>
          </a:p>
        </p:txBody>
      </p:sp>
    </p:spTree>
    <p:extLst>
      <p:ext uri="{BB962C8B-B14F-4D97-AF65-F5344CB8AC3E}">
        <p14:creationId xmlns:p14="http://schemas.microsoft.com/office/powerpoint/2010/main" val="2899784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763000" cy="762000"/>
          </a:xfrm>
          <a:prstGeom prst="rect">
            <a:avLst/>
          </a:prstGeom>
        </p:spPr>
        <p:txBody>
          <a:bodyPr/>
          <a:lstStyle>
            <a:lvl1pPr>
              <a:defRPr sz="4000">
                <a:solidFill>
                  <a:srgbClr val="00007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81000" y="990600"/>
            <a:ext cx="8534400" cy="5410200"/>
          </a:xfrm>
          <a:prstGeom prst="rect">
            <a:avLst/>
          </a:prstGeom>
        </p:spPr>
        <p:txBody>
          <a:bodyPr/>
          <a:lstStyle>
            <a:lvl1pPr>
              <a:defRPr sz="3400"/>
            </a:lvl1pPr>
            <a:lvl2pPr>
              <a:defRPr sz="3200"/>
            </a:lvl2pPr>
            <a:lvl3pPr>
              <a:defRPr sz="2800"/>
            </a:lvl3pPr>
            <a:lvl4pPr>
              <a:defRPr sz="24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351940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Tree>
    <p:extLst>
      <p:ext uri="{BB962C8B-B14F-4D97-AF65-F5344CB8AC3E}">
        <p14:creationId xmlns:p14="http://schemas.microsoft.com/office/powerpoint/2010/main" val="2558353776"/>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Tree>
    <p:extLst>
      <p:ext uri="{BB962C8B-B14F-4D97-AF65-F5344CB8AC3E}">
        <p14:creationId xmlns:p14="http://schemas.microsoft.com/office/powerpoint/2010/main" val="3000270711"/>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763000" cy="762000"/>
          </a:xfrm>
          <a:prstGeom prst="rect">
            <a:avLst/>
          </a:prstGeom>
        </p:spPr>
        <p:txBody>
          <a:bodyPr/>
          <a:lstStyle>
            <a:lvl1pPr>
              <a:defRPr sz="4000">
                <a:solidFill>
                  <a:srgbClr val="00007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81000" y="990600"/>
            <a:ext cx="8534400" cy="5410200"/>
          </a:xfrm>
          <a:prstGeom prst="rect">
            <a:avLst/>
          </a:prstGeom>
        </p:spPr>
        <p:txBody>
          <a:bodyPr/>
          <a:lstStyle>
            <a:lvl1pPr>
              <a:defRPr sz="3400"/>
            </a:lvl1pPr>
            <a:lvl2pPr>
              <a:defRPr sz="3200"/>
            </a:lvl2pPr>
            <a:lvl3pPr>
              <a:defRPr sz="2800"/>
            </a:lvl3pPr>
            <a:lvl4pPr>
              <a:defRPr sz="24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855382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Content Placeholder 4"/>
          <p:cNvSpPr>
            <a:spLocks noGrp="1"/>
          </p:cNvSpPr>
          <p:nvPr>
            <p:ph sz="quarter" idx="10"/>
          </p:nvPr>
        </p:nvSpPr>
        <p:spPr>
          <a:xfrm>
            <a:off x="304800" y="914400"/>
            <a:ext cx="8534400" cy="55626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a:xfrm>
            <a:off x="304800" y="381000"/>
            <a:ext cx="8610600" cy="533400"/>
          </a:xfrm>
          <a:prstGeom prst="rect">
            <a:avLst/>
          </a:prstGeom>
        </p:spPr>
        <p:txBody>
          <a:bodyPr/>
          <a:lstStyle>
            <a:lvl1pPr>
              <a:defRPr sz="3200">
                <a:solidFill>
                  <a:srgbClr val="000099"/>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655111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Content Placeholder 4"/>
          <p:cNvSpPr>
            <a:spLocks noGrp="1"/>
          </p:cNvSpPr>
          <p:nvPr>
            <p:ph sz="quarter" idx="10"/>
          </p:nvPr>
        </p:nvSpPr>
        <p:spPr>
          <a:xfrm>
            <a:off x="304800" y="1066800"/>
            <a:ext cx="8534400" cy="54102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a:xfrm>
            <a:off x="1295400" y="0"/>
            <a:ext cx="6477000" cy="1066800"/>
          </a:xfrm>
          <a:prstGeom prst="rect">
            <a:avLst/>
          </a:prstGeom>
        </p:spPr>
        <p:txBody>
          <a:bodyPr/>
          <a:lstStyle>
            <a:lvl1pPr>
              <a:defRPr sz="3200">
                <a:solidFill>
                  <a:srgbClr val="9E0000"/>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215530948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6.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7"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
        <p:nvSpPr>
          <p:cNvPr id="5" name="Text Box 7"/>
          <p:cNvSpPr txBox="1">
            <a:spLocks noChangeArrowheads="1"/>
          </p:cNvSpPr>
          <p:nvPr userDrawn="1"/>
        </p:nvSpPr>
        <p:spPr bwMode="auto">
          <a:xfrm>
            <a:off x="5257800" y="6627813"/>
            <a:ext cx="3886200"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900" dirty="0" smtClean="0">
                <a:solidFill>
                  <a:srgbClr val="7F7F7F"/>
                </a:solidFill>
              </a:rPr>
              <a:t>copyright © </a:t>
            </a:r>
            <a:r>
              <a:rPr lang="en-US" sz="900" dirty="0" err="1" smtClean="0">
                <a:solidFill>
                  <a:srgbClr val="7F7F7F"/>
                </a:solidFill>
              </a:rPr>
              <a:t>michael</a:t>
            </a:r>
            <a:r>
              <a:rPr lang="en-US" sz="900" dirty="0" smtClean="0">
                <a:solidFill>
                  <a:srgbClr val="7F7F7F"/>
                </a:solidFill>
              </a:rPr>
              <a:t> .roberson@eStudy.us 2010, All  rights reserved</a:t>
            </a:r>
          </a:p>
        </p:txBody>
      </p:sp>
    </p:spTree>
  </p:cSld>
  <p:clrMap bg1="lt1" tx1="dk1" bg2="lt2" tx2="dk2" accent1="accent1" accent2="accent2" accent3="accent3" accent4="accent4" accent5="accent5" accent6="accent6" hlink="hlink" folHlink="folHlink"/>
  <p:sldLayoutIdLst>
    <p:sldLayoutId id="2147483706" r:id="rId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1"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
        <p:nvSpPr>
          <p:cNvPr id="5" name="Text Box 7"/>
          <p:cNvSpPr txBox="1">
            <a:spLocks noChangeArrowheads="1"/>
          </p:cNvSpPr>
          <p:nvPr userDrawn="1"/>
        </p:nvSpPr>
        <p:spPr bwMode="auto">
          <a:xfrm>
            <a:off x="5257800" y="6627813"/>
            <a:ext cx="3886200"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900" dirty="0" smtClean="0">
                <a:solidFill>
                  <a:srgbClr val="7F7F7F"/>
                </a:solidFill>
              </a:rPr>
              <a:t>copyright © </a:t>
            </a:r>
            <a:r>
              <a:rPr lang="en-US" sz="900" dirty="0" err="1" smtClean="0">
                <a:solidFill>
                  <a:srgbClr val="7F7F7F"/>
                </a:solidFill>
              </a:rPr>
              <a:t>michael</a:t>
            </a:r>
            <a:r>
              <a:rPr lang="en-US" sz="900" dirty="0" smtClean="0">
                <a:solidFill>
                  <a:srgbClr val="7F7F7F"/>
                </a:solidFill>
              </a:rPr>
              <a:t> .roberson@eStudy.us 2010, All  rights reserved</a:t>
            </a:r>
          </a:p>
        </p:txBody>
      </p:sp>
    </p:spTree>
  </p:cSld>
  <p:clrMap bg1="lt1" tx1="dk1" bg2="lt2" tx2="dk2" accent1="accent1" accent2="accent2" accent3="accent3" accent4="accent4" accent5="accent5" accent6="accent6" hlink="hlink" folHlink="folHlink"/>
  <p:sldLayoutIdLst>
    <p:sldLayoutId id="2147483707" r:id="rId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5"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
        <p:nvSpPr>
          <p:cNvPr id="5" name="Text Box 7"/>
          <p:cNvSpPr txBox="1">
            <a:spLocks noChangeArrowheads="1"/>
          </p:cNvSpPr>
          <p:nvPr userDrawn="1"/>
        </p:nvSpPr>
        <p:spPr bwMode="auto">
          <a:xfrm>
            <a:off x="5257800" y="6627813"/>
            <a:ext cx="3886200"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900" dirty="0" smtClean="0">
                <a:solidFill>
                  <a:srgbClr val="7F7F7F"/>
                </a:solidFill>
              </a:rPr>
              <a:t>copyright © </a:t>
            </a:r>
            <a:r>
              <a:rPr lang="en-US" sz="900" dirty="0" err="1" smtClean="0">
                <a:solidFill>
                  <a:srgbClr val="7F7F7F"/>
                </a:solidFill>
              </a:rPr>
              <a:t>michael</a:t>
            </a:r>
            <a:r>
              <a:rPr lang="en-US" sz="900" dirty="0" smtClean="0">
                <a:solidFill>
                  <a:srgbClr val="7F7F7F"/>
                </a:solidFill>
              </a:rPr>
              <a:t> .roberson@eStudy.us 2010, All  rights reserved</a:t>
            </a:r>
          </a:p>
        </p:txBody>
      </p:sp>
    </p:spTree>
  </p:cSld>
  <p:clrMap bg1="lt1" tx1="dk1" bg2="lt2" tx2="dk2" accent1="accent1" accent2="accent2" accent3="accent3" accent4="accent4" accent5="accent5" accent6="accent6" hlink="hlink" folHlink="folHlink"/>
  <p:sldLayoutIdLst>
    <p:sldLayoutId id="2147483708" r:id="rId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99"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
        <p:nvSpPr>
          <p:cNvPr id="5" name="Text Box 7"/>
          <p:cNvSpPr txBox="1">
            <a:spLocks noChangeArrowheads="1"/>
          </p:cNvSpPr>
          <p:nvPr userDrawn="1"/>
        </p:nvSpPr>
        <p:spPr bwMode="auto">
          <a:xfrm>
            <a:off x="5257800" y="6627813"/>
            <a:ext cx="3886200"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900" dirty="0" smtClean="0">
                <a:solidFill>
                  <a:srgbClr val="7F7F7F"/>
                </a:solidFill>
              </a:rPr>
              <a:t>copyright © </a:t>
            </a:r>
            <a:r>
              <a:rPr lang="en-US" sz="900" dirty="0" err="1" smtClean="0">
                <a:solidFill>
                  <a:srgbClr val="7F7F7F"/>
                </a:solidFill>
              </a:rPr>
              <a:t>michael</a:t>
            </a:r>
            <a:r>
              <a:rPr lang="en-US" sz="900" dirty="0" smtClean="0">
                <a:solidFill>
                  <a:srgbClr val="7F7F7F"/>
                </a:solidFill>
              </a:rPr>
              <a:t> .roberson@eStudy.us 2010, All  rights reserved</a:t>
            </a:r>
          </a:p>
        </p:txBody>
      </p:sp>
    </p:spTree>
  </p:cSld>
  <p:clrMap bg1="lt1" tx1="dk1" bg2="lt2" tx2="dk2" accent1="accent1" accent2="accent2" accent3="accent3" accent4="accent4" accent5="accent5" accent6="accent6" hlink="hlink" folHlink="folHlink"/>
  <p:sldLayoutIdLst>
    <p:sldLayoutId id="2147483709" r:id="rId1"/>
    <p:sldLayoutId id="2147483712" r:id="rId2"/>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Rectangle 11"/>
          <p:cNvSpPr>
            <a:spLocks noChangeArrowheads="1"/>
          </p:cNvSpPr>
          <p:nvPr userDrawn="1"/>
        </p:nvSpPr>
        <p:spPr bwMode="auto">
          <a:xfrm>
            <a:off x="3429000" y="0"/>
            <a:ext cx="20050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800" b="1">
                <a:solidFill>
                  <a:schemeClr val="bg1"/>
                </a:solidFill>
                <a:latin typeface="Arial Unicode MS" pitchFamily="34" charset="-128"/>
                <a:ea typeface="Arial Unicode MS" pitchFamily="34" charset="-128"/>
                <a:cs typeface="Arial Unicode MS" pitchFamily="34" charset="-128"/>
              </a:rPr>
              <a:t>APPENDIX</a:t>
            </a:r>
          </a:p>
        </p:txBody>
      </p:sp>
      <p:sp>
        <p:nvSpPr>
          <p:cNvPr id="5123"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4"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
        <p:nvSpPr>
          <p:cNvPr id="6" name="Text Box 7"/>
          <p:cNvSpPr txBox="1">
            <a:spLocks noChangeArrowheads="1"/>
          </p:cNvSpPr>
          <p:nvPr userDrawn="1"/>
        </p:nvSpPr>
        <p:spPr bwMode="auto">
          <a:xfrm>
            <a:off x="5257800" y="6627813"/>
            <a:ext cx="3886200"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900" dirty="0" smtClean="0">
                <a:solidFill>
                  <a:srgbClr val="7F7F7F"/>
                </a:solidFill>
              </a:rPr>
              <a:t>copyright © </a:t>
            </a:r>
            <a:r>
              <a:rPr lang="en-US" sz="900" dirty="0" err="1" smtClean="0">
                <a:solidFill>
                  <a:srgbClr val="7F7F7F"/>
                </a:solidFill>
              </a:rPr>
              <a:t>michael</a:t>
            </a:r>
            <a:r>
              <a:rPr lang="en-US" sz="900" dirty="0" smtClean="0">
                <a:solidFill>
                  <a:srgbClr val="7F7F7F"/>
                </a:solidFill>
              </a:rPr>
              <a:t> .roberson@eStudy.us 2010, All  rights reserved</a:t>
            </a:r>
          </a:p>
        </p:txBody>
      </p:sp>
    </p:spTree>
  </p:cSld>
  <p:clrMap bg1="lt1" tx1="dk1" bg2="lt2" tx2="dk2" accent1="accent1" accent2="accent2" accent3="accent3" accent4="accent4" accent5="accent5" accent6="accent6" hlink="hlink" folHlink="folHlink"/>
  <p:sldLayoutIdLst>
    <p:sldLayoutId id="2147483710" r:id="rId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146"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47"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
        <p:nvSpPr>
          <p:cNvPr id="5" name="Text Box 7"/>
          <p:cNvSpPr txBox="1">
            <a:spLocks noChangeArrowheads="1"/>
          </p:cNvSpPr>
          <p:nvPr userDrawn="1"/>
        </p:nvSpPr>
        <p:spPr bwMode="auto">
          <a:xfrm>
            <a:off x="5257800" y="6627813"/>
            <a:ext cx="3886200"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900" dirty="0" smtClean="0">
                <a:solidFill>
                  <a:srgbClr val="7F7F7F"/>
                </a:solidFill>
              </a:rPr>
              <a:t>copyright © </a:t>
            </a:r>
            <a:r>
              <a:rPr lang="en-US" sz="900" dirty="0" err="1" smtClean="0">
                <a:solidFill>
                  <a:srgbClr val="7F7F7F"/>
                </a:solidFill>
              </a:rPr>
              <a:t>michael</a:t>
            </a:r>
            <a:r>
              <a:rPr lang="en-US" sz="900" dirty="0" smtClean="0">
                <a:solidFill>
                  <a:srgbClr val="7F7F7F"/>
                </a:solidFill>
              </a:rPr>
              <a:t> .roberson@eStudy.us 2010, All  rights reserved</a:t>
            </a:r>
          </a:p>
        </p:txBody>
      </p:sp>
    </p:spTree>
  </p:cSld>
  <p:clrMap bg1="lt1" tx1="dk1" bg2="lt2" tx2="dk2" accent1="accent1" accent2="accent2" accent3="accent3" accent4="accent4" accent5="accent5" accent6="accent6" hlink="hlink" folHlink="folHlink"/>
  <p:sldLayoutIdLst>
    <p:sldLayoutId id="2147483711" r:id="rId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bwMode="auto">
          <a:xfrm>
            <a:off x="0" y="2590800"/>
            <a:ext cx="9144000" cy="24384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r>
              <a:rPr lang="en-US" dirty="0" smtClean="0">
                <a:solidFill>
                  <a:schemeClr val="bg1">
                    <a:lumMod val="50000"/>
                  </a:schemeClr>
                </a:solidFill>
                <a:latin typeface="+mn-lt"/>
              </a:rPr>
              <a:t>Application: International</a:t>
            </a:r>
            <a:br>
              <a:rPr lang="en-US" dirty="0" smtClean="0">
                <a:solidFill>
                  <a:schemeClr val="bg1">
                    <a:lumMod val="50000"/>
                  </a:schemeClr>
                </a:solidFill>
                <a:latin typeface="+mn-lt"/>
              </a:rPr>
            </a:br>
            <a:r>
              <a:rPr lang="en-US" dirty="0" smtClean="0">
                <a:solidFill>
                  <a:schemeClr val="bg1">
                    <a:lumMod val="50000"/>
                  </a:schemeClr>
                </a:solidFill>
                <a:latin typeface="+mn-lt"/>
              </a:rPr>
              <a:t>Trade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369888" y="1152843"/>
            <a:ext cx="8534400" cy="3035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000" dirty="0" smtClean="0"/>
              <a:t>Increased variety of goods</a:t>
            </a:r>
          </a:p>
          <a:p>
            <a:r>
              <a:rPr lang="en-US" sz="3000" dirty="0" smtClean="0"/>
              <a:t>Lower costs through economies of scale</a:t>
            </a:r>
          </a:p>
          <a:p>
            <a:r>
              <a:rPr lang="en-US" sz="3000" dirty="0" smtClean="0"/>
              <a:t>Increased competition</a:t>
            </a:r>
          </a:p>
          <a:p>
            <a:r>
              <a:rPr lang="en-US" sz="3000" dirty="0" smtClean="0"/>
              <a:t>Enhanced flow of ideas</a:t>
            </a:r>
          </a:p>
        </p:txBody>
      </p:sp>
      <p:sp>
        <p:nvSpPr>
          <p:cNvPr id="4" name="Rectangle 3"/>
          <p:cNvSpPr/>
          <p:nvPr/>
        </p:nvSpPr>
        <p:spPr>
          <a:xfrm>
            <a:off x="3745899" y="386834"/>
            <a:ext cx="5011308" cy="461665"/>
          </a:xfrm>
          <a:prstGeom prst="rect">
            <a:avLst/>
          </a:prstGeom>
        </p:spPr>
        <p:txBody>
          <a:bodyPr wrap="none">
            <a:spAutoFit/>
          </a:bodyPr>
          <a:lstStyle/>
          <a:p>
            <a:r>
              <a:rPr lang="en-US" sz="2400" dirty="0">
                <a:solidFill>
                  <a:schemeClr val="bg1">
                    <a:lumMod val="50000"/>
                  </a:schemeClr>
                </a:solidFill>
              </a:rPr>
              <a:t>Other benefits of international trade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368300" y="1049338"/>
            <a:ext cx="8534400"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200" dirty="0" smtClean="0"/>
              <a:t>Tariff</a:t>
            </a:r>
            <a:r>
              <a:rPr lang="en-US" sz="3200" dirty="0"/>
              <a:t> </a:t>
            </a:r>
            <a:r>
              <a:rPr lang="en-US" sz="3200" dirty="0" smtClean="0"/>
              <a:t>– a tax on goods produced abroad and sold domestically</a:t>
            </a:r>
          </a:p>
          <a:p>
            <a:r>
              <a:rPr lang="en-US" sz="3200" dirty="0" smtClean="0"/>
              <a:t>Free trade</a:t>
            </a:r>
          </a:p>
          <a:p>
            <a:pPr lvl="1"/>
            <a:r>
              <a:rPr lang="en-US" sz="2800" dirty="0" smtClean="0"/>
              <a:t>Domestic price = world price</a:t>
            </a:r>
          </a:p>
          <a:p>
            <a:r>
              <a:rPr lang="en-US" sz="3200" dirty="0" smtClean="0"/>
              <a:t>Tariff on imports</a:t>
            </a:r>
          </a:p>
          <a:p>
            <a:pPr lvl="1"/>
            <a:r>
              <a:rPr lang="en-US" sz="2800" dirty="0" smtClean="0"/>
              <a:t>Raises domestic price above world price by the amount of the tariff</a:t>
            </a:r>
          </a:p>
        </p:txBody>
      </p:sp>
      <p:sp>
        <p:nvSpPr>
          <p:cNvPr id="5" name="Title 1"/>
          <p:cNvSpPr>
            <a:spLocks noGrp="1"/>
          </p:cNvSpPr>
          <p:nvPr>
            <p:ph type="title"/>
          </p:nvPr>
        </p:nvSpPr>
        <p:spPr bwMode="auto">
          <a:xfrm>
            <a:off x="3948113" y="281940"/>
            <a:ext cx="5013007" cy="762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defRPr/>
            </a:pPr>
            <a:r>
              <a:rPr lang="en-US" sz="3600" dirty="0" smtClean="0">
                <a:solidFill>
                  <a:schemeClr val="bg1">
                    <a:lumMod val="50000"/>
                  </a:schemeClr>
                </a:solidFill>
              </a:rPr>
              <a:t>Trade Restrictions – Tariff</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bwMode="auto">
          <a:xfrm>
            <a:off x="3933825" y="234950"/>
            <a:ext cx="5110163" cy="5334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r>
              <a:rPr lang="en-US" sz="4000" dirty="0">
                <a:solidFill>
                  <a:schemeClr val="bg1">
                    <a:lumMod val="50000"/>
                  </a:schemeClr>
                </a:solidFill>
                <a:latin typeface="+mn-lt"/>
              </a:rPr>
              <a:t>E</a:t>
            </a:r>
            <a:r>
              <a:rPr lang="en-US" sz="4000" dirty="0" smtClean="0">
                <a:solidFill>
                  <a:schemeClr val="bg1">
                    <a:lumMod val="50000"/>
                  </a:schemeClr>
                </a:solidFill>
                <a:latin typeface="+mn-lt"/>
              </a:rPr>
              <a:t>ffects of a tariff</a:t>
            </a:r>
          </a:p>
        </p:txBody>
      </p:sp>
      <p:grpSp>
        <p:nvGrpSpPr>
          <p:cNvPr id="5" name="Group 4"/>
          <p:cNvGrpSpPr>
            <a:grpSpLocks/>
          </p:cNvGrpSpPr>
          <p:nvPr/>
        </p:nvGrpSpPr>
        <p:grpSpPr bwMode="auto">
          <a:xfrm>
            <a:off x="0" y="985838"/>
            <a:ext cx="5691188" cy="3336925"/>
            <a:chOff x="-662345" y="2208039"/>
            <a:chExt cx="5692661" cy="3337714"/>
          </a:xfrm>
        </p:grpSpPr>
        <p:sp>
          <p:nvSpPr>
            <p:cNvPr id="6" name="Rectangle 5"/>
            <p:cNvSpPr/>
            <p:nvPr/>
          </p:nvSpPr>
          <p:spPr>
            <a:xfrm>
              <a:off x="728665" y="2231857"/>
              <a:ext cx="4301651" cy="330278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400" dirty="0"/>
            </a:p>
          </p:txBody>
        </p:sp>
        <p:grpSp>
          <p:nvGrpSpPr>
            <p:cNvPr id="22622" name="Group 5"/>
            <p:cNvGrpSpPr>
              <a:grpSpLocks/>
            </p:cNvGrpSpPr>
            <p:nvPr/>
          </p:nvGrpSpPr>
          <p:grpSpPr bwMode="auto">
            <a:xfrm>
              <a:off x="-662345" y="2208039"/>
              <a:ext cx="1425786" cy="3337714"/>
              <a:chOff x="439298" y="1626706"/>
              <a:chExt cx="1425786" cy="3337100"/>
            </a:xfrm>
          </p:grpSpPr>
          <p:cxnSp>
            <p:nvCxnSpPr>
              <p:cNvPr id="8" name="Straight Connector 7"/>
              <p:cNvCxnSpPr/>
              <p:nvPr/>
            </p:nvCxnSpPr>
            <p:spPr>
              <a:xfrm rot="5400000">
                <a:off x="151437" y="3289698"/>
                <a:ext cx="3337100" cy="111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2624" name="TextBox 8"/>
              <p:cNvSpPr txBox="1">
                <a:spLocks noChangeArrowheads="1"/>
              </p:cNvSpPr>
              <p:nvPr/>
            </p:nvSpPr>
            <p:spPr bwMode="auto">
              <a:xfrm>
                <a:off x="439298" y="1635858"/>
                <a:ext cx="1425786" cy="3077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a:t>Price of  </a:t>
                </a:r>
                <a:r>
                  <a:rPr lang="en-US" sz="1400" dirty="0" smtClean="0"/>
                  <a:t>wheat</a:t>
                </a:r>
                <a:endParaRPr lang="en-US" sz="1400" dirty="0"/>
              </a:p>
            </p:txBody>
          </p:sp>
        </p:grpSp>
      </p:grpSp>
      <p:grpSp>
        <p:nvGrpSpPr>
          <p:cNvPr id="10" name="Group 9"/>
          <p:cNvGrpSpPr>
            <a:grpSpLocks/>
          </p:cNvGrpSpPr>
          <p:nvPr/>
        </p:nvGrpSpPr>
        <p:grpSpPr bwMode="auto">
          <a:xfrm>
            <a:off x="1225550" y="4314825"/>
            <a:ext cx="5030788" cy="315913"/>
            <a:chOff x="1676400" y="5174604"/>
            <a:chExt cx="5029862" cy="314005"/>
          </a:xfrm>
        </p:grpSpPr>
        <p:cxnSp>
          <p:nvCxnSpPr>
            <p:cNvPr id="11" name="Straight Connector 10"/>
            <p:cNvCxnSpPr/>
            <p:nvPr/>
          </p:nvCxnSpPr>
          <p:spPr>
            <a:xfrm flipV="1">
              <a:off x="1828772" y="5177760"/>
              <a:ext cx="4302921" cy="315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2619" name="TextBox 11"/>
            <p:cNvSpPr txBox="1">
              <a:spLocks noChangeArrowheads="1"/>
            </p:cNvSpPr>
            <p:nvPr/>
          </p:nvSpPr>
          <p:spPr bwMode="auto">
            <a:xfrm>
              <a:off x="4947840" y="5174604"/>
              <a:ext cx="1758422" cy="30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a:t>Quantity of </a:t>
              </a:r>
              <a:r>
                <a:rPr lang="en-US" sz="1400" dirty="0" smtClean="0"/>
                <a:t>wheat</a:t>
              </a:r>
              <a:endParaRPr lang="en-US" sz="1400" dirty="0"/>
            </a:p>
          </p:txBody>
        </p:sp>
        <p:sp>
          <p:nvSpPr>
            <p:cNvPr id="22620" name="TextBox 12"/>
            <p:cNvSpPr txBox="1">
              <a:spLocks noChangeArrowheads="1"/>
            </p:cNvSpPr>
            <p:nvPr/>
          </p:nvSpPr>
          <p:spPr bwMode="auto">
            <a:xfrm>
              <a:off x="1676400" y="5181596"/>
              <a:ext cx="284057" cy="30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sp>
        <p:nvSpPr>
          <p:cNvPr id="14" name="TextBox 13"/>
          <p:cNvSpPr txBox="1">
            <a:spLocks noChangeArrowheads="1"/>
          </p:cNvSpPr>
          <p:nvPr/>
        </p:nvSpPr>
        <p:spPr bwMode="auto">
          <a:xfrm>
            <a:off x="5927725" y="1876425"/>
            <a:ext cx="2954338"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A tariff reduces the quantity of imports and moves a market closer to the equilibrium that would exist without trade. Total surplus falls by an amount equal to area D + F. These two triangles represent the deadweight loss from the tariff.</a:t>
            </a:r>
          </a:p>
        </p:txBody>
      </p:sp>
      <p:graphicFrame>
        <p:nvGraphicFramePr>
          <p:cNvPr id="21" name="Table 20"/>
          <p:cNvGraphicFramePr>
            <a:graphicFrameLocks noGrp="1"/>
          </p:cNvGraphicFramePr>
          <p:nvPr/>
        </p:nvGraphicFramePr>
        <p:xfrm>
          <a:off x="419100" y="5138738"/>
          <a:ext cx="6378575" cy="1436984"/>
        </p:xfrm>
        <a:graphic>
          <a:graphicData uri="http://schemas.openxmlformats.org/drawingml/2006/table">
            <a:tbl>
              <a:tblPr>
                <a:tableStyleId>{5C22544A-7EE6-4342-B048-85BDC9FD1C3A}</a:tableStyleId>
              </a:tblPr>
              <a:tblGrid>
                <a:gridCol w="2030803"/>
                <a:gridCol w="1622952"/>
                <a:gridCol w="1200623"/>
                <a:gridCol w="1524197"/>
              </a:tblGrid>
              <a:tr h="370314">
                <a:tc>
                  <a:txBody>
                    <a:bodyPr/>
                    <a:lstStyle/>
                    <a:p>
                      <a:endParaRPr lang="en-US" sz="1600" dirty="0">
                        <a:solidFill>
                          <a:srgbClr val="000070"/>
                        </a:solidFill>
                      </a:endParaRPr>
                    </a:p>
                  </a:txBody>
                  <a:tcPr marL="91452" marR="91452" marT="45655" marB="4565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smtClean="0">
                          <a:solidFill>
                            <a:srgbClr val="000070"/>
                          </a:solidFill>
                        </a:rPr>
                        <a:t>Before tariff</a:t>
                      </a:r>
                      <a:endParaRPr lang="en-US" sz="1600" dirty="0">
                        <a:solidFill>
                          <a:srgbClr val="000070"/>
                        </a:solidFill>
                      </a:endParaRPr>
                    </a:p>
                  </a:txBody>
                  <a:tcPr marL="91452" marR="91452" marT="45655" marB="4565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smtClean="0">
                          <a:solidFill>
                            <a:srgbClr val="000070"/>
                          </a:solidFill>
                        </a:rPr>
                        <a:t>After tariff</a:t>
                      </a:r>
                      <a:endParaRPr lang="en-US" sz="1600" dirty="0">
                        <a:solidFill>
                          <a:srgbClr val="000070"/>
                        </a:solidFill>
                      </a:endParaRPr>
                    </a:p>
                  </a:txBody>
                  <a:tcPr marL="91452" marR="91452" marT="45655" marB="4565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smtClean="0">
                          <a:solidFill>
                            <a:srgbClr val="000070"/>
                          </a:solidFill>
                        </a:rPr>
                        <a:t>Change</a:t>
                      </a:r>
                      <a:endParaRPr lang="en-US" sz="1600" dirty="0">
                        <a:solidFill>
                          <a:srgbClr val="000070"/>
                        </a:solidFill>
                      </a:endParaRPr>
                    </a:p>
                  </a:txBody>
                  <a:tcPr marL="91452" marR="91452" marT="45655" marB="4565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066373">
                <a:tc>
                  <a:txBody>
                    <a:bodyPr/>
                    <a:lstStyle/>
                    <a:p>
                      <a:r>
                        <a:rPr lang="en-US" sz="1600" dirty="0" smtClean="0">
                          <a:solidFill>
                            <a:srgbClr val="000070"/>
                          </a:solidFill>
                        </a:rPr>
                        <a:t>Consumer Surplus</a:t>
                      </a:r>
                    </a:p>
                    <a:p>
                      <a:r>
                        <a:rPr lang="en-US" sz="1600" dirty="0" smtClean="0">
                          <a:solidFill>
                            <a:srgbClr val="000070"/>
                          </a:solidFill>
                        </a:rPr>
                        <a:t>Produce</a:t>
                      </a:r>
                      <a:r>
                        <a:rPr lang="en-US" sz="1600" baseline="0" dirty="0" smtClean="0">
                          <a:solidFill>
                            <a:srgbClr val="000070"/>
                          </a:solidFill>
                        </a:rPr>
                        <a:t>r Surplus</a:t>
                      </a:r>
                    </a:p>
                    <a:p>
                      <a:r>
                        <a:rPr lang="en-US" sz="1600" baseline="0" dirty="0" smtClean="0">
                          <a:solidFill>
                            <a:srgbClr val="000070"/>
                          </a:solidFill>
                        </a:rPr>
                        <a:t>Government Revenue</a:t>
                      </a:r>
                    </a:p>
                    <a:p>
                      <a:r>
                        <a:rPr lang="en-US" sz="1600" baseline="0" dirty="0" smtClean="0">
                          <a:solidFill>
                            <a:srgbClr val="000070"/>
                          </a:solidFill>
                        </a:rPr>
                        <a:t>Total Surplus</a:t>
                      </a:r>
                      <a:endParaRPr lang="en-US" sz="1600" dirty="0">
                        <a:solidFill>
                          <a:srgbClr val="000070"/>
                        </a:solidFill>
                      </a:endParaRPr>
                    </a:p>
                  </a:txBody>
                  <a:tcPr marL="91452" marR="91452" marT="45655" marB="4565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smtClean="0"/>
                        <a:t>A+B+C+D+E+F</a:t>
                      </a:r>
                    </a:p>
                    <a:p>
                      <a:pPr algn="ctr"/>
                      <a:r>
                        <a:rPr lang="en-US" sz="1600" dirty="0" smtClean="0"/>
                        <a:t>G</a:t>
                      </a:r>
                    </a:p>
                    <a:p>
                      <a:pPr algn="ctr"/>
                      <a:r>
                        <a:rPr lang="en-US" sz="1600" dirty="0" smtClean="0"/>
                        <a:t>None</a:t>
                      </a:r>
                    </a:p>
                    <a:p>
                      <a:pPr algn="ctr"/>
                      <a:r>
                        <a:rPr lang="en-US" sz="1600" dirty="0" smtClean="0"/>
                        <a:t>A+B+C+D+E+F+G</a:t>
                      </a:r>
                      <a:endParaRPr lang="en-US" sz="1600" dirty="0"/>
                    </a:p>
                  </a:txBody>
                  <a:tcPr marL="91452" marR="91452" marT="45655" marB="4565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A+B</a:t>
                      </a:r>
                    </a:p>
                    <a:p>
                      <a:pPr algn="ctr"/>
                      <a:r>
                        <a:rPr lang="en-US" sz="1600" dirty="0" smtClean="0"/>
                        <a:t>C+G</a:t>
                      </a:r>
                    </a:p>
                    <a:p>
                      <a:pPr algn="ctr"/>
                      <a:r>
                        <a:rPr lang="en-US" sz="1600" dirty="0" smtClean="0"/>
                        <a:t>E</a:t>
                      </a:r>
                    </a:p>
                    <a:p>
                      <a:pPr algn="ctr"/>
                      <a:r>
                        <a:rPr lang="en-US" sz="1600" dirty="0" smtClean="0"/>
                        <a:t>A+B+C+E+G</a:t>
                      </a:r>
                      <a:endParaRPr lang="en-US" sz="1600" dirty="0"/>
                    </a:p>
                  </a:txBody>
                  <a:tcPr marL="91452" marR="91452" marT="45655" marB="4565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-(C+D+E+F)</a:t>
                      </a:r>
                    </a:p>
                    <a:p>
                      <a:pPr algn="ctr"/>
                      <a:r>
                        <a:rPr lang="en-US" sz="1600" dirty="0" smtClean="0"/>
                        <a:t>+C</a:t>
                      </a:r>
                    </a:p>
                    <a:p>
                      <a:pPr algn="ctr"/>
                      <a:r>
                        <a:rPr lang="en-US" sz="1600" dirty="0" smtClean="0"/>
                        <a:t>+E</a:t>
                      </a:r>
                    </a:p>
                    <a:p>
                      <a:pPr algn="ctr"/>
                      <a:r>
                        <a:rPr lang="en-US" sz="1600" dirty="0" smtClean="0"/>
                        <a:t>-(D+F)</a:t>
                      </a:r>
                      <a:endParaRPr lang="en-US" sz="1600" dirty="0"/>
                    </a:p>
                  </a:txBody>
                  <a:tcPr marL="91452" marR="91452" marT="45655" marB="4565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pSp>
        <p:nvGrpSpPr>
          <p:cNvPr id="22" name="Group 56"/>
          <p:cNvGrpSpPr>
            <a:grpSpLocks/>
          </p:cNvGrpSpPr>
          <p:nvPr/>
        </p:nvGrpSpPr>
        <p:grpSpPr bwMode="auto">
          <a:xfrm>
            <a:off x="2306638" y="4565650"/>
            <a:ext cx="1841500" cy="461963"/>
            <a:chOff x="1843717" y="3609280"/>
            <a:chExt cx="1842107" cy="461761"/>
          </a:xfrm>
        </p:grpSpPr>
        <p:sp>
          <p:nvSpPr>
            <p:cNvPr id="22610" name="TextBox 60"/>
            <p:cNvSpPr txBox="1">
              <a:spLocks noChangeArrowheads="1"/>
            </p:cNvSpPr>
            <p:nvPr/>
          </p:nvSpPr>
          <p:spPr bwMode="auto">
            <a:xfrm>
              <a:off x="1843717" y="3763264"/>
              <a:ext cx="184210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Imports without tariff </a:t>
              </a:r>
              <a:endParaRPr lang="en-US" sz="1400" baseline="-25000"/>
            </a:p>
          </p:txBody>
        </p:sp>
        <p:sp>
          <p:nvSpPr>
            <p:cNvPr id="59" name="Right Brace 58"/>
            <p:cNvSpPr/>
            <p:nvPr/>
          </p:nvSpPr>
          <p:spPr>
            <a:xfrm rot="5400000">
              <a:off x="2635421" y="2862041"/>
              <a:ext cx="195178" cy="1689657"/>
            </a:xfrm>
            <a:prstGeom prst="rightBrace">
              <a:avLst>
                <a:gd name="adj1" fmla="val 47759"/>
                <a:gd name="adj2" fmla="val 5000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pSp>
      <p:grpSp>
        <p:nvGrpSpPr>
          <p:cNvPr id="34" name="Group 90"/>
          <p:cNvGrpSpPr>
            <a:grpSpLocks/>
          </p:cNvGrpSpPr>
          <p:nvPr/>
        </p:nvGrpSpPr>
        <p:grpSpPr bwMode="auto">
          <a:xfrm>
            <a:off x="2803525" y="3522663"/>
            <a:ext cx="947738" cy="704850"/>
            <a:chOff x="2366441" y="3755571"/>
            <a:chExt cx="947631" cy="705441"/>
          </a:xfrm>
        </p:grpSpPr>
        <p:sp>
          <p:nvSpPr>
            <p:cNvPr id="22598" name="TextBox 91"/>
            <p:cNvSpPr txBox="1">
              <a:spLocks noChangeArrowheads="1"/>
            </p:cNvSpPr>
            <p:nvPr/>
          </p:nvSpPr>
          <p:spPr bwMode="auto">
            <a:xfrm>
              <a:off x="2366441" y="3755571"/>
              <a:ext cx="94763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Imports</a:t>
              </a:r>
            </a:p>
            <a:p>
              <a:pPr algn="ctr" eaLnBrk="1" hangingPunct="1"/>
              <a:r>
                <a:rPr lang="en-US" sz="1400" dirty="0"/>
                <a:t>with tariff </a:t>
              </a:r>
              <a:endParaRPr lang="en-US" sz="1400" baseline="-25000" dirty="0"/>
            </a:p>
          </p:txBody>
        </p:sp>
        <p:sp>
          <p:nvSpPr>
            <p:cNvPr id="93" name="Right Brace 92"/>
            <p:cNvSpPr/>
            <p:nvPr/>
          </p:nvSpPr>
          <p:spPr>
            <a:xfrm rot="16200000">
              <a:off x="2671881" y="3917235"/>
              <a:ext cx="251035" cy="836519"/>
            </a:xfrm>
            <a:prstGeom prst="rightBrace">
              <a:avLst>
                <a:gd name="adj1" fmla="val 47759"/>
                <a:gd name="adj2" fmla="val 5000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pSp>
      <p:grpSp>
        <p:nvGrpSpPr>
          <p:cNvPr id="7" name="Group 6"/>
          <p:cNvGrpSpPr/>
          <p:nvPr/>
        </p:nvGrpSpPr>
        <p:grpSpPr>
          <a:xfrm>
            <a:off x="1406525" y="1069975"/>
            <a:ext cx="2665413" cy="2809875"/>
            <a:chOff x="1406525" y="1069975"/>
            <a:chExt cx="2665413" cy="2809875"/>
          </a:xfrm>
        </p:grpSpPr>
        <p:grpSp>
          <p:nvGrpSpPr>
            <p:cNvPr id="15" name="Group 64"/>
            <p:cNvGrpSpPr>
              <a:grpSpLocks/>
            </p:cNvGrpSpPr>
            <p:nvPr/>
          </p:nvGrpSpPr>
          <p:grpSpPr bwMode="auto">
            <a:xfrm>
              <a:off x="2841625" y="2582863"/>
              <a:ext cx="800100" cy="309562"/>
              <a:chOff x="3473769" y="4007233"/>
              <a:chExt cx="799639" cy="284284"/>
            </a:xfrm>
          </p:grpSpPr>
          <p:sp>
            <p:nvSpPr>
              <p:cNvPr id="16" name="Isosceles Triangle 15"/>
              <p:cNvSpPr/>
              <p:nvPr/>
            </p:nvSpPr>
            <p:spPr>
              <a:xfrm>
                <a:off x="3473769" y="4007233"/>
                <a:ext cx="799639" cy="278453"/>
              </a:xfrm>
              <a:prstGeom prst="triangle">
                <a:avLst>
                  <a:gd name="adj" fmla="val 55372"/>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p>
            </p:txBody>
          </p:sp>
          <p:sp>
            <p:nvSpPr>
              <p:cNvPr id="22617" name="TextBox 92"/>
              <p:cNvSpPr txBox="1">
                <a:spLocks noChangeArrowheads="1"/>
              </p:cNvSpPr>
              <p:nvPr/>
            </p:nvSpPr>
            <p:spPr bwMode="auto">
              <a:xfrm>
                <a:off x="3755299" y="4009063"/>
                <a:ext cx="304716" cy="282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B</a:t>
                </a:r>
                <a:endParaRPr lang="en-US" sz="1400" baseline="-25000" dirty="0"/>
              </a:p>
            </p:txBody>
          </p:sp>
        </p:grpSp>
        <p:grpSp>
          <p:nvGrpSpPr>
            <p:cNvPr id="19" name="Group 27"/>
            <p:cNvGrpSpPr>
              <a:grpSpLocks/>
            </p:cNvGrpSpPr>
            <p:nvPr/>
          </p:nvGrpSpPr>
          <p:grpSpPr bwMode="auto">
            <a:xfrm>
              <a:off x="1412875" y="3278188"/>
              <a:ext cx="852488" cy="601662"/>
              <a:chOff x="857305" y="3633848"/>
              <a:chExt cx="852741" cy="602482"/>
            </a:xfrm>
          </p:grpSpPr>
          <p:sp>
            <p:nvSpPr>
              <p:cNvPr id="29" name="Isosceles Triangle 28"/>
              <p:cNvSpPr/>
              <p:nvPr/>
            </p:nvSpPr>
            <p:spPr bwMode="auto">
              <a:xfrm rot="10800000">
                <a:off x="857305" y="3633848"/>
                <a:ext cx="852741" cy="602482"/>
              </a:xfrm>
              <a:prstGeom prst="triangle">
                <a:avLst>
                  <a:gd name="adj" fmla="val 100000"/>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p>
            </p:txBody>
          </p:sp>
          <p:sp>
            <p:nvSpPr>
              <p:cNvPr id="22613" name="TextBox 92"/>
              <p:cNvSpPr txBox="1">
                <a:spLocks noChangeArrowheads="1"/>
              </p:cNvSpPr>
              <p:nvPr/>
            </p:nvSpPr>
            <p:spPr bwMode="auto">
              <a:xfrm>
                <a:off x="859462" y="3725090"/>
                <a:ext cx="32412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G</a:t>
                </a:r>
                <a:endParaRPr lang="en-US" sz="1400" baseline="-25000" dirty="0"/>
              </a:p>
            </p:txBody>
          </p:sp>
        </p:grpSp>
        <p:grpSp>
          <p:nvGrpSpPr>
            <p:cNvPr id="25" name="Group 65"/>
            <p:cNvGrpSpPr>
              <a:grpSpLocks/>
            </p:cNvGrpSpPr>
            <p:nvPr/>
          </p:nvGrpSpPr>
          <p:grpSpPr bwMode="auto">
            <a:xfrm>
              <a:off x="1408113" y="1069975"/>
              <a:ext cx="1812925" cy="1817688"/>
              <a:chOff x="851825" y="1426309"/>
              <a:chExt cx="1813220" cy="1817075"/>
            </a:xfrm>
          </p:grpSpPr>
          <p:grpSp>
            <p:nvGrpSpPr>
              <p:cNvPr id="22604" name="Group 30"/>
              <p:cNvGrpSpPr>
                <a:grpSpLocks/>
              </p:cNvGrpSpPr>
              <p:nvPr/>
            </p:nvGrpSpPr>
            <p:grpSpPr bwMode="auto">
              <a:xfrm>
                <a:off x="851825" y="1426309"/>
                <a:ext cx="1813220" cy="1574814"/>
                <a:chOff x="851825" y="1426309"/>
                <a:chExt cx="1813220" cy="1574814"/>
              </a:xfrm>
            </p:grpSpPr>
            <p:sp>
              <p:nvSpPr>
                <p:cNvPr id="32" name="Isosceles Triangle 31"/>
                <p:cNvSpPr/>
                <p:nvPr/>
              </p:nvSpPr>
              <p:spPr bwMode="auto">
                <a:xfrm rot="5400000">
                  <a:off x="1004627" y="1273507"/>
                  <a:ext cx="1507617" cy="1813220"/>
                </a:xfrm>
                <a:prstGeom prst="triangle">
                  <a:avLst>
                    <a:gd name="adj" fmla="val 100000"/>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p>
              </p:txBody>
            </p:sp>
            <p:sp>
              <p:nvSpPr>
                <p:cNvPr id="22609" name="TextBox 92"/>
                <p:cNvSpPr txBox="1">
                  <a:spLocks noChangeArrowheads="1"/>
                </p:cNvSpPr>
                <p:nvPr/>
              </p:nvSpPr>
              <p:spPr bwMode="auto">
                <a:xfrm>
                  <a:off x="1597534" y="2693346"/>
                  <a:ext cx="30489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A</a:t>
                  </a:r>
                  <a:endParaRPr lang="en-US" sz="1400" baseline="-25000" dirty="0"/>
                </a:p>
              </p:txBody>
            </p:sp>
          </p:grpSp>
          <p:grpSp>
            <p:nvGrpSpPr>
              <p:cNvPr id="22605" name="Group 87"/>
              <p:cNvGrpSpPr>
                <a:grpSpLocks/>
              </p:cNvGrpSpPr>
              <p:nvPr/>
            </p:nvGrpSpPr>
            <p:grpSpPr bwMode="auto">
              <a:xfrm>
                <a:off x="858206" y="2956855"/>
                <a:ext cx="1779483" cy="286529"/>
                <a:chOff x="850392" y="2945876"/>
                <a:chExt cx="1443246" cy="634987"/>
              </a:xfrm>
            </p:grpSpPr>
            <p:sp>
              <p:nvSpPr>
                <p:cNvPr id="64" name="Isosceles Triangle 63"/>
                <p:cNvSpPr/>
                <p:nvPr/>
              </p:nvSpPr>
              <p:spPr bwMode="auto">
                <a:xfrm rot="10800000">
                  <a:off x="1951392" y="2951332"/>
                  <a:ext cx="342541" cy="594361"/>
                </a:xfrm>
                <a:prstGeom prst="triangle">
                  <a:avLst>
                    <a:gd name="adj" fmla="val 100000"/>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p>
              </p:txBody>
            </p:sp>
            <p:sp>
              <p:nvSpPr>
                <p:cNvPr id="65" name="Rectangle 64"/>
                <p:cNvSpPr/>
                <p:nvPr/>
              </p:nvSpPr>
              <p:spPr>
                <a:xfrm>
                  <a:off x="850368" y="2944299"/>
                  <a:ext cx="1098449" cy="63656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grpSp>
          <p:nvGrpSpPr>
            <p:cNvPr id="28" name="Group 67"/>
            <p:cNvGrpSpPr>
              <a:grpSpLocks/>
            </p:cNvGrpSpPr>
            <p:nvPr/>
          </p:nvGrpSpPr>
          <p:grpSpPr bwMode="auto">
            <a:xfrm>
              <a:off x="1406525" y="2897188"/>
              <a:ext cx="1381125" cy="327025"/>
              <a:chOff x="850392" y="3253839"/>
              <a:chExt cx="1380900" cy="327024"/>
            </a:xfrm>
          </p:grpSpPr>
          <p:grpSp>
            <p:nvGrpSpPr>
              <p:cNvPr id="22600" name="Group 87"/>
              <p:cNvGrpSpPr>
                <a:grpSpLocks/>
              </p:cNvGrpSpPr>
              <p:nvPr/>
            </p:nvGrpSpPr>
            <p:grpSpPr bwMode="auto">
              <a:xfrm>
                <a:off x="850392" y="3253839"/>
                <a:ext cx="1380900" cy="327024"/>
                <a:chOff x="850392" y="2945876"/>
                <a:chExt cx="1443248" cy="634987"/>
              </a:xfrm>
            </p:grpSpPr>
            <p:sp>
              <p:nvSpPr>
                <p:cNvPr id="37" name="Isosceles Triangle 36"/>
                <p:cNvSpPr/>
                <p:nvPr/>
              </p:nvSpPr>
              <p:spPr bwMode="auto">
                <a:xfrm rot="10800000">
                  <a:off x="1832464" y="2952041"/>
                  <a:ext cx="461176" cy="570254"/>
                </a:xfrm>
                <a:prstGeom prst="triangle">
                  <a:avLst>
                    <a:gd name="adj" fmla="val 100000"/>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p>
              </p:txBody>
            </p:sp>
            <p:sp>
              <p:nvSpPr>
                <p:cNvPr id="38" name="Rectangle 37"/>
                <p:cNvSpPr/>
                <p:nvPr/>
              </p:nvSpPr>
              <p:spPr>
                <a:xfrm>
                  <a:off x="850392" y="2945876"/>
                  <a:ext cx="967143" cy="634987"/>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22601" name="TextBox 92"/>
              <p:cNvSpPr txBox="1">
                <a:spLocks noChangeArrowheads="1"/>
              </p:cNvSpPr>
              <p:nvPr/>
            </p:nvSpPr>
            <p:spPr bwMode="auto">
              <a:xfrm>
                <a:off x="1122189" y="3272557"/>
                <a:ext cx="31451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C</a:t>
                </a:r>
                <a:endParaRPr lang="en-US" sz="1400" baseline="-25000" dirty="0"/>
              </a:p>
            </p:txBody>
          </p:sp>
        </p:grpSp>
        <p:grpSp>
          <p:nvGrpSpPr>
            <p:cNvPr id="35" name="Group 64"/>
            <p:cNvGrpSpPr>
              <a:grpSpLocks/>
            </p:cNvGrpSpPr>
            <p:nvPr/>
          </p:nvGrpSpPr>
          <p:grpSpPr bwMode="auto">
            <a:xfrm>
              <a:off x="2401888" y="2921000"/>
              <a:ext cx="449262" cy="330200"/>
              <a:chOff x="3473770" y="4007234"/>
              <a:chExt cx="450279" cy="302703"/>
            </a:xfrm>
          </p:grpSpPr>
          <p:sp>
            <p:nvSpPr>
              <p:cNvPr id="95" name="Isosceles Triangle 94"/>
              <p:cNvSpPr/>
              <p:nvPr/>
            </p:nvSpPr>
            <p:spPr>
              <a:xfrm>
                <a:off x="3473770" y="4007234"/>
                <a:ext cx="402546" cy="277963"/>
              </a:xfrm>
              <a:prstGeom prst="triangle">
                <a:avLst>
                  <a:gd name="adj" fmla="val 100000"/>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p>
            </p:txBody>
          </p:sp>
          <p:sp>
            <p:nvSpPr>
              <p:cNvPr id="22597" name="TextBox 92"/>
              <p:cNvSpPr txBox="1">
                <a:spLocks noChangeArrowheads="1"/>
              </p:cNvSpPr>
              <p:nvPr/>
            </p:nvSpPr>
            <p:spPr bwMode="auto">
              <a:xfrm>
                <a:off x="3609718" y="4027485"/>
                <a:ext cx="314331" cy="282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D</a:t>
                </a:r>
                <a:endParaRPr lang="en-US" sz="1400" baseline="-25000" dirty="0"/>
              </a:p>
            </p:txBody>
          </p:sp>
        </p:grpSp>
        <p:grpSp>
          <p:nvGrpSpPr>
            <p:cNvPr id="36" name="Group 64"/>
            <p:cNvGrpSpPr>
              <a:grpSpLocks/>
            </p:cNvGrpSpPr>
            <p:nvPr/>
          </p:nvGrpSpPr>
          <p:grpSpPr bwMode="auto">
            <a:xfrm>
              <a:off x="3638550" y="2908300"/>
              <a:ext cx="433388" cy="354013"/>
              <a:chOff x="3454057" y="4011839"/>
              <a:chExt cx="431869" cy="325740"/>
            </a:xfrm>
          </p:grpSpPr>
          <p:sp>
            <p:nvSpPr>
              <p:cNvPr id="98" name="Isosceles Triangle 97"/>
              <p:cNvSpPr/>
              <p:nvPr/>
            </p:nvSpPr>
            <p:spPr>
              <a:xfrm>
                <a:off x="3484114" y="4011839"/>
                <a:ext cx="401812" cy="277536"/>
              </a:xfrm>
              <a:prstGeom prst="triangle">
                <a:avLst>
                  <a:gd name="adj" fmla="val 0"/>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p>
            </p:txBody>
          </p:sp>
          <p:sp>
            <p:nvSpPr>
              <p:cNvPr id="22595" name="TextBox 92"/>
              <p:cNvSpPr txBox="1">
                <a:spLocks noChangeArrowheads="1"/>
              </p:cNvSpPr>
              <p:nvPr/>
            </p:nvSpPr>
            <p:spPr bwMode="auto">
              <a:xfrm>
                <a:off x="3454057" y="4055129"/>
                <a:ext cx="293502" cy="28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F</a:t>
                </a:r>
                <a:endParaRPr lang="en-US" sz="1400" baseline="-25000" dirty="0"/>
              </a:p>
            </p:txBody>
          </p:sp>
        </p:grpSp>
        <p:grpSp>
          <p:nvGrpSpPr>
            <p:cNvPr id="39" name="Group 101"/>
            <p:cNvGrpSpPr>
              <a:grpSpLocks/>
            </p:cNvGrpSpPr>
            <p:nvPr/>
          </p:nvGrpSpPr>
          <p:grpSpPr bwMode="auto">
            <a:xfrm>
              <a:off x="2824163" y="2914650"/>
              <a:ext cx="823912" cy="334963"/>
              <a:chOff x="2823587" y="3270586"/>
              <a:chExt cx="825193" cy="335038"/>
            </a:xfrm>
          </p:grpSpPr>
          <p:sp>
            <p:nvSpPr>
              <p:cNvPr id="100" name="Rectangle 99"/>
              <p:cNvSpPr/>
              <p:nvPr/>
            </p:nvSpPr>
            <p:spPr>
              <a:xfrm>
                <a:off x="2823587" y="3270586"/>
                <a:ext cx="825193" cy="315984"/>
              </a:xfrm>
              <a:prstGeom prst="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2593" name="TextBox 92"/>
              <p:cNvSpPr txBox="1">
                <a:spLocks noChangeArrowheads="1"/>
              </p:cNvSpPr>
              <p:nvPr/>
            </p:nvSpPr>
            <p:spPr bwMode="auto">
              <a:xfrm>
                <a:off x="3068031" y="3297847"/>
                <a:ext cx="30489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E</a:t>
                </a:r>
                <a:endParaRPr lang="en-US" sz="1400" baseline="-25000" dirty="0"/>
              </a:p>
            </p:txBody>
          </p:sp>
        </p:grpSp>
      </p:grpSp>
      <p:grpSp>
        <p:nvGrpSpPr>
          <p:cNvPr id="42" name="Group 41"/>
          <p:cNvGrpSpPr>
            <a:grpSpLocks/>
          </p:cNvGrpSpPr>
          <p:nvPr/>
        </p:nvGrpSpPr>
        <p:grpSpPr bwMode="auto">
          <a:xfrm>
            <a:off x="1385888" y="1022350"/>
            <a:ext cx="4008437" cy="3271838"/>
            <a:chOff x="2004674" y="2244119"/>
            <a:chExt cx="4474907" cy="4440696"/>
          </a:xfrm>
        </p:grpSpPr>
        <p:cxnSp>
          <p:nvCxnSpPr>
            <p:cNvPr id="43" name="Straight Connector 42"/>
            <p:cNvCxnSpPr/>
            <p:nvPr/>
          </p:nvCxnSpPr>
          <p:spPr>
            <a:xfrm>
              <a:off x="2004674" y="2244119"/>
              <a:ext cx="3766011" cy="3755523"/>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22591" name="TextBox 43"/>
            <p:cNvSpPr txBox="1">
              <a:spLocks noChangeArrowheads="1"/>
            </p:cNvSpPr>
            <p:nvPr/>
          </p:nvSpPr>
          <p:spPr bwMode="auto">
            <a:xfrm>
              <a:off x="5439486" y="5974709"/>
              <a:ext cx="1040095" cy="71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Domestic</a:t>
              </a:r>
            </a:p>
            <a:p>
              <a:pPr algn="ctr" eaLnBrk="1" hangingPunct="1"/>
              <a:r>
                <a:rPr lang="en-US" sz="1400"/>
                <a:t>Demand</a:t>
              </a:r>
              <a:endParaRPr lang="en-US" sz="1400" baseline="-25000"/>
            </a:p>
          </p:txBody>
        </p:sp>
      </p:grpSp>
      <p:grpSp>
        <p:nvGrpSpPr>
          <p:cNvPr id="45" name="Group 90"/>
          <p:cNvGrpSpPr>
            <a:grpSpLocks/>
          </p:cNvGrpSpPr>
          <p:nvPr/>
        </p:nvGrpSpPr>
        <p:grpSpPr bwMode="auto">
          <a:xfrm>
            <a:off x="1374775" y="1111250"/>
            <a:ext cx="3460750" cy="2808288"/>
            <a:chOff x="1943003" y="4744388"/>
            <a:chExt cx="3866502" cy="3808203"/>
          </a:xfrm>
        </p:grpSpPr>
        <p:cxnSp>
          <p:nvCxnSpPr>
            <p:cNvPr id="40" name="Straight Connector 39"/>
            <p:cNvCxnSpPr/>
            <p:nvPr/>
          </p:nvCxnSpPr>
          <p:spPr>
            <a:xfrm flipV="1">
              <a:off x="1943003" y="5314866"/>
              <a:ext cx="3740575" cy="3237725"/>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22589" name="TextBox 92"/>
            <p:cNvSpPr txBox="1">
              <a:spLocks noChangeArrowheads="1"/>
            </p:cNvSpPr>
            <p:nvPr/>
          </p:nvSpPr>
          <p:spPr bwMode="auto">
            <a:xfrm>
              <a:off x="4768700" y="4744388"/>
              <a:ext cx="1040805" cy="709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Domestic</a:t>
              </a:r>
            </a:p>
            <a:p>
              <a:pPr algn="ctr" eaLnBrk="1" hangingPunct="1"/>
              <a:r>
                <a:rPr lang="en-US" sz="1400"/>
                <a:t>Supply</a:t>
              </a:r>
              <a:endParaRPr lang="en-US" sz="1400" baseline="-25000"/>
            </a:p>
          </p:txBody>
        </p:sp>
      </p:grpSp>
      <p:grpSp>
        <p:nvGrpSpPr>
          <p:cNvPr id="46" name="Group 49"/>
          <p:cNvGrpSpPr>
            <a:grpSpLocks/>
          </p:cNvGrpSpPr>
          <p:nvPr/>
        </p:nvGrpSpPr>
        <p:grpSpPr bwMode="auto">
          <a:xfrm>
            <a:off x="161925" y="3092448"/>
            <a:ext cx="5519737" cy="531002"/>
            <a:chOff x="-393550" y="2141860"/>
            <a:chExt cx="5519672" cy="531950"/>
          </a:xfrm>
        </p:grpSpPr>
        <p:grpSp>
          <p:nvGrpSpPr>
            <p:cNvPr id="22584" name="Group 76"/>
            <p:cNvGrpSpPr>
              <a:grpSpLocks/>
            </p:cNvGrpSpPr>
            <p:nvPr/>
          </p:nvGrpSpPr>
          <p:grpSpPr bwMode="auto">
            <a:xfrm>
              <a:off x="-393550" y="2141860"/>
              <a:ext cx="4638620" cy="523220"/>
              <a:chOff x="603508" y="3007869"/>
              <a:chExt cx="4639544" cy="524033"/>
            </a:xfrm>
          </p:grpSpPr>
          <p:cxnSp>
            <p:nvCxnSpPr>
              <p:cNvPr id="53" name="Straight Connector 52"/>
              <p:cNvCxnSpPr/>
              <p:nvPr/>
            </p:nvCxnSpPr>
            <p:spPr>
              <a:xfrm flipV="1">
                <a:off x="1827700" y="3146478"/>
                <a:ext cx="3415352" cy="14302"/>
              </a:xfrm>
              <a:prstGeom prst="line">
                <a:avLst/>
              </a:prstGeom>
              <a:ln w="38100">
                <a:solidFill>
                  <a:srgbClr val="000070"/>
                </a:solidFill>
                <a:prstDash val="solid"/>
              </a:ln>
            </p:spPr>
            <p:style>
              <a:lnRef idx="1">
                <a:schemeClr val="accent1"/>
              </a:lnRef>
              <a:fillRef idx="0">
                <a:schemeClr val="accent1"/>
              </a:fillRef>
              <a:effectRef idx="0">
                <a:schemeClr val="accent1"/>
              </a:effectRef>
              <a:fontRef idx="minor">
                <a:schemeClr val="tx1"/>
              </a:fontRef>
            </p:style>
          </p:cxnSp>
          <p:sp>
            <p:nvSpPr>
              <p:cNvPr id="22587" name="TextBox 78"/>
              <p:cNvSpPr txBox="1">
                <a:spLocks noChangeArrowheads="1"/>
              </p:cNvSpPr>
              <p:nvPr/>
            </p:nvSpPr>
            <p:spPr bwMode="auto">
              <a:xfrm>
                <a:off x="603508" y="3007869"/>
                <a:ext cx="1210829" cy="5240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Price without</a:t>
                </a:r>
              </a:p>
              <a:p>
                <a:pPr algn="ctr" eaLnBrk="1" hangingPunct="1"/>
                <a:r>
                  <a:rPr lang="en-US" sz="1400"/>
                  <a:t>tariff</a:t>
                </a:r>
              </a:p>
            </p:txBody>
          </p:sp>
        </p:grpSp>
        <p:sp>
          <p:nvSpPr>
            <p:cNvPr id="22585" name="TextBox 78"/>
            <p:cNvSpPr txBox="1">
              <a:spLocks noChangeArrowheads="1"/>
            </p:cNvSpPr>
            <p:nvPr/>
          </p:nvSpPr>
          <p:spPr bwMode="auto">
            <a:xfrm>
              <a:off x="4068508" y="2149656"/>
              <a:ext cx="1057614" cy="524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World Price </a:t>
              </a:r>
            </a:p>
          </p:txBody>
        </p:sp>
      </p:grpSp>
      <p:grpSp>
        <p:nvGrpSpPr>
          <p:cNvPr id="22579" name="Group 72"/>
          <p:cNvGrpSpPr>
            <a:grpSpLocks/>
          </p:cNvGrpSpPr>
          <p:nvPr/>
        </p:nvGrpSpPr>
        <p:grpSpPr bwMode="auto">
          <a:xfrm>
            <a:off x="2087563" y="3222044"/>
            <a:ext cx="471487" cy="1380120"/>
            <a:chOff x="2087343" y="3577371"/>
            <a:chExt cx="471604" cy="1380873"/>
          </a:xfrm>
        </p:grpSpPr>
        <p:sp>
          <p:nvSpPr>
            <p:cNvPr id="22580" name="TextBox 78"/>
            <p:cNvSpPr txBox="1">
              <a:spLocks noChangeArrowheads="1"/>
            </p:cNvSpPr>
            <p:nvPr/>
          </p:nvSpPr>
          <p:spPr bwMode="auto">
            <a:xfrm>
              <a:off x="2087343" y="4650467"/>
              <a:ext cx="47160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Q</a:t>
              </a:r>
              <a:r>
                <a:rPr lang="en-US" sz="1400" baseline="-25000"/>
                <a:t>1</a:t>
              </a:r>
              <a:r>
                <a:rPr lang="en-US" sz="1400" baseline="30000"/>
                <a:t>S</a:t>
              </a:r>
            </a:p>
          </p:txBody>
        </p:sp>
        <p:cxnSp>
          <p:nvCxnSpPr>
            <p:cNvPr id="72" name="Straight Connector 71"/>
            <p:cNvCxnSpPr/>
            <p:nvPr/>
          </p:nvCxnSpPr>
          <p:spPr>
            <a:xfrm rot="5400000">
              <a:off x="1761663" y="4121175"/>
              <a:ext cx="1088031"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22575" name="Group 72"/>
          <p:cNvGrpSpPr>
            <a:grpSpLocks/>
          </p:cNvGrpSpPr>
          <p:nvPr/>
        </p:nvGrpSpPr>
        <p:grpSpPr bwMode="auto">
          <a:xfrm>
            <a:off x="2595563" y="2932919"/>
            <a:ext cx="471487" cy="1667657"/>
            <a:chOff x="2087343" y="3291440"/>
            <a:chExt cx="471604" cy="1666804"/>
          </a:xfrm>
        </p:grpSpPr>
        <p:sp>
          <p:nvSpPr>
            <p:cNvPr id="22576" name="TextBox 78"/>
            <p:cNvSpPr txBox="1">
              <a:spLocks noChangeArrowheads="1"/>
            </p:cNvSpPr>
            <p:nvPr/>
          </p:nvSpPr>
          <p:spPr bwMode="auto">
            <a:xfrm>
              <a:off x="2087343" y="4650467"/>
              <a:ext cx="47160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Q</a:t>
              </a:r>
              <a:r>
                <a:rPr lang="en-US" sz="1400" baseline="-25000"/>
                <a:t>2</a:t>
              </a:r>
              <a:r>
                <a:rPr lang="en-US" sz="1400" baseline="30000"/>
                <a:t>S</a:t>
              </a:r>
            </a:p>
          </p:txBody>
        </p:sp>
        <p:cxnSp>
          <p:nvCxnSpPr>
            <p:cNvPr id="84" name="Straight Connector 83"/>
            <p:cNvCxnSpPr/>
            <p:nvPr/>
          </p:nvCxnSpPr>
          <p:spPr>
            <a:xfrm rot="5400000">
              <a:off x="1618642" y="3978464"/>
              <a:ext cx="1374072"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22571" name="Group 72"/>
          <p:cNvGrpSpPr>
            <a:grpSpLocks/>
          </p:cNvGrpSpPr>
          <p:nvPr/>
        </p:nvGrpSpPr>
        <p:grpSpPr bwMode="auto">
          <a:xfrm>
            <a:off x="3449638" y="2932919"/>
            <a:ext cx="477837" cy="1667657"/>
            <a:chOff x="2087343" y="3291440"/>
            <a:chExt cx="478016" cy="1666804"/>
          </a:xfrm>
        </p:grpSpPr>
        <p:sp>
          <p:nvSpPr>
            <p:cNvPr id="22572" name="TextBox 78"/>
            <p:cNvSpPr txBox="1">
              <a:spLocks noChangeArrowheads="1"/>
            </p:cNvSpPr>
            <p:nvPr/>
          </p:nvSpPr>
          <p:spPr bwMode="auto">
            <a:xfrm>
              <a:off x="2087343" y="4650467"/>
              <a:ext cx="4780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Q</a:t>
              </a:r>
              <a:r>
                <a:rPr lang="en-US" sz="1400" baseline="-25000"/>
                <a:t>2</a:t>
              </a:r>
              <a:r>
                <a:rPr lang="en-US" sz="1400" baseline="30000"/>
                <a:t>D</a:t>
              </a:r>
            </a:p>
          </p:txBody>
        </p:sp>
        <p:cxnSp>
          <p:nvCxnSpPr>
            <p:cNvPr id="90" name="Straight Connector 89"/>
            <p:cNvCxnSpPr/>
            <p:nvPr/>
          </p:nvCxnSpPr>
          <p:spPr>
            <a:xfrm rot="5400000">
              <a:off x="1618669" y="3978464"/>
              <a:ext cx="1374072" cy="1589"/>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22567" name="Group 72"/>
          <p:cNvGrpSpPr>
            <a:grpSpLocks/>
          </p:cNvGrpSpPr>
          <p:nvPr/>
        </p:nvGrpSpPr>
        <p:grpSpPr bwMode="auto">
          <a:xfrm>
            <a:off x="3887788" y="3222626"/>
            <a:ext cx="477837" cy="1379537"/>
            <a:chOff x="2087343" y="3577954"/>
            <a:chExt cx="478016" cy="1380290"/>
          </a:xfrm>
        </p:grpSpPr>
        <p:sp>
          <p:nvSpPr>
            <p:cNvPr id="22568" name="TextBox 78"/>
            <p:cNvSpPr txBox="1">
              <a:spLocks noChangeArrowheads="1"/>
            </p:cNvSpPr>
            <p:nvPr/>
          </p:nvSpPr>
          <p:spPr bwMode="auto">
            <a:xfrm>
              <a:off x="2087343" y="4650467"/>
              <a:ext cx="4780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Q</a:t>
              </a:r>
              <a:r>
                <a:rPr lang="en-US" sz="1400" baseline="-25000"/>
                <a:t>1</a:t>
              </a:r>
              <a:r>
                <a:rPr lang="en-US" sz="1400" baseline="30000"/>
                <a:t>D</a:t>
              </a:r>
            </a:p>
          </p:txBody>
        </p:sp>
        <p:cxnSp>
          <p:nvCxnSpPr>
            <p:cNvPr id="79" name="Straight Connector 78"/>
            <p:cNvCxnSpPr/>
            <p:nvPr/>
          </p:nvCxnSpPr>
          <p:spPr>
            <a:xfrm rot="5400000">
              <a:off x="1761690" y="4121175"/>
              <a:ext cx="1088031" cy="1589"/>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4" name="Group 3"/>
          <p:cNvGrpSpPr/>
          <p:nvPr/>
        </p:nvGrpSpPr>
        <p:grpSpPr>
          <a:xfrm>
            <a:off x="0" y="2361883"/>
            <a:ext cx="5038725" cy="846137"/>
            <a:chOff x="0" y="2373313"/>
            <a:chExt cx="5038725" cy="846137"/>
          </a:xfrm>
        </p:grpSpPr>
        <p:grpSp>
          <p:nvGrpSpPr>
            <p:cNvPr id="50" name="Group 76"/>
            <p:cNvGrpSpPr>
              <a:grpSpLocks/>
            </p:cNvGrpSpPr>
            <p:nvPr/>
          </p:nvGrpSpPr>
          <p:grpSpPr bwMode="auto">
            <a:xfrm>
              <a:off x="0" y="2644775"/>
              <a:ext cx="4800600" cy="307975"/>
              <a:chOff x="477065" y="2948941"/>
              <a:chExt cx="4800384" cy="307461"/>
            </a:xfrm>
          </p:grpSpPr>
          <p:cxnSp>
            <p:nvCxnSpPr>
              <p:cNvPr id="48" name="Straight Connector 47"/>
              <p:cNvCxnSpPr/>
              <p:nvPr/>
            </p:nvCxnSpPr>
            <p:spPr>
              <a:xfrm flipV="1">
                <a:off x="1869240" y="3199347"/>
                <a:ext cx="3408209" cy="1585"/>
              </a:xfrm>
              <a:prstGeom prst="line">
                <a:avLst/>
              </a:prstGeom>
              <a:ln w="38100">
                <a:solidFill>
                  <a:srgbClr val="C00000"/>
                </a:solidFill>
                <a:prstDash val="solid"/>
              </a:ln>
            </p:spPr>
            <p:style>
              <a:lnRef idx="1">
                <a:schemeClr val="accent1"/>
              </a:lnRef>
              <a:fillRef idx="0">
                <a:schemeClr val="accent1"/>
              </a:fillRef>
              <a:effectRef idx="0">
                <a:schemeClr val="accent1"/>
              </a:effectRef>
              <a:fontRef idx="minor">
                <a:schemeClr val="tx1"/>
              </a:fontRef>
            </p:style>
          </p:cxnSp>
          <p:sp>
            <p:nvSpPr>
              <p:cNvPr id="22583" name="TextBox 78"/>
              <p:cNvSpPr txBox="1">
                <a:spLocks noChangeArrowheads="1"/>
              </p:cNvSpPr>
              <p:nvPr/>
            </p:nvSpPr>
            <p:spPr bwMode="auto">
              <a:xfrm>
                <a:off x="477065" y="2948941"/>
                <a:ext cx="1356443" cy="307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Price with tariff</a:t>
                </a:r>
              </a:p>
            </p:txBody>
          </p:sp>
        </p:grpSp>
        <p:grpSp>
          <p:nvGrpSpPr>
            <p:cNvPr id="68" name="Group 109"/>
            <p:cNvGrpSpPr>
              <a:grpSpLocks/>
            </p:cNvGrpSpPr>
            <p:nvPr/>
          </p:nvGrpSpPr>
          <p:grpSpPr bwMode="auto">
            <a:xfrm>
              <a:off x="4344988" y="2373313"/>
              <a:ext cx="693737" cy="846137"/>
              <a:chOff x="4345576" y="2729532"/>
              <a:chExt cx="693047" cy="845735"/>
            </a:xfrm>
          </p:grpSpPr>
          <p:cxnSp>
            <p:nvCxnSpPr>
              <p:cNvPr id="106" name="Straight Arrow Connector 105"/>
              <p:cNvCxnSpPr/>
              <p:nvPr/>
            </p:nvCxnSpPr>
            <p:spPr>
              <a:xfrm rot="5400000" flipH="1" flipV="1">
                <a:off x="4198009" y="3426113"/>
                <a:ext cx="296721" cy="1585"/>
              </a:xfrm>
              <a:prstGeom prst="straightConnector1">
                <a:avLst/>
              </a:prstGeom>
              <a:ln w="19050">
                <a:solidFill>
                  <a:srgbClr val="80008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2564" name="TextBox 78"/>
              <p:cNvSpPr txBox="1">
                <a:spLocks noChangeArrowheads="1"/>
              </p:cNvSpPr>
              <p:nvPr/>
            </p:nvSpPr>
            <p:spPr bwMode="auto">
              <a:xfrm>
                <a:off x="4420248" y="2729532"/>
                <a:ext cx="6183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Tariff </a:t>
                </a:r>
              </a:p>
            </p:txBody>
          </p:sp>
          <p:cxnSp>
            <p:nvCxnSpPr>
              <p:cNvPr id="109" name="Straight Connector 108"/>
              <p:cNvCxnSpPr/>
              <p:nvPr/>
            </p:nvCxnSpPr>
            <p:spPr>
              <a:xfrm rot="5400000" flipH="1" flipV="1">
                <a:off x="4346260" y="3060465"/>
                <a:ext cx="418901" cy="372692"/>
              </a:xfrm>
              <a:prstGeom prst="line">
                <a:avLst/>
              </a:prstGeom>
              <a:ln>
                <a:solidFill>
                  <a:srgbClr val="800080"/>
                </a:solidFill>
              </a:ln>
            </p:spPr>
            <p:style>
              <a:lnRef idx="1">
                <a:schemeClr val="accent1"/>
              </a:lnRef>
              <a:fillRef idx="0">
                <a:schemeClr val="accent1"/>
              </a:fillRef>
              <a:effectRef idx="0">
                <a:schemeClr val="accent1"/>
              </a:effectRef>
              <a:fontRef idx="minor">
                <a:schemeClr val="tx1"/>
              </a:fontRef>
            </p:style>
          </p:cxnSp>
        </p:grpSp>
      </p:grpSp>
      <p:grpSp>
        <p:nvGrpSpPr>
          <p:cNvPr id="9" name="Group 8"/>
          <p:cNvGrpSpPr/>
          <p:nvPr/>
        </p:nvGrpSpPr>
        <p:grpSpPr>
          <a:xfrm>
            <a:off x="6343650" y="4476298"/>
            <a:ext cx="2723593" cy="1939794"/>
            <a:chOff x="6343650" y="4476298"/>
            <a:chExt cx="2723593" cy="1939794"/>
          </a:xfrm>
        </p:grpSpPr>
        <p:sp>
          <p:nvSpPr>
            <p:cNvPr id="22614" name="TextBox 68"/>
            <p:cNvSpPr txBox="1">
              <a:spLocks noChangeArrowheads="1"/>
            </p:cNvSpPr>
            <p:nvPr/>
          </p:nvSpPr>
          <p:spPr bwMode="auto">
            <a:xfrm>
              <a:off x="7404894" y="4476298"/>
              <a:ext cx="1662349" cy="1385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The area D + F shows the fall in total surplus and represents the deadweight loss of the tariff</a:t>
              </a:r>
            </a:p>
          </p:txBody>
        </p:sp>
        <p:cxnSp>
          <p:nvCxnSpPr>
            <p:cNvPr id="88" name="Straight Arrow Connector 87"/>
            <p:cNvCxnSpPr/>
            <p:nvPr/>
          </p:nvCxnSpPr>
          <p:spPr>
            <a:xfrm flipH="1">
              <a:off x="6343650" y="5713773"/>
              <a:ext cx="1032828" cy="7023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82" name="TextBox 81"/>
          <p:cNvSpPr txBox="1"/>
          <p:nvPr/>
        </p:nvSpPr>
        <p:spPr>
          <a:xfrm>
            <a:off x="2803525" y="1032597"/>
            <a:ext cx="1554927" cy="369332"/>
          </a:xfrm>
          <a:prstGeom prst="rect">
            <a:avLst/>
          </a:prstGeom>
          <a:noFill/>
        </p:spPr>
        <p:txBody>
          <a:bodyPr wrap="square" rtlCol="0">
            <a:spAutoFit/>
          </a:bodyPr>
          <a:lstStyle/>
          <a:p>
            <a:r>
              <a:rPr lang="en-US" b="1" dirty="0" smtClean="0"/>
              <a:t>U.S.A</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7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57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381000" y="1210628"/>
            <a:ext cx="8534400" cy="49593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000" dirty="0" smtClean="0"/>
              <a:t>Price rises by the amount of the tariff</a:t>
            </a:r>
          </a:p>
          <a:p>
            <a:r>
              <a:rPr lang="en-US" sz="3000" dirty="0" smtClean="0"/>
              <a:t>Domestic quantity demand decreases</a:t>
            </a:r>
          </a:p>
          <a:p>
            <a:r>
              <a:rPr lang="en-US" sz="3000" dirty="0" smtClean="0"/>
              <a:t>Domestic quantity supply increases</a:t>
            </a:r>
          </a:p>
          <a:p>
            <a:r>
              <a:rPr lang="en-US" sz="3000" dirty="0" smtClean="0"/>
              <a:t>Reduces the quantity of imports</a:t>
            </a:r>
          </a:p>
          <a:p>
            <a:r>
              <a:rPr lang="en-US" sz="3000" dirty="0" smtClean="0"/>
              <a:t>Moves the domestic market closer to its equilibrium without trade</a:t>
            </a:r>
          </a:p>
          <a:p>
            <a:r>
              <a:rPr lang="en-US" sz="3000" dirty="0" smtClean="0"/>
              <a:t>Domestic sellers are better off</a:t>
            </a:r>
          </a:p>
          <a:p>
            <a:r>
              <a:rPr lang="en-US" sz="3000" dirty="0" smtClean="0"/>
              <a:t>Domestic buyers are worse off</a:t>
            </a:r>
          </a:p>
        </p:txBody>
      </p:sp>
      <p:sp>
        <p:nvSpPr>
          <p:cNvPr id="4" name="Rectangle 3"/>
          <p:cNvSpPr/>
          <p:nvPr/>
        </p:nvSpPr>
        <p:spPr>
          <a:xfrm>
            <a:off x="3878035" y="295394"/>
            <a:ext cx="3903184" cy="584775"/>
          </a:xfrm>
          <a:prstGeom prst="rect">
            <a:avLst/>
          </a:prstGeom>
        </p:spPr>
        <p:txBody>
          <a:bodyPr wrap="none">
            <a:spAutoFit/>
          </a:bodyPr>
          <a:lstStyle/>
          <a:p>
            <a:pPr marL="0" indent="0">
              <a:buFont typeface="Arial" charset="0"/>
              <a:buNone/>
            </a:pPr>
            <a:r>
              <a:rPr lang="en-US" sz="3200" dirty="0">
                <a:solidFill>
                  <a:schemeClr val="bg1">
                    <a:lumMod val="50000"/>
                  </a:schemeClr>
                </a:solidFill>
              </a:rPr>
              <a:t>The effects of a tariff</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369888" y="1062038"/>
            <a:ext cx="8534400"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Before the tariff</a:t>
            </a:r>
          </a:p>
          <a:p>
            <a:pPr lvl="1"/>
            <a:r>
              <a:rPr lang="en-US" dirty="0" smtClean="0"/>
              <a:t>Consumer surplus</a:t>
            </a:r>
          </a:p>
          <a:p>
            <a:pPr lvl="1"/>
            <a:r>
              <a:rPr lang="en-US" dirty="0" smtClean="0"/>
              <a:t>Producer surplus</a:t>
            </a:r>
          </a:p>
          <a:p>
            <a:pPr lvl="1"/>
            <a:r>
              <a:rPr lang="en-US" dirty="0" smtClean="0"/>
              <a:t>Government tax revenue is zero</a:t>
            </a:r>
          </a:p>
          <a:p>
            <a:r>
              <a:rPr lang="en-US" dirty="0" smtClean="0"/>
              <a:t>With a tariff</a:t>
            </a:r>
          </a:p>
          <a:p>
            <a:pPr lvl="1"/>
            <a:r>
              <a:rPr lang="en-US" dirty="0" smtClean="0"/>
              <a:t>Consumer surplus is now smaller</a:t>
            </a:r>
          </a:p>
          <a:p>
            <a:pPr lvl="1"/>
            <a:r>
              <a:rPr lang="en-US" dirty="0" smtClean="0"/>
              <a:t>Producer surplus is now bigger</a:t>
            </a:r>
          </a:p>
          <a:p>
            <a:pPr lvl="1"/>
            <a:r>
              <a:rPr lang="en-US" dirty="0" smtClean="0"/>
              <a:t>Government tax revenue increases</a:t>
            </a:r>
          </a:p>
          <a:p>
            <a:pPr lvl="1"/>
            <a:r>
              <a:rPr lang="en-US" dirty="0" smtClean="0"/>
              <a:t>Total surplus is now smaller</a:t>
            </a:r>
          </a:p>
        </p:txBody>
      </p:sp>
      <p:sp>
        <p:nvSpPr>
          <p:cNvPr id="6" name="Rectangle 5"/>
          <p:cNvSpPr/>
          <p:nvPr/>
        </p:nvSpPr>
        <p:spPr>
          <a:xfrm>
            <a:off x="3878035" y="295394"/>
            <a:ext cx="3903184" cy="584775"/>
          </a:xfrm>
          <a:prstGeom prst="rect">
            <a:avLst/>
          </a:prstGeom>
        </p:spPr>
        <p:txBody>
          <a:bodyPr wrap="none">
            <a:spAutoFit/>
          </a:bodyPr>
          <a:lstStyle/>
          <a:p>
            <a:pPr marL="0" indent="0">
              <a:buFont typeface="Arial" charset="0"/>
              <a:buNone/>
            </a:pPr>
            <a:r>
              <a:rPr lang="en-US" sz="3200" dirty="0">
                <a:solidFill>
                  <a:schemeClr val="bg1">
                    <a:lumMod val="50000"/>
                  </a:schemeClr>
                </a:solidFill>
              </a:rPr>
              <a:t>The effects of a tariff</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bwMode="auto">
          <a:xfrm>
            <a:off x="3776663" y="304165"/>
            <a:ext cx="5203825" cy="762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defRPr/>
            </a:pPr>
            <a:r>
              <a:rPr lang="en-US" sz="3000" dirty="0" smtClean="0">
                <a:solidFill>
                  <a:schemeClr val="bg1">
                    <a:lumMod val="50000"/>
                  </a:schemeClr>
                </a:solidFill>
              </a:rPr>
              <a:t>Arguments For Restricting Trade</a:t>
            </a:r>
          </a:p>
        </p:txBody>
      </p:sp>
      <p:sp>
        <p:nvSpPr>
          <p:cNvPr id="3" name="Content Placeholder 2"/>
          <p:cNvSpPr>
            <a:spLocks noGrp="1"/>
          </p:cNvSpPr>
          <p:nvPr>
            <p:ph idx="1"/>
          </p:nvPr>
        </p:nvSpPr>
        <p:spPr bwMode="auto">
          <a:xfrm>
            <a:off x="381000" y="1050925"/>
            <a:ext cx="8534400" cy="4305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200" dirty="0" smtClean="0"/>
              <a:t>The jobs argument</a:t>
            </a:r>
          </a:p>
          <a:p>
            <a:pPr lvl="1"/>
            <a:r>
              <a:rPr lang="en-US" sz="2800" dirty="0" smtClean="0"/>
              <a:t>“Trade with other countries destroys domestic jobs”</a:t>
            </a:r>
          </a:p>
          <a:p>
            <a:pPr lvl="1"/>
            <a:r>
              <a:rPr lang="en-US" sz="2800" dirty="0" smtClean="0"/>
              <a:t>Free trade creates jobs at the same time that it destroys them</a:t>
            </a:r>
          </a:p>
          <a:p>
            <a:r>
              <a:rPr lang="en-US" sz="3200" dirty="0" smtClean="0"/>
              <a:t>The national-security argument</a:t>
            </a:r>
          </a:p>
          <a:p>
            <a:pPr lvl="1"/>
            <a:r>
              <a:rPr lang="en-US" sz="2800" dirty="0" smtClean="0"/>
              <a:t>“The industry is vital for national security”</a:t>
            </a:r>
          </a:p>
          <a:p>
            <a:pPr lvl="1"/>
            <a:r>
              <a:rPr lang="en-US" sz="2800" dirty="0" smtClean="0"/>
              <a:t>When there are legitimate concerns over national security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The infant-industry argument</a:t>
            </a:r>
          </a:p>
          <a:p>
            <a:pPr lvl="1"/>
            <a:r>
              <a:rPr lang="en-US" sz="2800" dirty="0" smtClean="0"/>
              <a:t>“New industries need temporary trade restriction to help them get started” </a:t>
            </a:r>
          </a:p>
          <a:p>
            <a:pPr lvl="1"/>
            <a:r>
              <a:rPr lang="en-US" sz="2800" dirty="0" smtClean="0"/>
              <a:t>Difficult to implement in practice</a:t>
            </a:r>
          </a:p>
          <a:p>
            <a:pPr lvl="1"/>
            <a:r>
              <a:rPr lang="en-US" sz="2800" dirty="0" smtClean="0"/>
              <a:t>A “temporary” policy that is hard to remove</a:t>
            </a:r>
          </a:p>
          <a:p>
            <a:pPr lvl="1"/>
            <a:r>
              <a:rPr lang="en-US" sz="2800" dirty="0" smtClean="0"/>
              <a:t>Protection is not necessary for an infant industry to grow</a:t>
            </a:r>
          </a:p>
          <a:p>
            <a:r>
              <a:rPr lang="en-US" sz="3200" dirty="0"/>
              <a:t>The unfair-competition argument</a:t>
            </a:r>
          </a:p>
          <a:p>
            <a:pPr lvl="1"/>
            <a:r>
              <a:rPr lang="en-US" sz="2800" dirty="0"/>
              <a:t>“Free trade is desirable only if all countries play by the same rules”</a:t>
            </a:r>
          </a:p>
          <a:p>
            <a:pPr lvl="1"/>
            <a:r>
              <a:rPr lang="en-US" sz="2800" dirty="0"/>
              <a:t>Increase in total surplus for the country</a:t>
            </a:r>
          </a:p>
          <a:p>
            <a:pPr lvl="1"/>
            <a:endParaRPr lang="en-US" sz="2800" dirty="0" smtClean="0"/>
          </a:p>
        </p:txBody>
      </p:sp>
      <p:sp>
        <p:nvSpPr>
          <p:cNvPr id="5" name="Title 1"/>
          <p:cNvSpPr>
            <a:spLocks noGrp="1"/>
          </p:cNvSpPr>
          <p:nvPr>
            <p:ph type="title"/>
          </p:nvPr>
        </p:nvSpPr>
        <p:spPr bwMode="auto">
          <a:xfrm>
            <a:off x="3776663" y="384175"/>
            <a:ext cx="5203825" cy="762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defRPr/>
            </a:pPr>
            <a:r>
              <a:rPr lang="en-US" sz="3000" dirty="0" smtClean="0">
                <a:solidFill>
                  <a:schemeClr val="bg1">
                    <a:lumMod val="50000"/>
                  </a:schemeClr>
                </a:solidFill>
              </a:rPr>
              <a:t>Arguments For Restricting Trade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381000" y="1041400"/>
            <a:ext cx="8534400" cy="42465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200" dirty="0" smtClean="0"/>
              <a:t>The protection-as-a-bargaining-chip argument</a:t>
            </a:r>
          </a:p>
          <a:p>
            <a:pPr lvl="1"/>
            <a:r>
              <a:rPr lang="en-US" sz="2800" dirty="0" smtClean="0"/>
              <a:t>“Trade restrictions can be useful when we bargain with our trading partners”</a:t>
            </a:r>
          </a:p>
          <a:p>
            <a:pPr lvl="1"/>
            <a:r>
              <a:rPr lang="en-US" sz="2800" dirty="0" smtClean="0"/>
              <a:t>The threat may not work</a:t>
            </a:r>
          </a:p>
        </p:txBody>
      </p:sp>
      <p:sp>
        <p:nvSpPr>
          <p:cNvPr id="5" name="Title 1"/>
          <p:cNvSpPr>
            <a:spLocks noGrp="1"/>
          </p:cNvSpPr>
          <p:nvPr>
            <p:ph type="title"/>
          </p:nvPr>
        </p:nvSpPr>
        <p:spPr bwMode="auto">
          <a:xfrm>
            <a:off x="3776663" y="384175"/>
            <a:ext cx="5203825" cy="762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defRPr/>
            </a:pPr>
            <a:r>
              <a:rPr lang="en-US" sz="3000" dirty="0" smtClean="0">
                <a:solidFill>
                  <a:schemeClr val="bg1">
                    <a:lumMod val="50000"/>
                  </a:schemeClr>
                </a:solidFill>
              </a:rPr>
              <a:t>Arguments For Restricting Trade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xfrm>
            <a:off x="304800" y="1090613"/>
            <a:ext cx="8534400" cy="2460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Unilateral approach to achieve free trade</a:t>
            </a:r>
          </a:p>
          <a:p>
            <a:pPr lvl="1"/>
            <a:r>
              <a:rPr lang="en-US" dirty="0" smtClean="0"/>
              <a:t>Remove trade restrictions on its own</a:t>
            </a:r>
          </a:p>
          <a:p>
            <a:pPr lvl="1"/>
            <a:r>
              <a:rPr lang="en-US" dirty="0" smtClean="0"/>
              <a:t>Great Britain - 19th century</a:t>
            </a:r>
          </a:p>
          <a:p>
            <a:pPr lvl="1"/>
            <a:r>
              <a:rPr lang="en-US" dirty="0" smtClean="0"/>
              <a:t>Chile and South Korea - recent years</a:t>
            </a:r>
          </a:p>
        </p:txBody>
      </p:sp>
      <p:sp>
        <p:nvSpPr>
          <p:cNvPr id="24579" name="Title 2"/>
          <p:cNvSpPr>
            <a:spLocks noGrp="1"/>
          </p:cNvSpPr>
          <p:nvPr>
            <p:ph type="title"/>
          </p:nvPr>
        </p:nvSpPr>
        <p:spPr bwMode="auto">
          <a:xfrm>
            <a:off x="3800475" y="-95250"/>
            <a:ext cx="5189538" cy="71278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defRPr/>
            </a:pPr>
            <a:r>
              <a:rPr lang="en-US" sz="3000" dirty="0" smtClean="0">
                <a:solidFill>
                  <a:schemeClr val="bg1">
                    <a:lumMod val="50000"/>
                  </a:schemeClr>
                </a:solidFill>
              </a:rPr>
              <a:t>Trade agreements and the World Trade Organization</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xfrm>
            <a:off x="304800" y="1006475"/>
            <a:ext cx="8534400"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Multilateral approach to achieve free trade</a:t>
            </a:r>
          </a:p>
          <a:p>
            <a:pPr lvl="1"/>
            <a:r>
              <a:rPr lang="en-US" dirty="0" smtClean="0"/>
              <a:t>Reduce its trade restrictions while other countries do the same</a:t>
            </a:r>
          </a:p>
          <a:p>
            <a:pPr lvl="1"/>
            <a:r>
              <a:rPr lang="en-US" dirty="0" smtClean="0"/>
              <a:t>Bargain with its trading partners in an attempt to reduce trade restrictions around the world</a:t>
            </a:r>
          </a:p>
          <a:p>
            <a:pPr lvl="1"/>
            <a:r>
              <a:rPr lang="en-US" dirty="0" smtClean="0"/>
              <a:t>North American Free Trade Agreement (NAFTA)</a:t>
            </a:r>
          </a:p>
          <a:p>
            <a:pPr lvl="2"/>
            <a:r>
              <a:rPr lang="en-US" dirty="0" smtClean="0"/>
              <a:t>1993 - lowered trade barriers among the United States, Mexico, and Canada</a:t>
            </a:r>
          </a:p>
          <a:p>
            <a:pPr lvl="1"/>
            <a:r>
              <a:rPr lang="en-US" dirty="0" smtClean="0"/>
              <a:t>General Agreement on Tariffs and Trade (GATT)</a:t>
            </a:r>
          </a:p>
          <a:p>
            <a:pPr lvl="2"/>
            <a:r>
              <a:rPr lang="en-US" dirty="0" smtClean="0"/>
              <a:t>Continuing series of negotiations among many of the world’s countries with the goal of promoting free trade</a:t>
            </a:r>
          </a:p>
        </p:txBody>
      </p:sp>
      <p:sp>
        <p:nvSpPr>
          <p:cNvPr id="5" name="Title 2"/>
          <p:cNvSpPr>
            <a:spLocks noGrp="1"/>
          </p:cNvSpPr>
          <p:nvPr>
            <p:ph type="title"/>
          </p:nvPr>
        </p:nvSpPr>
        <p:spPr bwMode="auto">
          <a:xfrm>
            <a:off x="3800475" y="-95250"/>
            <a:ext cx="5189538" cy="71278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defRPr/>
            </a:pPr>
            <a:r>
              <a:rPr lang="en-US" sz="3000" dirty="0" smtClean="0">
                <a:solidFill>
                  <a:schemeClr val="bg1">
                    <a:lumMod val="50000"/>
                  </a:schemeClr>
                </a:solidFill>
              </a:rPr>
              <a:t>Trade agreements and the World Trade Organization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bwMode="auto">
          <a:xfrm>
            <a:off x="3965575" y="277813"/>
            <a:ext cx="5026025" cy="762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defRPr/>
            </a:pPr>
            <a:r>
              <a:rPr lang="en-US" sz="3600" dirty="0" smtClean="0">
                <a:solidFill>
                  <a:schemeClr val="bg1">
                    <a:lumMod val="50000"/>
                  </a:schemeClr>
                </a:solidFill>
              </a:rPr>
              <a:t>Determinants of Trade</a:t>
            </a:r>
          </a:p>
        </p:txBody>
      </p:sp>
      <p:sp>
        <p:nvSpPr>
          <p:cNvPr id="3" name="Content Placeholder 2"/>
          <p:cNvSpPr>
            <a:spLocks noGrp="1"/>
          </p:cNvSpPr>
          <p:nvPr>
            <p:ph idx="1"/>
          </p:nvPr>
        </p:nvSpPr>
        <p:spPr bwMode="auto">
          <a:xfrm>
            <a:off x="381000" y="1036638"/>
            <a:ext cx="8534400" cy="41052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 typeface="Arial" charset="0"/>
              <a:buNone/>
            </a:pPr>
            <a:r>
              <a:rPr lang="en-US" sz="3200" smtClean="0"/>
              <a:t>Equilibrium without trade</a:t>
            </a:r>
          </a:p>
          <a:p>
            <a:pPr lvl="1"/>
            <a:r>
              <a:rPr lang="en-US" sz="2800" smtClean="0"/>
              <a:t>Domestic buyers and sellers</a:t>
            </a:r>
          </a:p>
          <a:p>
            <a:pPr lvl="1"/>
            <a:r>
              <a:rPr lang="en-US" sz="2800" smtClean="0"/>
              <a:t>Equilibrium price and quantity</a:t>
            </a:r>
          </a:p>
          <a:p>
            <a:pPr lvl="2"/>
            <a:r>
              <a:rPr lang="en-US" smtClean="0"/>
              <a:t>Determined on the domestic market</a:t>
            </a:r>
          </a:p>
          <a:p>
            <a:pPr lvl="1"/>
            <a:r>
              <a:rPr lang="en-US" smtClean="0"/>
              <a:t>Total benefits</a:t>
            </a:r>
          </a:p>
          <a:p>
            <a:pPr lvl="2"/>
            <a:r>
              <a:rPr lang="en-US" smtClean="0"/>
              <a:t>Consumer surplus</a:t>
            </a:r>
          </a:p>
          <a:p>
            <a:pPr lvl="2"/>
            <a:r>
              <a:rPr lang="en-US" smtClean="0"/>
              <a:t>Producer surplus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xfrm>
            <a:off x="292100" y="1090613"/>
            <a:ext cx="8534400" cy="4727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mtClean="0"/>
              <a:t>GATT</a:t>
            </a:r>
          </a:p>
          <a:p>
            <a:pPr lvl="1"/>
            <a:r>
              <a:rPr lang="en-US" smtClean="0"/>
              <a:t>United States - helped to found GATT</a:t>
            </a:r>
          </a:p>
          <a:p>
            <a:pPr lvl="2"/>
            <a:r>
              <a:rPr lang="en-US" smtClean="0"/>
              <a:t>After World War II</a:t>
            </a:r>
          </a:p>
          <a:p>
            <a:pPr lvl="2"/>
            <a:r>
              <a:rPr lang="en-US" smtClean="0"/>
              <a:t>In response to the high tariffs imposed during the Great Depression</a:t>
            </a:r>
          </a:p>
          <a:p>
            <a:pPr lvl="1"/>
            <a:r>
              <a:rPr lang="en-US" smtClean="0"/>
              <a:t>Successfully reduced the average tariff among member countries from about 40% to 5%</a:t>
            </a:r>
          </a:p>
          <a:p>
            <a:pPr lvl="1"/>
            <a:r>
              <a:rPr lang="en-US" smtClean="0"/>
              <a:t>Enforced by the World Trade Organization (WTO)</a:t>
            </a:r>
          </a:p>
          <a:p>
            <a:pPr lvl="1"/>
            <a:r>
              <a:rPr lang="en-US" smtClean="0"/>
              <a:t>151 countries; 97 % of world trade</a:t>
            </a:r>
          </a:p>
        </p:txBody>
      </p:sp>
      <p:sp>
        <p:nvSpPr>
          <p:cNvPr id="5" name="Title 2"/>
          <p:cNvSpPr>
            <a:spLocks noGrp="1"/>
          </p:cNvSpPr>
          <p:nvPr>
            <p:ph type="title"/>
          </p:nvPr>
        </p:nvSpPr>
        <p:spPr bwMode="auto">
          <a:xfrm>
            <a:off x="3800475" y="-95250"/>
            <a:ext cx="5189538" cy="71278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defRPr/>
            </a:pPr>
            <a:r>
              <a:rPr lang="en-US" sz="3000" dirty="0" smtClean="0">
                <a:solidFill>
                  <a:schemeClr val="bg1">
                    <a:lumMod val="50000"/>
                  </a:schemeClr>
                </a:solidFill>
              </a:rPr>
              <a:t>Trade agreements and the World Trade Organization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xfrm>
            <a:off x="292100" y="1066800"/>
            <a:ext cx="8534400" cy="31845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mtClean="0"/>
              <a:t>Advantage of the multilateral approach</a:t>
            </a:r>
          </a:p>
          <a:p>
            <a:pPr lvl="1"/>
            <a:r>
              <a:rPr lang="en-US" smtClean="0"/>
              <a:t>Potential to result in freer trade</a:t>
            </a:r>
          </a:p>
          <a:p>
            <a:pPr lvl="2"/>
            <a:r>
              <a:rPr lang="en-US" smtClean="0"/>
              <a:t>Reduce trade restrictions abroad and at home</a:t>
            </a:r>
          </a:p>
          <a:p>
            <a:pPr lvl="1"/>
            <a:r>
              <a:rPr lang="en-US" smtClean="0"/>
              <a:t>Political advantage</a:t>
            </a:r>
          </a:p>
          <a:p>
            <a:pPr lvl="2"/>
            <a:r>
              <a:rPr lang="en-US" smtClean="0"/>
              <a:t>Producers - fewer and better organized than consumers</a:t>
            </a:r>
          </a:p>
          <a:p>
            <a:pPr lvl="2"/>
            <a:r>
              <a:rPr lang="en-US" smtClean="0"/>
              <a:t>Greater political influence</a:t>
            </a:r>
          </a:p>
        </p:txBody>
      </p:sp>
      <p:sp>
        <p:nvSpPr>
          <p:cNvPr id="5" name="Title 2"/>
          <p:cNvSpPr>
            <a:spLocks noGrp="1"/>
          </p:cNvSpPr>
          <p:nvPr>
            <p:ph type="title"/>
          </p:nvPr>
        </p:nvSpPr>
        <p:spPr bwMode="auto">
          <a:xfrm>
            <a:off x="3800475" y="-95250"/>
            <a:ext cx="5189538" cy="71278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defRPr/>
            </a:pPr>
            <a:r>
              <a:rPr lang="en-US" sz="3000" dirty="0" smtClean="0">
                <a:solidFill>
                  <a:schemeClr val="bg1">
                    <a:lumMod val="50000"/>
                  </a:schemeClr>
                </a:solidFill>
              </a:rPr>
              <a:t>Trade agreements and the World Trade Organization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bwMode="auto">
          <a:xfrm>
            <a:off x="3906838" y="403761"/>
            <a:ext cx="5181600" cy="49952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r>
              <a:rPr lang="en-US" sz="2400" dirty="0">
                <a:solidFill>
                  <a:schemeClr val="bg1">
                    <a:lumMod val="50000"/>
                  </a:schemeClr>
                </a:solidFill>
                <a:latin typeface="+mn-lt"/>
              </a:rPr>
              <a:t>E</a:t>
            </a:r>
            <a:r>
              <a:rPr lang="en-US" sz="2400" dirty="0" smtClean="0">
                <a:solidFill>
                  <a:schemeClr val="bg1">
                    <a:lumMod val="50000"/>
                  </a:schemeClr>
                </a:solidFill>
                <a:latin typeface="+mn-lt"/>
              </a:rPr>
              <a:t>quilibrium without international trade</a:t>
            </a:r>
          </a:p>
        </p:txBody>
      </p:sp>
      <p:grpSp>
        <p:nvGrpSpPr>
          <p:cNvPr id="5" name="Group 4"/>
          <p:cNvGrpSpPr>
            <a:grpSpLocks/>
          </p:cNvGrpSpPr>
          <p:nvPr/>
        </p:nvGrpSpPr>
        <p:grpSpPr bwMode="auto">
          <a:xfrm>
            <a:off x="989013" y="1169988"/>
            <a:ext cx="5716587" cy="3536950"/>
            <a:chOff x="988504" y="1731809"/>
            <a:chExt cx="5717096" cy="3536929"/>
          </a:xfrm>
        </p:grpSpPr>
        <p:sp>
          <p:nvSpPr>
            <p:cNvPr id="6" name="Rectangle 5"/>
            <p:cNvSpPr/>
            <p:nvPr/>
          </p:nvSpPr>
          <p:spPr>
            <a:xfrm>
              <a:off x="1828366" y="1839758"/>
              <a:ext cx="4877234" cy="34289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a:p>
          </p:txBody>
        </p:sp>
        <p:grpSp>
          <p:nvGrpSpPr>
            <p:cNvPr id="9244" name="Group 48"/>
            <p:cNvGrpSpPr>
              <a:grpSpLocks/>
            </p:cNvGrpSpPr>
            <p:nvPr/>
          </p:nvGrpSpPr>
          <p:grpSpPr bwMode="auto">
            <a:xfrm>
              <a:off x="988504" y="1731809"/>
              <a:ext cx="880487" cy="3525816"/>
              <a:chOff x="3731464" y="1275797"/>
              <a:chExt cx="880487" cy="3525596"/>
            </a:xfrm>
          </p:grpSpPr>
          <p:cxnSp>
            <p:nvCxnSpPr>
              <p:cNvPr id="8" name="Straight Connector 7"/>
              <p:cNvCxnSpPr/>
              <p:nvPr/>
            </p:nvCxnSpPr>
            <p:spPr>
              <a:xfrm rot="5400000">
                <a:off x="2897422" y="3124314"/>
                <a:ext cx="3352571"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246" name="TextBox 56"/>
              <p:cNvSpPr txBox="1">
                <a:spLocks noChangeArrowheads="1"/>
              </p:cNvSpPr>
              <p:nvPr/>
            </p:nvSpPr>
            <p:spPr bwMode="auto">
              <a:xfrm>
                <a:off x="3731464" y="1275797"/>
                <a:ext cx="880487" cy="584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dirty="0"/>
                  <a:t>Price of</a:t>
                </a:r>
              </a:p>
              <a:p>
                <a:pPr algn="r" eaLnBrk="1" hangingPunct="1"/>
                <a:r>
                  <a:rPr lang="en-US" sz="1600" dirty="0" smtClean="0"/>
                  <a:t>corn</a:t>
                </a:r>
                <a:endParaRPr lang="en-US" sz="1600" dirty="0"/>
              </a:p>
            </p:txBody>
          </p:sp>
        </p:grpSp>
      </p:grpSp>
      <p:sp>
        <p:nvSpPr>
          <p:cNvPr id="10" name="TextBox 8"/>
          <p:cNvSpPr txBox="1">
            <a:spLocks noChangeArrowheads="1"/>
          </p:cNvSpPr>
          <p:nvPr/>
        </p:nvSpPr>
        <p:spPr bwMode="auto">
          <a:xfrm>
            <a:off x="331788" y="5562600"/>
            <a:ext cx="86121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When an economy cannot trade in world markets, the price adjusts to balance domestic supply and demand. This figure shows consumer and producer surplus in an equilibrium without international trade for the textile market in the imaginary country of </a:t>
            </a:r>
            <a:r>
              <a:rPr lang="en-US" sz="1600" dirty="0" err="1"/>
              <a:t>Isoland</a:t>
            </a:r>
            <a:r>
              <a:rPr lang="en-US" sz="1600" dirty="0"/>
              <a:t>.</a:t>
            </a:r>
          </a:p>
        </p:txBody>
      </p:sp>
      <p:grpSp>
        <p:nvGrpSpPr>
          <p:cNvPr id="11" name="Group 10"/>
          <p:cNvGrpSpPr>
            <a:grpSpLocks/>
          </p:cNvGrpSpPr>
          <p:nvPr/>
        </p:nvGrpSpPr>
        <p:grpSpPr bwMode="auto">
          <a:xfrm>
            <a:off x="1600200" y="4706935"/>
            <a:ext cx="5105400" cy="664212"/>
            <a:chOff x="4343400" y="4800498"/>
            <a:chExt cx="5105527" cy="664031"/>
          </a:xfrm>
        </p:grpSpPr>
        <p:cxnSp>
          <p:nvCxnSpPr>
            <p:cNvPr id="12" name="Straight Connector 11"/>
            <p:cNvCxnSpPr/>
            <p:nvPr/>
          </p:nvCxnSpPr>
          <p:spPr>
            <a:xfrm>
              <a:off x="4572006" y="4800498"/>
              <a:ext cx="4876920"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241" name="TextBox 10"/>
            <p:cNvSpPr txBox="1">
              <a:spLocks noChangeArrowheads="1"/>
            </p:cNvSpPr>
            <p:nvPr/>
          </p:nvSpPr>
          <p:spPr bwMode="auto">
            <a:xfrm>
              <a:off x="4343400" y="4800600"/>
              <a:ext cx="298482" cy="337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sp>
          <p:nvSpPr>
            <p:cNvPr id="9242" name="TextBox 23"/>
            <p:cNvSpPr txBox="1">
              <a:spLocks noChangeArrowheads="1"/>
            </p:cNvSpPr>
            <p:nvPr/>
          </p:nvSpPr>
          <p:spPr bwMode="auto">
            <a:xfrm>
              <a:off x="8477991" y="4879913"/>
              <a:ext cx="970936" cy="584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Quantity of </a:t>
              </a:r>
              <a:r>
                <a:rPr lang="en-US" sz="1600" dirty="0" smtClean="0"/>
                <a:t>corn</a:t>
              </a:r>
              <a:endParaRPr lang="en-US" sz="1600" dirty="0"/>
            </a:p>
          </p:txBody>
        </p:sp>
      </p:grpSp>
      <p:grpSp>
        <p:nvGrpSpPr>
          <p:cNvPr id="15" name="Group 77"/>
          <p:cNvGrpSpPr>
            <a:grpSpLocks/>
          </p:cNvGrpSpPr>
          <p:nvPr/>
        </p:nvGrpSpPr>
        <p:grpSpPr bwMode="auto">
          <a:xfrm>
            <a:off x="3040063" y="3082925"/>
            <a:ext cx="1195387" cy="2214563"/>
            <a:chOff x="3262745" y="3645669"/>
            <a:chExt cx="1195128" cy="2213965"/>
          </a:xfrm>
        </p:grpSpPr>
        <p:cxnSp>
          <p:nvCxnSpPr>
            <p:cNvPr id="16" name="Straight Connector 15"/>
            <p:cNvCxnSpPr/>
            <p:nvPr/>
          </p:nvCxnSpPr>
          <p:spPr>
            <a:xfrm rot="16200000" flipH="1">
              <a:off x="3097725" y="4464598"/>
              <a:ext cx="1639445"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9239" name="TextBox 23"/>
            <p:cNvSpPr txBox="1">
              <a:spLocks noChangeArrowheads="1"/>
            </p:cNvSpPr>
            <p:nvPr/>
          </p:nvSpPr>
          <p:spPr bwMode="auto">
            <a:xfrm>
              <a:off x="3262745" y="5274984"/>
              <a:ext cx="1195128" cy="58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Equilibrium</a:t>
              </a:r>
            </a:p>
            <a:p>
              <a:pPr algn="ctr" eaLnBrk="1" hangingPunct="1"/>
              <a:r>
                <a:rPr lang="en-US" sz="1600"/>
                <a:t>quantity</a:t>
              </a:r>
            </a:p>
          </p:txBody>
        </p:sp>
      </p:grpSp>
      <p:grpSp>
        <p:nvGrpSpPr>
          <p:cNvPr id="20" name="Group 67"/>
          <p:cNvGrpSpPr>
            <a:grpSpLocks/>
          </p:cNvGrpSpPr>
          <p:nvPr/>
        </p:nvGrpSpPr>
        <p:grpSpPr bwMode="auto">
          <a:xfrm>
            <a:off x="1828800" y="1482725"/>
            <a:ext cx="4551363" cy="2871788"/>
            <a:chOff x="1828800" y="2044895"/>
            <a:chExt cx="4551333" cy="2871489"/>
          </a:xfrm>
        </p:grpSpPr>
        <p:cxnSp>
          <p:nvCxnSpPr>
            <p:cNvPr id="27" name="Straight Connector 26"/>
            <p:cNvCxnSpPr/>
            <p:nvPr/>
          </p:nvCxnSpPr>
          <p:spPr>
            <a:xfrm flipV="1">
              <a:off x="1828800" y="2470301"/>
              <a:ext cx="3525815" cy="2446083"/>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9237" name="TextBox 23"/>
            <p:cNvSpPr txBox="1">
              <a:spLocks noChangeArrowheads="1"/>
            </p:cNvSpPr>
            <p:nvPr/>
          </p:nvSpPr>
          <p:spPr bwMode="auto">
            <a:xfrm>
              <a:off x="5340927" y="2044895"/>
              <a:ext cx="1039206" cy="584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Domestic</a:t>
              </a:r>
            </a:p>
            <a:p>
              <a:pPr algn="ctr" eaLnBrk="1" hangingPunct="1"/>
              <a:r>
                <a:rPr lang="en-US" sz="1600"/>
                <a:t>Supply </a:t>
              </a:r>
            </a:p>
          </p:txBody>
        </p:sp>
      </p:grpSp>
      <p:grpSp>
        <p:nvGrpSpPr>
          <p:cNvPr id="23" name="Group 45"/>
          <p:cNvGrpSpPr>
            <a:grpSpLocks/>
          </p:cNvGrpSpPr>
          <p:nvPr/>
        </p:nvGrpSpPr>
        <p:grpSpPr bwMode="auto">
          <a:xfrm>
            <a:off x="1781175" y="1512888"/>
            <a:ext cx="1827213" cy="1519237"/>
            <a:chOff x="1781175" y="2074271"/>
            <a:chExt cx="1826998" cy="1519881"/>
          </a:xfrm>
        </p:grpSpPr>
        <p:sp>
          <p:nvSpPr>
            <p:cNvPr id="18" name="Isosceles Triangle 17"/>
            <p:cNvSpPr/>
            <p:nvPr/>
          </p:nvSpPr>
          <p:spPr>
            <a:xfrm>
              <a:off x="1860541" y="2074271"/>
              <a:ext cx="1747632" cy="1519881"/>
            </a:xfrm>
            <a:prstGeom prst="triangle">
              <a:avLst>
                <a:gd name="adj" fmla="val 0"/>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a:p>
          </p:txBody>
        </p:sp>
        <p:sp>
          <p:nvSpPr>
            <p:cNvPr id="9235" name="TextBox 23"/>
            <p:cNvSpPr txBox="1">
              <a:spLocks noChangeArrowheads="1"/>
            </p:cNvSpPr>
            <p:nvPr/>
          </p:nvSpPr>
          <p:spPr bwMode="auto">
            <a:xfrm>
              <a:off x="1781175" y="2803525"/>
              <a:ext cx="11318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Consumer</a:t>
              </a:r>
            </a:p>
            <a:p>
              <a:pPr algn="ctr" eaLnBrk="1" hangingPunct="1"/>
              <a:r>
                <a:rPr lang="en-US" sz="1600" dirty="0"/>
                <a:t>surplus</a:t>
              </a:r>
            </a:p>
          </p:txBody>
        </p:sp>
      </p:grpSp>
      <p:grpSp>
        <p:nvGrpSpPr>
          <p:cNvPr id="26" name="Group 46"/>
          <p:cNvGrpSpPr>
            <a:grpSpLocks/>
          </p:cNvGrpSpPr>
          <p:nvPr/>
        </p:nvGrpSpPr>
        <p:grpSpPr bwMode="auto">
          <a:xfrm>
            <a:off x="1846263" y="3070225"/>
            <a:ext cx="1798637" cy="1233488"/>
            <a:chOff x="1846263" y="3632200"/>
            <a:chExt cx="1798980" cy="1233487"/>
          </a:xfrm>
        </p:grpSpPr>
        <p:sp>
          <p:nvSpPr>
            <p:cNvPr id="19" name="Isosceles Triangle 18"/>
            <p:cNvSpPr/>
            <p:nvPr/>
          </p:nvSpPr>
          <p:spPr>
            <a:xfrm rot="10800000">
              <a:off x="1862141" y="3632200"/>
              <a:ext cx="1783102" cy="1233487"/>
            </a:xfrm>
            <a:prstGeom prst="triangle">
              <a:avLst>
                <a:gd name="adj" fmla="val 100000"/>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a:p>
          </p:txBody>
        </p:sp>
        <p:sp>
          <p:nvSpPr>
            <p:cNvPr id="9233" name="TextBox 23"/>
            <p:cNvSpPr txBox="1">
              <a:spLocks noChangeArrowheads="1"/>
            </p:cNvSpPr>
            <p:nvPr/>
          </p:nvSpPr>
          <p:spPr bwMode="auto">
            <a:xfrm>
              <a:off x="1846263" y="3679575"/>
              <a:ext cx="1016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Producer</a:t>
              </a:r>
            </a:p>
            <a:p>
              <a:pPr algn="ctr" eaLnBrk="1" hangingPunct="1"/>
              <a:r>
                <a:rPr lang="en-US" sz="1600" dirty="0"/>
                <a:t>surplus</a:t>
              </a:r>
            </a:p>
          </p:txBody>
        </p:sp>
      </p:grpSp>
      <p:grpSp>
        <p:nvGrpSpPr>
          <p:cNvPr id="31" name="Group 69"/>
          <p:cNvGrpSpPr>
            <a:grpSpLocks/>
          </p:cNvGrpSpPr>
          <p:nvPr/>
        </p:nvGrpSpPr>
        <p:grpSpPr bwMode="auto">
          <a:xfrm>
            <a:off x="1844675" y="1462088"/>
            <a:ext cx="4173538" cy="3015728"/>
            <a:chOff x="1870044" y="2035969"/>
            <a:chExt cx="4173386" cy="3017044"/>
          </a:xfrm>
        </p:grpSpPr>
        <p:cxnSp>
          <p:nvCxnSpPr>
            <p:cNvPr id="24" name="Straight Connector 23"/>
            <p:cNvCxnSpPr/>
            <p:nvPr/>
          </p:nvCxnSpPr>
          <p:spPr>
            <a:xfrm>
              <a:off x="1870044" y="2035969"/>
              <a:ext cx="3135199" cy="2709461"/>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9231" name="TextBox 23"/>
            <p:cNvSpPr txBox="1">
              <a:spLocks noChangeArrowheads="1"/>
            </p:cNvSpPr>
            <p:nvPr/>
          </p:nvSpPr>
          <p:spPr bwMode="auto">
            <a:xfrm>
              <a:off x="5004435" y="4467984"/>
              <a:ext cx="1038995" cy="585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Domestic</a:t>
              </a:r>
            </a:p>
            <a:p>
              <a:pPr algn="ctr" eaLnBrk="1" hangingPunct="1"/>
              <a:r>
                <a:rPr lang="en-US" sz="1600" dirty="0"/>
                <a:t>Demand </a:t>
              </a:r>
            </a:p>
          </p:txBody>
        </p:sp>
      </p:grpSp>
      <p:grpSp>
        <p:nvGrpSpPr>
          <p:cNvPr id="32" name="Group 75"/>
          <p:cNvGrpSpPr>
            <a:grpSpLocks/>
          </p:cNvGrpSpPr>
          <p:nvPr/>
        </p:nvGrpSpPr>
        <p:grpSpPr bwMode="auto">
          <a:xfrm>
            <a:off x="638175" y="2759075"/>
            <a:ext cx="3068638" cy="585788"/>
            <a:chOff x="637370" y="3161175"/>
            <a:chExt cx="3069713" cy="584973"/>
          </a:xfrm>
        </p:grpSpPr>
        <p:cxnSp>
          <p:nvCxnSpPr>
            <p:cNvPr id="21" name="Straight Connector 20"/>
            <p:cNvCxnSpPr/>
            <p:nvPr/>
          </p:nvCxnSpPr>
          <p:spPr>
            <a:xfrm rot="10800000" flipV="1">
              <a:off x="1828412" y="3448113"/>
              <a:ext cx="1878671" cy="6341"/>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9229" name="TextBox 23"/>
            <p:cNvSpPr txBox="1">
              <a:spLocks noChangeArrowheads="1"/>
            </p:cNvSpPr>
            <p:nvPr/>
          </p:nvSpPr>
          <p:spPr bwMode="auto">
            <a:xfrm>
              <a:off x="637370" y="3161175"/>
              <a:ext cx="1196304" cy="584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a:t>Equilibrium</a:t>
              </a:r>
            </a:p>
            <a:p>
              <a:pPr algn="r" eaLnBrk="1" hangingPunct="1"/>
              <a:r>
                <a:rPr lang="en-US" sz="1600"/>
                <a:t>price</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bwMode="auto">
          <a:xfrm>
            <a:off x="3906838" y="290513"/>
            <a:ext cx="5156200" cy="762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defRPr/>
            </a:pPr>
            <a:r>
              <a:rPr lang="en-US" sz="3600" dirty="0" smtClean="0">
                <a:solidFill>
                  <a:schemeClr val="bg1">
                    <a:lumMod val="50000"/>
                  </a:schemeClr>
                </a:solidFill>
              </a:rPr>
              <a:t>Questions of Trade</a:t>
            </a:r>
          </a:p>
        </p:txBody>
      </p:sp>
      <p:sp>
        <p:nvSpPr>
          <p:cNvPr id="3" name="Content Placeholder 2"/>
          <p:cNvSpPr>
            <a:spLocks noGrp="1"/>
          </p:cNvSpPr>
          <p:nvPr>
            <p:ph idx="1"/>
          </p:nvPr>
        </p:nvSpPr>
        <p:spPr bwMode="auto">
          <a:xfrm>
            <a:off x="381000" y="1038225"/>
            <a:ext cx="8534400" cy="284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 typeface="Arial" charset="0"/>
              <a:buNone/>
            </a:pPr>
            <a:r>
              <a:rPr lang="en-US" sz="3200" dirty="0" smtClean="0"/>
              <a:t>Allow for international trade </a:t>
            </a:r>
          </a:p>
          <a:p>
            <a:pPr lvl="1"/>
            <a:r>
              <a:rPr lang="en-US" sz="2800" dirty="0" smtClean="0"/>
              <a:t>What happens to price and quantity sold in the domestic market?</a:t>
            </a:r>
          </a:p>
          <a:p>
            <a:pPr lvl="1"/>
            <a:r>
              <a:rPr lang="en-US" sz="2800" dirty="0" smtClean="0"/>
              <a:t>Who will gain from free trade; who will lose, and will the gains exceed the losses?</a:t>
            </a:r>
          </a:p>
          <a:p>
            <a:pPr lvl="1"/>
            <a:r>
              <a:rPr lang="en-US" sz="2800" dirty="0" smtClean="0"/>
              <a:t>Should a tariff be part of the new trade policy?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nodeType="afterGroup">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380999" y="1084264"/>
            <a:ext cx="8679873" cy="174206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2800" dirty="0" smtClean="0">
                <a:solidFill>
                  <a:schemeClr val="accent1"/>
                </a:solidFill>
              </a:rPr>
              <a:t>World price </a:t>
            </a:r>
            <a:r>
              <a:rPr lang="en-US" sz="2800" dirty="0" smtClean="0"/>
              <a:t>is the price that prevails in the world market for </a:t>
            </a:r>
            <a:r>
              <a:rPr lang="en-US" sz="2800" dirty="0"/>
              <a:t>a</a:t>
            </a:r>
            <a:r>
              <a:rPr lang="en-US" sz="2800" dirty="0" smtClean="0"/>
              <a:t> good </a:t>
            </a:r>
            <a:r>
              <a:rPr lang="en-US" sz="2800" i="1" dirty="0" smtClean="0"/>
              <a:t>(consistent with comparative advantage)</a:t>
            </a:r>
          </a:p>
          <a:p>
            <a:r>
              <a:rPr lang="en-US" sz="2800" dirty="0" smtClean="0">
                <a:solidFill>
                  <a:schemeClr val="accent1"/>
                </a:solidFill>
              </a:rPr>
              <a:t>Domestic price </a:t>
            </a:r>
            <a:r>
              <a:rPr lang="en-US" sz="2800" dirty="0" smtClean="0"/>
              <a:t>is opportunity cost of the good</a:t>
            </a:r>
          </a:p>
        </p:txBody>
      </p:sp>
      <p:sp>
        <p:nvSpPr>
          <p:cNvPr id="5" name="Title 1"/>
          <p:cNvSpPr>
            <a:spLocks noGrp="1"/>
          </p:cNvSpPr>
          <p:nvPr>
            <p:ph type="title"/>
          </p:nvPr>
        </p:nvSpPr>
        <p:spPr bwMode="auto">
          <a:xfrm>
            <a:off x="3764338" y="361763"/>
            <a:ext cx="5379662" cy="762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defRPr/>
            </a:pPr>
            <a:r>
              <a:rPr lang="en-US" sz="2400" dirty="0" smtClean="0">
                <a:solidFill>
                  <a:schemeClr val="bg1">
                    <a:lumMod val="50000"/>
                  </a:schemeClr>
                </a:solidFill>
              </a:rPr>
              <a:t>World Price and Comparative Advantage</a:t>
            </a:r>
          </a:p>
        </p:txBody>
      </p:sp>
      <p:sp>
        <p:nvSpPr>
          <p:cNvPr id="4" name="Content Placeholder 2"/>
          <p:cNvSpPr txBox="1">
            <a:spLocks/>
          </p:cNvSpPr>
          <p:nvPr/>
        </p:nvSpPr>
        <p:spPr bwMode="auto">
          <a:xfrm>
            <a:off x="380938" y="2605788"/>
            <a:ext cx="8534400" cy="103993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800" dirty="0" smtClean="0"/>
              <a:t>Comparing domestic price with world price determines who has the comparative advantage</a:t>
            </a:r>
          </a:p>
        </p:txBody>
      </p:sp>
      <p:sp>
        <p:nvSpPr>
          <p:cNvPr id="6" name="Content Placeholder 2"/>
          <p:cNvSpPr txBox="1">
            <a:spLocks/>
          </p:cNvSpPr>
          <p:nvPr/>
        </p:nvSpPr>
        <p:spPr bwMode="auto">
          <a:xfrm>
            <a:off x="414551" y="3570526"/>
            <a:ext cx="8534400" cy="186781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r>
              <a:rPr lang="en-US" sz="2400" dirty="0" smtClean="0"/>
              <a:t>If domestic price &lt; world price</a:t>
            </a:r>
          </a:p>
          <a:p>
            <a:pPr lvl="2"/>
            <a:r>
              <a:rPr lang="en-US" sz="2400" dirty="0" smtClean="0"/>
              <a:t>Country has a comparative advantage</a:t>
            </a:r>
          </a:p>
          <a:p>
            <a:pPr lvl="2"/>
            <a:r>
              <a:rPr lang="en-US" sz="2400" dirty="0"/>
              <a:t>a</a:t>
            </a:r>
            <a:r>
              <a:rPr lang="en-US" sz="2400" dirty="0" smtClean="0"/>
              <a:t>nd will export </a:t>
            </a:r>
            <a:r>
              <a:rPr lang="en-US" sz="2400" dirty="0"/>
              <a:t>the </a:t>
            </a:r>
            <a:r>
              <a:rPr lang="en-US" sz="2400" dirty="0" smtClean="0"/>
              <a:t>good</a:t>
            </a:r>
          </a:p>
        </p:txBody>
      </p:sp>
      <p:sp>
        <p:nvSpPr>
          <p:cNvPr id="7" name="Content Placeholder 2"/>
          <p:cNvSpPr txBox="1">
            <a:spLocks/>
          </p:cNvSpPr>
          <p:nvPr/>
        </p:nvSpPr>
        <p:spPr bwMode="auto">
          <a:xfrm>
            <a:off x="419600" y="4993824"/>
            <a:ext cx="8534400" cy="151327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r>
              <a:rPr lang="en-US" sz="2400" dirty="0" smtClean="0"/>
              <a:t>If domestic price &gt; world price</a:t>
            </a:r>
          </a:p>
          <a:p>
            <a:pPr lvl="2"/>
            <a:r>
              <a:rPr lang="en-US" sz="2400" dirty="0" smtClean="0"/>
              <a:t>Import the good</a:t>
            </a:r>
          </a:p>
          <a:p>
            <a:pPr lvl="2"/>
            <a:r>
              <a:rPr lang="en-US" sz="2400" dirty="0" smtClean="0"/>
              <a:t>World – comparative advantage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bwMode="auto">
          <a:xfrm>
            <a:off x="3987800" y="-85725"/>
            <a:ext cx="5097463" cy="5334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r>
              <a:rPr lang="en-US" dirty="0" smtClean="0">
                <a:solidFill>
                  <a:schemeClr val="bg1">
                    <a:lumMod val="50000"/>
                  </a:schemeClr>
                </a:solidFill>
                <a:latin typeface="+mn-lt"/>
              </a:rPr>
              <a:t>International trade in an exporting country</a:t>
            </a:r>
          </a:p>
        </p:txBody>
      </p:sp>
      <p:grpSp>
        <p:nvGrpSpPr>
          <p:cNvPr id="5" name="Group 4"/>
          <p:cNvGrpSpPr>
            <a:grpSpLocks/>
          </p:cNvGrpSpPr>
          <p:nvPr/>
        </p:nvGrpSpPr>
        <p:grpSpPr bwMode="auto">
          <a:xfrm>
            <a:off x="0" y="1101725"/>
            <a:ext cx="4810125" cy="3576638"/>
            <a:chOff x="-106669" y="1967753"/>
            <a:chExt cx="4810164" cy="3578000"/>
          </a:xfrm>
        </p:grpSpPr>
        <p:sp>
          <p:nvSpPr>
            <p:cNvPr id="6" name="Rectangle 5"/>
            <p:cNvSpPr/>
            <p:nvPr/>
          </p:nvSpPr>
          <p:spPr>
            <a:xfrm>
              <a:off x="728363" y="2231378"/>
              <a:ext cx="3975132" cy="330325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400" dirty="0"/>
            </a:p>
          </p:txBody>
        </p:sp>
        <p:grpSp>
          <p:nvGrpSpPr>
            <p:cNvPr id="14403" name="Group 5"/>
            <p:cNvGrpSpPr>
              <a:grpSpLocks/>
            </p:cNvGrpSpPr>
            <p:nvPr/>
          </p:nvGrpSpPr>
          <p:grpSpPr bwMode="auto">
            <a:xfrm>
              <a:off x="-106669" y="1967753"/>
              <a:ext cx="870110" cy="3578000"/>
              <a:chOff x="994974" y="1386464"/>
              <a:chExt cx="870110" cy="3577342"/>
            </a:xfrm>
          </p:grpSpPr>
          <p:cxnSp>
            <p:nvCxnSpPr>
              <p:cNvPr id="8" name="Straight Connector 7"/>
              <p:cNvCxnSpPr/>
              <p:nvPr/>
            </p:nvCxnSpPr>
            <p:spPr>
              <a:xfrm rot="5400000">
                <a:off x="150896" y="3289459"/>
                <a:ext cx="3337582" cy="1111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405" name="TextBox 8"/>
              <p:cNvSpPr txBox="1">
                <a:spLocks noChangeArrowheads="1"/>
              </p:cNvSpPr>
              <p:nvPr/>
            </p:nvSpPr>
            <p:spPr bwMode="auto">
              <a:xfrm>
                <a:off x="994974" y="1386464"/>
                <a:ext cx="870110" cy="523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a:t>Price of</a:t>
                </a:r>
              </a:p>
              <a:p>
                <a:pPr algn="r" eaLnBrk="1" hangingPunct="1"/>
                <a:r>
                  <a:rPr lang="en-US" sz="1400" dirty="0" smtClean="0"/>
                  <a:t>corn</a:t>
                </a:r>
                <a:endParaRPr lang="en-US" sz="1400" dirty="0"/>
              </a:p>
            </p:txBody>
          </p:sp>
        </p:grpSp>
      </p:grpSp>
      <p:grpSp>
        <p:nvGrpSpPr>
          <p:cNvPr id="10" name="Group 9"/>
          <p:cNvGrpSpPr>
            <a:grpSpLocks/>
          </p:cNvGrpSpPr>
          <p:nvPr/>
        </p:nvGrpSpPr>
        <p:grpSpPr bwMode="auto">
          <a:xfrm>
            <a:off x="669925" y="4667250"/>
            <a:ext cx="5030788" cy="319088"/>
            <a:chOff x="1676400" y="5170143"/>
            <a:chExt cx="5029862" cy="318466"/>
          </a:xfrm>
        </p:grpSpPr>
        <p:cxnSp>
          <p:nvCxnSpPr>
            <p:cNvPr id="11" name="Straight Connector 10"/>
            <p:cNvCxnSpPr/>
            <p:nvPr/>
          </p:nvCxnSpPr>
          <p:spPr>
            <a:xfrm flipV="1">
              <a:off x="1828772" y="5170143"/>
              <a:ext cx="3974368" cy="1109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400" name="TextBox 11"/>
            <p:cNvSpPr txBox="1">
              <a:spLocks noChangeArrowheads="1"/>
            </p:cNvSpPr>
            <p:nvPr/>
          </p:nvSpPr>
          <p:spPr bwMode="auto">
            <a:xfrm>
              <a:off x="4947840" y="5174604"/>
              <a:ext cx="1758422" cy="30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a:t>Quantity of </a:t>
              </a:r>
              <a:r>
                <a:rPr lang="en-US" sz="1400" dirty="0" smtClean="0"/>
                <a:t>corn</a:t>
              </a:r>
              <a:endParaRPr lang="en-US" sz="1400" dirty="0"/>
            </a:p>
          </p:txBody>
        </p:sp>
        <p:sp>
          <p:nvSpPr>
            <p:cNvPr id="14401" name="TextBox 12"/>
            <p:cNvSpPr txBox="1">
              <a:spLocks noChangeArrowheads="1"/>
            </p:cNvSpPr>
            <p:nvPr/>
          </p:nvSpPr>
          <p:spPr bwMode="auto">
            <a:xfrm>
              <a:off x="1676400" y="5181596"/>
              <a:ext cx="284057" cy="30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sp>
        <p:nvSpPr>
          <p:cNvPr id="20" name="TextBox 19"/>
          <p:cNvSpPr txBox="1">
            <a:spLocks noChangeArrowheads="1"/>
          </p:cNvSpPr>
          <p:nvPr/>
        </p:nvSpPr>
        <p:spPr bwMode="auto">
          <a:xfrm>
            <a:off x="5035550" y="1497013"/>
            <a:ext cx="4049713" cy="310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Once trade is allowed, the domestic price rises to equal the world price. The supply curve shows the quantity of textiles produced domestically, and the demand curve shows the quantity consumed domestically. Exports from </a:t>
            </a:r>
            <a:r>
              <a:rPr lang="en-US" sz="1400" dirty="0" err="1"/>
              <a:t>Isoland</a:t>
            </a:r>
            <a:r>
              <a:rPr lang="en-US" sz="1400" dirty="0"/>
              <a:t> equal the difference between the domestic quantity supplied and the domestic quantity demanded at the world price. Sellers are better off (producer surplus rises from C to B + C + D), and buyers are worse off (consumer surplus falls from A + B to A). Total surplus rises by an amount equal to area D, indicating that trade raises the economic well-being of the country as a whole.</a:t>
            </a:r>
          </a:p>
        </p:txBody>
      </p:sp>
      <p:graphicFrame>
        <p:nvGraphicFramePr>
          <p:cNvPr id="58" name="Table 57"/>
          <p:cNvGraphicFramePr>
            <a:graphicFrameLocks noGrp="1"/>
          </p:cNvGraphicFramePr>
          <p:nvPr/>
        </p:nvGraphicFramePr>
        <p:xfrm>
          <a:off x="503238" y="5481638"/>
          <a:ext cx="5646737" cy="1193800"/>
        </p:xfrm>
        <a:graphic>
          <a:graphicData uri="http://schemas.openxmlformats.org/drawingml/2006/table">
            <a:tbl>
              <a:tblPr>
                <a:tableStyleId>{5C22544A-7EE6-4342-B048-85BDC9FD1C3A}</a:tableStyleId>
              </a:tblPr>
              <a:tblGrid>
                <a:gridCol w="1727285"/>
                <a:gridCol w="1262019"/>
                <a:gridCol w="1133639"/>
                <a:gridCol w="1523794"/>
              </a:tblGrid>
              <a:tr h="370840">
                <a:tc>
                  <a:txBody>
                    <a:bodyPr/>
                    <a:lstStyle/>
                    <a:p>
                      <a:endParaRPr lang="en-US" sz="1600" dirty="0">
                        <a:solidFill>
                          <a:srgbClr val="000070"/>
                        </a:solidFill>
                      </a:endParaRPr>
                    </a:p>
                  </a:txBody>
                  <a:tcPr marL="91428" marR="9142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smtClean="0">
                          <a:solidFill>
                            <a:srgbClr val="000070"/>
                          </a:solidFill>
                        </a:rPr>
                        <a:t>Before trade</a:t>
                      </a:r>
                      <a:endParaRPr lang="en-US" sz="1600" dirty="0">
                        <a:solidFill>
                          <a:srgbClr val="000070"/>
                        </a:solidFill>
                      </a:endParaRPr>
                    </a:p>
                  </a:txBody>
                  <a:tcPr marL="91428" marR="9142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smtClean="0">
                          <a:solidFill>
                            <a:srgbClr val="000070"/>
                          </a:solidFill>
                        </a:rPr>
                        <a:t>After trade</a:t>
                      </a:r>
                      <a:endParaRPr lang="en-US" sz="1600" dirty="0">
                        <a:solidFill>
                          <a:srgbClr val="000070"/>
                        </a:solidFill>
                      </a:endParaRPr>
                    </a:p>
                  </a:txBody>
                  <a:tcPr marL="91428" marR="9142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smtClean="0">
                          <a:solidFill>
                            <a:srgbClr val="000070"/>
                          </a:solidFill>
                        </a:rPr>
                        <a:t>Change</a:t>
                      </a:r>
                      <a:endParaRPr lang="en-US" sz="1600" dirty="0">
                        <a:solidFill>
                          <a:srgbClr val="000070"/>
                        </a:solidFill>
                      </a:endParaRPr>
                    </a:p>
                  </a:txBody>
                  <a:tcPr marL="91428" marR="9142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r>
                        <a:rPr lang="en-US" sz="1600" dirty="0" smtClean="0">
                          <a:solidFill>
                            <a:srgbClr val="000070"/>
                          </a:solidFill>
                        </a:rPr>
                        <a:t>Consumer Surplus</a:t>
                      </a:r>
                    </a:p>
                    <a:p>
                      <a:r>
                        <a:rPr lang="en-US" sz="1600" dirty="0" smtClean="0">
                          <a:solidFill>
                            <a:srgbClr val="000070"/>
                          </a:solidFill>
                        </a:rPr>
                        <a:t>Produce</a:t>
                      </a:r>
                      <a:r>
                        <a:rPr lang="en-US" sz="1600" baseline="0" dirty="0" smtClean="0">
                          <a:solidFill>
                            <a:srgbClr val="000070"/>
                          </a:solidFill>
                        </a:rPr>
                        <a:t>r Surplus</a:t>
                      </a:r>
                    </a:p>
                    <a:p>
                      <a:r>
                        <a:rPr lang="en-US" sz="1600" baseline="0" dirty="0" smtClean="0">
                          <a:solidFill>
                            <a:srgbClr val="000070"/>
                          </a:solidFill>
                        </a:rPr>
                        <a:t>Total Surplus</a:t>
                      </a:r>
                      <a:endParaRPr lang="en-US" sz="1600" dirty="0">
                        <a:solidFill>
                          <a:srgbClr val="000070"/>
                        </a:solidFill>
                      </a:endParaRPr>
                    </a:p>
                  </a:txBody>
                  <a:tcPr marL="91428" marR="9142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smtClean="0"/>
                        <a:t>A+B</a:t>
                      </a:r>
                    </a:p>
                    <a:p>
                      <a:pPr algn="ctr"/>
                      <a:r>
                        <a:rPr lang="en-US" sz="1600" dirty="0" smtClean="0"/>
                        <a:t>C</a:t>
                      </a:r>
                    </a:p>
                    <a:p>
                      <a:pPr algn="ctr"/>
                      <a:r>
                        <a:rPr lang="en-US" sz="1600" dirty="0" smtClean="0"/>
                        <a:t>A+B+C</a:t>
                      </a:r>
                      <a:endParaRPr lang="en-US" sz="1600" dirty="0"/>
                    </a:p>
                  </a:txBody>
                  <a:tcPr marL="91428" marR="9142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smtClean="0"/>
                        <a:t>A</a:t>
                      </a:r>
                    </a:p>
                    <a:p>
                      <a:pPr algn="ctr"/>
                      <a:r>
                        <a:rPr lang="en-US" sz="1600" dirty="0" smtClean="0"/>
                        <a:t>B+C+D</a:t>
                      </a:r>
                    </a:p>
                    <a:p>
                      <a:pPr algn="ctr"/>
                      <a:r>
                        <a:rPr lang="en-US" sz="1600" dirty="0" smtClean="0"/>
                        <a:t>A+B+C+D</a:t>
                      </a:r>
                      <a:endParaRPr lang="en-US" sz="1600" dirty="0"/>
                    </a:p>
                  </a:txBody>
                  <a:tcPr marL="91428" marR="9142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smtClean="0"/>
                        <a:t>-B</a:t>
                      </a:r>
                    </a:p>
                    <a:p>
                      <a:pPr algn="ctr"/>
                      <a:r>
                        <a:rPr lang="en-US" sz="1600" dirty="0" smtClean="0"/>
                        <a:t>+(B+D)</a:t>
                      </a:r>
                    </a:p>
                    <a:p>
                      <a:pPr algn="ctr"/>
                      <a:r>
                        <a:rPr lang="en-US" sz="1600" dirty="0" smtClean="0"/>
                        <a:t>+D</a:t>
                      </a:r>
                      <a:endParaRPr lang="en-US" sz="1600" dirty="0"/>
                    </a:p>
                  </a:txBody>
                  <a:tcPr marL="91428" marR="9142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pSp>
        <p:nvGrpSpPr>
          <p:cNvPr id="9" name="Group 8"/>
          <p:cNvGrpSpPr/>
          <p:nvPr/>
        </p:nvGrpSpPr>
        <p:grpSpPr>
          <a:xfrm>
            <a:off x="850900" y="1449388"/>
            <a:ext cx="2700338" cy="2787650"/>
            <a:chOff x="850900" y="1449388"/>
            <a:chExt cx="2700338" cy="2787650"/>
          </a:xfrm>
        </p:grpSpPr>
        <p:grpSp>
          <p:nvGrpSpPr>
            <p:cNvPr id="14" name="Group 64"/>
            <p:cNvGrpSpPr>
              <a:grpSpLocks/>
            </p:cNvGrpSpPr>
            <p:nvPr/>
          </p:nvGrpSpPr>
          <p:grpSpPr bwMode="auto">
            <a:xfrm>
              <a:off x="2006600" y="2286000"/>
              <a:ext cx="1544638" cy="647700"/>
              <a:chOff x="3194873" y="3407836"/>
              <a:chExt cx="1543271" cy="593955"/>
            </a:xfrm>
          </p:grpSpPr>
          <p:sp>
            <p:nvSpPr>
              <p:cNvPr id="29" name="Isosceles Triangle 28"/>
              <p:cNvSpPr/>
              <p:nvPr/>
            </p:nvSpPr>
            <p:spPr>
              <a:xfrm rot="10800000">
                <a:off x="3194873" y="3407836"/>
                <a:ext cx="1543271" cy="593955"/>
              </a:xfrm>
              <a:prstGeom prst="triangle">
                <a:avLst>
                  <a:gd name="adj" fmla="val 55372"/>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p>
            </p:txBody>
          </p:sp>
          <p:sp>
            <p:nvSpPr>
              <p:cNvPr id="14398" name="TextBox 92"/>
              <p:cNvSpPr txBox="1">
                <a:spLocks noChangeArrowheads="1"/>
              </p:cNvSpPr>
              <p:nvPr/>
            </p:nvSpPr>
            <p:spPr bwMode="auto">
              <a:xfrm>
                <a:off x="3782551" y="3433210"/>
                <a:ext cx="314328" cy="30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solidFill>
                      <a:srgbClr val="800080"/>
                    </a:solidFill>
                  </a:rPr>
                  <a:t>D</a:t>
                </a:r>
                <a:endParaRPr lang="en-US" sz="1400" baseline="-25000">
                  <a:solidFill>
                    <a:srgbClr val="800080"/>
                  </a:solidFill>
                </a:endParaRPr>
              </a:p>
            </p:txBody>
          </p:sp>
        </p:grpSp>
        <p:grpSp>
          <p:nvGrpSpPr>
            <p:cNvPr id="26" name="Group 83"/>
            <p:cNvGrpSpPr>
              <a:grpSpLocks/>
            </p:cNvGrpSpPr>
            <p:nvPr/>
          </p:nvGrpSpPr>
          <p:grpSpPr bwMode="auto">
            <a:xfrm>
              <a:off x="857250" y="2963863"/>
              <a:ext cx="1746250" cy="1273175"/>
              <a:chOff x="857307" y="2963920"/>
              <a:chExt cx="1746975" cy="1272411"/>
            </a:xfrm>
          </p:grpSpPr>
          <p:sp>
            <p:nvSpPr>
              <p:cNvPr id="83" name="Isosceles Triangle 82"/>
              <p:cNvSpPr/>
              <p:nvPr/>
            </p:nvSpPr>
            <p:spPr bwMode="auto">
              <a:xfrm rot="10800000">
                <a:off x="857307" y="2963920"/>
                <a:ext cx="1746975" cy="1272411"/>
              </a:xfrm>
              <a:prstGeom prst="triangle">
                <a:avLst>
                  <a:gd name="adj" fmla="val 100000"/>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p>
            </p:txBody>
          </p:sp>
          <p:sp>
            <p:nvSpPr>
              <p:cNvPr id="14390" name="TextBox 92"/>
              <p:cNvSpPr txBox="1">
                <a:spLocks noChangeArrowheads="1"/>
              </p:cNvSpPr>
              <p:nvPr/>
            </p:nvSpPr>
            <p:spPr bwMode="auto">
              <a:xfrm>
                <a:off x="966339" y="3321329"/>
                <a:ext cx="31451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solidFill>
                      <a:srgbClr val="800080"/>
                    </a:solidFill>
                  </a:rPr>
                  <a:t>C</a:t>
                </a:r>
                <a:endParaRPr lang="en-US" sz="1400" baseline="-25000">
                  <a:solidFill>
                    <a:srgbClr val="800080"/>
                  </a:solidFill>
                </a:endParaRPr>
              </a:p>
            </p:txBody>
          </p:sp>
        </p:grpSp>
        <p:grpSp>
          <p:nvGrpSpPr>
            <p:cNvPr id="27" name="Group 84"/>
            <p:cNvGrpSpPr>
              <a:grpSpLocks/>
            </p:cNvGrpSpPr>
            <p:nvPr/>
          </p:nvGrpSpPr>
          <p:grpSpPr bwMode="auto">
            <a:xfrm>
              <a:off x="852488" y="1449388"/>
              <a:ext cx="1081087" cy="842962"/>
              <a:chOff x="851829" y="1449280"/>
              <a:chExt cx="1081141" cy="842508"/>
            </a:xfrm>
          </p:grpSpPr>
          <p:sp>
            <p:nvSpPr>
              <p:cNvPr id="82" name="Isosceles Triangle 81"/>
              <p:cNvSpPr/>
              <p:nvPr/>
            </p:nvSpPr>
            <p:spPr bwMode="auto">
              <a:xfrm rot="5400000">
                <a:off x="971146" y="1329963"/>
                <a:ext cx="842508" cy="1081141"/>
              </a:xfrm>
              <a:prstGeom prst="triangle">
                <a:avLst>
                  <a:gd name="adj" fmla="val 100000"/>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p>
            </p:txBody>
          </p:sp>
          <p:sp>
            <p:nvSpPr>
              <p:cNvPr id="14388" name="TextBox 92"/>
              <p:cNvSpPr txBox="1">
                <a:spLocks noChangeArrowheads="1"/>
              </p:cNvSpPr>
              <p:nvPr/>
            </p:nvSpPr>
            <p:spPr bwMode="auto">
              <a:xfrm>
                <a:off x="1003768" y="1826447"/>
                <a:ext cx="30489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solidFill>
                      <a:srgbClr val="800080"/>
                    </a:solidFill>
                  </a:rPr>
                  <a:t>A</a:t>
                </a:r>
                <a:endParaRPr lang="en-US" sz="1400" baseline="-25000">
                  <a:solidFill>
                    <a:srgbClr val="800080"/>
                  </a:solidFill>
                </a:endParaRPr>
              </a:p>
            </p:txBody>
          </p:sp>
        </p:grpSp>
        <p:grpSp>
          <p:nvGrpSpPr>
            <p:cNvPr id="28" name="Group 88"/>
            <p:cNvGrpSpPr>
              <a:grpSpLocks/>
            </p:cNvGrpSpPr>
            <p:nvPr/>
          </p:nvGrpSpPr>
          <p:grpSpPr bwMode="auto">
            <a:xfrm>
              <a:off x="850900" y="2308225"/>
              <a:ext cx="1801813" cy="619125"/>
              <a:chOff x="850392" y="2308551"/>
              <a:chExt cx="1802138" cy="619169"/>
            </a:xfrm>
          </p:grpSpPr>
          <p:grpSp>
            <p:nvGrpSpPr>
              <p:cNvPr id="14383" name="Group 87"/>
              <p:cNvGrpSpPr>
                <a:grpSpLocks/>
              </p:cNvGrpSpPr>
              <p:nvPr/>
            </p:nvGrpSpPr>
            <p:grpSpPr bwMode="auto">
              <a:xfrm>
                <a:off x="850392" y="2308551"/>
                <a:ext cx="1802138" cy="619169"/>
                <a:chOff x="850392" y="2308551"/>
                <a:chExt cx="1802138" cy="619169"/>
              </a:xfrm>
            </p:grpSpPr>
            <p:sp>
              <p:nvSpPr>
                <p:cNvPr id="86" name="Isosceles Triangle 85"/>
                <p:cNvSpPr/>
                <p:nvPr/>
              </p:nvSpPr>
              <p:spPr bwMode="auto">
                <a:xfrm rot="5400000">
                  <a:off x="1974578" y="2245006"/>
                  <a:ext cx="614407" cy="741497"/>
                </a:xfrm>
                <a:prstGeom prst="triangle">
                  <a:avLst>
                    <a:gd name="adj" fmla="val 100000"/>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p>
              </p:txBody>
            </p:sp>
            <p:sp>
              <p:nvSpPr>
                <p:cNvPr id="87" name="Rectangle 86"/>
                <p:cNvSpPr/>
                <p:nvPr/>
              </p:nvSpPr>
              <p:spPr>
                <a:xfrm>
                  <a:off x="850392" y="2316490"/>
                  <a:ext cx="1089221" cy="61123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14384" name="TextBox 92"/>
              <p:cNvSpPr txBox="1">
                <a:spLocks noChangeArrowheads="1"/>
              </p:cNvSpPr>
              <p:nvPr/>
            </p:nvSpPr>
            <p:spPr bwMode="auto">
              <a:xfrm>
                <a:off x="1321019" y="2446714"/>
                <a:ext cx="30489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solidFill>
                      <a:srgbClr val="800080"/>
                    </a:solidFill>
                  </a:rPr>
                  <a:t>B</a:t>
                </a:r>
                <a:endParaRPr lang="en-US" sz="1400" baseline="-25000">
                  <a:solidFill>
                    <a:srgbClr val="800080"/>
                  </a:solidFill>
                </a:endParaRPr>
              </a:p>
            </p:txBody>
          </p:sp>
        </p:grpSp>
      </p:grpSp>
      <p:grpSp>
        <p:nvGrpSpPr>
          <p:cNvPr id="32" name="Group 90"/>
          <p:cNvGrpSpPr>
            <a:grpSpLocks/>
          </p:cNvGrpSpPr>
          <p:nvPr/>
        </p:nvGrpSpPr>
        <p:grpSpPr bwMode="auto">
          <a:xfrm>
            <a:off x="819150" y="1377949"/>
            <a:ext cx="3978275" cy="2897189"/>
            <a:chOff x="1943003" y="4623833"/>
            <a:chExt cx="4442665" cy="3928758"/>
          </a:xfrm>
        </p:grpSpPr>
        <p:sp>
          <p:nvSpPr>
            <p:cNvPr id="14382" name="TextBox 92"/>
            <p:cNvSpPr txBox="1">
              <a:spLocks noChangeArrowheads="1"/>
            </p:cNvSpPr>
            <p:nvPr/>
          </p:nvSpPr>
          <p:spPr bwMode="auto">
            <a:xfrm>
              <a:off x="5344863" y="4623833"/>
              <a:ext cx="1040805" cy="709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Domestic</a:t>
              </a:r>
            </a:p>
            <a:p>
              <a:pPr algn="ctr" eaLnBrk="1" hangingPunct="1"/>
              <a:r>
                <a:rPr lang="en-US" sz="1400" dirty="0"/>
                <a:t>Supply</a:t>
              </a:r>
              <a:endParaRPr lang="en-US" sz="1400" baseline="-25000" dirty="0"/>
            </a:p>
          </p:txBody>
        </p:sp>
        <p:cxnSp>
          <p:nvCxnSpPr>
            <p:cNvPr id="18" name="Straight Connector 17"/>
            <p:cNvCxnSpPr/>
            <p:nvPr/>
          </p:nvCxnSpPr>
          <p:spPr>
            <a:xfrm flipV="1">
              <a:off x="1943003" y="5314866"/>
              <a:ext cx="3740632" cy="3237725"/>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grpSp>
      <p:grpSp>
        <p:nvGrpSpPr>
          <p:cNvPr id="33" name="Group 13"/>
          <p:cNvGrpSpPr>
            <a:grpSpLocks/>
          </p:cNvGrpSpPr>
          <p:nvPr/>
        </p:nvGrpSpPr>
        <p:grpSpPr bwMode="auto">
          <a:xfrm>
            <a:off x="830263" y="1377950"/>
            <a:ext cx="3789174" cy="2977244"/>
            <a:chOff x="2004674" y="2244119"/>
            <a:chExt cx="4230128" cy="4039435"/>
          </a:xfrm>
        </p:grpSpPr>
        <p:sp>
          <p:nvSpPr>
            <p:cNvPr id="14380" name="TextBox 15"/>
            <p:cNvSpPr txBox="1">
              <a:spLocks noChangeArrowheads="1"/>
            </p:cNvSpPr>
            <p:nvPr/>
          </p:nvSpPr>
          <p:spPr bwMode="auto">
            <a:xfrm>
              <a:off x="5194707" y="5573448"/>
              <a:ext cx="1040095" cy="71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Domestic</a:t>
              </a:r>
            </a:p>
            <a:p>
              <a:pPr algn="ctr" eaLnBrk="1" hangingPunct="1"/>
              <a:r>
                <a:rPr lang="en-US" sz="1400" dirty="0"/>
                <a:t>Demand</a:t>
              </a:r>
              <a:endParaRPr lang="en-US" sz="1400" baseline="-25000" dirty="0"/>
            </a:p>
          </p:txBody>
        </p:sp>
        <p:cxnSp>
          <p:nvCxnSpPr>
            <p:cNvPr id="15" name="Straight Connector 14"/>
            <p:cNvCxnSpPr/>
            <p:nvPr/>
          </p:nvCxnSpPr>
          <p:spPr>
            <a:xfrm>
              <a:off x="2004674" y="2244119"/>
              <a:ext cx="3328268" cy="3319118"/>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grpSp>
      <p:grpSp>
        <p:nvGrpSpPr>
          <p:cNvPr id="14375" name="Group 76"/>
          <p:cNvGrpSpPr>
            <a:grpSpLocks/>
          </p:cNvGrpSpPr>
          <p:nvPr/>
        </p:nvGrpSpPr>
        <p:grpSpPr bwMode="auto">
          <a:xfrm>
            <a:off x="117475" y="2573338"/>
            <a:ext cx="2602218" cy="739775"/>
            <a:chOff x="1150189" y="2835584"/>
            <a:chExt cx="2602077" cy="737907"/>
          </a:xfrm>
        </p:grpSpPr>
        <p:cxnSp>
          <p:nvCxnSpPr>
            <p:cNvPr id="46" name="Straight Connector 45"/>
            <p:cNvCxnSpPr/>
            <p:nvPr/>
          </p:nvCxnSpPr>
          <p:spPr>
            <a:xfrm>
              <a:off x="1869288" y="3201370"/>
              <a:ext cx="1882673" cy="4751"/>
            </a:xfrm>
            <a:prstGeom prst="line">
              <a:avLst/>
            </a:prstGeom>
            <a:ln w="9525">
              <a:solidFill>
                <a:schemeClr val="accent1"/>
              </a:solidFill>
              <a:prstDash val="sysDash"/>
            </a:ln>
          </p:spPr>
          <p:style>
            <a:lnRef idx="1">
              <a:schemeClr val="accent1"/>
            </a:lnRef>
            <a:fillRef idx="0">
              <a:schemeClr val="accent1"/>
            </a:fillRef>
            <a:effectRef idx="0">
              <a:schemeClr val="accent1"/>
            </a:effectRef>
            <a:fontRef idx="minor">
              <a:schemeClr val="tx1"/>
            </a:fontRef>
          </p:style>
        </p:cxnSp>
        <p:sp>
          <p:nvSpPr>
            <p:cNvPr id="14378" name="TextBox 78"/>
            <p:cNvSpPr txBox="1">
              <a:spLocks noChangeArrowheads="1"/>
            </p:cNvSpPr>
            <p:nvPr/>
          </p:nvSpPr>
          <p:spPr bwMode="auto">
            <a:xfrm>
              <a:off x="1150189" y="2835584"/>
              <a:ext cx="691238" cy="737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Price</a:t>
              </a:r>
            </a:p>
            <a:p>
              <a:pPr algn="ctr" eaLnBrk="1" hangingPunct="1"/>
              <a:r>
                <a:rPr lang="en-US" sz="1400" dirty="0"/>
                <a:t>before</a:t>
              </a:r>
            </a:p>
            <a:p>
              <a:pPr algn="ctr" eaLnBrk="1" hangingPunct="1"/>
              <a:r>
                <a:rPr lang="en-US" sz="1400" dirty="0"/>
                <a:t>trade</a:t>
              </a:r>
            </a:p>
          </p:txBody>
        </p:sp>
      </p:grpSp>
      <p:grpSp>
        <p:nvGrpSpPr>
          <p:cNvPr id="36" name="Group 91"/>
          <p:cNvGrpSpPr>
            <a:grpSpLocks/>
          </p:cNvGrpSpPr>
          <p:nvPr/>
        </p:nvGrpSpPr>
        <p:grpSpPr bwMode="auto">
          <a:xfrm>
            <a:off x="184150" y="1863725"/>
            <a:ext cx="4554538" cy="738188"/>
            <a:chOff x="184052" y="1863021"/>
            <a:chExt cx="4554477" cy="738664"/>
          </a:xfrm>
        </p:grpSpPr>
        <p:grpSp>
          <p:nvGrpSpPr>
            <p:cNvPr id="14371" name="Group 76"/>
            <p:cNvGrpSpPr>
              <a:grpSpLocks/>
            </p:cNvGrpSpPr>
            <p:nvPr/>
          </p:nvGrpSpPr>
          <p:grpSpPr bwMode="auto">
            <a:xfrm>
              <a:off x="184052" y="1863021"/>
              <a:ext cx="3889185" cy="738664"/>
              <a:chOff x="1181226" y="2728438"/>
              <a:chExt cx="3889958" cy="739768"/>
            </a:xfrm>
          </p:grpSpPr>
          <p:cxnSp>
            <p:nvCxnSpPr>
              <p:cNvPr id="53" name="Straight Connector 52"/>
              <p:cNvCxnSpPr/>
              <p:nvPr/>
            </p:nvCxnSpPr>
            <p:spPr>
              <a:xfrm flipV="1">
                <a:off x="1838573" y="3157980"/>
                <a:ext cx="3232749" cy="3182"/>
              </a:xfrm>
              <a:prstGeom prst="line">
                <a:avLst/>
              </a:prstGeom>
              <a:ln w="38100">
                <a:solidFill>
                  <a:schemeClr val="tx2"/>
                </a:solidFill>
                <a:prstDash val="solid"/>
              </a:ln>
            </p:spPr>
            <p:style>
              <a:lnRef idx="1">
                <a:schemeClr val="accent1"/>
              </a:lnRef>
              <a:fillRef idx="0">
                <a:schemeClr val="accent1"/>
              </a:fillRef>
              <a:effectRef idx="0">
                <a:schemeClr val="accent1"/>
              </a:effectRef>
              <a:fontRef idx="minor">
                <a:schemeClr val="tx1"/>
              </a:fontRef>
            </p:style>
          </p:cxnSp>
          <p:sp>
            <p:nvSpPr>
              <p:cNvPr id="14374" name="TextBox 78"/>
              <p:cNvSpPr txBox="1">
                <a:spLocks noChangeArrowheads="1"/>
              </p:cNvSpPr>
              <p:nvPr/>
            </p:nvSpPr>
            <p:spPr bwMode="auto">
              <a:xfrm>
                <a:off x="1181226" y="2728438"/>
                <a:ext cx="593549" cy="739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Price</a:t>
                </a:r>
              </a:p>
              <a:p>
                <a:pPr algn="ctr" eaLnBrk="1" hangingPunct="1"/>
                <a:r>
                  <a:rPr lang="en-US" sz="1400" dirty="0"/>
                  <a:t>after</a:t>
                </a:r>
              </a:p>
              <a:p>
                <a:pPr algn="ctr" eaLnBrk="1" hangingPunct="1"/>
                <a:r>
                  <a:rPr lang="en-US" sz="1400" dirty="0"/>
                  <a:t>trade</a:t>
                </a:r>
              </a:p>
            </p:txBody>
          </p:sp>
        </p:grpSp>
        <p:sp>
          <p:nvSpPr>
            <p:cNvPr id="14372" name="TextBox 78"/>
            <p:cNvSpPr txBox="1">
              <a:spLocks noChangeArrowheads="1"/>
            </p:cNvSpPr>
            <p:nvPr/>
          </p:nvSpPr>
          <p:spPr bwMode="auto">
            <a:xfrm>
              <a:off x="4089056" y="2051047"/>
              <a:ext cx="64947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World</a:t>
              </a:r>
            </a:p>
            <a:p>
              <a:pPr algn="ctr" eaLnBrk="1" hangingPunct="1"/>
              <a:r>
                <a:rPr lang="en-US" sz="1400"/>
                <a:t>Price </a:t>
              </a:r>
            </a:p>
          </p:txBody>
        </p:sp>
      </p:grpSp>
      <p:grpSp>
        <p:nvGrpSpPr>
          <p:cNvPr id="39" name="Group 95"/>
          <p:cNvGrpSpPr>
            <a:grpSpLocks/>
          </p:cNvGrpSpPr>
          <p:nvPr/>
        </p:nvGrpSpPr>
        <p:grpSpPr bwMode="auto">
          <a:xfrm>
            <a:off x="1946275" y="1581207"/>
            <a:ext cx="1646238" cy="600012"/>
            <a:chOff x="1946791" y="3875527"/>
            <a:chExt cx="1645114" cy="598983"/>
          </a:xfrm>
        </p:grpSpPr>
        <p:sp>
          <p:nvSpPr>
            <p:cNvPr id="97" name="Right Brace 96"/>
            <p:cNvSpPr/>
            <p:nvPr/>
          </p:nvSpPr>
          <p:spPr>
            <a:xfrm rot="16200000">
              <a:off x="2609285" y="3491891"/>
              <a:ext cx="320125" cy="1645114"/>
            </a:xfrm>
            <a:prstGeom prst="rightBrace">
              <a:avLst>
                <a:gd name="adj1" fmla="val 47759"/>
                <a:gd name="adj2" fmla="val 5000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4368" name="TextBox 97"/>
            <p:cNvSpPr txBox="1">
              <a:spLocks noChangeArrowheads="1"/>
            </p:cNvSpPr>
            <p:nvPr/>
          </p:nvSpPr>
          <p:spPr bwMode="auto">
            <a:xfrm>
              <a:off x="2397290" y="3875527"/>
              <a:ext cx="84189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Exports</a:t>
              </a:r>
              <a:r>
                <a:rPr lang="en-US" sz="1400" dirty="0">
                  <a:solidFill>
                    <a:srgbClr val="800080"/>
                  </a:solidFill>
                </a:rPr>
                <a:t> </a:t>
              </a:r>
              <a:endParaRPr lang="en-US" sz="1400" baseline="-25000" dirty="0">
                <a:solidFill>
                  <a:srgbClr val="800080"/>
                </a:solidFill>
              </a:endParaRPr>
            </a:p>
          </p:txBody>
        </p:sp>
      </p:grpSp>
      <p:grpSp>
        <p:nvGrpSpPr>
          <p:cNvPr id="45" name="Group 44"/>
          <p:cNvGrpSpPr/>
          <p:nvPr/>
        </p:nvGrpSpPr>
        <p:grpSpPr>
          <a:xfrm>
            <a:off x="1411288" y="2308225"/>
            <a:ext cx="1058862" cy="3081338"/>
            <a:chOff x="1411288" y="2308225"/>
            <a:chExt cx="1058862" cy="3081338"/>
          </a:xfrm>
        </p:grpSpPr>
        <p:sp>
          <p:nvSpPr>
            <p:cNvPr id="14396" name="TextBox 78"/>
            <p:cNvSpPr txBox="1">
              <a:spLocks noChangeArrowheads="1"/>
            </p:cNvSpPr>
            <p:nvPr/>
          </p:nvSpPr>
          <p:spPr bwMode="auto">
            <a:xfrm>
              <a:off x="1411288" y="4650178"/>
              <a:ext cx="1058862" cy="739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Domestic</a:t>
              </a:r>
            </a:p>
            <a:p>
              <a:pPr algn="ctr" eaLnBrk="1" hangingPunct="1"/>
              <a:r>
                <a:rPr lang="en-US" sz="1400" dirty="0"/>
                <a:t>Quantity</a:t>
              </a:r>
            </a:p>
            <a:p>
              <a:pPr algn="ctr" eaLnBrk="1" hangingPunct="1"/>
              <a:r>
                <a:rPr lang="en-US" sz="1400" dirty="0"/>
                <a:t>Demanded</a:t>
              </a:r>
              <a:endParaRPr lang="en-US" sz="1400" baseline="-25000" dirty="0"/>
            </a:p>
          </p:txBody>
        </p:sp>
        <p:cxnSp>
          <p:nvCxnSpPr>
            <p:cNvPr id="3" name="Straight Connector 2"/>
            <p:cNvCxnSpPr>
              <a:endCxn id="14396" idx="0"/>
            </p:cNvCxnSpPr>
            <p:nvPr/>
          </p:nvCxnSpPr>
          <p:spPr>
            <a:xfrm flipH="1">
              <a:off x="1940719" y="2308225"/>
              <a:ext cx="21432" cy="2341953"/>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grpSp>
      <p:grpSp>
        <p:nvGrpSpPr>
          <p:cNvPr id="47" name="Group 46"/>
          <p:cNvGrpSpPr/>
          <p:nvPr/>
        </p:nvGrpSpPr>
        <p:grpSpPr>
          <a:xfrm>
            <a:off x="3158808" y="2294375"/>
            <a:ext cx="931862" cy="3095188"/>
            <a:chOff x="3158808" y="2294375"/>
            <a:chExt cx="931862" cy="3095188"/>
          </a:xfrm>
        </p:grpSpPr>
        <p:sp>
          <p:nvSpPr>
            <p:cNvPr id="14392" name="TextBox 78"/>
            <p:cNvSpPr txBox="1">
              <a:spLocks noChangeArrowheads="1"/>
            </p:cNvSpPr>
            <p:nvPr/>
          </p:nvSpPr>
          <p:spPr bwMode="auto">
            <a:xfrm>
              <a:off x="3158808" y="4650178"/>
              <a:ext cx="931862" cy="739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Domestic</a:t>
              </a:r>
            </a:p>
            <a:p>
              <a:pPr algn="ctr" eaLnBrk="1" hangingPunct="1"/>
              <a:r>
                <a:rPr lang="en-US" sz="1400" dirty="0"/>
                <a:t>Quantity</a:t>
              </a:r>
            </a:p>
            <a:p>
              <a:pPr algn="ctr" eaLnBrk="1" hangingPunct="1"/>
              <a:r>
                <a:rPr lang="en-US" sz="1400" dirty="0"/>
                <a:t>Supplied</a:t>
              </a:r>
              <a:endParaRPr lang="en-US" sz="1400" baseline="-25000" dirty="0"/>
            </a:p>
          </p:txBody>
        </p:sp>
        <p:cxnSp>
          <p:nvCxnSpPr>
            <p:cNvPr id="63" name="Straight Connector 62"/>
            <p:cNvCxnSpPr/>
            <p:nvPr/>
          </p:nvCxnSpPr>
          <p:spPr>
            <a:xfrm flipH="1">
              <a:off x="3601244" y="2294375"/>
              <a:ext cx="21431" cy="2341953"/>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grpSp>
      <p:grpSp>
        <p:nvGrpSpPr>
          <p:cNvPr id="13" name="Group 12"/>
          <p:cNvGrpSpPr/>
          <p:nvPr/>
        </p:nvGrpSpPr>
        <p:grpSpPr>
          <a:xfrm>
            <a:off x="2256661" y="2940050"/>
            <a:ext cx="931665" cy="2239651"/>
            <a:chOff x="2256661" y="2967440"/>
            <a:chExt cx="931665" cy="2239651"/>
          </a:xfrm>
        </p:grpSpPr>
        <p:cxnSp>
          <p:nvCxnSpPr>
            <p:cNvPr id="67" name="Straight Connector 66"/>
            <p:cNvCxnSpPr/>
            <p:nvPr/>
          </p:nvCxnSpPr>
          <p:spPr>
            <a:xfrm flipH="1">
              <a:off x="2685999" y="2967440"/>
              <a:ext cx="21432" cy="169981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69" name="TextBox 78"/>
            <p:cNvSpPr txBox="1">
              <a:spLocks noChangeArrowheads="1"/>
            </p:cNvSpPr>
            <p:nvPr/>
          </p:nvSpPr>
          <p:spPr bwMode="auto">
            <a:xfrm>
              <a:off x="2256661" y="4683871"/>
              <a:ext cx="93166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smtClean="0"/>
                <a:t>Domestic</a:t>
              </a:r>
              <a:endParaRPr lang="en-US" sz="1400" dirty="0"/>
            </a:p>
            <a:p>
              <a:pPr algn="ctr" eaLnBrk="1" hangingPunct="1"/>
              <a:r>
                <a:rPr lang="en-US" sz="1400" dirty="0" smtClean="0"/>
                <a:t>Quantity</a:t>
              </a:r>
              <a:endParaRPr lang="en-US" sz="1400" dirty="0"/>
            </a:p>
          </p:txBody>
        </p:sp>
      </p:grpSp>
      <p:grpSp>
        <p:nvGrpSpPr>
          <p:cNvPr id="41" name="Group 40"/>
          <p:cNvGrpSpPr/>
          <p:nvPr/>
        </p:nvGrpSpPr>
        <p:grpSpPr>
          <a:xfrm>
            <a:off x="5532120" y="5237161"/>
            <a:ext cx="2983230" cy="1287010"/>
            <a:chOff x="5532120" y="5237161"/>
            <a:chExt cx="2983230" cy="1287010"/>
          </a:xfrm>
        </p:grpSpPr>
        <p:sp>
          <p:nvSpPr>
            <p:cNvPr id="14393" name="TextBox 68"/>
            <p:cNvSpPr txBox="1">
              <a:spLocks noChangeArrowheads="1"/>
            </p:cNvSpPr>
            <p:nvPr/>
          </p:nvSpPr>
          <p:spPr bwMode="auto">
            <a:xfrm>
              <a:off x="6733128" y="5237161"/>
              <a:ext cx="1782222" cy="1169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The area D shows the increase in total surplus and represents the gains from trade</a:t>
              </a:r>
            </a:p>
          </p:txBody>
        </p:sp>
        <p:cxnSp>
          <p:nvCxnSpPr>
            <p:cNvPr id="35" name="Straight Arrow Connector 34"/>
            <p:cNvCxnSpPr/>
            <p:nvPr/>
          </p:nvCxnSpPr>
          <p:spPr>
            <a:xfrm flipH="1">
              <a:off x="5532120" y="5821852"/>
              <a:ext cx="1120140" cy="7023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2" name="TextBox 1"/>
          <p:cNvSpPr txBox="1"/>
          <p:nvPr/>
        </p:nvSpPr>
        <p:spPr>
          <a:xfrm>
            <a:off x="2345868" y="1101725"/>
            <a:ext cx="1554927" cy="369332"/>
          </a:xfrm>
          <a:prstGeom prst="rect">
            <a:avLst/>
          </a:prstGeom>
          <a:noFill/>
        </p:spPr>
        <p:txBody>
          <a:bodyPr wrap="square" rtlCol="0">
            <a:spAutoFit/>
          </a:bodyPr>
          <a:lstStyle/>
          <a:p>
            <a:r>
              <a:rPr lang="en-US" b="1" dirty="0" smtClean="0"/>
              <a:t>U.S.A</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xit" presetSubtype="0" fill="hold" nodeType="withEffect">
                                  <p:stCondLst>
                                    <p:cond delay="0"/>
                                  </p:stCondLst>
                                  <p:childTnLst>
                                    <p:set>
                                      <p:cBhvr>
                                        <p:cTn id="8" dur="1" fill="hold">
                                          <p:stCondLst>
                                            <p:cond delay="0"/>
                                          </p:stCondLst>
                                        </p:cTn>
                                        <p:tgtEl>
                                          <p:spTgt spid="13"/>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381000" y="1060450"/>
            <a:ext cx="8534400" cy="557785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200" dirty="0" smtClean="0"/>
              <a:t>The gains and losses of an exporting country</a:t>
            </a:r>
          </a:p>
          <a:p>
            <a:r>
              <a:rPr lang="en-US" sz="3200" dirty="0" smtClean="0"/>
              <a:t>If domestic equilibrium price before trade is below world price</a:t>
            </a:r>
          </a:p>
          <a:p>
            <a:r>
              <a:rPr lang="en-US" sz="2800" dirty="0" smtClean="0"/>
              <a:t>Once trade is allowed</a:t>
            </a:r>
          </a:p>
          <a:p>
            <a:pPr marL="692150" lvl="2"/>
            <a:r>
              <a:rPr lang="en-US" sz="2400" dirty="0" smtClean="0"/>
              <a:t>Domestic price rises to  world price</a:t>
            </a:r>
          </a:p>
          <a:p>
            <a:pPr marL="692150" lvl="2"/>
            <a:r>
              <a:rPr lang="en-US" sz="2400" dirty="0" smtClean="0"/>
              <a:t>Domestic quantity supplied &gt; domestic quantity demanded</a:t>
            </a:r>
          </a:p>
          <a:p>
            <a:pPr marL="692150" lvl="2"/>
            <a:r>
              <a:rPr lang="en-US" sz="2400" dirty="0" smtClean="0"/>
              <a:t>The difference is exports</a:t>
            </a:r>
          </a:p>
          <a:p>
            <a:pPr marL="692150" lvl="2"/>
            <a:r>
              <a:rPr lang="en-US" sz="2400" b="1" dirty="0" smtClean="0"/>
              <a:t>Domestic Winner</a:t>
            </a:r>
            <a:r>
              <a:rPr lang="en-US" sz="2400" dirty="0" smtClean="0"/>
              <a:t>: Producers, sell more output and the higher world price</a:t>
            </a:r>
          </a:p>
          <a:p>
            <a:pPr marL="692150" lvl="2"/>
            <a:r>
              <a:rPr lang="en-US" sz="2400" b="1" dirty="0"/>
              <a:t>Domestic </a:t>
            </a:r>
            <a:r>
              <a:rPr lang="en-US" sz="2400" b="1" dirty="0" smtClean="0"/>
              <a:t>Loser</a:t>
            </a:r>
            <a:r>
              <a:rPr lang="en-US" sz="2400" dirty="0" smtClean="0"/>
              <a:t>: Consumers</a:t>
            </a:r>
            <a:r>
              <a:rPr lang="en-US" sz="2400" dirty="0"/>
              <a:t>, </a:t>
            </a:r>
            <a:r>
              <a:rPr lang="en-US" sz="2400" dirty="0" smtClean="0"/>
              <a:t>purchase less product </a:t>
            </a:r>
            <a:r>
              <a:rPr lang="en-US" sz="2400" dirty="0"/>
              <a:t>and the higher world </a:t>
            </a:r>
            <a:r>
              <a:rPr lang="en-US" sz="2400" dirty="0" smtClean="0"/>
              <a:t>price</a:t>
            </a:r>
          </a:p>
          <a:p>
            <a:pPr marL="692150" lvl="2"/>
            <a:r>
              <a:rPr lang="en-US" sz="2400" dirty="0" smtClean="0"/>
              <a:t>Net Gains from trade: winners exceed value that of losers</a:t>
            </a:r>
            <a:endParaRPr lang="en-US" sz="2400" dirty="0"/>
          </a:p>
          <a:p>
            <a:pPr marL="692150" lvl="2"/>
            <a:endParaRPr lang="en-US" sz="2400" dirty="0"/>
          </a:p>
          <a:p>
            <a:pPr lvl="2"/>
            <a:endParaRPr lang="en-US" sz="2400" dirty="0" smtClean="0"/>
          </a:p>
        </p:txBody>
      </p:sp>
      <p:sp>
        <p:nvSpPr>
          <p:cNvPr id="5" name="Title 1"/>
          <p:cNvSpPr>
            <a:spLocks noGrp="1"/>
          </p:cNvSpPr>
          <p:nvPr>
            <p:ph type="title"/>
          </p:nvPr>
        </p:nvSpPr>
        <p:spPr bwMode="auto">
          <a:xfrm>
            <a:off x="3987800" y="-85725"/>
            <a:ext cx="5097463" cy="5334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defRPr/>
            </a:pPr>
            <a:r>
              <a:rPr lang="en-US" sz="2800" dirty="0" smtClean="0">
                <a:solidFill>
                  <a:schemeClr val="bg1">
                    <a:lumMod val="50000"/>
                  </a:schemeClr>
                </a:solidFill>
                <a:latin typeface="+mn-lt"/>
              </a:rPr>
              <a:t>International trade in an exporting country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bwMode="auto">
          <a:xfrm>
            <a:off x="3941763" y="-85725"/>
            <a:ext cx="5143500" cy="102393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r>
              <a:rPr lang="en-US" sz="3000" dirty="0" smtClean="0">
                <a:solidFill>
                  <a:schemeClr val="bg1">
                    <a:lumMod val="50000"/>
                  </a:schemeClr>
                </a:solidFill>
                <a:latin typeface="+mn-lt"/>
              </a:rPr>
              <a:t>International trade in an importing country</a:t>
            </a:r>
          </a:p>
        </p:txBody>
      </p:sp>
      <p:grpSp>
        <p:nvGrpSpPr>
          <p:cNvPr id="5" name="Group 4"/>
          <p:cNvGrpSpPr>
            <a:grpSpLocks/>
          </p:cNvGrpSpPr>
          <p:nvPr/>
        </p:nvGrpSpPr>
        <p:grpSpPr bwMode="auto">
          <a:xfrm>
            <a:off x="0" y="947738"/>
            <a:ext cx="4810125" cy="3576637"/>
            <a:chOff x="-106669" y="1967753"/>
            <a:chExt cx="4810164" cy="3578000"/>
          </a:xfrm>
        </p:grpSpPr>
        <p:sp>
          <p:nvSpPr>
            <p:cNvPr id="6" name="Rectangle 5"/>
            <p:cNvSpPr/>
            <p:nvPr/>
          </p:nvSpPr>
          <p:spPr>
            <a:xfrm>
              <a:off x="728363" y="2231378"/>
              <a:ext cx="3975132" cy="330325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400" dirty="0"/>
            </a:p>
          </p:txBody>
        </p:sp>
        <p:grpSp>
          <p:nvGrpSpPr>
            <p:cNvPr id="18498" name="Group 5"/>
            <p:cNvGrpSpPr>
              <a:grpSpLocks/>
            </p:cNvGrpSpPr>
            <p:nvPr/>
          </p:nvGrpSpPr>
          <p:grpSpPr bwMode="auto">
            <a:xfrm>
              <a:off x="-106669" y="1967753"/>
              <a:ext cx="870110" cy="3578000"/>
              <a:chOff x="994974" y="1386464"/>
              <a:chExt cx="870110" cy="3577342"/>
            </a:xfrm>
          </p:grpSpPr>
          <p:cxnSp>
            <p:nvCxnSpPr>
              <p:cNvPr id="8" name="Straight Connector 7"/>
              <p:cNvCxnSpPr/>
              <p:nvPr/>
            </p:nvCxnSpPr>
            <p:spPr>
              <a:xfrm rot="5400000">
                <a:off x="150896" y="3289458"/>
                <a:ext cx="3337583" cy="1111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500" name="TextBox 8"/>
              <p:cNvSpPr txBox="1">
                <a:spLocks noChangeArrowheads="1"/>
              </p:cNvSpPr>
              <p:nvPr/>
            </p:nvSpPr>
            <p:spPr bwMode="auto">
              <a:xfrm>
                <a:off x="994974" y="1386464"/>
                <a:ext cx="870110" cy="523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a:t>Price of</a:t>
                </a:r>
              </a:p>
              <a:p>
                <a:pPr algn="r" eaLnBrk="1" hangingPunct="1"/>
                <a:r>
                  <a:rPr lang="en-US" sz="1400" dirty="0" smtClean="0"/>
                  <a:t>wheat</a:t>
                </a:r>
                <a:endParaRPr lang="en-US" sz="1400" dirty="0"/>
              </a:p>
            </p:txBody>
          </p:sp>
        </p:grpSp>
      </p:grpSp>
      <p:grpSp>
        <p:nvGrpSpPr>
          <p:cNvPr id="10" name="Group 9"/>
          <p:cNvGrpSpPr>
            <a:grpSpLocks/>
          </p:cNvGrpSpPr>
          <p:nvPr/>
        </p:nvGrpSpPr>
        <p:grpSpPr bwMode="auto">
          <a:xfrm>
            <a:off x="669925" y="4513263"/>
            <a:ext cx="5030788" cy="319087"/>
            <a:chOff x="1676400" y="5170143"/>
            <a:chExt cx="5029862" cy="318466"/>
          </a:xfrm>
        </p:grpSpPr>
        <p:cxnSp>
          <p:nvCxnSpPr>
            <p:cNvPr id="11" name="Straight Connector 10"/>
            <p:cNvCxnSpPr/>
            <p:nvPr/>
          </p:nvCxnSpPr>
          <p:spPr>
            <a:xfrm flipV="1">
              <a:off x="1828772" y="5170143"/>
              <a:ext cx="3974368" cy="1109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495" name="TextBox 11"/>
            <p:cNvSpPr txBox="1">
              <a:spLocks noChangeArrowheads="1"/>
            </p:cNvSpPr>
            <p:nvPr/>
          </p:nvSpPr>
          <p:spPr bwMode="auto">
            <a:xfrm>
              <a:off x="4947840" y="5174604"/>
              <a:ext cx="1758422" cy="30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a:t>Quantity of </a:t>
              </a:r>
              <a:r>
                <a:rPr lang="en-US" sz="1400" dirty="0" smtClean="0"/>
                <a:t>wheat</a:t>
              </a:r>
              <a:endParaRPr lang="en-US" sz="1400" dirty="0"/>
            </a:p>
          </p:txBody>
        </p:sp>
        <p:sp>
          <p:nvSpPr>
            <p:cNvPr id="18496" name="TextBox 12"/>
            <p:cNvSpPr txBox="1">
              <a:spLocks noChangeArrowheads="1"/>
            </p:cNvSpPr>
            <p:nvPr/>
          </p:nvSpPr>
          <p:spPr bwMode="auto">
            <a:xfrm>
              <a:off x="1676400" y="5181596"/>
              <a:ext cx="284057" cy="30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sp>
        <p:nvSpPr>
          <p:cNvPr id="14" name="TextBox 13"/>
          <p:cNvSpPr txBox="1">
            <a:spLocks noChangeArrowheads="1"/>
          </p:cNvSpPr>
          <p:nvPr/>
        </p:nvSpPr>
        <p:spPr bwMode="auto">
          <a:xfrm>
            <a:off x="5064760" y="1312863"/>
            <a:ext cx="4049713" cy="289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Once trade is allowed, the domestic price falls to equal the world price. The supply curve shows the amount produced domestically, and the demand curve shows the amount consumed domestically. Imports equal the difference between the domestic quantity demanded and the domestic quantity supplied at the world price. Buyers are better off (consumer surplus rises from A to A + B + D), and sellers are worse off (producer surplus falls from B + C to C). Total surplus rises by an amount equal to area D, indicating that trade raises the economic well-being of the country as a whole</a:t>
            </a:r>
          </a:p>
        </p:txBody>
      </p:sp>
      <p:graphicFrame>
        <p:nvGraphicFramePr>
          <p:cNvPr id="21" name="Table 20"/>
          <p:cNvGraphicFramePr>
            <a:graphicFrameLocks noGrp="1"/>
          </p:cNvGraphicFramePr>
          <p:nvPr/>
        </p:nvGraphicFramePr>
        <p:xfrm>
          <a:off x="503238" y="5327650"/>
          <a:ext cx="5646737" cy="1193800"/>
        </p:xfrm>
        <a:graphic>
          <a:graphicData uri="http://schemas.openxmlformats.org/drawingml/2006/table">
            <a:tbl>
              <a:tblPr>
                <a:tableStyleId>{5C22544A-7EE6-4342-B048-85BDC9FD1C3A}</a:tableStyleId>
              </a:tblPr>
              <a:tblGrid>
                <a:gridCol w="1727285"/>
                <a:gridCol w="1262019"/>
                <a:gridCol w="1133639"/>
                <a:gridCol w="1523794"/>
              </a:tblGrid>
              <a:tr h="370840">
                <a:tc>
                  <a:txBody>
                    <a:bodyPr/>
                    <a:lstStyle/>
                    <a:p>
                      <a:endParaRPr lang="en-US" sz="1600" dirty="0">
                        <a:solidFill>
                          <a:srgbClr val="000070"/>
                        </a:solidFill>
                      </a:endParaRPr>
                    </a:p>
                  </a:txBody>
                  <a:tcPr marL="91428" marR="9142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smtClean="0">
                          <a:solidFill>
                            <a:srgbClr val="000070"/>
                          </a:solidFill>
                        </a:rPr>
                        <a:t>Before trade</a:t>
                      </a:r>
                      <a:endParaRPr lang="en-US" sz="1600" dirty="0">
                        <a:solidFill>
                          <a:srgbClr val="000070"/>
                        </a:solidFill>
                      </a:endParaRPr>
                    </a:p>
                  </a:txBody>
                  <a:tcPr marL="91428" marR="9142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smtClean="0">
                          <a:solidFill>
                            <a:srgbClr val="000070"/>
                          </a:solidFill>
                        </a:rPr>
                        <a:t>After trade</a:t>
                      </a:r>
                      <a:endParaRPr lang="en-US" sz="1600" dirty="0">
                        <a:solidFill>
                          <a:srgbClr val="000070"/>
                        </a:solidFill>
                      </a:endParaRPr>
                    </a:p>
                  </a:txBody>
                  <a:tcPr marL="91428" marR="9142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smtClean="0">
                          <a:solidFill>
                            <a:srgbClr val="000070"/>
                          </a:solidFill>
                        </a:rPr>
                        <a:t>Change</a:t>
                      </a:r>
                      <a:endParaRPr lang="en-US" sz="1600" dirty="0">
                        <a:solidFill>
                          <a:srgbClr val="000070"/>
                        </a:solidFill>
                      </a:endParaRPr>
                    </a:p>
                  </a:txBody>
                  <a:tcPr marL="91428" marR="9142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r>
                        <a:rPr lang="en-US" sz="1600" dirty="0" smtClean="0">
                          <a:solidFill>
                            <a:srgbClr val="000070"/>
                          </a:solidFill>
                        </a:rPr>
                        <a:t>Consumer Surplus</a:t>
                      </a:r>
                    </a:p>
                    <a:p>
                      <a:r>
                        <a:rPr lang="en-US" sz="1600" dirty="0" smtClean="0">
                          <a:solidFill>
                            <a:srgbClr val="000070"/>
                          </a:solidFill>
                        </a:rPr>
                        <a:t>Produce</a:t>
                      </a:r>
                      <a:r>
                        <a:rPr lang="en-US" sz="1600" baseline="0" dirty="0" smtClean="0">
                          <a:solidFill>
                            <a:srgbClr val="000070"/>
                          </a:solidFill>
                        </a:rPr>
                        <a:t>r Surplus</a:t>
                      </a:r>
                    </a:p>
                    <a:p>
                      <a:r>
                        <a:rPr lang="en-US" sz="1600" baseline="0" dirty="0" smtClean="0">
                          <a:solidFill>
                            <a:srgbClr val="000070"/>
                          </a:solidFill>
                        </a:rPr>
                        <a:t>Total Surplus</a:t>
                      </a:r>
                      <a:endParaRPr lang="en-US" sz="1600" dirty="0">
                        <a:solidFill>
                          <a:srgbClr val="000070"/>
                        </a:solidFill>
                      </a:endParaRPr>
                    </a:p>
                  </a:txBody>
                  <a:tcPr marL="91428" marR="9142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smtClean="0"/>
                        <a:t>A</a:t>
                      </a:r>
                    </a:p>
                    <a:p>
                      <a:pPr algn="ctr"/>
                      <a:r>
                        <a:rPr lang="en-US" sz="1600" dirty="0" smtClean="0"/>
                        <a:t>B+C</a:t>
                      </a:r>
                    </a:p>
                    <a:p>
                      <a:pPr algn="ctr"/>
                      <a:r>
                        <a:rPr lang="en-US" sz="1600" dirty="0" smtClean="0"/>
                        <a:t>A+B+C</a:t>
                      </a:r>
                      <a:endParaRPr lang="en-US" sz="1600" dirty="0"/>
                    </a:p>
                  </a:txBody>
                  <a:tcPr marL="91428" marR="9142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A+B+D</a:t>
                      </a:r>
                    </a:p>
                    <a:p>
                      <a:pPr algn="ctr"/>
                      <a:r>
                        <a:rPr lang="en-US" sz="1600" dirty="0" smtClean="0"/>
                        <a:t>C</a:t>
                      </a:r>
                    </a:p>
                    <a:p>
                      <a:pPr algn="ctr"/>
                      <a:r>
                        <a:rPr lang="en-US" sz="1600" dirty="0" smtClean="0"/>
                        <a:t>A+B+C+D</a:t>
                      </a:r>
                      <a:endParaRPr lang="en-US" sz="1600" dirty="0"/>
                    </a:p>
                  </a:txBody>
                  <a:tcPr marL="91428" marR="9142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+(B+D)</a:t>
                      </a:r>
                    </a:p>
                    <a:p>
                      <a:pPr algn="ctr"/>
                      <a:r>
                        <a:rPr lang="en-US" sz="1600" dirty="0" smtClean="0"/>
                        <a:t>-B</a:t>
                      </a:r>
                    </a:p>
                    <a:p>
                      <a:pPr algn="ctr"/>
                      <a:r>
                        <a:rPr lang="en-US" sz="1600" dirty="0" smtClean="0"/>
                        <a:t>+D</a:t>
                      </a:r>
                      <a:endParaRPr lang="en-US" sz="1600" dirty="0"/>
                    </a:p>
                  </a:txBody>
                  <a:tcPr marL="91428" marR="9142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pSp>
        <p:nvGrpSpPr>
          <p:cNvPr id="27" name="Group 26"/>
          <p:cNvGrpSpPr/>
          <p:nvPr/>
        </p:nvGrpSpPr>
        <p:grpSpPr>
          <a:xfrm>
            <a:off x="850900" y="1295400"/>
            <a:ext cx="2641600" cy="2787650"/>
            <a:chOff x="850900" y="1295400"/>
            <a:chExt cx="2641600" cy="2787650"/>
          </a:xfrm>
        </p:grpSpPr>
        <p:grpSp>
          <p:nvGrpSpPr>
            <p:cNvPr id="15" name="Group 64"/>
            <p:cNvGrpSpPr>
              <a:grpSpLocks/>
            </p:cNvGrpSpPr>
            <p:nvPr/>
          </p:nvGrpSpPr>
          <p:grpSpPr bwMode="auto">
            <a:xfrm>
              <a:off x="1804988" y="2784475"/>
              <a:ext cx="1687512" cy="647700"/>
              <a:chOff x="2993097" y="4007234"/>
              <a:chExt cx="1685705" cy="593955"/>
            </a:xfrm>
          </p:grpSpPr>
          <p:sp>
            <p:nvSpPr>
              <p:cNvPr id="16" name="Isosceles Triangle 15"/>
              <p:cNvSpPr/>
              <p:nvPr/>
            </p:nvSpPr>
            <p:spPr>
              <a:xfrm>
                <a:off x="2993097" y="4007234"/>
                <a:ext cx="1685705" cy="593955"/>
              </a:xfrm>
              <a:prstGeom prst="triangle">
                <a:avLst>
                  <a:gd name="adj" fmla="val 55372"/>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p>
            </p:txBody>
          </p:sp>
          <p:sp>
            <p:nvSpPr>
              <p:cNvPr id="18493" name="TextBox 92"/>
              <p:cNvSpPr txBox="1">
                <a:spLocks noChangeArrowheads="1"/>
              </p:cNvSpPr>
              <p:nvPr/>
            </p:nvSpPr>
            <p:spPr bwMode="auto">
              <a:xfrm>
                <a:off x="3687604" y="4185188"/>
                <a:ext cx="314173" cy="28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D</a:t>
                </a:r>
                <a:endParaRPr lang="en-US" sz="1400" baseline="-25000" dirty="0"/>
              </a:p>
            </p:txBody>
          </p:sp>
        </p:grpSp>
        <p:grpSp>
          <p:nvGrpSpPr>
            <p:cNvPr id="28" name="Group 27"/>
            <p:cNvGrpSpPr>
              <a:grpSpLocks/>
            </p:cNvGrpSpPr>
            <p:nvPr/>
          </p:nvGrpSpPr>
          <p:grpSpPr bwMode="auto">
            <a:xfrm>
              <a:off x="857250" y="3446463"/>
              <a:ext cx="852488" cy="636587"/>
              <a:chOff x="857304" y="3601233"/>
              <a:chExt cx="852741" cy="635097"/>
            </a:xfrm>
          </p:grpSpPr>
          <p:sp>
            <p:nvSpPr>
              <p:cNvPr id="29" name="Isosceles Triangle 28"/>
              <p:cNvSpPr/>
              <p:nvPr/>
            </p:nvSpPr>
            <p:spPr bwMode="auto">
              <a:xfrm rot="10800000">
                <a:off x="857304" y="3601233"/>
                <a:ext cx="852741" cy="635097"/>
              </a:xfrm>
              <a:prstGeom prst="triangle">
                <a:avLst>
                  <a:gd name="adj" fmla="val 100000"/>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p>
            </p:txBody>
          </p:sp>
          <p:sp>
            <p:nvSpPr>
              <p:cNvPr id="18485" name="TextBox 92"/>
              <p:cNvSpPr txBox="1">
                <a:spLocks noChangeArrowheads="1"/>
              </p:cNvSpPr>
              <p:nvPr/>
            </p:nvSpPr>
            <p:spPr bwMode="auto">
              <a:xfrm>
                <a:off x="859462" y="3725090"/>
                <a:ext cx="31451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C</a:t>
                </a:r>
                <a:endParaRPr lang="en-US" sz="1400" baseline="-25000" dirty="0"/>
              </a:p>
            </p:txBody>
          </p:sp>
        </p:grpSp>
        <p:grpSp>
          <p:nvGrpSpPr>
            <p:cNvPr id="31" name="Group 30"/>
            <p:cNvGrpSpPr>
              <a:grpSpLocks/>
            </p:cNvGrpSpPr>
            <p:nvPr/>
          </p:nvGrpSpPr>
          <p:grpSpPr bwMode="auto">
            <a:xfrm>
              <a:off x="852488" y="1295400"/>
              <a:ext cx="1795462" cy="1471613"/>
              <a:chOff x="851827" y="1449280"/>
              <a:chExt cx="1796369" cy="1472053"/>
            </a:xfrm>
          </p:grpSpPr>
          <p:sp>
            <p:nvSpPr>
              <p:cNvPr id="32" name="Isosceles Triangle 31"/>
              <p:cNvSpPr/>
              <p:nvPr/>
            </p:nvSpPr>
            <p:spPr bwMode="auto">
              <a:xfrm rot="5400000">
                <a:off x="1013984" y="1287123"/>
                <a:ext cx="1472053" cy="1796369"/>
              </a:xfrm>
              <a:prstGeom prst="triangle">
                <a:avLst>
                  <a:gd name="adj" fmla="val 100000"/>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p>
            </p:txBody>
          </p:sp>
          <p:sp>
            <p:nvSpPr>
              <p:cNvPr id="18483" name="TextBox 92"/>
              <p:cNvSpPr txBox="1">
                <a:spLocks noChangeArrowheads="1"/>
              </p:cNvSpPr>
              <p:nvPr/>
            </p:nvSpPr>
            <p:spPr bwMode="auto">
              <a:xfrm>
                <a:off x="991892" y="2289585"/>
                <a:ext cx="30489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A</a:t>
                </a:r>
                <a:endParaRPr lang="en-US" sz="1400" baseline="-25000" dirty="0"/>
              </a:p>
            </p:txBody>
          </p:sp>
        </p:grpSp>
        <p:grpSp>
          <p:nvGrpSpPr>
            <p:cNvPr id="34" name="Group 33"/>
            <p:cNvGrpSpPr>
              <a:grpSpLocks/>
            </p:cNvGrpSpPr>
            <p:nvPr/>
          </p:nvGrpSpPr>
          <p:grpSpPr bwMode="auto">
            <a:xfrm>
              <a:off x="850900" y="2792413"/>
              <a:ext cx="1779588" cy="635000"/>
              <a:chOff x="850392" y="2945876"/>
              <a:chExt cx="1779685" cy="634987"/>
            </a:xfrm>
          </p:grpSpPr>
          <p:grpSp>
            <p:nvGrpSpPr>
              <p:cNvPr id="18478" name="Group 87"/>
              <p:cNvGrpSpPr>
                <a:grpSpLocks/>
              </p:cNvGrpSpPr>
              <p:nvPr/>
            </p:nvGrpSpPr>
            <p:grpSpPr bwMode="auto">
              <a:xfrm>
                <a:off x="850392" y="2945876"/>
                <a:ext cx="1779685" cy="634987"/>
                <a:chOff x="850392" y="2945876"/>
                <a:chExt cx="1779685" cy="634987"/>
              </a:xfrm>
            </p:grpSpPr>
            <p:sp>
              <p:nvSpPr>
                <p:cNvPr id="37" name="Isosceles Triangle 36"/>
                <p:cNvSpPr/>
                <p:nvPr/>
              </p:nvSpPr>
              <p:spPr bwMode="auto">
                <a:xfrm rot="10800000">
                  <a:off x="1831520" y="2952226"/>
                  <a:ext cx="798557" cy="569900"/>
                </a:xfrm>
                <a:prstGeom prst="triangle">
                  <a:avLst>
                    <a:gd name="adj" fmla="val 100000"/>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p>
              </p:txBody>
            </p:sp>
            <p:sp>
              <p:nvSpPr>
                <p:cNvPr id="38" name="Rectangle 37"/>
                <p:cNvSpPr/>
                <p:nvPr/>
              </p:nvSpPr>
              <p:spPr>
                <a:xfrm>
                  <a:off x="850392" y="2945876"/>
                  <a:ext cx="966841" cy="634987"/>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18479" name="TextBox 92"/>
              <p:cNvSpPr txBox="1">
                <a:spLocks noChangeArrowheads="1"/>
              </p:cNvSpPr>
              <p:nvPr/>
            </p:nvSpPr>
            <p:spPr bwMode="auto">
              <a:xfrm>
                <a:off x="1154765" y="3099857"/>
                <a:ext cx="30489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B</a:t>
                </a:r>
                <a:endParaRPr lang="en-US" sz="1400" baseline="-25000" dirty="0"/>
              </a:p>
            </p:txBody>
          </p:sp>
        </p:grpSp>
      </p:grpSp>
      <p:grpSp>
        <p:nvGrpSpPr>
          <p:cNvPr id="39" name="Group 90"/>
          <p:cNvGrpSpPr>
            <a:grpSpLocks/>
          </p:cNvGrpSpPr>
          <p:nvPr/>
        </p:nvGrpSpPr>
        <p:grpSpPr bwMode="auto">
          <a:xfrm>
            <a:off x="819150" y="1312863"/>
            <a:ext cx="3462338" cy="2808287"/>
            <a:chOff x="1943003" y="4744388"/>
            <a:chExt cx="3866502" cy="3808203"/>
          </a:xfrm>
        </p:grpSpPr>
        <p:cxnSp>
          <p:nvCxnSpPr>
            <p:cNvPr id="40" name="Straight Connector 39"/>
            <p:cNvCxnSpPr/>
            <p:nvPr/>
          </p:nvCxnSpPr>
          <p:spPr>
            <a:xfrm flipV="1">
              <a:off x="1943003" y="5314864"/>
              <a:ext cx="3740632" cy="3237727"/>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18477" name="TextBox 92"/>
            <p:cNvSpPr txBox="1">
              <a:spLocks noChangeArrowheads="1"/>
            </p:cNvSpPr>
            <p:nvPr/>
          </p:nvSpPr>
          <p:spPr bwMode="auto">
            <a:xfrm>
              <a:off x="4768700" y="4744388"/>
              <a:ext cx="1040805" cy="709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Domestic</a:t>
              </a:r>
            </a:p>
            <a:p>
              <a:pPr algn="ctr" eaLnBrk="1" hangingPunct="1"/>
              <a:r>
                <a:rPr lang="en-US" sz="1400"/>
                <a:t>Supply</a:t>
              </a:r>
              <a:endParaRPr lang="en-US" sz="1400" baseline="-25000"/>
            </a:p>
          </p:txBody>
        </p:sp>
      </p:grpSp>
      <p:grpSp>
        <p:nvGrpSpPr>
          <p:cNvPr id="42" name="Group 41"/>
          <p:cNvGrpSpPr>
            <a:grpSpLocks/>
          </p:cNvGrpSpPr>
          <p:nvPr/>
        </p:nvGrpSpPr>
        <p:grpSpPr bwMode="auto">
          <a:xfrm>
            <a:off x="830263" y="1223963"/>
            <a:ext cx="3889375" cy="3035300"/>
            <a:chOff x="2004674" y="2244119"/>
            <a:chExt cx="4342332" cy="4118355"/>
          </a:xfrm>
        </p:grpSpPr>
        <p:cxnSp>
          <p:nvCxnSpPr>
            <p:cNvPr id="43" name="Straight Connector 42"/>
            <p:cNvCxnSpPr/>
            <p:nvPr/>
          </p:nvCxnSpPr>
          <p:spPr>
            <a:xfrm>
              <a:off x="2004674" y="2244119"/>
              <a:ext cx="3328530" cy="3319238"/>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18475" name="TextBox 43"/>
            <p:cNvSpPr txBox="1">
              <a:spLocks noChangeArrowheads="1"/>
            </p:cNvSpPr>
            <p:nvPr/>
          </p:nvSpPr>
          <p:spPr bwMode="auto">
            <a:xfrm>
              <a:off x="5306911" y="5652368"/>
              <a:ext cx="1040095" cy="71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Domestic</a:t>
              </a:r>
            </a:p>
            <a:p>
              <a:pPr algn="ctr" eaLnBrk="1" hangingPunct="1"/>
              <a:r>
                <a:rPr lang="en-US" sz="1400"/>
                <a:t>Demand</a:t>
              </a:r>
              <a:endParaRPr lang="en-US" sz="1400" baseline="-25000"/>
            </a:p>
          </p:txBody>
        </p:sp>
      </p:grpSp>
      <p:grpSp>
        <p:nvGrpSpPr>
          <p:cNvPr id="18470" name="Group 76"/>
          <p:cNvGrpSpPr>
            <a:grpSpLocks/>
          </p:cNvGrpSpPr>
          <p:nvPr/>
        </p:nvGrpSpPr>
        <p:grpSpPr bwMode="auto">
          <a:xfrm>
            <a:off x="117475" y="2254250"/>
            <a:ext cx="2602216" cy="738188"/>
            <a:chOff x="1150189" y="2669502"/>
            <a:chExt cx="2602077" cy="737907"/>
          </a:xfrm>
        </p:grpSpPr>
        <p:cxnSp>
          <p:nvCxnSpPr>
            <p:cNvPr id="48" name="Straight Connector 47"/>
            <p:cNvCxnSpPr/>
            <p:nvPr/>
          </p:nvCxnSpPr>
          <p:spPr>
            <a:xfrm>
              <a:off x="1869289" y="3201113"/>
              <a:ext cx="1882674" cy="4760"/>
            </a:xfrm>
            <a:prstGeom prst="line">
              <a:avLst/>
            </a:prstGeom>
            <a:ln w="9525">
              <a:solidFill>
                <a:schemeClr val="accent1"/>
              </a:solidFill>
              <a:prstDash val="sysDash"/>
            </a:ln>
          </p:spPr>
          <p:style>
            <a:lnRef idx="1">
              <a:schemeClr val="accent1"/>
            </a:lnRef>
            <a:fillRef idx="0">
              <a:schemeClr val="accent1"/>
            </a:fillRef>
            <a:effectRef idx="0">
              <a:schemeClr val="accent1"/>
            </a:effectRef>
            <a:fontRef idx="minor">
              <a:schemeClr val="tx1"/>
            </a:fontRef>
          </p:style>
        </p:cxnSp>
        <p:sp>
          <p:nvSpPr>
            <p:cNvPr id="18473" name="TextBox 78"/>
            <p:cNvSpPr txBox="1">
              <a:spLocks noChangeArrowheads="1"/>
            </p:cNvSpPr>
            <p:nvPr/>
          </p:nvSpPr>
          <p:spPr bwMode="auto">
            <a:xfrm>
              <a:off x="1150189" y="2669502"/>
              <a:ext cx="691238" cy="737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Price</a:t>
              </a:r>
            </a:p>
            <a:p>
              <a:pPr algn="ctr" eaLnBrk="1" hangingPunct="1"/>
              <a:r>
                <a:rPr lang="en-US" sz="1400"/>
                <a:t>before</a:t>
              </a:r>
            </a:p>
            <a:p>
              <a:pPr algn="ctr" eaLnBrk="1" hangingPunct="1"/>
              <a:r>
                <a:rPr lang="en-US" sz="1400"/>
                <a:t>trade</a:t>
              </a:r>
            </a:p>
          </p:txBody>
        </p:sp>
      </p:grpSp>
      <p:grpSp>
        <p:nvGrpSpPr>
          <p:cNvPr id="50" name="Group 49"/>
          <p:cNvGrpSpPr>
            <a:grpSpLocks/>
          </p:cNvGrpSpPr>
          <p:nvPr/>
        </p:nvGrpSpPr>
        <p:grpSpPr bwMode="auto">
          <a:xfrm>
            <a:off x="184150" y="3014663"/>
            <a:ext cx="4554538" cy="739775"/>
            <a:chOff x="184052" y="1862866"/>
            <a:chExt cx="4554477" cy="738622"/>
          </a:xfrm>
        </p:grpSpPr>
        <p:grpSp>
          <p:nvGrpSpPr>
            <p:cNvPr id="18466" name="Group 76"/>
            <p:cNvGrpSpPr>
              <a:grpSpLocks/>
            </p:cNvGrpSpPr>
            <p:nvPr/>
          </p:nvGrpSpPr>
          <p:grpSpPr bwMode="auto">
            <a:xfrm>
              <a:off x="184052" y="1862866"/>
              <a:ext cx="3889185" cy="738622"/>
              <a:chOff x="1181226" y="2728438"/>
              <a:chExt cx="3889958" cy="739768"/>
            </a:xfrm>
          </p:grpSpPr>
          <p:cxnSp>
            <p:nvCxnSpPr>
              <p:cNvPr id="53" name="Straight Connector 52"/>
              <p:cNvCxnSpPr/>
              <p:nvPr/>
            </p:nvCxnSpPr>
            <p:spPr>
              <a:xfrm flipV="1">
                <a:off x="1838573" y="3158646"/>
                <a:ext cx="3232749" cy="3175"/>
              </a:xfrm>
              <a:prstGeom prst="line">
                <a:avLst/>
              </a:prstGeom>
              <a:ln w="38100">
                <a:solidFill>
                  <a:schemeClr val="tx2"/>
                </a:solidFill>
                <a:prstDash val="solid"/>
              </a:ln>
            </p:spPr>
            <p:style>
              <a:lnRef idx="1">
                <a:schemeClr val="accent1"/>
              </a:lnRef>
              <a:fillRef idx="0">
                <a:schemeClr val="accent1"/>
              </a:fillRef>
              <a:effectRef idx="0">
                <a:schemeClr val="accent1"/>
              </a:effectRef>
              <a:fontRef idx="minor">
                <a:schemeClr val="tx1"/>
              </a:fontRef>
            </p:style>
          </p:cxnSp>
          <p:sp>
            <p:nvSpPr>
              <p:cNvPr id="18469" name="TextBox 78"/>
              <p:cNvSpPr txBox="1">
                <a:spLocks noChangeArrowheads="1"/>
              </p:cNvSpPr>
              <p:nvPr/>
            </p:nvSpPr>
            <p:spPr bwMode="auto">
              <a:xfrm>
                <a:off x="1181226" y="2728438"/>
                <a:ext cx="593549" cy="739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Price</a:t>
                </a:r>
              </a:p>
              <a:p>
                <a:pPr algn="ctr" eaLnBrk="1" hangingPunct="1"/>
                <a:r>
                  <a:rPr lang="en-US" sz="1400"/>
                  <a:t>after</a:t>
                </a:r>
              </a:p>
              <a:p>
                <a:pPr algn="ctr" eaLnBrk="1" hangingPunct="1"/>
                <a:r>
                  <a:rPr lang="en-US" sz="1400"/>
                  <a:t>trade</a:t>
                </a:r>
              </a:p>
            </p:txBody>
          </p:sp>
        </p:grpSp>
        <p:sp>
          <p:nvSpPr>
            <p:cNvPr id="18467" name="TextBox 78"/>
            <p:cNvSpPr txBox="1">
              <a:spLocks noChangeArrowheads="1"/>
            </p:cNvSpPr>
            <p:nvPr/>
          </p:nvSpPr>
          <p:spPr bwMode="auto">
            <a:xfrm>
              <a:off x="4089056" y="1944172"/>
              <a:ext cx="64947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World</a:t>
              </a:r>
            </a:p>
            <a:p>
              <a:pPr algn="ctr" eaLnBrk="1" hangingPunct="1"/>
              <a:r>
                <a:rPr lang="en-US" sz="1400"/>
                <a:t>Price </a:t>
              </a:r>
            </a:p>
          </p:txBody>
        </p:sp>
      </p:grpSp>
      <p:grpSp>
        <p:nvGrpSpPr>
          <p:cNvPr id="57" name="Group 62"/>
          <p:cNvGrpSpPr>
            <a:grpSpLocks/>
          </p:cNvGrpSpPr>
          <p:nvPr/>
        </p:nvGrpSpPr>
        <p:grpSpPr bwMode="auto">
          <a:xfrm>
            <a:off x="1841818" y="3487739"/>
            <a:ext cx="1646237" cy="696190"/>
            <a:chOff x="1864561" y="3641257"/>
            <a:chExt cx="1645769" cy="696382"/>
          </a:xfrm>
        </p:grpSpPr>
        <p:sp>
          <p:nvSpPr>
            <p:cNvPr id="18465" name="TextBox 58"/>
            <p:cNvSpPr txBox="1">
              <a:spLocks noChangeArrowheads="1"/>
            </p:cNvSpPr>
            <p:nvPr/>
          </p:nvSpPr>
          <p:spPr bwMode="auto">
            <a:xfrm>
              <a:off x="2326089" y="4029862"/>
              <a:ext cx="83067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Imports </a:t>
              </a:r>
              <a:endParaRPr lang="en-US" sz="1400" baseline="-25000"/>
            </a:p>
          </p:txBody>
        </p:sp>
        <p:sp>
          <p:nvSpPr>
            <p:cNvPr id="61" name="Right Brace 60"/>
            <p:cNvSpPr/>
            <p:nvPr/>
          </p:nvSpPr>
          <p:spPr>
            <a:xfrm rot="5400000">
              <a:off x="2527064" y="2978754"/>
              <a:ext cx="320764" cy="1645769"/>
            </a:xfrm>
            <a:prstGeom prst="rightBrace">
              <a:avLst>
                <a:gd name="adj1" fmla="val 47759"/>
                <a:gd name="adj2" fmla="val 5000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pSp>
      <p:grpSp>
        <p:nvGrpSpPr>
          <p:cNvPr id="20" name="Group 19"/>
          <p:cNvGrpSpPr/>
          <p:nvPr/>
        </p:nvGrpSpPr>
        <p:grpSpPr>
          <a:xfrm>
            <a:off x="1354138" y="3443605"/>
            <a:ext cx="930275" cy="1791970"/>
            <a:chOff x="1354138" y="3443605"/>
            <a:chExt cx="930275" cy="1791970"/>
          </a:xfrm>
        </p:grpSpPr>
        <p:sp>
          <p:nvSpPr>
            <p:cNvPr id="18491" name="TextBox 78"/>
            <p:cNvSpPr txBox="1">
              <a:spLocks noChangeArrowheads="1"/>
            </p:cNvSpPr>
            <p:nvPr/>
          </p:nvSpPr>
          <p:spPr bwMode="auto">
            <a:xfrm>
              <a:off x="1354138" y="4496190"/>
              <a:ext cx="930275" cy="739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Domestic</a:t>
              </a:r>
            </a:p>
            <a:p>
              <a:pPr algn="ctr" eaLnBrk="1" hangingPunct="1"/>
              <a:r>
                <a:rPr lang="en-US" sz="1400" dirty="0"/>
                <a:t>Quantity</a:t>
              </a:r>
            </a:p>
            <a:p>
              <a:pPr algn="ctr" eaLnBrk="1" hangingPunct="1"/>
              <a:r>
                <a:rPr lang="en-US" sz="1400" dirty="0"/>
                <a:t>Supplied</a:t>
              </a:r>
              <a:endParaRPr lang="en-US" sz="1400" baseline="-25000" dirty="0"/>
            </a:p>
          </p:txBody>
        </p:sp>
        <p:cxnSp>
          <p:nvCxnSpPr>
            <p:cNvPr id="3" name="Straight Connector 2"/>
            <p:cNvCxnSpPr/>
            <p:nvPr/>
          </p:nvCxnSpPr>
          <p:spPr>
            <a:xfrm>
              <a:off x="1804988" y="3443605"/>
              <a:ext cx="0" cy="1057275"/>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grpSp>
      <p:grpSp>
        <p:nvGrpSpPr>
          <p:cNvPr id="23" name="Group 22"/>
          <p:cNvGrpSpPr/>
          <p:nvPr/>
        </p:nvGrpSpPr>
        <p:grpSpPr>
          <a:xfrm>
            <a:off x="3055938" y="3440325"/>
            <a:ext cx="1060450" cy="1795250"/>
            <a:chOff x="3055938" y="3440325"/>
            <a:chExt cx="1060450" cy="1795250"/>
          </a:xfrm>
        </p:grpSpPr>
        <p:sp>
          <p:nvSpPr>
            <p:cNvPr id="18487" name="TextBox 78"/>
            <p:cNvSpPr txBox="1">
              <a:spLocks noChangeArrowheads="1"/>
            </p:cNvSpPr>
            <p:nvPr/>
          </p:nvSpPr>
          <p:spPr bwMode="auto">
            <a:xfrm>
              <a:off x="3055938" y="4496190"/>
              <a:ext cx="1060450" cy="739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Domestic</a:t>
              </a:r>
            </a:p>
            <a:p>
              <a:pPr algn="ctr" eaLnBrk="1" hangingPunct="1"/>
              <a:r>
                <a:rPr lang="en-US" sz="1400" dirty="0"/>
                <a:t>Quantity</a:t>
              </a:r>
            </a:p>
            <a:p>
              <a:pPr algn="ctr" eaLnBrk="1" hangingPunct="1"/>
              <a:r>
                <a:rPr lang="en-US" sz="1400" dirty="0"/>
                <a:t>Demanded</a:t>
              </a:r>
              <a:endParaRPr lang="en-US" sz="1400" baseline="-25000" dirty="0"/>
            </a:p>
          </p:txBody>
        </p:sp>
        <p:cxnSp>
          <p:nvCxnSpPr>
            <p:cNvPr id="66" name="Straight Connector 65"/>
            <p:cNvCxnSpPr/>
            <p:nvPr/>
          </p:nvCxnSpPr>
          <p:spPr>
            <a:xfrm>
              <a:off x="3503930" y="3440325"/>
              <a:ext cx="0" cy="1057275"/>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grpSp>
      <p:grpSp>
        <p:nvGrpSpPr>
          <p:cNvPr id="17" name="Group 16"/>
          <p:cNvGrpSpPr/>
          <p:nvPr/>
        </p:nvGrpSpPr>
        <p:grpSpPr>
          <a:xfrm>
            <a:off x="2260223" y="2778444"/>
            <a:ext cx="931665" cy="2324786"/>
            <a:chOff x="2260223" y="2778444"/>
            <a:chExt cx="931665" cy="2324786"/>
          </a:xfrm>
        </p:grpSpPr>
        <p:cxnSp>
          <p:nvCxnSpPr>
            <p:cNvPr id="67" name="Straight Connector 66"/>
            <p:cNvCxnSpPr/>
            <p:nvPr/>
          </p:nvCxnSpPr>
          <p:spPr>
            <a:xfrm>
              <a:off x="2720839" y="2778444"/>
              <a:ext cx="0" cy="1746249"/>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69" name="TextBox 78"/>
            <p:cNvSpPr txBox="1">
              <a:spLocks noChangeArrowheads="1"/>
            </p:cNvSpPr>
            <p:nvPr/>
          </p:nvSpPr>
          <p:spPr bwMode="auto">
            <a:xfrm>
              <a:off x="2260223" y="4580010"/>
              <a:ext cx="93166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Domestic</a:t>
              </a:r>
            </a:p>
            <a:p>
              <a:pPr algn="ctr" eaLnBrk="1" hangingPunct="1"/>
              <a:r>
                <a:rPr lang="en-US" sz="1400" dirty="0" smtClean="0"/>
                <a:t>Quantity</a:t>
              </a:r>
              <a:endParaRPr lang="en-US" sz="1400" dirty="0"/>
            </a:p>
          </p:txBody>
        </p:sp>
      </p:grpSp>
      <p:grpSp>
        <p:nvGrpSpPr>
          <p:cNvPr id="30" name="Group 29"/>
          <p:cNvGrpSpPr/>
          <p:nvPr/>
        </p:nvGrpSpPr>
        <p:grpSpPr>
          <a:xfrm>
            <a:off x="5532120" y="5083173"/>
            <a:ext cx="2983230" cy="1207189"/>
            <a:chOff x="5532120" y="5083173"/>
            <a:chExt cx="2983230" cy="1207189"/>
          </a:xfrm>
        </p:grpSpPr>
        <p:sp>
          <p:nvSpPr>
            <p:cNvPr id="18488" name="TextBox 68"/>
            <p:cNvSpPr txBox="1">
              <a:spLocks noChangeArrowheads="1"/>
            </p:cNvSpPr>
            <p:nvPr/>
          </p:nvSpPr>
          <p:spPr bwMode="auto">
            <a:xfrm>
              <a:off x="6733128" y="5083173"/>
              <a:ext cx="1782222" cy="1169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The area D shows the increase in total surplus and represents the gains from trade</a:t>
              </a:r>
            </a:p>
          </p:txBody>
        </p:sp>
        <p:cxnSp>
          <p:nvCxnSpPr>
            <p:cNvPr id="74" name="Straight Arrow Connector 73"/>
            <p:cNvCxnSpPr/>
            <p:nvPr/>
          </p:nvCxnSpPr>
          <p:spPr>
            <a:xfrm flipH="1">
              <a:off x="5532120" y="5588043"/>
              <a:ext cx="1120140" cy="7023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58" name="TextBox 57"/>
          <p:cNvSpPr txBox="1"/>
          <p:nvPr/>
        </p:nvSpPr>
        <p:spPr>
          <a:xfrm>
            <a:off x="2345868" y="1101725"/>
            <a:ext cx="1554927" cy="369332"/>
          </a:xfrm>
          <a:prstGeom prst="rect">
            <a:avLst/>
          </a:prstGeom>
          <a:noFill/>
        </p:spPr>
        <p:txBody>
          <a:bodyPr wrap="square" rtlCol="0">
            <a:spAutoFit/>
          </a:bodyPr>
          <a:lstStyle/>
          <a:p>
            <a:r>
              <a:rPr lang="en-US" b="1" dirty="0" smtClean="0"/>
              <a:t>U.S.A</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
                                        </p:tgtEl>
                                        <p:attrNameLst>
                                          <p:attrName>style.visibility</p:attrName>
                                        </p:attrNameLst>
                                      </p:cBhvr>
                                      <p:to>
                                        <p:strVal val="visible"/>
                                      </p:to>
                                    </p:set>
                                  </p:childTnLst>
                                </p:cTn>
                              </p:par>
                              <p:par>
                                <p:cTn id="7" presetID="1" presetClass="exit" presetSubtype="0" fill="hold" nodeType="withEffect">
                                  <p:stCondLst>
                                    <p:cond delay="0"/>
                                  </p:stCondLst>
                                  <p:childTnLst>
                                    <p:set>
                                      <p:cBhvr>
                                        <p:cTn id="8" dur="1" fill="hold">
                                          <p:stCondLst>
                                            <p:cond delay="0"/>
                                          </p:stCondLst>
                                        </p:cTn>
                                        <p:tgtEl>
                                          <p:spTgt spid="17"/>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381000" y="1060450"/>
            <a:ext cx="8534400" cy="557785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200" dirty="0" smtClean="0"/>
              <a:t>The gains and losses of an importing country</a:t>
            </a:r>
          </a:p>
          <a:p>
            <a:r>
              <a:rPr lang="en-US" sz="3200" dirty="0" smtClean="0"/>
              <a:t>If domestic equilibrium price before trade is above world price</a:t>
            </a:r>
          </a:p>
          <a:p>
            <a:r>
              <a:rPr lang="en-US" sz="2800" dirty="0" smtClean="0"/>
              <a:t>Once trade is allowed</a:t>
            </a:r>
          </a:p>
          <a:p>
            <a:pPr marL="692150" lvl="2"/>
            <a:r>
              <a:rPr lang="en-US" sz="2400" dirty="0" smtClean="0"/>
              <a:t>Domestic price lowers to  world price</a:t>
            </a:r>
          </a:p>
          <a:p>
            <a:pPr marL="692150" lvl="2"/>
            <a:r>
              <a:rPr lang="en-US" sz="2400" dirty="0" smtClean="0"/>
              <a:t>Domestic quantity supplied &lt; domestic quantity demanded</a:t>
            </a:r>
          </a:p>
          <a:p>
            <a:pPr marL="692150" lvl="2"/>
            <a:r>
              <a:rPr lang="en-US" sz="2400" dirty="0" smtClean="0"/>
              <a:t>The difference is imports</a:t>
            </a:r>
          </a:p>
          <a:p>
            <a:pPr marL="692150" lvl="2"/>
            <a:r>
              <a:rPr lang="en-US" sz="2400" b="1" dirty="0" smtClean="0"/>
              <a:t>Domestic Winner</a:t>
            </a:r>
            <a:r>
              <a:rPr lang="en-US" sz="2400" dirty="0" smtClean="0"/>
              <a:t>: Consumers, purchase more product at the lower world price</a:t>
            </a:r>
          </a:p>
          <a:p>
            <a:pPr marL="692150" lvl="2"/>
            <a:r>
              <a:rPr lang="en-US" sz="2400" b="1" dirty="0"/>
              <a:t>Domestic </a:t>
            </a:r>
            <a:r>
              <a:rPr lang="en-US" sz="2400" b="1" dirty="0" smtClean="0"/>
              <a:t>Loser</a:t>
            </a:r>
            <a:r>
              <a:rPr lang="en-US" sz="2400" dirty="0" smtClean="0"/>
              <a:t>: Producers, sell less product </a:t>
            </a:r>
            <a:r>
              <a:rPr lang="en-US" sz="2400" dirty="0"/>
              <a:t>and the </a:t>
            </a:r>
            <a:r>
              <a:rPr lang="en-US" sz="2400" dirty="0" smtClean="0"/>
              <a:t>lower </a:t>
            </a:r>
            <a:r>
              <a:rPr lang="en-US" sz="2400" dirty="0"/>
              <a:t>world </a:t>
            </a:r>
            <a:r>
              <a:rPr lang="en-US" sz="2400" dirty="0" smtClean="0"/>
              <a:t>price</a:t>
            </a:r>
          </a:p>
          <a:p>
            <a:pPr marL="692150" lvl="2"/>
            <a:r>
              <a:rPr lang="en-US" sz="2400" dirty="0" smtClean="0"/>
              <a:t>Net Gains from trade: winners exceed value that of losers</a:t>
            </a:r>
            <a:endParaRPr lang="en-US" sz="2400" dirty="0"/>
          </a:p>
          <a:p>
            <a:pPr marL="692150" lvl="2"/>
            <a:endParaRPr lang="en-US" sz="2400" dirty="0"/>
          </a:p>
          <a:p>
            <a:pPr lvl="2"/>
            <a:endParaRPr lang="en-US" sz="2400" dirty="0" smtClean="0"/>
          </a:p>
        </p:txBody>
      </p:sp>
      <p:sp>
        <p:nvSpPr>
          <p:cNvPr id="5" name="Title 1"/>
          <p:cNvSpPr>
            <a:spLocks noGrp="1"/>
          </p:cNvSpPr>
          <p:nvPr>
            <p:ph type="title"/>
          </p:nvPr>
        </p:nvSpPr>
        <p:spPr bwMode="auto">
          <a:xfrm>
            <a:off x="3987800" y="-85725"/>
            <a:ext cx="5097463" cy="5334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defRPr/>
            </a:pPr>
            <a:r>
              <a:rPr lang="en-US" sz="2800" dirty="0" smtClean="0">
                <a:solidFill>
                  <a:schemeClr val="bg1">
                    <a:lumMod val="50000"/>
                  </a:schemeClr>
                </a:solidFill>
                <a:latin typeface="+mn-lt"/>
              </a:rPr>
              <a:t>International trade in an exporting country</a:t>
            </a:r>
          </a:p>
        </p:txBody>
      </p:sp>
    </p:spTree>
    <p:extLst>
      <p:ext uri="{BB962C8B-B14F-4D97-AF65-F5344CB8AC3E}">
        <p14:creationId xmlns:p14="http://schemas.microsoft.com/office/powerpoint/2010/main" val="3747411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hapter tit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hapter cont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ab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Figur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Appendi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Case stud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3480</TotalTime>
  <Words>1403</Words>
  <Application>Microsoft Office PowerPoint</Application>
  <PresentationFormat>On-screen Show (4:3)</PresentationFormat>
  <Paragraphs>284</Paragraphs>
  <Slides>21</Slides>
  <Notes>0</Notes>
  <HiddenSlides>0</HiddenSlides>
  <MMClips>0</MMClips>
  <ScaleCrop>false</ScaleCrop>
  <HeadingPairs>
    <vt:vector size="4" baseType="variant">
      <vt:variant>
        <vt:lpstr>Theme</vt:lpstr>
      </vt:variant>
      <vt:variant>
        <vt:i4>6</vt:i4>
      </vt:variant>
      <vt:variant>
        <vt:lpstr>Slide Titles</vt:lpstr>
      </vt:variant>
      <vt:variant>
        <vt:i4>21</vt:i4>
      </vt:variant>
    </vt:vector>
  </HeadingPairs>
  <TitlesOfParts>
    <vt:vector size="27" baseType="lpstr">
      <vt:lpstr>Chapter title</vt:lpstr>
      <vt:lpstr>Chapter content</vt:lpstr>
      <vt:lpstr>Table</vt:lpstr>
      <vt:lpstr>Figure</vt:lpstr>
      <vt:lpstr>Appendix</vt:lpstr>
      <vt:lpstr>Case study</vt:lpstr>
      <vt:lpstr>Application: International Trade</vt:lpstr>
      <vt:lpstr>Determinants of Trade</vt:lpstr>
      <vt:lpstr>Equilibrium without international trade</vt:lpstr>
      <vt:lpstr>Questions of Trade</vt:lpstr>
      <vt:lpstr>World Price and Comparative Advantage</vt:lpstr>
      <vt:lpstr>International trade in an exporting country</vt:lpstr>
      <vt:lpstr>International trade in an exporting country</vt:lpstr>
      <vt:lpstr>International trade in an importing country</vt:lpstr>
      <vt:lpstr>International trade in an exporting country</vt:lpstr>
      <vt:lpstr>PowerPoint Presentation</vt:lpstr>
      <vt:lpstr>Trade Restrictions – Tariff</vt:lpstr>
      <vt:lpstr>Effects of a tariff</vt:lpstr>
      <vt:lpstr>PowerPoint Presentation</vt:lpstr>
      <vt:lpstr>PowerPoint Presentation</vt:lpstr>
      <vt:lpstr>Arguments For Restricting Trade</vt:lpstr>
      <vt:lpstr>Arguments For Restricting Trade</vt:lpstr>
      <vt:lpstr>Arguments For Restricting Trade</vt:lpstr>
      <vt:lpstr>Trade agreements and the World Trade Organization</vt:lpstr>
      <vt:lpstr>Trade agreements and the World Trade Organization</vt:lpstr>
      <vt:lpstr>Trade agreements and the World Trade Organization</vt:lpstr>
      <vt:lpstr>Trade agreements and the World Trade Organization</vt:lpstr>
    </vt:vector>
  </TitlesOfParts>
  <Company>NET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Network Administrator</dc:creator>
  <cp:lastModifiedBy>Michael</cp:lastModifiedBy>
  <cp:revision>308</cp:revision>
  <dcterms:created xsi:type="dcterms:W3CDTF">2008-07-04T09:17:33Z</dcterms:created>
  <dcterms:modified xsi:type="dcterms:W3CDTF">2013-05-05T00:35:47Z</dcterms:modified>
</cp:coreProperties>
</file>