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55" r:id="rId3"/>
    <p:sldMasterId id="2147483674" r:id="rId4"/>
    <p:sldMasterId id="2147483705" r:id="rId5"/>
    <p:sldMasterId id="2147483676" r:id="rId6"/>
    <p:sldMasterId id="2147483817" r:id="rId7"/>
  </p:sldMasterIdLst>
  <p:notesMasterIdLst>
    <p:notesMasterId r:id="rId25"/>
  </p:notesMasterIdLst>
  <p:sldIdLst>
    <p:sldId id="259" r:id="rId8"/>
    <p:sldId id="261" r:id="rId9"/>
    <p:sldId id="281" r:id="rId10"/>
    <p:sldId id="282" r:id="rId11"/>
    <p:sldId id="284" r:id="rId12"/>
    <p:sldId id="264" r:id="rId13"/>
    <p:sldId id="263" r:id="rId14"/>
    <p:sldId id="265" r:id="rId15"/>
    <p:sldId id="267" r:id="rId16"/>
    <p:sldId id="268" r:id="rId17"/>
    <p:sldId id="283" r:id="rId18"/>
    <p:sldId id="271" r:id="rId19"/>
    <p:sldId id="272" r:id="rId20"/>
    <p:sldId id="273" r:id="rId21"/>
    <p:sldId id="276" r:id="rId22"/>
    <p:sldId id="278" r:id="rId23"/>
    <p:sldId id="280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FF"/>
    <a:srgbClr val="000099"/>
    <a:srgbClr val="800080"/>
    <a:srgbClr val="F8EDEC"/>
    <a:srgbClr val="0000B8"/>
    <a:srgbClr val="000070"/>
    <a:srgbClr val="006400"/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4" autoAdjust="0"/>
    <p:restoredTop sz="94676" autoAdjust="0"/>
  </p:normalViewPr>
  <p:slideViewPr>
    <p:cSldViewPr snapToGrid="0">
      <p:cViewPr varScale="1">
        <p:scale>
          <a:sx n="80" d="100"/>
          <a:sy n="80" d="100"/>
        </p:scale>
        <p:origin x="-25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439715-EE66-45E7-86DB-A563AC4924D9}" type="datetimeFigureOut">
              <a:rPr lang="en-US"/>
              <a:pPr>
                <a:defRPr/>
              </a:pPr>
              <a:t>5/4/2013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A18889-0620-4C54-B7B0-DF0A4D600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38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14600"/>
            <a:ext cx="9144000" cy="2514600"/>
          </a:xfrm>
          <a:prstGeom prst="rect">
            <a:avLst/>
          </a:prstGeom>
        </p:spPr>
        <p:txBody>
          <a:bodyPr/>
          <a:lstStyle>
            <a:lvl1pPr algn="ctr">
              <a:defRPr sz="4000" b="0" baseline="0">
                <a:solidFill>
                  <a:srgbClr val="A6190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109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AC68B-9232-4C8F-8477-0BD63EBB3AC3}" type="datetime1">
              <a:rPr lang="en-US"/>
              <a:pPr>
                <a:defRPr/>
              </a:pPr>
              <a:t>5/4/2013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E3E74-1FAC-40B6-B883-816B82986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2874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3FC4C-4C02-48F3-A6F4-52F8AFBE4CE8}" type="datetime1">
              <a:rPr lang="en-US"/>
              <a:pPr>
                <a:defRPr/>
              </a:pPr>
              <a:t>5/4/2013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CEF54-C2EE-4694-A53D-F344BA8E8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8139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20AD1-A7D8-46D8-BAC6-8BABC3264B75}" type="datetime1">
              <a:rPr lang="en-US"/>
              <a:pPr>
                <a:defRPr/>
              </a:pPr>
              <a:t>5/4/2013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ADC37-151A-4BF2-8C39-DAE63D4C5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1427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0"/>
            <a:ext cx="3008313" cy="5135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F67A0-2340-439C-B198-7EAA478B182A}" type="datetime1">
              <a:rPr lang="en-US"/>
              <a:pPr>
                <a:defRPr/>
              </a:pPr>
              <a:t>5/4/2013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BA13A-2DDE-443F-9EE5-E1004D356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6787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3FB1-5024-4765-9861-FB6713ADC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7824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B3CE9-95E6-49BE-B92D-E52B23C4D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319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80E3-2A97-4C14-85CD-F0A90364D7B8}" type="datetime1">
              <a:rPr lang="en-US"/>
              <a:pPr>
                <a:defRPr/>
              </a:pPr>
              <a:t>5/4/2013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F9DBE-34CE-4443-9A3D-0D6808C0C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6646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F7EA7-862C-4C2A-A44C-BC4EC3407155}" type="datetime1">
              <a:rPr lang="en-US"/>
              <a:pPr>
                <a:defRPr/>
              </a:pPr>
              <a:t>5/4/2013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D0406-C355-4DE2-A168-9216F5897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93787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59987-5310-4AFC-A23F-9090436C7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98434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4983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31599-F348-4E2A-934B-808ECF707983}" type="datetime1">
              <a:rPr lang="en-US"/>
              <a:pPr>
                <a:defRPr/>
              </a:pPr>
              <a:t>5/4/2013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4929C-93CF-4B1E-8760-834D360B6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5952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762000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0007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5410200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010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14600"/>
            <a:ext cx="9144000" cy="2514600"/>
          </a:xfrm>
          <a:prstGeom prst="rect">
            <a:avLst/>
          </a:prstGeom>
        </p:spPr>
        <p:txBody>
          <a:bodyPr/>
          <a:lstStyle>
            <a:lvl1pPr algn="ctr">
              <a:defRPr sz="4000" b="0" baseline="0">
                <a:solidFill>
                  <a:srgbClr val="A6190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89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839200" cy="5334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7E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416675"/>
            <a:ext cx="609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8FB58DF-EC56-4E8D-A560-308CAF6B6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29245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dirty="0" smtClean="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839200" cy="5334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7E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416675"/>
            <a:ext cx="609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D16F2B0-A181-4F04-BD9F-5333FBBD3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3631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04800" y="1066800"/>
            <a:ext cx="8534400" cy="5410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0"/>
            <a:ext cx="6477000" cy="1066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9E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534400" y="6400800"/>
            <a:ext cx="609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85237EC-59EF-4A85-9B38-534F4227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28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04800" y="914400"/>
            <a:ext cx="8534400" cy="5562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10600" cy="5334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009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534400" y="6416675"/>
            <a:ext cx="609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4646EE3-12F0-4875-9C9F-D3BF8B439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4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08145-4CD3-40B9-9099-57105D353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4515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16167-CA1F-44E3-85CD-DE37576D39B2}" type="datetime1">
              <a:rPr lang="en-US"/>
              <a:pPr>
                <a:defRPr/>
              </a:pPr>
              <a:t>5/4/2013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6B2FD-30B4-40D5-A7C9-9FCEF80E2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8219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D271B-3BCE-4DB7-8E85-2B557F48C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6895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ChangeArrowheads="1"/>
          </p:cNvSpPr>
          <p:nvPr userDrawn="1"/>
        </p:nvSpPr>
        <p:spPr bwMode="auto">
          <a:xfrm>
            <a:off x="3429000" y="0"/>
            <a:ext cx="2005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APPENDIX</a:t>
            </a:r>
          </a:p>
        </p:txBody>
      </p:sp>
      <p:sp>
        <p:nvSpPr>
          <p:cNvPr id="6147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ECF3B5-4EF5-46DA-9083-8FEBD03B8011}" type="datetime1">
              <a:rPr lang="en-US"/>
              <a:pPr>
                <a:defRPr/>
              </a:pPr>
              <a:t>5/4/2013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D049597-F0C2-4B86-8DCE-ADD45ACB7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5257800" y="6627813"/>
            <a:ext cx="38862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900" smtClean="0">
                <a:solidFill>
                  <a:srgbClr val="7F7F7F"/>
                </a:solidFill>
              </a:rPr>
              <a:t>copyright © michael .roberson@eStudy.us 2010, All  rights reserved</a:t>
            </a:r>
          </a:p>
        </p:txBody>
      </p:sp>
      <p:sp>
        <p:nvSpPr>
          <p:cNvPr id="7175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74" r:id="rId2"/>
    <p:sldLayoutId id="2147483889" r:id="rId3"/>
    <p:sldLayoutId id="2147483875" r:id="rId4"/>
    <p:sldLayoutId id="2147483876" r:id="rId5"/>
    <p:sldLayoutId id="2147483877" r:id="rId6"/>
    <p:sldLayoutId id="2147483878" r:id="rId7"/>
    <p:sldLayoutId id="2147483890" r:id="rId8"/>
    <p:sldLayoutId id="2147483891" r:id="rId9"/>
    <p:sldLayoutId id="2147483879" r:id="rId10"/>
    <p:sldLayoutId id="2147483880" r:id="rId11"/>
    <p:sldLayoutId id="2147483892" r:id="rId12"/>
    <p:sldLayoutId id="2147483881" r:id="rId13"/>
    <p:sldLayoutId id="214748389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415925" y="2590800"/>
            <a:ext cx="8372475" cy="11858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Monopolistic Competition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1109663"/>
            <a:ext cx="8763000" cy="4471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Zero economic profit</a:t>
            </a:r>
          </a:p>
          <a:p>
            <a:r>
              <a:rPr lang="en-US" dirty="0" smtClean="0"/>
              <a:t>Demand curve is tangent to average total cost curve</a:t>
            </a:r>
          </a:p>
          <a:p>
            <a:pPr lvl="1"/>
            <a:r>
              <a:rPr lang="en-US" sz="2800" dirty="0" smtClean="0"/>
              <a:t>At quantity where marginal revenue = marginal cost</a:t>
            </a:r>
          </a:p>
          <a:p>
            <a:pPr lvl="1"/>
            <a:r>
              <a:rPr lang="en-US" sz="2800" dirty="0" smtClean="0"/>
              <a:t>Price = average total cost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954463" y="266712"/>
            <a:ext cx="5037137" cy="76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Long Run Equilibrium</a:t>
            </a:r>
            <a:endParaRPr lang="en-US" sz="40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703325" y="1269488"/>
            <a:ext cx="4283075" cy="3502025"/>
            <a:chOff x="4703325" y="1269488"/>
            <a:chExt cx="4283075" cy="3502025"/>
          </a:xfrm>
        </p:grpSpPr>
        <p:grpSp>
          <p:nvGrpSpPr>
            <p:cNvPr id="68" name="Group 4"/>
            <p:cNvGrpSpPr>
              <a:grpSpLocks/>
            </p:cNvGrpSpPr>
            <p:nvPr/>
          </p:nvGrpSpPr>
          <p:grpSpPr bwMode="auto">
            <a:xfrm>
              <a:off x="4703325" y="1269488"/>
              <a:ext cx="4132263" cy="3173412"/>
              <a:chOff x="1249075" y="1482435"/>
              <a:chExt cx="4130042" cy="3173485"/>
            </a:xfrm>
          </p:grpSpPr>
          <p:sp>
            <p:nvSpPr>
              <p:cNvPr id="69" name="Rectangle 68"/>
              <p:cNvSpPr/>
              <p:nvPr/>
            </p:nvSpPr>
            <p:spPr>
              <a:xfrm>
                <a:off x="1829788" y="1638014"/>
                <a:ext cx="3549329" cy="300520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 dirty="0"/>
              </a:p>
            </p:txBody>
          </p:sp>
          <p:grpSp>
            <p:nvGrpSpPr>
              <p:cNvPr id="70" name="Group 16"/>
              <p:cNvGrpSpPr>
                <a:grpSpLocks/>
              </p:cNvGrpSpPr>
              <p:nvPr/>
            </p:nvGrpSpPr>
            <p:grpSpPr bwMode="auto">
              <a:xfrm>
                <a:off x="1249075" y="1482435"/>
                <a:ext cx="593225" cy="3173485"/>
                <a:chOff x="1249075" y="1482435"/>
                <a:chExt cx="593225" cy="3173485"/>
              </a:xfrm>
            </p:grpSpPr>
            <p:cxnSp>
              <p:nvCxnSpPr>
                <p:cNvPr id="71" name="Straight Connector 70"/>
                <p:cNvCxnSpPr/>
                <p:nvPr/>
              </p:nvCxnSpPr>
              <p:spPr>
                <a:xfrm rot="5400000">
                  <a:off x="290678" y="3129504"/>
                  <a:ext cx="3052832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" name="TextBox 8"/>
                <p:cNvSpPr txBox="1">
                  <a:spLocks noChangeArrowheads="1"/>
                </p:cNvSpPr>
                <p:nvPr/>
              </p:nvSpPr>
              <p:spPr bwMode="auto">
                <a:xfrm>
                  <a:off x="1249075" y="1482435"/>
                  <a:ext cx="593225" cy="3077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algn="r" eaLnBrk="1" hangingPunct="1"/>
                  <a:r>
                    <a:rPr lang="en-US" sz="1400" dirty="0"/>
                    <a:t>Price</a:t>
                  </a:r>
                </a:p>
              </p:txBody>
            </p:sp>
          </p:grpSp>
        </p:grpSp>
        <p:grpSp>
          <p:nvGrpSpPr>
            <p:cNvPr id="3" name="Group 2"/>
            <p:cNvGrpSpPr/>
            <p:nvPr/>
          </p:nvGrpSpPr>
          <p:grpSpPr>
            <a:xfrm>
              <a:off x="5128775" y="1615563"/>
              <a:ext cx="3857625" cy="3155950"/>
              <a:chOff x="5128775" y="1615563"/>
              <a:chExt cx="3857625" cy="3155950"/>
            </a:xfrm>
          </p:grpSpPr>
          <p:grpSp>
            <p:nvGrpSpPr>
              <p:cNvPr id="73" name="Group 10"/>
              <p:cNvGrpSpPr>
                <a:grpSpLocks/>
              </p:cNvGrpSpPr>
              <p:nvPr/>
            </p:nvGrpSpPr>
            <p:grpSpPr bwMode="auto">
              <a:xfrm>
                <a:off x="5128775" y="4430200"/>
                <a:ext cx="3857625" cy="341313"/>
                <a:chOff x="1672441" y="4643337"/>
                <a:chExt cx="3857242" cy="341875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 flipV="1">
                  <a:off x="1816890" y="4643337"/>
                  <a:ext cx="3561996" cy="111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TextBox 12"/>
                <p:cNvSpPr txBox="1">
                  <a:spLocks noChangeArrowheads="1"/>
                </p:cNvSpPr>
                <p:nvPr/>
              </p:nvSpPr>
              <p:spPr bwMode="auto">
                <a:xfrm>
                  <a:off x="4628626" y="4676899"/>
                  <a:ext cx="901057" cy="308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sz="1400" dirty="0"/>
                    <a:t>Quantity </a:t>
                  </a:r>
                </a:p>
              </p:txBody>
            </p:sp>
            <p:sp>
              <p:nvSpPr>
                <p:cNvPr id="76" name="TextBox 13"/>
                <p:cNvSpPr txBox="1">
                  <a:spLocks noChangeArrowheads="1"/>
                </p:cNvSpPr>
                <p:nvPr/>
              </p:nvSpPr>
              <p:spPr bwMode="auto">
                <a:xfrm>
                  <a:off x="1672441" y="4665023"/>
                  <a:ext cx="284004" cy="308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sz="1400"/>
                    <a:t>0</a:t>
                  </a:r>
                </a:p>
              </p:txBody>
            </p:sp>
          </p:grpSp>
          <p:grpSp>
            <p:nvGrpSpPr>
              <p:cNvPr id="78" name="Group 20"/>
              <p:cNvGrpSpPr>
                <a:grpSpLocks/>
              </p:cNvGrpSpPr>
              <p:nvPr/>
            </p:nvGrpSpPr>
            <p:grpSpPr bwMode="auto">
              <a:xfrm>
                <a:off x="5522475" y="1689933"/>
                <a:ext cx="3283338" cy="2287838"/>
                <a:chOff x="1058890" y="1407263"/>
                <a:chExt cx="3284141" cy="2287941"/>
              </a:xfrm>
            </p:grpSpPr>
            <p:cxnSp>
              <p:nvCxnSpPr>
                <p:cNvPr id="79" name="Straight Connector 78"/>
                <p:cNvCxnSpPr/>
                <p:nvPr/>
              </p:nvCxnSpPr>
              <p:spPr>
                <a:xfrm flipV="1">
                  <a:off x="1058890" y="1675810"/>
                  <a:ext cx="2885192" cy="2019394"/>
                </a:xfrm>
                <a:prstGeom prst="line">
                  <a:avLst/>
                </a:prstGeom>
                <a:ln w="3810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3879296" y="1407263"/>
                  <a:ext cx="463735" cy="3077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sz="1400" dirty="0"/>
                    <a:t>MC</a:t>
                  </a:r>
                </a:p>
              </p:txBody>
            </p:sp>
          </p:grpSp>
          <p:grpSp>
            <p:nvGrpSpPr>
              <p:cNvPr id="81" name="Group 14"/>
              <p:cNvGrpSpPr>
                <a:grpSpLocks/>
              </p:cNvGrpSpPr>
              <p:nvPr/>
            </p:nvGrpSpPr>
            <p:grpSpPr bwMode="auto">
              <a:xfrm>
                <a:off x="6340038" y="1899725"/>
                <a:ext cx="2552700" cy="1076325"/>
                <a:chOff x="2142839" y="2458350"/>
                <a:chExt cx="2972385" cy="1075347"/>
              </a:xfrm>
            </p:grpSpPr>
            <p:sp>
              <p:nvSpPr>
                <p:cNvPr id="82" name="Freeform 81"/>
                <p:cNvSpPr/>
                <p:nvPr/>
              </p:nvSpPr>
              <p:spPr>
                <a:xfrm>
                  <a:off x="2142839" y="2458350"/>
                  <a:ext cx="2656291" cy="1075347"/>
                </a:xfrm>
                <a:custGeom>
                  <a:avLst/>
                  <a:gdLst>
                    <a:gd name="connsiteX0" fmla="*/ 0 w 4488873"/>
                    <a:gd name="connsiteY0" fmla="*/ 0 h 1021278"/>
                    <a:gd name="connsiteX1" fmla="*/ 4488873 w 4488873"/>
                    <a:gd name="connsiteY1" fmla="*/ 1021278 h 1021278"/>
                    <a:gd name="connsiteX0" fmla="*/ 0 w 4488873"/>
                    <a:gd name="connsiteY0" fmla="*/ 0 h 1717964"/>
                    <a:gd name="connsiteX1" fmla="*/ 4488873 w 4488873"/>
                    <a:gd name="connsiteY1" fmla="*/ 1021278 h 1717964"/>
                    <a:gd name="connsiteX0" fmla="*/ 0 w 4488873"/>
                    <a:gd name="connsiteY0" fmla="*/ 0 h 1785258"/>
                    <a:gd name="connsiteX1" fmla="*/ 4488873 w 4488873"/>
                    <a:gd name="connsiteY1" fmla="*/ 1021278 h 1785258"/>
                    <a:gd name="connsiteX0" fmla="*/ 0 w 4987636"/>
                    <a:gd name="connsiteY0" fmla="*/ 0 h 1717964"/>
                    <a:gd name="connsiteX1" fmla="*/ 4987636 w 4987636"/>
                    <a:gd name="connsiteY1" fmla="*/ 665018 h 1717964"/>
                    <a:gd name="connsiteX0" fmla="*/ 0 w 4987636"/>
                    <a:gd name="connsiteY0" fmla="*/ 0 h 1868385"/>
                    <a:gd name="connsiteX1" fmla="*/ 4987636 w 4987636"/>
                    <a:gd name="connsiteY1" fmla="*/ 665018 h 1868385"/>
                    <a:gd name="connsiteX0" fmla="*/ 0 w 4987636"/>
                    <a:gd name="connsiteY0" fmla="*/ 0 h 1868385"/>
                    <a:gd name="connsiteX1" fmla="*/ 4987636 w 4987636"/>
                    <a:gd name="connsiteY1" fmla="*/ 665018 h 1868385"/>
                    <a:gd name="connsiteX0" fmla="*/ 0 w 4987636"/>
                    <a:gd name="connsiteY0" fmla="*/ 0 h 1717964"/>
                    <a:gd name="connsiteX1" fmla="*/ 4987636 w 4987636"/>
                    <a:gd name="connsiteY1" fmla="*/ 665018 h 1717964"/>
                    <a:gd name="connsiteX0" fmla="*/ 0 w 4987636"/>
                    <a:gd name="connsiteY0" fmla="*/ 0 h 1785258"/>
                    <a:gd name="connsiteX1" fmla="*/ 4987636 w 4987636"/>
                    <a:gd name="connsiteY1" fmla="*/ 665018 h 1785258"/>
                    <a:gd name="connsiteX0" fmla="*/ 0 w 6037450"/>
                    <a:gd name="connsiteY0" fmla="*/ 45818 h 1763783"/>
                    <a:gd name="connsiteX1" fmla="*/ 6037450 w 6037450"/>
                    <a:gd name="connsiteY1" fmla="*/ 0 h 1763783"/>
                    <a:gd name="connsiteX0" fmla="*/ 0 w 6037450"/>
                    <a:gd name="connsiteY0" fmla="*/ 45818 h 1763782"/>
                    <a:gd name="connsiteX1" fmla="*/ 6037450 w 6037450"/>
                    <a:gd name="connsiteY1" fmla="*/ 0 h 1763782"/>
                    <a:gd name="connsiteX0" fmla="*/ 0 w 5520069"/>
                    <a:gd name="connsiteY0" fmla="*/ 0 h 1717964"/>
                    <a:gd name="connsiteX1" fmla="*/ 5520069 w 5520069"/>
                    <a:gd name="connsiteY1" fmla="*/ 317163 h 1717964"/>
                    <a:gd name="connsiteX0" fmla="*/ 0 w 5520069"/>
                    <a:gd name="connsiteY0" fmla="*/ 0 h 1717964"/>
                    <a:gd name="connsiteX1" fmla="*/ 5520069 w 5520069"/>
                    <a:gd name="connsiteY1" fmla="*/ 317163 h 1717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520069" h="1717964">
                      <a:moveTo>
                        <a:pt x="0" y="0"/>
                      </a:moveTo>
                      <a:cubicBezTo>
                        <a:pt x="1009402" y="1717964"/>
                        <a:pt x="3873527" y="1331534"/>
                        <a:pt x="5520069" y="317163"/>
                      </a:cubicBezTo>
                    </a:path>
                  </a:pathLst>
                </a:custGeom>
                <a:ln w="38100">
                  <a:solidFill>
                    <a:srgbClr val="000099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400"/>
                </a:p>
              </p:txBody>
            </p:sp>
            <p:sp>
              <p:nvSpPr>
                <p:cNvPr id="83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4497543" y="2762883"/>
                  <a:ext cx="617681" cy="3075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sz="1400"/>
                    <a:t>ATC</a:t>
                  </a:r>
                </a:p>
              </p:txBody>
            </p:sp>
          </p:grpSp>
          <p:grpSp>
            <p:nvGrpSpPr>
              <p:cNvPr id="91" name="Group 31"/>
              <p:cNvGrpSpPr>
                <a:grpSpLocks/>
              </p:cNvGrpSpPr>
              <p:nvPr/>
            </p:nvGrpSpPr>
            <p:grpSpPr bwMode="auto">
              <a:xfrm>
                <a:off x="5724088" y="1782250"/>
                <a:ext cx="1751012" cy="2541588"/>
                <a:chOff x="2506952" y="1537982"/>
                <a:chExt cx="1752774" cy="2539946"/>
              </a:xfrm>
            </p:grpSpPr>
            <p:cxnSp>
              <p:nvCxnSpPr>
                <p:cNvPr id="92" name="Straight Connector 91"/>
                <p:cNvCxnSpPr/>
                <p:nvPr/>
              </p:nvCxnSpPr>
              <p:spPr>
                <a:xfrm rot="16200000" flipH="1">
                  <a:off x="2116279" y="1928655"/>
                  <a:ext cx="2219478" cy="1438133"/>
                </a:xfrm>
                <a:prstGeom prst="line">
                  <a:avLst/>
                </a:prstGeom>
                <a:ln w="3810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3" name="TextBox 81"/>
                <p:cNvSpPr txBox="1">
                  <a:spLocks noChangeArrowheads="1"/>
                </p:cNvSpPr>
                <p:nvPr/>
              </p:nvSpPr>
              <p:spPr bwMode="auto">
                <a:xfrm>
                  <a:off x="3796018" y="3770357"/>
                  <a:ext cx="463708" cy="3075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sz="1400"/>
                    <a:t>MR</a:t>
                  </a:r>
                </a:p>
              </p:txBody>
            </p:sp>
          </p:grpSp>
          <p:grpSp>
            <p:nvGrpSpPr>
              <p:cNvPr id="94" name="Group 31"/>
              <p:cNvGrpSpPr>
                <a:grpSpLocks/>
              </p:cNvGrpSpPr>
              <p:nvPr/>
            </p:nvGrpSpPr>
            <p:grpSpPr bwMode="auto">
              <a:xfrm>
                <a:off x="5735200" y="1615563"/>
                <a:ext cx="2961832" cy="2080825"/>
                <a:chOff x="1709153" y="1713981"/>
                <a:chExt cx="2962477" cy="2079292"/>
              </a:xfrm>
            </p:grpSpPr>
            <p:cxnSp>
              <p:nvCxnSpPr>
                <p:cNvPr id="96" name="Straight Connector 95"/>
                <p:cNvCxnSpPr/>
                <p:nvPr/>
              </p:nvCxnSpPr>
              <p:spPr>
                <a:xfrm>
                  <a:off x="1709153" y="1713981"/>
                  <a:ext cx="2115006" cy="1827450"/>
                </a:xfrm>
                <a:prstGeom prst="line">
                  <a:avLst/>
                </a:prstGeom>
                <a:ln w="38100">
                  <a:solidFill>
                    <a:srgbClr val="0000B8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7" name="TextBox 81"/>
                <p:cNvSpPr txBox="1">
                  <a:spLocks noChangeArrowheads="1"/>
                </p:cNvSpPr>
                <p:nvPr/>
              </p:nvSpPr>
              <p:spPr bwMode="auto">
                <a:xfrm>
                  <a:off x="3760434" y="3485598"/>
                  <a:ext cx="911196" cy="3076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sz="1400" dirty="0"/>
                    <a:t>Demand </a:t>
                  </a:r>
                </a:p>
              </p:txBody>
            </p:sp>
          </p:grpSp>
        </p:grp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0" y="5425875"/>
            <a:ext cx="913765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dirty="0"/>
              <a:t>T</a:t>
            </a:r>
            <a:r>
              <a:rPr lang="en-US" sz="1400" dirty="0" smtClean="0"/>
              <a:t>he </a:t>
            </a:r>
            <a:r>
              <a:rPr lang="en-US" sz="1400" dirty="0"/>
              <a:t>right graph shows the long-run equilibrium in a perfectly competitive </a:t>
            </a:r>
            <a:r>
              <a:rPr lang="en-US" sz="1400" dirty="0" smtClean="0"/>
              <a:t>market</a:t>
            </a:r>
            <a:r>
              <a:rPr lang="en-US" sz="1400" dirty="0"/>
              <a:t> </a:t>
            </a:r>
            <a:r>
              <a:rPr lang="en-US" sz="1400" dirty="0" smtClean="0"/>
              <a:t>while the</a:t>
            </a:r>
            <a:r>
              <a:rPr lang="en-US" sz="1400" dirty="0" smtClean="0">
                <a:latin typeface="+mn-lt"/>
              </a:rPr>
              <a:t> left graph shows the long-run equilibrium in a monopolistically competitive market. </a:t>
            </a:r>
          </a:p>
          <a:p>
            <a:pPr marL="225425" indent="-119063" eaLnBrk="1" hangingPunct="1">
              <a:buFont typeface="Arial" pitchFamily="34" charset="0"/>
              <a:buChar char="•"/>
              <a:defRPr/>
            </a:pPr>
            <a:r>
              <a:rPr lang="en-US" sz="1400" dirty="0" smtClean="0">
                <a:latin typeface="+mn-lt"/>
              </a:rPr>
              <a:t>Note </a:t>
            </a:r>
            <a:r>
              <a:rPr lang="en-US" sz="1400" dirty="0">
                <a:latin typeface="+mn-lt"/>
              </a:rPr>
              <a:t>t</a:t>
            </a:r>
            <a:r>
              <a:rPr lang="en-US" sz="1400" dirty="0" smtClean="0">
                <a:latin typeface="+mn-lt"/>
              </a:rPr>
              <a:t>he perfectly competitive firm produces at the efficient scale, where average total cost is minimized</a:t>
            </a:r>
            <a:r>
              <a:rPr lang="en-US" sz="1400" dirty="0">
                <a:latin typeface="+mn-lt"/>
              </a:rPr>
              <a:t> </a:t>
            </a:r>
            <a:r>
              <a:rPr lang="en-US" sz="1400" dirty="0" smtClean="0">
                <a:latin typeface="+mn-lt"/>
              </a:rPr>
              <a:t>while the monopolistically competitive firm produces at less than the efficient scale.  </a:t>
            </a:r>
          </a:p>
          <a:p>
            <a:pPr marL="225425" indent="-119063" eaLnBrk="1" hangingPunct="1">
              <a:buFont typeface="Arial" pitchFamily="34" charset="0"/>
              <a:buChar char="•"/>
              <a:defRPr/>
            </a:pPr>
            <a:r>
              <a:rPr lang="en-US" sz="1400" dirty="0" smtClean="0">
                <a:latin typeface="+mn-lt"/>
              </a:rPr>
              <a:t>Also price equals marginal cost under perfect competition, but price is above marginal cost under monopolistic competition.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235155" y="981138"/>
            <a:ext cx="281513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600" dirty="0" smtClean="0"/>
              <a:t>Perfectly </a:t>
            </a:r>
            <a:r>
              <a:rPr lang="en-US" sz="1600" dirty="0"/>
              <a:t>Competitive Firm</a:t>
            </a:r>
          </a:p>
        </p:txBody>
      </p:sp>
      <p:grpSp>
        <p:nvGrpSpPr>
          <p:cNvPr id="21" name="Group 94"/>
          <p:cNvGrpSpPr>
            <a:grpSpLocks/>
          </p:cNvGrpSpPr>
          <p:nvPr/>
        </p:nvGrpSpPr>
        <p:grpSpPr bwMode="auto">
          <a:xfrm>
            <a:off x="189488" y="1267900"/>
            <a:ext cx="4513262" cy="3173413"/>
            <a:chOff x="1248850" y="1482435"/>
            <a:chExt cx="4512865" cy="3173485"/>
          </a:xfrm>
        </p:grpSpPr>
        <p:sp>
          <p:nvSpPr>
            <p:cNvPr id="45" name="Rectangle 44"/>
            <p:cNvSpPr/>
            <p:nvPr/>
          </p:nvSpPr>
          <p:spPr>
            <a:xfrm>
              <a:off x="1829824" y="1638014"/>
              <a:ext cx="3931891" cy="30052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 dirty="0"/>
            </a:p>
          </p:txBody>
        </p:sp>
        <p:grpSp>
          <p:nvGrpSpPr>
            <p:cNvPr id="31794" name="Group 16"/>
            <p:cNvGrpSpPr>
              <a:grpSpLocks/>
            </p:cNvGrpSpPr>
            <p:nvPr/>
          </p:nvGrpSpPr>
          <p:grpSpPr bwMode="auto">
            <a:xfrm>
              <a:off x="1248850" y="1482435"/>
              <a:ext cx="593450" cy="3173485"/>
              <a:chOff x="1248850" y="1482435"/>
              <a:chExt cx="593450" cy="3173485"/>
            </a:xfrm>
          </p:grpSpPr>
          <p:cxnSp>
            <p:nvCxnSpPr>
              <p:cNvPr id="47" name="Straight Connector 46"/>
              <p:cNvCxnSpPr/>
              <p:nvPr/>
            </p:nvCxnSpPr>
            <p:spPr>
              <a:xfrm rot="5400000">
                <a:off x="290709" y="3129504"/>
                <a:ext cx="3052832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796" name="TextBox 98"/>
              <p:cNvSpPr txBox="1">
                <a:spLocks noChangeArrowheads="1"/>
              </p:cNvSpPr>
              <p:nvPr/>
            </p:nvSpPr>
            <p:spPr bwMode="auto">
              <a:xfrm>
                <a:off x="1248850" y="1482435"/>
                <a:ext cx="593450" cy="307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r" eaLnBrk="1" hangingPunct="1"/>
                <a:r>
                  <a:rPr lang="en-US" sz="1400"/>
                  <a:t>Price</a:t>
                </a:r>
              </a:p>
            </p:txBody>
          </p:sp>
        </p:grpSp>
      </p:grpSp>
      <p:grpSp>
        <p:nvGrpSpPr>
          <p:cNvPr id="27" name="Group 99"/>
          <p:cNvGrpSpPr>
            <a:grpSpLocks/>
          </p:cNvGrpSpPr>
          <p:nvPr/>
        </p:nvGrpSpPr>
        <p:grpSpPr bwMode="auto">
          <a:xfrm>
            <a:off x="614938" y="4417500"/>
            <a:ext cx="4168775" cy="350838"/>
            <a:chOff x="1672441" y="4633980"/>
            <a:chExt cx="4169286" cy="349931"/>
          </a:xfrm>
        </p:grpSpPr>
        <p:cxnSp>
          <p:nvCxnSpPr>
            <p:cNvPr id="50" name="Straight Connector 49"/>
            <p:cNvCxnSpPr/>
            <p:nvPr/>
          </p:nvCxnSpPr>
          <p:spPr>
            <a:xfrm flipV="1">
              <a:off x="1816921" y="4633980"/>
              <a:ext cx="3778713" cy="205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791" name="TextBox 101"/>
            <p:cNvSpPr txBox="1">
              <a:spLocks noChangeArrowheads="1"/>
            </p:cNvSpPr>
            <p:nvPr/>
          </p:nvSpPr>
          <p:spPr bwMode="auto">
            <a:xfrm>
              <a:off x="4940288" y="4676909"/>
              <a:ext cx="901439" cy="3070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Quantity </a:t>
              </a:r>
            </a:p>
          </p:txBody>
        </p:sp>
        <p:sp>
          <p:nvSpPr>
            <p:cNvPr id="31792" name="TextBox 102"/>
            <p:cNvSpPr txBox="1">
              <a:spLocks noChangeArrowheads="1"/>
            </p:cNvSpPr>
            <p:nvPr/>
          </p:nvSpPr>
          <p:spPr bwMode="auto">
            <a:xfrm>
              <a:off x="1672441" y="4665028"/>
              <a:ext cx="284125" cy="307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0</a:t>
              </a:r>
            </a:p>
          </p:txBody>
        </p:sp>
      </p:grpSp>
      <p:grpSp>
        <p:nvGrpSpPr>
          <p:cNvPr id="23553" name="Group 101"/>
          <p:cNvGrpSpPr>
            <a:grpSpLocks/>
          </p:cNvGrpSpPr>
          <p:nvPr/>
        </p:nvGrpSpPr>
        <p:grpSpPr bwMode="auto">
          <a:xfrm>
            <a:off x="1019750" y="1675706"/>
            <a:ext cx="3128963" cy="2311588"/>
            <a:chOff x="1058890" y="1383511"/>
            <a:chExt cx="3129727" cy="2311693"/>
          </a:xfrm>
        </p:grpSpPr>
        <p:cxnSp>
          <p:nvCxnSpPr>
            <p:cNvPr id="103" name="Straight Connector 102"/>
            <p:cNvCxnSpPr/>
            <p:nvPr/>
          </p:nvCxnSpPr>
          <p:spPr>
            <a:xfrm flipV="1">
              <a:off x="1058890" y="1675810"/>
              <a:ext cx="2885192" cy="201939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785" name="TextBox 18"/>
            <p:cNvSpPr txBox="1">
              <a:spLocks noChangeArrowheads="1"/>
            </p:cNvSpPr>
            <p:nvPr/>
          </p:nvSpPr>
          <p:spPr bwMode="auto">
            <a:xfrm>
              <a:off x="3724882" y="1383511"/>
              <a:ext cx="463735" cy="3077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 dirty="0"/>
                <a:t>MC</a:t>
              </a:r>
            </a:p>
          </p:txBody>
        </p:sp>
      </p:grpSp>
      <p:grpSp>
        <p:nvGrpSpPr>
          <p:cNvPr id="23556" name="Group 14"/>
          <p:cNvGrpSpPr>
            <a:grpSpLocks/>
          </p:cNvGrpSpPr>
          <p:nvPr/>
        </p:nvGrpSpPr>
        <p:grpSpPr bwMode="auto">
          <a:xfrm>
            <a:off x="1838900" y="1834638"/>
            <a:ext cx="2863850" cy="1152525"/>
            <a:chOff x="2142839" y="2383130"/>
            <a:chExt cx="3335969" cy="1150567"/>
          </a:xfrm>
        </p:grpSpPr>
        <p:sp>
          <p:nvSpPr>
            <p:cNvPr id="106" name="Freeform 105"/>
            <p:cNvSpPr/>
            <p:nvPr/>
          </p:nvSpPr>
          <p:spPr>
            <a:xfrm>
              <a:off x="2142839" y="2457615"/>
              <a:ext cx="2657311" cy="1076082"/>
            </a:xfrm>
            <a:custGeom>
              <a:avLst/>
              <a:gdLst>
                <a:gd name="connsiteX0" fmla="*/ 0 w 4488873"/>
                <a:gd name="connsiteY0" fmla="*/ 0 h 1021278"/>
                <a:gd name="connsiteX1" fmla="*/ 4488873 w 4488873"/>
                <a:gd name="connsiteY1" fmla="*/ 1021278 h 1021278"/>
                <a:gd name="connsiteX0" fmla="*/ 0 w 4488873"/>
                <a:gd name="connsiteY0" fmla="*/ 0 h 1717964"/>
                <a:gd name="connsiteX1" fmla="*/ 4488873 w 4488873"/>
                <a:gd name="connsiteY1" fmla="*/ 1021278 h 1717964"/>
                <a:gd name="connsiteX0" fmla="*/ 0 w 4488873"/>
                <a:gd name="connsiteY0" fmla="*/ 0 h 1785258"/>
                <a:gd name="connsiteX1" fmla="*/ 4488873 w 4488873"/>
                <a:gd name="connsiteY1" fmla="*/ 1021278 h 1785258"/>
                <a:gd name="connsiteX0" fmla="*/ 0 w 4987636"/>
                <a:gd name="connsiteY0" fmla="*/ 0 h 1717964"/>
                <a:gd name="connsiteX1" fmla="*/ 4987636 w 4987636"/>
                <a:gd name="connsiteY1" fmla="*/ 665018 h 1717964"/>
                <a:gd name="connsiteX0" fmla="*/ 0 w 4987636"/>
                <a:gd name="connsiteY0" fmla="*/ 0 h 1868385"/>
                <a:gd name="connsiteX1" fmla="*/ 4987636 w 4987636"/>
                <a:gd name="connsiteY1" fmla="*/ 665018 h 1868385"/>
                <a:gd name="connsiteX0" fmla="*/ 0 w 4987636"/>
                <a:gd name="connsiteY0" fmla="*/ 0 h 1868385"/>
                <a:gd name="connsiteX1" fmla="*/ 4987636 w 4987636"/>
                <a:gd name="connsiteY1" fmla="*/ 665018 h 1868385"/>
                <a:gd name="connsiteX0" fmla="*/ 0 w 4987636"/>
                <a:gd name="connsiteY0" fmla="*/ 0 h 1717964"/>
                <a:gd name="connsiteX1" fmla="*/ 4987636 w 4987636"/>
                <a:gd name="connsiteY1" fmla="*/ 665018 h 1717964"/>
                <a:gd name="connsiteX0" fmla="*/ 0 w 4987636"/>
                <a:gd name="connsiteY0" fmla="*/ 0 h 1785258"/>
                <a:gd name="connsiteX1" fmla="*/ 4987636 w 4987636"/>
                <a:gd name="connsiteY1" fmla="*/ 665018 h 1785258"/>
                <a:gd name="connsiteX0" fmla="*/ 0 w 6037450"/>
                <a:gd name="connsiteY0" fmla="*/ 45818 h 1763783"/>
                <a:gd name="connsiteX1" fmla="*/ 6037450 w 6037450"/>
                <a:gd name="connsiteY1" fmla="*/ 0 h 1763783"/>
                <a:gd name="connsiteX0" fmla="*/ 0 w 6037450"/>
                <a:gd name="connsiteY0" fmla="*/ 45818 h 1763782"/>
                <a:gd name="connsiteX1" fmla="*/ 6037450 w 6037450"/>
                <a:gd name="connsiteY1" fmla="*/ 0 h 1763782"/>
                <a:gd name="connsiteX0" fmla="*/ 0 w 5520069"/>
                <a:gd name="connsiteY0" fmla="*/ 0 h 1717964"/>
                <a:gd name="connsiteX1" fmla="*/ 5520069 w 5520069"/>
                <a:gd name="connsiteY1" fmla="*/ 317163 h 1717964"/>
                <a:gd name="connsiteX0" fmla="*/ 0 w 5520069"/>
                <a:gd name="connsiteY0" fmla="*/ 0 h 1717964"/>
                <a:gd name="connsiteX1" fmla="*/ 5520069 w 5520069"/>
                <a:gd name="connsiteY1" fmla="*/ 317163 h 171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20069" h="1717964">
                  <a:moveTo>
                    <a:pt x="0" y="0"/>
                  </a:moveTo>
                  <a:cubicBezTo>
                    <a:pt x="1009402" y="1717964"/>
                    <a:pt x="3873527" y="1331534"/>
                    <a:pt x="5520069" y="317163"/>
                  </a:cubicBezTo>
                </a:path>
              </a:pathLst>
            </a:custGeom>
            <a:ln w="3810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/>
            </a:p>
          </p:txBody>
        </p:sp>
        <p:sp>
          <p:nvSpPr>
            <p:cNvPr id="31783" name="TextBox 29"/>
            <p:cNvSpPr txBox="1">
              <a:spLocks noChangeArrowheads="1"/>
            </p:cNvSpPr>
            <p:nvPr/>
          </p:nvSpPr>
          <p:spPr bwMode="auto">
            <a:xfrm>
              <a:off x="4861127" y="2383130"/>
              <a:ext cx="617681" cy="307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ATC</a:t>
              </a:r>
            </a:p>
          </p:txBody>
        </p:sp>
      </p:grpSp>
      <p:grpSp>
        <p:nvGrpSpPr>
          <p:cNvPr id="23557" name="Group 43"/>
          <p:cNvGrpSpPr>
            <a:grpSpLocks/>
          </p:cNvGrpSpPr>
          <p:nvPr/>
        </p:nvGrpSpPr>
        <p:grpSpPr bwMode="auto">
          <a:xfrm>
            <a:off x="1965900" y="2672838"/>
            <a:ext cx="1695450" cy="2314575"/>
            <a:chOff x="2276353" y="3089090"/>
            <a:chExt cx="1697240" cy="2314958"/>
          </a:xfrm>
        </p:grpSpPr>
        <p:sp>
          <p:nvSpPr>
            <p:cNvPr id="31780" name="TextBox 44"/>
            <p:cNvSpPr txBox="1">
              <a:spLocks noChangeArrowheads="1"/>
            </p:cNvSpPr>
            <p:nvPr/>
          </p:nvSpPr>
          <p:spPr bwMode="auto">
            <a:xfrm>
              <a:off x="2276353" y="4880730"/>
              <a:ext cx="1697240" cy="523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dirty="0"/>
                <a:t>Quantity produced </a:t>
              </a:r>
            </a:p>
            <a:p>
              <a:pPr algn="ctr" eaLnBrk="1" hangingPunct="1"/>
              <a:r>
                <a:rPr lang="en-US" sz="1400" dirty="0" smtClean="0"/>
                <a:t>at efficient </a:t>
              </a:r>
              <a:r>
                <a:rPr lang="en-US" sz="1400" dirty="0"/>
                <a:t>scale</a:t>
              </a:r>
            </a:p>
          </p:txBody>
        </p:sp>
        <p:cxnSp>
          <p:nvCxnSpPr>
            <p:cNvPr id="110" name="Straight Connector 109"/>
            <p:cNvCxnSpPr/>
            <p:nvPr/>
          </p:nvCxnSpPr>
          <p:spPr>
            <a:xfrm rot="5400000">
              <a:off x="2326400" y="3963943"/>
              <a:ext cx="1757653" cy="7946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558" name="Group 120"/>
          <p:cNvGrpSpPr>
            <a:grpSpLocks/>
          </p:cNvGrpSpPr>
          <p:nvPr/>
        </p:nvGrpSpPr>
        <p:grpSpPr bwMode="auto">
          <a:xfrm>
            <a:off x="110113" y="2502974"/>
            <a:ext cx="4298426" cy="452427"/>
            <a:chOff x="4551677" y="2764096"/>
            <a:chExt cx="4297724" cy="451973"/>
          </a:xfrm>
        </p:grpSpPr>
        <p:grpSp>
          <p:nvGrpSpPr>
            <p:cNvPr id="31776" name="Group 31"/>
            <p:cNvGrpSpPr>
              <a:grpSpLocks/>
            </p:cNvGrpSpPr>
            <p:nvPr/>
          </p:nvGrpSpPr>
          <p:grpSpPr bwMode="auto">
            <a:xfrm>
              <a:off x="5224667" y="2908601"/>
              <a:ext cx="3624734" cy="307468"/>
              <a:chOff x="2081203" y="2904064"/>
              <a:chExt cx="3625671" cy="307263"/>
            </a:xfrm>
          </p:grpSpPr>
          <p:cxnSp>
            <p:nvCxnSpPr>
              <p:cNvPr id="112" name="Straight Connector 111"/>
              <p:cNvCxnSpPr/>
              <p:nvPr/>
            </p:nvCxnSpPr>
            <p:spPr>
              <a:xfrm flipV="1">
                <a:off x="2081203" y="2916551"/>
                <a:ext cx="3492830" cy="0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779" name="TextBox 81"/>
              <p:cNvSpPr txBox="1">
                <a:spLocks noChangeArrowheads="1"/>
              </p:cNvSpPr>
              <p:nvPr/>
            </p:nvSpPr>
            <p:spPr bwMode="auto">
              <a:xfrm>
                <a:off x="4845659" y="2904064"/>
                <a:ext cx="861215" cy="307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1400" dirty="0" smtClean="0"/>
                  <a:t>Demand</a:t>
                </a:r>
                <a:endParaRPr lang="en-US" sz="1400" dirty="0"/>
              </a:p>
            </p:txBody>
          </p:sp>
        </p:grpSp>
        <p:sp>
          <p:nvSpPr>
            <p:cNvPr id="31777" name="TextBox 81"/>
            <p:cNvSpPr txBox="1">
              <a:spLocks noChangeArrowheads="1"/>
            </p:cNvSpPr>
            <p:nvPr/>
          </p:nvSpPr>
          <p:spPr bwMode="auto">
            <a:xfrm>
              <a:off x="4551677" y="2764096"/>
              <a:ext cx="68800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 dirty="0"/>
                <a:t>P=MC</a:t>
              </a:r>
            </a:p>
          </p:txBody>
        </p:sp>
      </p:grp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5390463" y="983488"/>
            <a:ext cx="3587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600" dirty="0" smtClean="0"/>
              <a:t>Monopolistically </a:t>
            </a:r>
            <a:r>
              <a:rPr lang="en-US" sz="1600" dirty="0"/>
              <a:t>Competitive Firm</a:t>
            </a:r>
          </a:p>
        </p:txBody>
      </p:sp>
      <p:grpSp>
        <p:nvGrpSpPr>
          <p:cNvPr id="84" name="Group 43"/>
          <p:cNvGrpSpPr>
            <a:grpSpLocks/>
          </p:cNvGrpSpPr>
          <p:nvPr/>
        </p:nvGrpSpPr>
        <p:grpSpPr bwMode="auto">
          <a:xfrm>
            <a:off x="6124138" y="2387088"/>
            <a:ext cx="930275" cy="2589212"/>
            <a:chOff x="2680340" y="2814059"/>
            <a:chExt cx="930579" cy="2589991"/>
          </a:xfrm>
        </p:grpSpPr>
        <p:sp>
          <p:nvSpPr>
            <p:cNvPr id="85" name="TextBox 44"/>
            <p:cNvSpPr txBox="1">
              <a:spLocks noChangeArrowheads="1"/>
            </p:cNvSpPr>
            <p:nvPr/>
          </p:nvSpPr>
          <p:spPr bwMode="auto">
            <a:xfrm>
              <a:off x="2680340" y="4880732"/>
              <a:ext cx="930579" cy="523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dirty="0"/>
                <a:t>Quantity</a:t>
              </a:r>
            </a:p>
            <a:p>
              <a:pPr algn="ctr" eaLnBrk="1" hangingPunct="1"/>
              <a:r>
                <a:rPr lang="en-US" sz="1400" dirty="0"/>
                <a:t>produced</a:t>
              </a:r>
            </a:p>
          </p:txBody>
        </p:sp>
        <p:cxnSp>
          <p:nvCxnSpPr>
            <p:cNvPr id="86" name="Straight Connector 85"/>
            <p:cNvCxnSpPr/>
            <p:nvPr/>
          </p:nvCxnSpPr>
          <p:spPr>
            <a:xfrm rot="16200000" flipH="1">
              <a:off x="2181728" y="3827189"/>
              <a:ext cx="2032611" cy="6352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40"/>
          <p:cNvGrpSpPr>
            <a:grpSpLocks/>
          </p:cNvGrpSpPr>
          <p:nvPr/>
        </p:nvGrpSpPr>
        <p:grpSpPr bwMode="auto">
          <a:xfrm>
            <a:off x="4796988" y="3023675"/>
            <a:ext cx="1874837" cy="307975"/>
            <a:chOff x="1353711" y="3020603"/>
            <a:chExt cx="1873137" cy="306716"/>
          </a:xfrm>
        </p:grpSpPr>
        <p:cxnSp>
          <p:nvCxnSpPr>
            <p:cNvPr id="88" name="Straight Connector 87"/>
            <p:cNvCxnSpPr/>
            <p:nvPr/>
          </p:nvCxnSpPr>
          <p:spPr>
            <a:xfrm>
              <a:off x="1816841" y="3173961"/>
              <a:ext cx="1410007" cy="6324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42"/>
            <p:cNvSpPr txBox="1">
              <a:spLocks noChangeArrowheads="1"/>
            </p:cNvSpPr>
            <p:nvPr/>
          </p:nvSpPr>
          <p:spPr bwMode="auto">
            <a:xfrm>
              <a:off x="1353711" y="3020603"/>
              <a:ext cx="463310" cy="3067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MC</a:t>
              </a:r>
              <a:endParaRPr lang="en-US" sz="1400" baseline="-25000"/>
            </a:p>
          </p:txBody>
        </p:sp>
      </p:grpSp>
      <p:grpSp>
        <p:nvGrpSpPr>
          <p:cNvPr id="98" name="Group 40"/>
          <p:cNvGrpSpPr>
            <a:grpSpLocks/>
          </p:cNvGrpSpPr>
          <p:nvPr/>
        </p:nvGrpSpPr>
        <p:grpSpPr bwMode="auto">
          <a:xfrm>
            <a:off x="4709675" y="2231513"/>
            <a:ext cx="1963738" cy="307975"/>
            <a:chOff x="1246887" y="3019961"/>
            <a:chExt cx="1963152" cy="305659"/>
          </a:xfrm>
        </p:grpSpPr>
        <p:cxnSp>
          <p:nvCxnSpPr>
            <p:cNvPr id="99" name="Straight Connector 98"/>
            <p:cNvCxnSpPr/>
            <p:nvPr/>
          </p:nvCxnSpPr>
          <p:spPr>
            <a:xfrm>
              <a:off x="1830913" y="3171215"/>
              <a:ext cx="1379126" cy="3151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42"/>
            <p:cNvSpPr txBox="1">
              <a:spLocks noChangeArrowheads="1"/>
            </p:cNvSpPr>
            <p:nvPr/>
          </p:nvSpPr>
          <p:spPr bwMode="auto">
            <a:xfrm>
              <a:off x="1246887" y="3019961"/>
              <a:ext cx="593217" cy="3056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Price</a:t>
              </a:r>
              <a:endParaRPr lang="en-US" sz="1400" baseline="-25000"/>
            </a:p>
          </p:txBody>
        </p:sp>
      </p:grpSp>
      <p:grpSp>
        <p:nvGrpSpPr>
          <p:cNvPr id="102" name="Group 43"/>
          <p:cNvGrpSpPr>
            <a:grpSpLocks/>
          </p:cNvGrpSpPr>
          <p:nvPr/>
        </p:nvGrpSpPr>
        <p:grpSpPr bwMode="auto">
          <a:xfrm>
            <a:off x="7048063" y="2636325"/>
            <a:ext cx="819150" cy="2338388"/>
            <a:chOff x="2799157" y="3065418"/>
            <a:chExt cx="819845" cy="2338632"/>
          </a:xfrm>
        </p:grpSpPr>
        <p:sp>
          <p:nvSpPr>
            <p:cNvPr id="104" name="TextBox 44"/>
            <p:cNvSpPr txBox="1">
              <a:spLocks noChangeArrowheads="1"/>
            </p:cNvSpPr>
            <p:nvPr/>
          </p:nvSpPr>
          <p:spPr bwMode="auto">
            <a:xfrm>
              <a:off x="2799157" y="4880732"/>
              <a:ext cx="819845" cy="523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/>
                <a:t>Efficient</a:t>
              </a:r>
            </a:p>
            <a:p>
              <a:pPr algn="ctr" eaLnBrk="1" hangingPunct="1"/>
              <a:r>
                <a:rPr lang="en-US" sz="1400"/>
                <a:t>scale</a:t>
              </a:r>
            </a:p>
          </p:txBody>
        </p:sp>
        <p:cxnSp>
          <p:nvCxnSpPr>
            <p:cNvPr id="105" name="Straight Connector 104"/>
            <p:cNvCxnSpPr/>
            <p:nvPr/>
          </p:nvCxnSpPr>
          <p:spPr>
            <a:xfrm rot="16200000" flipH="1">
              <a:off x="2296155" y="3954510"/>
              <a:ext cx="1781361" cy="317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 96"/>
          <p:cNvGrpSpPr>
            <a:grpSpLocks/>
          </p:cNvGrpSpPr>
          <p:nvPr/>
        </p:nvGrpSpPr>
        <p:grpSpPr bwMode="auto">
          <a:xfrm>
            <a:off x="5281175" y="2390263"/>
            <a:ext cx="971550" cy="784225"/>
            <a:chOff x="629762" y="2651755"/>
            <a:chExt cx="970928" cy="783772"/>
          </a:xfrm>
        </p:grpSpPr>
        <p:sp>
          <p:nvSpPr>
            <p:cNvPr id="108" name="Right Brace 107"/>
            <p:cNvSpPr/>
            <p:nvPr/>
          </p:nvSpPr>
          <p:spPr>
            <a:xfrm>
              <a:off x="629762" y="2651755"/>
              <a:ext cx="223695" cy="783772"/>
            </a:xfrm>
            <a:prstGeom prst="rightBrace">
              <a:avLst>
                <a:gd name="adj1" fmla="val 40167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9" name="TextBox 42"/>
            <p:cNvSpPr txBox="1">
              <a:spLocks noChangeArrowheads="1"/>
            </p:cNvSpPr>
            <p:nvPr/>
          </p:nvSpPr>
          <p:spPr bwMode="auto">
            <a:xfrm>
              <a:off x="825592" y="2902557"/>
              <a:ext cx="77509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 dirty="0"/>
                <a:t>Markup</a:t>
              </a:r>
              <a:endParaRPr lang="en-US" sz="1400" baseline="-25000" dirty="0"/>
            </a:p>
          </p:txBody>
        </p:sp>
      </p:grpSp>
      <p:grpSp>
        <p:nvGrpSpPr>
          <p:cNvPr id="111" name="Group 98"/>
          <p:cNvGrpSpPr>
            <a:grpSpLocks/>
          </p:cNvGrpSpPr>
          <p:nvPr/>
        </p:nvGrpSpPr>
        <p:grpSpPr bwMode="auto">
          <a:xfrm>
            <a:off x="6383057" y="4935027"/>
            <a:ext cx="1526941" cy="460161"/>
            <a:chOff x="80281" y="2931518"/>
            <a:chExt cx="1526944" cy="459556"/>
          </a:xfrm>
        </p:grpSpPr>
        <p:sp>
          <p:nvSpPr>
            <p:cNvPr id="113" name="Right Brace 112"/>
            <p:cNvSpPr/>
            <p:nvPr/>
          </p:nvSpPr>
          <p:spPr>
            <a:xfrm rot="5400000">
              <a:off x="630341" y="2651176"/>
              <a:ext cx="223544" cy="784227"/>
            </a:xfrm>
            <a:prstGeom prst="rightBrace">
              <a:avLst>
                <a:gd name="adj1" fmla="val 40167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TextBox 42"/>
            <p:cNvSpPr txBox="1">
              <a:spLocks noChangeArrowheads="1"/>
            </p:cNvSpPr>
            <p:nvPr/>
          </p:nvSpPr>
          <p:spPr bwMode="auto">
            <a:xfrm>
              <a:off x="80281" y="3083702"/>
              <a:ext cx="1526944" cy="307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dirty="0"/>
                <a:t>Excess capacity</a:t>
              </a:r>
              <a:endParaRPr lang="en-US" sz="1400" baseline="-25000" dirty="0"/>
            </a:p>
          </p:txBody>
        </p:sp>
      </p:grpSp>
      <p:sp>
        <p:nvSpPr>
          <p:cNvPr id="115" name="Title 1"/>
          <p:cNvSpPr>
            <a:spLocks noGrp="1"/>
          </p:cNvSpPr>
          <p:nvPr>
            <p:ph type="title"/>
          </p:nvPr>
        </p:nvSpPr>
        <p:spPr bwMode="auto">
          <a:xfrm>
            <a:off x="4358244" y="254837"/>
            <a:ext cx="4633356" cy="7620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Inefficiencies</a:t>
            </a:r>
          </a:p>
        </p:txBody>
      </p:sp>
    </p:spTree>
    <p:extLst>
      <p:ext uri="{BB962C8B-B14F-4D97-AF65-F5344CB8AC3E}">
        <p14:creationId xmlns:p14="http://schemas.microsoft.com/office/powerpoint/2010/main" val="394426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 bwMode="auto">
          <a:xfrm>
            <a:off x="4358244" y="254837"/>
            <a:ext cx="2731325" cy="7620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178130" y="1109850"/>
            <a:ext cx="8716633" cy="53147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sz="2800" dirty="0" smtClean="0"/>
              <a:t>Monopolistic competition, inefficiency and society welfare </a:t>
            </a:r>
          </a:p>
          <a:p>
            <a:pPr marL="569913" lvl="1" indent="-333375"/>
            <a:r>
              <a:rPr lang="en-US" sz="2800" dirty="0" smtClean="0"/>
              <a:t>Produces </a:t>
            </a:r>
            <a:r>
              <a:rPr lang="en-US" sz="2800" dirty="0"/>
              <a:t>a quantity where price is greater then marginal </a:t>
            </a:r>
            <a:r>
              <a:rPr lang="en-US" sz="2800" dirty="0" smtClean="0"/>
              <a:t>cost</a:t>
            </a:r>
          </a:p>
          <a:p>
            <a:pPr marL="969963" lvl="2" indent="-333375"/>
            <a:r>
              <a:rPr lang="en-US" sz="2400" dirty="0" smtClean="0"/>
              <a:t>Price is higher than perfect competition</a:t>
            </a:r>
          </a:p>
          <a:p>
            <a:pPr marL="569913" lvl="1" indent="-333375"/>
            <a:r>
              <a:rPr lang="en-US" sz="2800" dirty="0" smtClean="0"/>
              <a:t>Quantity produced is lower than perfect competition</a:t>
            </a:r>
          </a:p>
          <a:p>
            <a:pPr marL="969963" lvl="2" indent="-333375"/>
            <a:r>
              <a:rPr lang="en-US" sz="2400" dirty="0"/>
              <a:t>Excess </a:t>
            </a:r>
            <a:r>
              <a:rPr lang="en-US" sz="2400" dirty="0" smtClean="0"/>
              <a:t>capacity</a:t>
            </a:r>
          </a:p>
          <a:p>
            <a:pPr marL="969963" lvl="2" indent="-333375"/>
            <a:r>
              <a:rPr lang="en-US" sz="2400" dirty="0" smtClean="0"/>
              <a:t>Quantity is not </a:t>
            </a:r>
            <a:r>
              <a:rPr lang="en-US" sz="2400" dirty="0"/>
              <a:t>at minimum </a:t>
            </a:r>
            <a:r>
              <a:rPr lang="en-US" sz="2400" dirty="0" smtClean="0"/>
              <a:t>ATC (inefficient scale)</a:t>
            </a:r>
          </a:p>
          <a:p>
            <a:pPr marL="569913" lvl="1" indent="-333375"/>
            <a:r>
              <a:rPr lang="en-US" sz="2800" dirty="0" smtClean="0"/>
              <a:t>Too much or too little entry </a:t>
            </a:r>
          </a:p>
          <a:p>
            <a:pPr marL="569913" lvl="1" indent="-333375"/>
            <a:r>
              <a:rPr lang="en-US" sz="2800" dirty="0" smtClean="0"/>
              <a:t>Product variety</a:t>
            </a:r>
          </a:p>
          <a:p>
            <a:pPr marL="690563" lvl="2"/>
            <a:r>
              <a:rPr lang="en-US" sz="2400" dirty="0" smtClean="0"/>
              <a:t>Positive externality on consumers (more choice)</a:t>
            </a:r>
          </a:p>
          <a:p>
            <a:pPr marL="690563" lvl="2"/>
            <a:r>
              <a:rPr lang="en-US" sz="2400" dirty="0" smtClean="0"/>
              <a:t>Negative externality on producers (business stealing)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 bwMode="auto">
          <a:xfrm>
            <a:off x="3705225" y="242888"/>
            <a:ext cx="5286375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Advertising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286000" y="990600"/>
            <a:ext cx="8534400" cy="156259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sz="2800" dirty="0" smtClean="0"/>
              <a:t>When firms sell differentiated products at price above marginal cost they have incentive to advertise and attract more buyers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31625" y="2403725"/>
            <a:ext cx="8929248" cy="4222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6413" lvl="1"/>
            <a:r>
              <a:rPr lang="en-US" sz="2800" dirty="0" smtClean="0"/>
              <a:t>Provide information to customers</a:t>
            </a:r>
          </a:p>
          <a:p>
            <a:pPr marL="688975" lvl="2" indent="-242888"/>
            <a:r>
              <a:rPr lang="en-US" sz="2400" dirty="0" smtClean="0"/>
              <a:t>Customers make better choices</a:t>
            </a:r>
          </a:p>
          <a:p>
            <a:pPr marL="688975" lvl="2" indent="-242888"/>
            <a:r>
              <a:rPr lang="en-US" sz="2400" dirty="0" smtClean="0"/>
              <a:t>Enhances the ability of markets to allocate resources efficiently</a:t>
            </a:r>
          </a:p>
          <a:p>
            <a:pPr marL="506413" lvl="1"/>
            <a:r>
              <a:rPr lang="en-US" sz="2800" dirty="0" smtClean="0"/>
              <a:t>Promotes competition</a:t>
            </a:r>
          </a:p>
          <a:p>
            <a:pPr marL="688975" lvl="2" indent="-242888"/>
            <a:r>
              <a:rPr lang="en-US" sz="2400" dirty="0" smtClean="0"/>
              <a:t>Customers have more information to take advantage of price differences</a:t>
            </a:r>
          </a:p>
          <a:p>
            <a:pPr marL="690563" lvl="2" indent="-242888"/>
            <a:r>
              <a:rPr lang="en-US" sz="2400" dirty="0" smtClean="0"/>
              <a:t>Firm demand curve become more elastic</a:t>
            </a:r>
          </a:p>
          <a:p>
            <a:pPr marL="511175" lvl="1" indent="-284163"/>
            <a:r>
              <a:rPr lang="en-US" sz="2800" dirty="0" smtClean="0"/>
              <a:t>Incents firms to maintain a quality product</a:t>
            </a:r>
          </a:p>
          <a:p>
            <a:pPr marL="506413" lvl="1"/>
            <a:r>
              <a:rPr lang="en-US" sz="2800" dirty="0" smtClean="0"/>
              <a:t>Allows new firms to enter more easily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990600"/>
            <a:ext cx="8763000" cy="5410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sz="2800" b="1" dirty="0" smtClean="0"/>
              <a:t>Critiques of advertising</a:t>
            </a:r>
          </a:p>
          <a:p>
            <a:pPr lvl="1"/>
            <a:r>
              <a:rPr lang="en-US" sz="2800" dirty="0" smtClean="0"/>
              <a:t>Firms advertise to manipulate people’s tastes</a:t>
            </a:r>
          </a:p>
          <a:p>
            <a:pPr lvl="2"/>
            <a:r>
              <a:rPr lang="en-US" sz="2400" dirty="0" smtClean="0"/>
              <a:t>Psychological rather than informational</a:t>
            </a:r>
          </a:p>
          <a:p>
            <a:pPr lvl="2"/>
            <a:r>
              <a:rPr lang="en-US" sz="2400" dirty="0" smtClean="0"/>
              <a:t>Creates a desire that otherwise might not exist</a:t>
            </a:r>
          </a:p>
          <a:p>
            <a:pPr lvl="1"/>
            <a:r>
              <a:rPr lang="en-US" sz="2800" dirty="0" smtClean="0"/>
              <a:t>Impedes competition by increasing the perception of product differentiation</a:t>
            </a:r>
          </a:p>
          <a:p>
            <a:pPr lvl="2"/>
            <a:r>
              <a:rPr lang="en-US" sz="2400" dirty="0" smtClean="0"/>
              <a:t>Fosters brand loyalty</a:t>
            </a:r>
          </a:p>
          <a:p>
            <a:pPr lvl="1"/>
            <a:r>
              <a:rPr lang="en-US" sz="2800" dirty="0" smtClean="0"/>
              <a:t>Makes buyers less concerned with price differences among similar goods</a:t>
            </a:r>
          </a:p>
          <a:p>
            <a:pPr lvl="2"/>
            <a:r>
              <a:rPr lang="en-US" sz="2400" dirty="0" smtClean="0"/>
              <a:t>Firm </a:t>
            </a:r>
            <a:r>
              <a:rPr lang="en-US" sz="2400" dirty="0"/>
              <a:t>demand curves </a:t>
            </a:r>
            <a:r>
              <a:rPr lang="en-US" sz="2400" dirty="0" smtClean="0"/>
              <a:t> become less elastic</a:t>
            </a:r>
          </a:p>
          <a:p>
            <a:pPr lvl="2"/>
            <a:r>
              <a:rPr lang="en-US" sz="2400" dirty="0" smtClean="0"/>
              <a:t>Firms then charge higher </a:t>
            </a:r>
            <a:r>
              <a:rPr lang="en-US" sz="2400" dirty="0"/>
              <a:t>prices</a:t>
            </a:r>
          </a:p>
          <a:p>
            <a:pPr lvl="1"/>
            <a:endParaRPr lang="en-US" dirty="0" smtClean="0"/>
          </a:p>
        </p:txBody>
      </p:sp>
      <p:sp>
        <p:nvSpPr>
          <p:cNvPr id="34819" name="Title 1"/>
          <p:cNvSpPr>
            <a:spLocks noGrp="1"/>
          </p:cNvSpPr>
          <p:nvPr>
            <p:ph type="title"/>
          </p:nvPr>
        </p:nvSpPr>
        <p:spPr bwMode="auto">
          <a:xfrm>
            <a:off x="4476997" y="242888"/>
            <a:ext cx="4514603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Advertising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1963, Test: advertising by optometrists</a:t>
            </a:r>
          </a:p>
          <a:p>
            <a:r>
              <a:rPr lang="en-US" dirty="0" smtClean="0"/>
              <a:t>States that prohibited advertising</a:t>
            </a:r>
          </a:p>
          <a:p>
            <a:pPr lvl="1"/>
            <a:r>
              <a:rPr lang="en-US" dirty="0" smtClean="0"/>
              <a:t>Average price paid for a pair of eyeglasses = $33</a:t>
            </a:r>
          </a:p>
          <a:p>
            <a:r>
              <a:rPr lang="en-US" dirty="0" smtClean="0"/>
              <a:t>States that did not restrict advertising</a:t>
            </a:r>
          </a:p>
          <a:p>
            <a:pPr lvl="1"/>
            <a:r>
              <a:rPr lang="en-US" dirty="0" smtClean="0"/>
              <a:t>Average price = $26</a:t>
            </a:r>
          </a:p>
          <a:p>
            <a:r>
              <a:rPr lang="en-US" dirty="0" smtClean="0"/>
              <a:t>Advertising</a:t>
            </a:r>
          </a:p>
          <a:p>
            <a:pPr lvl="1"/>
            <a:r>
              <a:rPr lang="en-US" dirty="0" smtClean="0"/>
              <a:t>Reduced average prices</a:t>
            </a:r>
          </a:p>
          <a:p>
            <a:pPr lvl="1"/>
            <a:r>
              <a:rPr lang="en-US" dirty="0" smtClean="0"/>
              <a:t>Fosters competition 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 bwMode="auto">
          <a:xfrm>
            <a:off x="3883231" y="321075"/>
            <a:ext cx="5165519" cy="617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Advertising and </a:t>
            </a:r>
            <a:r>
              <a:rPr lang="en-US" sz="3600" dirty="0">
                <a:solidFill>
                  <a:schemeClr val="bg1">
                    <a:lumMod val="50000"/>
                  </a:schemeClr>
                </a:solidFill>
              </a:rPr>
              <a:t>E</a:t>
            </a: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yeglasses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214313" y="990600"/>
            <a:ext cx="8882062" cy="1909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Firms with a brand name</a:t>
            </a:r>
          </a:p>
          <a:p>
            <a:pPr lvl="1"/>
            <a:r>
              <a:rPr lang="en-US" sz="2400" dirty="0" smtClean="0"/>
              <a:t>Spend more on advertising</a:t>
            </a:r>
          </a:p>
          <a:p>
            <a:pPr lvl="1"/>
            <a:r>
              <a:rPr lang="en-US" sz="2400" dirty="0" smtClean="0"/>
              <a:t>Often charge higher prices than generic substitutes</a:t>
            </a:r>
          </a:p>
        </p:txBody>
      </p:sp>
      <p:sp>
        <p:nvSpPr>
          <p:cNvPr id="39939" name="Title 1"/>
          <p:cNvSpPr>
            <a:spLocks noGrp="1"/>
          </p:cNvSpPr>
          <p:nvPr>
            <p:ph type="title"/>
          </p:nvPr>
        </p:nvSpPr>
        <p:spPr bwMode="auto">
          <a:xfrm>
            <a:off x="4239491" y="302575"/>
            <a:ext cx="4799734" cy="541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Brand Names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01613" y="4538538"/>
            <a:ext cx="8882062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US" sz="3400" dirty="0">
                <a:latin typeface="Calibri" pitchFamily="34" charset="0"/>
              </a:rPr>
              <a:t>Critics of brand names</a:t>
            </a:r>
          </a:p>
          <a:p>
            <a:pPr lvl="1">
              <a:spcBef>
                <a:spcPct val="20000"/>
              </a:spcBef>
              <a:buFont typeface="Arial" charset="0"/>
              <a:buChar char="–"/>
            </a:pPr>
            <a:r>
              <a:rPr lang="en-US" sz="2400" dirty="0">
                <a:latin typeface="Calibri" pitchFamily="34" charset="0"/>
              </a:rPr>
              <a:t>Products </a:t>
            </a:r>
            <a:r>
              <a:rPr lang="en-US" sz="2400" dirty="0" smtClean="0">
                <a:latin typeface="Calibri" pitchFamily="34" charset="0"/>
              </a:rPr>
              <a:t>are </a:t>
            </a:r>
            <a:r>
              <a:rPr lang="en-US" sz="2400" dirty="0">
                <a:latin typeface="Calibri" pitchFamily="34" charset="0"/>
              </a:rPr>
              <a:t>not differentiated</a:t>
            </a:r>
          </a:p>
          <a:p>
            <a:pPr lvl="1">
              <a:spcBef>
                <a:spcPct val="20000"/>
              </a:spcBef>
              <a:buFont typeface="Arial" charset="0"/>
              <a:buChar char="–"/>
            </a:pPr>
            <a:r>
              <a:rPr lang="en-US" sz="2400" dirty="0" smtClean="0">
                <a:latin typeface="Calibri" pitchFamily="34" charset="0"/>
              </a:rPr>
              <a:t>Consumer irrationality: willing </a:t>
            </a:r>
            <a:r>
              <a:rPr lang="en-US" sz="2400" dirty="0">
                <a:latin typeface="Calibri" pitchFamily="34" charset="0"/>
              </a:rPr>
              <a:t>to pay more for brand names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14313" y="2557700"/>
            <a:ext cx="8763000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US" sz="3400" dirty="0">
                <a:latin typeface="Calibri" pitchFamily="34" charset="0"/>
              </a:rPr>
              <a:t>Defenders of brand </a:t>
            </a:r>
            <a:r>
              <a:rPr lang="en-US" sz="3400" dirty="0" smtClean="0">
                <a:latin typeface="Calibri" pitchFamily="34" charset="0"/>
              </a:rPr>
              <a:t>names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-"/>
            </a:pPr>
            <a:r>
              <a:rPr lang="en-US" sz="2400" dirty="0" smtClean="0">
                <a:latin typeface="+mn-lt"/>
              </a:rPr>
              <a:t>Incentive to provide high quality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-"/>
            </a:pPr>
            <a:r>
              <a:rPr lang="en-US" sz="2400" dirty="0" smtClean="0">
                <a:latin typeface="+mn-lt"/>
              </a:rPr>
              <a:t>Provide consumers </a:t>
            </a:r>
            <a:r>
              <a:rPr lang="en-US" sz="2400" dirty="0">
                <a:latin typeface="+mn-lt"/>
              </a:rPr>
              <a:t>information about quality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-"/>
            </a:pPr>
            <a:r>
              <a:rPr lang="en-US" sz="2400" dirty="0">
                <a:latin typeface="+mn-lt"/>
              </a:rPr>
              <a:t>Firms </a:t>
            </a:r>
            <a:r>
              <a:rPr lang="en-US" sz="2400" dirty="0" smtClean="0">
                <a:latin typeface="+mn-lt"/>
              </a:rPr>
              <a:t>has </a:t>
            </a:r>
            <a:r>
              <a:rPr lang="en-US" sz="2400" dirty="0">
                <a:latin typeface="+mn-lt"/>
              </a:rPr>
              <a:t>incentive to maintain high </a:t>
            </a:r>
            <a:r>
              <a:rPr lang="en-US" sz="2400" dirty="0" smtClean="0">
                <a:latin typeface="+mn-lt"/>
              </a:rPr>
              <a:t>quality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 bwMode="auto">
          <a:xfrm>
            <a:off x="3848100" y="68263"/>
            <a:ext cx="52959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Monopolistic competition: between perfect competition &amp; monopoly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3550" y="1135063"/>
          <a:ext cx="8240713" cy="5430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1528"/>
                <a:gridCol w="1646395"/>
                <a:gridCol w="1646395"/>
                <a:gridCol w="1646395"/>
              </a:tblGrid>
              <a:tr h="37086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1445" marR="91445" marT="45723" marB="457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99"/>
                          </a:solidFill>
                        </a:rPr>
                        <a:t>Market structure</a:t>
                      </a:r>
                      <a:endParaRPr lang="en-US" sz="1600" dirty="0">
                        <a:solidFill>
                          <a:srgbClr val="000099"/>
                        </a:solidFill>
                      </a:endParaRPr>
                    </a:p>
                  </a:txBody>
                  <a:tcPr marL="91445" marR="91445" marT="45723" marB="457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9154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1445" marR="91445" marT="45723" marB="457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99"/>
                          </a:solidFill>
                        </a:rPr>
                        <a:t>Perfect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99"/>
                          </a:solidFill>
                        </a:rPr>
                        <a:t>competition</a:t>
                      </a:r>
                      <a:endParaRPr lang="en-US" sz="1600" dirty="0">
                        <a:solidFill>
                          <a:srgbClr val="000099"/>
                        </a:solidFill>
                      </a:endParaRPr>
                    </a:p>
                  </a:txBody>
                  <a:tcPr marL="91445" marR="91445" marT="45723" marB="457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99"/>
                          </a:solidFill>
                        </a:rPr>
                        <a:t>Monopolistic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99"/>
                          </a:solidFill>
                        </a:rPr>
                        <a:t>competition</a:t>
                      </a:r>
                      <a:endParaRPr lang="en-US" sz="1600" dirty="0">
                        <a:solidFill>
                          <a:srgbClr val="000099"/>
                        </a:solidFill>
                      </a:endParaRPr>
                    </a:p>
                  </a:txBody>
                  <a:tcPr marL="91445" marR="91445" marT="45723" marB="457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rgbClr val="000099"/>
                        </a:solidFill>
                      </a:endParaRPr>
                    </a:p>
                    <a:p>
                      <a:r>
                        <a:rPr lang="en-US" sz="1600" dirty="0" smtClean="0">
                          <a:solidFill>
                            <a:srgbClr val="000099"/>
                          </a:solidFill>
                        </a:rPr>
                        <a:t>Monopoly </a:t>
                      </a:r>
                      <a:endParaRPr lang="en-US" sz="1600" dirty="0">
                        <a:solidFill>
                          <a:srgbClr val="000099"/>
                        </a:solidFill>
                      </a:endParaRPr>
                    </a:p>
                  </a:txBody>
                  <a:tcPr marL="91445" marR="91445" marT="45723" marB="457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0821">
                <a:tc>
                  <a:txBody>
                    <a:bodyPr/>
                    <a:lstStyle/>
                    <a:p>
                      <a:r>
                        <a:rPr lang="en-US" sz="160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Features that all three market structures share</a:t>
                      </a: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Goal of firms </a:t>
                      </a: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Rule for maximizing </a:t>
                      </a:r>
                      <a:r>
                        <a:rPr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 earn economic profits in the short run?  </a:t>
                      </a:r>
                      <a:endParaRPr lang="en-US" sz="1600" kern="1200" baseline="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Features that monopolistic competition shares with monopoly</a:t>
                      </a: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Price taker?  </a:t>
                      </a: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Price</a:t>
                      </a:r>
                      <a:endParaRPr lang="en-US" sz="16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Produces welfare-maximizing level of output?  </a:t>
                      </a:r>
                      <a:endParaRPr lang="en-US" sz="1600" kern="1200" baseline="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Features that monopolistic competition shares with competition</a:t>
                      </a: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Number of firms  </a:t>
                      </a: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Entry in long run?  </a:t>
                      </a: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 earn economic profits in long run?  </a:t>
                      </a:r>
                      <a:endParaRPr lang="en-US" sz="1600" dirty="0"/>
                    </a:p>
                  </a:txBody>
                  <a:tcPr marL="91445" marR="91445" marT="45723" marB="457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Maximize profits </a:t>
                      </a:r>
                    </a:p>
                    <a:p>
                      <a:r>
                        <a:rPr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MR = MC </a:t>
                      </a:r>
                    </a:p>
                    <a:p>
                      <a:endParaRPr lang="en-US" sz="16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Yes </a:t>
                      </a:r>
                    </a:p>
                    <a:p>
                      <a:r>
                        <a:rPr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 = MC</a:t>
                      </a:r>
                    </a:p>
                    <a:p>
                      <a:endParaRPr lang="en-US" sz="16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Yes </a:t>
                      </a:r>
                    </a:p>
                    <a:p>
                      <a:endParaRPr lang="en-US" sz="16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Many</a:t>
                      </a: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Yes </a:t>
                      </a:r>
                    </a:p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</a:t>
                      </a:r>
                      <a:endParaRPr lang="en-US" sz="1600" dirty="0"/>
                    </a:p>
                  </a:txBody>
                  <a:tcPr marL="91445" marR="91445" marT="45723" marB="457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Maximize profits </a:t>
                      </a:r>
                    </a:p>
                    <a:p>
                      <a:r>
                        <a:rPr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MR = MC </a:t>
                      </a:r>
                    </a:p>
                    <a:p>
                      <a:endParaRPr lang="en-US" sz="16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</a:t>
                      </a:r>
                    </a:p>
                    <a:p>
                      <a:r>
                        <a:rPr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 &gt; MC</a:t>
                      </a:r>
                    </a:p>
                    <a:p>
                      <a:endParaRPr lang="en-US" sz="16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</a:t>
                      </a:r>
                    </a:p>
                    <a:p>
                      <a:endParaRPr lang="en-US" sz="1600" i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i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Many</a:t>
                      </a:r>
                    </a:p>
                    <a:p>
                      <a:r>
                        <a:rPr lang="en-US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Yes </a:t>
                      </a:r>
                    </a:p>
                    <a:p>
                      <a:endParaRPr lang="en-US" sz="1600" i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</a:t>
                      </a:r>
                      <a:endParaRPr lang="en-US" sz="1600" i="0" dirty="0"/>
                    </a:p>
                  </a:txBody>
                  <a:tcPr marL="91445" marR="91445" marT="45723" marB="457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Maximize profits </a:t>
                      </a:r>
                    </a:p>
                    <a:p>
                      <a:r>
                        <a:rPr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MR = MC </a:t>
                      </a:r>
                    </a:p>
                    <a:p>
                      <a:endParaRPr lang="en-US" sz="16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 &gt; MC</a:t>
                      </a:r>
                      <a:endParaRPr lang="en-US" sz="1600" dirty="0" smtClean="0"/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No </a:t>
                      </a:r>
                    </a:p>
                    <a:p>
                      <a:endParaRPr lang="en-US" sz="1600" dirty="0" smtClean="0"/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One </a:t>
                      </a:r>
                    </a:p>
                    <a:p>
                      <a:r>
                        <a:rPr lang="en-US" sz="1600" dirty="0" smtClean="0"/>
                        <a:t>No 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Yes </a:t>
                      </a:r>
                      <a:endParaRPr lang="en-US" sz="1600" dirty="0"/>
                    </a:p>
                  </a:txBody>
                  <a:tcPr marL="91445" marR="91445" marT="45723" marB="457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3757151"/>
            <a:ext cx="8534400" cy="239427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sz="2400" dirty="0" smtClean="0"/>
              <a:t>Many sellers</a:t>
            </a:r>
          </a:p>
          <a:p>
            <a:pPr lvl="1"/>
            <a:r>
              <a:rPr lang="en-US" sz="2400" dirty="0" smtClean="0"/>
              <a:t>Product differentiation</a:t>
            </a:r>
          </a:p>
          <a:p>
            <a:pPr lvl="2"/>
            <a:r>
              <a:rPr lang="en-US" sz="2400" dirty="0" smtClean="0"/>
              <a:t>Not price takers</a:t>
            </a:r>
          </a:p>
          <a:p>
            <a:pPr lvl="2"/>
            <a:r>
              <a:rPr lang="en-US" sz="2400" dirty="0" smtClean="0"/>
              <a:t>Downward sloping demand curve</a:t>
            </a:r>
          </a:p>
          <a:p>
            <a:pPr lvl="1"/>
            <a:r>
              <a:rPr lang="en-US" sz="2400" dirty="0" smtClean="0"/>
              <a:t>Free entry and exit</a:t>
            </a:r>
          </a:p>
        </p:txBody>
      </p:sp>
      <p:sp>
        <p:nvSpPr>
          <p:cNvPr id="4" name="Rectangle 3"/>
          <p:cNvSpPr/>
          <p:nvPr/>
        </p:nvSpPr>
        <p:spPr>
          <a:xfrm>
            <a:off x="4011613" y="311150"/>
            <a:ext cx="5074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Monopolistic Competition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300" y="110933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Market Structure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– A classification system for the key traits of a market, including </a:t>
            </a:r>
          </a:p>
          <a:p>
            <a:pPr marL="457200" marR="0" lvl="0" indent="-2349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the number of firms, </a:t>
            </a:r>
          </a:p>
          <a:p>
            <a:pPr marL="457200" marR="0" lvl="0" indent="-2349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the similarity of the products they sell, and </a:t>
            </a:r>
          </a:p>
          <a:p>
            <a:pPr marL="457200" marR="0" lvl="0" indent="-2349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the ease of entry and exit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300" y="3369186"/>
            <a:ext cx="8369300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ysClr val="windowText" lastClr="000000"/>
                </a:solidFill>
                <a:latin typeface="+mj-lt"/>
              </a:rPr>
              <a:t>Monopolistic Competition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 bwMode="auto">
          <a:xfrm>
            <a:off x="4144963" y="257488"/>
            <a:ext cx="4932362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Market Structure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4313" y="1049338"/>
            <a:ext cx="85709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dirty="0" smtClean="0">
                <a:latin typeface="+mn-lt"/>
              </a:rPr>
              <a:t>Economists who study industrial organization divide markets into four types: monopoly, oligopoly, monopolistic competition, and perfect competition.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57513" y="2322513"/>
            <a:ext cx="2374900" cy="4619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</a:rPr>
              <a:t>Number of Firms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363" y="4564063"/>
            <a:ext cx="1828800" cy="4619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n-lt"/>
              </a:rPr>
              <a:t>Monopoly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87625" y="4562475"/>
            <a:ext cx="1827213" cy="4619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n-lt"/>
              </a:rPr>
              <a:t>Oligopoly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51375" y="4560888"/>
            <a:ext cx="1916113" cy="8302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Monopolistic Competition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70700" y="4559300"/>
            <a:ext cx="1914525" cy="8302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</a:rPr>
              <a:t>Perfect </a:t>
            </a:r>
          </a:p>
          <a:p>
            <a:pPr>
              <a:defRPr/>
            </a:pPr>
            <a:r>
              <a:rPr lang="en-US" sz="2400" dirty="0">
                <a:latin typeface="+mn-lt"/>
              </a:rPr>
              <a:t>Competition</a:t>
            </a:r>
          </a:p>
        </p:txBody>
      </p:sp>
      <p:cxnSp>
        <p:nvCxnSpPr>
          <p:cNvPr id="4" name="Straight Arrow Connector 3"/>
          <p:cNvCxnSpPr>
            <a:endCxn id="6" idx="0"/>
          </p:cNvCxnSpPr>
          <p:nvPr/>
        </p:nvCxnSpPr>
        <p:spPr>
          <a:xfrm flipH="1">
            <a:off x="1401763" y="2784475"/>
            <a:ext cx="1662112" cy="1779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25600" y="3173413"/>
            <a:ext cx="962025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One Firm</a:t>
            </a:r>
          </a:p>
        </p:txBody>
      </p:sp>
      <p:cxnSp>
        <p:nvCxnSpPr>
          <p:cNvPr id="13" name="Straight Arrow Connector 12"/>
          <p:cNvCxnSpPr>
            <a:endCxn id="7" idx="0"/>
          </p:cNvCxnSpPr>
          <p:nvPr/>
        </p:nvCxnSpPr>
        <p:spPr>
          <a:xfrm flipH="1">
            <a:off x="3502025" y="2784475"/>
            <a:ext cx="23813" cy="177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838450" y="3325813"/>
            <a:ext cx="7683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Few Firms</a:t>
            </a:r>
          </a:p>
        </p:txBody>
      </p:sp>
      <p:cxnSp>
        <p:nvCxnSpPr>
          <p:cNvPr id="16" name="Straight Arrow Connector 15"/>
          <p:cNvCxnSpPr>
            <a:stCxn id="2" idx="3"/>
          </p:cNvCxnSpPr>
          <p:nvPr/>
        </p:nvCxnSpPr>
        <p:spPr>
          <a:xfrm>
            <a:off x="5332413" y="2552700"/>
            <a:ext cx="1127125" cy="6207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608638" y="3186113"/>
            <a:ext cx="1828800" cy="4619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</a:rPr>
              <a:t>Product Type</a:t>
            </a:r>
          </a:p>
        </p:txBody>
      </p:sp>
      <p:cxnSp>
        <p:nvCxnSpPr>
          <p:cNvPr id="19" name="Straight Arrow Connector 18"/>
          <p:cNvCxnSpPr>
            <a:endCxn id="8" idx="0"/>
          </p:cNvCxnSpPr>
          <p:nvPr/>
        </p:nvCxnSpPr>
        <p:spPr>
          <a:xfrm flipH="1">
            <a:off x="5608638" y="3648075"/>
            <a:ext cx="728662" cy="912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702425" y="3652838"/>
            <a:ext cx="735013" cy="906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902325" y="2322513"/>
            <a:ext cx="7683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Many Firms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46600" y="3848100"/>
            <a:ext cx="1571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Differentiated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43750" y="4000500"/>
            <a:ext cx="109696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Identical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44775" y="5543550"/>
            <a:ext cx="1770063" cy="6461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½ ton trucks</a:t>
            </a:r>
          </a:p>
          <a:p>
            <a:pPr>
              <a:defRPr/>
            </a:pPr>
            <a:r>
              <a:rPr lang="en-US" dirty="0">
                <a:latin typeface="+mn-lt"/>
              </a:rPr>
              <a:t>Wireless phones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51375" y="5546725"/>
            <a:ext cx="1916113" cy="6461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Novels</a:t>
            </a:r>
          </a:p>
          <a:p>
            <a:pPr>
              <a:defRPr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Movies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70700" y="5546725"/>
            <a:ext cx="1914525" cy="6461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Wheat</a:t>
            </a:r>
          </a:p>
          <a:p>
            <a:pPr>
              <a:defRPr/>
            </a:pPr>
            <a:r>
              <a:rPr lang="en-US" dirty="0">
                <a:latin typeface="+mn-lt"/>
              </a:rPr>
              <a:t>Corn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1013" y="5553075"/>
            <a:ext cx="1835150" cy="6461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Tap Water</a:t>
            </a:r>
          </a:p>
          <a:p>
            <a:pPr>
              <a:defRPr/>
            </a:pPr>
            <a:r>
              <a:rPr lang="en-US" dirty="0">
                <a:latin typeface="+mn-lt"/>
              </a:rPr>
              <a:t>Sewer Services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08950" y="6270438"/>
            <a:ext cx="3760413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ysClr val="windowText" lastClr="000000"/>
                </a:solidFill>
                <a:latin typeface="+mj-lt"/>
              </a:rPr>
              <a:t>Imperfect Competition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11613" y="311150"/>
            <a:ext cx="5074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Monopolistic Competition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5631" y="1008867"/>
            <a:ext cx="826325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3200" dirty="0" smtClean="0">
                <a:latin typeface="+mn-lt"/>
              </a:rPr>
              <a:t>Firms operating in “Monopolistic Competition” need product differentiation to offer different prices and face a downward sloping firm demand curve.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25631" y="3077277"/>
            <a:ext cx="860961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2800" dirty="0" smtClean="0">
                <a:latin typeface="+mn-lt"/>
              </a:rPr>
              <a:t>Example: The bar </a:t>
            </a:r>
            <a:r>
              <a:rPr lang="en-US" sz="2800" dirty="0">
                <a:latin typeface="+mn-lt"/>
              </a:rPr>
              <a:t>s</a:t>
            </a:r>
            <a:r>
              <a:rPr lang="en-US" sz="2800" dirty="0" smtClean="0">
                <a:latin typeface="+mn-lt"/>
              </a:rPr>
              <a:t>oap industry is differentiated with easy  entry.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151469" y="4500302"/>
            <a:ext cx="293320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Grocery Stores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Big Box Stores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Convenience Stores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Specialty Stores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Department Stores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On-line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Flea Markets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5631" y="4493191"/>
            <a:ext cx="251756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Color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Scent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Size 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Packaging 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Texture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Antibacterial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Allergenic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119526" y="4038495"/>
            <a:ext cx="2803184" cy="461807"/>
            <a:chOff x="6119526" y="4038495"/>
            <a:chExt cx="2803184" cy="461807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6151469" y="4498327"/>
              <a:ext cx="2771241" cy="19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6119526" y="4038495"/>
              <a:ext cx="274380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dirty="0" smtClean="0">
                  <a:latin typeface="+mn-lt"/>
                </a:rPr>
                <a:t>Sales Outlets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438" y="4031384"/>
            <a:ext cx="2810765" cy="461665"/>
            <a:chOff x="27438" y="4031384"/>
            <a:chExt cx="2810765" cy="461665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06881" y="4491216"/>
              <a:ext cx="26363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27438" y="4031384"/>
              <a:ext cx="281076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dirty="0" smtClean="0">
                  <a:latin typeface="+mn-lt"/>
                </a:rPr>
                <a:t>Characteristics</a:t>
              </a:r>
            </a:p>
          </p:txBody>
        </p:sp>
      </p:grp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085584" y="4503091"/>
            <a:ext cx="293320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Irish Spring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Dove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Dial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Zest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Lava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Coast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Unbranded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053641" y="4041284"/>
            <a:ext cx="2803184" cy="461807"/>
            <a:chOff x="3053641" y="4041284"/>
            <a:chExt cx="2803184" cy="461807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3085584" y="4501116"/>
              <a:ext cx="2771241" cy="19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3053641" y="4041284"/>
              <a:ext cx="274380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dirty="0" smtClean="0">
                  <a:latin typeface="+mn-lt"/>
                </a:rPr>
                <a:t>Brands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070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18232" y="2232177"/>
            <a:ext cx="229622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McDonalds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Burger King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Dairy Queen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White Castle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Hardees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Rally’s</a:t>
            </a:r>
          </a:p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Wendy’s</a:t>
            </a:r>
          </a:p>
          <a:p>
            <a:pPr marL="238125" eaLnBrk="1" hangingPunct="1">
              <a:defRPr/>
            </a:pPr>
            <a:endParaRPr lang="en-US" sz="2000" dirty="0" smtClean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11613" y="311150"/>
            <a:ext cx="5074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Monopolistic Competition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25631" y="1153527"/>
            <a:ext cx="47738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2800" dirty="0" smtClean="0">
                <a:latin typeface="+mn-lt"/>
              </a:rPr>
              <a:t>Example: Fast food hamburger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86289" y="1770370"/>
            <a:ext cx="2803184" cy="461807"/>
            <a:chOff x="486289" y="1770370"/>
            <a:chExt cx="2803184" cy="461807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518232" y="2230202"/>
              <a:ext cx="2771241" cy="19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486289" y="1770370"/>
              <a:ext cx="274380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dirty="0" smtClean="0">
                  <a:latin typeface="+mn-lt"/>
                </a:rPr>
                <a:t>Sales Outlets</a:t>
              </a:r>
            </a:p>
          </p:txBody>
        </p:sp>
      </p:grp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743757" y="2001344"/>
            <a:ext cx="40862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dirty="0" smtClean="0">
                <a:latin typeface="+mn-lt"/>
              </a:rPr>
              <a:t>Are hamburgers differentiated?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398816" y="2351314"/>
            <a:ext cx="2344941" cy="2054431"/>
            <a:chOff x="2398816" y="2351314"/>
            <a:chExt cx="2344941" cy="2054431"/>
          </a:xfrm>
        </p:grpSpPr>
        <p:sp>
          <p:nvSpPr>
            <p:cNvPr id="2" name="Right Brace 1"/>
            <p:cNvSpPr/>
            <p:nvPr/>
          </p:nvSpPr>
          <p:spPr>
            <a:xfrm>
              <a:off x="2398816" y="2351314"/>
              <a:ext cx="332509" cy="205443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814452" y="3111338"/>
              <a:ext cx="19293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Only represents half the market</a:t>
              </a:r>
              <a:endParaRPr lang="en-US" dirty="0"/>
            </a:p>
          </p:txBody>
        </p:sp>
      </p:grp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16256" y="4379577"/>
            <a:ext cx="310571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61963" indent="-223838" eaLnBrk="1" hangingPunct="1">
              <a:buFont typeface="Arial" pitchFamily="34" charset="0"/>
              <a:buChar char="•"/>
              <a:defRPr/>
            </a:pPr>
            <a:r>
              <a:rPr lang="en-US" sz="2000" b="1" dirty="0" smtClean="0">
                <a:latin typeface="+mn-lt"/>
              </a:rPr>
              <a:t>Mom and Pops </a:t>
            </a:r>
            <a:r>
              <a:rPr lang="en-US" sz="2000" dirty="0" smtClean="0">
                <a:latin typeface="+mn-lt"/>
              </a:rPr>
              <a:t>make up the other half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5063643" y="2634594"/>
            <a:ext cx="1562788" cy="4128757"/>
            <a:chOff x="5063643" y="2634594"/>
            <a:chExt cx="1562788" cy="4128757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12716" y="2634594"/>
              <a:ext cx="1317383" cy="1008807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0774" y="4409459"/>
              <a:ext cx="1183372" cy="1097032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3643" y="3509450"/>
              <a:ext cx="1402024" cy="1160296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30144" y="5440222"/>
              <a:ext cx="1496287" cy="1323129"/>
            </a:xfrm>
            <a:prstGeom prst="rect">
              <a:avLst/>
            </a:prstGeom>
          </p:spPr>
        </p:pic>
      </p:grpSp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5376" y="2767029"/>
            <a:ext cx="857803" cy="74393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547" y="3706866"/>
            <a:ext cx="765463" cy="76546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827" y="4709559"/>
            <a:ext cx="802657" cy="68704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614" y="5707912"/>
            <a:ext cx="1307399" cy="664732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225631" y="5396607"/>
            <a:ext cx="3785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Again, in Monopolistic Competition product differentiation is critical otherwise firms have no control over price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54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 bwMode="auto">
          <a:xfrm>
            <a:off x="4497787" y="235795"/>
            <a:ext cx="3589297" cy="5334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4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</a:t>
            </a:r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hort </a:t>
            </a:r>
            <a:r>
              <a:rPr lang="en-US" sz="4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R</a:t>
            </a:r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un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44450" y="1673225"/>
            <a:ext cx="4189413" cy="3173413"/>
            <a:chOff x="1191160" y="1482435"/>
            <a:chExt cx="4187957" cy="3173485"/>
          </a:xfrm>
        </p:grpSpPr>
        <p:sp>
          <p:nvSpPr>
            <p:cNvPr id="6" name="Rectangle 5"/>
            <p:cNvSpPr/>
            <p:nvPr/>
          </p:nvSpPr>
          <p:spPr>
            <a:xfrm>
              <a:off x="1829113" y="1638014"/>
              <a:ext cx="3550004" cy="30052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 dirty="0"/>
            </a:p>
          </p:txBody>
        </p:sp>
        <p:grpSp>
          <p:nvGrpSpPr>
            <p:cNvPr id="25675" name="Group 16"/>
            <p:cNvGrpSpPr>
              <a:grpSpLocks/>
            </p:cNvGrpSpPr>
            <p:nvPr/>
          </p:nvGrpSpPr>
          <p:grpSpPr bwMode="auto">
            <a:xfrm>
              <a:off x="1191160" y="1482435"/>
              <a:ext cx="651140" cy="3173485"/>
              <a:chOff x="1191160" y="1482435"/>
              <a:chExt cx="651140" cy="3173485"/>
            </a:xfrm>
          </p:grpSpPr>
          <p:cxnSp>
            <p:nvCxnSpPr>
              <p:cNvPr id="8" name="Straight Connector 7"/>
              <p:cNvCxnSpPr/>
              <p:nvPr/>
            </p:nvCxnSpPr>
            <p:spPr>
              <a:xfrm rot="5400000">
                <a:off x="290001" y="3129504"/>
                <a:ext cx="3052832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77" name="TextBox 8"/>
              <p:cNvSpPr txBox="1">
                <a:spLocks noChangeArrowheads="1"/>
              </p:cNvSpPr>
              <p:nvPr/>
            </p:nvSpPr>
            <p:spPr bwMode="auto">
              <a:xfrm>
                <a:off x="1191160" y="1482435"/>
                <a:ext cx="65114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r" eaLnBrk="1" hangingPunct="1"/>
                <a:r>
                  <a:rPr lang="en-US" sz="1600"/>
                  <a:t>Price</a:t>
                </a:r>
              </a:p>
            </p:txBody>
          </p:sp>
        </p:grp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77800" y="5437813"/>
            <a:ext cx="87169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+mn-lt"/>
              </a:rPr>
              <a:t>Monopolistic competitors maximize profit by producing the quantity at which marginal revenue equals marginal cost. </a:t>
            </a:r>
          </a:p>
          <a:p>
            <a:pPr marL="225425" indent="-119063" eaLnBrk="1" hangingPunct="1"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n-lt"/>
              </a:rPr>
              <a:t>The firm to the left makes a profit because, at this quantity, price is above average total cost. </a:t>
            </a:r>
          </a:p>
          <a:p>
            <a:pPr marL="225425" indent="-119063" eaLnBrk="1" hangingPunct="1"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n-lt"/>
              </a:rPr>
              <a:t>The firm to the right  makes losses because, at this quantity, price is less than average total cost.</a:t>
            </a:r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438150" y="4833938"/>
            <a:ext cx="3752850" cy="371475"/>
            <a:chOff x="1672441" y="4643337"/>
            <a:chExt cx="3752220" cy="372122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1816880" y="4643337"/>
              <a:ext cx="3561752" cy="111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72" name="TextBox 12"/>
            <p:cNvSpPr txBox="1">
              <a:spLocks noChangeArrowheads="1"/>
            </p:cNvSpPr>
            <p:nvPr/>
          </p:nvSpPr>
          <p:spPr bwMode="auto">
            <a:xfrm>
              <a:off x="4417656" y="4676905"/>
              <a:ext cx="100700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Quantity </a:t>
              </a:r>
            </a:p>
          </p:txBody>
        </p:sp>
        <p:sp>
          <p:nvSpPr>
            <p:cNvPr id="25673" name="TextBox 13"/>
            <p:cNvSpPr txBox="1">
              <a:spLocks noChangeArrowheads="1"/>
            </p:cNvSpPr>
            <p:nvPr/>
          </p:nvSpPr>
          <p:spPr bwMode="auto">
            <a:xfrm>
              <a:off x="1672441" y="4665028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</p:grp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103624" y="1197225"/>
            <a:ext cx="296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+mn-lt"/>
              </a:rPr>
              <a:t>Firm </a:t>
            </a:r>
            <a:r>
              <a:rPr lang="en-US" sz="2400" dirty="0">
                <a:latin typeface="+mn-lt"/>
              </a:rPr>
              <a:t>makes profit</a:t>
            </a:r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617538" y="2806700"/>
            <a:ext cx="1354137" cy="949325"/>
            <a:chOff x="664237" y="3042097"/>
            <a:chExt cx="1353856" cy="949887"/>
          </a:xfrm>
        </p:grpSpPr>
        <p:grpSp>
          <p:nvGrpSpPr>
            <p:cNvPr id="25667" name="Group 21"/>
            <p:cNvGrpSpPr>
              <a:grpSpLocks/>
            </p:cNvGrpSpPr>
            <p:nvPr/>
          </p:nvGrpSpPr>
          <p:grpSpPr bwMode="auto">
            <a:xfrm>
              <a:off x="802137" y="3420660"/>
              <a:ext cx="700643" cy="571324"/>
              <a:chOff x="1479012" y="3420660"/>
              <a:chExt cx="700643" cy="571324"/>
            </a:xfrm>
          </p:grpSpPr>
          <p:sp>
            <p:nvSpPr>
              <p:cNvPr id="25669" name="TextBox 22"/>
              <p:cNvSpPr txBox="1">
                <a:spLocks noChangeArrowheads="1"/>
              </p:cNvSpPr>
              <p:nvPr/>
            </p:nvSpPr>
            <p:spPr bwMode="auto">
              <a:xfrm>
                <a:off x="1479012" y="3653430"/>
                <a:ext cx="700643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1600" dirty="0"/>
                  <a:t>Profit 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5400000">
                <a:off x="1676692" y="3546432"/>
                <a:ext cx="266858" cy="14285"/>
              </a:xfrm>
              <a:prstGeom prst="line">
                <a:avLst/>
              </a:prstGeom>
              <a:ln>
                <a:solidFill>
                  <a:srgbClr val="80008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Rectangle 17"/>
            <p:cNvSpPr/>
            <p:nvPr/>
          </p:nvSpPr>
          <p:spPr>
            <a:xfrm>
              <a:off x="664237" y="3042097"/>
              <a:ext cx="1353856" cy="39393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/>
            </a:p>
          </p:txBody>
        </p:sp>
      </p:grpSp>
      <p:grpSp>
        <p:nvGrpSpPr>
          <p:cNvPr id="11" name="Group 20"/>
          <p:cNvGrpSpPr>
            <a:grpSpLocks/>
          </p:cNvGrpSpPr>
          <p:nvPr/>
        </p:nvGrpSpPr>
        <p:grpSpPr bwMode="auto">
          <a:xfrm>
            <a:off x="819149" y="1979170"/>
            <a:ext cx="3168650" cy="2382837"/>
            <a:chOff x="1058890" y="1312255"/>
            <a:chExt cx="3169656" cy="2382949"/>
          </a:xfrm>
        </p:grpSpPr>
        <p:cxnSp>
          <p:nvCxnSpPr>
            <p:cNvPr id="22" name="Straight Connector 21"/>
            <p:cNvCxnSpPr/>
            <p:nvPr/>
          </p:nvCxnSpPr>
          <p:spPr>
            <a:xfrm flipV="1">
              <a:off x="1058890" y="1675809"/>
              <a:ext cx="2885404" cy="2019395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66" name="TextBox 18"/>
            <p:cNvSpPr txBox="1">
              <a:spLocks noChangeArrowheads="1"/>
            </p:cNvSpPr>
            <p:nvPr/>
          </p:nvSpPr>
          <p:spPr bwMode="auto">
            <a:xfrm>
              <a:off x="3724882" y="1312255"/>
              <a:ext cx="50366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MC</a:t>
              </a:r>
            </a:p>
          </p:txBody>
        </p:sp>
      </p:grpSp>
      <p:grpSp>
        <p:nvGrpSpPr>
          <p:cNvPr id="13" name="Group 14"/>
          <p:cNvGrpSpPr>
            <a:grpSpLocks/>
          </p:cNvGrpSpPr>
          <p:nvPr/>
        </p:nvGrpSpPr>
        <p:grpSpPr bwMode="auto">
          <a:xfrm>
            <a:off x="1317625" y="2374900"/>
            <a:ext cx="2779713" cy="1349375"/>
            <a:chOff x="1893909" y="2446318"/>
            <a:chExt cx="3237124" cy="1348458"/>
          </a:xfrm>
        </p:grpSpPr>
        <p:sp>
          <p:nvSpPr>
            <p:cNvPr id="25" name="Freeform 24"/>
            <p:cNvSpPr/>
            <p:nvPr/>
          </p:nvSpPr>
          <p:spPr>
            <a:xfrm>
              <a:off x="1893909" y="2446318"/>
              <a:ext cx="2656623" cy="1348458"/>
            </a:xfrm>
            <a:custGeom>
              <a:avLst/>
              <a:gdLst>
                <a:gd name="connsiteX0" fmla="*/ 0 w 4488873"/>
                <a:gd name="connsiteY0" fmla="*/ 0 h 1021278"/>
                <a:gd name="connsiteX1" fmla="*/ 4488873 w 4488873"/>
                <a:gd name="connsiteY1" fmla="*/ 1021278 h 1021278"/>
                <a:gd name="connsiteX0" fmla="*/ 0 w 4488873"/>
                <a:gd name="connsiteY0" fmla="*/ 0 h 1717964"/>
                <a:gd name="connsiteX1" fmla="*/ 4488873 w 4488873"/>
                <a:gd name="connsiteY1" fmla="*/ 1021278 h 1717964"/>
                <a:gd name="connsiteX0" fmla="*/ 0 w 4488873"/>
                <a:gd name="connsiteY0" fmla="*/ 0 h 1785258"/>
                <a:gd name="connsiteX1" fmla="*/ 4488873 w 4488873"/>
                <a:gd name="connsiteY1" fmla="*/ 1021278 h 1785258"/>
                <a:gd name="connsiteX0" fmla="*/ 0 w 4987636"/>
                <a:gd name="connsiteY0" fmla="*/ 0 h 1717964"/>
                <a:gd name="connsiteX1" fmla="*/ 4987636 w 4987636"/>
                <a:gd name="connsiteY1" fmla="*/ 665018 h 1717964"/>
                <a:gd name="connsiteX0" fmla="*/ 0 w 4987636"/>
                <a:gd name="connsiteY0" fmla="*/ 0 h 1868385"/>
                <a:gd name="connsiteX1" fmla="*/ 4987636 w 4987636"/>
                <a:gd name="connsiteY1" fmla="*/ 665018 h 1868385"/>
                <a:gd name="connsiteX0" fmla="*/ 0 w 4987636"/>
                <a:gd name="connsiteY0" fmla="*/ 0 h 1868385"/>
                <a:gd name="connsiteX1" fmla="*/ 4987636 w 4987636"/>
                <a:gd name="connsiteY1" fmla="*/ 665018 h 1868385"/>
                <a:gd name="connsiteX0" fmla="*/ 0 w 4987636"/>
                <a:gd name="connsiteY0" fmla="*/ 0 h 1717964"/>
                <a:gd name="connsiteX1" fmla="*/ 4987636 w 4987636"/>
                <a:gd name="connsiteY1" fmla="*/ 665018 h 1717964"/>
                <a:gd name="connsiteX0" fmla="*/ 0 w 4987636"/>
                <a:gd name="connsiteY0" fmla="*/ 0 h 1785258"/>
                <a:gd name="connsiteX1" fmla="*/ 4987636 w 4987636"/>
                <a:gd name="connsiteY1" fmla="*/ 665018 h 1785258"/>
                <a:gd name="connsiteX0" fmla="*/ 0 w 6037450"/>
                <a:gd name="connsiteY0" fmla="*/ 45818 h 1763783"/>
                <a:gd name="connsiteX1" fmla="*/ 6037450 w 6037450"/>
                <a:gd name="connsiteY1" fmla="*/ 0 h 1763783"/>
                <a:gd name="connsiteX0" fmla="*/ 0 w 6037450"/>
                <a:gd name="connsiteY0" fmla="*/ 45818 h 1763782"/>
                <a:gd name="connsiteX1" fmla="*/ 6037450 w 6037450"/>
                <a:gd name="connsiteY1" fmla="*/ 0 h 1763782"/>
                <a:gd name="connsiteX0" fmla="*/ 0 w 5520069"/>
                <a:gd name="connsiteY0" fmla="*/ 0 h 1717964"/>
                <a:gd name="connsiteX1" fmla="*/ 5520069 w 5520069"/>
                <a:gd name="connsiteY1" fmla="*/ 317163 h 1717964"/>
                <a:gd name="connsiteX0" fmla="*/ 0 w 5520069"/>
                <a:gd name="connsiteY0" fmla="*/ 0 h 1717964"/>
                <a:gd name="connsiteX1" fmla="*/ 5520069 w 5520069"/>
                <a:gd name="connsiteY1" fmla="*/ 317163 h 171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20069" h="1717964">
                  <a:moveTo>
                    <a:pt x="0" y="0"/>
                  </a:moveTo>
                  <a:cubicBezTo>
                    <a:pt x="1009402" y="1717964"/>
                    <a:pt x="3873527" y="1331534"/>
                    <a:pt x="5520069" y="317163"/>
                  </a:cubicBezTo>
                </a:path>
              </a:pathLst>
            </a:custGeom>
            <a:ln w="3810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/>
            </a:p>
          </p:txBody>
        </p:sp>
        <p:sp>
          <p:nvSpPr>
            <p:cNvPr id="25664" name="TextBox 29"/>
            <p:cNvSpPr txBox="1">
              <a:spLocks noChangeArrowheads="1"/>
            </p:cNvSpPr>
            <p:nvPr/>
          </p:nvSpPr>
          <p:spPr bwMode="auto">
            <a:xfrm>
              <a:off x="4552861" y="2549273"/>
              <a:ext cx="57817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ATC</a:t>
              </a:r>
            </a:p>
          </p:txBody>
        </p:sp>
      </p:grpSp>
      <p:grpSp>
        <p:nvGrpSpPr>
          <p:cNvPr id="14" name="Group 43"/>
          <p:cNvGrpSpPr>
            <a:grpSpLocks/>
          </p:cNvGrpSpPr>
          <p:nvPr/>
        </p:nvGrpSpPr>
        <p:grpSpPr bwMode="auto">
          <a:xfrm>
            <a:off x="1777370" y="2790825"/>
            <a:ext cx="425116" cy="2404839"/>
            <a:chOff x="2988869" y="2814059"/>
            <a:chExt cx="425353" cy="2405291"/>
          </a:xfrm>
        </p:grpSpPr>
        <p:sp>
          <p:nvSpPr>
            <p:cNvPr id="25661" name="TextBox 44"/>
            <p:cNvSpPr txBox="1">
              <a:spLocks noChangeArrowheads="1"/>
            </p:cNvSpPr>
            <p:nvPr/>
          </p:nvSpPr>
          <p:spPr bwMode="auto">
            <a:xfrm>
              <a:off x="2988869" y="4880732"/>
              <a:ext cx="425353" cy="338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600" dirty="0" smtClean="0"/>
                <a:t>Q*</a:t>
              </a:r>
              <a:endParaRPr lang="en-US" sz="1600" dirty="0"/>
            </a:p>
          </p:txBody>
        </p:sp>
        <p:cxnSp>
          <p:nvCxnSpPr>
            <p:cNvPr id="36" name="Straight Connector 35"/>
            <p:cNvCxnSpPr/>
            <p:nvPr/>
          </p:nvCxnSpPr>
          <p:spPr>
            <a:xfrm rot="16200000" flipH="1">
              <a:off x="2181384" y="3827073"/>
              <a:ext cx="2032382" cy="635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40"/>
          <p:cNvGrpSpPr>
            <a:grpSpLocks/>
          </p:cNvGrpSpPr>
          <p:nvPr/>
        </p:nvGrpSpPr>
        <p:grpSpPr bwMode="auto">
          <a:xfrm>
            <a:off x="23813" y="3024188"/>
            <a:ext cx="1957387" cy="339725"/>
            <a:chOff x="1270635" y="2972788"/>
            <a:chExt cx="1956213" cy="338554"/>
          </a:xfrm>
        </p:grpSpPr>
        <p:cxnSp>
          <p:nvCxnSpPr>
            <p:cNvPr id="38" name="Straight Connector 37"/>
            <p:cNvCxnSpPr/>
            <p:nvPr/>
          </p:nvCxnSpPr>
          <p:spPr>
            <a:xfrm flipV="1">
              <a:off x="1830686" y="3167377"/>
              <a:ext cx="1396162" cy="4747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60" name="TextBox 42"/>
            <p:cNvSpPr txBox="1">
              <a:spLocks noChangeArrowheads="1"/>
            </p:cNvSpPr>
            <p:nvPr/>
          </p:nvSpPr>
          <p:spPr bwMode="auto">
            <a:xfrm>
              <a:off x="1270635" y="2972788"/>
              <a:ext cx="57817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ATC</a:t>
              </a:r>
              <a:endParaRPr lang="en-US" sz="1600" baseline="-25000"/>
            </a:p>
          </p:txBody>
        </p:sp>
      </p:grp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797550" y="1206750"/>
            <a:ext cx="2432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+mn-lt"/>
              </a:rPr>
              <a:t>Firm </a:t>
            </a:r>
            <a:r>
              <a:rPr lang="en-US" sz="2400" dirty="0">
                <a:latin typeface="+mn-lt"/>
              </a:rPr>
              <a:t>makes losses</a:t>
            </a:r>
          </a:p>
        </p:txBody>
      </p:sp>
      <p:grpSp>
        <p:nvGrpSpPr>
          <p:cNvPr id="17" name="Group 31"/>
          <p:cNvGrpSpPr>
            <a:grpSpLocks/>
          </p:cNvGrpSpPr>
          <p:nvPr/>
        </p:nvGrpSpPr>
        <p:grpSpPr bwMode="auto">
          <a:xfrm>
            <a:off x="819150" y="2351088"/>
            <a:ext cx="2409825" cy="2287587"/>
            <a:chOff x="2293141" y="1704126"/>
            <a:chExt cx="2410447" cy="2286059"/>
          </a:xfrm>
        </p:grpSpPr>
        <p:cxnSp>
          <p:nvCxnSpPr>
            <p:cNvPr id="75" name="Straight Connector 74"/>
            <p:cNvCxnSpPr/>
            <p:nvPr/>
          </p:nvCxnSpPr>
          <p:spPr>
            <a:xfrm rot="16200000" flipH="1">
              <a:off x="2270235" y="1727032"/>
              <a:ext cx="1970358" cy="1924547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58" name="TextBox 81"/>
            <p:cNvSpPr txBox="1">
              <a:spLocks noChangeArrowheads="1"/>
            </p:cNvSpPr>
            <p:nvPr/>
          </p:nvSpPr>
          <p:spPr bwMode="auto">
            <a:xfrm>
              <a:off x="4199883" y="3651683"/>
              <a:ext cx="503705" cy="338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MR</a:t>
              </a:r>
            </a:p>
          </p:txBody>
        </p:sp>
      </p:grpSp>
      <p:grpSp>
        <p:nvGrpSpPr>
          <p:cNvPr id="19" name="Group 31"/>
          <p:cNvGrpSpPr>
            <a:grpSpLocks/>
          </p:cNvGrpSpPr>
          <p:nvPr/>
        </p:nvGrpSpPr>
        <p:grpSpPr bwMode="auto">
          <a:xfrm>
            <a:off x="771525" y="2268538"/>
            <a:ext cx="3387725" cy="1552575"/>
            <a:chOff x="1435910" y="1963280"/>
            <a:chExt cx="3389098" cy="1552060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1435910" y="1963280"/>
              <a:ext cx="2791956" cy="1223556"/>
            </a:xfrm>
            <a:prstGeom prst="line">
              <a:avLst/>
            </a:prstGeom>
            <a:ln w="38100">
              <a:solidFill>
                <a:srgbClr val="0000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56" name="TextBox 81"/>
            <p:cNvSpPr txBox="1">
              <a:spLocks noChangeArrowheads="1"/>
            </p:cNvSpPr>
            <p:nvPr/>
          </p:nvSpPr>
          <p:spPr bwMode="auto">
            <a:xfrm>
              <a:off x="3807992" y="3176871"/>
              <a:ext cx="1017016" cy="338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Demand </a:t>
              </a:r>
            </a:p>
          </p:txBody>
        </p:sp>
      </p:grpSp>
      <p:grpSp>
        <p:nvGrpSpPr>
          <p:cNvPr id="21" name="Group 40"/>
          <p:cNvGrpSpPr>
            <a:grpSpLocks/>
          </p:cNvGrpSpPr>
          <p:nvPr/>
        </p:nvGrpSpPr>
        <p:grpSpPr bwMode="auto">
          <a:xfrm>
            <a:off x="-28575" y="2611375"/>
            <a:ext cx="2011363" cy="339725"/>
            <a:chOff x="1199405" y="2996374"/>
            <a:chExt cx="2010634" cy="337387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1831001" y="3171436"/>
              <a:ext cx="1379038" cy="3153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54" name="TextBox 42"/>
            <p:cNvSpPr txBox="1">
              <a:spLocks noChangeArrowheads="1"/>
            </p:cNvSpPr>
            <p:nvPr/>
          </p:nvSpPr>
          <p:spPr bwMode="auto">
            <a:xfrm>
              <a:off x="1199405" y="2996374"/>
              <a:ext cx="650939" cy="337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dirty="0"/>
                <a:t>Price</a:t>
              </a:r>
              <a:endParaRPr lang="en-US" sz="1600" baseline="-25000" dirty="0"/>
            </a:p>
          </p:txBody>
        </p:sp>
      </p:grpSp>
      <p:sp>
        <p:nvSpPr>
          <p:cNvPr id="86" name="Freeform 183"/>
          <p:cNvSpPr>
            <a:spLocks/>
          </p:cNvSpPr>
          <p:nvPr/>
        </p:nvSpPr>
        <p:spPr bwMode="auto">
          <a:xfrm>
            <a:off x="1940240" y="3502852"/>
            <a:ext cx="91440" cy="91440"/>
          </a:xfrm>
          <a:custGeom>
            <a:avLst/>
            <a:gdLst>
              <a:gd name="T0" fmla="*/ 2147483647 w 106"/>
              <a:gd name="T1" fmla="*/ 2147483647 h 68"/>
              <a:gd name="T2" fmla="*/ 2147483647 w 106"/>
              <a:gd name="T3" fmla="*/ 2147483647 h 68"/>
              <a:gd name="T4" fmla="*/ 2147483647 w 106"/>
              <a:gd name="T5" fmla="*/ 2147483647 h 68"/>
              <a:gd name="T6" fmla="*/ 2147483647 w 106"/>
              <a:gd name="T7" fmla="*/ 2147483647 h 68"/>
              <a:gd name="T8" fmla="*/ 2147483647 w 106"/>
              <a:gd name="T9" fmla="*/ 2147483647 h 68"/>
              <a:gd name="T10" fmla="*/ 2147483647 w 106"/>
              <a:gd name="T11" fmla="*/ 2147483647 h 68"/>
              <a:gd name="T12" fmla="*/ 2147483647 w 106"/>
              <a:gd name="T13" fmla="*/ 2147483647 h 68"/>
              <a:gd name="T14" fmla="*/ 2147483647 w 106"/>
              <a:gd name="T15" fmla="*/ 2147483647 h 68"/>
              <a:gd name="T16" fmla="*/ 2147483647 w 106"/>
              <a:gd name="T17" fmla="*/ 2147483647 h 68"/>
              <a:gd name="T18" fmla="*/ 2147483647 w 106"/>
              <a:gd name="T19" fmla="*/ 2147483647 h 68"/>
              <a:gd name="T20" fmla="*/ 2147483647 w 106"/>
              <a:gd name="T21" fmla="*/ 0 h 68"/>
              <a:gd name="T22" fmla="*/ 2147483647 w 106"/>
              <a:gd name="T23" fmla="*/ 0 h 68"/>
              <a:gd name="T24" fmla="*/ 2147483647 w 106"/>
              <a:gd name="T25" fmla="*/ 2147483647 h 68"/>
              <a:gd name="T26" fmla="*/ 2147483647 w 106"/>
              <a:gd name="T27" fmla="*/ 2147483647 h 68"/>
              <a:gd name="T28" fmla="*/ 2147483647 w 106"/>
              <a:gd name="T29" fmla="*/ 2147483647 h 68"/>
              <a:gd name="T30" fmla="*/ 0 w 106"/>
              <a:gd name="T31" fmla="*/ 2147483647 h 68"/>
              <a:gd name="T32" fmla="*/ 0 w 106"/>
              <a:gd name="T33" fmla="*/ 2147483647 h 68"/>
              <a:gd name="T34" fmla="*/ 2147483647 w 106"/>
              <a:gd name="T35" fmla="*/ 2147483647 h 68"/>
              <a:gd name="T36" fmla="*/ 2147483647 w 106"/>
              <a:gd name="T37" fmla="*/ 2147483647 h 68"/>
              <a:gd name="T38" fmla="*/ 2147483647 w 106"/>
              <a:gd name="T39" fmla="*/ 2147483647 h 68"/>
              <a:gd name="T40" fmla="*/ 2147483647 w 106"/>
              <a:gd name="T41" fmla="*/ 2147483647 h 68"/>
              <a:gd name="T42" fmla="*/ 2147483647 w 106"/>
              <a:gd name="T43" fmla="*/ 2147483647 h 6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06"/>
              <a:gd name="T67" fmla="*/ 0 h 68"/>
              <a:gd name="T68" fmla="*/ 106 w 106"/>
              <a:gd name="T69" fmla="*/ 68 h 6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06" h="68">
                <a:moveTo>
                  <a:pt x="56" y="68"/>
                </a:moveTo>
                <a:lnTo>
                  <a:pt x="56" y="68"/>
                </a:lnTo>
                <a:lnTo>
                  <a:pt x="76" y="65"/>
                </a:lnTo>
                <a:lnTo>
                  <a:pt x="91" y="58"/>
                </a:lnTo>
                <a:lnTo>
                  <a:pt x="101" y="45"/>
                </a:lnTo>
                <a:lnTo>
                  <a:pt x="106" y="32"/>
                </a:lnTo>
                <a:lnTo>
                  <a:pt x="101" y="19"/>
                </a:lnTo>
                <a:lnTo>
                  <a:pt x="91" y="9"/>
                </a:lnTo>
                <a:lnTo>
                  <a:pt x="76" y="3"/>
                </a:lnTo>
                <a:lnTo>
                  <a:pt x="56" y="0"/>
                </a:lnTo>
                <a:lnTo>
                  <a:pt x="36" y="3"/>
                </a:lnTo>
                <a:lnTo>
                  <a:pt x="15" y="9"/>
                </a:lnTo>
                <a:lnTo>
                  <a:pt x="5" y="19"/>
                </a:lnTo>
                <a:lnTo>
                  <a:pt x="0" y="32"/>
                </a:lnTo>
                <a:lnTo>
                  <a:pt x="5" y="45"/>
                </a:lnTo>
                <a:lnTo>
                  <a:pt x="15" y="58"/>
                </a:lnTo>
                <a:lnTo>
                  <a:pt x="36" y="65"/>
                </a:lnTo>
                <a:lnTo>
                  <a:pt x="56" y="6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" name="Group 94"/>
          <p:cNvGrpSpPr>
            <a:grpSpLocks/>
          </p:cNvGrpSpPr>
          <p:nvPr/>
        </p:nvGrpSpPr>
        <p:grpSpPr bwMode="auto">
          <a:xfrm>
            <a:off x="4573588" y="1671638"/>
            <a:ext cx="4187825" cy="3173412"/>
            <a:chOff x="1191160" y="1482435"/>
            <a:chExt cx="4187957" cy="3173485"/>
          </a:xfrm>
        </p:grpSpPr>
        <p:sp>
          <p:nvSpPr>
            <p:cNvPr id="96" name="Rectangle 95"/>
            <p:cNvSpPr/>
            <p:nvPr/>
          </p:nvSpPr>
          <p:spPr>
            <a:xfrm>
              <a:off x="1829355" y="1638014"/>
              <a:ext cx="3549762" cy="30052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 dirty="0"/>
            </a:p>
          </p:txBody>
        </p:sp>
        <p:grpSp>
          <p:nvGrpSpPr>
            <p:cNvPr id="25650" name="Group 16"/>
            <p:cNvGrpSpPr>
              <a:grpSpLocks/>
            </p:cNvGrpSpPr>
            <p:nvPr/>
          </p:nvGrpSpPr>
          <p:grpSpPr bwMode="auto">
            <a:xfrm>
              <a:off x="1191160" y="1482435"/>
              <a:ext cx="651140" cy="3173485"/>
              <a:chOff x="1191160" y="1482435"/>
              <a:chExt cx="651140" cy="3173485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 rot="5400000">
                <a:off x="290239" y="3129504"/>
                <a:ext cx="3052832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52" name="TextBox 98"/>
              <p:cNvSpPr txBox="1">
                <a:spLocks noChangeArrowheads="1"/>
              </p:cNvSpPr>
              <p:nvPr/>
            </p:nvSpPr>
            <p:spPr bwMode="auto">
              <a:xfrm>
                <a:off x="1191160" y="1482435"/>
                <a:ext cx="65114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r" eaLnBrk="1" hangingPunct="1"/>
                <a:r>
                  <a:rPr lang="en-US" sz="1600"/>
                  <a:t>Price</a:t>
                </a:r>
              </a:p>
            </p:txBody>
          </p:sp>
        </p:grpSp>
      </p:grpSp>
      <p:grpSp>
        <p:nvGrpSpPr>
          <p:cNvPr id="26" name="Group 99"/>
          <p:cNvGrpSpPr>
            <a:grpSpLocks/>
          </p:cNvGrpSpPr>
          <p:nvPr/>
        </p:nvGrpSpPr>
        <p:grpSpPr bwMode="auto">
          <a:xfrm>
            <a:off x="5056188" y="4830763"/>
            <a:ext cx="3751262" cy="373062"/>
            <a:chOff x="1672441" y="4643337"/>
            <a:chExt cx="3752220" cy="372122"/>
          </a:xfrm>
        </p:grpSpPr>
        <p:cxnSp>
          <p:nvCxnSpPr>
            <p:cNvPr id="101" name="Straight Connector 100"/>
            <p:cNvCxnSpPr/>
            <p:nvPr/>
          </p:nvCxnSpPr>
          <p:spPr>
            <a:xfrm flipV="1">
              <a:off x="1816940" y="4643337"/>
              <a:ext cx="3561672" cy="110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47" name="TextBox 101"/>
            <p:cNvSpPr txBox="1">
              <a:spLocks noChangeArrowheads="1"/>
            </p:cNvSpPr>
            <p:nvPr/>
          </p:nvSpPr>
          <p:spPr bwMode="auto">
            <a:xfrm>
              <a:off x="4417656" y="4676905"/>
              <a:ext cx="100700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dirty="0"/>
                <a:t>Quantity </a:t>
              </a:r>
            </a:p>
          </p:txBody>
        </p:sp>
        <p:sp>
          <p:nvSpPr>
            <p:cNvPr id="25648" name="TextBox 102"/>
            <p:cNvSpPr txBox="1">
              <a:spLocks noChangeArrowheads="1"/>
            </p:cNvSpPr>
            <p:nvPr/>
          </p:nvSpPr>
          <p:spPr bwMode="auto">
            <a:xfrm>
              <a:off x="1672441" y="4665028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</p:grpSp>
      <p:grpSp>
        <p:nvGrpSpPr>
          <p:cNvPr id="27" name="Group 53"/>
          <p:cNvGrpSpPr>
            <a:grpSpLocks/>
          </p:cNvGrpSpPr>
          <p:nvPr/>
        </p:nvGrpSpPr>
        <p:grpSpPr bwMode="auto">
          <a:xfrm>
            <a:off x="5222875" y="2708275"/>
            <a:ext cx="1058863" cy="1128713"/>
            <a:chOff x="651318" y="2944408"/>
            <a:chExt cx="1059639" cy="1131123"/>
          </a:xfrm>
        </p:grpSpPr>
        <p:grpSp>
          <p:nvGrpSpPr>
            <p:cNvPr id="25642" name="Group 21"/>
            <p:cNvGrpSpPr>
              <a:grpSpLocks/>
            </p:cNvGrpSpPr>
            <p:nvPr/>
          </p:nvGrpSpPr>
          <p:grpSpPr bwMode="auto">
            <a:xfrm>
              <a:off x="659555" y="3361222"/>
              <a:ext cx="861356" cy="714309"/>
              <a:chOff x="1336430" y="3361222"/>
              <a:chExt cx="861356" cy="714309"/>
            </a:xfrm>
          </p:grpSpPr>
          <p:sp>
            <p:nvSpPr>
              <p:cNvPr id="25644" name="TextBox 22"/>
              <p:cNvSpPr txBox="1">
                <a:spLocks noChangeArrowheads="1"/>
              </p:cNvSpPr>
              <p:nvPr/>
            </p:nvSpPr>
            <p:spPr bwMode="auto">
              <a:xfrm>
                <a:off x="1336430" y="3736637"/>
                <a:ext cx="861356" cy="3388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1600" dirty="0" smtClean="0"/>
                  <a:t>Loss</a:t>
                </a:r>
                <a:endParaRPr lang="en-US" sz="1600" dirty="0"/>
              </a:p>
            </p:txBody>
          </p:sp>
          <p:cxnSp>
            <p:nvCxnSpPr>
              <p:cNvPr id="108" name="Straight Connector 107"/>
              <p:cNvCxnSpPr/>
              <p:nvPr/>
            </p:nvCxnSpPr>
            <p:spPr>
              <a:xfrm rot="5400000">
                <a:off x="1358923" y="3510010"/>
                <a:ext cx="356359" cy="58780"/>
              </a:xfrm>
              <a:prstGeom prst="line">
                <a:avLst/>
              </a:prstGeom>
              <a:ln>
                <a:solidFill>
                  <a:srgbClr val="80008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6" name="Rectangle 105"/>
            <p:cNvSpPr/>
            <p:nvPr/>
          </p:nvSpPr>
          <p:spPr>
            <a:xfrm>
              <a:off x="651318" y="2944408"/>
              <a:ext cx="1059639" cy="429540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/>
            </a:p>
          </p:txBody>
        </p:sp>
      </p:grpSp>
      <p:grpSp>
        <p:nvGrpSpPr>
          <p:cNvPr id="31" name="Group 43"/>
          <p:cNvGrpSpPr>
            <a:grpSpLocks/>
          </p:cNvGrpSpPr>
          <p:nvPr/>
        </p:nvGrpSpPr>
        <p:grpSpPr bwMode="auto">
          <a:xfrm>
            <a:off x="6104837" y="2676525"/>
            <a:ext cx="425116" cy="2517539"/>
            <a:chOff x="3007616" y="2701364"/>
            <a:chExt cx="425162" cy="2517981"/>
          </a:xfrm>
        </p:grpSpPr>
        <p:sp>
          <p:nvSpPr>
            <p:cNvPr id="25636" name="TextBox 44"/>
            <p:cNvSpPr txBox="1">
              <a:spLocks noChangeArrowheads="1"/>
            </p:cNvSpPr>
            <p:nvPr/>
          </p:nvSpPr>
          <p:spPr bwMode="auto">
            <a:xfrm>
              <a:off x="3007616" y="4880732"/>
              <a:ext cx="425162" cy="338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600" dirty="0" smtClean="0"/>
                <a:t>Q*</a:t>
              </a:r>
              <a:endParaRPr lang="en-US" sz="1600" dirty="0"/>
            </a:p>
          </p:txBody>
        </p:sp>
        <p:cxnSp>
          <p:nvCxnSpPr>
            <p:cNvPr id="117" name="Straight Connector 116"/>
            <p:cNvCxnSpPr/>
            <p:nvPr/>
          </p:nvCxnSpPr>
          <p:spPr>
            <a:xfrm rot="16200000" flipH="1">
              <a:off x="2122312" y="3768352"/>
              <a:ext cx="2145089" cy="1111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72" name="Group 40"/>
          <p:cNvGrpSpPr>
            <a:grpSpLocks/>
          </p:cNvGrpSpPr>
          <p:nvPr/>
        </p:nvGrpSpPr>
        <p:grpSpPr bwMode="auto">
          <a:xfrm>
            <a:off x="4641850" y="2559688"/>
            <a:ext cx="1644650" cy="339725"/>
            <a:chOff x="1270635" y="3031958"/>
            <a:chExt cx="1645363" cy="338554"/>
          </a:xfrm>
        </p:grpSpPr>
        <p:cxnSp>
          <p:nvCxnSpPr>
            <p:cNvPr id="119" name="Straight Connector 118"/>
            <p:cNvCxnSpPr/>
            <p:nvPr/>
          </p:nvCxnSpPr>
          <p:spPr>
            <a:xfrm flipV="1">
              <a:off x="1831266" y="3168959"/>
              <a:ext cx="1084732" cy="3164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35" name="TextBox 42"/>
            <p:cNvSpPr txBox="1">
              <a:spLocks noChangeArrowheads="1"/>
            </p:cNvSpPr>
            <p:nvPr/>
          </p:nvSpPr>
          <p:spPr bwMode="auto">
            <a:xfrm>
              <a:off x="1270635" y="3031958"/>
              <a:ext cx="57817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dirty="0"/>
                <a:t>ATC</a:t>
              </a:r>
              <a:endParaRPr lang="en-US" sz="1600" baseline="-250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318125" y="1965325"/>
            <a:ext cx="3825875" cy="2860675"/>
            <a:chOff x="5318125" y="1965325"/>
            <a:chExt cx="3825875" cy="2860675"/>
          </a:xfrm>
        </p:grpSpPr>
        <p:grpSp>
          <p:nvGrpSpPr>
            <p:cNvPr id="29" name="Group 108"/>
            <p:cNvGrpSpPr>
              <a:grpSpLocks/>
            </p:cNvGrpSpPr>
            <p:nvPr/>
          </p:nvGrpSpPr>
          <p:grpSpPr bwMode="auto">
            <a:xfrm>
              <a:off x="5449888" y="2032000"/>
              <a:ext cx="3073400" cy="2347913"/>
              <a:chOff x="1058890" y="1347887"/>
              <a:chExt cx="3074643" cy="2347317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 flipV="1">
                <a:off x="1058890" y="1676417"/>
                <a:ext cx="2885654" cy="2018787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41" name="TextBox 18"/>
              <p:cNvSpPr txBox="1">
                <a:spLocks noChangeArrowheads="1"/>
              </p:cNvSpPr>
              <p:nvPr/>
            </p:nvSpPr>
            <p:spPr bwMode="auto">
              <a:xfrm>
                <a:off x="3629869" y="1347887"/>
                <a:ext cx="503664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1600"/>
                  <a:t>MC</a:t>
                </a:r>
              </a:p>
            </p:txBody>
          </p:sp>
        </p:grpSp>
        <p:grpSp>
          <p:nvGrpSpPr>
            <p:cNvPr id="30" name="Group 14"/>
            <p:cNvGrpSpPr>
              <a:grpSpLocks/>
            </p:cNvGrpSpPr>
            <p:nvPr/>
          </p:nvGrpSpPr>
          <p:grpSpPr bwMode="auto">
            <a:xfrm>
              <a:off x="5935663" y="1965325"/>
              <a:ext cx="3208337" cy="1530350"/>
              <a:chOff x="1893909" y="2038811"/>
              <a:chExt cx="3737343" cy="1530411"/>
            </a:xfrm>
          </p:grpSpPr>
          <p:sp>
            <p:nvSpPr>
              <p:cNvPr id="113" name="Freeform 112"/>
              <p:cNvSpPr/>
              <p:nvPr/>
            </p:nvSpPr>
            <p:spPr>
              <a:xfrm>
                <a:off x="1893909" y="2351561"/>
                <a:ext cx="3474749" cy="1217661"/>
              </a:xfrm>
              <a:custGeom>
                <a:avLst/>
                <a:gdLst>
                  <a:gd name="connsiteX0" fmla="*/ 0 w 4488873"/>
                  <a:gd name="connsiteY0" fmla="*/ 0 h 1021278"/>
                  <a:gd name="connsiteX1" fmla="*/ 4488873 w 4488873"/>
                  <a:gd name="connsiteY1" fmla="*/ 1021278 h 1021278"/>
                  <a:gd name="connsiteX0" fmla="*/ 0 w 4488873"/>
                  <a:gd name="connsiteY0" fmla="*/ 0 h 1717964"/>
                  <a:gd name="connsiteX1" fmla="*/ 4488873 w 4488873"/>
                  <a:gd name="connsiteY1" fmla="*/ 1021278 h 1717964"/>
                  <a:gd name="connsiteX0" fmla="*/ 0 w 4488873"/>
                  <a:gd name="connsiteY0" fmla="*/ 0 h 1785258"/>
                  <a:gd name="connsiteX1" fmla="*/ 4488873 w 4488873"/>
                  <a:gd name="connsiteY1" fmla="*/ 1021278 h 1785258"/>
                  <a:gd name="connsiteX0" fmla="*/ 0 w 4987636"/>
                  <a:gd name="connsiteY0" fmla="*/ 0 h 1717964"/>
                  <a:gd name="connsiteX1" fmla="*/ 4987636 w 4987636"/>
                  <a:gd name="connsiteY1" fmla="*/ 665018 h 1717964"/>
                  <a:gd name="connsiteX0" fmla="*/ 0 w 4987636"/>
                  <a:gd name="connsiteY0" fmla="*/ 0 h 1868385"/>
                  <a:gd name="connsiteX1" fmla="*/ 4987636 w 4987636"/>
                  <a:gd name="connsiteY1" fmla="*/ 665018 h 1868385"/>
                  <a:gd name="connsiteX0" fmla="*/ 0 w 4987636"/>
                  <a:gd name="connsiteY0" fmla="*/ 0 h 1868385"/>
                  <a:gd name="connsiteX1" fmla="*/ 4987636 w 4987636"/>
                  <a:gd name="connsiteY1" fmla="*/ 665018 h 1868385"/>
                  <a:gd name="connsiteX0" fmla="*/ 0 w 4987636"/>
                  <a:gd name="connsiteY0" fmla="*/ 0 h 1717964"/>
                  <a:gd name="connsiteX1" fmla="*/ 4987636 w 4987636"/>
                  <a:gd name="connsiteY1" fmla="*/ 665018 h 1717964"/>
                  <a:gd name="connsiteX0" fmla="*/ 0 w 4987636"/>
                  <a:gd name="connsiteY0" fmla="*/ 0 h 1785258"/>
                  <a:gd name="connsiteX1" fmla="*/ 4987636 w 4987636"/>
                  <a:gd name="connsiteY1" fmla="*/ 665018 h 1785258"/>
                  <a:gd name="connsiteX0" fmla="*/ 0 w 6037450"/>
                  <a:gd name="connsiteY0" fmla="*/ 45818 h 1763783"/>
                  <a:gd name="connsiteX1" fmla="*/ 6037450 w 6037450"/>
                  <a:gd name="connsiteY1" fmla="*/ 0 h 1763783"/>
                  <a:gd name="connsiteX0" fmla="*/ 0 w 6037450"/>
                  <a:gd name="connsiteY0" fmla="*/ 45818 h 1763782"/>
                  <a:gd name="connsiteX1" fmla="*/ 6037450 w 6037450"/>
                  <a:gd name="connsiteY1" fmla="*/ 0 h 1763782"/>
                  <a:gd name="connsiteX0" fmla="*/ 0 w 5520069"/>
                  <a:gd name="connsiteY0" fmla="*/ 0 h 1717964"/>
                  <a:gd name="connsiteX1" fmla="*/ 5520069 w 5520069"/>
                  <a:gd name="connsiteY1" fmla="*/ 317163 h 1717964"/>
                  <a:gd name="connsiteX0" fmla="*/ 0 w 5520069"/>
                  <a:gd name="connsiteY0" fmla="*/ 0 h 1717964"/>
                  <a:gd name="connsiteX1" fmla="*/ 5520069 w 5520069"/>
                  <a:gd name="connsiteY1" fmla="*/ 317163 h 1717964"/>
                  <a:gd name="connsiteX0" fmla="*/ 0 w 6103142"/>
                  <a:gd name="connsiteY0" fmla="*/ 121437 h 1839401"/>
                  <a:gd name="connsiteX1" fmla="*/ 6103142 w 6103142"/>
                  <a:gd name="connsiteY1" fmla="*/ 0 h 1839401"/>
                  <a:gd name="connsiteX0" fmla="*/ 0 w 6103142"/>
                  <a:gd name="connsiteY0" fmla="*/ 121437 h 1552042"/>
                  <a:gd name="connsiteX1" fmla="*/ 6103142 w 6103142"/>
                  <a:gd name="connsiteY1" fmla="*/ 0 h 1552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103142" h="1552042">
                    <a:moveTo>
                      <a:pt x="0" y="121437"/>
                    </a:moveTo>
                    <a:cubicBezTo>
                      <a:pt x="2054074" y="1552042"/>
                      <a:pt x="4456600" y="1014371"/>
                      <a:pt x="6103142" y="0"/>
                    </a:cubicBezTo>
                  </a:path>
                </a:pathLst>
              </a:custGeom>
              <a:ln w="3810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5639" name="TextBox 29"/>
              <p:cNvSpPr txBox="1">
                <a:spLocks noChangeArrowheads="1"/>
              </p:cNvSpPr>
              <p:nvPr/>
            </p:nvSpPr>
            <p:spPr bwMode="auto">
              <a:xfrm>
                <a:off x="5053080" y="2038811"/>
                <a:ext cx="578172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1600"/>
                  <a:t>ATC</a:t>
                </a:r>
              </a:p>
            </p:txBody>
          </p:sp>
        </p:grpSp>
        <p:grpSp>
          <p:nvGrpSpPr>
            <p:cNvPr id="17473" name="Group 31"/>
            <p:cNvGrpSpPr>
              <a:grpSpLocks/>
            </p:cNvGrpSpPr>
            <p:nvPr/>
          </p:nvGrpSpPr>
          <p:grpSpPr bwMode="auto">
            <a:xfrm>
              <a:off x="5318125" y="2622550"/>
              <a:ext cx="1900238" cy="2203450"/>
              <a:chOff x="2293141" y="1704126"/>
              <a:chExt cx="1899765" cy="2202943"/>
            </a:xfrm>
          </p:grpSpPr>
          <p:cxnSp>
            <p:nvCxnSpPr>
              <p:cNvPr id="122" name="Straight Connector 121"/>
              <p:cNvCxnSpPr/>
              <p:nvPr/>
            </p:nvCxnSpPr>
            <p:spPr>
              <a:xfrm rot="16200000" flipH="1">
                <a:off x="2145524" y="1851743"/>
                <a:ext cx="1829967" cy="1534731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33" name="TextBox 81"/>
              <p:cNvSpPr txBox="1">
                <a:spLocks noChangeArrowheads="1"/>
              </p:cNvSpPr>
              <p:nvPr/>
            </p:nvSpPr>
            <p:spPr bwMode="auto">
              <a:xfrm>
                <a:off x="3689201" y="3568567"/>
                <a:ext cx="503705" cy="3385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1600"/>
                  <a:t>MR</a:t>
                </a:r>
              </a:p>
            </p:txBody>
          </p:sp>
        </p:grpSp>
        <p:grpSp>
          <p:nvGrpSpPr>
            <p:cNvPr id="17475" name="Group 31"/>
            <p:cNvGrpSpPr>
              <a:grpSpLocks/>
            </p:cNvGrpSpPr>
            <p:nvPr/>
          </p:nvGrpSpPr>
          <p:grpSpPr bwMode="auto">
            <a:xfrm>
              <a:off x="5353050" y="2598738"/>
              <a:ext cx="3138488" cy="1766887"/>
              <a:chOff x="1519069" y="2022642"/>
              <a:chExt cx="3139621" cy="1765763"/>
            </a:xfrm>
          </p:grpSpPr>
          <p:cxnSp>
            <p:nvCxnSpPr>
              <p:cNvPr id="125" name="Straight Connector 124"/>
              <p:cNvCxnSpPr/>
              <p:nvPr/>
            </p:nvCxnSpPr>
            <p:spPr>
              <a:xfrm>
                <a:off x="1519069" y="2022642"/>
                <a:ext cx="2448809" cy="1426254"/>
              </a:xfrm>
              <a:prstGeom prst="line">
                <a:avLst/>
              </a:prstGeom>
              <a:ln w="38100">
                <a:solidFill>
                  <a:srgbClr val="0000B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31" name="TextBox 81"/>
              <p:cNvSpPr txBox="1">
                <a:spLocks noChangeArrowheads="1"/>
              </p:cNvSpPr>
              <p:nvPr/>
            </p:nvSpPr>
            <p:spPr bwMode="auto">
              <a:xfrm>
                <a:off x="3641674" y="3449936"/>
                <a:ext cx="1017016" cy="3384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1600"/>
                  <a:t>Demand </a:t>
                </a:r>
              </a:p>
            </p:txBody>
          </p:sp>
        </p:grpSp>
      </p:grpSp>
      <p:grpSp>
        <p:nvGrpSpPr>
          <p:cNvPr id="17477" name="Group 40"/>
          <p:cNvGrpSpPr>
            <a:grpSpLocks/>
          </p:cNvGrpSpPr>
          <p:nvPr/>
        </p:nvGrpSpPr>
        <p:grpSpPr bwMode="auto">
          <a:xfrm>
            <a:off x="4589463" y="2952750"/>
            <a:ext cx="1697037" cy="338138"/>
            <a:chOff x="1199405" y="2972788"/>
            <a:chExt cx="1697169" cy="337387"/>
          </a:xfrm>
        </p:grpSpPr>
        <p:cxnSp>
          <p:nvCxnSpPr>
            <p:cNvPr id="128" name="Straight Connector 127"/>
            <p:cNvCxnSpPr/>
            <p:nvPr/>
          </p:nvCxnSpPr>
          <p:spPr>
            <a:xfrm flipV="1">
              <a:off x="1831279" y="3170785"/>
              <a:ext cx="1065295" cy="1583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29" name="TextBox 42"/>
            <p:cNvSpPr txBox="1">
              <a:spLocks noChangeArrowheads="1"/>
            </p:cNvSpPr>
            <p:nvPr/>
          </p:nvSpPr>
          <p:spPr bwMode="auto">
            <a:xfrm>
              <a:off x="1199405" y="2972788"/>
              <a:ext cx="650939" cy="337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dirty="0"/>
                <a:t>Price</a:t>
              </a:r>
              <a:endParaRPr lang="en-US" sz="1600" baseline="-25000" dirty="0"/>
            </a:p>
          </p:txBody>
        </p:sp>
      </p:grpSp>
      <p:sp>
        <p:nvSpPr>
          <p:cNvPr id="130" name="Freeform 183"/>
          <p:cNvSpPr>
            <a:spLocks/>
          </p:cNvSpPr>
          <p:nvPr/>
        </p:nvSpPr>
        <p:spPr bwMode="auto">
          <a:xfrm>
            <a:off x="6246592" y="3736861"/>
            <a:ext cx="91440" cy="91440"/>
          </a:xfrm>
          <a:custGeom>
            <a:avLst/>
            <a:gdLst>
              <a:gd name="T0" fmla="*/ 2147483647 w 106"/>
              <a:gd name="T1" fmla="*/ 2147483647 h 68"/>
              <a:gd name="T2" fmla="*/ 2147483647 w 106"/>
              <a:gd name="T3" fmla="*/ 2147483647 h 68"/>
              <a:gd name="T4" fmla="*/ 2147483647 w 106"/>
              <a:gd name="T5" fmla="*/ 2147483647 h 68"/>
              <a:gd name="T6" fmla="*/ 2147483647 w 106"/>
              <a:gd name="T7" fmla="*/ 2147483647 h 68"/>
              <a:gd name="T8" fmla="*/ 2147483647 w 106"/>
              <a:gd name="T9" fmla="*/ 2147483647 h 68"/>
              <a:gd name="T10" fmla="*/ 2147483647 w 106"/>
              <a:gd name="T11" fmla="*/ 2147483647 h 68"/>
              <a:gd name="T12" fmla="*/ 2147483647 w 106"/>
              <a:gd name="T13" fmla="*/ 2147483647 h 68"/>
              <a:gd name="T14" fmla="*/ 2147483647 w 106"/>
              <a:gd name="T15" fmla="*/ 2147483647 h 68"/>
              <a:gd name="T16" fmla="*/ 2147483647 w 106"/>
              <a:gd name="T17" fmla="*/ 2147483647 h 68"/>
              <a:gd name="T18" fmla="*/ 2147483647 w 106"/>
              <a:gd name="T19" fmla="*/ 2147483647 h 68"/>
              <a:gd name="T20" fmla="*/ 2147483647 w 106"/>
              <a:gd name="T21" fmla="*/ 0 h 68"/>
              <a:gd name="T22" fmla="*/ 2147483647 w 106"/>
              <a:gd name="T23" fmla="*/ 0 h 68"/>
              <a:gd name="T24" fmla="*/ 2147483647 w 106"/>
              <a:gd name="T25" fmla="*/ 2147483647 h 68"/>
              <a:gd name="T26" fmla="*/ 2147483647 w 106"/>
              <a:gd name="T27" fmla="*/ 2147483647 h 68"/>
              <a:gd name="T28" fmla="*/ 2147483647 w 106"/>
              <a:gd name="T29" fmla="*/ 2147483647 h 68"/>
              <a:gd name="T30" fmla="*/ 0 w 106"/>
              <a:gd name="T31" fmla="*/ 2147483647 h 68"/>
              <a:gd name="T32" fmla="*/ 0 w 106"/>
              <a:gd name="T33" fmla="*/ 2147483647 h 68"/>
              <a:gd name="T34" fmla="*/ 2147483647 w 106"/>
              <a:gd name="T35" fmla="*/ 2147483647 h 68"/>
              <a:gd name="T36" fmla="*/ 2147483647 w 106"/>
              <a:gd name="T37" fmla="*/ 2147483647 h 68"/>
              <a:gd name="T38" fmla="*/ 2147483647 w 106"/>
              <a:gd name="T39" fmla="*/ 2147483647 h 68"/>
              <a:gd name="T40" fmla="*/ 2147483647 w 106"/>
              <a:gd name="T41" fmla="*/ 2147483647 h 68"/>
              <a:gd name="T42" fmla="*/ 2147483647 w 106"/>
              <a:gd name="T43" fmla="*/ 2147483647 h 6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06"/>
              <a:gd name="T67" fmla="*/ 0 h 68"/>
              <a:gd name="T68" fmla="*/ 106 w 106"/>
              <a:gd name="T69" fmla="*/ 68 h 6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06" h="68">
                <a:moveTo>
                  <a:pt x="56" y="68"/>
                </a:moveTo>
                <a:lnTo>
                  <a:pt x="56" y="68"/>
                </a:lnTo>
                <a:lnTo>
                  <a:pt x="76" y="65"/>
                </a:lnTo>
                <a:lnTo>
                  <a:pt x="91" y="58"/>
                </a:lnTo>
                <a:lnTo>
                  <a:pt x="101" y="45"/>
                </a:lnTo>
                <a:lnTo>
                  <a:pt x="106" y="32"/>
                </a:lnTo>
                <a:lnTo>
                  <a:pt x="101" y="19"/>
                </a:lnTo>
                <a:lnTo>
                  <a:pt x="91" y="9"/>
                </a:lnTo>
                <a:lnTo>
                  <a:pt x="76" y="3"/>
                </a:lnTo>
                <a:lnTo>
                  <a:pt x="56" y="0"/>
                </a:lnTo>
                <a:lnTo>
                  <a:pt x="36" y="3"/>
                </a:lnTo>
                <a:lnTo>
                  <a:pt x="15" y="9"/>
                </a:lnTo>
                <a:lnTo>
                  <a:pt x="5" y="19"/>
                </a:lnTo>
                <a:lnTo>
                  <a:pt x="0" y="32"/>
                </a:lnTo>
                <a:lnTo>
                  <a:pt x="5" y="45"/>
                </a:lnTo>
                <a:lnTo>
                  <a:pt x="15" y="58"/>
                </a:lnTo>
                <a:lnTo>
                  <a:pt x="36" y="65"/>
                </a:lnTo>
                <a:lnTo>
                  <a:pt x="56" y="6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49" grpId="0"/>
      <p:bldP spid="86" grpId="0" animBg="1"/>
      <p:bldP spid="1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1157288"/>
            <a:ext cx="8620125" cy="39735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Monopolistically competitive firms in short run maximizes profit at quantity consistent with </a:t>
            </a:r>
          </a:p>
          <a:p>
            <a:pPr marL="0" indent="0">
              <a:buNone/>
            </a:pPr>
            <a:r>
              <a:rPr lang="en-US" dirty="0" smtClean="0"/>
              <a:t>MR = MC</a:t>
            </a:r>
          </a:p>
          <a:p>
            <a:pPr lvl="1"/>
            <a:r>
              <a:rPr lang="en-US" dirty="0" smtClean="0"/>
              <a:t>Price on the demand curve</a:t>
            </a:r>
          </a:p>
          <a:p>
            <a:pPr lvl="1"/>
            <a:r>
              <a:rPr lang="en-US" dirty="0" smtClean="0"/>
              <a:t>If P &gt; ATC: profit</a:t>
            </a:r>
          </a:p>
          <a:p>
            <a:pPr lvl="1"/>
            <a:r>
              <a:rPr lang="en-US" dirty="0" smtClean="0"/>
              <a:t>If P &lt; ATC: loss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4497787" y="235795"/>
            <a:ext cx="3589297" cy="5334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4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</a:t>
            </a:r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hort </a:t>
            </a:r>
            <a:r>
              <a:rPr lang="en-US" sz="4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R</a:t>
            </a:r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un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1157413"/>
            <a:ext cx="8763000" cy="269019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800" b="1" dirty="0" smtClean="0"/>
              <a:t>When firms are earning an economic profit</a:t>
            </a:r>
          </a:p>
          <a:p>
            <a:pPr lvl="1"/>
            <a:r>
              <a:rPr lang="en-US" sz="2400" dirty="0" smtClean="0"/>
              <a:t>New firms enter the market</a:t>
            </a:r>
          </a:p>
          <a:p>
            <a:pPr lvl="1"/>
            <a:r>
              <a:rPr lang="en-US" sz="2400" dirty="0" smtClean="0"/>
              <a:t>Increase number of products</a:t>
            </a:r>
          </a:p>
          <a:p>
            <a:pPr lvl="1"/>
            <a:r>
              <a:rPr lang="en-US" sz="2400" dirty="0" smtClean="0"/>
              <a:t>Reduces demand faced by each firm</a:t>
            </a:r>
          </a:p>
          <a:p>
            <a:pPr lvl="2"/>
            <a:r>
              <a:rPr lang="en-US" sz="2400" dirty="0" smtClean="0"/>
              <a:t>Each firm’s demand curve shifts left</a:t>
            </a:r>
          </a:p>
          <a:p>
            <a:pPr lvl="1"/>
            <a:r>
              <a:rPr lang="en-US" sz="2400" dirty="0" smtClean="0"/>
              <a:t>Each firm’s profit declines until zero economic profit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954463" y="266712"/>
            <a:ext cx="5037137" cy="76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Long Run Equilibrium</a:t>
            </a:r>
            <a:endParaRPr lang="en-US" sz="40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92875" y="3918860"/>
            <a:ext cx="8763000" cy="282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/>
              <a:t>When firms experiencing economic lose</a:t>
            </a:r>
          </a:p>
          <a:p>
            <a:pPr lvl="1"/>
            <a:r>
              <a:rPr lang="en-US" sz="2400" dirty="0" smtClean="0"/>
              <a:t>Firms have incentive to exit the market</a:t>
            </a:r>
          </a:p>
          <a:p>
            <a:pPr lvl="1"/>
            <a:r>
              <a:rPr lang="en-US" sz="2400" dirty="0" smtClean="0"/>
              <a:t>Decrease number of products</a:t>
            </a:r>
          </a:p>
          <a:p>
            <a:pPr lvl="1"/>
            <a:r>
              <a:rPr lang="en-US" sz="2400" dirty="0" smtClean="0"/>
              <a:t>Increases demand faced by each firm</a:t>
            </a:r>
          </a:p>
          <a:p>
            <a:pPr lvl="2"/>
            <a:r>
              <a:rPr lang="en-US" sz="2400" dirty="0" smtClean="0"/>
              <a:t>Each firm’s demand curve shifts right</a:t>
            </a:r>
          </a:p>
          <a:p>
            <a:pPr lvl="1"/>
            <a:r>
              <a:rPr lang="en-US" sz="2400" dirty="0" smtClean="0"/>
              <a:t>Each firm’s loss declines until zero economic profit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90625" y="1222375"/>
            <a:ext cx="5994400" cy="3481388"/>
            <a:chOff x="1191160" y="1173682"/>
            <a:chExt cx="5991904" cy="3482236"/>
          </a:xfrm>
        </p:grpSpPr>
        <p:sp>
          <p:nvSpPr>
            <p:cNvPr id="6" name="Rectangle 5"/>
            <p:cNvSpPr/>
            <p:nvPr/>
          </p:nvSpPr>
          <p:spPr>
            <a:xfrm>
              <a:off x="1829069" y="1294361"/>
              <a:ext cx="5353995" cy="33488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 dirty="0"/>
            </a:p>
          </p:txBody>
        </p:sp>
        <p:grpSp>
          <p:nvGrpSpPr>
            <p:cNvPr id="28702" name="Group 16"/>
            <p:cNvGrpSpPr>
              <a:grpSpLocks/>
            </p:cNvGrpSpPr>
            <p:nvPr/>
          </p:nvGrpSpPr>
          <p:grpSpPr bwMode="auto">
            <a:xfrm>
              <a:off x="1191160" y="1173682"/>
              <a:ext cx="651140" cy="3482236"/>
              <a:chOff x="1191160" y="1173682"/>
              <a:chExt cx="651140" cy="348223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rot="16200000" flipH="1">
                <a:off x="123691" y="2963234"/>
                <a:ext cx="3374260" cy="1110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704" name="TextBox 8"/>
              <p:cNvSpPr txBox="1">
                <a:spLocks noChangeArrowheads="1"/>
              </p:cNvSpPr>
              <p:nvPr/>
            </p:nvSpPr>
            <p:spPr bwMode="auto">
              <a:xfrm>
                <a:off x="1191160" y="1173682"/>
                <a:ext cx="651140" cy="338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r" eaLnBrk="1" hangingPunct="1"/>
                <a:r>
                  <a:rPr lang="en-US" sz="1600"/>
                  <a:t>Price</a:t>
                </a:r>
              </a:p>
            </p:txBody>
          </p:sp>
        </p:grp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2800" y="5200838"/>
            <a:ext cx="871681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25425" indent="-119063" eaLnBrk="1" hangingPunct="1"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n-lt"/>
              </a:rPr>
              <a:t>In the long run if firms are making profit, new firms enter, and the demand curves for the incumbent firms shift to the left. </a:t>
            </a:r>
            <a:endParaRPr lang="en-US" sz="1600" dirty="0">
              <a:latin typeface="+mn-lt"/>
            </a:endParaRPr>
          </a:p>
          <a:p>
            <a:pPr marL="225425" indent="-119063" eaLnBrk="1" hangingPunct="1"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n-lt"/>
              </a:rPr>
              <a:t>If firms are making losses, old firms exit, and the demand curves of the remaining firms shift to the right. </a:t>
            </a:r>
          </a:p>
          <a:p>
            <a:pPr marL="225425" indent="-119063" eaLnBrk="1" hangingPunct="1"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n-lt"/>
              </a:rPr>
              <a:t>Because of these shifts in demand, a monopolistically competitive firm eventually finds itself in the long-run equilibrium where price equals average total cost, and the firm earns zero economic profit.</a:t>
            </a:r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1673225" y="4702175"/>
            <a:ext cx="5475288" cy="373063"/>
            <a:chOff x="1672441" y="4654468"/>
            <a:chExt cx="5473853" cy="372892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816866" y="4654468"/>
              <a:ext cx="5318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99" name="TextBox 12"/>
            <p:cNvSpPr txBox="1">
              <a:spLocks noChangeArrowheads="1"/>
            </p:cNvSpPr>
            <p:nvPr/>
          </p:nvSpPr>
          <p:spPr bwMode="auto">
            <a:xfrm>
              <a:off x="6139289" y="4688806"/>
              <a:ext cx="100700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Quantity </a:t>
              </a:r>
            </a:p>
          </p:txBody>
        </p:sp>
        <p:sp>
          <p:nvSpPr>
            <p:cNvPr id="28700" name="TextBox 13"/>
            <p:cNvSpPr txBox="1">
              <a:spLocks noChangeArrowheads="1"/>
            </p:cNvSpPr>
            <p:nvPr/>
          </p:nvSpPr>
          <p:spPr bwMode="auto">
            <a:xfrm>
              <a:off x="1672441" y="4665028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2066925" y="1500188"/>
            <a:ext cx="3727450" cy="2738437"/>
            <a:chOff x="1058890" y="955978"/>
            <a:chExt cx="3727974" cy="2739225"/>
          </a:xfrm>
        </p:grpSpPr>
        <p:cxnSp>
          <p:nvCxnSpPr>
            <p:cNvPr id="21" name="Straight Connector 20"/>
            <p:cNvCxnSpPr/>
            <p:nvPr/>
          </p:nvCxnSpPr>
          <p:spPr>
            <a:xfrm flipV="1">
              <a:off x="1058890" y="1345027"/>
              <a:ext cx="3372324" cy="2350176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97" name="TextBox 18"/>
            <p:cNvSpPr txBox="1">
              <a:spLocks noChangeArrowheads="1"/>
            </p:cNvSpPr>
            <p:nvPr/>
          </p:nvSpPr>
          <p:spPr bwMode="auto">
            <a:xfrm>
              <a:off x="4283200" y="955978"/>
              <a:ext cx="50366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MC</a:t>
              </a:r>
            </a:p>
          </p:txBody>
        </p:sp>
      </p:grpSp>
      <p:grpSp>
        <p:nvGrpSpPr>
          <p:cNvPr id="11" name="Group 14"/>
          <p:cNvGrpSpPr>
            <a:grpSpLocks/>
          </p:cNvGrpSpPr>
          <p:nvPr/>
        </p:nvGrpSpPr>
        <p:grpSpPr bwMode="auto">
          <a:xfrm>
            <a:off x="2303463" y="1420813"/>
            <a:ext cx="4833937" cy="2125662"/>
            <a:chOff x="1893909" y="1849106"/>
            <a:chExt cx="5629619" cy="2123680"/>
          </a:xfrm>
        </p:grpSpPr>
        <p:sp>
          <p:nvSpPr>
            <p:cNvPr id="24" name="Freeform 23"/>
            <p:cNvSpPr/>
            <p:nvPr/>
          </p:nvSpPr>
          <p:spPr>
            <a:xfrm>
              <a:off x="1893909" y="1888756"/>
              <a:ext cx="4965898" cy="2084030"/>
            </a:xfrm>
            <a:custGeom>
              <a:avLst/>
              <a:gdLst>
                <a:gd name="connsiteX0" fmla="*/ 0 w 4488873"/>
                <a:gd name="connsiteY0" fmla="*/ 0 h 1021278"/>
                <a:gd name="connsiteX1" fmla="*/ 4488873 w 4488873"/>
                <a:gd name="connsiteY1" fmla="*/ 1021278 h 1021278"/>
                <a:gd name="connsiteX0" fmla="*/ 0 w 4488873"/>
                <a:gd name="connsiteY0" fmla="*/ 0 h 1717964"/>
                <a:gd name="connsiteX1" fmla="*/ 4488873 w 4488873"/>
                <a:gd name="connsiteY1" fmla="*/ 1021278 h 1717964"/>
                <a:gd name="connsiteX0" fmla="*/ 0 w 4488873"/>
                <a:gd name="connsiteY0" fmla="*/ 0 h 1785258"/>
                <a:gd name="connsiteX1" fmla="*/ 4488873 w 4488873"/>
                <a:gd name="connsiteY1" fmla="*/ 1021278 h 1785258"/>
                <a:gd name="connsiteX0" fmla="*/ 0 w 4987636"/>
                <a:gd name="connsiteY0" fmla="*/ 0 h 1717964"/>
                <a:gd name="connsiteX1" fmla="*/ 4987636 w 4987636"/>
                <a:gd name="connsiteY1" fmla="*/ 665018 h 1717964"/>
                <a:gd name="connsiteX0" fmla="*/ 0 w 4987636"/>
                <a:gd name="connsiteY0" fmla="*/ 0 h 1868385"/>
                <a:gd name="connsiteX1" fmla="*/ 4987636 w 4987636"/>
                <a:gd name="connsiteY1" fmla="*/ 665018 h 1868385"/>
                <a:gd name="connsiteX0" fmla="*/ 0 w 4987636"/>
                <a:gd name="connsiteY0" fmla="*/ 0 h 1868385"/>
                <a:gd name="connsiteX1" fmla="*/ 4987636 w 4987636"/>
                <a:gd name="connsiteY1" fmla="*/ 665018 h 1868385"/>
                <a:gd name="connsiteX0" fmla="*/ 0 w 4987636"/>
                <a:gd name="connsiteY0" fmla="*/ 0 h 1717964"/>
                <a:gd name="connsiteX1" fmla="*/ 4987636 w 4987636"/>
                <a:gd name="connsiteY1" fmla="*/ 665018 h 1717964"/>
                <a:gd name="connsiteX0" fmla="*/ 0 w 4987636"/>
                <a:gd name="connsiteY0" fmla="*/ 0 h 1785258"/>
                <a:gd name="connsiteX1" fmla="*/ 4987636 w 4987636"/>
                <a:gd name="connsiteY1" fmla="*/ 665018 h 1785258"/>
                <a:gd name="connsiteX0" fmla="*/ 0 w 6037450"/>
                <a:gd name="connsiteY0" fmla="*/ 45818 h 1763783"/>
                <a:gd name="connsiteX1" fmla="*/ 6037450 w 6037450"/>
                <a:gd name="connsiteY1" fmla="*/ 0 h 1763783"/>
                <a:gd name="connsiteX0" fmla="*/ 0 w 6037450"/>
                <a:gd name="connsiteY0" fmla="*/ 45818 h 1763782"/>
                <a:gd name="connsiteX1" fmla="*/ 6037450 w 6037450"/>
                <a:gd name="connsiteY1" fmla="*/ 0 h 1763782"/>
                <a:gd name="connsiteX0" fmla="*/ 0 w 5520069"/>
                <a:gd name="connsiteY0" fmla="*/ 0 h 1717964"/>
                <a:gd name="connsiteX1" fmla="*/ 5520069 w 5520069"/>
                <a:gd name="connsiteY1" fmla="*/ 317163 h 1717964"/>
                <a:gd name="connsiteX0" fmla="*/ 0 w 5520069"/>
                <a:gd name="connsiteY0" fmla="*/ 0 h 1717964"/>
                <a:gd name="connsiteX1" fmla="*/ 5520069 w 5520069"/>
                <a:gd name="connsiteY1" fmla="*/ 317163 h 1717964"/>
                <a:gd name="connsiteX0" fmla="*/ 0 w 6627607"/>
                <a:gd name="connsiteY0" fmla="*/ 710938 h 2428902"/>
                <a:gd name="connsiteX1" fmla="*/ 6627607 w 6627607"/>
                <a:gd name="connsiteY1" fmla="*/ 0 h 2428902"/>
                <a:gd name="connsiteX0" fmla="*/ 0 w 6627607"/>
                <a:gd name="connsiteY0" fmla="*/ 710938 h 2428902"/>
                <a:gd name="connsiteX1" fmla="*/ 6627607 w 6627607"/>
                <a:gd name="connsiteY1" fmla="*/ 0 h 2428902"/>
                <a:gd name="connsiteX0" fmla="*/ 0 w 6627607"/>
                <a:gd name="connsiteY0" fmla="*/ 710938 h 2655689"/>
                <a:gd name="connsiteX1" fmla="*/ 6627607 w 6627607"/>
                <a:gd name="connsiteY1" fmla="*/ 0 h 265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627607" h="2655689">
                  <a:moveTo>
                    <a:pt x="0" y="710938"/>
                  </a:moveTo>
                  <a:cubicBezTo>
                    <a:pt x="2006189" y="2655689"/>
                    <a:pt x="4870312" y="1709852"/>
                    <a:pt x="6627607" y="0"/>
                  </a:cubicBezTo>
                </a:path>
              </a:pathLst>
            </a:custGeom>
            <a:ln w="3810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/>
            </a:p>
          </p:txBody>
        </p:sp>
        <p:sp>
          <p:nvSpPr>
            <p:cNvPr id="28695" name="TextBox 29"/>
            <p:cNvSpPr txBox="1">
              <a:spLocks noChangeArrowheads="1"/>
            </p:cNvSpPr>
            <p:nvPr/>
          </p:nvSpPr>
          <p:spPr bwMode="auto">
            <a:xfrm>
              <a:off x="6945356" y="1849106"/>
              <a:ext cx="57817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ATC</a:t>
              </a:r>
            </a:p>
          </p:txBody>
        </p:sp>
      </p:grpSp>
      <p:grpSp>
        <p:nvGrpSpPr>
          <p:cNvPr id="15" name="Group 43"/>
          <p:cNvGrpSpPr>
            <a:grpSpLocks/>
          </p:cNvGrpSpPr>
          <p:nvPr/>
        </p:nvGrpSpPr>
        <p:grpSpPr bwMode="auto">
          <a:xfrm>
            <a:off x="2900430" y="2647950"/>
            <a:ext cx="425116" cy="2404889"/>
            <a:chOff x="3031010" y="2814059"/>
            <a:chExt cx="425449" cy="2405282"/>
          </a:xfrm>
        </p:grpSpPr>
        <p:sp>
          <p:nvSpPr>
            <p:cNvPr id="28692" name="TextBox 44"/>
            <p:cNvSpPr txBox="1">
              <a:spLocks noChangeArrowheads="1"/>
            </p:cNvSpPr>
            <p:nvPr/>
          </p:nvSpPr>
          <p:spPr bwMode="auto">
            <a:xfrm>
              <a:off x="3031010" y="4880732"/>
              <a:ext cx="425449" cy="338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600" dirty="0" smtClean="0"/>
                <a:t>Q*</a:t>
              </a:r>
              <a:endParaRPr lang="en-US" sz="1600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 rot="16200000" flipH="1">
              <a:off x="2181589" y="3827047"/>
              <a:ext cx="2032332" cy="6355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31"/>
          <p:cNvGrpSpPr>
            <a:grpSpLocks/>
          </p:cNvGrpSpPr>
          <p:nvPr/>
        </p:nvGrpSpPr>
        <p:grpSpPr bwMode="auto">
          <a:xfrm>
            <a:off x="2054225" y="2208213"/>
            <a:ext cx="1863725" cy="2359025"/>
            <a:chOff x="2293141" y="1704125"/>
            <a:chExt cx="1864041" cy="2357265"/>
          </a:xfrm>
        </p:grpSpPr>
        <p:cxnSp>
          <p:nvCxnSpPr>
            <p:cNvPr id="33" name="Straight Connector 32"/>
            <p:cNvCxnSpPr/>
            <p:nvPr/>
          </p:nvCxnSpPr>
          <p:spPr>
            <a:xfrm rot="16200000" flipH="1">
              <a:off x="2051121" y="1946145"/>
              <a:ext cx="1981308" cy="1497267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91" name="TextBox 81"/>
            <p:cNvSpPr txBox="1">
              <a:spLocks noChangeArrowheads="1"/>
            </p:cNvSpPr>
            <p:nvPr/>
          </p:nvSpPr>
          <p:spPr bwMode="auto">
            <a:xfrm>
              <a:off x="3653477" y="3722888"/>
              <a:ext cx="503705" cy="338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MR</a:t>
              </a:r>
            </a:p>
          </p:txBody>
        </p:sp>
      </p:grpSp>
      <p:grpSp>
        <p:nvGrpSpPr>
          <p:cNvPr id="17" name="Group 31"/>
          <p:cNvGrpSpPr>
            <a:grpSpLocks/>
          </p:cNvGrpSpPr>
          <p:nvPr/>
        </p:nvGrpSpPr>
        <p:grpSpPr bwMode="auto">
          <a:xfrm>
            <a:off x="2006600" y="2125663"/>
            <a:ext cx="4456113" cy="2289175"/>
            <a:chOff x="1435910" y="1963280"/>
            <a:chExt cx="4458310" cy="2288086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435910" y="1963280"/>
              <a:ext cx="3741994" cy="1923135"/>
            </a:xfrm>
            <a:prstGeom prst="line">
              <a:avLst/>
            </a:prstGeom>
            <a:ln w="38100">
              <a:solidFill>
                <a:srgbClr val="0000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89" name="TextBox 81"/>
            <p:cNvSpPr txBox="1">
              <a:spLocks noChangeArrowheads="1"/>
            </p:cNvSpPr>
            <p:nvPr/>
          </p:nvSpPr>
          <p:spPr bwMode="auto">
            <a:xfrm>
              <a:off x="4877204" y="3912897"/>
              <a:ext cx="1017016" cy="338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dirty="0"/>
                <a:t>Demand </a:t>
              </a:r>
            </a:p>
          </p:txBody>
        </p:sp>
      </p:grpSp>
      <p:grpSp>
        <p:nvGrpSpPr>
          <p:cNvPr id="18" name="Group 40"/>
          <p:cNvGrpSpPr>
            <a:grpSpLocks/>
          </p:cNvGrpSpPr>
          <p:nvPr/>
        </p:nvGrpSpPr>
        <p:grpSpPr bwMode="auto">
          <a:xfrm>
            <a:off x="565150" y="2444750"/>
            <a:ext cx="2509838" cy="338138"/>
            <a:chOff x="558370" y="2972787"/>
            <a:chExt cx="2509609" cy="336224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1831429" y="3171680"/>
              <a:ext cx="1236550" cy="3157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87" name="TextBox 42"/>
            <p:cNvSpPr txBox="1">
              <a:spLocks noChangeArrowheads="1"/>
            </p:cNvSpPr>
            <p:nvPr/>
          </p:nvSpPr>
          <p:spPr bwMode="auto">
            <a:xfrm>
              <a:off x="558370" y="2972787"/>
              <a:ext cx="1268477" cy="336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dirty="0"/>
                <a:t>Price = ATC</a:t>
              </a:r>
              <a:endParaRPr lang="en-US" sz="1600" baseline="-25000" dirty="0"/>
            </a:p>
          </p:txBody>
        </p:sp>
      </p:grpSp>
      <p:sp>
        <p:nvSpPr>
          <p:cNvPr id="35" name="Title 1"/>
          <p:cNvSpPr txBox="1">
            <a:spLocks/>
          </p:cNvSpPr>
          <p:nvPr/>
        </p:nvSpPr>
        <p:spPr bwMode="auto">
          <a:xfrm>
            <a:off x="3954463" y="266712"/>
            <a:ext cx="5037137" cy="76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Long Run Equilibrium</a:t>
            </a:r>
            <a:endParaRPr lang="en-US" sz="40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6322" y="1128449"/>
            <a:ext cx="1853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Single Firm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Chapter ti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pter cont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ab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Figu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ase 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Appendi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5214</TotalTime>
  <Words>1083</Words>
  <Application>Microsoft Office PowerPoint</Application>
  <PresentationFormat>On-screen Show (4:3)</PresentationFormat>
  <Paragraphs>297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Chapter title</vt:lpstr>
      <vt:lpstr>Chapter content</vt:lpstr>
      <vt:lpstr>Table</vt:lpstr>
      <vt:lpstr>Figure</vt:lpstr>
      <vt:lpstr>Case study</vt:lpstr>
      <vt:lpstr>Appendix</vt:lpstr>
      <vt:lpstr>eStudy</vt:lpstr>
      <vt:lpstr>Monopolistic Competition</vt:lpstr>
      <vt:lpstr>PowerPoint Presentation</vt:lpstr>
      <vt:lpstr>Market Structure</vt:lpstr>
      <vt:lpstr>PowerPoint Presentation</vt:lpstr>
      <vt:lpstr>PowerPoint Presentation</vt:lpstr>
      <vt:lpstr>Short Run</vt:lpstr>
      <vt:lpstr>Short Run</vt:lpstr>
      <vt:lpstr>PowerPoint Presentation</vt:lpstr>
      <vt:lpstr>PowerPoint Presentation</vt:lpstr>
      <vt:lpstr>PowerPoint Presentation</vt:lpstr>
      <vt:lpstr>Inefficiencies</vt:lpstr>
      <vt:lpstr>Summary</vt:lpstr>
      <vt:lpstr>Advertising</vt:lpstr>
      <vt:lpstr>Advertising</vt:lpstr>
      <vt:lpstr>Advertising and Eyeglasses</vt:lpstr>
      <vt:lpstr>Brand Names</vt:lpstr>
      <vt:lpstr>Monopolistic competition: between perfect competition &amp; monopoly</vt:lpstr>
    </vt:vector>
  </TitlesOfParts>
  <Company>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Network Administrator</dc:creator>
  <cp:lastModifiedBy>Michael</cp:lastModifiedBy>
  <cp:revision>540</cp:revision>
  <dcterms:created xsi:type="dcterms:W3CDTF">2008-07-04T09:17:33Z</dcterms:created>
  <dcterms:modified xsi:type="dcterms:W3CDTF">2013-05-05T00:54:21Z</dcterms:modified>
</cp:coreProperties>
</file>