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18"/>
  </p:notesMasterIdLst>
  <p:sldIdLst>
    <p:sldId id="259" r:id="rId2"/>
    <p:sldId id="265" r:id="rId3"/>
    <p:sldId id="260" r:id="rId4"/>
    <p:sldId id="261" r:id="rId5"/>
    <p:sldId id="283" r:id="rId6"/>
    <p:sldId id="268" r:id="rId7"/>
    <p:sldId id="267" r:id="rId8"/>
    <p:sldId id="269" r:id="rId9"/>
    <p:sldId id="272" r:id="rId10"/>
    <p:sldId id="284" r:id="rId11"/>
    <p:sldId id="278" r:id="rId12"/>
    <p:sldId id="279" r:id="rId13"/>
    <p:sldId id="266" r:id="rId14"/>
    <p:sldId id="285" r:id="rId15"/>
    <p:sldId id="281" r:id="rId16"/>
    <p:sldId id="28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6666FF"/>
    <a:srgbClr val="32D40C"/>
    <a:srgbClr val="FF9933"/>
    <a:srgbClr val="34542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1934" autoAdjust="0"/>
  </p:normalViewPr>
  <p:slideViewPr>
    <p:cSldViewPr>
      <p:cViewPr varScale="1">
        <p:scale>
          <a:sx n="118" d="100"/>
          <a:sy n="118" d="100"/>
        </p:scale>
        <p:origin x="1704" y="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Sheet1!$B$2:$B$11</c:f>
              <c:numCache>
                <c:formatCode>"$"#,##0</c:formatCode>
                <c:ptCount val="10"/>
                <c:pt idx="0">
                  <c:v>21</c:v>
                </c:pt>
                <c:pt idx="1">
                  <c:v>19</c:v>
                </c:pt>
                <c:pt idx="2">
                  <c:v>17</c:v>
                </c:pt>
                <c:pt idx="3">
                  <c:v>15</c:v>
                </c:pt>
                <c:pt idx="4">
                  <c:v>13</c:v>
                </c:pt>
                <c:pt idx="5">
                  <c:v>11</c:v>
                </c:pt>
                <c:pt idx="6">
                  <c:v>9</c:v>
                </c:pt>
                <c:pt idx="7">
                  <c:v>7</c:v>
                </c:pt>
                <c:pt idx="8">
                  <c:v>5</c:v>
                </c:pt>
                <c:pt idx="9">
                  <c:v>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B78-4C24-8C53-185CDA389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222656"/>
        <c:axId val="5088000"/>
      </c:scatterChart>
      <c:valAx>
        <c:axId val="145222656"/>
        <c:scaling>
          <c:orientation val="minMax"/>
          <c:max val="1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5088000"/>
        <c:crosses val="autoZero"/>
        <c:crossBetween val="midCat"/>
        <c:majorUnit val="1"/>
      </c:valAx>
      <c:valAx>
        <c:axId val="5088000"/>
        <c:scaling>
          <c:orientation val="minMax"/>
          <c:min val="-10"/>
        </c:scaling>
        <c:delete val="0"/>
        <c:axPos val="l"/>
        <c:numFmt formatCode="&quot;$&quot;#,##0" sourceLinked="1"/>
        <c:majorTickMark val="out"/>
        <c:minorTickMark val="none"/>
        <c:tickLblPos val="nextTo"/>
        <c:crossAx val="14522265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Sheet1!$B$2:$B$11</c:f>
              <c:numCache>
                <c:formatCode>"$"#,##0.00</c:formatCode>
                <c:ptCount val="10"/>
                <c:pt idx="1">
                  <c:v>4</c:v>
                </c:pt>
                <c:pt idx="2">
                  <c:v>3.5</c:v>
                </c:pt>
                <c:pt idx="3">
                  <c:v>3.6666666666666665</c:v>
                </c:pt>
                <c:pt idx="4">
                  <c:v>4.5</c:v>
                </c:pt>
                <c:pt idx="5">
                  <c:v>5.6</c:v>
                </c:pt>
                <c:pt idx="6">
                  <c:v>7.833333333333333</c:v>
                </c:pt>
                <c:pt idx="7">
                  <c:v>10.571428571428571</c:v>
                </c:pt>
                <c:pt idx="8">
                  <c:v>14</c:v>
                </c:pt>
                <c:pt idx="9">
                  <c:v>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0E9-467A-940F-8149BE42E0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Sheet1!$C$2:$C$11</c:f>
              <c:numCache>
                <c:formatCode>"$"#,##0.00</c:formatCode>
                <c:ptCount val="10"/>
                <c:pt idx="1">
                  <c:v>14</c:v>
                </c:pt>
                <c:pt idx="2">
                  <c:v>8.5</c:v>
                </c:pt>
                <c:pt idx="3">
                  <c:v>7</c:v>
                </c:pt>
                <c:pt idx="4">
                  <c:v>7</c:v>
                </c:pt>
                <c:pt idx="5">
                  <c:v>7.6</c:v>
                </c:pt>
                <c:pt idx="6">
                  <c:v>9.5</c:v>
                </c:pt>
                <c:pt idx="7">
                  <c:v>12</c:v>
                </c:pt>
                <c:pt idx="8">
                  <c:v>15.25</c:v>
                </c:pt>
                <c:pt idx="9">
                  <c:v>19.111111111111111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0E9-467A-940F-8149BE42E0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MC</c:v>
                </c:pt>
              </c:strCache>
            </c:strRef>
          </c:tx>
          <c:marker>
            <c:symbol val="none"/>
          </c:marker>
          <c:xVal>
            <c:numRef>
              <c:f>Sheet1!$A$2:$A$11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xVal>
          <c:yVal>
            <c:numRef>
              <c:f>Sheet1!$D$2:$D$11</c:f>
              <c:numCache>
                <c:formatCode>"$"#,##0</c:formatCode>
                <c:ptCount val="10"/>
                <c:pt idx="1">
                  <c:v>4</c:v>
                </c:pt>
                <c:pt idx="2">
                  <c:v>3</c:v>
                </c:pt>
                <c:pt idx="3">
                  <c:v>4</c:v>
                </c:pt>
                <c:pt idx="4">
                  <c:v>7</c:v>
                </c:pt>
                <c:pt idx="5">
                  <c:v>10</c:v>
                </c:pt>
                <c:pt idx="6">
                  <c:v>19</c:v>
                </c:pt>
                <c:pt idx="7">
                  <c:v>27</c:v>
                </c:pt>
                <c:pt idx="8">
                  <c:v>38</c:v>
                </c:pt>
                <c:pt idx="9">
                  <c:v>50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0E9-467A-940F-8149BE42E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741056"/>
        <c:axId val="33742848"/>
      </c:scatterChart>
      <c:valAx>
        <c:axId val="33741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742848"/>
        <c:crosses val="autoZero"/>
        <c:crossBetween val="midCat"/>
        <c:majorUnit val="1"/>
      </c:valAx>
      <c:valAx>
        <c:axId val="33742848"/>
        <c:scaling>
          <c:orientation val="minMax"/>
          <c:max val="25"/>
          <c:min val="0"/>
        </c:scaling>
        <c:delete val="1"/>
        <c:axPos val="l"/>
        <c:numFmt formatCode="&quot;$&quot;#,##0" sourceLinked="0"/>
        <c:majorTickMark val="out"/>
        <c:minorTickMark val="none"/>
        <c:tickLblPos val="nextTo"/>
        <c:crossAx val="33741056"/>
        <c:crosses val="autoZero"/>
        <c:crossBetween val="midCat"/>
        <c:majorUnit val="2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0.15079</cdr:x>
      <cdr:y>0.15957</cdr:y>
    </cdr:from>
    <cdr:to>
      <cdr:x>0.85979</cdr:x>
      <cdr:y>0.6111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837147E6-615A-3838-EEB4-305D679C5E88}"/>
            </a:ext>
          </a:extLst>
        </cdr:cNvPr>
        <cdr:cNvCxnSpPr/>
      </cdr:nvCxnSpPr>
      <cdr:spPr>
        <a:xfrm xmlns:a="http://schemas.openxmlformats.org/drawingml/2006/main">
          <a:off x="723900" y="571500"/>
          <a:ext cx="3403600" cy="1617077"/>
        </a:xfrm>
        <a:prstGeom xmlns:a="http://schemas.openxmlformats.org/drawingml/2006/main" prst="line">
          <a:avLst/>
        </a:prstGeom>
        <a:ln xmlns:a="http://schemas.openxmlformats.org/drawingml/2006/main" w="25400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0.81076</cdr:x>
      <cdr:y>0.17829</cdr:y>
    </cdr:from>
    <cdr:to>
      <cdr:x>0.89981</cdr:x>
      <cdr:y>0.24718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5549900" y="876300"/>
          <a:ext cx="609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ATC</a:t>
          </a:r>
        </a:p>
      </cdr:txBody>
    </cdr:sp>
  </cdr:relSizeAnchor>
  <cdr:relSizeAnchor xmlns:cdr="http://schemas.openxmlformats.org/drawingml/2006/chartDrawing">
    <cdr:from>
      <cdr:x>0.87755</cdr:x>
      <cdr:y>0.25581</cdr:y>
    </cdr:from>
    <cdr:to>
      <cdr:x>0.9666</cdr:x>
      <cdr:y>0.3247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07100" y="1257300"/>
          <a:ext cx="609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/>
            <a:t>AVC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663088C9-67D3-48AC-B4AB-FE51AD73B4A1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50B3E448-2907-4BE9-8D46-DDBB188F1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00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Amazon controls</a:t>
            </a:r>
            <a:r>
              <a:rPr lang="en-US" baseline="0" dirty="0"/>
              <a:t> how creative content is distributed with search algorithms: bidding war to the on the top of </a:t>
            </a:r>
            <a:r>
              <a:rPr lang="en-US" baseline="0"/>
              <a:t>the search list, </a:t>
            </a:r>
            <a:r>
              <a:rPr lang="en-US" baseline="0" dirty="0"/>
              <a:t>media type (print, Amazon Fire, </a:t>
            </a:r>
            <a:r>
              <a:rPr lang="en-US" baseline="0" dirty="0" err="1"/>
              <a:t>iTune</a:t>
            </a:r>
            <a:r>
              <a:rPr lang="en-US" baseline="0" dirty="0"/>
              <a:t>), copy right,….</a:t>
            </a:r>
          </a:p>
          <a:p>
            <a:r>
              <a:rPr lang="en-US" baseline="0" dirty="0"/>
              <a:t>Facebook via their algorithms promote increasingly divisive behavior (someone makes a comment about disliking large companies and Facebook push companion content to create move clicks for Facebook, but in turn helps this person become even for suspicious of large companies)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10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685145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84728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2010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818" r:id="rId3"/>
    <p:sldLayoutId id="2147483820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talk.org/archives/2017/12/matt_stoller_on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1.wmf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2954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Market Structure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– A classification system for the key traits of a market, including </a:t>
            </a: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the number of firms, </a:t>
            </a: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the similarity of the products they sell, and </a:t>
            </a:r>
          </a:p>
          <a:p>
            <a:pPr marL="342900" marR="0" lvl="0" indent="-3429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the ease of entry and exit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300" y="3422202"/>
            <a:ext cx="646430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ysClr val="windowText" lastClr="000000"/>
                </a:solidFill>
                <a:latin typeface="+mn-lt"/>
              </a:rPr>
              <a:t>Monopoly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3889749"/>
            <a:ext cx="556260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+mn-lt"/>
              </a:rPr>
              <a:t>one firm with market power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336602"/>
            <a:ext cx="579120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+mn-lt"/>
              </a:rPr>
              <a:t>unique product </a:t>
            </a:r>
            <a:r>
              <a:rPr lang="en-US" sz="2400" i="1" kern="0" dirty="0">
                <a:solidFill>
                  <a:sysClr val="windowText" lastClr="000000"/>
                </a:solidFill>
                <a:latin typeface="+mn-lt"/>
              </a:rPr>
              <a:t>(no close substitutes)</a:t>
            </a:r>
          </a:p>
        </p:txBody>
      </p:sp>
      <p:sp>
        <p:nvSpPr>
          <p:cNvPr id="7" name="Rectangle 6"/>
          <p:cNvSpPr/>
          <p:nvPr/>
        </p:nvSpPr>
        <p:spPr>
          <a:xfrm>
            <a:off x="711200" y="4800600"/>
            <a:ext cx="576580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+mn-lt"/>
              </a:rPr>
              <a:t>impossible entry and exit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5257800"/>
            <a:ext cx="662940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+mn-lt"/>
              </a:rPr>
              <a:t>price maker </a:t>
            </a:r>
            <a:r>
              <a:rPr lang="en-US" sz="2400" i="1" kern="0" dirty="0">
                <a:solidFill>
                  <a:sysClr val="windowText" lastClr="000000"/>
                </a:solidFill>
                <a:latin typeface="+mn-lt"/>
              </a:rPr>
              <a:t>(monopoly company sets the price)</a:t>
            </a:r>
            <a:endParaRPr lang="en-US" i="1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04322" y="304800"/>
            <a:ext cx="2539478" cy="6340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Monopoly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5715000"/>
            <a:ext cx="662940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+mn-lt"/>
              </a:rPr>
              <a:t>firm demand curve is downward sloping </a:t>
            </a:r>
            <a:r>
              <a:rPr lang="en-US" sz="2400" i="1" kern="0" dirty="0">
                <a:solidFill>
                  <a:sysClr val="windowText" lastClr="000000"/>
                </a:solidFill>
                <a:latin typeface="+mn-lt"/>
              </a:rPr>
              <a:t>(must discount to sale more)</a:t>
            </a:r>
            <a:endParaRPr lang="en-US" i="1" dirty="0">
              <a:solidFill>
                <a:prstClr val="black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962025" y="1593989"/>
            <a:ext cx="3870325" cy="3005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grpSp>
        <p:nvGrpSpPr>
          <p:cNvPr id="21" name="Group 44"/>
          <p:cNvGrpSpPr>
            <a:grpSpLocks/>
          </p:cNvGrpSpPr>
          <p:nvPr/>
        </p:nvGrpSpPr>
        <p:grpSpPr bwMode="auto">
          <a:xfrm>
            <a:off x="791701" y="4618735"/>
            <a:ext cx="4087813" cy="320278"/>
            <a:chOff x="1672441" y="4665034"/>
            <a:chExt cx="4087723" cy="319713"/>
          </a:xfrm>
        </p:grpSpPr>
        <p:sp>
          <p:nvSpPr>
            <p:cNvPr id="39992" name="TextBox 46"/>
            <p:cNvSpPr txBox="1">
              <a:spLocks noChangeArrowheads="1"/>
            </p:cNvSpPr>
            <p:nvPr/>
          </p:nvSpPr>
          <p:spPr bwMode="auto">
            <a:xfrm>
              <a:off x="4879149" y="4676907"/>
              <a:ext cx="851497" cy="30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/>
                <a:t>Quantity</a:t>
              </a:r>
            </a:p>
          </p:txBody>
        </p:sp>
        <p:sp>
          <p:nvSpPr>
            <p:cNvPr id="39993" name="TextBox 47"/>
            <p:cNvSpPr txBox="1">
              <a:spLocks noChangeArrowheads="1"/>
            </p:cNvSpPr>
            <p:nvPr/>
          </p:nvSpPr>
          <p:spPr bwMode="auto">
            <a:xfrm>
              <a:off x="1672441" y="4665034"/>
              <a:ext cx="284046" cy="307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0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816901" y="4676766"/>
              <a:ext cx="394326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3273" y="1143000"/>
            <a:ext cx="40173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dirty="0"/>
              <a:t>Monopolist with Price Discrimination</a:t>
            </a:r>
          </a:p>
        </p:txBody>
      </p:sp>
      <p:grpSp>
        <p:nvGrpSpPr>
          <p:cNvPr id="44" name="Group 31"/>
          <p:cNvGrpSpPr>
            <a:grpSpLocks/>
          </p:cNvGrpSpPr>
          <p:nvPr/>
        </p:nvGrpSpPr>
        <p:grpSpPr bwMode="auto">
          <a:xfrm>
            <a:off x="968375" y="1919030"/>
            <a:ext cx="3449637" cy="2446338"/>
            <a:chOff x="1234015" y="1868405"/>
            <a:chExt cx="3449376" cy="2447310"/>
          </a:xfrm>
        </p:grpSpPr>
        <p:cxnSp>
          <p:nvCxnSpPr>
            <p:cNvPr id="71" name="Straight Connector 70"/>
            <p:cNvCxnSpPr/>
            <p:nvPr/>
          </p:nvCxnSpPr>
          <p:spPr>
            <a:xfrm>
              <a:off x="1234015" y="1868405"/>
              <a:ext cx="2577905" cy="2161446"/>
            </a:xfrm>
            <a:prstGeom prst="line">
              <a:avLst/>
            </a:prstGeom>
            <a:ln w="38100">
              <a:solidFill>
                <a:srgbClr val="0000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66" name="TextBox 81"/>
            <p:cNvSpPr txBox="1">
              <a:spLocks noChangeArrowheads="1"/>
            </p:cNvSpPr>
            <p:nvPr/>
          </p:nvSpPr>
          <p:spPr bwMode="auto">
            <a:xfrm>
              <a:off x="3772355" y="4007934"/>
              <a:ext cx="911036" cy="30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Demand </a:t>
              </a:r>
            </a:p>
          </p:txBody>
        </p:sp>
      </p:grpSp>
      <p:sp>
        <p:nvSpPr>
          <p:cNvPr id="72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3886200" y="152400"/>
            <a:ext cx="513688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Price Discrimination</a:t>
            </a:r>
          </a:p>
        </p:txBody>
      </p:sp>
      <p:grpSp>
        <p:nvGrpSpPr>
          <p:cNvPr id="39958" name="Group 39957"/>
          <p:cNvGrpSpPr/>
          <p:nvPr/>
        </p:nvGrpSpPr>
        <p:grpSpPr>
          <a:xfrm>
            <a:off x="609600" y="3158506"/>
            <a:ext cx="2242038" cy="1773401"/>
            <a:chOff x="762000" y="3411176"/>
            <a:chExt cx="2242038" cy="1773401"/>
          </a:xfrm>
        </p:grpSpPr>
        <p:cxnSp>
          <p:nvCxnSpPr>
            <p:cNvPr id="69" name="Straight Connector 68"/>
            <p:cNvCxnSpPr/>
            <p:nvPr/>
          </p:nvCxnSpPr>
          <p:spPr bwMode="auto">
            <a:xfrm>
              <a:off x="2792282" y="3581400"/>
              <a:ext cx="1" cy="1280075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34"/>
            <p:cNvSpPr txBox="1">
              <a:spLocks noChangeArrowheads="1"/>
            </p:cNvSpPr>
            <p:nvPr/>
          </p:nvSpPr>
          <p:spPr bwMode="auto">
            <a:xfrm>
              <a:off x="2580524" y="4876800"/>
              <a:ext cx="423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dirty="0" err="1"/>
                <a:t>Q</a:t>
              </a:r>
              <a:r>
                <a:rPr lang="en-US" sz="1400" baseline="-25000" dirty="0" err="1"/>
                <a:t>m</a:t>
              </a:r>
              <a:endParaRPr lang="en-US" sz="1400" baseline="-25000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 flipH="1">
              <a:off x="1114425" y="3588325"/>
              <a:ext cx="1697186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762000" y="3411176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P</a:t>
              </a:r>
              <a:r>
                <a:rPr lang="en-US" sz="1400" baseline="-25000" dirty="0"/>
                <a:t>m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3410803"/>
            <a:ext cx="2503118" cy="1542197"/>
            <a:chOff x="609600" y="3410803"/>
            <a:chExt cx="2503118" cy="1542197"/>
          </a:xfrm>
        </p:grpSpPr>
        <p:cxnSp>
          <p:nvCxnSpPr>
            <p:cNvPr id="77" name="Straight Connector 76"/>
            <p:cNvCxnSpPr/>
            <p:nvPr/>
          </p:nvCxnSpPr>
          <p:spPr bwMode="auto">
            <a:xfrm rot="5400000">
              <a:off x="2389196" y="4085969"/>
              <a:ext cx="1031876" cy="3175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70" name="TextBox 34"/>
            <p:cNvSpPr txBox="1">
              <a:spLocks noChangeArrowheads="1"/>
            </p:cNvSpPr>
            <p:nvPr/>
          </p:nvSpPr>
          <p:spPr bwMode="auto">
            <a:xfrm>
              <a:off x="2729280" y="4645223"/>
              <a:ext cx="3834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dirty="0"/>
                <a:t>Q</a:t>
              </a:r>
              <a:r>
                <a:rPr lang="en-US" sz="1400" baseline="-25000" dirty="0"/>
                <a:t>v</a:t>
              </a:r>
            </a:p>
          </p:txBody>
        </p:sp>
        <p:cxnSp>
          <p:nvCxnSpPr>
            <p:cNvPr id="78" name="Straight Connector 77"/>
            <p:cNvCxnSpPr/>
            <p:nvPr/>
          </p:nvCxnSpPr>
          <p:spPr>
            <a:xfrm flipH="1">
              <a:off x="946888" y="3571618"/>
              <a:ext cx="1974112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609600" y="3410803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/>
                <a:t>P</a:t>
              </a:r>
              <a:r>
                <a:rPr lang="en-US" sz="1400" baseline="-25000" dirty="0" err="1"/>
                <a:t>v</a:t>
              </a:r>
              <a:endParaRPr lang="en-US" sz="1400" baseline="-25000" dirty="0"/>
            </a:p>
          </p:txBody>
        </p:sp>
      </p:grpSp>
      <p:grpSp>
        <p:nvGrpSpPr>
          <p:cNvPr id="39959" name="Group 39958"/>
          <p:cNvGrpSpPr/>
          <p:nvPr/>
        </p:nvGrpSpPr>
        <p:grpSpPr>
          <a:xfrm>
            <a:off x="609600" y="2895227"/>
            <a:ext cx="1918625" cy="2036680"/>
            <a:chOff x="762000" y="3147897"/>
            <a:chExt cx="1918625" cy="2036680"/>
          </a:xfrm>
        </p:grpSpPr>
        <p:cxnSp>
          <p:nvCxnSpPr>
            <p:cNvPr id="85" name="Straight Connector 84"/>
            <p:cNvCxnSpPr/>
            <p:nvPr/>
          </p:nvCxnSpPr>
          <p:spPr>
            <a:xfrm flipH="1">
              <a:off x="1114424" y="3352800"/>
              <a:ext cx="1400176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762000" y="3147897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P</a:t>
              </a:r>
              <a:r>
                <a:rPr lang="en-US" sz="1400" baseline="-25000" dirty="0"/>
                <a:t>l</a:t>
              </a:r>
            </a:p>
          </p:txBody>
        </p:sp>
        <p:cxnSp>
          <p:nvCxnSpPr>
            <p:cNvPr id="124" name="Straight Connector 123"/>
            <p:cNvCxnSpPr/>
            <p:nvPr/>
          </p:nvCxnSpPr>
          <p:spPr bwMode="auto">
            <a:xfrm>
              <a:off x="2514600" y="3373026"/>
              <a:ext cx="0" cy="1503365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TextBox 34"/>
            <p:cNvSpPr txBox="1">
              <a:spLocks noChangeArrowheads="1"/>
            </p:cNvSpPr>
            <p:nvPr/>
          </p:nvSpPr>
          <p:spPr bwMode="auto">
            <a:xfrm>
              <a:off x="2329247" y="4876800"/>
              <a:ext cx="3513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dirty="0" err="1"/>
                <a:t>Q</a:t>
              </a:r>
              <a:r>
                <a:rPr lang="en-US" sz="1400" baseline="-25000" dirty="0" err="1"/>
                <a:t>l</a:t>
              </a:r>
              <a:endParaRPr lang="en-US" sz="1400" baseline="-25000" dirty="0"/>
            </a:p>
          </p:txBody>
        </p:sp>
      </p:grpSp>
      <p:grpSp>
        <p:nvGrpSpPr>
          <p:cNvPr id="39957" name="Group 39956"/>
          <p:cNvGrpSpPr/>
          <p:nvPr/>
        </p:nvGrpSpPr>
        <p:grpSpPr>
          <a:xfrm>
            <a:off x="946888" y="3096554"/>
            <a:ext cx="1415312" cy="1540480"/>
            <a:chOff x="5150934" y="3810000"/>
            <a:chExt cx="1953419" cy="1124753"/>
          </a:xfrm>
        </p:grpSpPr>
        <p:cxnSp>
          <p:nvCxnSpPr>
            <p:cNvPr id="39946" name="Straight Connector 39945"/>
            <p:cNvCxnSpPr/>
            <p:nvPr/>
          </p:nvCxnSpPr>
          <p:spPr>
            <a:xfrm>
              <a:off x="5150934" y="3810000"/>
              <a:ext cx="1953419" cy="0"/>
            </a:xfrm>
            <a:prstGeom prst="line">
              <a:avLst/>
            </a:prstGeom>
            <a:ln w="254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H="1" flipV="1">
              <a:off x="7104221" y="3824287"/>
              <a:ext cx="2" cy="1110466"/>
            </a:xfrm>
            <a:prstGeom prst="line">
              <a:avLst/>
            </a:prstGeom>
            <a:ln w="254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956" name="Group 39955"/>
            <p:cNvGrpSpPr/>
            <p:nvPr/>
          </p:nvGrpSpPr>
          <p:grpSpPr>
            <a:xfrm>
              <a:off x="5168689" y="3812611"/>
              <a:ext cx="1925354" cy="1103437"/>
              <a:chOff x="5168689" y="3812611"/>
              <a:chExt cx="1925354" cy="1103437"/>
            </a:xfrm>
          </p:grpSpPr>
          <p:sp>
            <p:nvSpPr>
              <p:cNvPr id="39943" name="Rectangle 39942"/>
              <p:cNvSpPr/>
              <p:nvPr/>
            </p:nvSpPr>
            <p:spPr>
              <a:xfrm>
                <a:off x="5168689" y="3812611"/>
                <a:ext cx="1925354" cy="110343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952" name="TextBox 39951"/>
              <p:cNvSpPr txBox="1"/>
              <p:nvPr/>
            </p:nvSpPr>
            <p:spPr>
              <a:xfrm>
                <a:off x="5316437" y="4250625"/>
                <a:ext cx="1423691" cy="247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Revenue</a:t>
                </a:r>
              </a:p>
            </p:txBody>
          </p:sp>
        </p:grpSp>
      </p:grpSp>
      <p:sp>
        <p:nvSpPr>
          <p:cNvPr id="173" name="Content Placeholder 2"/>
          <p:cNvSpPr>
            <a:spLocks noGrp="1"/>
          </p:cNvSpPr>
          <p:nvPr>
            <p:ph idx="4294967295"/>
          </p:nvPr>
        </p:nvSpPr>
        <p:spPr bwMode="auto">
          <a:xfrm>
            <a:off x="5334000" y="1143000"/>
            <a:ext cx="3505200" cy="306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Examples of price discrimination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Movie tickets</a:t>
            </a:r>
          </a:p>
          <a:p>
            <a:pPr lvl="2"/>
            <a:r>
              <a:rPr lang="en-US" sz="1400" dirty="0">
                <a:latin typeface="Arial" pitchFamily="34" charset="0"/>
                <a:cs typeface="Arial" pitchFamily="34" charset="0"/>
              </a:rPr>
              <a:t>Children</a:t>
            </a:r>
          </a:p>
          <a:p>
            <a:pPr lvl="2"/>
            <a:r>
              <a:rPr lang="en-US" sz="1400" dirty="0">
                <a:latin typeface="Arial" pitchFamily="34" charset="0"/>
                <a:cs typeface="Arial" pitchFamily="34" charset="0"/>
              </a:rPr>
              <a:t>Middle Aged</a:t>
            </a:r>
          </a:p>
          <a:p>
            <a:pPr lvl="2"/>
            <a:r>
              <a:rPr lang="en-US" sz="1400" dirty="0">
                <a:latin typeface="Arial" pitchFamily="34" charset="0"/>
                <a:cs typeface="Arial" pitchFamily="34" charset="0"/>
              </a:rPr>
              <a:t>Seniors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Airline prices</a:t>
            </a:r>
          </a:p>
          <a:p>
            <a:pPr lvl="2"/>
            <a:r>
              <a:rPr lang="en-US" sz="1400" dirty="0">
                <a:latin typeface="Arial" pitchFamily="34" charset="0"/>
                <a:cs typeface="Arial" pitchFamily="34" charset="0"/>
              </a:rPr>
              <a:t>Leisure </a:t>
            </a:r>
          </a:p>
          <a:p>
            <a:pPr lvl="2"/>
            <a:r>
              <a:rPr lang="en-US" sz="1400" dirty="0">
                <a:latin typeface="Arial" pitchFamily="34" charset="0"/>
                <a:cs typeface="Arial" pitchFamily="34" charset="0"/>
              </a:rPr>
              <a:t>Business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Discount coupons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Financial aid</a:t>
            </a:r>
          </a:p>
          <a:p>
            <a:pPr lvl="1"/>
            <a:r>
              <a:rPr lang="en-US" sz="1800" dirty="0">
                <a:latin typeface="Arial" pitchFamily="34" charset="0"/>
                <a:cs typeface="Arial" pitchFamily="34" charset="0"/>
              </a:rPr>
              <a:t>Quantity discounts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2024" y="5334000"/>
            <a:ext cx="34559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Outlets to purchase a sweater</a:t>
            </a:r>
          </a:p>
          <a:p>
            <a:r>
              <a:rPr lang="en-US" dirty="0"/>
              <a:t>l = Lord and Taylor</a:t>
            </a:r>
          </a:p>
          <a:p>
            <a:r>
              <a:rPr lang="en-US" dirty="0"/>
              <a:t>m = Macy’s</a:t>
            </a:r>
          </a:p>
          <a:p>
            <a:r>
              <a:rPr lang="en-US" dirty="0"/>
              <a:t>v = Venture</a:t>
            </a:r>
          </a:p>
        </p:txBody>
      </p:sp>
      <p:grpSp>
        <p:nvGrpSpPr>
          <p:cNvPr id="39995" name="Group 16"/>
          <p:cNvGrpSpPr>
            <a:grpSpLocks/>
          </p:cNvGrpSpPr>
          <p:nvPr/>
        </p:nvGrpSpPr>
        <p:grpSpPr bwMode="auto">
          <a:xfrm>
            <a:off x="381000" y="1438414"/>
            <a:ext cx="593497" cy="3185716"/>
            <a:chOff x="1248808" y="1482435"/>
            <a:chExt cx="593492" cy="3185788"/>
          </a:xfrm>
        </p:grpSpPr>
        <p:sp>
          <p:nvSpPr>
            <p:cNvPr id="39997" name="TextBox 43"/>
            <p:cNvSpPr txBox="1">
              <a:spLocks noChangeArrowheads="1"/>
            </p:cNvSpPr>
            <p:nvPr/>
          </p:nvSpPr>
          <p:spPr bwMode="auto">
            <a:xfrm>
              <a:off x="1248808" y="1482435"/>
              <a:ext cx="593492" cy="307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en-US" sz="1400"/>
                <a:t>Price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5400000">
              <a:off x="290712" y="3141807"/>
              <a:ext cx="30528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344294" y="3333568"/>
            <a:ext cx="560840" cy="1277847"/>
            <a:chOff x="2344294" y="3333568"/>
            <a:chExt cx="560840" cy="1277847"/>
          </a:xfrm>
        </p:grpSpPr>
        <p:sp>
          <p:nvSpPr>
            <p:cNvPr id="3" name="Rectangle 2"/>
            <p:cNvSpPr/>
            <p:nvPr/>
          </p:nvSpPr>
          <p:spPr>
            <a:xfrm>
              <a:off x="2344294" y="3333568"/>
              <a:ext cx="285151" cy="127784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19983" y="3564691"/>
              <a:ext cx="285151" cy="10467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195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228600" y="990600"/>
            <a:ext cx="51054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 dirty="0"/>
              <a:t>Antitrust and Monopoly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764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Increasing competition with antitrust laws</a:t>
            </a:r>
          </a:p>
          <a:p>
            <a:pPr lvl="1"/>
            <a:r>
              <a:rPr lang="en-US" dirty="0"/>
              <a:t>Sherman Antitrust Act, 1890</a:t>
            </a:r>
          </a:p>
          <a:p>
            <a:pPr lvl="2"/>
            <a:r>
              <a:rPr lang="en-US" dirty="0"/>
              <a:t>Reduce the market power of trusts</a:t>
            </a:r>
          </a:p>
          <a:p>
            <a:pPr lvl="1"/>
            <a:r>
              <a:rPr lang="en-US" dirty="0"/>
              <a:t>Clayton Antitrust Act, 1914</a:t>
            </a:r>
          </a:p>
          <a:p>
            <a:pPr lvl="2"/>
            <a:r>
              <a:rPr lang="en-US" dirty="0"/>
              <a:t>Strengthened government’s powers</a:t>
            </a:r>
          </a:p>
          <a:p>
            <a:pPr lvl="2"/>
            <a:r>
              <a:rPr lang="en-US" dirty="0"/>
              <a:t>Authorized private lawsuits</a:t>
            </a:r>
          </a:p>
          <a:p>
            <a:pPr lvl="1"/>
            <a:r>
              <a:rPr lang="en-US" dirty="0"/>
              <a:t>Prevent mergers</a:t>
            </a:r>
          </a:p>
          <a:p>
            <a:pPr lvl="1"/>
            <a:r>
              <a:rPr lang="en-US" dirty="0"/>
              <a:t>Break up companies</a:t>
            </a:r>
          </a:p>
          <a:p>
            <a:pPr lvl="1"/>
            <a:r>
              <a:rPr lang="en-US" dirty="0"/>
              <a:t>Prevent companies from coordinating their activities to make markets less competitive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191000" y="152400"/>
            <a:ext cx="48006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Public Policy</a:t>
            </a:r>
          </a:p>
        </p:txBody>
      </p:sp>
    </p:spTree>
    <p:extLst>
      <p:ext uri="{BB962C8B-B14F-4D97-AF65-F5344CB8AC3E}">
        <p14:creationId xmlns:p14="http://schemas.microsoft.com/office/powerpoint/2010/main" val="56416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52400" y="990600"/>
            <a:ext cx="8229600" cy="3505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US" dirty="0"/>
              <a:t>Regulation and Monopoly</a:t>
            </a:r>
          </a:p>
          <a:p>
            <a:pPr lvl="1"/>
            <a:r>
              <a:rPr lang="en-US" dirty="0"/>
              <a:t>Regulate pricing behavior of monopolists</a:t>
            </a:r>
          </a:p>
          <a:p>
            <a:pPr lvl="1"/>
            <a:r>
              <a:rPr lang="en-US" dirty="0"/>
              <a:t>Common in case of natural monopolies</a:t>
            </a:r>
          </a:p>
          <a:p>
            <a:pPr lvl="1"/>
            <a:r>
              <a:rPr lang="en-US" dirty="0"/>
              <a:t>Force marginal cost pricing</a:t>
            </a:r>
          </a:p>
          <a:p>
            <a:pPr lvl="2"/>
            <a:r>
              <a:rPr lang="en-US" dirty="0"/>
              <a:t>May set price below ATC forcing an economic loss </a:t>
            </a:r>
          </a:p>
          <a:p>
            <a:pPr lvl="2"/>
            <a:r>
              <a:rPr lang="en-US" dirty="0"/>
              <a:t>No incentive to reduce costs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114800" y="152400"/>
            <a:ext cx="42672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Public Policy</a:t>
            </a:r>
          </a:p>
        </p:txBody>
      </p:sp>
    </p:spTree>
    <p:extLst>
      <p:ext uri="{BB962C8B-B14F-4D97-AF65-F5344CB8AC3E}">
        <p14:creationId xmlns:p14="http://schemas.microsoft.com/office/powerpoint/2010/main" val="363649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219200"/>
            <a:ext cx="304800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ysClr val="windowText" lastClr="000000"/>
                </a:solidFill>
              </a:rPr>
              <a:t>Natural Monopoly </a:t>
            </a:r>
          </a:p>
        </p:txBody>
      </p:sp>
      <p:sp>
        <p:nvSpPr>
          <p:cNvPr id="5" name="Rectangle 4"/>
          <p:cNvSpPr/>
          <p:nvPr/>
        </p:nvSpPr>
        <p:spPr>
          <a:xfrm>
            <a:off x="2838450" y="1143000"/>
            <a:ext cx="59372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925" indent="-288925"/>
            <a:r>
              <a:rPr lang="en-US" sz="2400" dirty="0">
                <a:solidFill>
                  <a:prstClr val="black"/>
                </a:solidFill>
                <a:latin typeface="Calibri"/>
              </a:rPr>
              <a:t> – Infinite economics of scale leading to a single company having lowest cost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2751" y="3505200"/>
            <a:ext cx="2101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Water service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2751" y="3881735"/>
            <a:ext cx="2101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Sewer service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1" y="4262735"/>
            <a:ext cx="2101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Power service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2751" y="5791200"/>
            <a:ext cx="2101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Trash service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298701" y="3505200"/>
            <a:ext cx="6045200" cy="1219200"/>
            <a:chOff x="2298701" y="4800600"/>
            <a:chExt cx="6045200" cy="1219200"/>
          </a:xfrm>
        </p:grpSpPr>
        <p:sp>
          <p:nvSpPr>
            <p:cNvPr id="21" name="Right Brace 20"/>
            <p:cNvSpPr/>
            <p:nvPr/>
          </p:nvSpPr>
          <p:spPr>
            <a:xfrm>
              <a:off x="2298701" y="4800600"/>
              <a:ext cx="381000" cy="1219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17801" y="5182968"/>
              <a:ext cx="56261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Calibri"/>
                </a:rPr>
                <a:t>Should a municipality own these services?</a:t>
              </a:r>
              <a:endParaRPr lang="en-US" sz="18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66949" y="5843115"/>
            <a:ext cx="5962651" cy="461665"/>
            <a:chOff x="2393951" y="5991050"/>
            <a:chExt cx="5962651" cy="461665"/>
          </a:xfrm>
        </p:grpSpPr>
        <p:sp>
          <p:nvSpPr>
            <p:cNvPr id="23" name="Right Brace 22"/>
            <p:cNvSpPr/>
            <p:nvPr/>
          </p:nvSpPr>
          <p:spPr>
            <a:xfrm>
              <a:off x="2393951" y="6042967"/>
              <a:ext cx="298451" cy="357833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730502" y="5991050"/>
              <a:ext cx="56261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  <a:latin typeface="Calibri"/>
                </a:rPr>
                <a:t>Is trash collection a natural monopoly?</a:t>
              </a:r>
              <a:endParaRPr lang="en-US" sz="1800" kern="0" dirty="0">
                <a:solidFill>
                  <a:sysClr val="windowText" lastClr="000000"/>
                </a:solidFill>
                <a:latin typeface="Calibri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3124200" y="1988403"/>
            <a:ext cx="5626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National law allows for natural monopoly so long firms surrender pricing power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24200" y="2902803"/>
            <a:ext cx="5626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Regulation tries to price near perfect competition (P = MC) rather than (P &gt; MC)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1000" y="4802832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Regulators generally do a poor job protecting society interest.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9600" y="5264497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prstClr val="black"/>
                </a:solidFill>
                <a:latin typeface="Calibri"/>
              </a:rPr>
              <a:t>Case:  Power service in Lubbock, TX and San Diego, CA</a:t>
            </a:r>
            <a:endParaRPr lang="en-US" sz="180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14371" y="329625"/>
            <a:ext cx="41152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Natural Monopoly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79401" y="914400"/>
            <a:ext cx="4825999" cy="2498501"/>
            <a:chOff x="279401" y="914400"/>
            <a:chExt cx="4825999" cy="2498501"/>
          </a:xfrm>
        </p:grpSpPr>
        <p:grpSp>
          <p:nvGrpSpPr>
            <p:cNvPr id="29" name="Group 28"/>
            <p:cNvGrpSpPr/>
            <p:nvPr/>
          </p:nvGrpSpPr>
          <p:grpSpPr>
            <a:xfrm>
              <a:off x="279401" y="914400"/>
              <a:ext cx="4825999" cy="2498501"/>
              <a:chOff x="279401" y="914400"/>
              <a:chExt cx="4825999" cy="2498501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546101" y="1733524"/>
                <a:ext cx="0" cy="1371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546101" y="3105124"/>
                <a:ext cx="24003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279401" y="1723801"/>
                <a:ext cx="2667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$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679701" y="3105124"/>
                <a:ext cx="2667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Q</a:t>
                </a:r>
              </a:p>
            </p:txBody>
          </p:sp>
          <p:sp>
            <p:nvSpPr>
              <p:cNvPr id="15" name="Arc 14"/>
              <p:cNvSpPr/>
              <p:nvPr/>
            </p:nvSpPr>
            <p:spPr>
              <a:xfrm rot="10800000">
                <a:off x="571500" y="914400"/>
                <a:ext cx="4533900" cy="2064146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393951" y="2680900"/>
              <a:ext cx="419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471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18" grpId="0"/>
      <p:bldP spid="19" grpId="0"/>
      <p:bldP spid="20" grpId="0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219200"/>
            <a:ext cx="411480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ysClr val="windowText" lastClr="000000"/>
                </a:solidFill>
              </a:rPr>
              <a:t>Modern Monopolies?</a:t>
            </a:r>
          </a:p>
        </p:txBody>
      </p:sp>
      <p:sp>
        <p:nvSpPr>
          <p:cNvPr id="5" name="Rectangle 4"/>
          <p:cNvSpPr/>
          <p:nvPr/>
        </p:nvSpPr>
        <p:spPr>
          <a:xfrm>
            <a:off x="523916" y="1752600"/>
            <a:ext cx="78580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Amazon, Facebook and Google are the new IBM, AT&amp;T and Microsoft.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14371" y="329625"/>
            <a:ext cx="2361544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Discussion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28832" y="2699702"/>
            <a:ext cx="35855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Consider Google search: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8" name="Rectangle 7">
            <a:hlinkClick r:id="rId3"/>
          </p:cNvPr>
          <p:cNvSpPr/>
          <p:nvPr/>
        </p:nvSpPr>
        <p:spPr>
          <a:xfrm>
            <a:off x="555871" y="6096000"/>
            <a:ext cx="64864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Matt </a:t>
            </a:r>
            <a:r>
              <a:rPr lang="en-US" b="1" dirty="0" err="1"/>
              <a:t>Stoller</a:t>
            </a:r>
            <a:r>
              <a:rPr lang="en-US" b="1" dirty="0"/>
              <a:t> on Modern Monopolies, </a:t>
            </a:r>
            <a:r>
              <a:rPr lang="en-US" b="1" dirty="0" err="1"/>
              <a:t>EconTalk</a:t>
            </a:r>
            <a:r>
              <a:rPr lang="en-US" b="1" dirty="0"/>
              <a:t>, Dec. 25, 2017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00549" y="3161367"/>
            <a:ext cx="6806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"/>
              </a:rPr>
              <a:t>New companies created a Grocery comparison search web sites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00549" y="3547905"/>
            <a:ext cx="6806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"/>
              </a:rPr>
              <a:t>Google liked the idea and created their own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0549" y="3992364"/>
            <a:ext cx="7644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"/>
              </a:rPr>
              <a:t>Then Google changed their search engine to place their offering at the top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00549" y="4434365"/>
            <a:ext cx="7644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"/>
              </a:rPr>
              <a:t>All upstart Grocery comparison sites go out of business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85800" y="4895671"/>
            <a:ext cx="7644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"/>
              </a:rPr>
              <a:t>Then Google stops promoting their Grocery comparison site 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3007" y="5269468"/>
            <a:ext cx="7644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"/>
              </a:rPr>
              <a:t>Replacing it with paid search</a:t>
            </a:r>
            <a:endParaRPr lang="en-US" sz="1800" kern="0" dirty="0">
              <a:solidFill>
                <a:sysClr val="windowText" lastClr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958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28600" y="1066801"/>
            <a:ext cx="8458200" cy="3505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/>
              <a:t>Ownership and Monopoly </a:t>
            </a:r>
          </a:p>
          <a:p>
            <a:pPr lvl="1"/>
            <a:r>
              <a:rPr lang="en-US" dirty="0"/>
              <a:t>Private owners</a:t>
            </a:r>
          </a:p>
          <a:p>
            <a:pPr lvl="2"/>
            <a:r>
              <a:rPr lang="en-US" dirty="0"/>
              <a:t>Incentive to minimize costs (maximize profit)</a:t>
            </a:r>
          </a:p>
          <a:p>
            <a:pPr lvl="1"/>
            <a:r>
              <a:rPr lang="en-US" dirty="0"/>
              <a:t>Public owners (government owned)</a:t>
            </a:r>
          </a:p>
          <a:p>
            <a:pPr lvl="1"/>
            <a:r>
              <a:rPr lang="en-US" dirty="0"/>
              <a:t>If government does a bad job the losers are</a:t>
            </a:r>
          </a:p>
          <a:p>
            <a:pPr lvl="2"/>
            <a:r>
              <a:rPr lang="en-US" dirty="0"/>
              <a:t>customers and </a:t>
            </a:r>
          </a:p>
          <a:p>
            <a:pPr lvl="2"/>
            <a:r>
              <a:rPr lang="en-US" dirty="0"/>
              <a:t>taxpayers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267200" y="152400"/>
            <a:ext cx="48006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Public Policy</a:t>
            </a:r>
          </a:p>
        </p:txBody>
      </p:sp>
    </p:spTree>
    <p:extLst>
      <p:ext uri="{BB962C8B-B14F-4D97-AF65-F5344CB8AC3E}">
        <p14:creationId xmlns:p14="http://schemas.microsoft.com/office/powerpoint/2010/main" val="312094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76200" y="990600"/>
            <a:ext cx="88392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 dirty="0">
                <a:solidFill>
                  <a:schemeClr val="tx1"/>
                </a:solidFill>
                <a:latin typeface="+mn-lt"/>
              </a:rPr>
              <a:t>Comparing Perfect Competition to Monopoly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87547"/>
              </p:ext>
            </p:extLst>
          </p:nvPr>
        </p:nvGraphicFramePr>
        <p:xfrm>
          <a:off x="381000" y="1701800"/>
          <a:ext cx="8458200" cy="4942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1435" marR="914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Competition </a:t>
                      </a:r>
                    </a:p>
                  </a:txBody>
                  <a:tcPr marL="91435" marR="914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Monopoly </a:t>
                      </a:r>
                    </a:p>
                  </a:txBody>
                  <a:tcPr marL="91435" marR="914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Similarities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Goal of firms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Rule for maximizing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Can earn economic profits in short run?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Differences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Number of firms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Marginal revenue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Price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Produces welfare-maximizing level of output?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Entry</a:t>
                      </a:r>
                      <a:r>
                        <a:rPr lang="en-US" baseline="0" dirty="0"/>
                        <a:t> in long run?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baseline="0" dirty="0"/>
                        <a:t>Can earn economic profits in long run?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baseline="0" dirty="0"/>
                        <a:t>Price discrimination possible?</a:t>
                      </a:r>
                      <a:endParaRPr lang="en-US" dirty="0"/>
                    </a:p>
                  </a:txBody>
                  <a:tcPr marL="91435" marR="914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Maximize profits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MR = MC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Yes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Many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MR = P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P = MC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Yes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Yes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No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No </a:t>
                      </a:r>
                    </a:p>
                  </a:txBody>
                  <a:tcPr marL="91435" marR="914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Maximize profits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MR = MC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Yes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dirty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One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MR &lt; P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P &gt; MC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No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No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Yes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/>
                        <a:t>Yes </a:t>
                      </a:r>
                    </a:p>
                  </a:txBody>
                  <a:tcPr marL="91435" marR="914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4343400" y="152400"/>
            <a:ext cx="47244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58494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219200"/>
            <a:ext cx="4775722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Barriers to Entry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and Exit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7500" y="1684553"/>
            <a:ext cx="5549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Legal barriers </a:t>
            </a:r>
          </a:p>
          <a:p>
            <a:pPr marL="228600"/>
            <a:r>
              <a:rPr lang="en-US" sz="1800" dirty="0">
                <a:latin typeface="+mn-lt"/>
              </a:rPr>
              <a:t>– Licenses</a:t>
            </a:r>
          </a:p>
          <a:p>
            <a:pPr marL="228600"/>
            <a:r>
              <a:rPr lang="en-US" sz="1800" dirty="0">
                <a:latin typeface="+mn-lt"/>
              </a:rPr>
              <a:t>– Patents and copyrights</a:t>
            </a:r>
          </a:p>
          <a:p>
            <a:pPr marL="228600"/>
            <a:r>
              <a:rPr lang="en-US" sz="1800" dirty="0">
                <a:latin typeface="+mn-lt"/>
              </a:rPr>
              <a:t>– Public franchises</a:t>
            </a:r>
          </a:p>
          <a:p>
            <a:pPr marL="228600"/>
            <a:r>
              <a:rPr lang="en-US" sz="1800" dirty="0">
                <a:latin typeface="+mn-lt"/>
              </a:rPr>
              <a:t>– Tariffs, quotas and other trade restrictions</a:t>
            </a:r>
            <a:endParaRPr lang="en-US" sz="1800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3352800"/>
            <a:ext cx="5943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Strategic barriers</a:t>
            </a:r>
          </a:p>
          <a:p>
            <a:pPr marL="177800"/>
            <a:r>
              <a:rPr lang="en-US" sz="1800" dirty="0">
                <a:latin typeface="+mn-lt"/>
              </a:rPr>
              <a:t>– Predatory pricing</a:t>
            </a:r>
          </a:p>
          <a:p>
            <a:pPr marL="177800"/>
            <a:r>
              <a:rPr lang="en-US" sz="1800" dirty="0">
                <a:latin typeface="+mn-lt"/>
              </a:rPr>
              <a:t>– Marketing  </a:t>
            </a:r>
            <a:r>
              <a:rPr lang="en-US" sz="1800" i="1" dirty="0">
                <a:latin typeface="+mn-lt"/>
              </a:rPr>
              <a:t>(product differentiation)</a:t>
            </a:r>
            <a:endParaRPr lang="en-US" sz="1800" i="1" kern="0" dirty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4495800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Structural barriers </a:t>
            </a:r>
          </a:p>
          <a:p>
            <a:pPr marL="228600"/>
            <a:r>
              <a:rPr lang="en-US" sz="1800" dirty="0">
                <a:solidFill>
                  <a:srgbClr val="000000"/>
                </a:solidFill>
                <a:latin typeface="+mn-lt"/>
              </a:rPr>
              <a:t>– Economies of scale </a:t>
            </a:r>
            <a:r>
              <a:rPr lang="en-US" sz="1800" i="1" dirty="0">
                <a:solidFill>
                  <a:srgbClr val="000000"/>
                </a:solidFill>
                <a:latin typeface="+mn-lt"/>
              </a:rPr>
              <a:t>(Natural monopoly)</a:t>
            </a:r>
          </a:p>
          <a:p>
            <a:pPr marL="228600"/>
            <a:r>
              <a:rPr lang="en-US" sz="1800" dirty="0">
                <a:solidFill>
                  <a:srgbClr val="000000"/>
                </a:solidFill>
                <a:latin typeface="+mn-lt"/>
              </a:rPr>
              <a:t>– Vertical integration</a:t>
            </a:r>
          </a:p>
          <a:p>
            <a:pPr marL="228600"/>
            <a:r>
              <a:rPr lang="en-US" sz="1800" dirty="0">
                <a:solidFill>
                  <a:srgbClr val="000000"/>
                </a:solidFill>
                <a:latin typeface="+mn-lt"/>
              </a:rPr>
              <a:t>– Control of essential resources </a:t>
            </a:r>
            <a:r>
              <a:rPr lang="en-US" sz="1800" i="1" dirty="0">
                <a:solidFill>
                  <a:srgbClr val="000000"/>
                </a:solidFill>
                <a:latin typeface="+mn-lt"/>
              </a:rPr>
              <a:t>(technologies / commodities)</a:t>
            </a:r>
          </a:p>
          <a:p>
            <a:pPr marL="228600"/>
            <a:r>
              <a:rPr lang="en-US" sz="1800" dirty="0">
                <a:solidFill>
                  <a:srgbClr val="000000"/>
                </a:solidFill>
                <a:latin typeface="+mn-lt"/>
              </a:rPr>
              <a:t>– </a:t>
            </a:r>
            <a:r>
              <a:rPr lang="en-US" sz="1800" dirty="0">
                <a:latin typeface="+mn-lt"/>
              </a:rPr>
              <a:t>Brand loyalty</a:t>
            </a:r>
          </a:p>
        </p:txBody>
      </p:sp>
      <p:sp>
        <p:nvSpPr>
          <p:cNvPr id="8" name="Rectangle 7"/>
          <p:cNvSpPr/>
          <p:nvPr/>
        </p:nvSpPr>
        <p:spPr>
          <a:xfrm>
            <a:off x="5004322" y="304800"/>
            <a:ext cx="2539478" cy="6340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Monopoly</a:t>
            </a:r>
          </a:p>
        </p:txBody>
      </p:sp>
    </p:spTree>
    <p:extLst>
      <p:ext uri="{BB962C8B-B14F-4D97-AF65-F5344CB8AC3E}">
        <p14:creationId xmlns:p14="http://schemas.microsoft.com/office/powerpoint/2010/main" val="89480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57200" y="1600200"/>
            <a:ext cx="1295400" cy="338554"/>
            <a:chOff x="457200" y="1600200"/>
            <a:chExt cx="1295400" cy="338554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906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90600" y="1981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$21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457200" y="1981200"/>
            <a:ext cx="762000" cy="3767554"/>
            <a:chOff x="457200" y="1981200"/>
            <a:chExt cx="762000" cy="3767554"/>
          </a:xfrm>
        </p:grpSpPr>
        <p:sp>
          <p:nvSpPr>
            <p:cNvPr id="7" name="TextBox 6"/>
            <p:cNvSpPr txBox="1"/>
            <p:nvPr/>
          </p:nvSpPr>
          <p:spPr>
            <a:xfrm>
              <a:off x="457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7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7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7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7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57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57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57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9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90600" y="2362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0600" y="2743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0600" y="3124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$15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90600" y="3505200"/>
            <a:ext cx="762000" cy="2243554"/>
            <a:chOff x="990600" y="3505200"/>
            <a:chExt cx="762000" cy="2243554"/>
          </a:xfrm>
        </p:grpSpPr>
        <p:sp>
          <p:nvSpPr>
            <p:cNvPr id="20" name="TextBox 19"/>
            <p:cNvSpPr txBox="1"/>
            <p:nvPr/>
          </p:nvSpPr>
          <p:spPr>
            <a:xfrm>
              <a:off x="990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$13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90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06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$9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$7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90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0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</a:t>
              </a:r>
            </a:p>
          </p:txBody>
        </p:sp>
      </p:grp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044008"/>
              </p:ext>
            </p:extLst>
          </p:nvPr>
        </p:nvGraphicFramePr>
        <p:xfrm>
          <a:off x="6324600" y="1669634"/>
          <a:ext cx="259976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200" imgH="431800" progId="Equation.3">
                  <p:embed/>
                </p:oleObj>
              </mc:Choice>
              <mc:Fallback>
                <p:oleObj name="Equation" r:id="rId2" imgW="14732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669634"/>
                        <a:ext cx="259976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901509"/>
              </p:ext>
            </p:extLst>
          </p:nvPr>
        </p:nvGraphicFramePr>
        <p:xfrm>
          <a:off x="6400800" y="1143000"/>
          <a:ext cx="10302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203040" progId="Equation.3">
                  <p:embed/>
                </p:oleObj>
              </mc:Choice>
              <mc:Fallback>
                <p:oleObj name="Equation" r:id="rId4" imgW="583920" imgH="2030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143000"/>
                        <a:ext cx="10302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676400" y="1600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676400" y="1981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76400" y="2362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676400" y="2743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$34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676400" y="3124200"/>
            <a:ext cx="762000" cy="2624554"/>
            <a:chOff x="1676400" y="3124200"/>
            <a:chExt cx="762000" cy="2624554"/>
          </a:xfrm>
        </p:grpSpPr>
        <p:sp>
          <p:nvSpPr>
            <p:cNvPr id="43" name="TextBox 42"/>
            <p:cNvSpPr txBox="1"/>
            <p:nvPr/>
          </p:nvSpPr>
          <p:spPr>
            <a:xfrm>
              <a:off x="16764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$45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6764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6764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$55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764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$54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764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$49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764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6764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$27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590800" y="1600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90800" y="1981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----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514600" y="2362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$19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514600" y="2743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$15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514600" y="3124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514600" y="3505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$7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14600" y="3886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362200" y="4267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$1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362200" y="4648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$5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362200" y="5029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$9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362200" y="54102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$13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848100" y="2590800"/>
            <a:ext cx="4800600" cy="3581400"/>
            <a:chOff x="3848100" y="2590800"/>
            <a:chExt cx="4800600" cy="3581400"/>
          </a:xfrm>
        </p:grpSpPr>
        <p:graphicFrame>
          <p:nvGraphicFramePr>
            <p:cNvPr id="3" name="Chart 2"/>
            <p:cNvGraphicFramePr/>
            <p:nvPr>
              <p:extLst>
                <p:ext uri="{D42A27DB-BD31-4B8C-83A1-F6EECF244321}">
                  <p14:modId xmlns:p14="http://schemas.microsoft.com/office/powerpoint/2010/main" val="2234797662"/>
                </p:ext>
              </p:extLst>
            </p:nvPr>
          </p:nvGraphicFramePr>
          <p:xfrm>
            <a:off x="3848100" y="2590800"/>
            <a:ext cx="4800600" cy="3581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7975600" y="446187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572000" y="3183354"/>
            <a:ext cx="2815064" cy="2899777"/>
            <a:chOff x="4572000" y="3183354"/>
            <a:chExt cx="2815064" cy="2899777"/>
          </a:xfrm>
        </p:grpSpPr>
        <p:cxnSp>
          <p:nvCxnSpPr>
            <p:cNvPr id="13" name="Straight Connector 12"/>
            <p:cNvCxnSpPr>
              <a:endCxn id="15" idx="0"/>
            </p:cNvCxnSpPr>
            <p:nvPr/>
          </p:nvCxnSpPr>
          <p:spPr>
            <a:xfrm>
              <a:off x="4572000" y="3183354"/>
              <a:ext cx="2563232" cy="2561223"/>
            </a:xfrm>
            <a:prstGeom prst="line">
              <a:avLst/>
            </a:prstGeom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883400" y="5744577"/>
              <a:ext cx="5036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MR</a:t>
              </a:r>
            </a:p>
          </p:txBody>
        </p:sp>
      </p:grpSp>
      <p:sp>
        <p:nvSpPr>
          <p:cNvPr id="63" name="Rectangle 62"/>
          <p:cNvSpPr/>
          <p:nvPr/>
        </p:nvSpPr>
        <p:spPr>
          <a:xfrm>
            <a:off x="3657601" y="378869"/>
            <a:ext cx="54864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Revenue with Market Power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213649"/>
              </p:ext>
            </p:extLst>
          </p:nvPr>
        </p:nvGraphicFramePr>
        <p:xfrm>
          <a:off x="6324600" y="2621965"/>
          <a:ext cx="919162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164880" progId="Equation.3">
                  <p:embed/>
                </p:oleObj>
              </mc:Choice>
              <mc:Fallback>
                <p:oleObj name="Equation" r:id="rId7" imgW="520560" imgH="1648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21965"/>
                        <a:ext cx="919162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900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8" grpId="0"/>
      <p:bldP spid="38" grpId="0"/>
      <p:bldP spid="39" grpId="0"/>
      <p:bldP spid="41" grpId="0"/>
      <p:bldP spid="42" grpId="0"/>
      <p:bldP spid="51" grpId="0"/>
      <p:bldP spid="52" grpId="0"/>
      <p:bldP spid="53" grpId="0"/>
      <p:bldP spid="54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ounded Rectangle 155"/>
          <p:cNvSpPr/>
          <p:nvPr/>
        </p:nvSpPr>
        <p:spPr>
          <a:xfrm>
            <a:off x="152400" y="3886200"/>
            <a:ext cx="8763000" cy="304800"/>
          </a:xfrm>
          <a:prstGeom prst="roundRect">
            <a:avLst/>
          </a:prstGeom>
          <a:solidFill>
            <a:schemeClr val="accent2"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ounded Rectangle 152"/>
          <p:cNvSpPr/>
          <p:nvPr/>
        </p:nvSpPr>
        <p:spPr>
          <a:xfrm>
            <a:off x="152400" y="3124200"/>
            <a:ext cx="8763000" cy="3048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ounded Rectangle 151"/>
          <p:cNvSpPr/>
          <p:nvPr/>
        </p:nvSpPr>
        <p:spPr>
          <a:xfrm>
            <a:off x="152400" y="2776954"/>
            <a:ext cx="8763000" cy="3048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2362200"/>
            <a:ext cx="8763000" cy="3810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ounded Rectangle 153"/>
          <p:cNvSpPr/>
          <p:nvPr/>
        </p:nvSpPr>
        <p:spPr>
          <a:xfrm>
            <a:off x="152400" y="3505200"/>
            <a:ext cx="8763000" cy="304800"/>
          </a:xfrm>
          <a:prstGeom prst="roundRect">
            <a:avLst/>
          </a:prstGeom>
          <a:solidFill>
            <a:srgbClr val="00B050">
              <a:alpha val="2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124200" y="1600200"/>
            <a:ext cx="5029200" cy="4148554"/>
            <a:chOff x="3124200" y="1600200"/>
            <a:chExt cx="5029200" cy="4148554"/>
          </a:xfrm>
        </p:grpSpPr>
        <p:sp>
          <p:nvSpPr>
            <p:cNvPr id="63" name="TextBox 62"/>
            <p:cNvSpPr txBox="1"/>
            <p:nvPr/>
          </p:nvSpPr>
          <p:spPr>
            <a:xfrm>
              <a:off x="3124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TFC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124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124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124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124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124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124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124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4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124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100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TVC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8100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$0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8100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$4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8100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8100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8100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$18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8100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$28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8100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$47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8100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$74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8100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$112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8100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$162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4958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TC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4958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4958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$14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4958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$17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4958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$21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4958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$28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4958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$38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4958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$57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4958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$84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4958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$122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4958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$172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1816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MC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1816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----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181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$4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1816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$3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1816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$4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181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181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1816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$19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181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$27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181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$38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181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$50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791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AFC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791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791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791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$5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791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$3.33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791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$2.50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791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$2.00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791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$1.67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791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$1.43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791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$1.25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791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$1.11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4770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AVC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4770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4770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$4.00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4770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$3.50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64770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$3.67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4770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$4.50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4770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$5.60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770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$7.83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477000" y="4648200"/>
              <a:ext cx="99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$10.57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477000" y="5029200"/>
              <a:ext cx="99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$14.00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477000" y="5410200"/>
              <a:ext cx="990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$18.00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315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ATC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315200" y="1981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$10.00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7315200" y="2362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$14.00</a:t>
              </a: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315200" y="2743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$8.50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7315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$7.00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7315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$7.00</a:t>
              </a: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7315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$7.60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315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$9.50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7315200" y="4648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$12.00</a:t>
              </a: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7315200" y="5029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$15.25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7315200" y="5410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$19.11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153400" y="1600200"/>
            <a:ext cx="990600" cy="4148554"/>
            <a:chOff x="8153400" y="1600200"/>
            <a:chExt cx="990600" cy="4148554"/>
          </a:xfrm>
        </p:grpSpPr>
        <p:sp>
          <p:nvSpPr>
            <p:cNvPr id="146" name="TextBox 145"/>
            <p:cNvSpPr txBox="1"/>
            <p:nvPr/>
          </p:nvSpPr>
          <p:spPr>
            <a:xfrm>
              <a:off x="8305800" y="3852446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$17</a:t>
              </a: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81534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Profit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8229600" y="1981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-$10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8229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 $5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83058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$17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3058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$24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8305800" y="350520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$24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3058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-$3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8229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-$35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8229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-$82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8229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-$145</a:t>
              </a: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5105400" y="1524000"/>
            <a:ext cx="685800" cy="4419600"/>
          </a:xfrm>
          <a:prstGeom prst="roundRect">
            <a:avLst/>
          </a:prstGeom>
          <a:solidFill>
            <a:schemeClr val="accent2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ounded Rectangle 150"/>
          <p:cNvSpPr/>
          <p:nvPr/>
        </p:nvSpPr>
        <p:spPr>
          <a:xfrm>
            <a:off x="2362200" y="1587331"/>
            <a:ext cx="762000" cy="4419600"/>
          </a:xfrm>
          <a:prstGeom prst="roundRect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457200" y="1600200"/>
            <a:ext cx="2895600" cy="4148554"/>
            <a:chOff x="457200" y="1600200"/>
            <a:chExt cx="2895600" cy="4148554"/>
          </a:xfrm>
        </p:grpSpPr>
        <p:sp>
          <p:nvSpPr>
            <p:cNvPr id="158" name="TextBox 157"/>
            <p:cNvSpPr txBox="1"/>
            <p:nvPr/>
          </p:nvSpPr>
          <p:spPr>
            <a:xfrm>
              <a:off x="4572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9906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9906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$21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572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4572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4572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4572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4572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4572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457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457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457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457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9</a:t>
              </a: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990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$19</a:t>
              </a: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9906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$17</a:t>
              </a: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9906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$15</a:t>
              </a: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990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$13</a:t>
              </a: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990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$11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9906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$9</a:t>
              </a: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9906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$7</a:t>
              </a: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9906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906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</a:t>
              </a: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16764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TR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16764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$0</a:t>
              </a: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16764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$19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16764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$34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16764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$45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764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$52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16764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$55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16764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$54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16764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$49</a:t>
              </a: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16764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$40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6764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$27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2590800" y="160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MR</a:t>
              </a: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2590800" y="1981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----</a:t>
              </a: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514600" y="2362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$19</a:t>
              </a: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2514600" y="2743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$15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2514600" y="3124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$11</a:t>
              </a: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2514600" y="3505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$7</a:t>
              </a: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2514600" y="3886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$3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2362200" y="4267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 $1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362200" y="4648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 $5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362200" y="5029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 $9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2362200" y="5410200"/>
              <a:ext cx="76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 $13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152400" y="3505200"/>
            <a:ext cx="8763000" cy="291931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</a:p>
        </p:txBody>
      </p:sp>
    </p:spTree>
    <p:extLst>
      <p:ext uri="{BB962C8B-B14F-4D97-AF65-F5344CB8AC3E}">
        <p14:creationId xmlns:p14="http://schemas.microsoft.com/office/powerpoint/2010/main" val="80980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6" grpId="1" animBg="1"/>
      <p:bldP spid="153" grpId="0" animBg="1"/>
      <p:bldP spid="153" grpId="1" animBg="1"/>
      <p:bldP spid="152" grpId="0" animBg="1"/>
      <p:bldP spid="152" grpId="1" animBg="1"/>
      <p:bldP spid="4" grpId="0" animBg="1"/>
      <p:bldP spid="4" grpId="1" animBg="1"/>
      <p:bldP spid="154" grpId="0" animBg="1"/>
      <p:bldP spid="154" grpId="1" animBg="1"/>
      <p:bldP spid="3" grpId="0" animBg="1"/>
      <p:bldP spid="3" grpId="1" animBg="1"/>
      <p:bldP spid="151" grpId="0" animBg="1"/>
      <p:bldP spid="151" grpId="1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91340999"/>
              </p:ext>
            </p:extLst>
          </p:nvPr>
        </p:nvGraphicFramePr>
        <p:xfrm>
          <a:off x="533400" y="1524000"/>
          <a:ext cx="6845300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800" y="16764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5016669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12850" y="2374815"/>
            <a:ext cx="3511550" cy="342457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48200" y="5460831"/>
            <a:ext cx="503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200" y="347144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$13.00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219200" y="2366208"/>
            <a:ext cx="5181600" cy="26629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203960" y="5355223"/>
            <a:ext cx="24536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203960" y="4953000"/>
            <a:ext cx="2453640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219200" y="3646170"/>
            <a:ext cx="2438400" cy="1143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5181600"/>
            <a:ext cx="723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$4.50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43800" y="3276601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Revenue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67600" y="4267201"/>
            <a:ext cx="9144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Total Cost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96200" y="3632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TVC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6200" y="39594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TFC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82000" y="32766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$52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3400" y="3615154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$18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53400" y="39594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$10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82000" y="42672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$28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67600" y="45720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Profit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82000" y="45720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$24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05800" y="4605754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39050" y="2819400"/>
            <a:ext cx="1085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n-lt"/>
              </a:rPr>
              <a:t>When Q=4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0" y="4800600"/>
            <a:ext cx="723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$7.00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8200" y="3471446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36" name="TextBox 2"/>
          <p:cNvSpPr txBox="1"/>
          <p:nvPr/>
        </p:nvSpPr>
        <p:spPr>
          <a:xfrm>
            <a:off x="609600" y="4800600"/>
            <a:ext cx="609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Arial" pitchFamily="34" charset="0"/>
                <a:cs typeface="Arial" pitchFamily="34" charset="0"/>
              </a:rPr>
              <a:t>ATC</a:t>
            </a:r>
          </a:p>
        </p:txBody>
      </p:sp>
      <p:sp>
        <p:nvSpPr>
          <p:cNvPr id="37" name="TextBox 2"/>
          <p:cNvSpPr txBox="1"/>
          <p:nvPr/>
        </p:nvSpPr>
        <p:spPr>
          <a:xfrm>
            <a:off x="609626" y="5181600"/>
            <a:ext cx="5943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Arial" pitchFamily="34" charset="0"/>
                <a:cs typeface="Arial" pitchFamily="34" charset="0"/>
              </a:rPr>
              <a:t>AVC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219200" y="1492300"/>
            <a:ext cx="0" cy="45275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1219200" y="6019800"/>
            <a:ext cx="5715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1540" y="1447800"/>
            <a:ext cx="48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200400" y="1337846"/>
            <a:ext cx="1264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MR = MC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81200" y="1333500"/>
            <a:ext cx="15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Profit Max: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686722" y="6019800"/>
            <a:ext cx="4760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3486322" y="3640723"/>
            <a:ext cx="476078" cy="2717631"/>
            <a:chOff x="3486322" y="3640723"/>
            <a:chExt cx="476078" cy="2717631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657600" y="3640723"/>
              <a:ext cx="0" cy="2364854"/>
            </a:xfrm>
            <a:prstGeom prst="line">
              <a:avLst/>
            </a:prstGeom>
            <a:ln w="2540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3486322" y="6019800"/>
              <a:ext cx="47607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423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0" grpId="0"/>
      <p:bldP spid="31" grpId="0"/>
      <p:bldP spid="15" grpId="0"/>
      <p:bldP spid="32" grpId="0"/>
      <p:bldP spid="35" grpId="0"/>
      <p:bldP spid="36" grpId="0"/>
      <p:bldP spid="37" grpId="0"/>
      <p:bldP spid="55" grpId="0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Profit maximization</a:t>
            </a:r>
          </a:p>
          <a:p>
            <a:pPr lvl="1"/>
            <a:r>
              <a:rPr lang="en-US" dirty="0"/>
              <a:t>When MR &gt; MC – increase production</a:t>
            </a:r>
          </a:p>
          <a:p>
            <a:pPr lvl="1"/>
            <a:r>
              <a:rPr lang="en-US" dirty="0"/>
              <a:t>When MR &lt; MC – decrease production</a:t>
            </a:r>
          </a:p>
          <a:p>
            <a:pPr lvl="1"/>
            <a:r>
              <a:rPr lang="en-US" dirty="0"/>
              <a:t>When MR = MC – Maximum profit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371" y="329625"/>
            <a:ext cx="4687502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kern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Short-run Equilibrium</a:t>
            </a:r>
          </a:p>
        </p:txBody>
      </p:sp>
    </p:spTree>
    <p:extLst>
      <p:ext uri="{BB962C8B-B14F-4D97-AF65-F5344CB8AC3E}">
        <p14:creationId xmlns:p14="http://schemas.microsoft.com/office/powerpoint/2010/main" val="185099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12732" y="2412831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5016669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</a:t>
            </a:r>
            <a:r>
              <a:rPr lang="en-US" sz="1200" dirty="0" err="1"/>
              <a:t>monopoly</a:t>
            </a:r>
            <a:endParaRPr lang="en-US" sz="1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577064" y="3639312"/>
            <a:ext cx="0" cy="2304288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19200" y="2374815"/>
            <a:ext cx="3494668" cy="3416385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713868" y="5452646"/>
            <a:ext cx="503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219200" y="2374815"/>
            <a:ext cx="5194935" cy="275986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219200" y="3639312"/>
            <a:ext cx="23622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2014964" y="2751385"/>
            <a:ext cx="3124200" cy="3048000"/>
          </a:xfrm>
          <a:custGeom>
            <a:avLst/>
            <a:gdLst>
              <a:gd name="connsiteX0" fmla="*/ 0 w 2047875"/>
              <a:gd name="connsiteY0" fmla="*/ 1647825 h 2417762"/>
              <a:gd name="connsiteX1" fmla="*/ 504825 w 2047875"/>
              <a:gd name="connsiteY1" fmla="*/ 2143125 h 2417762"/>
              <a:gd name="connsiteX2" fmla="*/ 2047875 w 2047875"/>
              <a:gd name="connsiteY2" fmla="*/ 0 h 2417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7875" h="2417762">
                <a:moveTo>
                  <a:pt x="0" y="1647825"/>
                </a:moveTo>
                <a:cubicBezTo>
                  <a:pt x="81756" y="2032793"/>
                  <a:pt x="163513" y="2417762"/>
                  <a:pt x="504825" y="2143125"/>
                </a:cubicBezTo>
                <a:cubicBezTo>
                  <a:pt x="846137" y="1868488"/>
                  <a:pt x="1447006" y="934244"/>
                  <a:pt x="2047875" y="0"/>
                </a:cubicBezTo>
              </a:path>
            </a:pathLst>
          </a:cu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2222500" y="2353677"/>
            <a:ext cx="4419600" cy="2004511"/>
          </a:xfrm>
          <a:custGeom>
            <a:avLst/>
            <a:gdLst>
              <a:gd name="connsiteX0" fmla="*/ 0 w 2609850"/>
              <a:gd name="connsiteY0" fmla="*/ 390525 h 1255712"/>
              <a:gd name="connsiteX1" fmla="*/ 1123950 w 2609850"/>
              <a:gd name="connsiteY1" fmla="*/ 1190625 h 1255712"/>
              <a:gd name="connsiteX2" fmla="*/ 2609850 w 2609850"/>
              <a:gd name="connsiteY2" fmla="*/ 0 h 1255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9850" h="1255712">
                <a:moveTo>
                  <a:pt x="0" y="390525"/>
                </a:moveTo>
                <a:cubicBezTo>
                  <a:pt x="344487" y="823118"/>
                  <a:pt x="688975" y="1255712"/>
                  <a:pt x="1123950" y="1190625"/>
                </a:cubicBezTo>
                <a:cubicBezTo>
                  <a:pt x="1558925" y="1125538"/>
                  <a:pt x="2084387" y="562769"/>
                  <a:pt x="2609850" y="0"/>
                </a:cubicBezTo>
              </a:path>
            </a:pathLst>
          </a:custGeom>
          <a:noFill/>
          <a:ln w="254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27232" y="2205538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219200" y="1524000"/>
            <a:ext cx="0" cy="44196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219200" y="5943600"/>
            <a:ext cx="5943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914400" y="14478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34200" y="5909846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32300" y="228600"/>
            <a:ext cx="4075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Long Run View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1219200" y="4081046"/>
            <a:ext cx="6949440" cy="338554"/>
            <a:chOff x="1203960" y="4081046"/>
            <a:chExt cx="6949440" cy="338554"/>
          </a:xfrm>
        </p:grpSpPr>
        <p:cxnSp>
          <p:nvCxnSpPr>
            <p:cNvPr id="18" name="Straight Connector 17"/>
            <p:cNvCxnSpPr/>
            <p:nvPr/>
          </p:nvCxnSpPr>
          <p:spPr>
            <a:xfrm flipH="1">
              <a:off x="1203960" y="4267200"/>
              <a:ext cx="51968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6400800" y="4081046"/>
              <a:ext cx="175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D</a:t>
              </a:r>
              <a:r>
                <a:rPr lang="en-US" sz="1200" dirty="0" err="1"/>
                <a:t>perfect</a:t>
              </a:r>
              <a:r>
                <a:rPr lang="en-US" sz="1200" dirty="0"/>
                <a:t> competition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762000" y="4081046"/>
            <a:ext cx="500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sz="1200" dirty="0" err="1"/>
              <a:t>pc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794757" y="3429000"/>
            <a:ext cx="500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sz="1200" dirty="0"/>
              <a:t>m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3940454" y="4275385"/>
            <a:ext cx="0" cy="167640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352800" y="5909846"/>
            <a:ext cx="500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sz="1200" dirty="0" err="1"/>
              <a:t>m</a:t>
            </a:r>
            <a:endParaRPr lang="en-US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3766557" y="5909846"/>
            <a:ext cx="665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sz="1200" dirty="0" err="1"/>
              <a:t>pc</a:t>
            </a:r>
            <a:endParaRPr lang="en-US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7696200" y="1109246"/>
            <a:ext cx="1338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Pm &gt; </a:t>
            </a:r>
            <a:r>
              <a:rPr lang="en-US" sz="2000" dirty="0" err="1">
                <a:latin typeface="+mn-lt"/>
              </a:rPr>
              <a:t>Ppc</a:t>
            </a:r>
            <a:endParaRPr lang="en-US" sz="2000" dirty="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924800" y="1428690"/>
            <a:ext cx="669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and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706886" y="1718846"/>
            <a:ext cx="1338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+mn-lt"/>
              </a:rPr>
              <a:t>Qm</a:t>
            </a:r>
            <a:r>
              <a:rPr lang="en-US" sz="2000" dirty="0">
                <a:latin typeface="+mn-lt"/>
              </a:rPr>
              <a:t> &lt; </a:t>
            </a:r>
            <a:r>
              <a:rPr lang="en-US" sz="2000" dirty="0" err="1">
                <a:latin typeface="+mn-lt"/>
              </a:rPr>
              <a:t>Qpc</a:t>
            </a:r>
            <a:endParaRPr lang="en-US" sz="2000" dirty="0">
              <a:latin typeface="+mn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685672" y="1143000"/>
            <a:ext cx="4836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itchFamily="34" charset="0"/>
                <a:cs typeface="Calibri" pitchFamily="34" charset="0"/>
              </a:rPr>
              <a:t>Monopoly allocates resources inefficiently</a:t>
            </a:r>
          </a:p>
        </p:txBody>
      </p:sp>
    </p:spTree>
    <p:extLst>
      <p:ext uri="{BB962C8B-B14F-4D97-AF65-F5344CB8AC3E}">
        <p14:creationId xmlns:p14="http://schemas.microsoft.com/office/powerpoint/2010/main" val="303389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7" grpId="0"/>
      <p:bldP spid="48" grpId="0"/>
      <p:bldP spid="50" grpId="0"/>
      <p:bldP spid="51" grpId="0"/>
      <p:bldP spid="52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65237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/>
              <a:t>Monopoly produces quantity where MC = MR</a:t>
            </a:r>
          </a:p>
          <a:p>
            <a:pPr lvl="1"/>
            <a:r>
              <a:rPr lang="en-US" dirty="0"/>
              <a:t>which produces less than the socially efficient quantity of output</a:t>
            </a:r>
          </a:p>
          <a:p>
            <a:pPr lvl="1"/>
            <a:r>
              <a:rPr lang="en-US" dirty="0"/>
              <a:t>charges a Price &gt; Marginal Cost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3907632" y="228600"/>
            <a:ext cx="4855368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Inefficiency of monopoly</a:t>
            </a:r>
          </a:p>
        </p:txBody>
      </p:sp>
    </p:spTree>
    <p:extLst>
      <p:ext uri="{BB962C8B-B14F-4D97-AF65-F5344CB8AC3E}">
        <p14:creationId xmlns:p14="http://schemas.microsoft.com/office/powerpoint/2010/main" val="315966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3505200" y="152400"/>
            <a:ext cx="5562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Price Discrimination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839200" cy="9905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4762" lvl="1" indent="0">
              <a:buNone/>
            </a:pPr>
            <a:r>
              <a:rPr lang="en-US" sz="2600" b="1" dirty="0"/>
              <a:t>Price Discrimination </a:t>
            </a:r>
            <a:r>
              <a:rPr lang="en-US" sz="2600" dirty="0"/>
              <a:t>– selling a product or service at different prices to different customers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2400" y="3429000"/>
            <a:ext cx="87630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Requires the ability to separate customers according to their willingness to pay (market segmentation)</a:t>
            </a:r>
          </a:p>
          <a:p>
            <a:pPr marL="454025" lvl="3" indent="0">
              <a:buNone/>
            </a:pPr>
            <a:r>
              <a:rPr lang="en-US" sz="2200" dirty="0"/>
              <a:t>Certain market forces can prevent firms from price discriminating such as arbitrage (buying a good in one market then selling it in other market at a higher price)</a:t>
            </a:r>
          </a:p>
          <a:p>
            <a:pPr marL="681038" lvl="3" indent="-227013"/>
            <a:endParaRPr lang="en-US" sz="2200" dirty="0"/>
          </a:p>
        </p:txBody>
      </p:sp>
      <p:grpSp>
        <p:nvGrpSpPr>
          <p:cNvPr id="2" name="Group 1"/>
          <p:cNvGrpSpPr/>
          <p:nvPr/>
        </p:nvGrpSpPr>
        <p:grpSpPr>
          <a:xfrm>
            <a:off x="152400" y="1981200"/>
            <a:ext cx="8610600" cy="1600200"/>
            <a:chOff x="152400" y="1981200"/>
            <a:chExt cx="8610600" cy="160020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152400" y="1981200"/>
              <a:ext cx="8610600" cy="1181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600" indent="-228600"/>
              <a:r>
                <a:rPr lang="en-US" sz="2600" dirty="0"/>
                <a:t>Price Discrimination is a rational strategy:</a:t>
              </a:r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 bwMode="auto">
            <a:xfrm>
              <a:off x="609600" y="2408017"/>
              <a:ext cx="8153400" cy="1173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rmAutofit fontScale="77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600" lvl="1" indent="-228600"/>
              <a:r>
                <a:rPr lang="en-US" dirty="0"/>
                <a:t>Charge each customer a price closer to his or her willingness to pay</a:t>
              </a:r>
            </a:p>
            <a:p>
              <a:pPr marL="228600" lvl="1" indent="-228600"/>
              <a:r>
                <a:rPr lang="en-US" dirty="0"/>
                <a:t>Producers earn higher profit</a:t>
              </a:r>
            </a:p>
            <a:p>
              <a:pPr marL="228600" lvl="1" indent="-228600"/>
              <a:r>
                <a:rPr lang="en-US" dirty="0"/>
                <a:t>Sell more output </a:t>
              </a:r>
            </a:p>
          </p:txBody>
        </p:sp>
      </p:grp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52400" y="5334000"/>
            <a:ext cx="85344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Perfect price discrimination charges each customer a different price exactly equal to his or her willingness to pay</a:t>
            </a:r>
          </a:p>
        </p:txBody>
      </p:sp>
    </p:spTree>
    <p:extLst>
      <p:ext uri="{BB962C8B-B14F-4D97-AF65-F5344CB8AC3E}">
        <p14:creationId xmlns:p14="http://schemas.microsoft.com/office/powerpoint/2010/main" val="197913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1220</Words>
  <Application>Microsoft Office PowerPoint</Application>
  <PresentationFormat>On-screen Show (4:3)</PresentationFormat>
  <Paragraphs>398</Paragraphs>
  <Slides>16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Inefficiency of monopoly</vt:lpstr>
      <vt:lpstr>Price Discrimination</vt:lpstr>
      <vt:lpstr>Price Discrimination</vt:lpstr>
      <vt:lpstr>Antitrust and Monopoly</vt:lpstr>
      <vt:lpstr>PowerPoint Presentation</vt:lpstr>
      <vt:lpstr>PowerPoint Presentation</vt:lpstr>
      <vt:lpstr>PowerPoint Presentation</vt:lpstr>
      <vt:lpstr>PowerPoint Presentation</vt:lpstr>
      <vt:lpstr>Comparing Perfect Competition to Monopoly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Michael Roberson</cp:lastModifiedBy>
  <cp:revision>3</cp:revision>
  <dcterms:created xsi:type="dcterms:W3CDTF">2017-01-06T15:45:39Z</dcterms:created>
  <dcterms:modified xsi:type="dcterms:W3CDTF">2025-11-19T21:46:02Z</dcterms:modified>
</cp:coreProperties>
</file>