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theme/theme5.xml" ContentType="application/vnd.openxmlformats-officedocument.theme+xml"/>
  <Override PartName="/ppt/slideLayouts/slideLayout7.xml" ContentType="application/vnd.openxmlformats-officedocument.presentationml.slideLayout+xml"/>
  <Override PartName="/ppt/theme/theme6.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7.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 id="2147483655" r:id="rId3"/>
    <p:sldMasterId id="2147483674" r:id="rId4"/>
    <p:sldMasterId id="2147483705" r:id="rId5"/>
    <p:sldMasterId id="2147483676" r:id="rId6"/>
    <p:sldMasterId id="2147483839" r:id="rId7"/>
    <p:sldMasterId id="2147483854" r:id="rId8"/>
  </p:sldMasterIdLst>
  <p:notesMasterIdLst>
    <p:notesMasterId r:id="rId34"/>
  </p:notesMasterIdLst>
  <p:sldIdLst>
    <p:sldId id="259" r:id="rId9"/>
    <p:sldId id="303" r:id="rId10"/>
    <p:sldId id="301" r:id="rId11"/>
    <p:sldId id="300" r:id="rId12"/>
    <p:sldId id="296" r:id="rId13"/>
    <p:sldId id="261" r:id="rId14"/>
    <p:sldId id="305" r:id="rId15"/>
    <p:sldId id="266" r:id="rId16"/>
    <p:sldId id="271" r:id="rId17"/>
    <p:sldId id="304" r:id="rId18"/>
    <p:sldId id="273" r:id="rId19"/>
    <p:sldId id="281" r:id="rId20"/>
    <p:sldId id="265" r:id="rId21"/>
    <p:sldId id="298" r:id="rId22"/>
    <p:sldId id="275" r:id="rId23"/>
    <p:sldId id="277" r:id="rId24"/>
    <p:sldId id="285" r:id="rId25"/>
    <p:sldId id="286" r:id="rId26"/>
    <p:sldId id="287" r:id="rId27"/>
    <p:sldId id="288" r:id="rId28"/>
    <p:sldId id="289" r:id="rId29"/>
    <p:sldId id="290" r:id="rId30"/>
    <p:sldId id="291" r:id="rId31"/>
    <p:sldId id="292" r:id="rId32"/>
    <p:sldId id="293"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6666FF"/>
    <a:srgbClr val="800080"/>
    <a:srgbClr val="000070"/>
    <a:srgbClr val="000099"/>
    <a:srgbClr val="F8EDEC"/>
    <a:srgbClr val="0000B8"/>
    <a:srgbClr val="006400"/>
    <a:srgbClr val="9E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66" autoAdjust="0"/>
    <p:restoredTop sz="94667" autoAdjust="0"/>
  </p:normalViewPr>
  <p:slideViewPr>
    <p:cSldViewPr snapToGrid="0">
      <p:cViewPr>
        <p:scale>
          <a:sx n="80" d="100"/>
          <a:sy n="80" d="100"/>
        </p:scale>
        <p:origin x="-786" y="-2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slideMaster" Target="slideMasters/slideMaster3.xml"/><Relationship Id="rId21" Type="http://schemas.openxmlformats.org/officeDocument/2006/relationships/slide" Target="slides/slide13.xml"/><Relationship Id="rId34"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29BC1B9-9356-4F00-B6FD-AA30A55DF3A1}" type="datetimeFigureOut">
              <a:rPr lang="en-US"/>
              <a:pPr>
                <a:defRPr/>
              </a:pPr>
              <a:t>5/4/2013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D1FEA59-F381-492F-85BA-DD53873A40F9}" type="slidenum">
              <a:rPr lang="en-US"/>
              <a:pPr>
                <a:defRPr/>
              </a:pPr>
              <a:t>‹#›</a:t>
            </a:fld>
            <a:endParaRPr lang="en-US"/>
          </a:p>
        </p:txBody>
      </p:sp>
    </p:spTree>
    <p:extLst>
      <p:ext uri="{BB962C8B-B14F-4D97-AF65-F5344CB8AC3E}">
        <p14:creationId xmlns:p14="http://schemas.microsoft.com/office/powerpoint/2010/main" val="6473436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0B3E448-2907-4BE9-8D46-DDBB188F1ADD}" type="slidenum">
              <a:rPr lang="en-US" smtClean="0"/>
              <a:pPr>
                <a:defRPr/>
              </a:pPr>
              <a:t>2</a:t>
            </a:fld>
            <a:endParaRPr lang="en-US"/>
          </a:p>
        </p:txBody>
      </p:sp>
    </p:spTree>
    <p:extLst>
      <p:ext uri="{BB962C8B-B14F-4D97-AF65-F5344CB8AC3E}">
        <p14:creationId xmlns:p14="http://schemas.microsoft.com/office/powerpoint/2010/main" val="3545552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2" name="Title 1"/>
          <p:cNvSpPr>
            <a:spLocks noGrp="1"/>
          </p:cNvSpPr>
          <p:nvPr>
            <p:ph type="ctrTitle"/>
          </p:nvPr>
        </p:nvSpPr>
        <p:spPr>
          <a:xfrm>
            <a:off x="0" y="2514600"/>
            <a:ext cx="9144000" cy="2514600"/>
          </a:xfrm>
          <a:prstGeom prst="rect">
            <a:avLst/>
          </a:prstGeom>
        </p:spPr>
        <p:txBody>
          <a:bodyPr/>
          <a:lstStyle>
            <a:lvl1pPr algn="ctr">
              <a:defRPr sz="4000" b="0" baseline="0">
                <a:solidFill>
                  <a:srgbClr val="A61902"/>
                </a:solidFill>
                <a:latin typeface="Times New Roman" pitchFamily="18" charset="0"/>
                <a:ea typeface="Arial Unicode MS" pitchFamily="34" charset="-128"/>
                <a:cs typeface="Times New Roman" pitchFamily="18" charset="0"/>
              </a:defRPr>
            </a:lvl1pPr>
          </a:lstStyle>
          <a:p>
            <a:endParaRPr lang="en-US" dirty="0"/>
          </a:p>
        </p:txBody>
      </p:sp>
    </p:spTree>
    <p:extLst>
      <p:ext uri="{BB962C8B-B14F-4D97-AF65-F5344CB8AC3E}">
        <p14:creationId xmlns:p14="http://schemas.microsoft.com/office/powerpoint/2010/main" val="507126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C679F9F-ECEA-473B-B7CA-184A198ECEF6}" type="slidenum">
              <a:rPr lang="en-US"/>
              <a:pPr>
                <a:defRPr/>
              </a:pPr>
              <a:t>‹#›</a:t>
            </a:fld>
            <a:endParaRPr lang="en-US"/>
          </a:p>
        </p:txBody>
      </p:sp>
    </p:spTree>
    <p:extLst>
      <p:ext uri="{BB962C8B-B14F-4D97-AF65-F5344CB8AC3E}">
        <p14:creationId xmlns:p14="http://schemas.microsoft.com/office/powerpoint/2010/main" val="46676328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706630A-1117-4E8B-AECD-69331B4E20BD}" type="datetime1">
              <a:rPr lang="en-US"/>
              <a:pPr>
                <a:defRPr/>
              </a:pPr>
              <a:t>5/4/2013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5C9CFF5-4B03-4800-AEC5-56FFB1F0FE22}" type="slidenum">
              <a:rPr lang="en-US"/>
              <a:pPr>
                <a:defRPr/>
              </a:pPr>
              <a:t>‹#›</a:t>
            </a:fld>
            <a:endParaRPr lang="en-US"/>
          </a:p>
        </p:txBody>
      </p:sp>
    </p:spTree>
    <p:extLst>
      <p:ext uri="{BB962C8B-B14F-4D97-AF65-F5344CB8AC3E}">
        <p14:creationId xmlns:p14="http://schemas.microsoft.com/office/powerpoint/2010/main" val="327331606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32B14F7-C207-40DB-A6DA-A9393BD70B97}" type="datetime1">
              <a:rPr lang="en-US"/>
              <a:pPr>
                <a:defRPr/>
              </a:pPr>
              <a:t>5/4/2013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51850E2-8A60-45C7-A730-A4E0403C90DB}" type="slidenum">
              <a:rPr lang="en-US"/>
              <a:pPr>
                <a:defRPr/>
              </a:pPr>
              <a:t>‹#›</a:t>
            </a:fld>
            <a:endParaRPr lang="en-US"/>
          </a:p>
        </p:txBody>
      </p:sp>
    </p:spTree>
    <p:extLst>
      <p:ext uri="{BB962C8B-B14F-4D97-AF65-F5344CB8AC3E}">
        <p14:creationId xmlns:p14="http://schemas.microsoft.com/office/powerpoint/2010/main" val="287106521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4256970-0694-4989-9A5C-99D7684D3170}" type="datetime1">
              <a:rPr lang="en-US"/>
              <a:pPr>
                <a:defRPr/>
              </a:pPr>
              <a:t>5/4/2013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16544F3-EBB8-4806-8305-D571BD41D4A1}" type="slidenum">
              <a:rPr lang="en-US"/>
              <a:pPr>
                <a:defRPr/>
              </a:pPr>
              <a:t>‹#›</a:t>
            </a:fld>
            <a:endParaRPr lang="en-US"/>
          </a:p>
        </p:txBody>
      </p:sp>
    </p:spTree>
    <p:extLst>
      <p:ext uri="{BB962C8B-B14F-4D97-AF65-F5344CB8AC3E}">
        <p14:creationId xmlns:p14="http://schemas.microsoft.com/office/powerpoint/2010/main" val="218211120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990600"/>
            <a:ext cx="5111750" cy="5135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990600"/>
            <a:ext cx="3008313" cy="5135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2669E81-1A9B-4D40-A22B-AFFA9C3CE654}" type="datetime1">
              <a:rPr lang="en-US"/>
              <a:pPr>
                <a:defRPr/>
              </a:pPr>
              <a:t>5/4/2013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002E12C-EA20-4AA7-BE02-4507190CF7E8}" type="slidenum">
              <a:rPr lang="en-US"/>
              <a:pPr>
                <a:defRPr/>
              </a:pPr>
              <a:t>‹#›</a:t>
            </a:fld>
            <a:endParaRPr lang="en-US"/>
          </a:p>
        </p:txBody>
      </p:sp>
    </p:spTree>
    <p:extLst>
      <p:ext uri="{BB962C8B-B14F-4D97-AF65-F5344CB8AC3E}">
        <p14:creationId xmlns:p14="http://schemas.microsoft.com/office/powerpoint/2010/main" val="203257149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066799"/>
            <a:ext cx="5486400" cy="36607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30523486-68EE-4949-AF4D-0AAC10DE3541}" type="slidenum">
              <a:rPr lang="en-US"/>
              <a:pPr>
                <a:defRPr/>
              </a:pPr>
              <a:t>‹#›</a:t>
            </a:fld>
            <a:endParaRPr lang="en-US"/>
          </a:p>
        </p:txBody>
      </p:sp>
    </p:spTree>
    <p:extLst>
      <p:ext uri="{BB962C8B-B14F-4D97-AF65-F5344CB8AC3E}">
        <p14:creationId xmlns:p14="http://schemas.microsoft.com/office/powerpoint/2010/main" val="1121794561"/>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C807CF6-EB3C-42EF-A7F6-0840BAC47166}" type="slidenum">
              <a:rPr lang="en-US"/>
              <a:pPr>
                <a:defRPr/>
              </a:pPr>
              <a:t>‹#›</a:t>
            </a:fld>
            <a:endParaRPr lang="en-US"/>
          </a:p>
        </p:txBody>
      </p:sp>
    </p:spTree>
    <p:extLst>
      <p:ext uri="{BB962C8B-B14F-4D97-AF65-F5344CB8AC3E}">
        <p14:creationId xmlns:p14="http://schemas.microsoft.com/office/powerpoint/2010/main" val="1997576639"/>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D649FB4-E7D5-43B3-8A95-649D586B86FA}" type="datetime1">
              <a:rPr lang="en-US"/>
              <a:pPr>
                <a:defRPr/>
              </a:pPr>
              <a:t>5/4/2013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1C94C0-D891-46D1-8DB0-5AA7F25FA6FB}" type="slidenum">
              <a:rPr lang="en-US"/>
              <a:pPr>
                <a:defRPr/>
              </a:pPr>
              <a:t>‹#›</a:t>
            </a:fld>
            <a:endParaRPr lang="en-US"/>
          </a:p>
        </p:txBody>
      </p:sp>
    </p:spTree>
    <p:extLst>
      <p:ext uri="{BB962C8B-B14F-4D97-AF65-F5344CB8AC3E}">
        <p14:creationId xmlns:p14="http://schemas.microsoft.com/office/powerpoint/2010/main" val="217794548"/>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7026B16-30E2-435E-B45F-25929B89336E}" type="datetime1">
              <a:rPr lang="en-US"/>
              <a:pPr>
                <a:defRPr/>
              </a:pPr>
              <a:t>5/4/2013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D729519-181C-476B-9F30-B653F29741B2}" type="slidenum">
              <a:rPr lang="en-US"/>
              <a:pPr>
                <a:defRPr/>
              </a:pPr>
              <a:t>‹#›</a:t>
            </a:fld>
            <a:endParaRPr lang="en-US"/>
          </a:p>
        </p:txBody>
      </p:sp>
    </p:spTree>
    <p:extLst>
      <p:ext uri="{BB962C8B-B14F-4D97-AF65-F5344CB8AC3E}">
        <p14:creationId xmlns:p14="http://schemas.microsoft.com/office/powerpoint/2010/main" val="1684050957"/>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Title Only">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4"/>
          <p:cNvSpPr>
            <a:spLocks noGrp="1"/>
          </p:cNvSpPr>
          <p:nvPr>
            <p:ph type="sldNum" sz="quarter" idx="12"/>
          </p:nvPr>
        </p:nvSpPr>
        <p:spPr/>
        <p:txBody>
          <a:bodyPr/>
          <a:lstStyle>
            <a:lvl1pPr>
              <a:defRPr/>
            </a:lvl1pPr>
          </a:lstStyle>
          <a:p>
            <a:pPr>
              <a:defRPr/>
            </a:pPr>
            <a:fld id="{C9D86CA4-9224-43F2-BF82-F46BEFDC3F91}" type="slidenum">
              <a:rPr lang="en-US"/>
              <a:pPr>
                <a:defRPr/>
              </a:pPr>
              <a:t>‹#›</a:t>
            </a:fld>
            <a:endParaRPr lang="en-US"/>
          </a:p>
        </p:txBody>
      </p:sp>
    </p:spTree>
    <p:extLst>
      <p:ext uri="{BB962C8B-B14F-4D97-AF65-F5344CB8AC3E}">
        <p14:creationId xmlns:p14="http://schemas.microsoft.com/office/powerpoint/2010/main" val="1104698033"/>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488F4530-D22A-4E89-BEA1-230AA851798D}" type="slidenum">
              <a:rPr lang="en-US"/>
              <a:pPr>
                <a:defRPr/>
              </a:pPr>
              <a:t>‹#›</a:t>
            </a:fld>
            <a:endParaRPr lang="en-US" dirty="0"/>
          </a:p>
        </p:txBody>
      </p:sp>
    </p:spTree>
    <p:extLst>
      <p:ext uri="{BB962C8B-B14F-4D97-AF65-F5344CB8AC3E}">
        <p14:creationId xmlns:p14="http://schemas.microsoft.com/office/powerpoint/2010/main" val="9757031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143000"/>
            <a:ext cx="3008313" cy="4983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67A8458-4FF8-4BED-91FC-DB46E46AE5C1}" type="datetime1">
              <a:rPr lang="en-US"/>
              <a:pPr>
                <a:defRPr/>
              </a:pPr>
              <a:t>5/4/2013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12F7B4E-93D0-411C-B162-28A44972217C}" type="slidenum">
              <a:rPr lang="en-US"/>
              <a:pPr>
                <a:defRPr/>
              </a:pPr>
              <a:t>‹#›</a:t>
            </a:fld>
            <a:endParaRPr lang="en-US"/>
          </a:p>
        </p:txBody>
      </p:sp>
    </p:spTree>
    <p:extLst>
      <p:ext uri="{BB962C8B-B14F-4D97-AF65-F5344CB8AC3E}">
        <p14:creationId xmlns:p14="http://schemas.microsoft.com/office/powerpoint/2010/main" val="2138198315"/>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9144000" cy="2514600"/>
          </a:xfrm>
          <a:prstGeom prst="rect">
            <a:avLst/>
          </a:prstGeom>
        </p:spPr>
        <p:txBody>
          <a:bodyPr/>
          <a:lstStyle>
            <a:lvl1pPr algn="ctr">
              <a:defRPr sz="4000" b="0" baseline="0">
                <a:solidFill>
                  <a:srgbClr val="A61902"/>
                </a:solidFill>
                <a:latin typeface="Times New Roman" pitchFamily="18" charset="0"/>
                <a:ea typeface="Arial Unicode MS" pitchFamily="34" charset="-128"/>
                <a:cs typeface="Times New Roman" pitchFamily="18" charset="0"/>
              </a:defRPr>
            </a:lvl1pPr>
          </a:lstStyle>
          <a:p>
            <a:endParaRPr lang="en-US" dirty="0"/>
          </a:p>
        </p:txBody>
      </p:sp>
    </p:spTree>
    <p:extLst>
      <p:ext uri="{BB962C8B-B14F-4D97-AF65-F5344CB8AC3E}">
        <p14:creationId xmlns:p14="http://schemas.microsoft.com/office/powerpoint/2010/main" val="38600485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3"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dirty="0" smtClean="0">
                <a:solidFill>
                  <a:srgbClr val="6666FF"/>
                </a:solidFill>
              </a:rPr>
              <a:t>eStudy.us</a:t>
            </a:r>
          </a:p>
        </p:txBody>
      </p:sp>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6"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9D16F2B0-A181-4F04-BD9F-5333FBBD390D}" type="slidenum">
              <a:rPr lang="en-US"/>
              <a:pPr>
                <a:defRPr/>
              </a:pPr>
              <a:t>‹#›</a:t>
            </a:fld>
            <a:endParaRPr lang="en-US"/>
          </a:p>
        </p:txBody>
      </p:sp>
    </p:spTree>
    <p:extLst>
      <p:ext uri="{BB962C8B-B14F-4D97-AF65-F5344CB8AC3E}">
        <p14:creationId xmlns:p14="http://schemas.microsoft.com/office/powerpoint/2010/main" val="352220430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4"/>
          <p:cNvSpPr>
            <a:spLocks noChangeShapeType="1"/>
          </p:cNvSpPr>
          <p:nvPr/>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Line 5"/>
          <p:cNvSpPr>
            <a:spLocks noChangeShapeType="1"/>
          </p:cNvSpPr>
          <p:nvPr/>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 name="Text Box 7"/>
          <p:cNvSpPr txBox="1">
            <a:spLocks noChangeArrowheads="1"/>
          </p:cNvSpPr>
          <p:nvPr/>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CFF8023-9658-44FF-9E9C-91F0CCFD96DA}" type="slidenum">
              <a:rPr lang="en-US"/>
              <a:pPr>
                <a:defRPr/>
              </a:pPr>
              <a:t>‹#›</a:t>
            </a:fld>
            <a:endParaRPr lang="en-US"/>
          </a:p>
        </p:txBody>
      </p:sp>
    </p:spTree>
    <p:extLst>
      <p:ext uri="{BB962C8B-B14F-4D97-AF65-F5344CB8AC3E}">
        <p14:creationId xmlns:p14="http://schemas.microsoft.com/office/powerpoint/2010/main" val="3578265448"/>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1380821-6994-4CE6-8E8E-72FC1AA44DD1}" type="datetime1">
              <a:rPr lang="en-US"/>
              <a:pPr>
                <a:defRPr/>
              </a:pPr>
              <a:t>5/4/2013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19E6EA-F972-44E4-9CAB-031D981164D3}" type="slidenum">
              <a:rPr lang="en-US"/>
              <a:pPr>
                <a:defRPr/>
              </a:pPr>
              <a:t>‹#›</a:t>
            </a:fld>
            <a:endParaRPr lang="en-US"/>
          </a:p>
        </p:txBody>
      </p:sp>
    </p:spTree>
    <p:extLst>
      <p:ext uri="{BB962C8B-B14F-4D97-AF65-F5344CB8AC3E}">
        <p14:creationId xmlns:p14="http://schemas.microsoft.com/office/powerpoint/2010/main" val="94751219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A2B6F6-7C7D-4109-9C70-E3113BDBA979}" type="slidenum">
              <a:rPr lang="en-US"/>
              <a:pPr>
                <a:defRPr/>
              </a:pPr>
              <a:t>‹#›</a:t>
            </a:fld>
            <a:endParaRPr lang="en-US"/>
          </a:p>
        </p:txBody>
      </p:sp>
    </p:spTree>
    <p:extLst>
      <p:ext uri="{BB962C8B-B14F-4D97-AF65-F5344CB8AC3E}">
        <p14:creationId xmlns:p14="http://schemas.microsoft.com/office/powerpoint/2010/main" val="1417254189"/>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A335BF7-6FB4-4923-BF7B-36004CED0344}" type="datetime1">
              <a:rPr lang="en-US"/>
              <a:pPr>
                <a:defRPr/>
              </a:pPr>
              <a:t>5/4/2013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F7A0C5A-ECA3-406E-826A-7A5608E699CA}" type="slidenum">
              <a:rPr lang="en-US"/>
              <a:pPr>
                <a:defRPr/>
              </a:pPr>
              <a:t>‹#›</a:t>
            </a:fld>
            <a:endParaRPr lang="en-US"/>
          </a:p>
        </p:txBody>
      </p:sp>
    </p:spTree>
    <p:extLst>
      <p:ext uri="{BB962C8B-B14F-4D97-AF65-F5344CB8AC3E}">
        <p14:creationId xmlns:p14="http://schemas.microsoft.com/office/powerpoint/2010/main" val="2836759158"/>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867B465-B63D-40BC-90EF-B05A6755DDCD}" type="datetime1">
              <a:rPr lang="en-US"/>
              <a:pPr>
                <a:defRPr/>
              </a:pPr>
              <a:t>5/4/2013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9F1B318-051B-4290-A256-BDD5E6356A80}" type="slidenum">
              <a:rPr lang="en-US"/>
              <a:pPr>
                <a:defRPr/>
              </a:pPr>
              <a:t>‹#›</a:t>
            </a:fld>
            <a:endParaRPr lang="en-US"/>
          </a:p>
        </p:txBody>
      </p:sp>
    </p:spTree>
    <p:extLst>
      <p:ext uri="{BB962C8B-B14F-4D97-AF65-F5344CB8AC3E}">
        <p14:creationId xmlns:p14="http://schemas.microsoft.com/office/powerpoint/2010/main" val="2489409418"/>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3F4854D-AEC1-4546-BDEE-614949682307}" type="datetime1">
              <a:rPr lang="en-US"/>
              <a:pPr>
                <a:defRPr/>
              </a:pPr>
              <a:t>5/4/2013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E55F3AC-0C5A-4B09-9145-061E147E5023}" type="slidenum">
              <a:rPr lang="en-US"/>
              <a:pPr>
                <a:defRPr/>
              </a:pPr>
              <a:t>‹#›</a:t>
            </a:fld>
            <a:endParaRPr lang="en-US"/>
          </a:p>
        </p:txBody>
      </p:sp>
    </p:spTree>
    <p:extLst>
      <p:ext uri="{BB962C8B-B14F-4D97-AF65-F5344CB8AC3E}">
        <p14:creationId xmlns:p14="http://schemas.microsoft.com/office/powerpoint/2010/main" val="1389381974"/>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990600"/>
            <a:ext cx="5111750" cy="5135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990600"/>
            <a:ext cx="3008313" cy="5135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2AE9D6E-CDA9-49DF-B344-F9C496AE446E}" type="datetime1">
              <a:rPr lang="en-US"/>
              <a:pPr>
                <a:defRPr/>
              </a:pPr>
              <a:t>5/4/2013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A6ECE57-B36C-489A-8432-314393E86F40}" type="slidenum">
              <a:rPr lang="en-US"/>
              <a:pPr>
                <a:defRPr/>
              </a:pPr>
              <a:t>‹#›</a:t>
            </a:fld>
            <a:endParaRPr lang="en-US"/>
          </a:p>
        </p:txBody>
      </p:sp>
    </p:spTree>
    <p:extLst>
      <p:ext uri="{BB962C8B-B14F-4D97-AF65-F5344CB8AC3E}">
        <p14:creationId xmlns:p14="http://schemas.microsoft.com/office/powerpoint/2010/main" val="16496928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Tree>
    <p:extLst>
      <p:ext uri="{BB962C8B-B14F-4D97-AF65-F5344CB8AC3E}">
        <p14:creationId xmlns:p14="http://schemas.microsoft.com/office/powerpoint/2010/main" val="3514138289"/>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066799"/>
            <a:ext cx="5486400" cy="36607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389D811D-C80F-45E3-B730-910D080BE24F}" type="slidenum">
              <a:rPr lang="en-US"/>
              <a:pPr>
                <a:defRPr/>
              </a:pPr>
              <a:t>‹#›</a:t>
            </a:fld>
            <a:endParaRPr lang="en-US"/>
          </a:p>
        </p:txBody>
      </p:sp>
    </p:spTree>
    <p:extLst>
      <p:ext uri="{BB962C8B-B14F-4D97-AF65-F5344CB8AC3E}">
        <p14:creationId xmlns:p14="http://schemas.microsoft.com/office/powerpoint/2010/main" val="3037831935"/>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D7B6DD2-DAF8-4287-A32F-1F1321E57D89}" type="slidenum">
              <a:rPr lang="en-US"/>
              <a:pPr>
                <a:defRPr/>
              </a:pPr>
              <a:t>‹#›</a:t>
            </a:fld>
            <a:endParaRPr lang="en-US"/>
          </a:p>
        </p:txBody>
      </p:sp>
    </p:spTree>
    <p:extLst>
      <p:ext uri="{BB962C8B-B14F-4D97-AF65-F5344CB8AC3E}">
        <p14:creationId xmlns:p14="http://schemas.microsoft.com/office/powerpoint/2010/main" val="1611143819"/>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E64678E-6FD9-43E2-85DD-89FB78AE41CF}" type="datetime1">
              <a:rPr lang="en-US"/>
              <a:pPr>
                <a:defRPr/>
              </a:pPr>
              <a:t>5/4/2013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DF17A5A-3154-4DFC-9FFD-E066679D0BF2}" type="slidenum">
              <a:rPr lang="en-US"/>
              <a:pPr>
                <a:defRPr/>
              </a:pPr>
              <a:t>‹#›</a:t>
            </a:fld>
            <a:endParaRPr lang="en-US"/>
          </a:p>
        </p:txBody>
      </p:sp>
    </p:spTree>
    <p:extLst>
      <p:ext uri="{BB962C8B-B14F-4D97-AF65-F5344CB8AC3E}">
        <p14:creationId xmlns:p14="http://schemas.microsoft.com/office/powerpoint/2010/main" val="2780805182"/>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7BFD894-46CA-4D44-ABE1-18047A61C8D9}" type="datetime1">
              <a:rPr lang="en-US"/>
              <a:pPr>
                <a:defRPr/>
              </a:pPr>
              <a:t>5/4/2013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522E84F-6797-4095-907C-2C3E183D7838}" type="slidenum">
              <a:rPr lang="en-US"/>
              <a:pPr>
                <a:defRPr/>
              </a:pPr>
              <a:t>‹#›</a:t>
            </a:fld>
            <a:endParaRPr lang="en-US"/>
          </a:p>
        </p:txBody>
      </p:sp>
    </p:spTree>
    <p:extLst>
      <p:ext uri="{BB962C8B-B14F-4D97-AF65-F5344CB8AC3E}">
        <p14:creationId xmlns:p14="http://schemas.microsoft.com/office/powerpoint/2010/main" val="3989393760"/>
      </p:ext>
    </p:extLst>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Title Only">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4"/>
          <p:cNvSpPr>
            <a:spLocks noGrp="1"/>
          </p:cNvSpPr>
          <p:nvPr>
            <p:ph type="sldNum" sz="quarter" idx="12"/>
          </p:nvPr>
        </p:nvSpPr>
        <p:spPr/>
        <p:txBody>
          <a:bodyPr/>
          <a:lstStyle>
            <a:lvl1pPr>
              <a:defRPr/>
            </a:lvl1pPr>
          </a:lstStyle>
          <a:p>
            <a:pPr>
              <a:defRPr/>
            </a:pPr>
            <a:fld id="{2F040231-3D16-493D-BA61-F13866EFA7C7}" type="slidenum">
              <a:rPr lang="en-US"/>
              <a:pPr>
                <a:defRPr/>
              </a:pPr>
              <a:t>‹#›</a:t>
            </a:fld>
            <a:endParaRPr lang="en-US"/>
          </a:p>
        </p:txBody>
      </p:sp>
    </p:spTree>
    <p:extLst>
      <p:ext uri="{BB962C8B-B14F-4D97-AF65-F5344CB8AC3E}">
        <p14:creationId xmlns:p14="http://schemas.microsoft.com/office/powerpoint/2010/main" val="1030634056"/>
      </p:ext>
    </p:extLst>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143000"/>
            <a:ext cx="3008313" cy="4983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8793B98-E8EF-4970-9E4D-CEDAB5FF7F4C}" type="datetime1">
              <a:rPr lang="en-US"/>
              <a:pPr>
                <a:defRPr/>
              </a:pPr>
              <a:t>5/4/2013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D892C92-1676-49C1-A086-B301E20D9110}" type="slidenum">
              <a:rPr lang="en-US"/>
              <a:pPr>
                <a:defRPr/>
              </a:pPr>
              <a:t>‹#›</a:t>
            </a:fld>
            <a:endParaRPr lang="en-US"/>
          </a:p>
        </p:txBody>
      </p:sp>
    </p:spTree>
    <p:extLst>
      <p:ext uri="{BB962C8B-B14F-4D97-AF65-F5344CB8AC3E}">
        <p14:creationId xmlns:p14="http://schemas.microsoft.com/office/powerpoint/2010/main" val="2426099715"/>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839200" cy="533400"/>
          </a:xfrm>
          <a:prstGeom prst="rect">
            <a:avLst/>
          </a:prstGeom>
        </p:spPr>
        <p:txBody>
          <a:bodyPr/>
          <a:lstStyle>
            <a:lvl1pPr algn="l">
              <a:defRPr sz="2800">
                <a:solidFill>
                  <a:srgbClr val="7E0000"/>
                </a:solidFill>
                <a:latin typeface="Arial Unicode MS" pitchFamily="34" charset="-128"/>
                <a:ea typeface="Arial Unicode MS" pitchFamily="34" charset="-128"/>
                <a:cs typeface="Arial Unicode MS" pitchFamily="34" charset="-128"/>
              </a:defRPr>
            </a:lvl1pPr>
          </a:lstStyle>
          <a:p>
            <a:r>
              <a:rPr lang="en-US" dirty="0" smtClean="0"/>
              <a:t>Click to edit Master title style</a:t>
            </a:r>
            <a:endParaRPr lang="en-US" dirty="0"/>
          </a:p>
        </p:txBody>
      </p:sp>
      <p:sp>
        <p:nvSpPr>
          <p:cNvPr id="3"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77B59320-4C9B-45EB-99C7-B02AC9A0F408}" type="slidenum">
              <a:rPr lang="en-US"/>
              <a:pPr>
                <a:defRPr/>
              </a:pPr>
              <a:t>‹#›</a:t>
            </a:fld>
            <a:endParaRPr lang="en-US"/>
          </a:p>
        </p:txBody>
      </p:sp>
    </p:spTree>
    <p:extLst>
      <p:ext uri="{BB962C8B-B14F-4D97-AF65-F5344CB8AC3E}">
        <p14:creationId xmlns:p14="http://schemas.microsoft.com/office/powerpoint/2010/main" val="3774720886"/>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762000"/>
          </a:xfrm>
          <a:prstGeom prst="rect">
            <a:avLst/>
          </a:prstGeom>
        </p:spPr>
        <p:txBody>
          <a:bodyPr/>
          <a:lstStyle>
            <a:lvl1pPr>
              <a:defRPr sz="4000">
                <a:solidFill>
                  <a:srgbClr val="00007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990600"/>
            <a:ext cx="8534400" cy="5410200"/>
          </a:xfrm>
          <a:prstGeom prst="rect">
            <a:avLst/>
          </a:prstGeom>
        </p:spPr>
        <p:txBody>
          <a:bodyPr/>
          <a:lstStyle>
            <a:lvl1pPr>
              <a:defRPr sz="3400"/>
            </a:lvl1pPr>
            <a:lvl2pPr>
              <a:defRPr sz="3200"/>
            </a:lvl2pPr>
            <a:lvl3pPr>
              <a:defRPr sz="2800"/>
            </a:lvl3pPr>
            <a:lvl4pPr>
              <a:defRPr sz="2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488F4530-D22A-4E89-BEA1-230AA851798D}" type="slidenum">
              <a:rPr lang="en-US"/>
              <a:pPr>
                <a:defRPr/>
              </a:pPr>
              <a:t>‹#›</a:t>
            </a:fld>
            <a:endParaRPr lang="en-US" dirty="0"/>
          </a:p>
        </p:txBody>
      </p:sp>
    </p:spTree>
    <p:extLst>
      <p:ext uri="{BB962C8B-B14F-4D97-AF65-F5344CB8AC3E}">
        <p14:creationId xmlns:p14="http://schemas.microsoft.com/office/powerpoint/2010/main" val="1924741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5" name="Content Placeholder 4"/>
          <p:cNvSpPr>
            <a:spLocks noGrp="1"/>
          </p:cNvSpPr>
          <p:nvPr>
            <p:ph sz="quarter" idx="10"/>
          </p:nvPr>
        </p:nvSpPr>
        <p:spPr>
          <a:xfrm>
            <a:off x="304800" y="1066800"/>
            <a:ext cx="8534400" cy="54102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a:xfrm>
            <a:off x="1295400" y="0"/>
            <a:ext cx="6477000" cy="1066800"/>
          </a:xfrm>
          <a:prstGeom prst="rect">
            <a:avLst/>
          </a:prstGeom>
        </p:spPr>
        <p:txBody>
          <a:bodyPr/>
          <a:lstStyle>
            <a:lvl1pPr>
              <a:defRPr sz="3200">
                <a:solidFill>
                  <a:srgbClr val="9E0000"/>
                </a:solidFill>
              </a:defRPr>
            </a:lvl1pPr>
          </a:lstStyle>
          <a:p>
            <a:r>
              <a:rPr lang="en-US" dirty="0" smtClean="0"/>
              <a:t>Click to edit Master title style</a:t>
            </a:r>
            <a:endParaRPr lang="en-US" dirty="0"/>
          </a:p>
        </p:txBody>
      </p:sp>
      <p:sp>
        <p:nvSpPr>
          <p:cNvPr id="9" name="Slide Number Placeholder 5"/>
          <p:cNvSpPr>
            <a:spLocks noGrp="1"/>
          </p:cNvSpPr>
          <p:nvPr>
            <p:ph type="sldNum" sz="quarter" idx="11"/>
          </p:nvPr>
        </p:nvSpPr>
        <p:spPr>
          <a:xfrm>
            <a:off x="8534400" y="6400800"/>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D380DB2B-A827-46B5-80DC-DC65EB8E9854}" type="slidenum">
              <a:rPr lang="en-US"/>
              <a:pPr>
                <a:defRPr/>
              </a:pPr>
              <a:t>‹#›</a:t>
            </a:fld>
            <a:endParaRPr lang="en-US"/>
          </a:p>
        </p:txBody>
      </p:sp>
    </p:spTree>
    <p:extLst>
      <p:ext uri="{BB962C8B-B14F-4D97-AF65-F5344CB8AC3E}">
        <p14:creationId xmlns:p14="http://schemas.microsoft.com/office/powerpoint/2010/main" val="2386092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5" name="Content Placeholder 4"/>
          <p:cNvSpPr>
            <a:spLocks noGrp="1"/>
          </p:cNvSpPr>
          <p:nvPr>
            <p:ph sz="quarter" idx="10"/>
          </p:nvPr>
        </p:nvSpPr>
        <p:spPr>
          <a:xfrm>
            <a:off x="304800" y="914400"/>
            <a:ext cx="8534400" cy="55626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a:xfrm>
            <a:off x="304800" y="381000"/>
            <a:ext cx="8610600" cy="533400"/>
          </a:xfrm>
          <a:prstGeom prst="rect">
            <a:avLst/>
          </a:prstGeom>
        </p:spPr>
        <p:txBody>
          <a:bodyPr/>
          <a:lstStyle>
            <a:lvl1pPr>
              <a:defRPr sz="3200">
                <a:solidFill>
                  <a:srgbClr val="000099"/>
                </a:solidFill>
              </a:defRPr>
            </a:lvl1pPr>
          </a:lstStyle>
          <a:p>
            <a:r>
              <a:rPr lang="en-US" dirty="0" smtClean="0"/>
              <a:t>Click to edit Master title style</a:t>
            </a:r>
            <a:endParaRPr lang="en-US" dirty="0"/>
          </a:p>
        </p:txBody>
      </p:sp>
      <p:sp>
        <p:nvSpPr>
          <p:cNvPr id="9" name="Slide Number Placeholder 5"/>
          <p:cNvSpPr>
            <a:spLocks noGrp="1"/>
          </p:cNvSpPr>
          <p:nvPr>
            <p:ph type="sldNum" sz="quarter" idx="11"/>
          </p:nvPr>
        </p:nvSpPr>
        <p:spPr>
          <a:xfrm>
            <a:off x="8534400" y="6416675"/>
            <a:ext cx="609600" cy="365125"/>
          </a:xfrm>
          <a:prstGeom prst="rect">
            <a:avLst/>
          </a:prstGeom>
        </p:spPr>
        <p:txBody>
          <a:bodyPr/>
          <a:lstStyle>
            <a:lvl1pPr algn="ctr" fontAlgn="auto">
              <a:spcBef>
                <a:spcPts val="0"/>
              </a:spcBef>
              <a:spcAft>
                <a:spcPts val="0"/>
              </a:spcAft>
              <a:defRPr>
                <a:latin typeface="+mn-lt"/>
                <a:cs typeface="+mn-cs"/>
              </a:defRPr>
            </a:lvl1pPr>
          </a:lstStyle>
          <a:p>
            <a:pPr>
              <a:defRPr/>
            </a:pPr>
            <a:fld id="{CD5AFECA-592B-4E18-8395-86A156EE9CA8}" type="slidenum">
              <a:rPr lang="en-US"/>
              <a:pPr>
                <a:defRPr/>
              </a:pPr>
              <a:t>‹#›</a:t>
            </a:fld>
            <a:endParaRPr lang="en-US"/>
          </a:p>
        </p:txBody>
      </p:sp>
    </p:spTree>
    <p:extLst>
      <p:ext uri="{BB962C8B-B14F-4D97-AF65-F5344CB8AC3E}">
        <p14:creationId xmlns:p14="http://schemas.microsoft.com/office/powerpoint/2010/main" val="2646831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4"/>
          <p:cNvSpPr>
            <a:spLocks noChangeShapeType="1"/>
          </p:cNvSpPr>
          <p:nvPr/>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Line 5"/>
          <p:cNvSpPr>
            <a:spLocks noChangeShapeType="1"/>
          </p:cNvSpPr>
          <p:nvPr/>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 name="Text Box 7"/>
          <p:cNvSpPr txBox="1">
            <a:spLocks noChangeArrowheads="1"/>
          </p:cNvSpPr>
          <p:nvPr/>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7145C20-F3DC-493C-ADE1-7CC3B87FFF71}" type="slidenum">
              <a:rPr lang="en-US"/>
              <a:pPr>
                <a:defRPr/>
              </a:pPr>
              <a:t>‹#›</a:t>
            </a:fld>
            <a:endParaRPr lang="en-US"/>
          </a:p>
        </p:txBody>
      </p:sp>
    </p:spTree>
    <p:extLst>
      <p:ext uri="{BB962C8B-B14F-4D97-AF65-F5344CB8AC3E}">
        <p14:creationId xmlns:p14="http://schemas.microsoft.com/office/powerpoint/2010/main" val="2318048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7335569-59B4-4372-AD5E-63B0C87312EB}" type="datetime1">
              <a:rPr lang="en-US"/>
              <a:pPr>
                <a:defRPr/>
              </a:pPr>
              <a:t>5/4/2013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3A9AC1-03E3-4053-84FA-418E127A1F7A}" type="slidenum">
              <a:rPr lang="en-US"/>
              <a:pPr>
                <a:defRPr/>
              </a:pPr>
              <a:t>‹#›</a:t>
            </a:fld>
            <a:endParaRPr lang="en-US"/>
          </a:p>
        </p:txBody>
      </p:sp>
    </p:spTree>
    <p:extLst>
      <p:ext uri="{BB962C8B-B14F-4D97-AF65-F5344CB8AC3E}">
        <p14:creationId xmlns:p14="http://schemas.microsoft.com/office/powerpoint/2010/main" val="3401863438"/>
      </p:ext>
    </p:extLst>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6.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7.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2" Type="http://schemas.openxmlformats.org/officeDocument/2006/relationships/slideLayout" Target="../slideLayouts/slideLayout9.xml"/><Relationship Id="rId16" Type="http://schemas.openxmlformats.org/officeDocument/2006/relationships/theme" Target="../theme/theme7.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slideLayout" Target="../slideLayouts/slideLayout2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7"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949"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950"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932" r:id="rId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9"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951" r:id="rId1"/>
    <p:sldLayoutId id="2147483965" r:id="rId2"/>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952"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Rectangle 11"/>
          <p:cNvSpPr>
            <a:spLocks noChangeArrowheads="1"/>
          </p:cNvSpPr>
          <p:nvPr userDrawn="1"/>
        </p:nvSpPr>
        <p:spPr bwMode="auto">
          <a:xfrm>
            <a:off x="3429000" y="0"/>
            <a:ext cx="200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b="1">
                <a:solidFill>
                  <a:schemeClr val="bg1"/>
                </a:solidFill>
                <a:latin typeface="Arial Unicode MS" pitchFamily="34" charset="-128"/>
                <a:ea typeface="Arial Unicode MS" pitchFamily="34" charset="-128"/>
                <a:cs typeface="Arial Unicode MS" pitchFamily="34" charset="-128"/>
              </a:rPr>
              <a:t>APPENDIX</a:t>
            </a:r>
          </a:p>
        </p:txBody>
      </p:sp>
      <p:sp>
        <p:nvSpPr>
          <p:cNvPr id="6147" name="Line 4"/>
          <p:cNvSpPr>
            <a:spLocks noChangeShapeType="1"/>
          </p:cNvSpPr>
          <p:nvPr userDrawn="1"/>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8" name="Line 5"/>
          <p:cNvSpPr>
            <a:spLocks noChangeShapeType="1"/>
          </p:cNvSpPr>
          <p:nvPr userDrawn="1"/>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Text Box 7"/>
          <p:cNvSpPr txBox="1">
            <a:spLocks noChangeArrowheads="1"/>
          </p:cNvSpPr>
          <p:nvPr userDrawn="1"/>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953"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2484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DFB0FA1-05E9-4AFB-8348-27E513A6BA15}" type="datetime1">
              <a:rPr lang="en-US"/>
              <a:pPr>
                <a:defRPr/>
              </a:pPr>
              <a:t>5/4/2013</a:t>
            </a:fld>
            <a:endParaRPr lang="en-US" dirty="0"/>
          </a:p>
        </p:txBody>
      </p:sp>
      <p:sp>
        <p:nvSpPr>
          <p:cNvPr id="5" name="Footer Placeholder 4"/>
          <p:cNvSpPr>
            <a:spLocks noGrp="1"/>
          </p:cNvSpPr>
          <p:nvPr>
            <p:ph type="ftr" sz="quarter" idx="3"/>
          </p:nvPr>
        </p:nvSpPr>
        <p:spPr>
          <a:xfrm>
            <a:off x="3124200" y="62484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2484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6748070-AC16-4196-AEFD-9937EC18EE96}" type="slidenum">
              <a:rPr lang="en-US"/>
              <a:pPr>
                <a:defRPr/>
              </a:pPr>
              <a:t>‹#›</a:t>
            </a:fld>
            <a:endParaRPr lang="en-US"/>
          </a:p>
        </p:txBody>
      </p:sp>
      <p:sp>
        <p:nvSpPr>
          <p:cNvPr id="2054" name="Text Box 7"/>
          <p:cNvSpPr txBox="1">
            <a:spLocks noChangeArrowheads="1"/>
          </p:cNvSpPr>
          <p:nvPr/>
        </p:nvSpPr>
        <p:spPr bwMode="auto">
          <a:xfrm>
            <a:off x="5257800" y="6627813"/>
            <a:ext cx="38862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900" smtClean="0">
                <a:solidFill>
                  <a:srgbClr val="7F7F7F"/>
                </a:solidFill>
              </a:rPr>
              <a:t>copyright © michael .roberson@eStudy.us 2010, All  rights reserved</a:t>
            </a:r>
          </a:p>
        </p:txBody>
      </p:sp>
      <p:sp>
        <p:nvSpPr>
          <p:cNvPr id="7175" name="Line 4"/>
          <p:cNvSpPr>
            <a:spLocks noChangeShapeType="1"/>
          </p:cNvSpPr>
          <p:nvPr/>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6" name="Line 5"/>
          <p:cNvSpPr>
            <a:spLocks noChangeShapeType="1"/>
          </p:cNvSpPr>
          <p:nvPr/>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7" name="Text Box 7"/>
          <p:cNvSpPr txBox="1">
            <a:spLocks noChangeArrowheads="1"/>
          </p:cNvSpPr>
          <p:nvPr/>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954" r:id="rId1"/>
    <p:sldLayoutId id="2147483933" r:id="rId2"/>
    <p:sldLayoutId id="2147483955" r:id="rId3"/>
    <p:sldLayoutId id="2147483934" r:id="rId4"/>
    <p:sldLayoutId id="2147483935" r:id="rId5"/>
    <p:sldLayoutId id="2147483936" r:id="rId6"/>
    <p:sldLayoutId id="2147483937" r:id="rId7"/>
    <p:sldLayoutId id="2147483956" r:id="rId8"/>
    <p:sldLayoutId id="2147483957" r:id="rId9"/>
    <p:sldLayoutId id="2147483938" r:id="rId10"/>
    <p:sldLayoutId id="2147483939" r:id="rId11"/>
    <p:sldLayoutId id="2147483958" r:id="rId12"/>
    <p:sldLayoutId id="2147483940" r:id="rId13"/>
    <p:sldLayoutId id="2147483959" r:id="rId14"/>
    <p:sldLayoutId id="2147483967" r:id="rId15"/>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2484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724AF648-0E85-4CD7-835B-401DAFA0D27C}" type="datetime1">
              <a:rPr lang="en-US"/>
              <a:pPr>
                <a:defRPr/>
              </a:pPr>
              <a:t>5/4/2013</a:t>
            </a:fld>
            <a:endParaRPr lang="en-US" dirty="0"/>
          </a:p>
        </p:txBody>
      </p:sp>
      <p:sp>
        <p:nvSpPr>
          <p:cNvPr id="5" name="Footer Placeholder 4"/>
          <p:cNvSpPr>
            <a:spLocks noGrp="1"/>
          </p:cNvSpPr>
          <p:nvPr>
            <p:ph type="ftr" sz="quarter" idx="3"/>
          </p:nvPr>
        </p:nvSpPr>
        <p:spPr>
          <a:xfrm>
            <a:off x="3124200" y="62484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2484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A840E9C-3749-4A1C-91C4-576AB0C99242}" type="slidenum">
              <a:rPr lang="en-US"/>
              <a:pPr>
                <a:defRPr/>
              </a:pPr>
              <a:t>‹#›</a:t>
            </a:fld>
            <a:endParaRPr lang="en-US"/>
          </a:p>
        </p:txBody>
      </p:sp>
      <p:sp>
        <p:nvSpPr>
          <p:cNvPr id="3078" name="Text Box 7"/>
          <p:cNvSpPr txBox="1">
            <a:spLocks noChangeArrowheads="1"/>
          </p:cNvSpPr>
          <p:nvPr/>
        </p:nvSpPr>
        <p:spPr bwMode="auto">
          <a:xfrm>
            <a:off x="5257800" y="6627813"/>
            <a:ext cx="38862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900" smtClean="0">
                <a:solidFill>
                  <a:srgbClr val="7F7F7F"/>
                </a:solidFill>
              </a:rPr>
              <a:t>copyright © michael .roberson@eStudy.us 2010, All  rights reserved</a:t>
            </a:r>
          </a:p>
        </p:txBody>
      </p:sp>
      <p:sp>
        <p:nvSpPr>
          <p:cNvPr id="8199" name="Line 4"/>
          <p:cNvSpPr>
            <a:spLocks noChangeShapeType="1"/>
          </p:cNvSpPr>
          <p:nvPr/>
        </p:nvSpPr>
        <p:spPr bwMode="auto">
          <a:xfrm>
            <a:off x="0" y="793750"/>
            <a:ext cx="9144000" cy="0"/>
          </a:xfrm>
          <a:prstGeom prst="line">
            <a:avLst/>
          </a:prstGeom>
          <a:noFill/>
          <a:ln w="952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0" name="Line 5"/>
          <p:cNvSpPr>
            <a:spLocks noChangeShapeType="1"/>
          </p:cNvSpPr>
          <p:nvPr/>
        </p:nvSpPr>
        <p:spPr bwMode="auto">
          <a:xfrm>
            <a:off x="0" y="946150"/>
            <a:ext cx="9144000" cy="0"/>
          </a:xfrm>
          <a:prstGeom prst="line">
            <a:avLst/>
          </a:prstGeom>
          <a:noFill/>
          <a:ln w="28575">
            <a:solidFill>
              <a:srgbClr val="33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1" name="Text Box 7"/>
          <p:cNvSpPr txBox="1">
            <a:spLocks noChangeArrowheads="1"/>
          </p:cNvSpPr>
          <p:nvPr/>
        </p:nvSpPr>
        <p:spPr bwMode="auto">
          <a:xfrm>
            <a:off x="228600" y="0"/>
            <a:ext cx="3657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6000" smtClean="0">
                <a:solidFill>
                  <a:srgbClr val="6666FF"/>
                </a:solidFill>
              </a:rPr>
              <a:t>eStudy.us</a:t>
            </a:r>
          </a:p>
        </p:txBody>
      </p:sp>
    </p:spTree>
  </p:cSld>
  <p:clrMap bg1="lt1" tx1="dk1" bg2="lt2" tx2="dk2" accent1="accent1" accent2="accent2" accent3="accent3" accent4="accent4" accent5="accent5" accent6="accent6" hlink="hlink" folHlink="folHlink"/>
  <p:sldLayoutIdLst>
    <p:sldLayoutId id="2147483960" r:id="rId1"/>
    <p:sldLayoutId id="2147483941" r:id="rId2"/>
    <p:sldLayoutId id="2147483961" r:id="rId3"/>
    <p:sldLayoutId id="2147483942" r:id="rId4"/>
    <p:sldLayoutId id="2147483943" r:id="rId5"/>
    <p:sldLayoutId id="2147483944" r:id="rId6"/>
    <p:sldLayoutId id="2147483945" r:id="rId7"/>
    <p:sldLayoutId id="2147483962" r:id="rId8"/>
    <p:sldLayoutId id="2147483963" r:id="rId9"/>
    <p:sldLayoutId id="2147483946" r:id="rId10"/>
    <p:sldLayoutId id="2147483947" r:id="rId11"/>
    <p:sldLayoutId id="2147483964" r:id="rId12"/>
    <p:sldLayoutId id="2147483948" r:id="rId13"/>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0" y="2590800"/>
            <a:ext cx="9144000" cy="2438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4800" dirty="0" smtClean="0">
                <a:solidFill>
                  <a:schemeClr val="bg1">
                    <a:lumMod val="50000"/>
                  </a:schemeClr>
                </a:solidFill>
                <a:latin typeface="Calibri" pitchFamily="34" charset="0"/>
              </a:rPr>
              <a:t>Oligopoly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20675" y="1401763"/>
          <a:ext cx="8378826" cy="3671887"/>
        </p:xfrm>
        <a:graphic>
          <a:graphicData uri="http://schemas.openxmlformats.org/drawingml/2006/table">
            <a:tbl>
              <a:tblPr>
                <a:tableStyleId>{5C22544A-7EE6-4342-B048-85BDC9FD1C3A}</a:tableStyleId>
              </a:tblPr>
              <a:tblGrid>
                <a:gridCol w="1022547"/>
                <a:gridCol w="953593"/>
                <a:gridCol w="3201343"/>
                <a:gridCol w="3201343"/>
              </a:tblGrid>
              <a:tr h="365777">
                <a:tc>
                  <a:txBody>
                    <a:bodyPr/>
                    <a:lstStyle/>
                    <a:p>
                      <a:pPr algn="ctr"/>
                      <a:endParaRPr lang="en-US" sz="1800" dirty="0"/>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1800" b="1" dirty="0" smtClean="0">
                          <a:solidFill>
                            <a:schemeClr val="tx1"/>
                          </a:solidFill>
                        </a:rPr>
                        <a:t>Bonnie’s decision</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5777">
                <a:tc>
                  <a:txBody>
                    <a:bodyPr/>
                    <a:lstStyle/>
                    <a:p>
                      <a:pPr algn="ctr"/>
                      <a:endParaRPr lang="en-US" sz="1800"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smtClean="0">
                          <a:solidFill>
                            <a:schemeClr val="tx1"/>
                          </a:solidFill>
                        </a:rPr>
                        <a:t>Confess </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smtClean="0">
                          <a:solidFill>
                            <a:schemeClr val="tx1"/>
                          </a:solidFill>
                        </a:rPr>
                        <a:t>Remain silent</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463108">
                <a:tc rowSpan="2">
                  <a:txBody>
                    <a:bodyPr/>
                    <a:lstStyle/>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pPr algn="ctr"/>
                      <a:r>
                        <a:rPr lang="en-US" sz="1800" b="1" kern="1200" baseline="0" dirty="0" smtClean="0">
                          <a:solidFill>
                            <a:schemeClr val="tx1"/>
                          </a:solidFill>
                          <a:latin typeface="+mn-lt"/>
                          <a:ea typeface="+mn-ea"/>
                          <a:cs typeface="+mn-cs"/>
                        </a:rPr>
                        <a:t>Clyde’s</a:t>
                      </a:r>
                    </a:p>
                    <a:p>
                      <a:pPr algn="ctr"/>
                      <a:r>
                        <a:rPr lang="en-US" sz="1800" b="1" kern="1200" baseline="0" dirty="0" smtClean="0">
                          <a:solidFill>
                            <a:schemeClr val="tx1"/>
                          </a:solidFill>
                          <a:latin typeface="+mn-lt"/>
                          <a:ea typeface="+mn-ea"/>
                          <a:cs typeface="+mn-cs"/>
                        </a:rPr>
                        <a:t>Decision</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a:endParaRPr lang="en-US" sz="1800" b="1" dirty="0" smtClean="0">
                        <a:solidFill>
                          <a:schemeClr val="tx1"/>
                        </a:solidFill>
                      </a:endParaRPr>
                    </a:p>
                    <a:p>
                      <a:pPr algn="ctr"/>
                      <a:endParaRPr lang="en-US" sz="1800" b="1" dirty="0" smtClean="0">
                        <a:solidFill>
                          <a:schemeClr val="tx1"/>
                        </a:solidFill>
                      </a:endParaRPr>
                    </a:p>
                    <a:p>
                      <a:pPr algn="ctr"/>
                      <a:r>
                        <a:rPr lang="en-US" sz="1800" b="1" dirty="0" smtClean="0">
                          <a:solidFill>
                            <a:schemeClr val="tx1"/>
                          </a:solidFill>
                        </a:rPr>
                        <a:t>Confess</a:t>
                      </a:r>
                    </a:p>
                    <a:p>
                      <a:pPr algn="ctr"/>
                      <a:endParaRPr lang="en-US" sz="1800" b="1" dirty="0" smtClean="0">
                        <a:solidFill>
                          <a:schemeClr val="tx1"/>
                        </a:solidFill>
                      </a:endParaRPr>
                    </a:p>
                    <a:p>
                      <a:pPr algn="ct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477225">
                <a:tc vMerge="1">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smtClean="0">
                        <a:solidFill>
                          <a:schemeClr val="tx1"/>
                        </a:solidFill>
                      </a:endParaRPr>
                    </a:p>
                    <a:p>
                      <a:pPr algn="ctr"/>
                      <a:r>
                        <a:rPr lang="en-US" sz="1800" b="1" dirty="0" smtClean="0">
                          <a:solidFill>
                            <a:schemeClr val="tx1"/>
                          </a:solidFill>
                        </a:rPr>
                        <a:t>Remain</a:t>
                      </a:r>
                    </a:p>
                    <a:p>
                      <a:pPr algn="ctr"/>
                      <a:r>
                        <a:rPr lang="en-US" sz="1800" b="1" dirty="0" smtClean="0">
                          <a:solidFill>
                            <a:schemeClr val="tx1"/>
                          </a:solidFill>
                        </a:rPr>
                        <a:t>silent</a:t>
                      </a:r>
                    </a:p>
                    <a:p>
                      <a:pPr algn="ctr"/>
                      <a:endParaRPr lang="en-US" sz="1800" b="1" dirty="0" smtClean="0">
                        <a:solidFill>
                          <a:schemeClr val="tx1"/>
                        </a:solidFill>
                      </a:endParaRPr>
                    </a:p>
                    <a:p>
                      <a:pPr algn="ct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9" name="Group 18"/>
          <p:cNvGrpSpPr>
            <a:grpSpLocks/>
          </p:cNvGrpSpPr>
          <p:nvPr/>
        </p:nvGrpSpPr>
        <p:grpSpPr bwMode="auto">
          <a:xfrm>
            <a:off x="2317750" y="2151063"/>
            <a:ext cx="3175000" cy="1438275"/>
            <a:chOff x="2320452" y="2141316"/>
            <a:chExt cx="3174091" cy="1438130"/>
          </a:xfrm>
        </p:grpSpPr>
        <p:sp>
          <p:nvSpPr>
            <p:cNvPr id="20" name="Isosceles Triangle 19"/>
            <p:cNvSpPr/>
            <p:nvPr/>
          </p:nvSpPr>
          <p:spPr>
            <a:xfrm rot="10800000">
              <a:off x="2320452" y="2141316"/>
              <a:ext cx="3155046"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60" name="TextBox 20"/>
            <p:cNvSpPr txBox="1">
              <a:spLocks noChangeArrowheads="1"/>
            </p:cNvSpPr>
            <p:nvPr/>
          </p:nvSpPr>
          <p:spPr bwMode="auto">
            <a:xfrm>
              <a:off x="3270857" y="2160926"/>
              <a:ext cx="22236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Bonnie gets 8 years</a:t>
              </a:r>
            </a:p>
          </p:txBody>
        </p:sp>
      </p:grpSp>
      <p:grpSp>
        <p:nvGrpSpPr>
          <p:cNvPr id="10" name="Group 21"/>
          <p:cNvGrpSpPr>
            <a:grpSpLocks/>
          </p:cNvGrpSpPr>
          <p:nvPr/>
        </p:nvGrpSpPr>
        <p:grpSpPr bwMode="auto">
          <a:xfrm>
            <a:off x="5522150" y="2151064"/>
            <a:ext cx="3184525" cy="1412714"/>
            <a:chOff x="2320452" y="2141316"/>
            <a:chExt cx="3183581" cy="1438130"/>
          </a:xfrm>
        </p:grpSpPr>
        <p:sp>
          <p:nvSpPr>
            <p:cNvPr id="23" name="Isosceles Triangle 22"/>
            <p:cNvSpPr/>
            <p:nvPr/>
          </p:nvSpPr>
          <p:spPr>
            <a:xfrm rot="10800000">
              <a:off x="2320452" y="2141316"/>
              <a:ext cx="3155014"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58" name="TextBox 23"/>
            <p:cNvSpPr txBox="1">
              <a:spLocks noChangeArrowheads="1"/>
            </p:cNvSpPr>
            <p:nvPr/>
          </p:nvSpPr>
          <p:spPr bwMode="auto">
            <a:xfrm>
              <a:off x="3152107" y="2160926"/>
              <a:ext cx="235192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Bonnie gets 20 years</a:t>
              </a:r>
            </a:p>
          </p:txBody>
        </p:sp>
      </p:grpSp>
      <p:grpSp>
        <p:nvGrpSpPr>
          <p:cNvPr id="13" name="Group 24"/>
          <p:cNvGrpSpPr>
            <a:grpSpLocks/>
          </p:cNvGrpSpPr>
          <p:nvPr/>
        </p:nvGrpSpPr>
        <p:grpSpPr bwMode="auto">
          <a:xfrm>
            <a:off x="2316163" y="3621088"/>
            <a:ext cx="3155950" cy="1438275"/>
            <a:chOff x="2320451" y="2141316"/>
            <a:chExt cx="3155455" cy="1438130"/>
          </a:xfrm>
        </p:grpSpPr>
        <p:sp>
          <p:nvSpPr>
            <p:cNvPr id="26" name="Isosceles Triangle 25"/>
            <p:cNvSpPr/>
            <p:nvPr/>
          </p:nvSpPr>
          <p:spPr>
            <a:xfrm rot="10800000">
              <a:off x="2320451" y="2141316"/>
              <a:ext cx="3155455"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56" name="TextBox 26"/>
            <p:cNvSpPr txBox="1">
              <a:spLocks noChangeArrowheads="1"/>
            </p:cNvSpPr>
            <p:nvPr/>
          </p:nvSpPr>
          <p:spPr bwMode="auto">
            <a:xfrm>
              <a:off x="3520232" y="2160926"/>
              <a:ext cx="192873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Bonnie goes free</a:t>
              </a:r>
            </a:p>
          </p:txBody>
        </p:sp>
      </p:grpSp>
      <p:grpSp>
        <p:nvGrpSpPr>
          <p:cNvPr id="16" name="Group 27"/>
          <p:cNvGrpSpPr>
            <a:grpSpLocks/>
          </p:cNvGrpSpPr>
          <p:nvPr/>
        </p:nvGrpSpPr>
        <p:grpSpPr bwMode="auto">
          <a:xfrm>
            <a:off x="5520563" y="3621088"/>
            <a:ext cx="3155950" cy="1438275"/>
            <a:chOff x="2320452" y="2141316"/>
            <a:chExt cx="3155455" cy="1438130"/>
          </a:xfrm>
        </p:grpSpPr>
        <p:sp>
          <p:nvSpPr>
            <p:cNvPr id="29" name="Isosceles Triangle 28"/>
            <p:cNvSpPr/>
            <p:nvPr/>
          </p:nvSpPr>
          <p:spPr>
            <a:xfrm rot="10800000">
              <a:off x="2320452" y="2141316"/>
              <a:ext cx="3155455"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54" name="TextBox 29"/>
            <p:cNvSpPr txBox="1">
              <a:spLocks noChangeArrowheads="1"/>
            </p:cNvSpPr>
            <p:nvPr/>
          </p:nvSpPr>
          <p:spPr bwMode="auto">
            <a:xfrm>
              <a:off x="3353982" y="2160926"/>
              <a:ext cx="21082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Bonnie gets 1 year</a:t>
              </a:r>
            </a:p>
          </p:txBody>
        </p:sp>
      </p:grpSp>
      <p:grpSp>
        <p:nvGrpSpPr>
          <p:cNvPr id="19" name="Group 9"/>
          <p:cNvGrpSpPr>
            <a:grpSpLocks/>
          </p:cNvGrpSpPr>
          <p:nvPr/>
        </p:nvGrpSpPr>
        <p:grpSpPr bwMode="auto">
          <a:xfrm>
            <a:off x="2330450" y="3627438"/>
            <a:ext cx="3155950" cy="1438275"/>
            <a:chOff x="2320887" y="2141316"/>
            <a:chExt cx="3155020" cy="1438130"/>
          </a:xfrm>
        </p:grpSpPr>
        <p:sp>
          <p:nvSpPr>
            <p:cNvPr id="11" name="Isosceles Triangle 10"/>
            <p:cNvSpPr/>
            <p:nvPr/>
          </p:nvSpPr>
          <p:spPr>
            <a:xfrm>
              <a:off x="2320887" y="2141316"/>
              <a:ext cx="3155020" cy="1438130"/>
            </a:xfrm>
            <a:prstGeom prst="triangle">
              <a:avLst>
                <a:gd name="adj" fmla="val 0"/>
              </a:avLst>
            </a:prstGeom>
            <a:solidFill>
              <a:srgbClr val="FFC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52" name="TextBox 11"/>
            <p:cNvSpPr txBox="1">
              <a:spLocks noChangeArrowheads="1"/>
            </p:cNvSpPr>
            <p:nvPr/>
          </p:nvSpPr>
          <p:spPr bwMode="auto">
            <a:xfrm>
              <a:off x="2332697" y="3194080"/>
              <a:ext cx="22236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Clyde gets 20 years</a:t>
              </a:r>
            </a:p>
          </p:txBody>
        </p:sp>
      </p:grpSp>
      <p:grpSp>
        <p:nvGrpSpPr>
          <p:cNvPr id="22" name="Group 8"/>
          <p:cNvGrpSpPr>
            <a:grpSpLocks/>
          </p:cNvGrpSpPr>
          <p:nvPr/>
        </p:nvGrpSpPr>
        <p:grpSpPr bwMode="auto">
          <a:xfrm>
            <a:off x="2297113" y="2141538"/>
            <a:ext cx="3178175" cy="1438275"/>
            <a:chOff x="2297082" y="2141316"/>
            <a:chExt cx="3178825" cy="1438130"/>
          </a:xfrm>
        </p:grpSpPr>
        <p:sp>
          <p:nvSpPr>
            <p:cNvPr id="7" name="Isosceles Triangle 6"/>
            <p:cNvSpPr/>
            <p:nvPr/>
          </p:nvSpPr>
          <p:spPr>
            <a:xfrm>
              <a:off x="2320899" y="2141316"/>
              <a:ext cx="3155008" cy="1438130"/>
            </a:xfrm>
            <a:prstGeom prst="triangle">
              <a:avLst>
                <a:gd name="adj" fmla="val 0"/>
              </a:avLst>
            </a:prstGeom>
            <a:solidFill>
              <a:srgbClr val="FFC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50" name="TextBox 7"/>
            <p:cNvSpPr txBox="1">
              <a:spLocks noChangeArrowheads="1"/>
            </p:cNvSpPr>
            <p:nvPr/>
          </p:nvSpPr>
          <p:spPr bwMode="auto">
            <a:xfrm>
              <a:off x="2297082" y="3194080"/>
              <a:ext cx="2095445"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Clyde gets 8 years</a:t>
              </a:r>
            </a:p>
          </p:txBody>
        </p:sp>
      </p:grpSp>
      <p:grpSp>
        <p:nvGrpSpPr>
          <p:cNvPr id="25" name="Group 12"/>
          <p:cNvGrpSpPr>
            <a:grpSpLocks/>
          </p:cNvGrpSpPr>
          <p:nvPr/>
        </p:nvGrpSpPr>
        <p:grpSpPr bwMode="auto">
          <a:xfrm>
            <a:off x="5511800" y="3625850"/>
            <a:ext cx="3178176" cy="1438275"/>
            <a:chOff x="2297082" y="2141316"/>
            <a:chExt cx="3178826" cy="1438130"/>
          </a:xfrm>
        </p:grpSpPr>
        <p:sp>
          <p:nvSpPr>
            <p:cNvPr id="14" name="Isosceles Triangle 13"/>
            <p:cNvSpPr/>
            <p:nvPr/>
          </p:nvSpPr>
          <p:spPr>
            <a:xfrm>
              <a:off x="2320900" y="2141316"/>
              <a:ext cx="3155008" cy="1438130"/>
            </a:xfrm>
            <a:prstGeom prst="triangle">
              <a:avLst>
                <a:gd name="adj" fmla="val 0"/>
              </a:avLst>
            </a:prstGeom>
            <a:solidFill>
              <a:srgbClr val="FFC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48" name="TextBox 14"/>
            <p:cNvSpPr txBox="1">
              <a:spLocks noChangeArrowheads="1"/>
            </p:cNvSpPr>
            <p:nvPr/>
          </p:nvSpPr>
          <p:spPr bwMode="auto">
            <a:xfrm>
              <a:off x="2297082" y="3194080"/>
              <a:ext cx="198002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Clyde gets 1 year</a:t>
              </a:r>
            </a:p>
          </p:txBody>
        </p:sp>
      </p:grpSp>
      <p:grpSp>
        <p:nvGrpSpPr>
          <p:cNvPr id="28" name="Group 15"/>
          <p:cNvGrpSpPr>
            <a:grpSpLocks/>
          </p:cNvGrpSpPr>
          <p:nvPr/>
        </p:nvGrpSpPr>
        <p:grpSpPr bwMode="auto">
          <a:xfrm>
            <a:off x="5535613" y="2170676"/>
            <a:ext cx="3076274" cy="1393102"/>
            <a:chOff x="2308194" y="2141316"/>
            <a:chExt cx="3155838" cy="1438130"/>
          </a:xfrm>
        </p:grpSpPr>
        <p:sp>
          <p:nvSpPr>
            <p:cNvPr id="17" name="Isosceles Triangle 16"/>
            <p:cNvSpPr/>
            <p:nvPr/>
          </p:nvSpPr>
          <p:spPr>
            <a:xfrm>
              <a:off x="2308194" y="2141316"/>
              <a:ext cx="3155838" cy="1438130"/>
            </a:xfrm>
            <a:prstGeom prst="triangle">
              <a:avLst>
                <a:gd name="adj" fmla="val 0"/>
              </a:avLst>
            </a:prstGeom>
            <a:solidFill>
              <a:srgbClr val="FFC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946" name="TextBox 17"/>
            <p:cNvSpPr txBox="1">
              <a:spLocks noChangeArrowheads="1"/>
            </p:cNvSpPr>
            <p:nvPr/>
          </p:nvSpPr>
          <p:spPr bwMode="auto">
            <a:xfrm>
              <a:off x="2308957" y="3194080"/>
              <a:ext cx="180049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Clyde goes free</a:t>
              </a:r>
            </a:p>
          </p:txBody>
        </p:sp>
      </p:grpSp>
      <p:sp>
        <p:nvSpPr>
          <p:cNvPr id="38943" name="Title 1"/>
          <p:cNvSpPr>
            <a:spLocks noGrp="1"/>
          </p:cNvSpPr>
          <p:nvPr>
            <p:ph type="title"/>
          </p:nvPr>
        </p:nvSpPr>
        <p:spPr bwMode="auto">
          <a:xfrm>
            <a:off x="4379913" y="306388"/>
            <a:ext cx="4764087"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latin typeface="+mn-lt"/>
              </a:rPr>
              <a:t>Prisoners’ dilemma</a:t>
            </a:r>
          </a:p>
        </p:txBody>
      </p:sp>
      <p:sp>
        <p:nvSpPr>
          <p:cNvPr id="6" name="TextBox 5"/>
          <p:cNvSpPr txBox="1">
            <a:spLocks noChangeArrowheads="1"/>
          </p:cNvSpPr>
          <p:nvPr/>
        </p:nvSpPr>
        <p:spPr bwMode="auto">
          <a:xfrm>
            <a:off x="292100" y="5351463"/>
            <a:ext cx="863441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In this game between two criminals suspected of committing a crime, </a:t>
            </a:r>
            <a:r>
              <a:rPr lang="en-US" dirty="0" smtClean="0"/>
              <a:t>the dominate strategy for each is to confess. Why because no matter what the other does confession is the best choice.</a:t>
            </a:r>
            <a:endParaRPr lang="en-US" dirty="0"/>
          </a:p>
        </p:txBody>
      </p:sp>
      <p:sp>
        <p:nvSpPr>
          <p:cNvPr id="4" name="Oval 3"/>
          <p:cNvSpPr/>
          <p:nvPr/>
        </p:nvSpPr>
        <p:spPr>
          <a:xfrm>
            <a:off x="2992583" y="1638795"/>
            <a:ext cx="1581098" cy="61751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2052452" y="2942693"/>
            <a:ext cx="2556854" cy="69800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6016616" y="1638795"/>
            <a:ext cx="1927975" cy="61751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223185" y="3028500"/>
            <a:ext cx="2556854" cy="69800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1043050" y="2540044"/>
            <a:ext cx="1581098" cy="61751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2992583" y="2006355"/>
            <a:ext cx="2556854" cy="69800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2342262" y="3600575"/>
            <a:ext cx="6344343" cy="1458208"/>
          </a:xfrm>
          <a:prstGeom prst="rect">
            <a:avLst/>
          </a:prstGeom>
          <a:solidFill>
            <a:schemeClr val="bg2">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1043050" y="3861009"/>
            <a:ext cx="1581098" cy="61751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095477" y="3475093"/>
            <a:ext cx="2556854" cy="698007"/>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5494225" y="2148325"/>
            <a:ext cx="3187701" cy="1472500"/>
          </a:xfrm>
          <a:prstGeom prst="rect">
            <a:avLst/>
          </a:prstGeom>
          <a:solidFill>
            <a:schemeClr val="bg2">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297113" y="2141538"/>
            <a:ext cx="3178175" cy="1447801"/>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13056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nodeType="after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left)">
                                      <p:cBhvr>
                                        <p:cTn id="12" dur="1000"/>
                                        <p:tgtEl>
                                          <p:spTgt spid="22"/>
                                        </p:tgtEl>
                                      </p:cBhvr>
                                    </p:animEffect>
                                  </p:childTnLst>
                                </p:cTn>
                              </p:par>
                            </p:childTnLst>
                          </p:cTn>
                        </p:par>
                      </p:childTnLst>
                    </p:cTn>
                  </p:par>
                  <p:par>
                    <p:cTn id="13" fill="hold">
                      <p:stCondLst>
                        <p:cond delay="indefinite"/>
                      </p:stCondLst>
                      <p:childTnLst>
                        <p:par>
                          <p:cTn id="14" fill="hold" nodeType="after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up)">
                                      <p:cBhvr>
                                        <p:cTn id="17" dur="1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wipe(left)">
                                      <p:cBhvr>
                                        <p:cTn id="22" dur="1000"/>
                                        <p:tgtEl>
                                          <p:spTgt spid="2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up)">
                                      <p:cBhvr>
                                        <p:cTn id="27" dur="1000"/>
                                        <p:tgtEl>
                                          <p:spTgt spid="10"/>
                                        </p:tgtEl>
                                      </p:cBhvr>
                                    </p:animEffect>
                                  </p:childTnLst>
                                </p:cTn>
                              </p:par>
                            </p:childTnLst>
                          </p:cTn>
                        </p:par>
                      </p:childTnLst>
                    </p:cTn>
                  </p:par>
                  <p:par>
                    <p:cTn id="28" fill="hold">
                      <p:stCondLst>
                        <p:cond delay="indefinite"/>
                      </p:stCondLst>
                      <p:childTnLst>
                        <p:par>
                          <p:cTn id="29" fill="hold" nodeType="after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wipe(left)">
                                      <p:cBhvr>
                                        <p:cTn id="32" dur="1000"/>
                                        <p:tgtEl>
                                          <p:spTgt spid="19"/>
                                        </p:tgtEl>
                                      </p:cBhvr>
                                    </p:animEffect>
                                  </p:childTnLst>
                                </p:cTn>
                              </p:par>
                            </p:childTnLst>
                          </p:cTn>
                        </p:par>
                      </p:childTnLst>
                    </p:cTn>
                  </p:par>
                  <p:par>
                    <p:cTn id="33" fill="hold">
                      <p:stCondLst>
                        <p:cond delay="indefinite"/>
                      </p:stCondLst>
                      <p:childTnLst>
                        <p:par>
                          <p:cTn id="34" fill="hold" nodeType="after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ipe(up)">
                                      <p:cBhvr>
                                        <p:cTn id="37" dur="10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wipe(left)">
                                      <p:cBhvr>
                                        <p:cTn id="42" dur="1000"/>
                                        <p:tgtEl>
                                          <p:spTgt spid="25"/>
                                        </p:tgtEl>
                                      </p:cBhvr>
                                    </p:animEffect>
                                  </p:childTnLst>
                                </p:cTn>
                              </p:par>
                            </p:childTnLst>
                          </p:cTn>
                        </p:par>
                      </p:childTnLst>
                    </p:cTn>
                  </p:par>
                  <p:par>
                    <p:cTn id="43" fill="hold">
                      <p:stCondLst>
                        <p:cond delay="indefinite"/>
                      </p:stCondLst>
                      <p:childTnLst>
                        <p:par>
                          <p:cTn id="44" fill="hold" nodeType="afterGroup">
                            <p:stCondLst>
                              <p:cond delay="0"/>
                            </p:stCondLst>
                            <p:childTnLst>
                              <p:par>
                                <p:cTn id="45" presetID="22" presetClass="entr" presetSubtype="1"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wipe(up)">
                                      <p:cBhvr>
                                        <p:cTn id="47" dur="10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wheel(1)">
                                      <p:cBhvr>
                                        <p:cTn id="52" dur="1000"/>
                                        <p:tgtEl>
                                          <p:spTgt spid="4"/>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wheel(1)">
                                      <p:cBhvr>
                                        <p:cTn id="57" dur="1000"/>
                                        <p:tgtEl>
                                          <p:spTgt spid="33"/>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1" fill="hold" grpId="0" nodeType="clickEffect">
                                  <p:stCondLst>
                                    <p:cond delay="0"/>
                                  </p:stCondLst>
                                  <p:childTnLst>
                                    <p:set>
                                      <p:cBhvr>
                                        <p:cTn id="61" dur="1" fill="hold">
                                          <p:stCondLst>
                                            <p:cond delay="0"/>
                                          </p:stCondLst>
                                        </p:cTn>
                                        <p:tgtEl>
                                          <p:spTgt spid="34"/>
                                        </p:tgtEl>
                                        <p:attrNameLst>
                                          <p:attrName>style.visibility</p:attrName>
                                        </p:attrNameLst>
                                      </p:cBhvr>
                                      <p:to>
                                        <p:strVal val="visible"/>
                                      </p:to>
                                    </p:set>
                                    <p:animEffect transition="in" filter="wheel(1)">
                                      <p:cBhvr>
                                        <p:cTn id="62" dur="1000"/>
                                        <p:tgtEl>
                                          <p:spTgt spid="34"/>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ntr" presetSubtype="1" fill="hold" grpId="0" nodeType="clickEffect">
                                  <p:stCondLst>
                                    <p:cond delay="0"/>
                                  </p:stCondLst>
                                  <p:childTnLst>
                                    <p:set>
                                      <p:cBhvr>
                                        <p:cTn id="66" dur="1" fill="hold">
                                          <p:stCondLst>
                                            <p:cond delay="0"/>
                                          </p:stCondLst>
                                        </p:cTn>
                                        <p:tgtEl>
                                          <p:spTgt spid="35"/>
                                        </p:tgtEl>
                                        <p:attrNameLst>
                                          <p:attrName>style.visibility</p:attrName>
                                        </p:attrNameLst>
                                      </p:cBhvr>
                                      <p:to>
                                        <p:strVal val="visible"/>
                                      </p:to>
                                    </p:set>
                                    <p:animEffect transition="in" filter="wheel(1)">
                                      <p:cBhvr>
                                        <p:cTn id="67" dur="1000"/>
                                        <p:tgtEl>
                                          <p:spTgt spid="35"/>
                                        </p:tgtEl>
                                      </p:cBhvr>
                                    </p:animEffec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2"/>
                                        </p:tgtEl>
                                        <p:attrNameLst>
                                          <p:attrName>style.visibility</p:attrName>
                                        </p:attrNameLst>
                                      </p:cBhvr>
                                      <p:to>
                                        <p:strVal val="visible"/>
                                      </p:to>
                                    </p:set>
                                  </p:childTnLst>
                                </p:cTn>
                              </p:par>
                              <p:par>
                                <p:cTn id="72" presetID="1" presetClass="exit" presetSubtype="0" fill="hold" grpId="1" nodeType="withEffect">
                                  <p:stCondLst>
                                    <p:cond delay="0"/>
                                  </p:stCondLst>
                                  <p:childTnLst>
                                    <p:set>
                                      <p:cBhvr>
                                        <p:cTn id="73" dur="1" fill="hold">
                                          <p:stCondLst>
                                            <p:cond delay="0"/>
                                          </p:stCondLst>
                                        </p:cTn>
                                        <p:tgtEl>
                                          <p:spTgt spid="4"/>
                                        </p:tgtEl>
                                        <p:attrNameLst>
                                          <p:attrName>style.visibility</p:attrName>
                                        </p:attrNameLst>
                                      </p:cBhvr>
                                      <p:to>
                                        <p:strVal val="hidden"/>
                                      </p:to>
                                    </p:set>
                                  </p:childTnLst>
                                </p:cTn>
                              </p:par>
                              <p:par>
                                <p:cTn id="74" presetID="1" presetClass="exit" presetSubtype="0" fill="hold" grpId="1" nodeType="withEffect">
                                  <p:stCondLst>
                                    <p:cond delay="0"/>
                                  </p:stCondLst>
                                  <p:childTnLst>
                                    <p:set>
                                      <p:cBhvr>
                                        <p:cTn id="75" dur="1" fill="hold">
                                          <p:stCondLst>
                                            <p:cond delay="0"/>
                                          </p:stCondLst>
                                        </p:cTn>
                                        <p:tgtEl>
                                          <p:spTgt spid="34"/>
                                        </p:tgtEl>
                                        <p:attrNameLst>
                                          <p:attrName>style.visibility</p:attrName>
                                        </p:attrNameLst>
                                      </p:cBhvr>
                                      <p:to>
                                        <p:strVal val="hidden"/>
                                      </p:to>
                                    </p:set>
                                  </p:childTnLst>
                                </p:cTn>
                              </p:par>
                              <p:par>
                                <p:cTn id="76" presetID="1" presetClass="exit" presetSubtype="0" fill="hold" grpId="1" nodeType="withEffect">
                                  <p:stCondLst>
                                    <p:cond delay="0"/>
                                  </p:stCondLst>
                                  <p:childTnLst>
                                    <p:set>
                                      <p:cBhvr>
                                        <p:cTn id="77" dur="1" fill="hold">
                                          <p:stCondLst>
                                            <p:cond delay="0"/>
                                          </p:stCondLst>
                                        </p:cTn>
                                        <p:tgtEl>
                                          <p:spTgt spid="33"/>
                                        </p:tgtEl>
                                        <p:attrNameLst>
                                          <p:attrName>style.visibility</p:attrName>
                                        </p:attrNameLst>
                                      </p:cBhvr>
                                      <p:to>
                                        <p:strVal val="hidden"/>
                                      </p:to>
                                    </p:set>
                                  </p:childTnLst>
                                </p:cTn>
                              </p:par>
                              <p:par>
                                <p:cTn id="78" presetID="1" presetClass="exit" presetSubtype="0" fill="hold" grpId="1" nodeType="withEffect">
                                  <p:stCondLst>
                                    <p:cond delay="0"/>
                                  </p:stCondLst>
                                  <p:childTnLst>
                                    <p:set>
                                      <p:cBhvr>
                                        <p:cTn id="79" dur="1" fill="hold">
                                          <p:stCondLst>
                                            <p:cond delay="0"/>
                                          </p:stCondLst>
                                        </p:cTn>
                                        <p:tgtEl>
                                          <p:spTgt spid="35"/>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21" presetClass="entr" presetSubtype="1" fill="hold" grpId="0" nodeType="clickEffect">
                                  <p:stCondLst>
                                    <p:cond delay="0"/>
                                  </p:stCondLst>
                                  <p:childTnLst>
                                    <p:set>
                                      <p:cBhvr>
                                        <p:cTn id="83" dur="1" fill="hold">
                                          <p:stCondLst>
                                            <p:cond delay="0"/>
                                          </p:stCondLst>
                                        </p:cTn>
                                        <p:tgtEl>
                                          <p:spTgt spid="36"/>
                                        </p:tgtEl>
                                        <p:attrNameLst>
                                          <p:attrName>style.visibility</p:attrName>
                                        </p:attrNameLst>
                                      </p:cBhvr>
                                      <p:to>
                                        <p:strVal val="visible"/>
                                      </p:to>
                                    </p:set>
                                    <p:animEffect transition="in" filter="wheel(1)">
                                      <p:cBhvr>
                                        <p:cTn id="84" dur="1000"/>
                                        <p:tgtEl>
                                          <p:spTgt spid="36"/>
                                        </p:tgtEl>
                                      </p:cBhvr>
                                    </p:animEffect>
                                  </p:childTnLst>
                                </p:cTn>
                              </p:par>
                            </p:childTnLst>
                          </p:cTn>
                        </p:par>
                      </p:childTnLst>
                    </p:cTn>
                  </p:par>
                  <p:par>
                    <p:cTn id="85" fill="hold">
                      <p:stCondLst>
                        <p:cond delay="indefinite"/>
                      </p:stCondLst>
                      <p:childTnLst>
                        <p:par>
                          <p:cTn id="86" fill="hold">
                            <p:stCondLst>
                              <p:cond delay="0"/>
                            </p:stCondLst>
                            <p:childTnLst>
                              <p:par>
                                <p:cTn id="87" presetID="21" presetClass="entr" presetSubtype="1" fill="hold" grpId="0" nodeType="clickEffect">
                                  <p:stCondLst>
                                    <p:cond delay="0"/>
                                  </p:stCondLst>
                                  <p:childTnLst>
                                    <p:set>
                                      <p:cBhvr>
                                        <p:cTn id="88" dur="1" fill="hold">
                                          <p:stCondLst>
                                            <p:cond delay="0"/>
                                          </p:stCondLst>
                                        </p:cTn>
                                        <p:tgtEl>
                                          <p:spTgt spid="37"/>
                                        </p:tgtEl>
                                        <p:attrNameLst>
                                          <p:attrName>style.visibility</p:attrName>
                                        </p:attrNameLst>
                                      </p:cBhvr>
                                      <p:to>
                                        <p:strVal val="visible"/>
                                      </p:to>
                                    </p:set>
                                    <p:animEffect transition="in" filter="wheel(1)">
                                      <p:cBhvr>
                                        <p:cTn id="89" dur="1000"/>
                                        <p:tgtEl>
                                          <p:spTgt spid="37"/>
                                        </p:tgtEl>
                                      </p:cBhvr>
                                    </p:animEffect>
                                  </p:childTnLst>
                                </p:cTn>
                              </p:par>
                            </p:childTnLst>
                          </p:cTn>
                        </p:par>
                      </p:childTnLst>
                    </p:cTn>
                  </p:par>
                  <p:par>
                    <p:cTn id="90" fill="hold">
                      <p:stCondLst>
                        <p:cond delay="indefinite"/>
                      </p:stCondLst>
                      <p:childTnLst>
                        <p:par>
                          <p:cTn id="91" fill="hold">
                            <p:stCondLst>
                              <p:cond delay="0"/>
                            </p:stCondLst>
                            <p:childTnLst>
                              <p:par>
                                <p:cTn id="92" presetID="21" presetClass="entr" presetSubtype="1" fill="hold" grpId="0" nodeType="clickEffect">
                                  <p:stCondLst>
                                    <p:cond delay="0"/>
                                  </p:stCondLst>
                                  <p:childTnLst>
                                    <p:set>
                                      <p:cBhvr>
                                        <p:cTn id="93" dur="1" fill="hold">
                                          <p:stCondLst>
                                            <p:cond delay="0"/>
                                          </p:stCondLst>
                                        </p:cTn>
                                        <p:tgtEl>
                                          <p:spTgt spid="40"/>
                                        </p:tgtEl>
                                        <p:attrNameLst>
                                          <p:attrName>style.visibility</p:attrName>
                                        </p:attrNameLst>
                                      </p:cBhvr>
                                      <p:to>
                                        <p:strVal val="visible"/>
                                      </p:to>
                                    </p:set>
                                    <p:animEffect transition="in" filter="wheel(1)">
                                      <p:cBhvr>
                                        <p:cTn id="94" dur="1000"/>
                                        <p:tgtEl>
                                          <p:spTgt spid="40"/>
                                        </p:tgtEl>
                                      </p:cBhvr>
                                    </p:animEffect>
                                  </p:childTnLst>
                                </p:cTn>
                              </p:par>
                            </p:childTnLst>
                          </p:cTn>
                        </p:par>
                      </p:childTnLst>
                    </p:cTn>
                  </p:par>
                  <p:par>
                    <p:cTn id="95" fill="hold">
                      <p:stCondLst>
                        <p:cond delay="indefinite"/>
                      </p:stCondLst>
                      <p:childTnLst>
                        <p:par>
                          <p:cTn id="96" fill="hold">
                            <p:stCondLst>
                              <p:cond delay="0"/>
                            </p:stCondLst>
                            <p:childTnLst>
                              <p:par>
                                <p:cTn id="97" presetID="21" presetClass="entr" presetSubtype="1" fill="hold" grpId="0" nodeType="clickEffect">
                                  <p:stCondLst>
                                    <p:cond delay="0"/>
                                  </p:stCondLst>
                                  <p:childTnLst>
                                    <p:set>
                                      <p:cBhvr>
                                        <p:cTn id="98" dur="1" fill="hold">
                                          <p:stCondLst>
                                            <p:cond delay="0"/>
                                          </p:stCondLst>
                                        </p:cTn>
                                        <p:tgtEl>
                                          <p:spTgt spid="42"/>
                                        </p:tgtEl>
                                        <p:attrNameLst>
                                          <p:attrName>style.visibility</p:attrName>
                                        </p:attrNameLst>
                                      </p:cBhvr>
                                      <p:to>
                                        <p:strVal val="visible"/>
                                      </p:to>
                                    </p:set>
                                    <p:animEffect transition="in" filter="wheel(1)">
                                      <p:cBhvr>
                                        <p:cTn id="99" dur="1000"/>
                                        <p:tgtEl>
                                          <p:spTgt spid="42"/>
                                        </p:tgtEl>
                                      </p:cBhvr>
                                    </p:animEffect>
                                  </p:childTnLst>
                                </p:cTn>
                              </p:par>
                            </p:childTnLst>
                          </p:cTn>
                        </p:par>
                      </p:childTnLst>
                    </p:cTn>
                  </p:par>
                  <p:par>
                    <p:cTn id="100" fill="hold">
                      <p:stCondLst>
                        <p:cond delay="indefinite"/>
                      </p:stCondLst>
                      <p:childTnLst>
                        <p:par>
                          <p:cTn id="101" fill="hold">
                            <p:stCondLst>
                              <p:cond delay="0"/>
                            </p:stCondLst>
                            <p:childTnLst>
                              <p:par>
                                <p:cTn id="102" presetID="1" presetClass="entr" presetSubtype="0" fill="hold" grpId="0" nodeType="clickEffect">
                                  <p:stCondLst>
                                    <p:cond delay="0"/>
                                  </p:stCondLst>
                                  <p:childTnLst>
                                    <p:set>
                                      <p:cBhvr>
                                        <p:cTn id="103" dur="1" fill="hold">
                                          <p:stCondLst>
                                            <p:cond delay="0"/>
                                          </p:stCondLst>
                                        </p:cTn>
                                        <p:tgtEl>
                                          <p:spTgt spid="43"/>
                                        </p:tgtEl>
                                        <p:attrNameLst>
                                          <p:attrName>style.visibility</p:attrName>
                                        </p:attrNameLst>
                                      </p:cBhvr>
                                      <p:to>
                                        <p:strVal val="visible"/>
                                      </p:to>
                                    </p:set>
                                  </p:childTnLst>
                                </p:cTn>
                              </p:par>
                              <p:par>
                                <p:cTn id="104" presetID="1" presetClass="exit" presetSubtype="0" fill="hold" grpId="1" nodeType="withEffect">
                                  <p:stCondLst>
                                    <p:cond delay="0"/>
                                  </p:stCondLst>
                                  <p:childTnLst>
                                    <p:set>
                                      <p:cBhvr>
                                        <p:cTn id="105" dur="1" fill="hold">
                                          <p:stCondLst>
                                            <p:cond delay="0"/>
                                          </p:stCondLst>
                                        </p:cTn>
                                        <p:tgtEl>
                                          <p:spTgt spid="36"/>
                                        </p:tgtEl>
                                        <p:attrNameLst>
                                          <p:attrName>style.visibility</p:attrName>
                                        </p:attrNameLst>
                                      </p:cBhvr>
                                      <p:to>
                                        <p:strVal val="hidden"/>
                                      </p:to>
                                    </p:set>
                                  </p:childTnLst>
                                </p:cTn>
                              </p:par>
                              <p:par>
                                <p:cTn id="106" presetID="1" presetClass="exit" presetSubtype="0" fill="hold" grpId="1" nodeType="withEffect">
                                  <p:stCondLst>
                                    <p:cond delay="0"/>
                                  </p:stCondLst>
                                  <p:childTnLst>
                                    <p:set>
                                      <p:cBhvr>
                                        <p:cTn id="107" dur="1" fill="hold">
                                          <p:stCondLst>
                                            <p:cond delay="0"/>
                                          </p:stCondLst>
                                        </p:cTn>
                                        <p:tgtEl>
                                          <p:spTgt spid="40"/>
                                        </p:tgtEl>
                                        <p:attrNameLst>
                                          <p:attrName>style.visibility</p:attrName>
                                        </p:attrNameLst>
                                      </p:cBhvr>
                                      <p:to>
                                        <p:strVal val="hidden"/>
                                      </p:to>
                                    </p:set>
                                  </p:childTnLst>
                                </p:cTn>
                              </p:par>
                              <p:par>
                                <p:cTn id="108" presetID="1" presetClass="exit" presetSubtype="0" fill="hold" grpId="1" nodeType="withEffect">
                                  <p:stCondLst>
                                    <p:cond delay="0"/>
                                  </p:stCondLst>
                                  <p:childTnLst>
                                    <p:set>
                                      <p:cBhvr>
                                        <p:cTn id="109" dur="1" fill="hold">
                                          <p:stCondLst>
                                            <p:cond delay="0"/>
                                          </p:stCondLst>
                                        </p:cTn>
                                        <p:tgtEl>
                                          <p:spTgt spid="37"/>
                                        </p:tgtEl>
                                        <p:attrNameLst>
                                          <p:attrName>style.visibility</p:attrName>
                                        </p:attrNameLst>
                                      </p:cBhvr>
                                      <p:to>
                                        <p:strVal val="hidden"/>
                                      </p:to>
                                    </p:set>
                                  </p:childTnLst>
                                </p:cTn>
                              </p:par>
                              <p:par>
                                <p:cTn id="110" presetID="1" presetClass="exit" presetSubtype="0" fill="hold" grpId="1" nodeType="withEffect">
                                  <p:stCondLst>
                                    <p:cond delay="0"/>
                                  </p:stCondLst>
                                  <p:childTnLst>
                                    <p:set>
                                      <p:cBhvr>
                                        <p:cTn id="111" dur="1" fill="hold">
                                          <p:stCondLst>
                                            <p:cond delay="0"/>
                                          </p:stCondLst>
                                        </p:cTn>
                                        <p:tgtEl>
                                          <p:spTgt spid="42"/>
                                        </p:tgtEl>
                                        <p:attrNameLst>
                                          <p:attrName>style.visibility</p:attrName>
                                        </p:attrNameLst>
                                      </p:cBhvr>
                                      <p:to>
                                        <p:strVal val="hidden"/>
                                      </p:to>
                                    </p:set>
                                  </p:childTnLst>
                                </p:cTn>
                              </p:par>
                            </p:childTnLst>
                          </p:cTn>
                        </p:par>
                      </p:childTnLst>
                    </p:cTn>
                  </p:par>
                  <p:par>
                    <p:cTn id="112" fill="hold">
                      <p:stCondLst>
                        <p:cond delay="indefinite"/>
                      </p:stCondLst>
                      <p:childTnLst>
                        <p:par>
                          <p:cTn id="113" fill="hold">
                            <p:stCondLst>
                              <p:cond delay="0"/>
                            </p:stCondLst>
                            <p:childTnLst>
                              <p:par>
                                <p:cTn id="114" presetID="1" presetClass="entr" presetSubtype="0" fill="hold" grpId="0" nodeType="clickEffect">
                                  <p:stCondLst>
                                    <p:cond delay="0"/>
                                  </p:stCondLst>
                                  <p:childTnLst>
                                    <p:set>
                                      <p:cBhvr>
                                        <p:cTn id="115" dur="1" fill="hold">
                                          <p:stCondLst>
                                            <p:cond delay="0"/>
                                          </p:stCondLst>
                                        </p:cTn>
                                        <p:tgtEl>
                                          <p:spTgt spid="3"/>
                                        </p:tgtEl>
                                        <p:attrNameLst>
                                          <p:attrName>style.visibility</p:attrName>
                                        </p:attrNameLst>
                                      </p:cBhvr>
                                      <p:to>
                                        <p:strVal val="visible"/>
                                      </p:to>
                                    </p:set>
                                  </p:childTnLst>
                                </p:cTn>
                              </p:par>
                            </p:childTnLst>
                          </p:cTn>
                        </p:par>
                      </p:childTnLst>
                    </p:cTn>
                  </p:par>
                  <p:par>
                    <p:cTn id="116" fill="hold">
                      <p:stCondLst>
                        <p:cond delay="indefinite"/>
                      </p:stCondLst>
                      <p:childTnLst>
                        <p:par>
                          <p:cTn id="117" fill="hold">
                            <p:stCondLst>
                              <p:cond delay="0"/>
                            </p:stCondLst>
                            <p:childTnLst>
                              <p:par>
                                <p:cTn id="118" presetID="22" presetClass="entr" presetSubtype="8" fill="hold" grpId="0" nodeType="clickEffect">
                                  <p:stCondLst>
                                    <p:cond delay="0"/>
                                  </p:stCondLst>
                                  <p:childTnLst>
                                    <p:set>
                                      <p:cBhvr>
                                        <p:cTn id="119" dur="1" fill="hold">
                                          <p:stCondLst>
                                            <p:cond delay="0"/>
                                          </p:stCondLst>
                                        </p:cTn>
                                        <p:tgtEl>
                                          <p:spTgt spid="6"/>
                                        </p:tgtEl>
                                        <p:attrNameLst>
                                          <p:attrName>style.visibility</p:attrName>
                                        </p:attrNameLst>
                                      </p:cBhvr>
                                      <p:to>
                                        <p:strVal val="visible"/>
                                      </p:to>
                                    </p:set>
                                    <p:animEffect transition="in" filter="wipe(left)">
                                      <p:cBhvr>
                                        <p:cTn id="1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4" grpId="1" animBg="1"/>
      <p:bldP spid="33" grpId="0" animBg="1"/>
      <p:bldP spid="33" grpId="1" animBg="1"/>
      <p:bldP spid="34" grpId="0" animBg="1"/>
      <p:bldP spid="34" grpId="1" animBg="1"/>
      <p:bldP spid="35" grpId="0" animBg="1"/>
      <p:bldP spid="35" grpId="1" animBg="1"/>
      <p:bldP spid="36" grpId="0" animBg="1"/>
      <p:bldP spid="36" grpId="1" animBg="1"/>
      <p:bldP spid="37" grpId="0" animBg="1"/>
      <p:bldP spid="37" grpId="1" animBg="1"/>
      <p:bldP spid="2" grpId="0" animBg="1"/>
      <p:bldP spid="40" grpId="0" animBg="1"/>
      <p:bldP spid="40" grpId="1" animBg="1"/>
      <p:bldP spid="42" grpId="0" animBg="1"/>
      <p:bldP spid="42" grpId="1" animBg="1"/>
      <p:bldP spid="43" grpId="0" animBg="1"/>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201881" y="990600"/>
            <a:ext cx="8713519" cy="296388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sz="3200" dirty="0" smtClean="0"/>
              <a:t>Oligopolies as a prisoners’ dilemma</a:t>
            </a:r>
          </a:p>
          <a:p>
            <a:pPr lvl="1"/>
            <a:r>
              <a:rPr lang="en-US" sz="2800" dirty="0" smtClean="0"/>
              <a:t>In trying to reach the monopoly outcome</a:t>
            </a:r>
            <a:endParaRPr lang="en-US" sz="2800" dirty="0"/>
          </a:p>
          <a:p>
            <a:pPr lvl="1"/>
            <a:r>
              <a:rPr lang="en-US" sz="2800" dirty="0" smtClean="0"/>
              <a:t>Firms have self-interest</a:t>
            </a:r>
          </a:p>
          <a:p>
            <a:pPr lvl="2"/>
            <a:r>
              <a:rPr lang="en-US" sz="2400" dirty="0"/>
              <a:t>a</a:t>
            </a:r>
            <a:r>
              <a:rPr lang="en-US" sz="2400" dirty="0" smtClean="0"/>
              <a:t>nd do not cooperate </a:t>
            </a:r>
            <a:r>
              <a:rPr lang="en-US" sz="2400" dirty="0"/>
              <a:t>e</a:t>
            </a:r>
            <a:r>
              <a:rPr lang="en-US" sz="2400" dirty="0" smtClean="0"/>
              <a:t>ven though cooperation would increase profits</a:t>
            </a:r>
          </a:p>
          <a:p>
            <a:pPr lvl="2"/>
            <a:r>
              <a:rPr lang="en-US" sz="2400" dirty="0"/>
              <a:t>e</a:t>
            </a:r>
            <a:r>
              <a:rPr lang="en-US" sz="2400" dirty="0" smtClean="0"/>
              <a:t>ach firm has incentive to cheat to maximize profit</a:t>
            </a:r>
          </a:p>
        </p:txBody>
      </p:sp>
      <p:sp>
        <p:nvSpPr>
          <p:cNvPr id="4" name="Content Placeholder 2"/>
          <p:cNvSpPr txBox="1">
            <a:spLocks/>
          </p:cNvSpPr>
          <p:nvPr/>
        </p:nvSpPr>
        <p:spPr bwMode="auto">
          <a:xfrm>
            <a:off x="199906" y="3850501"/>
            <a:ext cx="8713519" cy="245529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sz="3200" dirty="0" smtClean="0"/>
              <a:t>Example Ford and GM (1/2 ton pick-up trucks)</a:t>
            </a:r>
          </a:p>
          <a:p>
            <a:pPr lvl="1"/>
            <a:r>
              <a:rPr lang="en-US" sz="2800" dirty="0"/>
              <a:t>Differentiated </a:t>
            </a:r>
            <a:r>
              <a:rPr lang="en-US" sz="2800" dirty="0" smtClean="0"/>
              <a:t>oligopoly</a:t>
            </a:r>
          </a:p>
          <a:p>
            <a:pPr lvl="1"/>
            <a:r>
              <a:rPr lang="en-US" sz="2800" dirty="0" smtClean="0"/>
              <a:t>Ford is low cost producer</a:t>
            </a:r>
          </a:p>
          <a:p>
            <a:pPr lvl="1"/>
            <a:r>
              <a:rPr lang="en-US" sz="2800" dirty="0" smtClean="0"/>
              <a:t>Discounting vs. Free Features</a:t>
            </a:r>
            <a:endParaRPr lang="en-US" sz="2400" dirty="0" smtClean="0"/>
          </a:p>
        </p:txBody>
      </p:sp>
      <p:sp>
        <p:nvSpPr>
          <p:cNvPr id="6" name="Title 1"/>
          <p:cNvSpPr>
            <a:spLocks noGrp="1"/>
          </p:cNvSpPr>
          <p:nvPr>
            <p:ph type="title"/>
          </p:nvPr>
        </p:nvSpPr>
        <p:spPr bwMode="auto">
          <a:xfrm>
            <a:off x="4379913" y="306388"/>
            <a:ext cx="4764087"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latin typeface="+mn-lt"/>
              </a:rPr>
              <a:t>Prisoners’ dilemma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wipe(left)">
                                      <p:cBhvr>
                                        <p:cTn id="10" dur="500"/>
                                        <p:tgtEl>
                                          <p:spTgt spid="4">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wipe(left)">
                                      <p:cBhvr>
                                        <p:cTn id="13" dur="500"/>
                                        <p:tgtEl>
                                          <p:spTgt spid="4">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wipe(left)">
                                      <p:cBhvr>
                                        <p:cTn id="16"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20675" y="1390650"/>
          <a:ext cx="8378826" cy="3671887"/>
        </p:xfrm>
        <a:graphic>
          <a:graphicData uri="http://schemas.openxmlformats.org/drawingml/2006/table">
            <a:tbl>
              <a:tblPr>
                <a:tableStyleId>{5C22544A-7EE6-4342-B048-85BDC9FD1C3A}</a:tableStyleId>
              </a:tblPr>
              <a:tblGrid>
                <a:gridCol w="1022547"/>
                <a:gridCol w="953593"/>
                <a:gridCol w="3201343"/>
                <a:gridCol w="3201343"/>
              </a:tblGrid>
              <a:tr h="365777">
                <a:tc>
                  <a:txBody>
                    <a:bodyPr/>
                    <a:lstStyle/>
                    <a:p>
                      <a:pPr algn="ctr"/>
                      <a:endParaRPr lang="en-US" sz="1800"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1800" b="1" kern="1200" baseline="0" dirty="0" smtClean="0">
                          <a:solidFill>
                            <a:schemeClr val="tx1"/>
                          </a:solidFill>
                          <a:latin typeface="+mn-lt"/>
                          <a:ea typeface="+mn-ea"/>
                          <a:cs typeface="+mn-cs"/>
                        </a:rPr>
                        <a:t>GM Decision</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5777">
                <a:tc>
                  <a:txBody>
                    <a:bodyPr/>
                    <a:lstStyle/>
                    <a:p>
                      <a:pPr algn="ctr"/>
                      <a:endParaRPr lang="en-US" sz="1800"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kern="1200" baseline="0" dirty="0" smtClean="0">
                          <a:solidFill>
                            <a:schemeClr val="tx1"/>
                          </a:solidFill>
                          <a:latin typeface="+mn-lt"/>
                          <a:ea typeface="+mn-ea"/>
                          <a:cs typeface="+mn-cs"/>
                        </a:rPr>
                        <a:t>Free Options</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kern="1200" baseline="0" dirty="0" smtClean="0">
                          <a:solidFill>
                            <a:schemeClr val="tx1"/>
                          </a:solidFill>
                          <a:latin typeface="+mn-lt"/>
                          <a:ea typeface="+mn-ea"/>
                          <a:cs typeface="+mn-cs"/>
                        </a:rPr>
                        <a:t>No Free Options</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463108">
                <a:tc rowSpan="2">
                  <a:txBody>
                    <a:bodyPr/>
                    <a:lstStyle/>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pPr algn="ctr"/>
                      <a:endParaRPr lang="en-US" sz="1800" b="1" kern="1200" baseline="0" dirty="0" smtClean="0">
                        <a:solidFill>
                          <a:schemeClr val="tx1"/>
                        </a:solidFill>
                        <a:latin typeface="+mn-lt"/>
                        <a:ea typeface="+mn-ea"/>
                        <a:cs typeface="+mn-cs"/>
                      </a:endParaRPr>
                    </a:p>
                    <a:p>
                      <a:r>
                        <a:rPr lang="en-US" sz="1800" b="1" kern="1200" baseline="0" dirty="0" smtClean="0">
                          <a:solidFill>
                            <a:schemeClr val="tx1"/>
                          </a:solidFill>
                          <a:latin typeface="+mn-lt"/>
                          <a:ea typeface="+mn-ea"/>
                          <a:cs typeface="+mn-cs"/>
                        </a:rPr>
                        <a:t>Ford</a:t>
                      </a:r>
                    </a:p>
                    <a:p>
                      <a:r>
                        <a:rPr lang="en-US" sz="1800" b="1" kern="1200" baseline="0" dirty="0" smtClean="0">
                          <a:solidFill>
                            <a:schemeClr val="tx1"/>
                          </a:solidFill>
                          <a:latin typeface="+mn-lt"/>
                          <a:ea typeface="+mn-ea"/>
                          <a:cs typeface="+mn-cs"/>
                        </a:rPr>
                        <a:t>Decision</a:t>
                      </a: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ctr"/>
                      <a:endParaRPr lang="en-US" sz="1800" b="1" dirty="0" smtClean="0">
                        <a:solidFill>
                          <a:schemeClr val="tx1"/>
                        </a:solidFill>
                      </a:endParaRPr>
                    </a:p>
                    <a:p>
                      <a:pPr algn="ctr"/>
                      <a:r>
                        <a:rPr lang="en-US" sz="1800" b="1" kern="1200" baseline="0" dirty="0" smtClean="0">
                          <a:solidFill>
                            <a:schemeClr val="tx1"/>
                          </a:solidFill>
                          <a:latin typeface="+mn-lt"/>
                          <a:ea typeface="+mn-ea"/>
                          <a:cs typeface="+mn-cs"/>
                        </a:rPr>
                        <a:t>Rebate</a:t>
                      </a:r>
                      <a:endParaRPr lang="en-US" sz="1800" b="1" dirty="0" smtClean="0">
                        <a:solidFill>
                          <a:schemeClr val="tx1"/>
                        </a:solidFill>
                      </a:endParaRPr>
                    </a:p>
                    <a:p>
                      <a:pPr algn="ct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b="1"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477225">
                <a:tc vMerge="1">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800" b="1" dirty="0" smtClean="0">
                        <a:solidFill>
                          <a:schemeClr val="tx1"/>
                        </a:solidFill>
                      </a:endParaRPr>
                    </a:p>
                    <a:p>
                      <a:pPr algn="ctr"/>
                      <a:r>
                        <a:rPr lang="en-US" sz="1800" b="1" kern="1200" baseline="0" dirty="0" smtClean="0">
                          <a:solidFill>
                            <a:schemeClr val="tx1"/>
                          </a:solidFill>
                          <a:latin typeface="+mn-lt"/>
                          <a:ea typeface="+mn-ea"/>
                          <a:cs typeface="+mn-cs"/>
                        </a:rPr>
                        <a:t>No Rebate</a:t>
                      </a:r>
                      <a:endParaRPr lang="en-US" sz="1800" b="1" dirty="0" smtClean="0">
                        <a:solidFill>
                          <a:schemeClr val="tx1"/>
                        </a:solidFill>
                      </a:endParaRPr>
                    </a:p>
                    <a:p>
                      <a:pPr algn="ctr"/>
                      <a:endParaRPr lang="en-US" sz="1800" b="1" dirty="0">
                        <a:solidFill>
                          <a:schemeClr val="tx1"/>
                        </a:solidFill>
                      </a:endParaRPr>
                    </a:p>
                  </a:txBody>
                  <a:tcPr marL="91429" marR="91429" marT="45722" marB="45722">
                    <a:lnL w="127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dirty="0">
                        <a:solidFill>
                          <a:schemeClr val="tx1"/>
                        </a:solidFill>
                      </a:endParaRPr>
                    </a:p>
                  </a:txBody>
                  <a:tcPr marL="91429" marR="91429" marT="45722" marB="45722">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6" name="Group 9"/>
          <p:cNvGrpSpPr>
            <a:grpSpLocks/>
          </p:cNvGrpSpPr>
          <p:nvPr/>
        </p:nvGrpSpPr>
        <p:grpSpPr bwMode="auto">
          <a:xfrm>
            <a:off x="2306638" y="3627438"/>
            <a:ext cx="3179762" cy="1462087"/>
            <a:chOff x="2297082" y="2141316"/>
            <a:chExt cx="3178825" cy="1461377"/>
          </a:xfrm>
        </p:grpSpPr>
        <p:sp>
          <p:nvSpPr>
            <p:cNvPr id="7" name="Isosceles Triangle 6"/>
            <p:cNvSpPr/>
            <p:nvPr/>
          </p:nvSpPr>
          <p:spPr>
            <a:xfrm>
              <a:off x="2320887" y="2141316"/>
              <a:ext cx="3155020" cy="1437577"/>
            </a:xfrm>
            <a:prstGeom prst="triangle">
              <a:avLst>
                <a:gd name="adj" fmla="val 0"/>
              </a:avLst>
            </a:prstGeom>
            <a:solidFill>
              <a:srgbClr val="92D05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104" name="TextBox 7"/>
            <p:cNvSpPr txBox="1">
              <a:spLocks noChangeArrowheads="1"/>
            </p:cNvSpPr>
            <p:nvPr/>
          </p:nvSpPr>
          <p:spPr bwMode="auto">
            <a:xfrm>
              <a:off x="2297082" y="2956580"/>
              <a:ext cx="1479456"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Ford gets $3</a:t>
              </a:r>
            </a:p>
            <a:p>
              <a:pPr eaLnBrk="1" hangingPunct="1"/>
              <a:r>
                <a:rPr lang="en-US"/>
                <a:t>million profit</a:t>
              </a:r>
            </a:p>
          </p:txBody>
        </p:sp>
      </p:grpSp>
      <p:grpSp>
        <p:nvGrpSpPr>
          <p:cNvPr id="9" name="Group 8"/>
          <p:cNvGrpSpPr>
            <a:grpSpLocks/>
          </p:cNvGrpSpPr>
          <p:nvPr/>
        </p:nvGrpSpPr>
        <p:grpSpPr bwMode="auto">
          <a:xfrm>
            <a:off x="2297113" y="2141538"/>
            <a:ext cx="3178175" cy="1462087"/>
            <a:chOff x="2297082" y="2141316"/>
            <a:chExt cx="3178825" cy="1461377"/>
          </a:xfrm>
        </p:grpSpPr>
        <p:sp>
          <p:nvSpPr>
            <p:cNvPr id="10" name="Isosceles Triangle 9"/>
            <p:cNvSpPr/>
            <p:nvPr/>
          </p:nvSpPr>
          <p:spPr>
            <a:xfrm>
              <a:off x="2320899" y="2141316"/>
              <a:ext cx="3155008" cy="1437577"/>
            </a:xfrm>
            <a:prstGeom prst="triangle">
              <a:avLst>
                <a:gd name="adj" fmla="val 0"/>
              </a:avLst>
            </a:prstGeom>
            <a:solidFill>
              <a:srgbClr val="92D05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102" name="TextBox 10"/>
            <p:cNvSpPr txBox="1">
              <a:spLocks noChangeArrowheads="1"/>
            </p:cNvSpPr>
            <p:nvPr/>
          </p:nvSpPr>
          <p:spPr bwMode="auto">
            <a:xfrm>
              <a:off x="2297082" y="2956580"/>
              <a:ext cx="148019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Ford gets $4</a:t>
              </a:r>
            </a:p>
            <a:p>
              <a:pPr eaLnBrk="1" hangingPunct="1"/>
              <a:r>
                <a:rPr lang="en-US" dirty="0"/>
                <a:t>million profit</a:t>
              </a:r>
            </a:p>
          </p:txBody>
        </p:sp>
      </p:grpSp>
      <p:grpSp>
        <p:nvGrpSpPr>
          <p:cNvPr id="13" name="Group 12"/>
          <p:cNvGrpSpPr>
            <a:grpSpLocks/>
          </p:cNvGrpSpPr>
          <p:nvPr/>
        </p:nvGrpSpPr>
        <p:grpSpPr bwMode="auto">
          <a:xfrm>
            <a:off x="5511800" y="3625850"/>
            <a:ext cx="3178175" cy="1460500"/>
            <a:chOff x="2297082" y="2141316"/>
            <a:chExt cx="3178825" cy="1462079"/>
          </a:xfrm>
        </p:grpSpPr>
        <p:sp>
          <p:nvSpPr>
            <p:cNvPr id="14" name="Isosceles Triangle 13"/>
            <p:cNvSpPr/>
            <p:nvPr/>
          </p:nvSpPr>
          <p:spPr>
            <a:xfrm>
              <a:off x="2320900" y="2141316"/>
              <a:ext cx="3155007" cy="1438241"/>
            </a:xfrm>
            <a:prstGeom prst="triangle">
              <a:avLst>
                <a:gd name="adj" fmla="val 0"/>
              </a:avLst>
            </a:prstGeom>
            <a:solidFill>
              <a:srgbClr val="92D05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100" name="TextBox 14"/>
            <p:cNvSpPr txBox="1">
              <a:spLocks noChangeArrowheads="1"/>
            </p:cNvSpPr>
            <p:nvPr/>
          </p:nvSpPr>
          <p:spPr bwMode="auto">
            <a:xfrm>
              <a:off x="2297082" y="2956580"/>
              <a:ext cx="1480195" cy="646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Ford gets $5</a:t>
              </a:r>
            </a:p>
            <a:p>
              <a:pPr eaLnBrk="1" hangingPunct="1"/>
              <a:r>
                <a:rPr lang="en-US"/>
                <a:t>million profit</a:t>
              </a:r>
            </a:p>
          </p:txBody>
        </p:sp>
      </p:grpSp>
      <p:grpSp>
        <p:nvGrpSpPr>
          <p:cNvPr id="16" name="Group 15"/>
          <p:cNvGrpSpPr>
            <a:grpSpLocks/>
          </p:cNvGrpSpPr>
          <p:nvPr/>
        </p:nvGrpSpPr>
        <p:grpSpPr bwMode="auto">
          <a:xfrm>
            <a:off x="5513388" y="2139950"/>
            <a:ext cx="3167062" cy="1460500"/>
            <a:chOff x="2308957" y="2141316"/>
            <a:chExt cx="3166950" cy="1462079"/>
          </a:xfrm>
        </p:grpSpPr>
        <p:sp>
          <p:nvSpPr>
            <p:cNvPr id="17" name="Isosceles Triangle 16"/>
            <p:cNvSpPr/>
            <p:nvPr/>
          </p:nvSpPr>
          <p:spPr>
            <a:xfrm>
              <a:off x="2320069" y="2141316"/>
              <a:ext cx="3155838" cy="1438241"/>
            </a:xfrm>
            <a:prstGeom prst="triangle">
              <a:avLst>
                <a:gd name="adj" fmla="val 0"/>
              </a:avLst>
            </a:prstGeom>
            <a:solidFill>
              <a:srgbClr val="92D05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098" name="TextBox 17"/>
            <p:cNvSpPr txBox="1">
              <a:spLocks noChangeArrowheads="1"/>
            </p:cNvSpPr>
            <p:nvPr/>
          </p:nvSpPr>
          <p:spPr bwMode="auto">
            <a:xfrm>
              <a:off x="2308957" y="2956580"/>
              <a:ext cx="1479840" cy="646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Ford gets $6</a:t>
              </a:r>
            </a:p>
            <a:p>
              <a:pPr eaLnBrk="1" hangingPunct="1"/>
              <a:r>
                <a:rPr lang="en-US"/>
                <a:t>million profit</a:t>
              </a:r>
            </a:p>
          </p:txBody>
        </p:sp>
      </p:grpSp>
      <p:grpSp>
        <p:nvGrpSpPr>
          <p:cNvPr id="19" name="Group 18"/>
          <p:cNvGrpSpPr>
            <a:grpSpLocks/>
          </p:cNvGrpSpPr>
          <p:nvPr/>
        </p:nvGrpSpPr>
        <p:grpSpPr bwMode="auto">
          <a:xfrm>
            <a:off x="2317750" y="2151063"/>
            <a:ext cx="3155950" cy="1438275"/>
            <a:chOff x="2320452" y="2141316"/>
            <a:chExt cx="3155455" cy="1438130"/>
          </a:xfrm>
        </p:grpSpPr>
        <p:sp>
          <p:nvSpPr>
            <p:cNvPr id="20" name="Isosceles Triangle 19"/>
            <p:cNvSpPr/>
            <p:nvPr/>
          </p:nvSpPr>
          <p:spPr>
            <a:xfrm rot="10800000">
              <a:off x="2320452" y="2141316"/>
              <a:ext cx="3155455"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096" name="TextBox 20"/>
            <p:cNvSpPr txBox="1">
              <a:spLocks noChangeArrowheads="1"/>
            </p:cNvSpPr>
            <p:nvPr/>
          </p:nvSpPr>
          <p:spPr bwMode="auto">
            <a:xfrm>
              <a:off x="3909961" y="2160926"/>
              <a:ext cx="1518126" cy="646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GM </a:t>
              </a:r>
              <a:r>
                <a:rPr lang="en-US" dirty="0" smtClean="0"/>
                <a:t>earns </a:t>
              </a:r>
              <a:r>
                <a:rPr lang="en-US" dirty="0"/>
                <a:t>$4</a:t>
              </a:r>
            </a:p>
            <a:p>
              <a:pPr algn="r" eaLnBrk="1" hangingPunct="1"/>
              <a:r>
                <a:rPr lang="en-US" dirty="0"/>
                <a:t>million profit</a:t>
              </a:r>
            </a:p>
          </p:txBody>
        </p:sp>
      </p:grpSp>
      <p:grpSp>
        <p:nvGrpSpPr>
          <p:cNvPr id="22" name="Group 21"/>
          <p:cNvGrpSpPr>
            <a:grpSpLocks/>
          </p:cNvGrpSpPr>
          <p:nvPr/>
        </p:nvGrpSpPr>
        <p:grpSpPr bwMode="auto">
          <a:xfrm>
            <a:off x="5534025" y="2151063"/>
            <a:ext cx="3155950" cy="1438275"/>
            <a:chOff x="2320452" y="2141316"/>
            <a:chExt cx="3155455" cy="1438130"/>
          </a:xfrm>
        </p:grpSpPr>
        <p:sp>
          <p:nvSpPr>
            <p:cNvPr id="23" name="Isosceles Triangle 22"/>
            <p:cNvSpPr/>
            <p:nvPr/>
          </p:nvSpPr>
          <p:spPr>
            <a:xfrm rot="10800000">
              <a:off x="2320452" y="2141316"/>
              <a:ext cx="3155455"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094" name="TextBox 23"/>
            <p:cNvSpPr txBox="1">
              <a:spLocks noChangeArrowheads="1"/>
            </p:cNvSpPr>
            <p:nvPr/>
          </p:nvSpPr>
          <p:spPr bwMode="auto">
            <a:xfrm>
              <a:off x="3933711" y="2160926"/>
              <a:ext cx="1518126" cy="646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GM </a:t>
              </a:r>
              <a:r>
                <a:rPr lang="en-US" dirty="0" smtClean="0"/>
                <a:t>earns </a:t>
              </a:r>
              <a:r>
                <a:rPr lang="en-US" dirty="0"/>
                <a:t>$3</a:t>
              </a:r>
            </a:p>
            <a:p>
              <a:pPr algn="r" eaLnBrk="1" hangingPunct="1"/>
              <a:r>
                <a:rPr lang="en-US" dirty="0"/>
                <a:t>million profit</a:t>
              </a:r>
            </a:p>
          </p:txBody>
        </p:sp>
      </p:grpSp>
      <p:grpSp>
        <p:nvGrpSpPr>
          <p:cNvPr id="25" name="Group 24"/>
          <p:cNvGrpSpPr>
            <a:grpSpLocks/>
          </p:cNvGrpSpPr>
          <p:nvPr/>
        </p:nvGrpSpPr>
        <p:grpSpPr bwMode="auto">
          <a:xfrm>
            <a:off x="2316163" y="3621088"/>
            <a:ext cx="3155950" cy="1438275"/>
            <a:chOff x="2320452" y="2141316"/>
            <a:chExt cx="3155455" cy="1438130"/>
          </a:xfrm>
        </p:grpSpPr>
        <p:sp>
          <p:nvSpPr>
            <p:cNvPr id="26" name="Isosceles Triangle 25"/>
            <p:cNvSpPr/>
            <p:nvPr/>
          </p:nvSpPr>
          <p:spPr>
            <a:xfrm rot="10800000">
              <a:off x="2320452" y="2141316"/>
              <a:ext cx="3155455"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092" name="TextBox 26"/>
            <p:cNvSpPr txBox="1">
              <a:spLocks noChangeArrowheads="1"/>
            </p:cNvSpPr>
            <p:nvPr/>
          </p:nvSpPr>
          <p:spPr bwMode="auto">
            <a:xfrm>
              <a:off x="3933711" y="2160926"/>
              <a:ext cx="1518126" cy="646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GM </a:t>
              </a:r>
              <a:r>
                <a:rPr lang="en-US" dirty="0" smtClean="0"/>
                <a:t>earns </a:t>
              </a:r>
              <a:r>
                <a:rPr lang="en-US" dirty="0"/>
                <a:t>$6</a:t>
              </a:r>
            </a:p>
            <a:p>
              <a:pPr algn="r" eaLnBrk="1" hangingPunct="1"/>
              <a:r>
                <a:rPr lang="en-US" dirty="0"/>
                <a:t>million profit</a:t>
              </a:r>
            </a:p>
          </p:txBody>
        </p:sp>
      </p:grpSp>
      <p:grpSp>
        <p:nvGrpSpPr>
          <p:cNvPr id="28" name="Group 27"/>
          <p:cNvGrpSpPr>
            <a:grpSpLocks/>
          </p:cNvGrpSpPr>
          <p:nvPr/>
        </p:nvGrpSpPr>
        <p:grpSpPr bwMode="auto">
          <a:xfrm>
            <a:off x="5532438" y="3621088"/>
            <a:ext cx="3167062" cy="1438275"/>
            <a:chOff x="2320452" y="2141316"/>
            <a:chExt cx="3167010" cy="1438130"/>
          </a:xfrm>
        </p:grpSpPr>
        <p:sp>
          <p:nvSpPr>
            <p:cNvPr id="29" name="Isosceles Triangle 28"/>
            <p:cNvSpPr/>
            <p:nvPr/>
          </p:nvSpPr>
          <p:spPr>
            <a:xfrm rot="10800000">
              <a:off x="2320452" y="2141316"/>
              <a:ext cx="3155898" cy="1438130"/>
            </a:xfrm>
            <a:prstGeom prst="triangle">
              <a:avLst>
                <a:gd name="adj" fmla="val 0"/>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800080"/>
                </a:solidFill>
              </a:endParaRPr>
            </a:p>
          </p:txBody>
        </p:sp>
        <p:sp>
          <p:nvSpPr>
            <p:cNvPr id="45090" name="TextBox 29"/>
            <p:cNvSpPr txBox="1">
              <a:spLocks noChangeArrowheads="1"/>
            </p:cNvSpPr>
            <p:nvPr/>
          </p:nvSpPr>
          <p:spPr bwMode="auto">
            <a:xfrm>
              <a:off x="3969123" y="2160926"/>
              <a:ext cx="1518339" cy="646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US" dirty="0"/>
                <a:t>GM </a:t>
              </a:r>
              <a:r>
                <a:rPr lang="en-US" dirty="0" smtClean="0"/>
                <a:t>earns </a:t>
              </a:r>
              <a:r>
                <a:rPr lang="en-US" dirty="0"/>
                <a:t>$5</a:t>
              </a:r>
            </a:p>
            <a:p>
              <a:pPr algn="r" eaLnBrk="1" hangingPunct="1"/>
              <a:r>
                <a:rPr lang="en-US" dirty="0"/>
                <a:t>million profit</a:t>
              </a:r>
            </a:p>
          </p:txBody>
        </p:sp>
      </p:grpSp>
      <p:sp>
        <p:nvSpPr>
          <p:cNvPr id="12" name="TextBox 11"/>
          <p:cNvSpPr txBox="1">
            <a:spLocks noChangeArrowheads="1"/>
          </p:cNvSpPr>
          <p:nvPr/>
        </p:nvSpPr>
        <p:spPr bwMode="auto">
          <a:xfrm>
            <a:off x="231775" y="5434013"/>
            <a:ext cx="863441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In </a:t>
            </a:r>
            <a:r>
              <a:rPr lang="en-US" dirty="0" smtClean="0"/>
              <a:t>the </a:t>
            </a:r>
            <a:r>
              <a:rPr lang="en-US" dirty="0"/>
              <a:t>½ ton </a:t>
            </a:r>
            <a:r>
              <a:rPr lang="en-US" dirty="0" smtClean="0"/>
              <a:t>truck market, using the above payoff table, Ford will choice to Rebate and GM to offer free options. While each could earn more by cooperating, cooperation is not a sustainable equilibrium in the ½ ton truck market.</a:t>
            </a:r>
            <a:endParaRPr lang="en-US" dirty="0"/>
          </a:p>
        </p:txBody>
      </p:sp>
      <p:sp>
        <p:nvSpPr>
          <p:cNvPr id="2" name="Rectangle 1"/>
          <p:cNvSpPr/>
          <p:nvPr/>
        </p:nvSpPr>
        <p:spPr>
          <a:xfrm>
            <a:off x="2308988" y="2139950"/>
            <a:ext cx="3189287" cy="1436688"/>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itle 1"/>
          <p:cNvSpPr>
            <a:spLocks noGrp="1"/>
          </p:cNvSpPr>
          <p:nvPr>
            <p:ph type="title"/>
          </p:nvPr>
        </p:nvSpPr>
        <p:spPr bwMode="auto">
          <a:xfrm>
            <a:off x="4379913" y="306388"/>
            <a:ext cx="4764087"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latin typeface="+mn-lt"/>
              </a:rPr>
              <a:t>Prisoners’ dilemma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left)">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1192475"/>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b="1" dirty="0" smtClean="0"/>
              <a:t>Collusion </a:t>
            </a:r>
            <a:r>
              <a:rPr lang="en-US" sz="3200" b="1" dirty="0" smtClean="0"/>
              <a:t>is an agreement </a:t>
            </a:r>
            <a:r>
              <a:rPr lang="en-US" sz="3200" b="1" dirty="0"/>
              <a:t>among firms in a </a:t>
            </a:r>
            <a:r>
              <a:rPr lang="en-US" sz="3200" b="1" dirty="0" smtClean="0"/>
              <a:t>market</a:t>
            </a:r>
            <a:endParaRPr lang="en-US" sz="3200" b="1" dirty="0"/>
          </a:p>
          <a:p>
            <a:r>
              <a:rPr lang="en-US" b="1" dirty="0" smtClean="0"/>
              <a:t>Cartel</a:t>
            </a:r>
            <a:r>
              <a:rPr lang="en-US" dirty="0" smtClean="0"/>
              <a:t> – a group </a:t>
            </a:r>
            <a:r>
              <a:rPr lang="en-US" dirty="0"/>
              <a:t>of firms acting in </a:t>
            </a:r>
            <a:r>
              <a:rPr lang="en-US" dirty="0" smtClean="0"/>
              <a:t>unison</a:t>
            </a:r>
          </a:p>
          <a:p>
            <a:r>
              <a:rPr lang="en-US" b="1" dirty="0" smtClean="0"/>
              <a:t>Cartels act as a monopoly</a:t>
            </a:r>
            <a:r>
              <a:rPr lang="en-US" b="1" dirty="0"/>
              <a:t> </a:t>
            </a:r>
            <a:r>
              <a:rPr lang="en-US" b="1" dirty="0" smtClean="0"/>
              <a:t>to maximize profit</a:t>
            </a:r>
          </a:p>
          <a:p>
            <a:pPr marL="688975" lvl="1" indent="-242888"/>
            <a:r>
              <a:rPr lang="en-US" sz="2400" dirty="0"/>
              <a:t>Produce monopoly quantity</a:t>
            </a:r>
          </a:p>
          <a:p>
            <a:pPr marL="688975" lvl="1" indent="-242888"/>
            <a:r>
              <a:rPr lang="en-US" sz="2400" dirty="0"/>
              <a:t>Charge monopoly </a:t>
            </a:r>
            <a:r>
              <a:rPr lang="en-US" sz="2400" dirty="0" smtClean="0"/>
              <a:t>price</a:t>
            </a:r>
          </a:p>
          <a:p>
            <a:pPr marL="688975" lvl="1" indent="-242888"/>
            <a:r>
              <a:rPr lang="en-US" sz="2400" dirty="0" smtClean="0"/>
              <a:t>Same impacts to society</a:t>
            </a:r>
            <a:endParaRPr lang="en-US" dirty="0"/>
          </a:p>
          <a:p>
            <a:r>
              <a:rPr lang="en-US" b="1" dirty="0" smtClean="0"/>
              <a:t>Collusion for self-interest unlikely to work</a:t>
            </a:r>
          </a:p>
          <a:p>
            <a:pPr marL="688975" lvl="1" indent="-231775"/>
            <a:r>
              <a:rPr lang="en-US" sz="2400" dirty="0"/>
              <a:t>Difficult to reach &amp; enforce an </a:t>
            </a:r>
            <a:r>
              <a:rPr lang="en-US" sz="2400" dirty="0" smtClean="0"/>
              <a:t>agreement</a:t>
            </a:r>
          </a:p>
          <a:p>
            <a:pPr marL="688975" lvl="1" indent="-231775"/>
            <a:r>
              <a:rPr lang="en-US" sz="2400" dirty="0" smtClean="0"/>
              <a:t>Antitrust laws</a:t>
            </a:r>
            <a:endParaRPr lang="en-US" dirty="0" smtClean="0"/>
          </a:p>
          <a:p>
            <a:pPr lvl="1"/>
            <a:endParaRPr lang="en-US" dirty="0" smtClean="0"/>
          </a:p>
        </p:txBody>
      </p:sp>
      <p:sp>
        <p:nvSpPr>
          <p:cNvPr id="31747" name="Title 1"/>
          <p:cNvSpPr>
            <a:spLocks noGrp="1"/>
          </p:cNvSpPr>
          <p:nvPr>
            <p:ph type="title"/>
          </p:nvPr>
        </p:nvSpPr>
        <p:spPr bwMode="auto">
          <a:xfrm>
            <a:off x="4334494" y="290513"/>
            <a:ext cx="4666631" cy="6715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bg1">
                    <a:lumMod val="50000"/>
                  </a:schemeClr>
                </a:solidFill>
              </a:rPr>
              <a:t>Collusive Oligopoly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left)">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left)">
                                      <p:cBhvr>
                                        <p:cTn id="31" dur="500"/>
                                        <p:tgtEl>
                                          <p:spTgt spid="3">
                                            <p:txEl>
                                              <p:pRg st="6" end="6"/>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left)">
                                      <p:cBhvr>
                                        <p:cTn id="34" dur="500"/>
                                        <p:tgtEl>
                                          <p:spTgt spid="3">
                                            <p:txEl>
                                              <p:pRg st="7" end="7"/>
                                            </p:txEl>
                                          </p:spTgt>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left)">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bwMode="auto">
          <a:xfrm>
            <a:off x="3800475" y="314325"/>
            <a:ext cx="5191125"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bg1">
                    <a:lumMod val="50000"/>
                  </a:schemeClr>
                </a:solidFill>
              </a:rPr>
              <a:t>Economics of Cooperation</a:t>
            </a:r>
          </a:p>
        </p:txBody>
      </p:sp>
      <p:sp>
        <p:nvSpPr>
          <p:cNvPr id="3" name="Content Placeholder 2"/>
          <p:cNvSpPr>
            <a:spLocks noGrp="1"/>
          </p:cNvSpPr>
          <p:nvPr>
            <p:ph idx="1"/>
          </p:nvPr>
        </p:nvSpPr>
        <p:spPr bwMode="auto">
          <a:xfrm>
            <a:off x="381000" y="1073150"/>
            <a:ext cx="8534400" cy="2881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b="1" dirty="0" smtClean="0"/>
              <a:t>Why firms sometimes cooperate</a:t>
            </a:r>
          </a:p>
          <a:p>
            <a:pPr marL="463550" indent="-225425"/>
            <a:r>
              <a:rPr lang="en-US" dirty="0" smtClean="0"/>
              <a:t>Game of repeated prisoners’ dilemma</a:t>
            </a:r>
          </a:p>
          <a:p>
            <a:pPr marL="795338" lvl="1" indent="-225425"/>
            <a:r>
              <a:rPr lang="en-US" sz="2800" dirty="0" smtClean="0"/>
              <a:t>Repeat the game</a:t>
            </a:r>
          </a:p>
          <a:p>
            <a:pPr marL="795338" lvl="1" indent="-225425"/>
            <a:r>
              <a:rPr lang="en-US" sz="2800" dirty="0" smtClean="0"/>
              <a:t>Agree on penalties if one cheats</a:t>
            </a:r>
          </a:p>
          <a:p>
            <a:pPr marL="795338" lvl="1" indent="-225425"/>
            <a:r>
              <a:rPr lang="en-US" sz="2800" dirty="0" smtClean="0"/>
              <a:t>Both need an incentive to cooperate</a:t>
            </a:r>
          </a:p>
        </p:txBody>
      </p:sp>
      <p:sp>
        <p:nvSpPr>
          <p:cNvPr id="6" name="Content Placeholder 1"/>
          <p:cNvSpPr txBox="1">
            <a:spLocks/>
          </p:cNvSpPr>
          <p:nvPr/>
        </p:nvSpPr>
        <p:spPr bwMode="auto">
          <a:xfrm>
            <a:off x="399803" y="3928503"/>
            <a:ext cx="8534400" cy="242473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ctr" rtl="0" fontAlgn="auto">
              <a:spcBef>
                <a:spcPts val="0"/>
              </a:spcBef>
              <a:spcAft>
                <a:spcPts val="0"/>
              </a:spcAft>
              <a:defRPr kern="120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l"/>
            <a:r>
              <a:rPr lang="en-US" sz="3400" b="1" dirty="0" smtClean="0"/>
              <a:t>Encouraging cooperation</a:t>
            </a:r>
          </a:p>
          <a:p>
            <a:pPr marL="463550" lvl="1" indent="-231775">
              <a:buFont typeface="Arial" pitchFamily="34" charset="0"/>
              <a:buChar char="•"/>
            </a:pPr>
            <a:r>
              <a:rPr lang="en-US" sz="3400" dirty="0" smtClean="0">
                <a:latin typeface="+mn-lt"/>
              </a:rPr>
              <a:t>Penalty for not cooperating</a:t>
            </a:r>
          </a:p>
          <a:p>
            <a:pPr marL="463550" lvl="1" indent="-231775">
              <a:buFont typeface="Arial" pitchFamily="34" charset="0"/>
              <a:buChar char="•"/>
            </a:pPr>
            <a:r>
              <a:rPr lang="en-US" sz="3400" dirty="0" smtClean="0">
                <a:latin typeface="+mn-lt"/>
              </a:rPr>
              <a:t>Return to cooperative outcome after a period of noncooperation </a:t>
            </a:r>
          </a:p>
          <a:p>
            <a:pPr marL="463550" indent="-231775" algn="l">
              <a:buFont typeface="Arial" pitchFamily="34" charset="0"/>
              <a:buChar char="•"/>
            </a:pPr>
            <a:endParaRPr lang="en-US" dirty="0" smtClean="0"/>
          </a:p>
        </p:txBody>
      </p:sp>
    </p:spTree>
    <p:extLst>
      <p:ext uri="{BB962C8B-B14F-4D97-AF65-F5344CB8AC3E}">
        <p14:creationId xmlns:p14="http://schemas.microsoft.com/office/powerpoint/2010/main" val="38337251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186050" y="1019175"/>
            <a:ext cx="8839200" cy="325594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sz="2800" dirty="0" smtClean="0"/>
              <a:t>Organization of Petroleum Exporting Countries (OPEC)</a:t>
            </a:r>
          </a:p>
          <a:p>
            <a:pPr lvl="1"/>
            <a:r>
              <a:rPr lang="en-US" sz="2400" dirty="0" smtClean="0"/>
              <a:t>Formed in 1960: Iran, Iraq, Kuwait, Saudi Arabia, Venezuela</a:t>
            </a:r>
          </a:p>
          <a:p>
            <a:pPr lvl="1"/>
            <a:r>
              <a:rPr lang="en-US" sz="2400" dirty="0" smtClean="0"/>
              <a:t>By 1973: Qatar, Indonesia, Libya, the United Arab Emirates, Algeria, Nigeria, Ecuador, Gabon</a:t>
            </a:r>
          </a:p>
          <a:p>
            <a:pPr lvl="1"/>
            <a:r>
              <a:rPr lang="en-US" sz="2400" dirty="0" smtClean="0"/>
              <a:t>Control about three-fourths of the world’s oil reserves</a:t>
            </a:r>
          </a:p>
          <a:p>
            <a:pPr lvl="1"/>
            <a:r>
              <a:rPr lang="en-US" sz="2400" dirty="0" smtClean="0"/>
              <a:t>Tries to raise the price of its product</a:t>
            </a:r>
          </a:p>
          <a:p>
            <a:pPr marL="914400" lvl="2" indent="0">
              <a:buNone/>
            </a:pPr>
            <a:r>
              <a:rPr lang="en-US" i="1" dirty="0" smtClean="0"/>
              <a:t>Via a coordinated reduction in quantity produced</a:t>
            </a:r>
          </a:p>
        </p:txBody>
      </p:sp>
      <p:sp>
        <p:nvSpPr>
          <p:cNvPr id="4" name="Content Placeholder 1"/>
          <p:cNvSpPr txBox="1">
            <a:spLocks/>
          </p:cNvSpPr>
          <p:nvPr/>
        </p:nvSpPr>
        <p:spPr bwMode="auto">
          <a:xfrm>
            <a:off x="217719" y="4251366"/>
            <a:ext cx="8534400" cy="249381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dirty="0" smtClean="0"/>
              <a:t>Cheating Problem:</a:t>
            </a:r>
            <a:r>
              <a:rPr lang="en-US" sz="2800" dirty="0"/>
              <a:t> </a:t>
            </a:r>
            <a:r>
              <a:rPr lang="en-US" sz="2800" dirty="0" smtClean="0"/>
              <a:t>Each member of the cartel</a:t>
            </a:r>
          </a:p>
          <a:p>
            <a:pPr lvl="1"/>
            <a:r>
              <a:rPr lang="en-US" sz="2400" dirty="0" smtClean="0"/>
              <a:t>Tempted to increase its production</a:t>
            </a:r>
          </a:p>
          <a:p>
            <a:pPr lvl="1"/>
            <a:r>
              <a:rPr lang="en-US" sz="2400" dirty="0" smtClean="0"/>
              <a:t>Get a larger share of the total profit</a:t>
            </a:r>
          </a:p>
          <a:p>
            <a:pPr lvl="1"/>
            <a:r>
              <a:rPr lang="en-US" sz="2400" dirty="0" smtClean="0"/>
              <a:t>Cheat on agreement</a:t>
            </a:r>
          </a:p>
        </p:txBody>
      </p:sp>
      <p:sp>
        <p:nvSpPr>
          <p:cNvPr id="7" name="Title 1"/>
          <p:cNvSpPr>
            <a:spLocks noGrp="1"/>
          </p:cNvSpPr>
          <p:nvPr>
            <p:ph type="title"/>
          </p:nvPr>
        </p:nvSpPr>
        <p:spPr bwMode="auto">
          <a:xfrm>
            <a:off x="3811588" y="314325"/>
            <a:ext cx="5180012"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bg1">
                    <a:lumMod val="50000"/>
                  </a:schemeClr>
                </a:solidFill>
              </a:rPr>
              <a:t>Collision Example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142504" y="1054100"/>
            <a:ext cx="878774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OPEC was successful at maintaining cooperation and high prices from 1973 to 1985: increase in price</a:t>
            </a:r>
          </a:p>
          <a:p>
            <a:r>
              <a:rPr lang="en-US" dirty="0" smtClean="0"/>
              <a:t>Mid-1980s - member countries began arguing about production levels</a:t>
            </a:r>
          </a:p>
          <a:p>
            <a:pPr lvl="1"/>
            <a:r>
              <a:rPr lang="en-US" dirty="0" smtClean="0"/>
              <a:t>OPEC </a:t>
            </a:r>
            <a:r>
              <a:rPr lang="en-US" dirty="0"/>
              <a:t> </a:t>
            </a:r>
            <a:r>
              <a:rPr lang="en-US" dirty="0" smtClean="0"/>
              <a:t>became ineffective at maintaining cooperation</a:t>
            </a:r>
          </a:p>
          <a:p>
            <a:pPr lvl="1"/>
            <a:r>
              <a:rPr lang="en-US" dirty="0" smtClean="0"/>
              <a:t>Decrease in price</a:t>
            </a:r>
          </a:p>
          <a:p>
            <a:r>
              <a:rPr lang="en-US" dirty="0" smtClean="0"/>
              <a:t>2007 to 2008 – significant increase in price primarily caused by increased world demand</a:t>
            </a:r>
          </a:p>
          <a:p>
            <a:pPr marL="682625" lvl="1" indent="0">
              <a:buNone/>
            </a:pPr>
            <a:r>
              <a:rPr lang="en-US" i="1" dirty="0" smtClean="0"/>
              <a:t>Booming World economy</a:t>
            </a:r>
          </a:p>
        </p:txBody>
      </p:sp>
      <p:sp>
        <p:nvSpPr>
          <p:cNvPr id="5" name="Title 1"/>
          <p:cNvSpPr>
            <a:spLocks noGrp="1"/>
          </p:cNvSpPr>
          <p:nvPr>
            <p:ph type="title"/>
          </p:nvPr>
        </p:nvSpPr>
        <p:spPr bwMode="auto">
          <a:xfrm>
            <a:off x="3811588" y="314325"/>
            <a:ext cx="5180012"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bg1">
                    <a:lumMod val="50000"/>
                  </a:schemeClr>
                </a:solidFill>
              </a:rPr>
              <a:t>Collision Example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Restraint of trade and the </a:t>
            </a:r>
            <a:r>
              <a:rPr lang="en-US" b="1" i="1" dirty="0" smtClean="0"/>
              <a:t>antitrust laws</a:t>
            </a:r>
          </a:p>
          <a:p>
            <a:pPr lvl="1"/>
            <a:r>
              <a:rPr lang="en-US" dirty="0" smtClean="0"/>
              <a:t>The Sherman Antitrust Act, 1890</a:t>
            </a:r>
          </a:p>
          <a:p>
            <a:pPr marL="914400" lvl="2" indent="0">
              <a:buNone/>
            </a:pPr>
            <a:r>
              <a:rPr lang="en-US" dirty="0" smtClean="0"/>
              <a:t>Elevated agreements among </a:t>
            </a:r>
            <a:r>
              <a:rPr lang="en-US" dirty="0" err="1" smtClean="0"/>
              <a:t>oligopolists</a:t>
            </a:r>
            <a:r>
              <a:rPr lang="en-US" dirty="0" smtClean="0"/>
              <a:t> from an unenforceable contract to a criminal conspiracy</a:t>
            </a:r>
          </a:p>
          <a:p>
            <a:pPr lvl="1"/>
            <a:r>
              <a:rPr lang="en-US" dirty="0" smtClean="0"/>
              <a:t>The Clayton Act, 1914</a:t>
            </a:r>
          </a:p>
          <a:p>
            <a:pPr marL="914400" lvl="2" indent="0">
              <a:buNone/>
            </a:pPr>
            <a:r>
              <a:rPr lang="en-US" dirty="0" smtClean="0"/>
              <a:t>Further strengthened the antitrust laws</a:t>
            </a:r>
          </a:p>
          <a:p>
            <a:pPr lvl="1"/>
            <a:r>
              <a:rPr lang="en-US" dirty="0" smtClean="0"/>
              <a:t>The Federal Trade Commission </a:t>
            </a:r>
            <a:r>
              <a:rPr lang="en-US" dirty="0"/>
              <a:t>Act, </a:t>
            </a:r>
            <a:r>
              <a:rPr lang="en-US" dirty="0" smtClean="0"/>
              <a:t>1914</a:t>
            </a:r>
            <a:endParaRPr lang="en-US" dirty="0"/>
          </a:p>
          <a:p>
            <a:pPr lvl="2"/>
            <a:r>
              <a:rPr lang="en-US" dirty="0" smtClean="0"/>
              <a:t>Created the Federal Trade Commission (FTC)</a:t>
            </a:r>
          </a:p>
          <a:p>
            <a:pPr lvl="2"/>
            <a:r>
              <a:rPr lang="en-US" dirty="0"/>
              <a:t>C</a:t>
            </a:r>
            <a:r>
              <a:rPr lang="en-US" dirty="0" smtClean="0"/>
              <a:t>an prevent mergers that impede competition</a:t>
            </a:r>
          </a:p>
          <a:p>
            <a:pPr lvl="2"/>
            <a:r>
              <a:rPr lang="en-US" dirty="0" smtClean="0"/>
              <a:t>Can prevent </a:t>
            </a:r>
            <a:r>
              <a:rPr lang="en-US" dirty="0" err="1" smtClean="0"/>
              <a:t>oligopolists</a:t>
            </a:r>
            <a:r>
              <a:rPr lang="en-US" dirty="0" smtClean="0"/>
              <a:t> from colluding</a:t>
            </a:r>
          </a:p>
        </p:txBody>
      </p:sp>
      <p:sp>
        <p:nvSpPr>
          <p:cNvPr id="4" name="Title 1"/>
          <p:cNvSpPr>
            <a:spLocks noGrp="1"/>
          </p:cNvSpPr>
          <p:nvPr>
            <p:ph type="title"/>
          </p:nvPr>
        </p:nvSpPr>
        <p:spPr bwMode="auto">
          <a:xfrm>
            <a:off x="4156371" y="260663"/>
            <a:ext cx="4631376" cy="677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chemeClr val="bg1">
                    <a:lumMod val="50000"/>
                  </a:schemeClr>
                </a:solidFill>
              </a:rPr>
              <a:t>Public Policy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left)">
                                      <p:cBhvr>
                                        <p:cTn id="11" dur="500"/>
                                        <p:tgtEl>
                                          <p:spTgt spid="3">
                                            <p:txEl>
                                              <p:pRg st="2" end="2"/>
                                            </p:txEl>
                                          </p:spTgt>
                                        </p:tgtEl>
                                      </p:cBhvr>
                                    </p:animEffect>
                                  </p:childTnLst>
                                </p:cTn>
                              </p:par>
                            </p:childTnLst>
                          </p:cTn>
                        </p:par>
                      </p:childTnLst>
                    </p:cTn>
                  </p:par>
                  <p:par>
                    <p:cTn id="12" fill="hold">
                      <p:stCondLst>
                        <p:cond delay="indefinite"/>
                      </p:stCondLst>
                      <p:childTnLst>
                        <p:par>
                          <p:cTn id="13" fill="hold" nodeType="after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childTnLst>
                          </p:cTn>
                        </p:par>
                        <p:par>
                          <p:cTn id="17" fill="hold" nodeType="afterGroup">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left)">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114300" y="1852200"/>
            <a:ext cx="8696325" cy="466733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30188" lvl="1" indent="0">
              <a:buNone/>
            </a:pPr>
            <a:r>
              <a:rPr lang="en-US" dirty="0" smtClean="0"/>
              <a:t>Robert Crandall – president of American Airlines</a:t>
            </a:r>
          </a:p>
          <a:p>
            <a:pPr marL="230188" lvl="1" indent="0">
              <a:buNone/>
            </a:pPr>
            <a:r>
              <a:rPr lang="en-US" dirty="0" smtClean="0"/>
              <a:t>Howard Putnam – president of </a:t>
            </a:r>
            <a:r>
              <a:rPr lang="en-US" dirty="0" err="1" smtClean="0"/>
              <a:t>Braniff</a:t>
            </a:r>
            <a:r>
              <a:rPr lang="en-US" dirty="0" smtClean="0"/>
              <a:t> Airways</a:t>
            </a:r>
          </a:p>
          <a:p>
            <a:pPr marL="692150" lvl="2"/>
            <a:r>
              <a:rPr lang="en-US" sz="2000" dirty="0" smtClean="0"/>
              <a:t>CRANDALL: I think it’s dumb as hell . . . to sit here and pound the @#$% out of each other and neither one of us making a #$%&amp; dime.</a:t>
            </a:r>
          </a:p>
          <a:p>
            <a:pPr marL="692150" lvl="2"/>
            <a:r>
              <a:rPr lang="en-US" sz="2000" dirty="0" smtClean="0"/>
              <a:t>PUTNAM: Do you have a suggestion for me?</a:t>
            </a:r>
          </a:p>
          <a:p>
            <a:pPr marL="692150" lvl="2"/>
            <a:r>
              <a:rPr lang="en-US" sz="2000" dirty="0" smtClean="0"/>
              <a:t>CRANDALL: Yes, I have a suggestion for you. Raise your $%*&amp; fares 20 percent. I’ll raise mine the next morning.</a:t>
            </a:r>
          </a:p>
          <a:p>
            <a:pPr marL="692150" lvl="2"/>
            <a:r>
              <a:rPr lang="en-US" sz="2000" dirty="0" smtClean="0"/>
              <a:t>PUTNAM: Robert, we . . .</a:t>
            </a:r>
          </a:p>
          <a:p>
            <a:pPr marL="692150" lvl="2"/>
            <a:r>
              <a:rPr lang="en-US" sz="2000" dirty="0" smtClean="0"/>
              <a:t>CRANDALL: You’ll make more money, and I will, too.</a:t>
            </a:r>
          </a:p>
          <a:p>
            <a:pPr marL="692150" lvl="2"/>
            <a:r>
              <a:rPr lang="en-US" sz="2000" dirty="0" smtClean="0"/>
              <a:t>PUTNAM: We can’t talk about pricing!</a:t>
            </a:r>
          </a:p>
          <a:p>
            <a:pPr marL="692150" lvl="2"/>
            <a:r>
              <a:rPr lang="en-US" sz="2000" dirty="0" smtClean="0"/>
              <a:t>CRANDALL: Oh @#$%, Howard. We can talk about any &amp;*#@ thing we want to talk about.</a:t>
            </a:r>
          </a:p>
        </p:txBody>
      </p:sp>
      <p:sp>
        <p:nvSpPr>
          <p:cNvPr id="49155" name="Title 2"/>
          <p:cNvSpPr>
            <a:spLocks noGrp="1"/>
          </p:cNvSpPr>
          <p:nvPr>
            <p:ph type="title"/>
          </p:nvPr>
        </p:nvSpPr>
        <p:spPr bwMode="auto">
          <a:xfrm>
            <a:off x="129927" y="1104259"/>
            <a:ext cx="8218426" cy="784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tx1"/>
                </a:solidFill>
              </a:rPr>
              <a:t>An illegal phone call – Collusion Example</a:t>
            </a:r>
          </a:p>
        </p:txBody>
      </p:sp>
      <p:sp>
        <p:nvSpPr>
          <p:cNvPr id="4" name="Title 1"/>
          <p:cNvSpPr txBox="1">
            <a:spLocks/>
          </p:cNvSpPr>
          <p:nvPr/>
        </p:nvSpPr>
        <p:spPr bwMode="auto">
          <a:xfrm>
            <a:off x="4156360" y="260663"/>
            <a:ext cx="4643252" cy="6778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rtl="0" eaLnBrk="0" fontAlgn="base" hangingPunct="0">
              <a:spcBef>
                <a:spcPct val="0"/>
              </a:spcBef>
              <a:spcAft>
                <a:spcPct val="0"/>
              </a:spcAft>
              <a:defRPr sz="3200" kern="1200">
                <a:solidFill>
                  <a:srgbClr val="9E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a:lstStyle>
          <a:p>
            <a:pPr algn="l"/>
            <a:r>
              <a:rPr lang="en-US" sz="4000" dirty="0" smtClean="0">
                <a:solidFill>
                  <a:schemeClr val="bg1">
                    <a:lumMod val="50000"/>
                  </a:schemeClr>
                </a:solidFill>
              </a:rPr>
              <a:t>Public Policy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0999" y="1691225"/>
            <a:ext cx="8632371" cy="475705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Require retailers to charge customers a given price</a:t>
            </a:r>
          </a:p>
          <a:p>
            <a:r>
              <a:rPr lang="en-US" dirty="0" smtClean="0"/>
              <a:t>Might seem anticompetitive</a:t>
            </a:r>
          </a:p>
          <a:p>
            <a:pPr lvl="1"/>
            <a:r>
              <a:rPr lang="en-US" dirty="0" smtClean="0"/>
              <a:t>Prevents the retailers from competing on price</a:t>
            </a:r>
          </a:p>
          <a:p>
            <a:r>
              <a:rPr lang="en-US" dirty="0" smtClean="0"/>
              <a:t>Defenders:</a:t>
            </a:r>
          </a:p>
          <a:p>
            <a:pPr lvl="1"/>
            <a:r>
              <a:rPr lang="en-US" dirty="0" smtClean="0"/>
              <a:t>Not aimed at reducing competition</a:t>
            </a:r>
          </a:p>
          <a:p>
            <a:pPr lvl="1"/>
            <a:r>
              <a:rPr lang="en-US" dirty="0" smtClean="0"/>
              <a:t>Legitimate goal</a:t>
            </a:r>
          </a:p>
          <a:p>
            <a:pPr lvl="2"/>
            <a:r>
              <a:rPr lang="en-US" dirty="0" smtClean="0"/>
              <a:t>Some retailers offer service</a:t>
            </a:r>
          </a:p>
        </p:txBody>
      </p:sp>
      <p:sp>
        <p:nvSpPr>
          <p:cNvPr id="5" name="Title 1"/>
          <p:cNvSpPr>
            <a:spLocks noGrp="1"/>
          </p:cNvSpPr>
          <p:nvPr>
            <p:ph type="title"/>
          </p:nvPr>
        </p:nvSpPr>
        <p:spPr bwMode="auto">
          <a:xfrm>
            <a:off x="4678878" y="260663"/>
            <a:ext cx="3705101" cy="677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chemeClr val="bg1">
                    <a:lumMod val="50000"/>
                  </a:schemeClr>
                </a:solidFill>
              </a:rPr>
              <a:t>Public Policy</a:t>
            </a:r>
          </a:p>
        </p:txBody>
      </p:sp>
      <p:sp>
        <p:nvSpPr>
          <p:cNvPr id="4" name="Content Placeholder 2"/>
          <p:cNvSpPr txBox="1">
            <a:spLocks/>
          </p:cNvSpPr>
          <p:nvPr/>
        </p:nvSpPr>
        <p:spPr bwMode="auto">
          <a:xfrm>
            <a:off x="224615" y="1036102"/>
            <a:ext cx="7399318" cy="7451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b="1" dirty="0" smtClean="0"/>
              <a:t>Resale price maintenance </a:t>
            </a:r>
            <a:r>
              <a:rPr lang="en-US" i="1" dirty="0" smtClean="0"/>
              <a:t>(fair trade)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1109008"/>
            <a:ext cx="8534400" cy="1938992"/>
          </a:xfrm>
          <a:prstGeom prst="rect">
            <a:avLst/>
          </a:prstGeom>
          <a:noFill/>
        </p:spPr>
        <p:txBody>
          <a:bodyPr wrap="square" rtlCol="0">
            <a:spAutoFit/>
          </a:bodyPr>
          <a:lstStyle/>
          <a:p>
            <a:pPr marL="0" marR="0" lvl="0" indent="0" defTabSz="914400" eaLnBrk="1" fontAlgn="auto" latinLnBrk="0" hangingPunct="1">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Market Structure </a:t>
            </a: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A classification system for the key traits of a market, including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number of firms,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similarity of the products they sell, and </a:t>
            </a:r>
          </a:p>
          <a:p>
            <a:pPr marL="457200" marR="0" lvl="0" indent="-234950" defTabSz="914400" eaLnBrk="1" fontAlgn="auto" latinLnBrk="0" hangingPunct="1">
              <a:spcBef>
                <a:spcPts val="0"/>
              </a:spcBef>
              <a:spcAft>
                <a:spcPts val="0"/>
              </a:spcAft>
              <a:buClrTx/>
              <a:buSzTx/>
              <a:buFont typeface="Arial" pitchFamily="34" charset="0"/>
              <a:buChar char="•"/>
              <a:tabLst/>
              <a:defRPr/>
            </a:pPr>
            <a:r>
              <a:rPr kumimoji="0" lang="en-US" sz="24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the ease of entry and exit</a:t>
            </a:r>
            <a:endParaRPr kumimoji="0" lang="en-US" sz="2400" b="0" i="0" u="none" strike="noStrike" kern="0" cap="none" spc="0" normalizeH="0" baseline="0" noProof="0" dirty="0">
              <a:ln>
                <a:noFill/>
              </a:ln>
              <a:solidFill>
                <a:sysClr val="windowText" lastClr="000000"/>
              </a:solidFill>
              <a:effectLst/>
              <a:uLnTx/>
              <a:uFillTx/>
              <a:latin typeface="Calibri" pitchFamily="34" charset="0"/>
              <a:cs typeface="Calibri" pitchFamily="34" charset="0"/>
            </a:endParaRPr>
          </a:p>
        </p:txBody>
      </p:sp>
      <p:sp>
        <p:nvSpPr>
          <p:cNvPr id="4" name="TextBox 3"/>
          <p:cNvSpPr txBox="1"/>
          <p:nvPr/>
        </p:nvSpPr>
        <p:spPr>
          <a:xfrm>
            <a:off x="241300" y="3202936"/>
            <a:ext cx="8369300"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sysClr val="windowText" lastClr="000000"/>
                </a:solidFill>
                <a:effectLst/>
                <a:uLnTx/>
                <a:uFillTx/>
                <a:latin typeface="+mj-lt"/>
              </a:rPr>
              <a:t>Oligopoly</a:t>
            </a:r>
            <a:endParaRPr kumimoji="0" lang="en-US" sz="2400" b="0" i="0" u="none" strike="noStrike" kern="0" cap="none" spc="0" normalizeH="0" baseline="0" noProof="0" dirty="0" smtClean="0">
              <a:ln>
                <a:noFill/>
              </a:ln>
              <a:solidFill>
                <a:sysClr val="windowText" lastClr="000000"/>
              </a:solidFill>
              <a:effectLst/>
              <a:uLnTx/>
              <a:uFillTx/>
              <a:latin typeface="+mj-lt"/>
            </a:endParaRPr>
          </a:p>
        </p:txBody>
      </p:sp>
      <p:sp>
        <p:nvSpPr>
          <p:cNvPr id="5" name="Rectangle 4"/>
          <p:cNvSpPr/>
          <p:nvPr/>
        </p:nvSpPr>
        <p:spPr>
          <a:xfrm>
            <a:off x="685800" y="3670483"/>
            <a:ext cx="7924800" cy="395173"/>
          </a:xfrm>
          <a:prstGeom prst="rect">
            <a:avLst/>
          </a:prstGeom>
        </p:spPr>
        <p:txBody>
          <a:bodyPr wrap="square">
            <a:spAutoFit/>
          </a:bodyPr>
          <a:lstStyle/>
          <a:p>
            <a:pPr lvl="0" fontAlgn="auto">
              <a:lnSpc>
                <a:spcPct val="80000"/>
              </a:lnSpc>
              <a:spcBef>
                <a:spcPts val="0"/>
              </a:spcBef>
              <a:spcAft>
                <a:spcPts val="0"/>
              </a:spcAft>
              <a:defRPr/>
            </a:pPr>
            <a:r>
              <a:rPr lang="en-US" sz="2400" kern="0" dirty="0">
                <a:solidFill>
                  <a:sysClr val="windowText" lastClr="000000"/>
                </a:solidFill>
                <a:latin typeface="+mj-lt"/>
              </a:rPr>
              <a:t>o</a:t>
            </a:r>
            <a:r>
              <a:rPr lang="en-US" sz="2400" kern="0" dirty="0" smtClean="0">
                <a:solidFill>
                  <a:sysClr val="windowText" lastClr="000000"/>
                </a:solidFill>
                <a:latin typeface="+mj-lt"/>
              </a:rPr>
              <a:t>nly a few firms </a:t>
            </a:r>
            <a:r>
              <a:rPr lang="en-US" sz="2400" i="1" kern="0" dirty="0" smtClean="0">
                <a:solidFill>
                  <a:sysClr val="windowText" lastClr="000000"/>
                </a:solidFill>
                <a:latin typeface="+mj-lt"/>
              </a:rPr>
              <a:t>(firms have market power, can change price)</a:t>
            </a:r>
            <a:endParaRPr lang="en-US" sz="2400" i="1" kern="0" dirty="0">
              <a:solidFill>
                <a:sysClr val="windowText" lastClr="000000"/>
              </a:solidFill>
              <a:latin typeface="+mj-lt"/>
            </a:endParaRPr>
          </a:p>
        </p:txBody>
      </p:sp>
      <p:sp>
        <p:nvSpPr>
          <p:cNvPr id="6" name="Rectangle 5"/>
          <p:cNvSpPr/>
          <p:nvPr/>
        </p:nvSpPr>
        <p:spPr>
          <a:xfrm>
            <a:off x="685800" y="4158604"/>
            <a:ext cx="8001000" cy="690638"/>
          </a:xfrm>
          <a:prstGeom prst="rect">
            <a:avLst/>
          </a:prstGeom>
        </p:spPr>
        <p:txBody>
          <a:bodyPr wrap="square">
            <a:spAutoFit/>
          </a:bodyPr>
          <a:lstStyle/>
          <a:p>
            <a:pPr lvl="0" fontAlgn="auto">
              <a:lnSpc>
                <a:spcPct val="80000"/>
              </a:lnSpc>
              <a:spcBef>
                <a:spcPts val="0"/>
              </a:spcBef>
              <a:spcAft>
                <a:spcPts val="0"/>
              </a:spcAft>
              <a:defRPr/>
            </a:pPr>
            <a:r>
              <a:rPr lang="en-US" sz="2400" kern="0" dirty="0">
                <a:solidFill>
                  <a:sysClr val="windowText" lastClr="000000"/>
                </a:solidFill>
                <a:latin typeface="+mj-lt"/>
              </a:rPr>
              <a:t>o</a:t>
            </a:r>
            <a:r>
              <a:rPr lang="en-US" sz="2400" kern="0" dirty="0" smtClean="0">
                <a:solidFill>
                  <a:sysClr val="windowText" lastClr="000000"/>
                </a:solidFill>
                <a:latin typeface="+mj-lt"/>
              </a:rPr>
              <a:t>ffer identical </a:t>
            </a:r>
            <a:r>
              <a:rPr lang="en-US" sz="2400" i="1" kern="0" dirty="0" smtClean="0">
                <a:solidFill>
                  <a:sysClr val="windowText" lastClr="000000"/>
                </a:solidFill>
                <a:latin typeface="+mj-lt"/>
              </a:rPr>
              <a:t>(homogeneous) </a:t>
            </a:r>
            <a:r>
              <a:rPr lang="en-US" sz="2400" kern="0" dirty="0" smtClean="0">
                <a:solidFill>
                  <a:sysClr val="windowText" lastClr="000000"/>
                </a:solidFill>
                <a:latin typeface="+mj-lt"/>
              </a:rPr>
              <a:t>or similar </a:t>
            </a:r>
            <a:r>
              <a:rPr lang="en-US" sz="2400" i="1" kern="0" dirty="0" smtClean="0">
                <a:solidFill>
                  <a:sysClr val="windowText" lastClr="000000"/>
                </a:solidFill>
                <a:latin typeface="+mj-lt"/>
              </a:rPr>
              <a:t>(differentiated) </a:t>
            </a:r>
            <a:r>
              <a:rPr lang="en-US" sz="2400" kern="0" dirty="0" smtClean="0">
                <a:solidFill>
                  <a:sysClr val="windowText" lastClr="000000"/>
                </a:solidFill>
                <a:latin typeface="+mj-lt"/>
              </a:rPr>
              <a:t>products</a:t>
            </a:r>
            <a:endParaRPr lang="en-US" sz="2400" kern="0" dirty="0">
              <a:solidFill>
                <a:sysClr val="windowText" lastClr="000000"/>
              </a:solidFill>
              <a:latin typeface="+mj-lt"/>
            </a:endParaRPr>
          </a:p>
        </p:txBody>
      </p:sp>
      <p:sp>
        <p:nvSpPr>
          <p:cNvPr id="7" name="Rectangle 6"/>
          <p:cNvSpPr/>
          <p:nvPr/>
        </p:nvSpPr>
        <p:spPr>
          <a:xfrm>
            <a:off x="685800" y="4922886"/>
            <a:ext cx="8051800" cy="395173"/>
          </a:xfrm>
          <a:prstGeom prst="rect">
            <a:avLst/>
          </a:prstGeom>
        </p:spPr>
        <p:txBody>
          <a:bodyPr wrap="square">
            <a:spAutoFit/>
          </a:bodyPr>
          <a:lstStyle/>
          <a:p>
            <a:pPr lvl="0" fontAlgn="auto">
              <a:lnSpc>
                <a:spcPct val="80000"/>
              </a:lnSpc>
              <a:spcBef>
                <a:spcPts val="0"/>
              </a:spcBef>
              <a:spcAft>
                <a:spcPts val="0"/>
              </a:spcAft>
              <a:defRPr/>
            </a:pPr>
            <a:r>
              <a:rPr lang="en-US" sz="2400" kern="0" dirty="0" smtClean="0">
                <a:solidFill>
                  <a:sysClr val="windowText" lastClr="000000"/>
                </a:solidFill>
                <a:latin typeface="+mj-lt"/>
              </a:rPr>
              <a:t>difficult to enter or exit the industry</a:t>
            </a:r>
            <a:endParaRPr lang="en-US" sz="2400" kern="0" dirty="0">
              <a:solidFill>
                <a:sysClr val="windowText" lastClr="000000"/>
              </a:solidFill>
              <a:latin typeface="+mj-lt"/>
            </a:endParaRPr>
          </a:p>
        </p:txBody>
      </p:sp>
      <p:sp>
        <p:nvSpPr>
          <p:cNvPr id="9" name="Rectangle 8"/>
          <p:cNvSpPr/>
          <p:nvPr/>
        </p:nvSpPr>
        <p:spPr>
          <a:xfrm>
            <a:off x="4208202" y="206514"/>
            <a:ext cx="4630997" cy="707886"/>
          </a:xfrm>
          <a:prstGeom prst="rect">
            <a:avLst/>
          </a:prstGeom>
        </p:spPr>
        <p:txBody>
          <a:bodyPr wrap="square">
            <a:spAutoFit/>
          </a:bodyPr>
          <a:lstStyle/>
          <a:p>
            <a:r>
              <a:rPr lang="en-US" sz="4000" dirty="0" smtClean="0">
                <a:solidFill>
                  <a:schemeClr val="bg1">
                    <a:lumMod val="50000"/>
                  </a:schemeClr>
                </a:solidFill>
                <a:latin typeface="+mj-lt"/>
              </a:rPr>
              <a:t>Oligopoly</a:t>
            </a:r>
            <a:endParaRPr lang="en-US" sz="4000" dirty="0">
              <a:solidFill>
                <a:schemeClr val="bg1">
                  <a:lumMod val="50000"/>
                </a:schemeClr>
              </a:solidFill>
              <a:latin typeface="+mj-lt"/>
            </a:endParaRPr>
          </a:p>
        </p:txBody>
      </p:sp>
      <p:sp>
        <p:nvSpPr>
          <p:cNvPr id="10" name="Content Placeholder 2"/>
          <p:cNvSpPr txBox="1">
            <a:spLocks/>
          </p:cNvSpPr>
          <p:nvPr/>
        </p:nvSpPr>
        <p:spPr bwMode="auto">
          <a:xfrm>
            <a:off x="381000" y="5220978"/>
            <a:ext cx="8534400" cy="14369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400" b="1" dirty="0" smtClean="0">
                <a:latin typeface="+mj-lt"/>
              </a:rPr>
              <a:t>Interdependent</a:t>
            </a:r>
            <a:r>
              <a:rPr lang="en-US" sz="3200" dirty="0" smtClean="0">
                <a:latin typeface="+mj-lt"/>
              </a:rPr>
              <a:t> </a:t>
            </a:r>
            <a:r>
              <a:rPr lang="en-US" sz="2200" i="1" dirty="0" smtClean="0">
                <a:latin typeface="+mj-lt"/>
              </a:rPr>
              <a:t>unlike participants in perfect competition where firms don’t need to consider actions of other producers in the short run, in oligopoly actions of each firm will impact other firms in the market</a:t>
            </a:r>
          </a:p>
        </p:txBody>
      </p:sp>
    </p:spTree>
    <p:extLst>
      <p:ext uri="{BB962C8B-B14F-4D97-AF65-F5344CB8AC3E}">
        <p14:creationId xmlns:p14="http://schemas.microsoft.com/office/powerpoint/2010/main" val="1421711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0">
                                            <p:txEl>
                                              <p:pRg st="0" end="0"/>
                                            </p:txEl>
                                          </p:spTgt>
                                        </p:tgtEl>
                                        <p:attrNameLst>
                                          <p:attrName>style.visibility</p:attrName>
                                        </p:attrNameLst>
                                      </p:cBhvr>
                                      <p:to>
                                        <p:strVal val="visible"/>
                                      </p:to>
                                    </p:set>
                                    <p:animEffect transition="in" filter="wipe(left)">
                                      <p:cBhvr>
                                        <p:cTn id="26"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10"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92875" y="1667475"/>
            <a:ext cx="8534400" cy="468580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Charge prices that are too low</a:t>
            </a:r>
          </a:p>
          <a:p>
            <a:pPr lvl="1"/>
            <a:r>
              <a:rPr lang="en-US" dirty="0" smtClean="0"/>
              <a:t>Anticompetitive because price cuts are intended to drive other firms out of the market</a:t>
            </a:r>
          </a:p>
          <a:p>
            <a:r>
              <a:rPr lang="en-US" dirty="0" smtClean="0"/>
              <a:t>Skeptics</a:t>
            </a:r>
          </a:p>
          <a:p>
            <a:pPr lvl="1"/>
            <a:r>
              <a:rPr lang="en-US" dirty="0" smtClean="0"/>
              <a:t>Predatory pricing (not a profitable strategy)</a:t>
            </a:r>
          </a:p>
          <a:p>
            <a:pPr lvl="1"/>
            <a:r>
              <a:rPr lang="en-US" dirty="0" smtClean="0"/>
              <a:t>Price war (to drive out a rival)</a:t>
            </a:r>
            <a:endParaRPr lang="en-US" dirty="0"/>
          </a:p>
          <a:p>
            <a:pPr lvl="1"/>
            <a:r>
              <a:rPr lang="en-US" dirty="0" smtClean="0"/>
              <a:t>Pricing below cost</a:t>
            </a:r>
          </a:p>
        </p:txBody>
      </p:sp>
      <p:sp>
        <p:nvSpPr>
          <p:cNvPr id="5" name="Title 1"/>
          <p:cNvSpPr>
            <a:spLocks noGrp="1"/>
          </p:cNvSpPr>
          <p:nvPr>
            <p:ph type="title"/>
          </p:nvPr>
        </p:nvSpPr>
        <p:spPr bwMode="auto">
          <a:xfrm>
            <a:off x="4678878" y="260663"/>
            <a:ext cx="3705101" cy="677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chemeClr val="bg1">
                    <a:lumMod val="50000"/>
                  </a:schemeClr>
                </a:solidFill>
              </a:rPr>
              <a:t>Public Policy</a:t>
            </a:r>
          </a:p>
        </p:txBody>
      </p:sp>
      <p:sp>
        <p:nvSpPr>
          <p:cNvPr id="4" name="Content Placeholder 2"/>
          <p:cNvSpPr txBox="1">
            <a:spLocks/>
          </p:cNvSpPr>
          <p:nvPr/>
        </p:nvSpPr>
        <p:spPr bwMode="auto">
          <a:xfrm>
            <a:off x="212767" y="1036120"/>
            <a:ext cx="3848594" cy="97080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b="1" dirty="0" smtClean="0"/>
              <a:t>Predatory pricing</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69125" y="990600"/>
            <a:ext cx="1780309" cy="76694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b="1" dirty="0" smtClean="0"/>
              <a:t>Tying</a:t>
            </a:r>
          </a:p>
        </p:txBody>
      </p:sp>
      <p:sp>
        <p:nvSpPr>
          <p:cNvPr id="52227" name="Title 1"/>
          <p:cNvSpPr>
            <a:spLocks noGrp="1"/>
          </p:cNvSpPr>
          <p:nvPr>
            <p:ph type="title"/>
          </p:nvPr>
        </p:nvSpPr>
        <p:spPr bwMode="auto">
          <a:xfrm>
            <a:off x="4678878" y="260663"/>
            <a:ext cx="3705101" cy="677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dirty="0" smtClean="0">
                <a:solidFill>
                  <a:schemeClr val="bg1">
                    <a:lumMod val="50000"/>
                  </a:schemeClr>
                </a:solidFill>
              </a:rPr>
              <a:t>Public Policy</a:t>
            </a:r>
          </a:p>
        </p:txBody>
      </p:sp>
      <p:sp>
        <p:nvSpPr>
          <p:cNvPr id="4" name="Content Placeholder 2"/>
          <p:cNvSpPr txBox="1">
            <a:spLocks/>
          </p:cNvSpPr>
          <p:nvPr/>
        </p:nvSpPr>
        <p:spPr bwMode="auto">
          <a:xfrm>
            <a:off x="462149" y="1641764"/>
            <a:ext cx="8276112" cy="440277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38138" indent="-338138"/>
            <a:r>
              <a:rPr lang="en-US" dirty="0" smtClean="0"/>
              <a:t>Offer two goods together at a single price</a:t>
            </a:r>
          </a:p>
          <a:p>
            <a:pPr marL="684213" lvl="1" indent="-338138"/>
            <a:r>
              <a:rPr lang="en-US" dirty="0" smtClean="0"/>
              <a:t>Expands market power</a:t>
            </a:r>
          </a:p>
          <a:p>
            <a:pPr marL="338138" indent="-338138"/>
            <a:r>
              <a:rPr lang="en-US" dirty="0" smtClean="0"/>
              <a:t> Skeptics</a:t>
            </a:r>
          </a:p>
          <a:p>
            <a:pPr marL="684213" lvl="1" indent="-338138"/>
            <a:r>
              <a:rPr lang="en-US" dirty="0" smtClean="0"/>
              <a:t>Cannot increase market power by binding two goods together</a:t>
            </a:r>
            <a:endParaRPr lang="en-US" i="1" dirty="0" smtClean="0"/>
          </a:p>
          <a:p>
            <a:pPr marL="338138" indent="-338138"/>
            <a:r>
              <a:rPr lang="en-US" dirty="0" smtClean="0"/>
              <a:t>Form of price discrimination</a:t>
            </a:r>
          </a:p>
          <a:p>
            <a:pPr marL="684213" lvl="1" indent="-338138"/>
            <a:r>
              <a:rPr lang="en-US" dirty="0" smtClean="0"/>
              <a:t>Tying may increase profit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154379" y="984250"/>
            <a:ext cx="8684821" cy="42646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U.S. government case against Microsoft </a:t>
            </a:r>
          </a:p>
          <a:p>
            <a:r>
              <a:rPr lang="en-US" sz="2800" dirty="0" smtClean="0"/>
              <a:t>Central issue: tying</a:t>
            </a:r>
          </a:p>
          <a:p>
            <a:pPr marL="688975" lvl="2" indent="0">
              <a:buNone/>
            </a:pPr>
            <a:r>
              <a:rPr lang="en-US" i="1" dirty="0" smtClean="0"/>
              <a:t>Should Microsoft be allowed to integrate its Internet browser into its Windows operating system</a:t>
            </a:r>
          </a:p>
          <a:p>
            <a:r>
              <a:rPr lang="en-US" sz="2800" dirty="0" smtClean="0"/>
              <a:t>The government’s claim:</a:t>
            </a:r>
          </a:p>
          <a:p>
            <a:pPr lvl="1"/>
            <a:r>
              <a:rPr lang="en-US" sz="2400" dirty="0" smtClean="0"/>
              <a:t>Microsoft was bundling to expand market power into the market of Internet browsers</a:t>
            </a:r>
          </a:p>
          <a:p>
            <a:pPr lvl="1"/>
            <a:r>
              <a:rPr lang="en-US" sz="2400" dirty="0" smtClean="0"/>
              <a:t>Would deter other software companies from entering the market and offering new products</a:t>
            </a:r>
          </a:p>
        </p:txBody>
      </p:sp>
      <p:sp>
        <p:nvSpPr>
          <p:cNvPr id="53251" name="Title 2"/>
          <p:cNvSpPr txBox="1">
            <a:spLocks/>
          </p:cNvSpPr>
          <p:nvPr/>
        </p:nvSpPr>
        <p:spPr bwMode="auto">
          <a:xfrm>
            <a:off x="3954463" y="307975"/>
            <a:ext cx="4690773"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3600" dirty="0" smtClean="0">
                <a:solidFill>
                  <a:schemeClr val="bg1">
                    <a:lumMod val="50000"/>
                  </a:schemeClr>
                </a:solidFill>
                <a:latin typeface="Calibri" pitchFamily="34" charset="0"/>
              </a:rPr>
              <a:t>Public Policy Example</a:t>
            </a:r>
            <a:endParaRPr lang="en-US" sz="3600" dirty="0">
              <a:solidFill>
                <a:schemeClr val="bg1">
                  <a:lumMod val="50000"/>
                </a:schemeClr>
              </a:solidFill>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Microsoft responded</a:t>
            </a:r>
          </a:p>
          <a:p>
            <a:pPr lvl="1"/>
            <a:r>
              <a:rPr lang="en-US" dirty="0" smtClean="0"/>
              <a:t>New features into old products - natural part of technological progress</a:t>
            </a:r>
          </a:p>
          <a:p>
            <a:pPr lvl="2"/>
            <a:r>
              <a:rPr lang="en-US" dirty="0" smtClean="0"/>
              <a:t>Cars - include CD players, air conditioners</a:t>
            </a:r>
          </a:p>
          <a:p>
            <a:pPr lvl="2"/>
            <a:r>
              <a:rPr lang="en-US" dirty="0" smtClean="0"/>
              <a:t>Cameras - built-in flashes</a:t>
            </a:r>
          </a:p>
          <a:p>
            <a:pPr lvl="2"/>
            <a:r>
              <a:rPr lang="en-US" dirty="0" smtClean="0"/>
              <a:t>Operating systems - added many features to Windows</a:t>
            </a:r>
          </a:p>
          <a:p>
            <a:pPr lvl="3"/>
            <a:r>
              <a:rPr lang="en-US" dirty="0" smtClean="0"/>
              <a:t>Previously stand-alone products</a:t>
            </a:r>
          </a:p>
          <a:p>
            <a:pPr lvl="3"/>
            <a:r>
              <a:rPr lang="en-US" dirty="0" smtClean="0"/>
              <a:t>Computers - more reliable and easier to use</a:t>
            </a:r>
          </a:p>
          <a:p>
            <a:pPr lvl="1"/>
            <a:r>
              <a:rPr lang="en-US" dirty="0" smtClean="0"/>
              <a:t>Integration of Internet technology,</a:t>
            </a:r>
          </a:p>
          <a:p>
            <a:pPr lvl="2"/>
            <a:r>
              <a:rPr lang="en-US" dirty="0" smtClean="0"/>
              <a:t>The next natural next step</a:t>
            </a:r>
          </a:p>
        </p:txBody>
      </p:sp>
      <p:sp>
        <p:nvSpPr>
          <p:cNvPr id="54275" name="Title 2"/>
          <p:cNvSpPr>
            <a:spLocks noGrp="1"/>
          </p:cNvSpPr>
          <p:nvPr>
            <p:ph type="title"/>
          </p:nvPr>
        </p:nvSpPr>
        <p:spPr bwMode="auto">
          <a:xfrm>
            <a:off x="3954463" y="307975"/>
            <a:ext cx="3817937" cy="6762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rPr>
              <a:t>Microsoft </a:t>
            </a:r>
            <a:r>
              <a:rPr lang="en-US" sz="3600" dirty="0">
                <a:solidFill>
                  <a:schemeClr val="bg1">
                    <a:lumMod val="50000"/>
                  </a:schemeClr>
                </a:solidFill>
              </a:rPr>
              <a:t>C</a:t>
            </a:r>
            <a:r>
              <a:rPr lang="en-US" sz="3600" dirty="0" smtClean="0">
                <a:solidFill>
                  <a:schemeClr val="bg1">
                    <a:lumMod val="50000"/>
                  </a:schemeClr>
                </a:solidFill>
              </a:rPr>
              <a:t>ase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xEl>
                                              <p:pRg st="8" end="8"/>
                                            </p:txEl>
                                          </p:spTgt>
                                        </p:tgtEl>
                                        <p:attrNameLst>
                                          <p:attrName>style.visibility</p:attrName>
                                        </p:attrNameLst>
                                      </p:cBhvr>
                                      <p:to>
                                        <p:strVal val="visible"/>
                                      </p:to>
                                    </p:set>
                                    <p:animEffect transition="in" filter="wipe(left)">
                                      <p:cBhvr>
                                        <p:cTn id="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166255" y="984250"/>
            <a:ext cx="8672945"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Disagreement about the extent of Microsoft’s market power</a:t>
            </a:r>
          </a:p>
          <a:p>
            <a:r>
              <a:rPr lang="en-US" sz="2800" dirty="0" smtClean="0"/>
              <a:t>The government</a:t>
            </a:r>
          </a:p>
          <a:p>
            <a:pPr lvl="1"/>
            <a:r>
              <a:rPr lang="en-US" sz="2400" dirty="0" smtClean="0"/>
              <a:t>More than 80% of new personal computers</a:t>
            </a:r>
          </a:p>
          <a:p>
            <a:pPr lvl="2"/>
            <a:r>
              <a:rPr lang="en-US" sz="2000" dirty="0" smtClean="0"/>
              <a:t>Use a Microsoft operating system</a:t>
            </a:r>
          </a:p>
          <a:p>
            <a:pPr lvl="2"/>
            <a:r>
              <a:rPr lang="en-US" sz="2000" dirty="0" smtClean="0"/>
              <a:t>Substantial monopoly power</a:t>
            </a:r>
          </a:p>
          <a:p>
            <a:r>
              <a:rPr lang="en-US" sz="2800" dirty="0" smtClean="0"/>
              <a:t>Microsoft</a:t>
            </a:r>
          </a:p>
          <a:p>
            <a:pPr lvl="1"/>
            <a:r>
              <a:rPr lang="en-US" sz="2400" dirty="0" smtClean="0"/>
              <a:t>Software market is always changing</a:t>
            </a:r>
          </a:p>
          <a:p>
            <a:pPr lvl="1"/>
            <a:r>
              <a:rPr lang="en-US" sz="2400" dirty="0" smtClean="0"/>
              <a:t>Competitors: Apple Mac &amp; Linux operating systems</a:t>
            </a:r>
          </a:p>
          <a:p>
            <a:pPr lvl="1"/>
            <a:r>
              <a:rPr lang="en-US" sz="2400" dirty="0" smtClean="0"/>
              <a:t>Low price illustrates limited market power</a:t>
            </a:r>
          </a:p>
        </p:txBody>
      </p:sp>
      <p:sp>
        <p:nvSpPr>
          <p:cNvPr id="55299" name="Title 2"/>
          <p:cNvSpPr>
            <a:spLocks noGrp="1"/>
          </p:cNvSpPr>
          <p:nvPr>
            <p:ph type="title"/>
          </p:nvPr>
        </p:nvSpPr>
        <p:spPr bwMode="auto">
          <a:xfrm>
            <a:off x="3954463" y="307975"/>
            <a:ext cx="3817937" cy="6762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rPr>
              <a:t>Microsoft </a:t>
            </a:r>
            <a:r>
              <a:rPr lang="en-US" sz="3600" dirty="0">
                <a:solidFill>
                  <a:schemeClr val="bg1">
                    <a:lumMod val="50000"/>
                  </a:schemeClr>
                </a:solidFill>
              </a:rPr>
              <a:t>C</a:t>
            </a:r>
            <a:r>
              <a:rPr lang="en-US" sz="3600" dirty="0" smtClean="0">
                <a:solidFill>
                  <a:schemeClr val="bg1">
                    <a:lumMod val="50000"/>
                  </a:schemeClr>
                </a:solidFill>
              </a:rPr>
              <a:t>ase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bwMode="auto">
          <a:xfrm>
            <a:off x="304800" y="971550"/>
            <a:ext cx="874395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2800" dirty="0" smtClean="0"/>
              <a:t>November 1999 ruling</a:t>
            </a:r>
          </a:p>
          <a:p>
            <a:pPr marL="914400" lvl="2" indent="0">
              <a:buNone/>
            </a:pPr>
            <a:r>
              <a:rPr lang="en-US" dirty="0" smtClean="0"/>
              <a:t>Microsoft illegally </a:t>
            </a:r>
            <a:r>
              <a:rPr lang="en-US" dirty="0"/>
              <a:t>abused </a:t>
            </a:r>
            <a:r>
              <a:rPr lang="en-US" dirty="0" smtClean="0"/>
              <a:t>market power</a:t>
            </a:r>
          </a:p>
          <a:p>
            <a:r>
              <a:rPr lang="en-US" sz="2800" dirty="0" smtClean="0"/>
              <a:t>June 2000</a:t>
            </a:r>
          </a:p>
          <a:p>
            <a:pPr marL="914400" lvl="2" indent="0">
              <a:buNone/>
            </a:pPr>
            <a:r>
              <a:rPr lang="en-US" dirty="0" smtClean="0"/>
              <a:t>Ruling to break Microsoft into two companies</a:t>
            </a:r>
          </a:p>
          <a:p>
            <a:pPr marL="1371600" lvl="3" indent="0">
              <a:buNone/>
            </a:pPr>
            <a:r>
              <a:rPr lang="en-US" i="1" dirty="0" smtClean="0"/>
              <a:t>Operating system &amp; Applications software</a:t>
            </a:r>
          </a:p>
          <a:p>
            <a:r>
              <a:rPr lang="en-US" sz="2800" dirty="0" smtClean="0"/>
              <a:t>2001 appeal</a:t>
            </a:r>
          </a:p>
          <a:p>
            <a:pPr marL="919163" lvl="1" indent="0">
              <a:buNone/>
            </a:pPr>
            <a:r>
              <a:rPr lang="en-US" sz="2400" dirty="0" smtClean="0"/>
              <a:t>Overturned the breakup order</a:t>
            </a:r>
          </a:p>
          <a:p>
            <a:r>
              <a:rPr lang="en-US" sz="2800" dirty="0" smtClean="0"/>
              <a:t>September 2001</a:t>
            </a:r>
          </a:p>
          <a:p>
            <a:pPr marL="919163" lvl="1" indent="0">
              <a:buNone/>
            </a:pPr>
            <a:r>
              <a:rPr lang="en-US" sz="2400" dirty="0" smtClean="0"/>
              <a:t>Justice Department - wanted to settle the case quickly</a:t>
            </a:r>
          </a:p>
          <a:p>
            <a:r>
              <a:rPr lang="en-US" sz="2800" dirty="0"/>
              <a:t>November 2002 settlement</a:t>
            </a:r>
          </a:p>
          <a:p>
            <a:pPr marL="919163" lvl="1" indent="0">
              <a:buNone/>
            </a:pPr>
            <a:r>
              <a:rPr lang="en-US" sz="2400" dirty="0"/>
              <a:t>Microsoft  accepted some restrictions and  the browser remains part of the Windows operating system</a:t>
            </a:r>
          </a:p>
          <a:p>
            <a:pPr marL="344488" indent="-344488"/>
            <a:endParaRPr lang="en-US" dirty="0" smtClean="0"/>
          </a:p>
        </p:txBody>
      </p:sp>
      <p:sp>
        <p:nvSpPr>
          <p:cNvPr id="56323" name="Title 2"/>
          <p:cNvSpPr>
            <a:spLocks noGrp="1"/>
          </p:cNvSpPr>
          <p:nvPr>
            <p:ph type="title"/>
          </p:nvPr>
        </p:nvSpPr>
        <p:spPr bwMode="auto">
          <a:xfrm>
            <a:off x="3954463" y="307975"/>
            <a:ext cx="3817937" cy="6762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bg1">
                    <a:lumMod val="50000"/>
                  </a:schemeClr>
                </a:solidFill>
              </a:rPr>
              <a:t>Microsoft Case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bwMode="auto">
          <a:xfrm>
            <a:off x="4144963" y="257488"/>
            <a:ext cx="4932362"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000" dirty="0" smtClean="0">
                <a:solidFill>
                  <a:schemeClr val="bg1">
                    <a:lumMod val="50000"/>
                  </a:schemeClr>
                </a:solidFill>
                <a:latin typeface="+mj-lt"/>
              </a:rPr>
              <a:t>Market Structure</a:t>
            </a:r>
          </a:p>
        </p:txBody>
      </p:sp>
      <p:sp>
        <p:nvSpPr>
          <p:cNvPr id="5" name="TextBox 4"/>
          <p:cNvSpPr txBox="1">
            <a:spLocks noChangeArrowheads="1"/>
          </p:cNvSpPr>
          <p:nvPr/>
        </p:nvSpPr>
        <p:spPr bwMode="auto">
          <a:xfrm>
            <a:off x="214313" y="1049338"/>
            <a:ext cx="857091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400" dirty="0" smtClean="0">
                <a:latin typeface="+mj-lt"/>
              </a:rPr>
              <a:t>Economists who study industrial organization divide markets into four types: monopoly, oligopoly, monopolistic competition, and perfect competition.</a:t>
            </a:r>
          </a:p>
        </p:txBody>
      </p:sp>
      <p:sp>
        <p:nvSpPr>
          <p:cNvPr id="2" name="TextBox 1"/>
          <p:cNvSpPr txBox="1"/>
          <p:nvPr/>
        </p:nvSpPr>
        <p:spPr>
          <a:xfrm>
            <a:off x="2957513" y="2322513"/>
            <a:ext cx="2374900" cy="461962"/>
          </a:xfrm>
          <a:prstGeom prst="rect">
            <a:avLst/>
          </a:prstGeom>
          <a:noFill/>
          <a:ln>
            <a:solidFill>
              <a:schemeClr val="accent1"/>
            </a:solidFill>
          </a:ln>
        </p:spPr>
        <p:txBody>
          <a:bodyPr>
            <a:spAutoFit/>
          </a:bodyPr>
          <a:lstStyle/>
          <a:p>
            <a:pPr>
              <a:defRPr/>
            </a:pPr>
            <a:r>
              <a:rPr lang="en-US" sz="2400" dirty="0">
                <a:latin typeface="+mj-lt"/>
              </a:rPr>
              <a:t>Number of Firms</a:t>
            </a:r>
          </a:p>
        </p:txBody>
      </p:sp>
      <p:sp>
        <p:nvSpPr>
          <p:cNvPr id="6" name="TextBox 5"/>
          <p:cNvSpPr txBox="1"/>
          <p:nvPr/>
        </p:nvSpPr>
        <p:spPr>
          <a:xfrm>
            <a:off x="487363" y="4564063"/>
            <a:ext cx="1828800" cy="461962"/>
          </a:xfrm>
          <a:prstGeom prst="rect">
            <a:avLst/>
          </a:prstGeom>
          <a:noFill/>
          <a:ln>
            <a:solidFill>
              <a:schemeClr val="accent1"/>
            </a:solidFill>
          </a:ln>
        </p:spPr>
        <p:txBody>
          <a:bodyPr>
            <a:spAutoFit/>
          </a:bodyPr>
          <a:lstStyle/>
          <a:p>
            <a:pPr algn="ctr">
              <a:defRPr/>
            </a:pPr>
            <a:r>
              <a:rPr lang="en-US" sz="2400" dirty="0">
                <a:latin typeface="+mj-lt"/>
              </a:rPr>
              <a:t>Monopoly</a:t>
            </a:r>
          </a:p>
        </p:txBody>
      </p:sp>
      <p:sp>
        <p:nvSpPr>
          <p:cNvPr id="7" name="TextBox 6"/>
          <p:cNvSpPr txBox="1"/>
          <p:nvPr/>
        </p:nvSpPr>
        <p:spPr>
          <a:xfrm>
            <a:off x="2587625" y="4562475"/>
            <a:ext cx="1827213" cy="461963"/>
          </a:xfrm>
          <a:prstGeom prst="rect">
            <a:avLst/>
          </a:prstGeom>
          <a:noFill/>
          <a:ln>
            <a:solidFill>
              <a:schemeClr val="accent1"/>
            </a:solidFill>
          </a:ln>
        </p:spPr>
        <p:txBody>
          <a:bodyPr>
            <a:spAutoFit/>
          </a:bodyPr>
          <a:lstStyle/>
          <a:p>
            <a:pPr algn="ctr">
              <a:defRPr/>
            </a:pPr>
            <a:r>
              <a:rPr lang="en-US" sz="2400" dirty="0">
                <a:solidFill>
                  <a:schemeClr val="tx2">
                    <a:lumMod val="60000"/>
                    <a:lumOff val="40000"/>
                  </a:schemeClr>
                </a:solidFill>
                <a:latin typeface="+mj-lt"/>
              </a:rPr>
              <a:t>Oligopoly</a:t>
            </a:r>
          </a:p>
        </p:txBody>
      </p:sp>
      <p:sp>
        <p:nvSpPr>
          <p:cNvPr id="8" name="TextBox 7"/>
          <p:cNvSpPr txBox="1"/>
          <p:nvPr/>
        </p:nvSpPr>
        <p:spPr>
          <a:xfrm>
            <a:off x="4651375" y="4560888"/>
            <a:ext cx="1916113" cy="830262"/>
          </a:xfrm>
          <a:prstGeom prst="rect">
            <a:avLst/>
          </a:prstGeom>
          <a:noFill/>
          <a:ln>
            <a:solidFill>
              <a:schemeClr val="accent1"/>
            </a:solidFill>
          </a:ln>
        </p:spPr>
        <p:txBody>
          <a:bodyPr>
            <a:spAutoFit/>
          </a:bodyPr>
          <a:lstStyle/>
          <a:p>
            <a:pPr>
              <a:defRPr/>
            </a:pPr>
            <a:r>
              <a:rPr lang="en-US" sz="2400" dirty="0">
                <a:latin typeface="+mj-lt"/>
              </a:rPr>
              <a:t>Monopolistic Competition</a:t>
            </a:r>
          </a:p>
        </p:txBody>
      </p:sp>
      <p:sp>
        <p:nvSpPr>
          <p:cNvPr id="9" name="TextBox 8"/>
          <p:cNvSpPr txBox="1"/>
          <p:nvPr/>
        </p:nvSpPr>
        <p:spPr>
          <a:xfrm>
            <a:off x="6870700" y="4559300"/>
            <a:ext cx="1914525" cy="830263"/>
          </a:xfrm>
          <a:prstGeom prst="rect">
            <a:avLst/>
          </a:prstGeom>
          <a:noFill/>
          <a:ln>
            <a:solidFill>
              <a:schemeClr val="accent1"/>
            </a:solidFill>
          </a:ln>
        </p:spPr>
        <p:txBody>
          <a:bodyPr>
            <a:spAutoFit/>
          </a:bodyPr>
          <a:lstStyle/>
          <a:p>
            <a:pPr>
              <a:defRPr/>
            </a:pPr>
            <a:r>
              <a:rPr lang="en-US" sz="2400" dirty="0">
                <a:latin typeface="+mj-lt"/>
              </a:rPr>
              <a:t>Perfect </a:t>
            </a:r>
          </a:p>
          <a:p>
            <a:pPr>
              <a:defRPr/>
            </a:pPr>
            <a:r>
              <a:rPr lang="en-US" sz="2400" dirty="0">
                <a:latin typeface="+mj-lt"/>
              </a:rPr>
              <a:t>Competition</a:t>
            </a:r>
          </a:p>
        </p:txBody>
      </p:sp>
      <p:cxnSp>
        <p:nvCxnSpPr>
          <p:cNvPr id="4" name="Straight Arrow Connector 3"/>
          <p:cNvCxnSpPr>
            <a:endCxn id="6" idx="0"/>
          </p:cNvCxnSpPr>
          <p:nvPr/>
        </p:nvCxnSpPr>
        <p:spPr>
          <a:xfrm flipH="1">
            <a:off x="1401763" y="2784475"/>
            <a:ext cx="1662112" cy="1779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625600" y="3173413"/>
            <a:ext cx="962025" cy="646112"/>
          </a:xfrm>
          <a:prstGeom prst="rect">
            <a:avLst/>
          </a:prstGeom>
          <a:noFill/>
        </p:spPr>
        <p:txBody>
          <a:bodyPr>
            <a:spAutoFit/>
          </a:bodyPr>
          <a:lstStyle/>
          <a:p>
            <a:pPr>
              <a:defRPr/>
            </a:pPr>
            <a:r>
              <a:rPr lang="en-US" dirty="0">
                <a:latin typeface="+mj-lt"/>
              </a:rPr>
              <a:t>One Firm</a:t>
            </a:r>
          </a:p>
        </p:txBody>
      </p:sp>
      <p:cxnSp>
        <p:nvCxnSpPr>
          <p:cNvPr id="13" name="Straight Arrow Connector 12"/>
          <p:cNvCxnSpPr>
            <a:endCxn id="7" idx="0"/>
          </p:cNvCxnSpPr>
          <p:nvPr/>
        </p:nvCxnSpPr>
        <p:spPr>
          <a:xfrm flipH="1">
            <a:off x="3502025" y="2784475"/>
            <a:ext cx="23813" cy="1778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838450" y="3325813"/>
            <a:ext cx="768350" cy="646112"/>
          </a:xfrm>
          <a:prstGeom prst="rect">
            <a:avLst/>
          </a:prstGeom>
          <a:noFill/>
        </p:spPr>
        <p:txBody>
          <a:bodyPr>
            <a:spAutoFit/>
          </a:bodyPr>
          <a:lstStyle/>
          <a:p>
            <a:pPr>
              <a:defRPr/>
            </a:pPr>
            <a:r>
              <a:rPr lang="en-US" dirty="0">
                <a:solidFill>
                  <a:schemeClr val="tx2">
                    <a:lumMod val="60000"/>
                    <a:lumOff val="40000"/>
                  </a:schemeClr>
                </a:solidFill>
                <a:latin typeface="+mj-lt"/>
              </a:rPr>
              <a:t>Few Firms</a:t>
            </a:r>
          </a:p>
        </p:txBody>
      </p:sp>
      <p:cxnSp>
        <p:nvCxnSpPr>
          <p:cNvPr id="16" name="Straight Arrow Connector 15"/>
          <p:cNvCxnSpPr>
            <a:stCxn id="2" idx="3"/>
          </p:cNvCxnSpPr>
          <p:nvPr/>
        </p:nvCxnSpPr>
        <p:spPr>
          <a:xfrm>
            <a:off x="5332413" y="2552700"/>
            <a:ext cx="1127125" cy="620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608638" y="3186113"/>
            <a:ext cx="1828800" cy="461962"/>
          </a:xfrm>
          <a:prstGeom prst="rect">
            <a:avLst/>
          </a:prstGeom>
          <a:noFill/>
          <a:ln>
            <a:solidFill>
              <a:schemeClr val="accent1"/>
            </a:solidFill>
          </a:ln>
        </p:spPr>
        <p:txBody>
          <a:bodyPr>
            <a:spAutoFit/>
          </a:bodyPr>
          <a:lstStyle/>
          <a:p>
            <a:pPr>
              <a:defRPr/>
            </a:pPr>
            <a:r>
              <a:rPr lang="en-US" sz="2400" dirty="0">
                <a:latin typeface="+mj-lt"/>
              </a:rPr>
              <a:t>Product Type</a:t>
            </a:r>
          </a:p>
        </p:txBody>
      </p:sp>
      <p:cxnSp>
        <p:nvCxnSpPr>
          <p:cNvPr id="19" name="Straight Arrow Connector 18"/>
          <p:cNvCxnSpPr>
            <a:endCxn id="8" idx="0"/>
          </p:cNvCxnSpPr>
          <p:nvPr/>
        </p:nvCxnSpPr>
        <p:spPr>
          <a:xfrm flipH="1">
            <a:off x="5608638" y="3648075"/>
            <a:ext cx="728662" cy="912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702425" y="3652838"/>
            <a:ext cx="735013" cy="9064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902325" y="2322513"/>
            <a:ext cx="768350" cy="646112"/>
          </a:xfrm>
          <a:prstGeom prst="rect">
            <a:avLst/>
          </a:prstGeom>
          <a:noFill/>
        </p:spPr>
        <p:txBody>
          <a:bodyPr>
            <a:spAutoFit/>
          </a:bodyPr>
          <a:lstStyle/>
          <a:p>
            <a:pPr>
              <a:defRPr/>
            </a:pPr>
            <a:r>
              <a:rPr lang="en-US" dirty="0">
                <a:latin typeface="+mj-lt"/>
              </a:rPr>
              <a:t>Many Firms</a:t>
            </a:r>
          </a:p>
        </p:txBody>
      </p:sp>
      <p:sp>
        <p:nvSpPr>
          <p:cNvPr id="25" name="TextBox 24"/>
          <p:cNvSpPr txBox="1"/>
          <p:nvPr/>
        </p:nvSpPr>
        <p:spPr>
          <a:xfrm>
            <a:off x="4546600" y="3848100"/>
            <a:ext cx="1571625" cy="369888"/>
          </a:xfrm>
          <a:prstGeom prst="rect">
            <a:avLst/>
          </a:prstGeom>
          <a:noFill/>
        </p:spPr>
        <p:txBody>
          <a:bodyPr>
            <a:spAutoFit/>
          </a:bodyPr>
          <a:lstStyle/>
          <a:p>
            <a:pPr>
              <a:defRPr/>
            </a:pPr>
            <a:r>
              <a:rPr lang="en-US" dirty="0">
                <a:latin typeface="+mj-lt"/>
              </a:rPr>
              <a:t>Differentiated</a:t>
            </a:r>
          </a:p>
        </p:txBody>
      </p:sp>
      <p:sp>
        <p:nvSpPr>
          <p:cNvPr id="26" name="TextBox 25"/>
          <p:cNvSpPr txBox="1"/>
          <p:nvPr/>
        </p:nvSpPr>
        <p:spPr>
          <a:xfrm>
            <a:off x="7143750" y="4000500"/>
            <a:ext cx="1096963" cy="369888"/>
          </a:xfrm>
          <a:prstGeom prst="rect">
            <a:avLst/>
          </a:prstGeom>
          <a:noFill/>
        </p:spPr>
        <p:txBody>
          <a:bodyPr>
            <a:spAutoFit/>
          </a:bodyPr>
          <a:lstStyle/>
          <a:p>
            <a:pPr>
              <a:defRPr/>
            </a:pPr>
            <a:r>
              <a:rPr lang="en-US" dirty="0">
                <a:latin typeface="+mj-lt"/>
              </a:rPr>
              <a:t>Identical</a:t>
            </a:r>
          </a:p>
        </p:txBody>
      </p:sp>
      <p:sp>
        <p:nvSpPr>
          <p:cNvPr id="27" name="TextBox 26"/>
          <p:cNvSpPr txBox="1"/>
          <p:nvPr/>
        </p:nvSpPr>
        <p:spPr>
          <a:xfrm>
            <a:off x="2644775" y="5543550"/>
            <a:ext cx="1770063" cy="646113"/>
          </a:xfrm>
          <a:prstGeom prst="rect">
            <a:avLst/>
          </a:prstGeom>
          <a:noFill/>
          <a:ln>
            <a:solidFill>
              <a:schemeClr val="accent1"/>
            </a:solidFill>
          </a:ln>
        </p:spPr>
        <p:txBody>
          <a:bodyPr>
            <a:spAutoFit/>
          </a:bodyPr>
          <a:lstStyle/>
          <a:p>
            <a:pPr>
              <a:defRPr/>
            </a:pPr>
            <a:r>
              <a:rPr lang="en-US" dirty="0">
                <a:solidFill>
                  <a:schemeClr val="tx2">
                    <a:lumMod val="60000"/>
                    <a:lumOff val="40000"/>
                  </a:schemeClr>
                </a:solidFill>
                <a:latin typeface="+mj-lt"/>
              </a:rPr>
              <a:t>½ ton trucks</a:t>
            </a:r>
          </a:p>
          <a:p>
            <a:pPr>
              <a:defRPr/>
            </a:pPr>
            <a:r>
              <a:rPr lang="en-US" dirty="0">
                <a:solidFill>
                  <a:schemeClr val="tx2">
                    <a:lumMod val="60000"/>
                    <a:lumOff val="40000"/>
                  </a:schemeClr>
                </a:solidFill>
                <a:latin typeface="+mj-lt"/>
              </a:rPr>
              <a:t>Wireless phones</a:t>
            </a:r>
          </a:p>
        </p:txBody>
      </p:sp>
      <p:sp>
        <p:nvSpPr>
          <p:cNvPr id="28" name="TextBox 27"/>
          <p:cNvSpPr txBox="1"/>
          <p:nvPr/>
        </p:nvSpPr>
        <p:spPr>
          <a:xfrm>
            <a:off x="4651375" y="5546725"/>
            <a:ext cx="1916113" cy="646113"/>
          </a:xfrm>
          <a:prstGeom prst="rect">
            <a:avLst/>
          </a:prstGeom>
          <a:noFill/>
          <a:ln>
            <a:solidFill>
              <a:schemeClr val="accent1"/>
            </a:solidFill>
          </a:ln>
        </p:spPr>
        <p:txBody>
          <a:bodyPr>
            <a:spAutoFit/>
          </a:bodyPr>
          <a:lstStyle/>
          <a:p>
            <a:pPr>
              <a:defRPr/>
            </a:pPr>
            <a:r>
              <a:rPr lang="en-US" dirty="0">
                <a:latin typeface="+mj-lt"/>
              </a:rPr>
              <a:t>Novels</a:t>
            </a:r>
          </a:p>
          <a:p>
            <a:pPr>
              <a:defRPr/>
            </a:pPr>
            <a:r>
              <a:rPr lang="en-US" dirty="0">
                <a:latin typeface="+mj-lt"/>
              </a:rPr>
              <a:t>Movies</a:t>
            </a:r>
          </a:p>
        </p:txBody>
      </p:sp>
      <p:sp>
        <p:nvSpPr>
          <p:cNvPr id="29" name="TextBox 28"/>
          <p:cNvSpPr txBox="1"/>
          <p:nvPr/>
        </p:nvSpPr>
        <p:spPr>
          <a:xfrm>
            <a:off x="6870700" y="5546725"/>
            <a:ext cx="1914525" cy="646113"/>
          </a:xfrm>
          <a:prstGeom prst="rect">
            <a:avLst/>
          </a:prstGeom>
          <a:noFill/>
          <a:ln>
            <a:solidFill>
              <a:schemeClr val="accent1"/>
            </a:solidFill>
          </a:ln>
        </p:spPr>
        <p:txBody>
          <a:bodyPr>
            <a:spAutoFit/>
          </a:bodyPr>
          <a:lstStyle/>
          <a:p>
            <a:pPr>
              <a:defRPr/>
            </a:pPr>
            <a:r>
              <a:rPr lang="en-US" dirty="0">
                <a:latin typeface="+mj-lt"/>
              </a:rPr>
              <a:t>Wheat</a:t>
            </a:r>
          </a:p>
          <a:p>
            <a:pPr>
              <a:defRPr/>
            </a:pPr>
            <a:r>
              <a:rPr lang="en-US" dirty="0">
                <a:latin typeface="+mj-lt"/>
              </a:rPr>
              <a:t>Corn</a:t>
            </a:r>
          </a:p>
        </p:txBody>
      </p:sp>
      <p:sp>
        <p:nvSpPr>
          <p:cNvPr id="30" name="TextBox 29"/>
          <p:cNvSpPr txBox="1"/>
          <p:nvPr/>
        </p:nvSpPr>
        <p:spPr>
          <a:xfrm>
            <a:off x="481013" y="5553075"/>
            <a:ext cx="1835150" cy="646113"/>
          </a:xfrm>
          <a:prstGeom prst="rect">
            <a:avLst/>
          </a:prstGeom>
          <a:noFill/>
          <a:ln>
            <a:solidFill>
              <a:schemeClr val="accent1"/>
            </a:solidFill>
          </a:ln>
        </p:spPr>
        <p:txBody>
          <a:bodyPr>
            <a:spAutoFit/>
          </a:bodyPr>
          <a:lstStyle/>
          <a:p>
            <a:pPr>
              <a:defRPr/>
            </a:pPr>
            <a:r>
              <a:rPr lang="en-US" dirty="0">
                <a:latin typeface="+mj-lt"/>
              </a:rPr>
              <a:t>Tap Water</a:t>
            </a:r>
          </a:p>
          <a:p>
            <a:pPr>
              <a:defRPr/>
            </a:pPr>
            <a:r>
              <a:rPr lang="en-US" dirty="0">
                <a:latin typeface="+mj-lt"/>
              </a:rPr>
              <a:t>Sewer Services</a:t>
            </a:r>
          </a:p>
        </p:txBody>
      </p:sp>
      <p:sp>
        <p:nvSpPr>
          <p:cNvPr id="31" name="TextBox 30"/>
          <p:cNvSpPr txBox="1"/>
          <p:nvPr/>
        </p:nvSpPr>
        <p:spPr>
          <a:xfrm>
            <a:off x="3008950" y="6270438"/>
            <a:ext cx="3760413" cy="395173"/>
          </a:xfrm>
          <a:prstGeom prst="rect">
            <a:avLst/>
          </a:prstGeom>
          <a:noFill/>
        </p:spPr>
        <p:txBody>
          <a:bodyPr wrap="square" rtlCol="0">
            <a:spAutoFit/>
          </a:bodyPr>
          <a:lstStyle/>
          <a:p>
            <a:pPr marL="0" marR="0" lvl="0" indent="0" defTabSz="914400" eaLnBrk="1" fontAlgn="auto" latinLnBrk="0" hangingPunct="1">
              <a:lnSpc>
                <a:spcPct val="80000"/>
              </a:lnSpc>
              <a:spcBef>
                <a:spcPts val="0"/>
              </a:spcBef>
              <a:spcAft>
                <a:spcPts val="0"/>
              </a:spcAft>
              <a:buClrTx/>
              <a:buSzTx/>
              <a:buFontTx/>
              <a:buNone/>
              <a:tabLst/>
              <a:defRPr/>
            </a:pPr>
            <a:r>
              <a:rPr lang="en-US" sz="2400" b="1" kern="0" dirty="0" smtClean="0">
                <a:solidFill>
                  <a:sysClr val="windowText" lastClr="000000"/>
                </a:solidFill>
                <a:latin typeface="+mj-lt"/>
              </a:rPr>
              <a:t>Imperfect Competition</a:t>
            </a:r>
            <a:endParaRPr kumimoji="0" lang="en-US" sz="2400" b="0" i="0" u="none" strike="noStrike" kern="0" cap="none" spc="0" normalizeH="0" baseline="0" noProof="0" dirty="0" smtClean="0">
              <a:ln>
                <a:noFill/>
              </a:ln>
              <a:solidFill>
                <a:sysClr val="windowText" lastClr="000000"/>
              </a:solidFill>
              <a:effectLst/>
              <a:uLnTx/>
              <a:uFillTx/>
              <a:latin typeface="+mj-lt"/>
            </a:endParaRPr>
          </a:p>
        </p:txBody>
      </p:sp>
    </p:spTree>
    <p:extLst>
      <p:ext uri="{BB962C8B-B14F-4D97-AF65-F5344CB8AC3E}">
        <p14:creationId xmlns:p14="http://schemas.microsoft.com/office/powerpoint/2010/main" val="441705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1144588"/>
            <a:ext cx="8534400" cy="5291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b="1" dirty="0" smtClean="0">
                <a:latin typeface="+mj-lt"/>
              </a:rPr>
              <a:t>Imperfect competition </a:t>
            </a:r>
            <a:r>
              <a:rPr lang="en-US" dirty="0" smtClean="0">
                <a:latin typeface="+mj-lt"/>
              </a:rPr>
              <a:t>– </a:t>
            </a:r>
            <a:r>
              <a:rPr lang="en-US" sz="2400" dirty="0" smtClean="0">
                <a:latin typeface="+mj-lt"/>
              </a:rPr>
              <a:t>between perfect competition and monopoly</a:t>
            </a:r>
          </a:p>
          <a:p>
            <a:pPr lvl="2"/>
            <a:r>
              <a:rPr lang="en-US" dirty="0" smtClean="0">
                <a:latin typeface="+mj-lt"/>
              </a:rPr>
              <a:t>Oligopoly</a:t>
            </a:r>
          </a:p>
          <a:p>
            <a:pPr lvl="2"/>
            <a:r>
              <a:rPr lang="en-US" dirty="0" smtClean="0">
                <a:latin typeface="+mj-lt"/>
              </a:rPr>
              <a:t>Monopolistic competition</a:t>
            </a:r>
          </a:p>
          <a:p>
            <a:r>
              <a:rPr lang="en-US" sz="2400" dirty="0" smtClean="0">
                <a:latin typeface="+mj-lt"/>
              </a:rPr>
              <a:t>Produce a quantity where price is greater then marginal </a:t>
            </a:r>
            <a:r>
              <a:rPr lang="en-US" sz="2400" dirty="0">
                <a:latin typeface="+mj-lt"/>
              </a:rPr>
              <a:t>c</a:t>
            </a:r>
            <a:r>
              <a:rPr lang="en-US" sz="2400" dirty="0" smtClean="0">
                <a:latin typeface="+mj-lt"/>
              </a:rPr>
              <a:t>ost</a:t>
            </a:r>
          </a:p>
          <a:p>
            <a:r>
              <a:rPr lang="en-US" sz="2400" dirty="0">
                <a:latin typeface="+mj-lt"/>
              </a:rPr>
              <a:t>Price will be higher than Perfect Competition </a:t>
            </a:r>
            <a:endParaRPr lang="en-US" sz="2400" dirty="0" smtClean="0">
              <a:latin typeface="+mj-lt"/>
            </a:endParaRPr>
          </a:p>
          <a:p>
            <a:r>
              <a:rPr lang="en-US" sz="2400" dirty="0" smtClean="0">
                <a:latin typeface="+mj-lt"/>
              </a:rPr>
              <a:t>Quantity produced will be less can Perfect Competition</a:t>
            </a:r>
          </a:p>
        </p:txBody>
      </p:sp>
      <p:sp>
        <p:nvSpPr>
          <p:cNvPr id="5" name="Rectangle 4"/>
          <p:cNvSpPr/>
          <p:nvPr/>
        </p:nvSpPr>
        <p:spPr>
          <a:xfrm>
            <a:off x="4011613" y="311150"/>
            <a:ext cx="1960858" cy="646331"/>
          </a:xfrm>
          <a:prstGeom prst="rect">
            <a:avLst/>
          </a:prstGeom>
        </p:spPr>
        <p:txBody>
          <a:bodyPr wrap="none">
            <a:spAutoFit/>
          </a:bodyPr>
          <a:lstStyle/>
          <a:p>
            <a:pPr>
              <a:defRPr/>
            </a:pPr>
            <a:r>
              <a:rPr lang="en-US" sz="3600" dirty="0" smtClean="0">
                <a:solidFill>
                  <a:schemeClr val="bg1">
                    <a:lumMod val="50000"/>
                  </a:schemeClr>
                </a:solidFill>
                <a:latin typeface="+mj-lt"/>
              </a:rPr>
              <a:t>Oligopoly</a:t>
            </a:r>
            <a:endParaRPr lang="en-US" sz="3600" dirty="0">
              <a:solidFill>
                <a:schemeClr val="bg1">
                  <a:lumMod val="50000"/>
                </a:schemeClr>
              </a:solidFill>
              <a:latin typeface="+mj-lt"/>
            </a:endParaRPr>
          </a:p>
        </p:txBody>
      </p:sp>
    </p:spTree>
    <p:extLst>
      <p:ext uri="{BB962C8B-B14F-4D97-AF65-F5344CB8AC3E}">
        <p14:creationId xmlns:p14="http://schemas.microsoft.com/office/powerpoint/2010/main" val="2246608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left)">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left)">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left)">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bwMode="auto">
          <a:xfrm>
            <a:off x="3633788" y="277813"/>
            <a:ext cx="5275262"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solidFill>
                  <a:schemeClr val="bg1">
                    <a:lumMod val="50000"/>
                  </a:schemeClr>
                </a:solidFill>
              </a:rPr>
              <a:t>Oligopoly Definition </a:t>
            </a:r>
          </a:p>
        </p:txBody>
      </p:sp>
      <p:sp>
        <p:nvSpPr>
          <p:cNvPr id="3" name="Content Placeholder 2"/>
          <p:cNvSpPr>
            <a:spLocks noGrp="1"/>
          </p:cNvSpPr>
          <p:nvPr>
            <p:ph idx="1"/>
          </p:nvPr>
        </p:nvSpPr>
        <p:spPr bwMode="auto">
          <a:xfrm>
            <a:off x="381000" y="990600"/>
            <a:ext cx="8264236"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Homogeneous Oligopoly</a:t>
            </a:r>
          </a:p>
          <a:p>
            <a:pPr lvl="1"/>
            <a:r>
              <a:rPr lang="en-US" sz="2800" dirty="0"/>
              <a:t>Steel </a:t>
            </a:r>
            <a:r>
              <a:rPr lang="en-US" sz="2000" i="1" dirty="0"/>
              <a:t>(U.S. Steel, </a:t>
            </a:r>
            <a:r>
              <a:rPr lang="en-US" sz="2000" i="1" dirty="0" err="1"/>
              <a:t>Arcelor</a:t>
            </a:r>
            <a:r>
              <a:rPr lang="en-US" sz="2000" i="1" dirty="0"/>
              <a:t> Mittal, </a:t>
            </a:r>
            <a:r>
              <a:rPr lang="en-US" sz="2000" i="1" dirty="0" err="1" smtClean="0"/>
              <a:t>Nuco</a:t>
            </a:r>
            <a:r>
              <a:rPr lang="en-US" sz="2000" i="1" dirty="0" smtClean="0"/>
              <a:t>)</a:t>
            </a:r>
          </a:p>
          <a:p>
            <a:pPr lvl="1"/>
            <a:r>
              <a:rPr lang="en-US" sz="2800" dirty="0"/>
              <a:t>Copper </a:t>
            </a:r>
            <a:r>
              <a:rPr lang="en-US" sz="2000" i="1" dirty="0" smtClean="0"/>
              <a:t>(Phelps </a:t>
            </a:r>
            <a:r>
              <a:rPr lang="en-US" sz="2000" i="1" dirty="0"/>
              <a:t>Dodge, </a:t>
            </a:r>
            <a:r>
              <a:rPr lang="en-US" sz="2000" i="1" dirty="0" err="1"/>
              <a:t>Arasco</a:t>
            </a:r>
            <a:r>
              <a:rPr lang="en-US" sz="2000" i="1" dirty="0"/>
              <a:t>, Freeport-McMoRan, </a:t>
            </a:r>
            <a:r>
              <a:rPr lang="en-US" sz="2000" i="1" dirty="0" err="1" smtClean="0"/>
              <a:t>Southwire</a:t>
            </a:r>
            <a:r>
              <a:rPr lang="en-US" sz="2000" i="1" dirty="0" smtClean="0"/>
              <a:t>)</a:t>
            </a:r>
          </a:p>
          <a:p>
            <a:pPr marL="407988" lvl="1" indent="0">
              <a:buNone/>
            </a:pPr>
            <a:r>
              <a:rPr lang="en-US" sz="2000" dirty="0" smtClean="0"/>
              <a:t>GE or GM both needing Steel and Copper will write specification and no matter which producer wins the business GE and GM will get an identical product.</a:t>
            </a:r>
            <a:endParaRPr lang="en-US" sz="2000" i="1" dirty="0" smtClean="0"/>
          </a:p>
          <a:p>
            <a:r>
              <a:rPr lang="en-US" dirty="0" smtClean="0"/>
              <a:t>Differentiated Oligopoly</a:t>
            </a:r>
          </a:p>
          <a:p>
            <a:pPr lvl="1"/>
            <a:r>
              <a:rPr lang="en-US" sz="2800" dirty="0" smtClean="0"/>
              <a:t>½ Ton Truck Market </a:t>
            </a:r>
            <a:r>
              <a:rPr lang="en-US" sz="2000" i="1" dirty="0" smtClean="0"/>
              <a:t>(Ford, GM, Chrysler, Toyota)</a:t>
            </a:r>
          </a:p>
          <a:p>
            <a:pPr lvl="1"/>
            <a:r>
              <a:rPr lang="en-US" sz="2800" dirty="0" smtClean="0"/>
              <a:t>Commercial Airline Market </a:t>
            </a:r>
            <a:r>
              <a:rPr lang="en-US" sz="2000" i="1" dirty="0" smtClean="0"/>
              <a:t>(America, United, Southwest, Delta, _________, ___________</a:t>
            </a:r>
          </a:p>
          <a:p>
            <a:pPr marL="457200" lvl="1" indent="0">
              <a:buNone/>
            </a:pPr>
            <a:r>
              <a:rPr lang="en-US" sz="2000" dirty="0" smtClean="0"/>
              <a:t>Even if you don’t know a thing about ½ ton trucks you can identify every truck producer. How?  Trucks are different and each one has the brand name on the vehicle.</a:t>
            </a:r>
            <a:endParaRPr lang="en-US" sz="2000" dirty="0"/>
          </a:p>
          <a:p>
            <a:pPr lvl="1"/>
            <a:endParaRPr lang="en-US" sz="2000" i="1" dirty="0" smtClean="0"/>
          </a:p>
        </p:txBody>
      </p:sp>
    </p:spTree>
    <p:extLst>
      <p:ext uri="{BB962C8B-B14F-4D97-AF65-F5344CB8AC3E}">
        <p14:creationId xmlns:p14="http://schemas.microsoft.com/office/powerpoint/2010/main" val="3746483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left)">
                                      <p:cBhvr>
                                        <p:cTn id="7" dur="500"/>
                                        <p:tgtEl>
                                          <p:spTgt spid="3">
                                            <p:txEl>
                                              <p:pRg st="4" end="4"/>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wipe(left)">
                                      <p:cBhvr>
                                        <p:cTn id="10" dur="500"/>
                                        <p:tgtEl>
                                          <p:spTgt spid="3">
                                            <p:txEl>
                                              <p:pRg st="5" end="5"/>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wipe(left)">
                                      <p:cBhvr>
                                        <p:cTn id="13" dur="500"/>
                                        <p:tgtEl>
                                          <p:spTgt spid="3">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wipe(left)">
                                      <p:cBhvr>
                                        <p:cTn id="1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bwMode="auto">
          <a:xfrm>
            <a:off x="4013200" y="296863"/>
            <a:ext cx="4987925" cy="7000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bg1">
                    <a:lumMod val="50000"/>
                  </a:schemeClr>
                </a:solidFill>
              </a:rPr>
              <a:t>Markets with Few Sellers</a:t>
            </a:r>
          </a:p>
        </p:txBody>
      </p:sp>
      <p:sp>
        <p:nvSpPr>
          <p:cNvPr id="5" name="Content Placeholder 2"/>
          <p:cNvSpPr txBox="1">
            <a:spLocks/>
          </p:cNvSpPr>
          <p:nvPr/>
        </p:nvSpPr>
        <p:spPr bwMode="auto">
          <a:xfrm>
            <a:off x="355275" y="1226107"/>
            <a:ext cx="8534400" cy="259774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sz="3200" dirty="0" smtClean="0"/>
              <a:t>Two types of Oligopoly</a:t>
            </a:r>
          </a:p>
          <a:p>
            <a:pPr marL="463550" indent="-238125"/>
            <a:r>
              <a:rPr lang="en-US" sz="2800" dirty="0" smtClean="0">
                <a:solidFill>
                  <a:schemeClr val="accent1"/>
                </a:solidFill>
              </a:rPr>
              <a:t>Collusive</a:t>
            </a:r>
            <a:r>
              <a:rPr lang="en-US" sz="2800" dirty="0" smtClean="0"/>
              <a:t> – market participants work together to greater a better profit outcome</a:t>
            </a:r>
            <a:endParaRPr lang="en-US" sz="2600" dirty="0" smtClean="0"/>
          </a:p>
          <a:p>
            <a:pPr marL="463550" indent="-238125"/>
            <a:r>
              <a:rPr lang="en-US" sz="2800" dirty="0" smtClean="0">
                <a:solidFill>
                  <a:schemeClr val="accent1"/>
                </a:solidFill>
              </a:rPr>
              <a:t>Non-collusive</a:t>
            </a:r>
            <a:r>
              <a:rPr lang="en-US" sz="2800" dirty="0" smtClean="0"/>
              <a:t> – act as competitors in the market place</a:t>
            </a:r>
          </a:p>
        </p:txBody>
      </p:sp>
      <p:sp>
        <p:nvSpPr>
          <p:cNvPr id="4" name="Content Placeholder 2"/>
          <p:cNvSpPr>
            <a:spLocks noGrp="1"/>
          </p:cNvSpPr>
          <p:nvPr>
            <p:ph idx="1"/>
          </p:nvPr>
        </p:nvSpPr>
        <p:spPr bwMode="auto">
          <a:xfrm>
            <a:off x="381000" y="3448726"/>
            <a:ext cx="8534400" cy="237015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sz="2800" dirty="0" smtClean="0"/>
              <a:t>A small group of sellers</a:t>
            </a:r>
          </a:p>
          <a:p>
            <a:pPr lvl="1"/>
            <a:r>
              <a:rPr lang="en-US" sz="2400" dirty="0" smtClean="0"/>
              <a:t>Tension between cooperation and self-interest</a:t>
            </a:r>
          </a:p>
          <a:p>
            <a:pPr lvl="1"/>
            <a:r>
              <a:rPr lang="en-US" sz="2400" dirty="0" smtClean="0"/>
              <a:t>Best to cooperate with other firms to create monopoly profit</a:t>
            </a:r>
          </a:p>
          <a:p>
            <a:pPr lvl="1"/>
            <a:r>
              <a:rPr lang="en-US" sz="2400" dirty="0" smtClean="0"/>
              <a:t>However, each firm cares only about its own profit which creates a </a:t>
            </a:r>
            <a:r>
              <a:rPr lang="en-US" sz="2400" dirty="0"/>
              <a:t>p</a:t>
            </a:r>
            <a:r>
              <a:rPr lang="en-US" sz="2400" dirty="0" smtClean="0"/>
              <a:t>owerful incentive not to cooperate</a:t>
            </a:r>
          </a:p>
        </p:txBody>
      </p:sp>
      <p:sp>
        <p:nvSpPr>
          <p:cNvPr id="6" name="Content Placeholder 2"/>
          <p:cNvSpPr txBox="1">
            <a:spLocks/>
          </p:cNvSpPr>
          <p:nvPr/>
        </p:nvSpPr>
        <p:spPr bwMode="auto">
          <a:xfrm>
            <a:off x="381000" y="5811834"/>
            <a:ext cx="8534400" cy="69569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sz="2800" dirty="0" smtClean="0"/>
              <a:t>Duopoly – Oligopoly with only two members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wipe(left)">
                                      <p:cBhvr>
                                        <p:cTn id="15" dur="500"/>
                                        <p:tgtEl>
                                          <p:spTgt spid="4">
                                            <p:txEl>
                                              <p:pRg st="0" end="0"/>
                                            </p:txEl>
                                          </p:spTgt>
                                        </p:tgtEl>
                                      </p:cBhvr>
                                    </p:animEffect>
                                  </p:childTnLst>
                                </p:cTn>
                              </p:par>
                            </p:childTnLst>
                          </p:cTn>
                        </p:par>
                        <p:par>
                          <p:cTn id="16" fill="hold">
                            <p:stCondLst>
                              <p:cond delay="500"/>
                            </p:stCondLst>
                            <p:childTnLst>
                              <p:par>
                                <p:cTn id="17" presetID="22" presetClass="entr" presetSubtype="8" fill="hold" grpId="0" nodeType="after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wipe(left)">
                                      <p:cBhvr>
                                        <p:cTn id="19" dur="500"/>
                                        <p:tgtEl>
                                          <p:spTgt spid="4">
                                            <p:txEl>
                                              <p:pRg st="1" end="1"/>
                                            </p:txEl>
                                          </p:spTgt>
                                        </p:tgtEl>
                                      </p:cBhvr>
                                    </p:animEffect>
                                  </p:childTnLst>
                                </p:cTn>
                              </p:par>
                            </p:childTnLst>
                          </p:cTn>
                        </p:par>
                        <p:par>
                          <p:cTn id="20" fill="hold">
                            <p:stCondLst>
                              <p:cond delay="1000"/>
                            </p:stCondLst>
                            <p:childTnLst>
                              <p:par>
                                <p:cTn id="21" presetID="22" presetClass="entr" presetSubtype="8" fill="hold" grpId="0" nodeType="after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wipe(left)">
                                      <p:cBhvr>
                                        <p:cTn id="23" dur="500"/>
                                        <p:tgtEl>
                                          <p:spTgt spid="4">
                                            <p:txEl>
                                              <p:pRg st="2" end="2"/>
                                            </p:txEl>
                                          </p:spTgt>
                                        </p:tgtEl>
                                      </p:cBhvr>
                                    </p:animEffect>
                                  </p:childTnLst>
                                </p:cTn>
                              </p:par>
                            </p:childTnLst>
                          </p:cTn>
                        </p:par>
                        <p:par>
                          <p:cTn id="24" fill="hold">
                            <p:stCondLst>
                              <p:cond delay="1500"/>
                            </p:stCondLst>
                            <p:childTnLst>
                              <p:par>
                                <p:cTn id="25" presetID="22" presetClass="entr" presetSubtype="8" fill="hold" grpId="0" nodeType="after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wipe(left)">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Effect transition="in" filter="wipe(left)">
                                      <p:cBhvr>
                                        <p:cTn id="32"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bwMode="auto">
          <a:xfrm>
            <a:off x="5058200" y="296863"/>
            <a:ext cx="3278249" cy="7000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bg1">
                    <a:lumMod val="50000"/>
                  </a:schemeClr>
                </a:solidFill>
              </a:rPr>
              <a:t>Non-collusive</a:t>
            </a:r>
          </a:p>
        </p:txBody>
      </p:sp>
      <p:sp>
        <p:nvSpPr>
          <p:cNvPr id="5" name="Content Placeholder 2"/>
          <p:cNvSpPr txBox="1">
            <a:spLocks/>
          </p:cNvSpPr>
          <p:nvPr/>
        </p:nvSpPr>
        <p:spPr bwMode="auto">
          <a:xfrm>
            <a:off x="355275" y="1226108"/>
            <a:ext cx="8534400" cy="22889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sz="2800" dirty="0" smtClean="0"/>
              <a:t>Oligopoly firms participate in non-price completion</a:t>
            </a:r>
          </a:p>
          <a:p>
            <a:pPr lvl="1"/>
            <a:r>
              <a:rPr lang="en-US" sz="2400" dirty="0" smtClean="0"/>
              <a:t>Unique product features </a:t>
            </a:r>
            <a:r>
              <a:rPr lang="en-US" sz="2400" i="1" dirty="0" smtClean="0"/>
              <a:t>(iPhone, </a:t>
            </a:r>
            <a:r>
              <a:rPr lang="en-US" sz="2400" i="1" dirty="0" err="1" smtClean="0"/>
              <a:t>iPad</a:t>
            </a:r>
            <a:r>
              <a:rPr lang="en-US" sz="2400" i="1" dirty="0" smtClean="0"/>
              <a:t>)</a:t>
            </a:r>
          </a:p>
          <a:p>
            <a:pPr lvl="1"/>
            <a:r>
              <a:rPr lang="en-US" sz="2400" dirty="0" smtClean="0"/>
              <a:t>Increase transaction cost of switching</a:t>
            </a:r>
          </a:p>
          <a:p>
            <a:pPr lvl="2"/>
            <a:r>
              <a:rPr lang="en-US" sz="2000" dirty="0" smtClean="0"/>
              <a:t>Contracts </a:t>
            </a:r>
            <a:r>
              <a:rPr lang="en-US" sz="2000" i="1" dirty="0" smtClean="0"/>
              <a:t>(Wireless phones, insurance, etc…)</a:t>
            </a:r>
          </a:p>
          <a:p>
            <a:pPr lvl="2"/>
            <a:r>
              <a:rPr lang="en-US" sz="2000" dirty="0" smtClean="0"/>
              <a:t>Lock-in </a:t>
            </a:r>
            <a:r>
              <a:rPr lang="en-US" sz="2000" i="1" dirty="0" smtClean="0"/>
              <a:t>(FirstName.LastName@yahoo.com)</a:t>
            </a:r>
          </a:p>
        </p:txBody>
      </p:sp>
    </p:spTree>
    <p:extLst>
      <p:ext uri="{BB962C8B-B14F-4D97-AF65-F5344CB8AC3E}">
        <p14:creationId xmlns:p14="http://schemas.microsoft.com/office/powerpoint/2010/main" val="2939657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381000" y="1085600"/>
            <a:ext cx="85344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smtClean="0"/>
              <a:t>Non-collusion results in:</a:t>
            </a:r>
          </a:p>
          <a:p>
            <a:pPr lvl="1"/>
            <a:r>
              <a:rPr lang="en-US" sz="2400" dirty="0" smtClean="0"/>
              <a:t>Higher quantity </a:t>
            </a:r>
          </a:p>
          <a:p>
            <a:pPr lvl="1"/>
            <a:r>
              <a:rPr lang="en-US" sz="2400" dirty="0" smtClean="0"/>
              <a:t>lower price</a:t>
            </a:r>
          </a:p>
          <a:p>
            <a:pPr lvl="1"/>
            <a:r>
              <a:rPr lang="en-US" sz="2400" dirty="0" smtClean="0"/>
              <a:t>lower profit</a:t>
            </a:r>
          </a:p>
          <a:p>
            <a:r>
              <a:rPr lang="en-US" dirty="0" smtClean="0"/>
              <a:t>Equilibrium Theory</a:t>
            </a:r>
            <a:endParaRPr lang="en-US" dirty="0"/>
          </a:p>
          <a:p>
            <a:pPr lvl="1"/>
            <a:r>
              <a:rPr lang="en-US" sz="2400" dirty="0"/>
              <a:t>Game </a:t>
            </a:r>
            <a:r>
              <a:rPr lang="en-US" sz="2400" dirty="0" smtClean="0"/>
              <a:t>Theory: </a:t>
            </a:r>
            <a:r>
              <a:rPr lang="en-US" sz="2000" i="1" dirty="0">
                <a:latin typeface="Calibri" pitchFamily="34" charset="0"/>
                <a:cs typeface="Calibri" pitchFamily="34" charset="0"/>
              </a:rPr>
              <a:t>how </a:t>
            </a:r>
            <a:r>
              <a:rPr lang="en-US" sz="2000" i="1" dirty="0" smtClean="0">
                <a:latin typeface="Calibri" pitchFamily="34" charset="0"/>
                <a:cs typeface="Calibri" pitchFamily="34" charset="0"/>
              </a:rPr>
              <a:t>people or firms </a:t>
            </a:r>
            <a:r>
              <a:rPr lang="en-US" sz="2000" i="1" dirty="0">
                <a:latin typeface="Calibri" pitchFamily="34" charset="0"/>
                <a:cs typeface="Calibri" pitchFamily="34" charset="0"/>
              </a:rPr>
              <a:t>behave in strategic </a:t>
            </a:r>
            <a:r>
              <a:rPr lang="en-US" sz="2000" i="1" dirty="0" smtClean="0">
                <a:latin typeface="Calibri" pitchFamily="34" charset="0"/>
                <a:cs typeface="Calibri" pitchFamily="34" charset="0"/>
              </a:rPr>
              <a:t>situations</a:t>
            </a:r>
          </a:p>
          <a:p>
            <a:pPr lvl="2"/>
            <a:r>
              <a:rPr lang="en-US" sz="2000" dirty="0">
                <a:latin typeface="Calibri" pitchFamily="34" charset="0"/>
                <a:cs typeface="Calibri" pitchFamily="34" charset="0"/>
              </a:rPr>
              <a:t>Choose among alternative courses of action</a:t>
            </a:r>
          </a:p>
          <a:p>
            <a:pPr lvl="2"/>
            <a:r>
              <a:rPr lang="en-US" sz="2000" dirty="0">
                <a:latin typeface="Calibri" pitchFamily="34" charset="0"/>
                <a:cs typeface="Calibri" pitchFamily="34" charset="0"/>
              </a:rPr>
              <a:t>Must consider how others might respond to the action </a:t>
            </a:r>
            <a:r>
              <a:rPr lang="en-US" sz="2000" dirty="0" smtClean="0">
                <a:latin typeface="Calibri" pitchFamily="34" charset="0"/>
                <a:cs typeface="Calibri" pitchFamily="34" charset="0"/>
              </a:rPr>
              <a:t>they take</a:t>
            </a:r>
            <a:endParaRPr lang="en-US" sz="2000" i="1" dirty="0" smtClean="0"/>
          </a:p>
          <a:p>
            <a:pPr lvl="1"/>
            <a:r>
              <a:rPr lang="en-US" sz="2400" dirty="0"/>
              <a:t>Nash </a:t>
            </a:r>
            <a:r>
              <a:rPr lang="en-US" sz="2400" dirty="0" smtClean="0"/>
              <a:t>equilibrium: </a:t>
            </a:r>
            <a:r>
              <a:rPr lang="en-US" sz="2000" i="1" dirty="0" smtClean="0"/>
              <a:t>economic </a:t>
            </a:r>
            <a:r>
              <a:rPr lang="en-US" sz="2000" i="1" dirty="0"/>
              <a:t>actors interacting with one </a:t>
            </a:r>
            <a:r>
              <a:rPr lang="en-US" sz="2000" i="1" dirty="0" smtClean="0"/>
              <a:t>another </a:t>
            </a:r>
            <a:r>
              <a:rPr lang="en-US" sz="2000" i="1" dirty="0"/>
              <a:t>e</a:t>
            </a:r>
            <a:r>
              <a:rPr lang="en-US" sz="2000" i="1" dirty="0" smtClean="0"/>
              <a:t>ach </a:t>
            </a:r>
            <a:r>
              <a:rPr lang="en-US" sz="2000" i="1" dirty="0"/>
              <a:t>choose their best </a:t>
            </a:r>
            <a:r>
              <a:rPr lang="en-US" sz="2000" i="1" dirty="0" smtClean="0"/>
              <a:t>strategy given </a:t>
            </a:r>
            <a:r>
              <a:rPr lang="en-US" sz="2000" i="1" dirty="0"/>
              <a:t>the strategies that all the other actors have chosen</a:t>
            </a:r>
          </a:p>
          <a:p>
            <a:pPr lvl="1"/>
            <a:endParaRPr lang="en-US" sz="2000" i="1" dirty="0"/>
          </a:p>
        </p:txBody>
      </p:sp>
      <p:sp>
        <p:nvSpPr>
          <p:cNvPr id="5" name="Title 1"/>
          <p:cNvSpPr>
            <a:spLocks noGrp="1"/>
          </p:cNvSpPr>
          <p:nvPr>
            <p:ph type="title"/>
          </p:nvPr>
        </p:nvSpPr>
        <p:spPr bwMode="auto">
          <a:xfrm>
            <a:off x="5058200" y="296863"/>
            <a:ext cx="3278249" cy="7000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bg1">
                    <a:lumMod val="50000"/>
                  </a:schemeClr>
                </a:solidFill>
              </a:rPr>
              <a:t>Non-collusive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left)">
                                      <p:cBhvr>
                                        <p:cTn id="7" dur="500"/>
                                        <p:tgtEl>
                                          <p:spTgt spid="3">
                                            <p:txEl>
                                              <p:pRg st="4" end="4"/>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wipe(left)">
                                      <p:cBhvr>
                                        <p:cTn id="10" dur="500"/>
                                        <p:tgtEl>
                                          <p:spTgt spid="3">
                                            <p:txEl>
                                              <p:pRg st="5" end="5"/>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wipe(left)">
                                      <p:cBhvr>
                                        <p:cTn id="13" dur="500"/>
                                        <p:tgtEl>
                                          <p:spTgt spid="3">
                                            <p:txEl>
                                              <p:pRg st="6" end="6"/>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wipe(left)">
                                      <p:cBhvr>
                                        <p:cTn id="16" dur="500"/>
                                        <p:tgtEl>
                                          <p:spTgt spid="3">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bwMode="auto">
          <a:xfrm>
            <a:off x="237506" y="990600"/>
            <a:ext cx="8677894"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dirty="0" smtClean="0"/>
              <a:t>The prisoners’ dilemma</a:t>
            </a:r>
          </a:p>
          <a:p>
            <a:pPr lvl="1"/>
            <a:r>
              <a:rPr lang="en-US" sz="2800" dirty="0" smtClean="0"/>
              <a:t>Particular “game” between two captured prisoners</a:t>
            </a:r>
          </a:p>
          <a:p>
            <a:pPr lvl="1"/>
            <a:r>
              <a:rPr lang="en-US" sz="2800" dirty="0" smtClean="0"/>
              <a:t>Illustrates why cooperation is difficult to maintain even when it is mutually beneficial</a:t>
            </a:r>
          </a:p>
          <a:p>
            <a:pPr marL="0" indent="0">
              <a:buNone/>
            </a:pPr>
            <a:r>
              <a:rPr lang="en-US" dirty="0" smtClean="0"/>
              <a:t>Dominant strategy</a:t>
            </a:r>
          </a:p>
          <a:p>
            <a:pPr lvl="1"/>
            <a:r>
              <a:rPr lang="en-US" sz="2800" dirty="0" smtClean="0"/>
              <a:t>A strategy that is best for a player in a game regardless of the strategies chosen by the other players</a:t>
            </a:r>
          </a:p>
          <a:p>
            <a:pPr marL="0" indent="0">
              <a:buNone/>
            </a:pPr>
            <a:r>
              <a:rPr lang="en-US" sz="3000" dirty="0" smtClean="0"/>
              <a:t>Pay-off Table quantifies the value of each outcome in game theory based on participant choices</a:t>
            </a:r>
          </a:p>
        </p:txBody>
      </p:sp>
      <p:sp>
        <p:nvSpPr>
          <p:cNvPr id="6" name="Title 1"/>
          <p:cNvSpPr>
            <a:spLocks noGrp="1"/>
          </p:cNvSpPr>
          <p:nvPr>
            <p:ph type="title"/>
          </p:nvPr>
        </p:nvSpPr>
        <p:spPr bwMode="auto">
          <a:xfrm>
            <a:off x="5058200" y="296863"/>
            <a:ext cx="3278249" cy="7000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en-US" sz="3600" dirty="0" smtClean="0">
                <a:solidFill>
                  <a:schemeClr val="bg1">
                    <a:lumMod val="50000"/>
                  </a:schemeClr>
                </a:solidFill>
              </a:rPr>
              <a:t>Non-collusive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left)">
                                      <p:cBhvr>
                                        <p:cTn id="7" dur="500"/>
                                        <p:tgtEl>
                                          <p:spTgt spid="3">
                                            <p:txEl>
                                              <p:pRg st="3" end="3"/>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Effect transition="in" filter="wipe(left)">
                                      <p:cBhvr>
                                        <p:cTn id="11" dur="500"/>
                                        <p:tgtEl>
                                          <p:spTgt spid="3">
                                            <p:txEl>
                                              <p:pRg st="4" end="4"/>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left)">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Chapter 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apter cont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ab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Figur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ase 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Appendi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e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1_e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5702</TotalTime>
  <Words>1579</Words>
  <Application>Microsoft Office PowerPoint</Application>
  <PresentationFormat>On-screen Show (4:3)</PresentationFormat>
  <Paragraphs>271</Paragraphs>
  <Slides>25</Slides>
  <Notes>1</Notes>
  <HiddenSlides>0</HiddenSlides>
  <MMClips>0</MMClips>
  <ScaleCrop>false</ScaleCrop>
  <HeadingPairs>
    <vt:vector size="4" baseType="variant">
      <vt:variant>
        <vt:lpstr>Theme</vt:lpstr>
      </vt:variant>
      <vt:variant>
        <vt:i4>8</vt:i4>
      </vt:variant>
      <vt:variant>
        <vt:lpstr>Slide Titles</vt:lpstr>
      </vt:variant>
      <vt:variant>
        <vt:i4>25</vt:i4>
      </vt:variant>
    </vt:vector>
  </HeadingPairs>
  <TitlesOfParts>
    <vt:vector size="33" baseType="lpstr">
      <vt:lpstr>Chapter title</vt:lpstr>
      <vt:lpstr>Chapter content</vt:lpstr>
      <vt:lpstr>Table</vt:lpstr>
      <vt:lpstr>Figure</vt:lpstr>
      <vt:lpstr>Case study</vt:lpstr>
      <vt:lpstr>Appendix</vt:lpstr>
      <vt:lpstr>eStudy</vt:lpstr>
      <vt:lpstr>1_eStudy</vt:lpstr>
      <vt:lpstr>Oligopoly</vt:lpstr>
      <vt:lpstr>PowerPoint Presentation</vt:lpstr>
      <vt:lpstr>Market Structure</vt:lpstr>
      <vt:lpstr>PowerPoint Presentation</vt:lpstr>
      <vt:lpstr>Oligopoly Definition </vt:lpstr>
      <vt:lpstr>Markets with Few Sellers</vt:lpstr>
      <vt:lpstr>Non-collusive</vt:lpstr>
      <vt:lpstr>Non-collusive</vt:lpstr>
      <vt:lpstr>Non-collusive</vt:lpstr>
      <vt:lpstr>Prisoners’ dilemma</vt:lpstr>
      <vt:lpstr>Prisoners’ dilemma</vt:lpstr>
      <vt:lpstr>Prisoners’ dilemma</vt:lpstr>
      <vt:lpstr>Collusive Oligopoly</vt:lpstr>
      <vt:lpstr>Economics of Cooperation</vt:lpstr>
      <vt:lpstr>Collision Example</vt:lpstr>
      <vt:lpstr>Collision Example</vt:lpstr>
      <vt:lpstr>Public Policy</vt:lpstr>
      <vt:lpstr>An illegal phone call – Collusion Example</vt:lpstr>
      <vt:lpstr>Public Policy</vt:lpstr>
      <vt:lpstr>Public Policy</vt:lpstr>
      <vt:lpstr>Public Policy</vt:lpstr>
      <vt:lpstr>PowerPoint Presentation</vt:lpstr>
      <vt:lpstr>Microsoft Case</vt:lpstr>
      <vt:lpstr>Microsoft Case</vt:lpstr>
      <vt:lpstr>Microsoft Case</vt:lpstr>
    </vt:vector>
  </TitlesOfParts>
  <Company>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Network Administrator</dc:creator>
  <cp:lastModifiedBy>Michael</cp:lastModifiedBy>
  <cp:revision>616</cp:revision>
  <dcterms:created xsi:type="dcterms:W3CDTF">2008-07-04T09:17:33Z</dcterms:created>
  <dcterms:modified xsi:type="dcterms:W3CDTF">2013-05-05T01:00:47Z</dcterms:modified>
</cp:coreProperties>
</file>