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9"/>
  </p:notesMasterIdLst>
  <p:handoutMasterIdLst>
    <p:handoutMasterId r:id="rId10"/>
  </p:handoutMasterIdLst>
  <p:sldIdLst>
    <p:sldId id="325" r:id="rId2"/>
    <p:sldId id="330" r:id="rId3"/>
    <p:sldId id="334" r:id="rId4"/>
    <p:sldId id="331" r:id="rId5"/>
    <p:sldId id="332" r:id="rId6"/>
    <p:sldId id="333" r:id="rId7"/>
    <p:sldId id="335" r:id="rId8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CEDF"/>
    <a:srgbClr val="F8BE1A"/>
    <a:srgbClr val="F6DC1C"/>
    <a:srgbClr val="A72CDE"/>
    <a:srgbClr val="008000"/>
    <a:srgbClr val="CC0000"/>
    <a:srgbClr val="264A75"/>
    <a:srgbClr val="4F8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25" autoAdjust="0"/>
    <p:restoredTop sz="90929"/>
  </p:normalViewPr>
  <p:slideViewPr>
    <p:cSldViewPr snapToObjects="1">
      <p:cViewPr varScale="1">
        <p:scale>
          <a:sx n="72" d="100"/>
          <a:sy n="72" d="100"/>
        </p:scale>
        <p:origin x="-1092" y="-96"/>
      </p:cViewPr>
      <p:guideLst>
        <p:guide orient="horz" pos="1104"/>
        <p:guide pos="31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fld id="{CF60EA1C-D973-45D4-B1B5-7E08775F397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4588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fld id="{B4D95989-1124-44A8-8834-6F443AFEA4B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76300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-6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-6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Far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130425"/>
            <a:ext cx="71628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3886200"/>
            <a:ext cx="5257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9F3BD-4B70-4FB7-BB71-10E982C8BDC6}" type="datetime1">
              <a:rPr lang="en-US"/>
              <a:pPr>
                <a:defRPr/>
              </a:pPr>
              <a:t>8/28/2012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038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eStudy.us 2008   michael.roberson@eStudy.us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A6719-7BC2-46BF-AC27-A4310BCB3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0"/>
            <a:ext cx="23622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eFarmer.us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219200" y="609600"/>
            <a:ext cx="2362200" cy="1588"/>
          </a:xfrm>
          <a:prstGeom prst="line">
            <a:avLst/>
          </a:prstGeom>
          <a:ln w="76200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buNone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EF9CE-5049-4838-8DCE-04F9EECB315A}" type="datetime1">
              <a:rPr lang="en-US"/>
              <a:pPr>
                <a:defRPr/>
              </a:pPr>
              <a:t>8/28/2012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A95FF-9771-4B4B-90FC-DDF8B2D8B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4406900"/>
            <a:ext cx="71231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599" y="2906713"/>
            <a:ext cx="71231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215B6-E4E9-4A81-BF67-181E54DD6A45}" type="datetime1">
              <a:rPr lang="en-US"/>
              <a:pPr>
                <a:defRPr/>
              </a:pPr>
              <a:t>8/28/2012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79A2F-3C8C-4DD0-96FC-1D76467F7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3450E-E7B5-4565-8414-A60456E12D0F}" type="datetime1">
              <a:rPr lang="en-US"/>
              <a:pPr>
                <a:defRPr/>
              </a:pPr>
              <a:t>8/28/2012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08117-B797-43CD-956F-69401394F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FC0A5-1CA0-424C-AD5F-74661DE5F3C1}" type="datetime1">
              <a:rPr lang="en-US"/>
              <a:pPr>
                <a:defRPr/>
              </a:pPr>
              <a:t>8/28/2012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8642B-3148-4AB7-AC08-49CF0F247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07750-A51D-4EED-A39D-A7EF90504CF0}" type="datetime1">
              <a:rPr lang="en-US"/>
              <a:pPr>
                <a:defRPr/>
              </a:pPr>
              <a:t>8/28/2012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B9EB7-A4D9-4653-93D9-54DF912A9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  <a:alpha val="3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219200" y="609600"/>
            <a:ext cx="74676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71600" y="1600200"/>
            <a:ext cx="7315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E2AA6B-733A-4AD9-8735-39FC36518F37}" type="datetime1">
              <a:rPr lang="en-US"/>
              <a:pPr>
                <a:defRPr/>
              </a:pPr>
              <a:t>8/28/2012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3657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91400" y="6356350"/>
            <a:ext cx="129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2979335-1751-45CC-A343-3C46DFCBB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6" descr="Farm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1219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219200" y="0"/>
            <a:ext cx="23622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eFarmer.us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19200" y="609600"/>
            <a:ext cx="2362200" cy="1588"/>
          </a:xfrm>
          <a:prstGeom prst="line">
            <a:avLst/>
          </a:prstGeom>
          <a:ln w="76200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1409700" y="1524000"/>
            <a:ext cx="5448300" cy="680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b="1" kern="0" dirty="0" smtClean="0">
                <a:latin typeface="+mj-lt"/>
                <a:ea typeface="+mj-ea"/>
                <a:cs typeface="+mj-cs"/>
              </a:rPr>
              <a:t>Example: Corn </a:t>
            </a:r>
            <a:r>
              <a:rPr lang="en-US" sz="2800" b="1" kern="0" dirty="0">
                <a:latin typeface="+mj-lt"/>
                <a:ea typeface="+mj-ea"/>
                <a:cs typeface="+mj-cs"/>
              </a:rPr>
              <a:t>vs. </a:t>
            </a:r>
            <a:r>
              <a:rPr lang="en-US" sz="2800" b="1" kern="0" dirty="0" smtClean="0">
                <a:latin typeface="+mj-lt"/>
                <a:ea typeface="+mj-ea"/>
                <a:cs typeface="+mj-cs"/>
              </a:rPr>
              <a:t>Soybeans</a:t>
            </a:r>
            <a:endParaRPr lang="en-US" sz="2800" b="1" kern="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851496" y="152400"/>
            <a:ext cx="5216303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latin typeface="+mn-lt"/>
              </a:rPr>
              <a:t>Production Possibilities Frontier</a:t>
            </a:r>
            <a:endParaRPr lang="en-US" sz="2800" b="1" dirty="0"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367618" y="771435"/>
            <a:ext cx="73191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1800" b="1" dirty="0">
                <a:latin typeface="+mn-lt"/>
              </a:rPr>
              <a:t>A</a:t>
            </a:r>
            <a:r>
              <a:rPr lang="en-US" sz="1800" b="1" dirty="0" smtClean="0">
                <a:latin typeface="+mn-lt"/>
              </a:rPr>
              <a:t> mathematical model which shows efficient combinations of output  produced given available factors of production and unchanged technology</a:t>
            </a:r>
            <a:endParaRPr lang="en-US" sz="1800" b="1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3600" y="6523910"/>
            <a:ext cx="3200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Copyright 2012  eStudy.us  michael.roberson@eStudy.us</a:t>
            </a:r>
            <a:endParaRPr lang="en-US" sz="1000" dirty="0"/>
          </a:p>
        </p:txBody>
      </p:sp>
      <p:grpSp>
        <p:nvGrpSpPr>
          <p:cNvPr id="10" name="Group 9"/>
          <p:cNvGrpSpPr/>
          <p:nvPr/>
        </p:nvGrpSpPr>
        <p:grpSpPr>
          <a:xfrm>
            <a:off x="1512233" y="2363747"/>
            <a:ext cx="3492203" cy="3331054"/>
            <a:chOff x="1600200" y="2526268"/>
            <a:chExt cx="3492203" cy="3331054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2209800" y="2668590"/>
              <a:ext cx="0" cy="2819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2209800" y="5487990"/>
              <a:ext cx="2590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600200" y="2526268"/>
              <a:ext cx="7490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+mn-lt"/>
                  <a:cs typeface="Arial" pitchFamily="34" charset="0"/>
                </a:rPr>
                <a:t>Corn</a:t>
              </a:r>
              <a:endParaRPr lang="en-US" sz="1800" dirty="0">
                <a:latin typeface="+mn-lt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962400" y="5487990"/>
              <a:ext cx="11300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+mn-lt"/>
                  <a:cs typeface="Arial" pitchFamily="34" charset="0"/>
                </a:rPr>
                <a:t>Soybean</a:t>
              </a:r>
              <a:endParaRPr lang="en-US" sz="1800" dirty="0">
                <a:latin typeface="+mn-lt"/>
                <a:cs typeface="Arial" pitchFamily="34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209800" y="3125790"/>
              <a:ext cx="1638300" cy="2362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lowchart: Connector 22"/>
            <p:cNvSpPr/>
            <p:nvPr/>
          </p:nvSpPr>
          <p:spPr>
            <a:xfrm>
              <a:off x="3317582" y="4747995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lowchart: Connector 26"/>
            <p:cNvSpPr/>
            <p:nvPr/>
          </p:nvSpPr>
          <p:spPr>
            <a:xfrm>
              <a:off x="2743200" y="3925890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lowchart: Connector 32"/>
            <p:cNvSpPr/>
            <p:nvPr/>
          </p:nvSpPr>
          <p:spPr>
            <a:xfrm>
              <a:off x="3788428" y="5412346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lowchart: Connector 33"/>
            <p:cNvSpPr/>
            <p:nvPr/>
          </p:nvSpPr>
          <p:spPr>
            <a:xfrm>
              <a:off x="2176743" y="3124200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Connector 34"/>
            <p:cNvSpPr/>
            <p:nvPr/>
          </p:nvSpPr>
          <p:spPr>
            <a:xfrm>
              <a:off x="2590800" y="4762500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Connector 35"/>
            <p:cNvSpPr/>
            <p:nvPr/>
          </p:nvSpPr>
          <p:spPr>
            <a:xfrm>
              <a:off x="3624543" y="4114800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"/>
          <p:cNvSpPr txBox="1">
            <a:spLocks noChangeArrowheads="1"/>
          </p:cNvSpPr>
          <p:nvPr/>
        </p:nvSpPr>
        <p:spPr>
          <a:xfrm>
            <a:off x="5029200" y="2438400"/>
            <a:ext cx="365760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 smtClean="0">
                <a:latin typeface="+mn-lt"/>
              </a:rPr>
              <a:t>Illustrates the use of assumptions</a:t>
            </a:r>
            <a:endParaRPr lang="en-US" sz="1800" dirty="0">
              <a:latin typeface="+mn-lt"/>
            </a:endParaRPr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>
          <a:xfrm>
            <a:off x="5029200" y="2807529"/>
            <a:ext cx="365760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 smtClean="0">
                <a:latin typeface="+mn-lt"/>
              </a:rPr>
              <a:t>Marginal decision making</a:t>
            </a:r>
            <a:endParaRPr lang="en-US" sz="1800" dirty="0">
              <a:latin typeface="+mn-lt"/>
            </a:endParaRP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>
          <a:xfrm>
            <a:off x="5029200" y="3188529"/>
            <a:ext cx="365760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 smtClean="0">
                <a:latin typeface="+mn-lt"/>
              </a:rPr>
              <a:t>Opportunity Cost</a:t>
            </a:r>
            <a:endParaRPr lang="en-US" sz="1800" dirty="0">
              <a:latin typeface="+mn-lt"/>
            </a:endParaRPr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>
          <a:xfrm>
            <a:off x="5029200" y="3569529"/>
            <a:ext cx="365760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 smtClean="0">
                <a:latin typeface="+mn-lt"/>
              </a:rPr>
              <a:t>Increasing Opportunity Cost</a:t>
            </a:r>
            <a:endParaRPr lang="en-US" sz="1800" dirty="0">
              <a:latin typeface="+mn-lt"/>
            </a:endParaRPr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>
          <a:xfrm>
            <a:off x="5029200" y="3950529"/>
            <a:ext cx="4038600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 smtClean="0">
                <a:latin typeface="+mn-lt"/>
              </a:rPr>
              <a:t>Sensitivity Analysis </a:t>
            </a:r>
            <a:r>
              <a:rPr lang="en-US" sz="1400" i="1" dirty="0" smtClean="0">
                <a:latin typeface="+mn-lt"/>
              </a:rPr>
              <a:t>(Changing Assumptions)</a:t>
            </a:r>
            <a:endParaRPr lang="en-US" sz="1400" i="1" dirty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7" grpId="0" build="p" autoUpdateAnimBg="0"/>
      <p:bldP spid="38" grpId="0" build="p" autoUpdateAnimBg="0"/>
      <p:bldP spid="39" grpId="0" build="p" autoUpdateAnimBg="0"/>
      <p:bldP spid="40" grpId="0" build="p" autoUpdateAnimBg="0"/>
      <p:bldP spid="4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219200" y="1147762"/>
            <a:ext cx="2591395" cy="868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800" dirty="0" smtClean="0">
                <a:latin typeface="+mn-lt"/>
              </a:rPr>
              <a:t>Fixed </a:t>
            </a:r>
            <a:r>
              <a:rPr lang="en-US" sz="1800" dirty="0">
                <a:latin typeface="+mn-lt"/>
              </a:rPr>
              <a:t>resources</a:t>
            </a:r>
          </a:p>
          <a:p>
            <a:pPr marL="114300" indent="-1143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Technology unchanged</a:t>
            </a:r>
          </a:p>
          <a:p>
            <a:pPr marL="114300" indent="-1143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Fully employed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615348" y="1143000"/>
            <a:ext cx="1490052" cy="314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100 acres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615348" y="1424780"/>
            <a:ext cx="1490052" cy="314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One Tractor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577683"/>
              </p:ext>
            </p:extLst>
          </p:nvPr>
        </p:nvGraphicFramePr>
        <p:xfrm>
          <a:off x="1371600" y="2281238"/>
          <a:ext cx="2286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</a:tblGrid>
              <a:tr h="21907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Corn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Soybeans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10,000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8,000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1,000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6,000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2,000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4,000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3,000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2,000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4,000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5,000</a:t>
                      </a:r>
                      <a:endParaRPr 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943600" y="6523910"/>
            <a:ext cx="3200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Copyright 2012  eStudy.us  michael.roberson@eStudy.us</a:t>
            </a:r>
            <a:endParaRPr lang="en-US" sz="1000" dirty="0"/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>
          <a:xfrm>
            <a:off x="1356527" y="5568948"/>
            <a:ext cx="2965301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 smtClean="0">
                <a:latin typeface="+mn-lt"/>
              </a:rPr>
              <a:t>The opportunity cost of one bushel of soybean </a:t>
            </a:r>
            <a:r>
              <a:rPr lang="en-US" sz="1800" dirty="0" smtClean="0">
                <a:latin typeface="+mn-lt"/>
                <a:sym typeface="Wingdings" pitchFamily="2" charset="2"/>
              </a:rPr>
              <a:t>is two bushels of corn</a:t>
            </a:r>
            <a:endParaRPr lang="en-US" sz="18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9304" y="714345"/>
            <a:ext cx="2139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Assumptions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574160" y="4493211"/>
            <a:ext cx="1469733" cy="1217027"/>
            <a:chOff x="4574160" y="4493211"/>
            <a:chExt cx="1469733" cy="1217027"/>
          </a:xfrm>
        </p:grpSpPr>
        <p:sp>
          <p:nvSpPr>
            <p:cNvPr id="27696" name="Left Arrow 27695"/>
            <p:cNvSpPr/>
            <p:nvPr/>
          </p:nvSpPr>
          <p:spPr>
            <a:xfrm rot="10800000">
              <a:off x="5257800" y="5559428"/>
              <a:ext cx="304800" cy="15081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V="1">
              <a:off x="5719902" y="4550361"/>
              <a:ext cx="0" cy="702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574160" y="4550361"/>
              <a:ext cx="114336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685" name="Flowchart: Connector 27684"/>
            <p:cNvSpPr/>
            <p:nvPr/>
          </p:nvSpPr>
          <p:spPr>
            <a:xfrm>
              <a:off x="5662892" y="4493211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391150" y="5219284"/>
              <a:ext cx="65274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3,000</a:t>
              </a:r>
              <a:endParaRPr lang="en-US" sz="1600" dirty="0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962400" y="3900488"/>
            <a:ext cx="652743" cy="819150"/>
            <a:chOff x="3962400" y="3900488"/>
            <a:chExt cx="652743" cy="819150"/>
          </a:xfrm>
        </p:grpSpPr>
        <p:sp>
          <p:nvSpPr>
            <p:cNvPr id="27697" name="Up Arrow 27696"/>
            <p:cNvSpPr/>
            <p:nvPr/>
          </p:nvSpPr>
          <p:spPr>
            <a:xfrm flipV="1">
              <a:off x="4202432" y="3900488"/>
              <a:ext cx="140968" cy="442912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62400" y="4381084"/>
              <a:ext cx="65274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Calibri" pitchFamily="34" charset="0"/>
                  <a:cs typeface="Calibri" pitchFamily="34" charset="0"/>
                </a:rPr>
                <a:t>4</a:t>
              </a:r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,000</a:t>
              </a:r>
              <a:endParaRPr lang="en-US" sz="1600" dirty="0"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53" name="Rectangle 52"/>
          <p:cNvSpPr/>
          <p:nvPr/>
        </p:nvSpPr>
        <p:spPr>
          <a:xfrm>
            <a:off x="3962400" y="3581400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6,000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572000" y="3693319"/>
            <a:ext cx="881343" cy="1864519"/>
            <a:chOff x="4572000" y="3693319"/>
            <a:chExt cx="881343" cy="1864519"/>
          </a:xfrm>
        </p:grpSpPr>
        <p:cxnSp>
          <p:nvCxnSpPr>
            <p:cNvPr id="48" name="Straight Connector 47"/>
            <p:cNvCxnSpPr/>
            <p:nvPr/>
          </p:nvCxnSpPr>
          <p:spPr>
            <a:xfrm flipV="1">
              <a:off x="4572000" y="3748087"/>
              <a:ext cx="60960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Flowchart: Connector 49"/>
            <p:cNvSpPr/>
            <p:nvPr/>
          </p:nvSpPr>
          <p:spPr>
            <a:xfrm>
              <a:off x="5115065" y="3693319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 flipV="1">
              <a:off x="5180520" y="3748088"/>
              <a:ext cx="1080" cy="15049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4800600" y="5219284"/>
              <a:ext cx="65274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Calibri" pitchFamily="34" charset="0"/>
                  <a:cs typeface="Calibri" pitchFamily="34" charset="0"/>
                </a:rPr>
                <a:t>2</a:t>
              </a:r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,000</a:t>
              </a:r>
              <a:endParaRPr lang="en-US" sz="1600" dirty="0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10000" y="2205038"/>
            <a:ext cx="4953000" cy="3417332"/>
            <a:chOff x="3810000" y="2205038"/>
            <a:chExt cx="4953000" cy="3417332"/>
          </a:xfrm>
        </p:grpSpPr>
        <p:sp>
          <p:nvSpPr>
            <p:cNvPr id="21" name="Rectangle 20"/>
            <p:cNvSpPr/>
            <p:nvPr/>
          </p:nvSpPr>
          <p:spPr>
            <a:xfrm>
              <a:off x="3810000" y="2738438"/>
              <a:ext cx="75693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Calibri" pitchFamily="34" charset="0"/>
                  <a:cs typeface="Calibri" pitchFamily="34" charset="0"/>
                </a:rPr>
                <a:t>10,000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3962400" y="2205038"/>
              <a:ext cx="4800600" cy="3417332"/>
              <a:chOff x="3962400" y="2205038"/>
              <a:chExt cx="4800600" cy="3417332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4572000" y="2433638"/>
                <a:ext cx="0" cy="2819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4572000" y="5253038"/>
                <a:ext cx="37338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3962400" y="2205038"/>
                <a:ext cx="74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latin typeface="+mn-lt"/>
                    <a:cs typeface="Arial" pitchFamily="34" charset="0"/>
                  </a:rPr>
                  <a:t>Corn</a:t>
                </a:r>
                <a:endParaRPr lang="en-US" sz="1800" dirty="0"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632997" y="5253038"/>
                <a:ext cx="1130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latin typeface="+mn-lt"/>
                    <a:cs typeface="Arial" pitchFamily="34" charset="0"/>
                  </a:rPr>
                  <a:t>Soybean</a:t>
                </a:r>
                <a:endParaRPr lang="en-US" sz="1800" dirty="0">
                  <a:latin typeface="+mn-lt"/>
                  <a:cs typeface="Arial" pitchFamily="34" charset="0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4572000" y="2890838"/>
                <a:ext cx="1638300" cy="2362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ctangle 22"/>
              <p:cNvSpPr/>
              <p:nvPr/>
            </p:nvSpPr>
            <p:spPr>
              <a:xfrm>
                <a:off x="6129057" y="5219284"/>
                <a:ext cx="65274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latin typeface="Calibri" pitchFamily="34" charset="0"/>
                    <a:cs typeface="Calibri" pitchFamily="34" charset="0"/>
                  </a:rPr>
                  <a:t>5</a:t>
                </a:r>
                <a:r>
                  <a:rPr lang="en-US" sz="1600" dirty="0" smtClean="0">
                    <a:latin typeface="Calibri" pitchFamily="34" charset="0"/>
                    <a:cs typeface="Calibri" pitchFamily="34" charset="0"/>
                  </a:rPr>
                  <a:t>,000</a:t>
                </a:r>
                <a:endParaRPr lang="en-US" sz="1600" dirty="0"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33" name="Flowchart: Connector 32"/>
              <p:cNvSpPr/>
              <p:nvPr/>
            </p:nvSpPr>
            <p:spPr>
              <a:xfrm>
                <a:off x="4538943" y="2857500"/>
                <a:ext cx="109257" cy="114300"/>
              </a:xfrm>
              <a:prstGeom prst="flowChartConnector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Flowchart: Connector 33"/>
              <p:cNvSpPr/>
              <p:nvPr/>
            </p:nvSpPr>
            <p:spPr>
              <a:xfrm>
                <a:off x="6139143" y="5181600"/>
                <a:ext cx="109257" cy="114300"/>
              </a:xfrm>
              <a:prstGeom prst="flowChartConnector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4343400" y="5224046"/>
                <a:ext cx="28886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latin typeface="Calibri" pitchFamily="34" charset="0"/>
                    <a:cs typeface="Calibri" pitchFamily="34" charset="0"/>
                  </a:rPr>
                  <a:t>0</a:t>
                </a:r>
                <a:endParaRPr lang="en-US" sz="1600" dirty="0">
                  <a:latin typeface="Calibri" pitchFamily="34" charset="0"/>
                  <a:cs typeface="Calibri" pitchFamily="34" charset="0"/>
                </a:endParaRPr>
              </a:p>
            </p:txBody>
          </p:sp>
        </p:grpSp>
      </p:grpSp>
      <p:sp>
        <p:nvSpPr>
          <p:cNvPr id="39" name="Rectangle 3"/>
          <p:cNvSpPr txBox="1">
            <a:spLocks noChangeArrowheads="1"/>
          </p:cNvSpPr>
          <p:nvPr/>
        </p:nvSpPr>
        <p:spPr>
          <a:xfrm>
            <a:off x="3851496" y="152400"/>
            <a:ext cx="5216303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latin typeface="+mn-lt"/>
              </a:rPr>
              <a:t>Production Possibilities Frontier</a:t>
            </a:r>
            <a:endParaRPr lang="en-US" sz="2800" b="1" dirty="0">
              <a:latin typeface="+mn-lt"/>
            </a:endParaRPr>
          </a:p>
        </p:txBody>
      </p:sp>
      <p:sp>
        <p:nvSpPr>
          <p:cNvPr id="42" name="Rectangle 3"/>
          <p:cNvSpPr txBox="1">
            <a:spLocks noChangeArrowheads="1"/>
          </p:cNvSpPr>
          <p:nvPr/>
        </p:nvSpPr>
        <p:spPr>
          <a:xfrm>
            <a:off x="3615348" y="1742038"/>
            <a:ext cx="2328252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 smtClean="0">
                <a:latin typeface="+mn-lt"/>
              </a:rPr>
              <a:t>Efficient Production</a:t>
            </a:r>
            <a:endParaRPr lang="en-US" sz="1800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6824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5" grpId="0" build="p" autoUpdateAnimBg="0"/>
      <p:bldP spid="7" grpId="0" build="p" autoUpdateAnimBg="0"/>
      <p:bldP spid="24" grpId="0"/>
      <p:bldP spid="53" grpId="0"/>
      <p:bldP spid="4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943600" y="6523910"/>
            <a:ext cx="3200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Copyright 2012  eStudy.us  michael.roberson@eStudy.us</a:t>
            </a:r>
            <a:endParaRPr lang="en-US" sz="1000" dirty="0"/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>
          <a:xfrm>
            <a:off x="1607601" y="1739411"/>
            <a:ext cx="2430999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600" i="1" dirty="0" smtClean="0">
                <a:latin typeface="+mn-lt"/>
              </a:rPr>
              <a:t>Failed to use all the resource (less than 100 acres of land)</a:t>
            </a:r>
            <a:endParaRPr lang="en-US" sz="1600" i="1" dirty="0">
              <a:latin typeface="+mn-lt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800600" y="19050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800600" y="4724400"/>
            <a:ext cx="373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191000" y="1676400"/>
            <a:ext cx="749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Corn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61597" y="4724400"/>
            <a:ext cx="1130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Soybean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4800600" y="2362200"/>
            <a:ext cx="1638300" cy="236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038600" y="2209800"/>
            <a:ext cx="7569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10,000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745971" y="2324100"/>
            <a:ext cx="1747557" cy="2457450"/>
            <a:chOff x="4745971" y="2324100"/>
            <a:chExt cx="1747557" cy="2457450"/>
          </a:xfrm>
        </p:grpSpPr>
        <p:sp>
          <p:nvSpPr>
            <p:cNvPr id="27685" name="Flowchart: Connector 27684"/>
            <p:cNvSpPr/>
            <p:nvPr/>
          </p:nvSpPr>
          <p:spPr>
            <a:xfrm>
              <a:off x="5893732" y="3962400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lowchart: Connector 49"/>
            <p:cNvSpPr/>
            <p:nvPr/>
          </p:nvSpPr>
          <p:spPr>
            <a:xfrm>
              <a:off x="5356785" y="3181350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lowchart: Connector 30"/>
            <p:cNvSpPr/>
            <p:nvPr/>
          </p:nvSpPr>
          <p:spPr>
            <a:xfrm>
              <a:off x="4745971" y="2324100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6384271" y="4667250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Flowchart: Connector 32"/>
          <p:cNvSpPr/>
          <p:nvPr/>
        </p:nvSpPr>
        <p:spPr>
          <a:xfrm>
            <a:off x="5356786" y="3990258"/>
            <a:ext cx="109257" cy="114300"/>
          </a:xfrm>
          <a:prstGeom prst="flowChartConnector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/>
          <p:cNvSpPr/>
          <p:nvPr/>
        </p:nvSpPr>
        <p:spPr>
          <a:xfrm>
            <a:off x="6612871" y="3295650"/>
            <a:ext cx="109257" cy="114300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1507795" y="4104558"/>
            <a:ext cx="1633257" cy="319446"/>
            <a:chOff x="1507795" y="4104558"/>
            <a:chExt cx="1633257" cy="319446"/>
          </a:xfrm>
        </p:grpSpPr>
        <p:sp>
          <p:nvSpPr>
            <p:cNvPr id="57" name="Rectangle 3"/>
            <p:cNvSpPr txBox="1">
              <a:spLocks noChangeArrowheads="1"/>
            </p:cNvSpPr>
            <p:nvPr/>
          </p:nvSpPr>
          <p:spPr>
            <a:xfrm>
              <a:off x="1651000" y="4104558"/>
              <a:ext cx="1490052" cy="319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14300" indent="-1143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800" dirty="0" smtClean="0">
                  <a:latin typeface="+mn-lt"/>
                </a:rPr>
                <a:t>Efficient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58" name="Flowchart: Connector 57"/>
            <p:cNvSpPr/>
            <p:nvPr/>
          </p:nvSpPr>
          <p:spPr>
            <a:xfrm>
              <a:off x="1507795" y="4195404"/>
              <a:ext cx="109257" cy="1143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495095" y="2705100"/>
            <a:ext cx="1633257" cy="319446"/>
            <a:chOff x="1495095" y="2705100"/>
            <a:chExt cx="1633257" cy="319446"/>
          </a:xfrm>
        </p:grpSpPr>
        <p:sp>
          <p:nvSpPr>
            <p:cNvPr id="5" name="Rectangle 3"/>
            <p:cNvSpPr txBox="1">
              <a:spLocks noChangeArrowheads="1"/>
            </p:cNvSpPr>
            <p:nvPr/>
          </p:nvSpPr>
          <p:spPr>
            <a:xfrm>
              <a:off x="1638300" y="2705100"/>
              <a:ext cx="1490052" cy="319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14300" indent="-1143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800" dirty="0" smtClean="0">
                  <a:latin typeface="+mn-lt"/>
                </a:rPr>
                <a:t>Unattainable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59" name="Flowchart: Connector 58"/>
            <p:cNvSpPr/>
            <p:nvPr/>
          </p:nvSpPr>
          <p:spPr>
            <a:xfrm>
              <a:off x="1495095" y="2785477"/>
              <a:ext cx="109257" cy="114300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460972" y="1419965"/>
            <a:ext cx="1629280" cy="319446"/>
            <a:chOff x="1460972" y="1419965"/>
            <a:chExt cx="1629280" cy="319446"/>
          </a:xfrm>
        </p:grpSpPr>
        <p:sp>
          <p:nvSpPr>
            <p:cNvPr id="55" name="Rectangle 3"/>
            <p:cNvSpPr txBox="1">
              <a:spLocks noChangeArrowheads="1"/>
            </p:cNvSpPr>
            <p:nvPr/>
          </p:nvSpPr>
          <p:spPr>
            <a:xfrm>
              <a:off x="1600200" y="1419965"/>
              <a:ext cx="1490052" cy="319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14300" indent="-1143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800" dirty="0" smtClean="0">
                  <a:latin typeface="+mn-lt"/>
                </a:rPr>
                <a:t>Inefficient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0" name="Flowchart: Connector 59"/>
            <p:cNvSpPr/>
            <p:nvPr/>
          </p:nvSpPr>
          <p:spPr>
            <a:xfrm>
              <a:off x="1460972" y="1524000"/>
              <a:ext cx="109257" cy="114300"/>
            </a:xfrm>
            <a:prstGeom prst="flowChartConnector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3"/>
          <p:cNvSpPr txBox="1">
            <a:spLocks noChangeArrowheads="1"/>
          </p:cNvSpPr>
          <p:nvPr/>
        </p:nvSpPr>
        <p:spPr>
          <a:xfrm>
            <a:off x="1600200" y="3050536"/>
            <a:ext cx="2430999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600" i="1" dirty="0" smtClean="0">
                <a:latin typeface="+mn-lt"/>
              </a:rPr>
              <a:t>Can not achieve this combination of production with given resource and technology </a:t>
            </a:r>
            <a:endParaRPr lang="en-US" sz="1600" i="1" dirty="0">
              <a:latin typeface="+mn-lt"/>
            </a:endParaRPr>
          </a:p>
        </p:txBody>
      </p:sp>
      <p:sp>
        <p:nvSpPr>
          <p:cNvPr id="62" name="Rectangle 3"/>
          <p:cNvSpPr txBox="1">
            <a:spLocks noChangeArrowheads="1"/>
          </p:cNvSpPr>
          <p:nvPr/>
        </p:nvSpPr>
        <p:spPr>
          <a:xfrm>
            <a:off x="1683801" y="4426462"/>
            <a:ext cx="24309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600" i="1" dirty="0" smtClean="0">
                <a:latin typeface="+mn-lt"/>
              </a:rPr>
              <a:t>All points on the line (curve) represent efficient combinations of output (using all 100 acres of land)</a:t>
            </a:r>
            <a:endParaRPr lang="en-US" sz="1600" i="1" dirty="0">
              <a:latin typeface="+mn-lt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007628" y="5334000"/>
            <a:ext cx="2895600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i="1" dirty="0"/>
              <a:t>Scarcity limits an economy to points on or below </a:t>
            </a:r>
            <a:r>
              <a:rPr lang="en-US" sz="1800" i="1" dirty="0" smtClean="0"/>
              <a:t>the </a:t>
            </a:r>
            <a:r>
              <a:rPr lang="en-US" sz="1800" i="1" dirty="0"/>
              <a:t>production possibilities curve</a:t>
            </a: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>
          <a:xfrm>
            <a:off x="3851496" y="152400"/>
            <a:ext cx="5216303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latin typeface="+mn-lt"/>
              </a:rPr>
              <a:t>Production Possibilities Frontier</a:t>
            </a:r>
            <a:endParaRPr lang="en-US" sz="2800" b="1" dirty="0">
              <a:latin typeface="+mn-lt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289030" y="4760233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5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5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 autoUpdateAnimBg="0"/>
      <p:bldP spid="33" grpId="0" animBg="1"/>
      <p:bldP spid="34" grpId="0" animBg="1"/>
      <p:bldP spid="61" grpId="0" build="p" autoUpdateAnimBg="0"/>
      <p:bldP spid="62" grpId="0" build="p" autoUpdateAnimBg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040237"/>
              </p:ext>
            </p:extLst>
          </p:nvPr>
        </p:nvGraphicFramePr>
        <p:xfrm>
          <a:off x="1335088" y="1133475"/>
          <a:ext cx="2093912" cy="2438401"/>
        </p:xfrm>
        <a:graphic>
          <a:graphicData uri="http://schemas.openxmlformats.org/drawingml/2006/table">
            <a:tbl>
              <a:tblPr/>
              <a:tblGrid>
                <a:gridCol w="874712"/>
                <a:gridCol w="1219200"/>
              </a:tblGrid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Corn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Soybeans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10,000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9,500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1,000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8,500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2,000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6,500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3,000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3,500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4,000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5,000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5943600" y="6523910"/>
            <a:ext cx="3200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Copyright 2012  eStudy.us  michael.roberson@eStudy.us</a:t>
            </a:r>
            <a:endParaRPr lang="en-US" sz="1000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4800600" y="13716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4800600" y="4191000"/>
            <a:ext cx="373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91000" y="1143000"/>
            <a:ext cx="749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Corn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861597" y="4191000"/>
            <a:ext cx="1130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Soybean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4804527" y="2040661"/>
            <a:ext cx="283048" cy="929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 rot="5400000">
            <a:off x="6015106" y="4381151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5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6044557" y="3486150"/>
            <a:ext cx="5989" cy="70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800600" y="3486150"/>
            <a:ext cx="12522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 rot="5400000">
            <a:off x="5443953" y="4372563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3,000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267200" y="3352800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4800600" y="2819400"/>
            <a:ext cx="95441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lowchart: Connector 47"/>
          <p:cNvSpPr/>
          <p:nvPr/>
        </p:nvSpPr>
        <p:spPr>
          <a:xfrm>
            <a:off x="5355571" y="2381250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5104860" y="2133600"/>
            <a:ext cx="54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4263273" y="2694801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6,500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 rot="5400000">
            <a:off x="4795906" y="4348095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1,000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5083289" y="2133600"/>
            <a:ext cx="326911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410200" y="2421523"/>
            <a:ext cx="344814" cy="397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065310" y="3460750"/>
            <a:ext cx="259290" cy="730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755014" y="2817227"/>
            <a:ext cx="310296" cy="643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 flipV="1">
            <a:off x="5410200" y="2421523"/>
            <a:ext cx="1080" cy="176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endCxn id="91" idx="4"/>
          </p:cNvCxnSpPr>
          <p:nvPr/>
        </p:nvCxnSpPr>
        <p:spPr>
          <a:xfrm flipV="1">
            <a:off x="5733443" y="2876551"/>
            <a:ext cx="21571" cy="13144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 rot="5400000">
            <a:off x="5105399" y="4351924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5718186" y="4391239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" name="Flowchart: Connector 81"/>
          <p:cNvSpPr/>
          <p:nvPr/>
        </p:nvSpPr>
        <p:spPr>
          <a:xfrm>
            <a:off x="5050231" y="2087130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lowchart: Connector 82"/>
          <p:cNvSpPr/>
          <p:nvPr/>
        </p:nvSpPr>
        <p:spPr>
          <a:xfrm>
            <a:off x="6008314" y="3434149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lowchart: Connector 90"/>
          <p:cNvSpPr/>
          <p:nvPr/>
        </p:nvSpPr>
        <p:spPr>
          <a:xfrm>
            <a:off x="5700385" y="2762251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4263273" y="2313801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  <a:cs typeface="Calibri" pitchFamily="34" charset="0"/>
              </a:rPr>
              <a:t>8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263273" y="2057400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9,500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4191000" y="1856601"/>
            <a:ext cx="6158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10,000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4800600" y="24384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4800600" y="2133600"/>
            <a:ext cx="3109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" name="Group 110"/>
          <p:cNvGrpSpPr/>
          <p:nvPr/>
        </p:nvGrpSpPr>
        <p:grpSpPr>
          <a:xfrm>
            <a:off x="5307032" y="1718846"/>
            <a:ext cx="3227368" cy="496703"/>
            <a:chOff x="5307032" y="1718846"/>
            <a:chExt cx="3227368" cy="496703"/>
          </a:xfrm>
        </p:grpSpPr>
        <p:sp>
          <p:nvSpPr>
            <p:cNvPr id="52" name="Left Arrow 51"/>
            <p:cNvSpPr/>
            <p:nvPr/>
          </p:nvSpPr>
          <p:spPr>
            <a:xfrm rot="19585418">
              <a:off x="5307032" y="2035348"/>
              <a:ext cx="484167" cy="180201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800638" y="1718846"/>
              <a:ext cx="27337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One Corn for One Soybean</a:t>
              </a:r>
              <a:endParaRPr lang="en-US" sz="1600" dirty="0">
                <a:latin typeface="+mn-lt"/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5916632" y="2590800"/>
            <a:ext cx="3227368" cy="496703"/>
            <a:chOff x="5916632" y="2590800"/>
            <a:chExt cx="3227368" cy="496703"/>
          </a:xfrm>
        </p:grpSpPr>
        <p:sp>
          <p:nvSpPr>
            <p:cNvPr id="113" name="Left Arrow 112"/>
            <p:cNvSpPr/>
            <p:nvPr/>
          </p:nvSpPr>
          <p:spPr>
            <a:xfrm rot="19585418">
              <a:off x="5916632" y="2907302"/>
              <a:ext cx="484167" cy="180201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410238" y="2590800"/>
              <a:ext cx="27337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Three Corn for One Soybean</a:t>
              </a:r>
              <a:endParaRPr lang="en-US" sz="1600" dirty="0">
                <a:latin typeface="+mn-lt"/>
              </a:endParaRPr>
            </a:p>
          </p:txBody>
        </p:sp>
      </p:grpSp>
      <p:sp>
        <p:nvSpPr>
          <p:cNvPr id="115" name="Rectangle 3"/>
          <p:cNvSpPr txBox="1">
            <a:spLocks noChangeArrowheads="1"/>
          </p:cNvSpPr>
          <p:nvPr/>
        </p:nvSpPr>
        <p:spPr>
          <a:xfrm>
            <a:off x="4800600" y="5029200"/>
            <a:ext cx="4191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 smtClean="0">
                <a:latin typeface="+mn-lt"/>
              </a:rPr>
              <a:t>Now the farmer faces </a:t>
            </a:r>
            <a:r>
              <a:rPr lang="en-US" sz="1800" b="1" dirty="0" smtClean="0">
                <a:latin typeface="+mn-lt"/>
              </a:rPr>
              <a:t>increasing opportunity cost</a:t>
            </a:r>
            <a:r>
              <a:rPr lang="en-US" sz="1800" dirty="0" smtClean="0">
                <a:latin typeface="+mn-lt"/>
              </a:rPr>
              <a:t> as he continues to add soybeans in production</a:t>
            </a:r>
            <a:endParaRPr lang="en-US" sz="1800" dirty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298939" y="5669756"/>
            <a:ext cx="3120659" cy="654844"/>
            <a:chOff x="1298939" y="5669756"/>
            <a:chExt cx="3120659" cy="654844"/>
          </a:xfrm>
        </p:grpSpPr>
        <p:sp>
          <p:nvSpPr>
            <p:cNvPr id="24" name="Rectangle 23"/>
            <p:cNvSpPr/>
            <p:nvPr/>
          </p:nvSpPr>
          <p:spPr>
            <a:xfrm>
              <a:off x="3090824" y="5669756"/>
              <a:ext cx="1328773" cy="6548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298939" y="5669756"/>
              <a:ext cx="1331912" cy="6548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298939" y="5669756"/>
              <a:ext cx="1331912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+mn-lt"/>
                </a:rPr>
                <a:t>2</a:t>
              </a:r>
              <a:r>
                <a:rPr lang="en-US" sz="1600" dirty="0" smtClean="0">
                  <a:latin typeface="+mn-lt"/>
                </a:rPr>
                <a:t>000 </a:t>
              </a:r>
              <a:r>
                <a:rPr lang="en-US" sz="1600" dirty="0" smtClean="0">
                  <a:latin typeface="+mn-lt"/>
                  <a:sym typeface="Symbol"/>
                </a:rPr>
                <a:t></a:t>
              </a:r>
              <a:r>
                <a:rPr lang="en-US" sz="1600" dirty="0" smtClean="0">
                  <a:latin typeface="+mn-lt"/>
                </a:rPr>
                <a:t> </a:t>
              </a:r>
              <a:r>
                <a:rPr lang="en-US" sz="1600" dirty="0">
                  <a:latin typeface="+mn-lt"/>
                </a:rPr>
                <a:t>3</a:t>
              </a:r>
              <a:r>
                <a:rPr lang="en-US" sz="1600" dirty="0" smtClean="0">
                  <a:latin typeface="+mn-lt"/>
                </a:rPr>
                <a:t>000 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36886" name="Right Arrow 13"/>
            <p:cNvSpPr>
              <a:spLocks noChangeArrowheads="1"/>
            </p:cNvSpPr>
            <p:nvPr/>
          </p:nvSpPr>
          <p:spPr bwMode="auto">
            <a:xfrm>
              <a:off x="2785432" y="5891250"/>
              <a:ext cx="228600" cy="295275"/>
            </a:xfrm>
            <a:prstGeom prst="rightArrow">
              <a:avLst>
                <a:gd name="adj1" fmla="val 50000"/>
                <a:gd name="adj2" fmla="val 50143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047999" y="5700335"/>
              <a:ext cx="1371599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+mn-lt"/>
                </a:rPr>
                <a:t>6</a:t>
              </a:r>
              <a:r>
                <a:rPr lang="en-US" sz="1600" dirty="0" smtClean="0">
                  <a:latin typeface="+mn-lt"/>
                </a:rPr>
                <a:t>500 </a:t>
              </a:r>
              <a:r>
                <a:rPr lang="en-US" sz="1600" dirty="0" smtClean="0">
                  <a:latin typeface="+mn-lt"/>
                  <a:sym typeface="Symbol"/>
                </a:rPr>
                <a:t></a:t>
              </a:r>
              <a:r>
                <a:rPr lang="en-US" sz="1600" dirty="0" smtClean="0">
                  <a:latin typeface="+mn-lt"/>
                </a:rPr>
                <a:t> </a:t>
              </a:r>
              <a:r>
                <a:rPr lang="en-US" sz="1600" dirty="0">
                  <a:latin typeface="+mn-lt"/>
                </a:rPr>
                <a:t>3</a:t>
              </a:r>
              <a:r>
                <a:rPr lang="en-US" sz="1600" dirty="0" smtClean="0">
                  <a:latin typeface="+mn-lt"/>
                </a:rPr>
                <a:t>500 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675970" y="5986462"/>
              <a:ext cx="762000" cy="3381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+mn-lt"/>
                </a:rPr>
                <a:t>1000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396619" y="5984875"/>
              <a:ext cx="760413" cy="33972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 dirty="0" smtClean="0">
                  <a:latin typeface="+mn-lt"/>
                </a:rPr>
                <a:t>3000 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39" name="Down Arrow 38"/>
            <p:cNvSpPr/>
            <p:nvPr/>
          </p:nvSpPr>
          <p:spPr>
            <a:xfrm rot="10800000">
              <a:off x="1468007" y="5977164"/>
              <a:ext cx="248444" cy="275204"/>
            </a:xfrm>
            <a:prstGeom prst="downArrow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Down Arrow 65"/>
            <p:cNvSpPr/>
            <p:nvPr/>
          </p:nvSpPr>
          <p:spPr>
            <a:xfrm>
              <a:off x="3150126" y="6023168"/>
              <a:ext cx="248444" cy="275204"/>
            </a:xfrm>
            <a:prstGeom prst="downArrow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298938" y="4411663"/>
            <a:ext cx="3199999" cy="998537"/>
            <a:chOff x="1298938" y="4411663"/>
            <a:chExt cx="3199999" cy="998537"/>
          </a:xfrm>
        </p:grpSpPr>
        <p:sp>
          <p:nvSpPr>
            <p:cNvPr id="28" name="Rectangle 27"/>
            <p:cNvSpPr/>
            <p:nvPr/>
          </p:nvSpPr>
          <p:spPr>
            <a:xfrm>
              <a:off x="3090824" y="4725610"/>
              <a:ext cx="1328775" cy="6548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298938" y="4735532"/>
              <a:ext cx="1331913" cy="6548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564051" y="4411663"/>
              <a:ext cx="1066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400" b="1" dirty="0">
                  <a:latin typeface="+mn-lt"/>
                </a:rPr>
                <a:t>Soybeans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396619" y="4411663"/>
              <a:ext cx="760413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400" b="1" dirty="0">
                  <a:latin typeface="+mn-lt"/>
                </a:rPr>
                <a:t>Corn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98939" y="4724400"/>
              <a:ext cx="1331912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+mn-lt"/>
                </a:rPr>
                <a:t>1</a:t>
              </a:r>
              <a:r>
                <a:rPr lang="en-US" sz="1600" dirty="0" smtClean="0">
                  <a:latin typeface="+mn-lt"/>
                </a:rPr>
                <a:t>000 </a:t>
              </a:r>
              <a:r>
                <a:rPr lang="en-US" sz="1600" dirty="0" smtClean="0">
                  <a:latin typeface="+mn-lt"/>
                  <a:sym typeface="Symbol"/>
                </a:rPr>
                <a:t></a:t>
              </a:r>
              <a:r>
                <a:rPr lang="en-US" sz="1600" dirty="0" smtClean="0">
                  <a:latin typeface="+mn-lt"/>
                </a:rPr>
                <a:t> </a:t>
              </a:r>
              <a:r>
                <a:rPr lang="en-US" sz="1600" dirty="0">
                  <a:latin typeface="+mn-lt"/>
                </a:rPr>
                <a:t>2</a:t>
              </a:r>
              <a:r>
                <a:rPr lang="en-US" sz="1600" dirty="0" smtClean="0">
                  <a:latin typeface="+mn-lt"/>
                </a:rPr>
                <a:t>000 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36892" name="Right Arrow 21"/>
            <p:cNvSpPr>
              <a:spLocks noChangeArrowheads="1"/>
            </p:cNvSpPr>
            <p:nvPr/>
          </p:nvSpPr>
          <p:spPr bwMode="auto">
            <a:xfrm>
              <a:off x="2785432" y="4914522"/>
              <a:ext cx="228599" cy="296863"/>
            </a:xfrm>
            <a:prstGeom prst="rightArrow">
              <a:avLst>
                <a:gd name="adj1" fmla="val 50000"/>
                <a:gd name="adj2" fmla="val 49875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90825" y="4702175"/>
              <a:ext cx="1408112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+mn-lt"/>
                </a:rPr>
                <a:t>9</a:t>
              </a:r>
              <a:r>
                <a:rPr lang="en-US" sz="1600" dirty="0" smtClean="0">
                  <a:latin typeface="+mn-lt"/>
                </a:rPr>
                <a:t>500 </a:t>
              </a:r>
              <a:r>
                <a:rPr lang="en-US" sz="1600" dirty="0">
                  <a:latin typeface="+mn-lt"/>
                  <a:sym typeface="Symbol"/>
                </a:rPr>
                <a:t></a:t>
              </a:r>
              <a:r>
                <a:rPr lang="en-US" sz="1600" dirty="0" smtClean="0">
                  <a:latin typeface="+mn-lt"/>
                </a:rPr>
                <a:t> </a:t>
              </a:r>
              <a:r>
                <a:rPr lang="en-US" sz="1600" dirty="0">
                  <a:latin typeface="+mn-lt"/>
                </a:rPr>
                <a:t>8</a:t>
              </a:r>
              <a:r>
                <a:rPr lang="en-US" sz="1600" dirty="0" smtClean="0">
                  <a:latin typeface="+mn-lt"/>
                </a:rPr>
                <a:t>500 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79939" y="5062954"/>
              <a:ext cx="762000" cy="33972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+mn-lt"/>
                </a:rPr>
                <a:t>1000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33725" y="5072063"/>
              <a:ext cx="800100" cy="3381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+mn-lt"/>
                </a:rPr>
                <a:t>1000 </a:t>
              </a:r>
            </a:p>
          </p:txBody>
        </p:sp>
        <p:sp>
          <p:nvSpPr>
            <p:cNvPr id="40" name="Down Arrow 39"/>
            <p:cNvSpPr/>
            <p:nvPr/>
          </p:nvSpPr>
          <p:spPr>
            <a:xfrm rot="10800000">
              <a:off x="1468007" y="5062954"/>
              <a:ext cx="248444" cy="275204"/>
            </a:xfrm>
            <a:prstGeom prst="downArrow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wn Arrow 67"/>
            <p:cNvSpPr/>
            <p:nvPr/>
          </p:nvSpPr>
          <p:spPr>
            <a:xfrm>
              <a:off x="3180556" y="5036571"/>
              <a:ext cx="248444" cy="275204"/>
            </a:xfrm>
            <a:prstGeom prst="downArrow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Rectangle 3"/>
          <p:cNvSpPr txBox="1">
            <a:spLocks noChangeArrowheads="1"/>
          </p:cNvSpPr>
          <p:nvPr/>
        </p:nvSpPr>
        <p:spPr>
          <a:xfrm>
            <a:off x="3851496" y="152400"/>
            <a:ext cx="5216303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latin typeface="+mn-lt"/>
              </a:rPr>
              <a:t>Production Possibilities Frontier</a:t>
            </a:r>
            <a:endParaRPr lang="en-US" sz="2800" b="1" dirty="0">
              <a:latin typeface="+mn-lt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0" y="3838575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980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219200" y="1542919"/>
            <a:ext cx="2438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Suppose the farmer purchases more land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219200" y="2916238"/>
            <a:ext cx="22860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Suppose the farmer purchases a new </a:t>
            </a:r>
            <a:r>
              <a:rPr lang="en-US" sz="18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tractor </a:t>
            </a:r>
            <a:r>
              <a:rPr lang="en-US" sz="1600" i="1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improving technologically</a:t>
            </a:r>
            <a:endParaRPr lang="en-US" sz="1600" i="1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828800" y="2546351"/>
            <a:ext cx="609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0" y="6523910"/>
            <a:ext cx="3200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Copyright 2012  eStudy.us  michael.roberson@eStudy.us</a:t>
            </a:r>
            <a:endParaRPr lang="en-US" sz="1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800600" y="13716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800600" y="4191000"/>
            <a:ext cx="373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91000" y="1143000"/>
            <a:ext cx="749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Corn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61597" y="4191000"/>
            <a:ext cx="1130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Soybean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800600" y="2044995"/>
            <a:ext cx="289322" cy="929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 rot="5400000">
            <a:off x="6072814" y="4321164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  <a:cs typeface="Calibri" pitchFamily="34" charset="0"/>
              </a:rPr>
              <a:t>5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,000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6046868" y="3486150"/>
            <a:ext cx="5989" cy="70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00600" y="3486150"/>
            <a:ext cx="12522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 rot="5400000">
            <a:off x="5460237" y="4321164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3,000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267200" y="3352800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800600" y="28194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Connector 27"/>
          <p:cNvSpPr/>
          <p:nvPr/>
        </p:nvSpPr>
        <p:spPr>
          <a:xfrm>
            <a:off x="5353223" y="2372499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5104860" y="2133600"/>
            <a:ext cx="54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4263273" y="2694801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6,500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 rot="5400000">
            <a:off x="4853614" y="4321164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1,000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5083289" y="2133600"/>
            <a:ext cx="326911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410200" y="2421523"/>
            <a:ext cx="304800" cy="397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52857" y="3494673"/>
            <a:ext cx="271743" cy="696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720132" y="2816433"/>
            <a:ext cx="326736" cy="6697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5407851" y="2410912"/>
            <a:ext cx="2349" cy="1780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3" idx="4"/>
          </p:cNvCxnSpPr>
          <p:nvPr/>
        </p:nvCxnSpPr>
        <p:spPr>
          <a:xfrm flipV="1">
            <a:off x="5715000" y="2879139"/>
            <a:ext cx="5132" cy="13118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 rot="5400000">
            <a:off x="5163107" y="4321164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,000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 rot="5400000">
            <a:off x="5775894" y="4321164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,000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Flowchart: Connector 40"/>
          <p:cNvSpPr/>
          <p:nvPr/>
        </p:nvSpPr>
        <p:spPr>
          <a:xfrm>
            <a:off x="5035293" y="2094889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Connector 41"/>
          <p:cNvSpPr/>
          <p:nvPr/>
        </p:nvSpPr>
        <p:spPr>
          <a:xfrm>
            <a:off x="5998228" y="3434149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Connector 42"/>
          <p:cNvSpPr/>
          <p:nvPr/>
        </p:nvSpPr>
        <p:spPr>
          <a:xfrm>
            <a:off x="5665503" y="2764839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263273" y="2313801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  <a:cs typeface="Calibri" pitchFamily="34" charset="0"/>
              </a:rPr>
              <a:t>8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263273" y="2057400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9,500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91000" y="1856601"/>
            <a:ext cx="6158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10,000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4800600" y="24384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800600" y="2152039"/>
            <a:ext cx="3109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1219200" y="5068669"/>
            <a:ext cx="693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Causes the production possibilities frontier to shift out allowing for the production of more corn and or soybean</a:t>
            </a:r>
            <a:endParaRPr lang="en-US" sz="18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191000" y="1676400"/>
            <a:ext cx="2593777" cy="3051927"/>
            <a:chOff x="4191000" y="1676400"/>
            <a:chExt cx="2593777" cy="3051927"/>
          </a:xfrm>
        </p:grpSpPr>
        <p:grpSp>
          <p:nvGrpSpPr>
            <p:cNvPr id="3" name="Group 2"/>
            <p:cNvGrpSpPr/>
            <p:nvPr/>
          </p:nvGrpSpPr>
          <p:grpSpPr>
            <a:xfrm>
              <a:off x="4800600" y="1828800"/>
              <a:ext cx="1812621" cy="2362200"/>
              <a:chOff x="6248400" y="762000"/>
              <a:chExt cx="1812621" cy="2362200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7772400" y="2394816"/>
                <a:ext cx="288621" cy="72938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431414" y="1664494"/>
                <a:ext cx="340986" cy="7316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7086600" y="1267599"/>
                <a:ext cx="344814" cy="425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6624705" y="886599"/>
                <a:ext cx="461895" cy="381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6248400" y="762000"/>
                <a:ext cx="376305" cy="12459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Flowchart: Connector 63"/>
              <p:cNvSpPr/>
              <p:nvPr/>
            </p:nvSpPr>
            <p:spPr>
              <a:xfrm>
                <a:off x="6571595" y="829449"/>
                <a:ext cx="109257" cy="114300"/>
              </a:xfrm>
              <a:prstGeom prst="flowChartConnector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lowchart: Connector 64"/>
              <p:cNvSpPr/>
              <p:nvPr/>
            </p:nvSpPr>
            <p:spPr>
              <a:xfrm>
                <a:off x="7038201" y="1210449"/>
                <a:ext cx="109257" cy="114300"/>
              </a:xfrm>
              <a:prstGeom prst="flowChartConnector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lowchart: Connector 65"/>
              <p:cNvSpPr/>
              <p:nvPr/>
            </p:nvSpPr>
            <p:spPr>
              <a:xfrm>
                <a:off x="7391400" y="1638300"/>
                <a:ext cx="109257" cy="114300"/>
              </a:xfrm>
              <a:prstGeom prst="flowChartConnector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lowchart: Connector 66"/>
              <p:cNvSpPr/>
              <p:nvPr/>
            </p:nvSpPr>
            <p:spPr>
              <a:xfrm>
                <a:off x="7739343" y="2362200"/>
                <a:ext cx="109257" cy="114300"/>
              </a:xfrm>
              <a:prstGeom prst="flowChartConnector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4" name="Rectangle 53"/>
            <p:cNvSpPr/>
            <p:nvPr/>
          </p:nvSpPr>
          <p:spPr>
            <a:xfrm rot="5400000">
              <a:off x="6377614" y="4321164"/>
              <a:ext cx="53732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latin typeface="Calibri" pitchFamily="34" charset="0"/>
                  <a:cs typeface="Calibri" pitchFamily="34" charset="0"/>
                </a:rPr>
                <a:t>6,000</a:t>
              </a:r>
              <a:endParaRPr lang="en-US" sz="1200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4191000" y="1676400"/>
              <a:ext cx="61587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latin typeface="Calibri" pitchFamily="34" charset="0"/>
                  <a:cs typeface="Calibri" pitchFamily="34" charset="0"/>
                </a:rPr>
                <a:t>12,000</a:t>
              </a:r>
              <a:endParaRPr lang="en-US" sz="1200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7" name="Left Arrow 56"/>
            <p:cNvSpPr/>
            <p:nvPr/>
          </p:nvSpPr>
          <p:spPr>
            <a:xfrm flipH="1">
              <a:off x="6248400" y="3826308"/>
              <a:ext cx="202334" cy="762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3"/>
          <p:cNvSpPr txBox="1">
            <a:spLocks noChangeArrowheads="1"/>
          </p:cNvSpPr>
          <p:nvPr/>
        </p:nvSpPr>
        <p:spPr>
          <a:xfrm>
            <a:off x="3851496" y="152400"/>
            <a:ext cx="5216303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latin typeface="+mn-lt"/>
              </a:rPr>
              <a:t>Production Possibilities Frontier</a:t>
            </a:r>
            <a:endParaRPr lang="en-US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9026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219200" y="1295400"/>
            <a:ext cx="2438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Suppose technology improves for soybean but not for corn</a:t>
            </a:r>
            <a:endParaRPr lang="en-US" sz="18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219200" y="3046274"/>
            <a:ext cx="2438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Causes the production possibilities frontier to shift out </a:t>
            </a:r>
            <a:r>
              <a:rPr lang="en-US" sz="18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for soybean but not for corn</a:t>
            </a:r>
            <a:endParaRPr lang="en-US" sz="18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6523910"/>
            <a:ext cx="3200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Copyright 2012  eStudy.us  michael.roberson@eStudy.us</a:t>
            </a:r>
            <a:endParaRPr lang="en-US" sz="1000" dirty="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1219200" y="5068669"/>
            <a:ext cx="7620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A farmer producing only corn will see no value in the new technology.  </a:t>
            </a:r>
            <a:endParaRPr lang="en-US" sz="16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91000" y="1307068"/>
            <a:ext cx="749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Corn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 rot="5400000">
            <a:off x="5718186" y="4381151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91000" y="1856601"/>
            <a:ext cx="6158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10,000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800600" y="13716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800600" y="4191000"/>
            <a:ext cx="373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861597" y="4191000"/>
            <a:ext cx="1130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Soybean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 rot="5400000">
            <a:off x="6015106" y="4381151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5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6046868" y="3486150"/>
            <a:ext cx="5989" cy="70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00600" y="3486150"/>
            <a:ext cx="12522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 rot="5400000">
            <a:off x="5443953" y="4381151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3,000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267200" y="3352800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800600" y="2819400"/>
            <a:ext cx="9544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Connector 27"/>
          <p:cNvSpPr/>
          <p:nvPr/>
        </p:nvSpPr>
        <p:spPr>
          <a:xfrm>
            <a:off x="5355571" y="2367349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>
            <a:endCxn id="41" idx="4"/>
          </p:cNvCxnSpPr>
          <p:nvPr/>
        </p:nvCxnSpPr>
        <p:spPr>
          <a:xfrm flipV="1">
            <a:off x="5101499" y="2267724"/>
            <a:ext cx="1554" cy="19232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4263273" y="2694801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6,500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 rot="5400000">
            <a:off x="4795906" y="4381151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1,000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5103053" y="2210574"/>
            <a:ext cx="307147" cy="2109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410200" y="2421523"/>
            <a:ext cx="344814" cy="397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65310" y="3462923"/>
            <a:ext cx="259290" cy="7280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755014" y="2819400"/>
            <a:ext cx="310296" cy="643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5410200" y="2410912"/>
            <a:ext cx="0" cy="1780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3" idx="4"/>
          </p:cNvCxnSpPr>
          <p:nvPr/>
        </p:nvCxnSpPr>
        <p:spPr>
          <a:xfrm flipV="1">
            <a:off x="5737968" y="2887028"/>
            <a:ext cx="21571" cy="13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 rot="5400000">
            <a:off x="5105399" y="4381151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Flowchart: Connector 40"/>
          <p:cNvSpPr/>
          <p:nvPr/>
        </p:nvSpPr>
        <p:spPr>
          <a:xfrm>
            <a:off x="5048424" y="2153424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Connector 41"/>
          <p:cNvSpPr/>
          <p:nvPr/>
        </p:nvSpPr>
        <p:spPr>
          <a:xfrm>
            <a:off x="6010681" y="3429000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Connector 42"/>
          <p:cNvSpPr/>
          <p:nvPr/>
        </p:nvSpPr>
        <p:spPr>
          <a:xfrm>
            <a:off x="5704910" y="2772728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263273" y="2286000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  <a:cs typeface="Calibri" pitchFamily="34" charset="0"/>
              </a:rPr>
              <a:t>8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263273" y="2057400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9,500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4800600" y="2421523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800600" y="2209800"/>
            <a:ext cx="3109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04527" y="2000320"/>
            <a:ext cx="298526" cy="2039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219200" y="5410200"/>
            <a:ext cx="777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A farmer producing only soybean will get full value from the  technology.  </a:t>
            </a:r>
            <a:endParaRPr lang="en-US" sz="16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sp>
        <p:nvSpPr>
          <p:cNvPr id="59" name="Left Arrow 58"/>
          <p:cNvSpPr/>
          <p:nvPr/>
        </p:nvSpPr>
        <p:spPr>
          <a:xfrm flipH="1">
            <a:off x="6350866" y="3826308"/>
            <a:ext cx="202334" cy="76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1219200" y="5791200"/>
            <a:ext cx="777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A farmer producing both will get some value from the  technology.  </a:t>
            </a:r>
            <a:endParaRPr lang="en-US" sz="16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804527" y="1993821"/>
            <a:ext cx="2282073" cy="2882978"/>
            <a:chOff x="4804527" y="1993821"/>
            <a:chExt cx="2282073" cy="2882978"/>
          </a:xfrm>
        </p:grpSpPr>
        <p:sp>
          <p:nvSpPr>
            <p:cNvPr id="54" name="Rectangle 53"/>
            <p:cNvSpPr/>
            <p:nvPr/>
          </p:nvSpPr>
          <p:spPr>
            <a:xfrm rot="5400000">
              <a:off x="6319906" y="4381151"/>
              <a:ext cx="65274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6,000</a:t>
              </a:r>
              <a:endParaRPr lang="en-US" sz="1600" dirty="0">
                <a:latin typeface="Calibri" pitchFamily="34" charset="0"/>
                <a:cs typeface="Calibri" pitchFamily="34" charset="0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804527" y="1993821"/>
              <a:ext cx="2282073" cy="2882978"/>
              <a:chOff x="4804527" y="1993821"/>
              <a:chExt cx="2282073" cy="2882978"/>
            </a:xfrm>
          </p:grpSpPr>
          <p:sp>
            <p:nvSpPr>
              <p:cNvPr id="57" name="Rectangle 56"/>
              <p:cNvSpPr/>
              <p:nvPr/>
            </p:nvSpPr>
            <p:spPr>
              <a:xfrm rot="5400000">
                <a:off x="6590951" y="4381151"/>
                <a:ext cx="65274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latin typeface="Calibri" pitchFamily="34" charset="0"/>
                    <a:cs typeface="Calibri" pitchFamily="34" charset="0"/>
                  </a:rPr>
                  <a:t>7,000</a:t>
                </a:r>
                <a:endParaRPr lang="en-US" sz="1600" dirty="0">
                  <a:latin typeface="Calibri" pitchFamily="34" charset="0"/>
                  <a:cs typeface="Calibri" pitchFamily="34" charset="0"/>
                </a:endParaRPr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4804527" y="1993821"/>
                <a:ext cx="2112795" cy="2197179"/>
                <a:chOff x="4804527" y="1993821"/>
                <a:chExt cx="2112795" cy="2197179"/>
              </a:xfrm>
            </p:grpSpPr>
            <p:grpSp>
              <p:nvGrpSpPr>
                <p:cNvPr id="6" name="Group 5"/>
                <p:cNvGrpSpPr/>
                <p:nvPr/>
              </p:nvGrpSpPr>
              <p:grpSpPr>
                <a:xfrm>
                  <a:off x="5053591" y="2007534"/>
                  <a:ext cx="1863731" cy="2183466"/>
                  <a:chOff x="10692391" y="-103067"/>
                  <a:chExt cx="1863731" cy="2183466"/>
                </a:xfrm>
              </p:grpSpPr>
              <p:cxnSp>
                <p:nvCxnSpPr>
                  <p:cNvPr id="53" name="Straight Connector 52"/>
                  <p:cNvCxnSpPr/>
                  <p:nvPr/>
                </p:nvCxnSpPr>
                <p:spPr>
                  <a:xfrm>
                    <a:off x="12170428" y="1248549"/>
                    <a:ext cx="385694" cy="83185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/>
                  <p:cNvCxnSpPr/>
                  <p:nvPr/>
                </p:nvCxnSpPr>
                <p:spPr>
                  <a:xfrm>
                    <a:off x="11718102" y="611238"/>
                    <a:ext cx="473898" cy="68393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/>
                  <p:cNvCxnSpPr/>
                  <p:nvPr/>
                </p:nvCxnSpPr>
                <p:spPr>
                  <a:xfrm>
                    <a:off x="11261060" y="216654"/>
                    <a:ext cx="457042" cy="39458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10743660" y="-36462"/>
                    <a:ext cx="517400" cy="25311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5" name="Flowchart: Connector 64"/>
                  <p:cNvSpPr/>
                  <p:nvPr/>
                </p:nvSpPr>
                <p:spPr>
                  <a:xfrm>
                    <a:off x="11212437" y="157123"/>
                    <a:ext cx="109257" cy="114300"/>
                  </a:xfrm>
                  <a:prstGeom prst="flowChartConnector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" name="Flowchart: Connector 65"/>
                  <p:cNvSpPr/>
                  <p:nvPr/>
                </p:nvSpPr>
                <p:spPr>
                  <a:xfrm>
                    <a:off x="11663473" y="556399"/>
                    <a:ext cx="109257" cy="114300"/>
                  </a:xfrm>
                  <a:prstGeom prst="flowChartConnector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Flowchart: Connector 66"/>
                  <p:cNvSpPr/>
                  <p:nvPr/>
                </p:nvSpPr>
                <p:spPr>
                  <a:xfrm>
                    <a:off x="12115800" y="1204099"/>
                    <a:ext cx="109257" cy="114300"/>
                  </a:xfrm>
                  <a:prstGeom prst="flowChartConnector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Flowchart: Connector 60"/>
                  <p:cNvSpPr/>
                  <p:nvPr/>
                </p:nvSpPr>
                <p:spPr>
                  <a:xfrm>
                    <a:off x="10692391" y="-103067"/>
                    <a:ext cx="109257" cy="114300"/>
                  </a:xfrm>
                  <a:prstGeom prst="flowChartConnector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4804527" y="1993821"/>
                  <a:ext cx="298526" cy="8048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8" name="Rectangle 3"/>
          <p:cNvSpPr txBox="1">
            <a:spLocks noChangeArrowheads="1"/>
          </p:cNvSpPr>
          <p:nvPr/>
        </p:nvSpPr>
        <p:spPr>
          <a:xfrm>
            <a:off x="3851496" y="152400"/>
            <a:ext cx="5216303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latin typeface="+mn-lt"/>
              </a:rPr>
              <a:t>Production Possibilities Frontier</a:t>
            </a:r>
            <a:endParaRPr lang="en-US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9936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9" grpId="0"/>
      <p:bldP spid="62" grpId="0"/>
      <p:bldP spid="59" grpId="0" animBg="1"/>
      <p:bldP spid="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219200" y="1295400"/>
            <a:ext cx="2590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Will new technology determine the combination of production?</a:t>
            </a:r>
            <a:endParaRPr lang="en-US" sz="16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6523910"/>
            <a:ext cx="3200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Copyright 2012  eStudy.us  michael.roberson@eStudy.us</a:t>
            </a:r>
            <a:endParaRPr lang="en-US" sz="1000" dirty="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1219200" y="5068669"/>
            <a:ext cx="7620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Farmers can use less land to product 4,000 soybeans  </a:t>
            </a:r>
            <a:endParaRPr lang="en-US" sz="16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91000" y="1143000"/>
            <a:ext cx="749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Corn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18186" y="4191000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,000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800600" y="13716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800600" y="4191000"/>
            <a:ext cx="373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861597" y="4191000"/>
            <a:ext cx="1130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  <a:cs typeface="Arial" pitchFamily="34" charset="0"/>
              </a:rPr>
              <a:t>Soybean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H="1" flipV="1">
            <a:off x="6046173" y="3486150"/>
            <a:ext cx="10086" cy="70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00600" y="3486150"/>
            <a:ext cx="12522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267200" y="3352800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,500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5105400" y="2190750"/>
            <a:ext cx="326372" cy="247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431772" y="2438400"/>
            <a:ext cx="323242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56467" y="3486150"/>
            <a:ext cx="191933" cy="70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755014" y="2819400"/>
            <a:ext cx="302886" cy="666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lowchart: Connector 41"/>
          <p:cNvSpPr/>
          <p:nvPr/>
        </p:nvSpPr>
        <p:spPr>
          <a:xfrm>
            <a:off x="5989928" y="3429000"/>
            <a:ext cx="109257" cy="1143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4800600" y="2057400"/>
            <a:ext cx="304800" cy="133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219200" y="5410200"/>
            <a:ext cx="777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Directing the remaining land to increase corn output from 3,500 to 6,800 </a:t>
            </a:r>
            <a:endParaRPr lang="en-US" sz="16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1219200" y="5791200"/>
            <a:ext cx="777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Markets determine what to produce not technology</a:t>
            </a:r>
            <a:endParaRPr lang="en-US" sz="16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105400" y="2114550"/>
            <a:ext cx="1828800" cy="2076450"/>
            <a:chOff x="10744200" y="3949"/>
            <a:chExt cx="1828800" cy="2076450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12170428" y="1246569"/>
              <a:ext cx="402572" cy="8338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1701743" y="613549"/>
              <a:ext cx="468685" cy="635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11337800" y="272960"/>
              <a:ext cx="363943" cy="34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10744200" y="3949"/>
              <a:ext cx="593600" cy="2690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4" name="Straight Connector 63"/>
          <p:cNvCxnSpPr/>
          <p:nvPr/>
        </p:nvCxnSpPr>
        <p:spPr>
          <a:xfrm>
            <a:off x="4806874" y="2034064"/>
            <a:ext cx="298526" cy="804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1219200" y="2526173"/>
            <a:ext cx="243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Original combination</a:t>
            </a:r>
          </a:p>
          <a:p>
            <a:pPr marL="228600" indent="-114300">
              <a:buFont typeface="Arial" pitchFamily="34" charset="0"/>
              <a:buChar char="•"/>
            </a:pPr>
            <a:r>
              <a:rPr lang="en-US" sz="16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3,500 corn</a:t>
            </a:r>
          </a:p>
          <a:p>
            <a:pPr marL="228600" indent="-114300">
              <a:buFont typeface="Arial" pitchFamily="34" charset="0"/>
              <a:buChar char="•"/>
            </a:pPr>
            <a:r>
              <a:rPr lang="en-US" sz="16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4,000 soybeans</a:t>
            </a:r>
            <a:endParaRPr lang="en-US" sz="16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1219200" y="3505200"/>
            <a:ext cx="243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Verdana" pitchFamily="1" charset="0"/>
                <a:ea typeface="Verdana" pitchFamily="1" charset="0"/>
                <a:cs typeface="Verdana" pitchFamily="1" charset="0"/>
              </a:rPr>
              <a:t>Suppose the world only wants 4,000 soybeans.</a:t>
            </a:r>
            <a:endParaRPr lang="en-US" sz="1600" dirty="0">
              <a:latin typeface="Verdana" pitchFamily="1" charset="0"/>
              <a:ea typeface="Verdana" pitchFamily="1" charset="0"/>
              <a:cs typeface="Verdana" pitchFamily="1" charset="0"/>
            </a:endParaRPr>
          </a:p>
        </p:txBody>
      </p:sp>
      <p:sp>
        <p:nvSpPr>
          <p:cNvPr id="13" name="Up Arrow 12"/>
          <p:cNvSpPr/>
          <p:nvPr/>
        </p:nvSpPr>
        <p:spPr>
          <a:xfrm>
            <a:off x="4495800" y="2941671"/>
            <a:ext cx="76200" cy="37302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263273" y="2590800"/>
            <a:ext cx="1832302" cy="990600"/>
            <a:chOff x="4263273" y="2590800"/>
            <a:chExt cx="1832302" cy="990600"/>
          </a:xfrm>
        </p:grpSpPr>
        <p:sp>
          <p:nvSpPr>
            <p:cNvPr id="30" name="Rectangle 29"/>
            <p:cNvSpPr/>
            <p:nvPr/>
          </p:nvSpPr>
          <p:spPr>
            <a:xfrm>
              <a:off x="4263273" y="2590800"/>
              <a:ext cx="53732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latin typeface="Calibri" pitchFamily="34" charset="0"/>
                  <a:cs typeface="Calibri" pitchFamily="34" charset="0"/>
                </a:rPr>
                <a:t>6,800</a:t>
              </a:r>
              <a:endParaRPr lang="en-US" sz="1200" dirty="0"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71" name="Straight Connector 70"/>
            <p:cNvCxnSpPr/>
            <p:nvPr/>
          </p:nvCxnSpPr>
          <p:spPr>
            <a:xfrm flipH="1" flipV="1">
              <a:off x="6040947" y="2689445"/>
              <a:ext cx="7220" cy="8919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4806874" y="2689445"/>
              <a:ext cx="123768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Flowchart: Connector 72"/>
            <p:cNvSpPr/>
            <p:nvPr/>
          </p:nvSpPr>
          <p:spPr>
            <a:xfrm>
              <a:off x="5986318" y="2632295"/>
              <a:ext cx="109257" cy="114300"/>
            </a:xfrm>
            <a:prstGeom prst="flowChartConnecto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"/>
          <p:cNvSpPr txBox="1">
            <a:spLocks noChangeArrowheads="1"/>
          </p:cNvSpPr>
          <p:nvPr/>
        </p:nvSpPr>
        <p:spPr>
          <a:xfrm>
            <a:off x="3851496" y="152400"/>
            <a:ext cx="5216303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 smtClean="0">
                <a:latin typeface="+mn-lt"/>
              </a:rPr>
              <a:t>Production Possibilities Frontier</a:t>
            </a:r>
            <a:endParaRPr lang="en-US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1168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62" grpId="0"/>
      <p:bldP spid="63" grpId="0"/>
      <p:bldP spid="68" grpId="0"/>
      <p:bldP spid="70" grpId="0"/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2|4.7|4.8|2.9|2.2|2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2|2.3|15|14.2|22.9|2.2|42.8|3.9|10.3|4.1|7.5"/>
</p:tagLst>
</file>

<file path=ppt/theme/theme1.xml><?xml version="1.0" encoding="utf-8"?>
<a:theme xmlns:a="http://schemas.openxmlformats.org/drawingml/2006/main" name="eFarmer.l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eFarmer.lnk</Template>
  <TotalTime>1635</TotalTime>
  <Words>459</Words>
  <Application>Microsoft Office PowerPoint</Application>
  <PresentationFormat>On-screen Show (4:3)</PresentationFormat>
  <Paragraphs>154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eFarmer.lnk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Copyright 2010 Pearson Addison-Wesley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subject>Scarcity and  the World of Trade-Offs</dc:subject>
  <dc:creator>Miller</dc:creator>
  <cp:lastModifiedBy>Michael</cp:lastModifiedBy>
  <cp:revision>181</cp:revision>
  <dcterms:created xsi:type="dcterms:W3CDTF">2007-03-05T18:58:19Z</dcterms:created>
  <dcterms:modified xsi:type="dcterms:W3CDTF">2012-08-28T15:14:19Z</dcterms:modified>
</cp:coreProperties>
</file>