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5" r:id="rId2"/>
    <p:sldMasterId id="2147483674" r:id="rId3"/>
    <p:sldMasterId id="2147483676" r:id="rId4"/>
    <p:sldMasterId id="2147483687" r:id="rId5"/>
  </p:sldMasterIdLst>
  <p:notesMasterIdLst>
    <p:notesMasterId r:id="rId23"/>
  </p:notesMasterIdLst>
  <p:sldIdLst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0099"/>
    <a:srgbClr val="F8EDEC"/>
    <a:srgbClr val="9E0000"/>
    <a:srgbClr val="000070"/>
    <a:srgbClr val="004800"/>
    <a:srgbClr val="0000B8"/>
    <a:srgbClr val="00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CAFCE7-B3FC-4A7A-A0ED-2D87D5A443D2}" type="datetimeFigureOut">
              <a:rPr lang="en-US"/>
              <a:pPr>
                <a:defRPr/>
              </a:pPr>
              <a:t>1/30/2013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8845E7-74AA-42BD-96D8-828D3DE20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2155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7620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007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410200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30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14600"/>
            <a:ext cx="9144000" cy="2514600"/>
          </a:xfrm>
          <a:prstGeom prst="rect">
            <a:avLst/>
          </a:prstGeom>
        </p:spPr>
        <p:txBody>
          <a:bodyPr/>
          <a:lstStyle>
            <a:lvl1pPr algn="ctr">
              <a:defRPr sz="4000" b="0" baseline="0">
                <a:solidFill>
                  <a:srgbClr val="A6190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2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19375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112068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04800" y="914400"/>
            <a:ext cx="8534400" cy="5562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10600" cy="5334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009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7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04800" y="1066800"/>
            <a:ext cx="8534400" cy="5410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0"/>
            <a:ext cx="6477000" cy="1066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9E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92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91439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21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91439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91439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1"/>
          <p:cNvSpPr>
            <a:spLocks noChangeArrowheads="1"/>
          </p:cNvSpPr>
          <p:nvPr userDrawn="1"/>
        </p:nvSpPr>
        <p:spPr bwMode="auto">
          <a:xfrm>
            <a:off x="3429000" y="0"/>
            <a:ext cx="2005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APPENDIX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91439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91439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0" y="2590800"/>
            <a:ext cx="9144000" cy="2438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Public Goods and Common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dding a traffic light to reduce the lose of life</a:t>
            </a:r>
            <a:endParaRPr lang="en-US" dirty="0"/>
          </a:p>
          <a:p>
            <a:r>
              <a:rPr lang="en-US" dirty="0" smtClean="0"/>
              <a:t>Cost</a:t>
            </a:r>
            <a:r>
              <a:rPr lang="en-US" dirty="0" smtClean="0"/>
              <a:t>: $10,000 </a:t>
            </a:r>
            <a:r>
              <a:rPr lang="en-US" dirty="0" smtClean="0"/>
              <a:t>for a </a:t>
            </a:r>
            <a:r>
              <a:rPr lang="en-US" dirty="0" smtClean="0"/>
              <a:t>new traffic light</a:t>
            </a:r>
          </a:p>
          <a:p>
            <a:r>
              <a:rPr lang="en-US" dirty="0" smtClean="0"/>
              <a:t>Benefit: increased safety</a:t>
            </a:r>
          </a:p>
          <a:p>
            <a:pPr lvl="1"/>
            <a:r>
              <a:rPr lang="en-US" dirty="0" smtClean="0"/>
              <a:t>Risk of a fatal traffic accident</a:t>
            </a:r>
          </a:p>
          <a:p>
            <a:pPr lvl="2"/>
            <a:r>
              <a:rPr lang="en-US" dirty="0" smtClean="0"/>
              <a:t>Drops from 1.6% to 1.1 % </a:t>
            </a:r>
          </a:p>
          <a:p>
            <a:r>
              <a:rPr lang="en-US" dirty="0" smtClean="0"/>
              <a:t>Obstacle: </a:t>
            </a:r>
            <a:r>
              <a:rPr lang="en-US" dirty="0" smtClean="0"/>
              <a:t>To m</a:t>
            </a:r>
            <a:r>
              <a:rPr lang="en-US" dirty="0" smtClean="0"/>
              <a:t>easure </a:t>
            </a:r>
            <a:r>
              <a:rPr lang="en-US" dirty="0" smtClean="0"/>
              <a:t>costs and benefits in the same units</a:t>
            </a:r>
          </a:p>
          <a:p>
            <a:r>
              <a:rPr lang="en-US" dirty="0" smtClean="0"/>
              <a:t>Must p</a:t>
            </a:r>
            <a:r>
              <a:rPr lang="en-US" dirty="0" smtClean="0"/>
              <a:t>ut </a:t>
            </a:r>
            <a:r>
              <a:rPr lang="en-US" dirty="0" smtClean="0"/>
              <a:t>a dollar value on a human </a:t>
            </a:r>
            <a:r>
              <a:rPr lang="en-US" dirty="0" smtClean="0"/>
              <a:t>life</a:t>
            </a:r>
            <a:endParaRPr lang="en-US" dirty="0" smtClean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 bwMode="auto">
          <a:xfrm>
            <a:off x="118753" y="0"/>
            <a:ext cx="8253351" cy="73627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dirty="0" smtClean="0">
                <a:solidFill>
                  <a:srgbClr val="0070C0"/>
                </a:solidFill>
              </a:rPr>
              <a:t>How much is a life worth?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Putting </a:t>
            </a:r>
            <a:r>
              <a:rPr lang="en-US" dirty="0" smtClean="0"/>
              <a:t>a dollar value on a human life</a:t>
            </a:r>
          </a:p>
          <a:p>
            <a:pPr lvl="1"/>
            <a:r>
              <a:rPr lang="en-US" dirty="0" smtClean="0"/>
              <a:t>Implicit dollar value</a:t>
            </a:r>
          </a:p>
          <a:p>
            <a:pPr lvl="2"/>
            <a:r>
              <a:rPr lang="en-US" dirty="0" smtClean="0"/>
              <a:t>Courts </a:t>
            </a:r>
            <a:r>
              <a:rPr lang="en-US" dirty="0" smtClean="0"/>
              <a:t>award </a:t>
            </a:r>
            <a:r>
              <a:rPr lang="en-US" dirty="0" smtClean="0"/>
              <a:t>damages in wrongful-death suits</a:t>
            </a:r>
          </a:p>
          <a:p>
            <a:pPr lvl="3"/>
            <a:r>
              <a:rPr lang="en-US" dirty="0" smtClean="0"/>
              <a:t>Ignores other opportunity costs of losing one’s life</a:t>
            </a:r>
          </a:p>
          <a:p>
            <a:pPr lvl="2"/>
            <a:r>
              <a:rPr lang="en-US" dirty="0" smtClean="0"/>
              <a:t>Risks </a:t>
            </a:r>
            <a:r>
              <a:rPr lang="en-US" dirty="0" smtClean="0"/>
              <a:t>people </a:t>
            </a:r>
            <a:r>
              <a:rPr lang="en-US" dirty="0" smtClean="0"/>
              <a:t>are voluntarily willing to </a:t>
            </a:r>
            <a:r>
              <a:rPr lang="en-US" dirty="0" smtClean="0"/>
              <a:t>take</a:t>
            </a:r>
          </a:p>
          <a:p>
            <a:pPr lvl="2"/>
            <a:r>
              <a:rPr lang="en-US" dirty="0" smtClean="0"/>
              <a:t>Value </a:t>
            </a:r>
            <a:r>
              <a:rPr lang="en-US" dirty="0" smtClean="0"/>
              <a:t>of human life </a:t>
            </a:r>
            <a:r>
              <a:rPr lang="en-US" dirty="0" smtClean="0"/>
              <a:t>equals approximately </a:t>
            </a:r>
            <a:r>
              <a:rPr lang="en-US" dirty="0" smtClean="0"/>
              <a:t>$10 million</a:t>
            </a:r>
          </a:p>
          <a:p>
            <a:r>
              <a:rPr lang="en-US" dirty="0" smtClean="0"/>
              <a:t>Cost-benefit analysis</a:t>
            </a:r>
          </a:p>
          <a:p>
            <a:pPr lvl="2"/>
            <a:r>
              <a:rPr lang="en-US" dirty="0" smtClean="0"/>
              <a:t>A Traffic light reduces </a:t>
            </a:r>
            <a:r>
              <a:rPr lang="en-US" dirty="0" smtClean="0"/>
              <a:t>risk of fatality by 0.5 percentage </a:t>
            </a:r>
            <a:r>
              <a:rPr lang="en-US" dirty="0"/>
              <a:t>points (1.6% to 1.1 </a:t>
            </a:r>
            <a:r>
              <a:rPr lang="en-US" dirty="0" smtClean="0"/>
              <a:t>%)</a:t>
            </a:r>
            <a:endParaRPr lang="en-US" dirty="0" smtClean="0"/>
          </a:p>
          <a:p>
            <a:pPr lvl="2"/>
            <a:r>
              <a:rPr lang="en-US" dirty="0" smtClean="0"/>
              <a:t>Expected benefit = 0.005 × $10 million = $50,000</a:t>
            </a:r>
          </a:p>
          <a:p>
            <a:pPr lvl="2"/>
            <a:r>
              <a:rPr lang="en-US" dirty="0" smtClean="0"/>
              <a:t>Cost ($10,000) &lt; Benefit ($50,000)</a:t>
            </a:r>
          </a:p>
          <a:p>
            <a:pPr lvl="2"/>
            <a:r>
              <a:rPr lang="en-US" dirty="0" smtClean="0"/>
              <a:t>Approve the traffic light</a:t>
            </a:r>
          </a:p>
        </p:txBody>
      </p:sp>
      <p:sp>
        <p:nvSpPr>
          <p:cNvPr id="23555" name="Title 2"/>
          <p:cNvSpPr>
            <a:spLocks noGrp="1"/>
          </p:cNvSpPr>
          <p:nvPr>
            <p:ph type="title"/>
          </p:nvPr>
        </p:nvSpPr>
        <p:spPr bwMode="auto">
          <a:xfrm>
            <a:off x="118753" y="0"/>
            <a:ext cx="8253351" cy="73627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dirty="0" smtClean="0">
                <a:solidFill>
                  <a:srgbClr val="0070C0"/>
                </a:solidFill>
              </a:rPr>
              <a:t>How much is a life worth?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Common Resources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Not </a:t>
            </a:r>
            <a:r>
              <a:rPr lang="en-US" dirty="0" smtClean="0"/>
              <a:t>excludable</a:t>
            </a:r>
          </a:p>
          <a:p>
            <a:r>
              <a:rPr lang="en-US" dirty="0" smtClean="0"/>
              <a:t>Rival in consumption</a:t>
            </a:r>
          </a:p>
          <a:p>
            <a:r>
              <a:rPr lang="en-US" dirty="0" smtClean="0"/>
              <a:t>The tragedy of the commons</a:t>
            </a:r>
          </a:p>
          <a:p>
            <a:pPr lvl="1"/>
            <a:r>
              <a:rPr lang="en-US" dirty="0" smtClean="0"/>
              <a:t>Parable: </a:t>
            </a:r>
            <a:r>
              <a:rPr lang="en-US" dirty="0" smtClean="0"/>
              <a:t>why common resources are used more than </a:t>
            </a:r>
            <a:r>
              <a:rPr lang="en-US" dirty="0" smtClean="0"/>
              <a:t>desirable </a:t>
            </a:r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 smtClean="0"/>
              <a:t>society’s standpoint</a:t>
            </a:r>
          </a:p>
          <a:p>
            <a:pPr lvl="1"/>
            <a:r>
              <a:rPr lang="en-US" dirty="0" smtClean="0"/>
              <a:t>Social and private incentives differ</a:t>
            </a:r>
          </a:p>
          <a:p>
            <a:pPr lvl="1"/>
            <a:r>
              <a:rPr lang="en-US" dirty="0" smtClean="0"/>
              <a:t>Arises because of a negative externality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Common Resources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The tragedy of the commons</a:t>
            </a:r>
          </a:p>
          <a:p>
            <a:pPr lvl="1"/>
            <a:r>
              <a:rPr lang="en-US" dirty="0" smtClean="0"/>
              <a:t>Negative externality</a:t>
            </a:r>
          </a:p>
          <a:p>
            <a:pPr lvl="2"/>
            <a:r>
              <a:rPr lang="en-US" dirty="0" smtClean="0"/>
              <a:t>One person uses a common </a:t>
            </a:r>
            <a:r>
              <a:rPr lang="en-US" dirty="0" smtClean="0"/>
              <a:t>resource and diminishes </a:t>
            </a:r>
            <a:r>
              <a:rPr lang="en-US" dirty="0" smtClean="0"/>
              <a:t>other people’s enjoyment of it</a:t>
            </a:r>
          </a:p>
          <a:p>
            <a:pPr lvl="2"/>
            <a:r>
              <a:rPr lang="en-US" dirty="0" smtClean="0"/>
              <a:t>Common resources tend to be used excessively</a:t>
            </a:r>
          </a:p>
          <a:p>
            <a:pPr lvl="1"/>
            <a:r>
              <a:rPr lang="en-US" dirty="0" smtClean="0"/>
              <a:t>Government </a:t>
            </a:r>
            <a:r>
              <a:rPr lang="en-US" dirty="0" smtClean="0"/>
              <a:t>can solve the problem</a:t>
            </a:r>
          </a:p>
          <a:p>
            <a:pPr lvl="2"/>
            <a:r>
              <a:rPr lang="en-US" dirty="0" smtClean="0"/>
              <a:t>Regulation or </a:t>
            </a:r>
            <a:r>
              <a:rPr lang="en-US" dirty="0" smtClean="0"/>
              <a:t>taxes to deduce </a:t>
            </a:r>
            <a:r>
              <a:rPr lang="en-US" dirty="0" smtClean="0"/>
              <a:t>consumption of the common resource</a:t>
            </a:r>
          </a:p>
          <a:p>
            <a:pPr lvl="2"/>
            <a:r>
              <a:rPr lang="en-US" dirty="0" smtClean="0"/>
              <a:t>Turn the common resource into a private good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Common Resources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Some important common resources</a:t>
            </a:r>
          </a:p>
          <a:p>
            <a:pPr lvl="1"/>
            <a:r>
              <a:rPr lang="en-US" dirty="0" smtClean="0"/>
              <a:t>Clean air and water</a:t>
            </a:r>
          </a:p>
          <a:p>
            <a:pPr lvl="1"/>
            <a:r>
              <a:rPr lang="en-US" dirty="0" smtClean="0"/>
              <a:t>Congested roads</a:t>
            </a:r>
          </a:p>
          <a:p>
            <a:pPr lvl="1"/>
            <a:r>
              <a:rPr lang="en-US" dirty="0" smtClean="0"/>
              <a:t>Fish, whales, and other wildlife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Species of </a:t>
            </a:r>
            <a:r>
              <a:rPr lang="en-US" dirty="0" smtClean="0"/>
              <a:t>animals with commercial </a:t>
            </a:r>
            <a:r>
              <a:rPr lang="en-US" dirty="0" smtClean="0"/>
              <a:t>value </a:t>
            </a:r>
            <a:r>
              <a:rPr lang="en-US" dirty="0" smtClean="0"/>
              <a:t>are </a:t>
            </a:r>
            <a:r>
              <a:rPr lang="en-US" dirty="0" smtClean="0"/>
              <a:t>threatened with extinction</a:t>
            </a:r>
          </a:p>
          <a:p>
            <a:pPr lvl="1"/>
            <a:r>
              <a:rPr lang="en-US" dirty="0" smtClean="0"/>
              <a:t>Buffalo in North America  in 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  <a:endParaRPr lang="en-US" dirty="0" smtClean="0"/>
          </a:p>
          <a:p>
            <a:pPr lvl="2"/>
            <a:r>
              <a:rPr lang="en-US" dirty="0" smtClean="0"/>
              <a:t>Common Resource</a:t>
            </a:r>
          </a:p>
          <a:p>
            <a:pPr lvl="2"/>
            <a:r>
              <a:rPr lang="en-US" dirty="0" smtClean="0"/>
              <a:t>Over hunted to near extinction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European</a:t>
            </a:r>
            <a:r>
              <a:rPr lang="en-US" dirty="0" smtClean="0"/>
              <a:t> cow in North America</a:t>
            </a:r>
            <a:endParaRPr lang="en-US" dirty="0" smtClean="0"/>
          </a:p>
          <a:p>
            <a:pPr lvl="2"/>
            <a:r>
              <a:rPr lang="en-US" dirty="0" smtClean="0"/>
              <a:t>Private Good</a:t>
            </a:r>
            <a:endParaRPr lang="en-US" dirty="0" smtClean="0"/>
          </a:p>
          <a:p>
            <a:pPr lvl="2"/>
            <a:r>
              <a:rPr lang="en-US" dirty="0" smtClean="0"/>
              <a:t>Species continues </a:t>
            </a:r>
            <a:r>
              <a:rPr lang="en-US" dirty="0" smtClean="0"/>
              <a:t>to thrive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 bwMode="auto">
          <a:xfrm>
            <a:off x="83127" y="0"/>
            <a:ext cx="8431481" cy="6650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dirty="0" smtClean="0">
                <a:solidFill>
                  <a:srgbClr val="0070C0"/>
                </a:solidFill>
              </a:rPr>
              <a:t>Common Resource: Animal Species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Elephants as </a:t>
            </a:r>
            <a:r>
              <a:rPr lang="en-US" dirty="0" smtClean="0"/>
              <a:t>a </a:t>
            </a:r>
            <a:r>
              <a:rPr lang="en-US" dirty="0" smtClean="0"/>
              <a:t>common resource in Africa</a:t>
            </a:r>
            <a:endParaRPr lang="en-US" dirty="0" smtClean="0"/>
          </a:p>
          <a:p>
            <a:pPr lvl="1"/>
            <a:r>
              <a:rPr lang="en-US" dirty="0" smtClean="0"/>
              <a:t>No owners</a:t>
            </a:r>
          </a:p>
          <a:p>
            <a:pPr lvl="1"/>
            <a:r>
              <a:rPr lang="en-US" dirty="0" smtClean="0"/>
              <a:t>Poachers </a:t>
            </a:r>
            <a:r>
              <a:rPr lang="en-US" dirty="0" smtClean="0"/>
              <a:t>are </a:t>
            </a:r>
            <a:r>
              <a:rPr lang="en-US" dirty="0" smtClean="0"/>
              <a:t>numerous</a:t>
            </a:r>
          </a:p>
          <a:p>
            <a:pPr lvl="2"/>
            <a:r>
              <a:rPr lang="en-US" dirty="0" smtClean="0"/>
              <a:t>Strong financial </a:t>
            </a:r>
            <a:r>
              <a:rPr lang="en-US" dirty="0" smtClean="0"/>
              <a:t>incentive to kill them</a:t>
            </a:r>
          </a:p>
          <a:p>
            <a:pPr lvl="2"/>
            <a:r>
              <a:rPr lang="en-US" dirty="0" smtClean="0"/>
              <a:t>Slight incentive to preserve them</a:t>
            </a:r>
          </a:p>
          <a:p>
            <a:r>
              <a:rPr lang="en-US" dirty="0" smtClean="0"/>
              <a:t>Cows </a:t>
            </a:r>
            <a:r>
              <a:rPr lang="en-US" dirty="0" smtClean="0"/>
              <a:t>are </a:t>
            </a:r>
            <a:r>
              <a:rPr lang="en-US" dirty="0" smtClean="0"/>
              <a:t>private good</a:t>
            </a:r>
          </a:p>
          <a:p>
            <a:pPr lvl="1"/>
            <a:r>
              <a:rPr lang="en-US" dirty="0" smtClean="0"/>
              <a:t>Ranches: </a:t>
            </a:r>
            <a:r>
              <a:rPr lang="en-US" dirty="0" smtClean="0"/>
              <a:t>privately </a:t>
            </a:r>
            <a:r>
              <a:rPr lang="en-US" dirty="0" smtClean="0"/>
              <a:t>own cow (protected by law)</a:t>
            </a:r>
            <a:endParaRPr lang="en-US" dirty="0" smtClean="0"/>
          </a:p>
          <a:p>
            <a:pPr lvl="1"/>
            <a:r>
              <a:rPr lang="en-US" dirty="0" smtClean="0"/>
              <a:t>Ranchers</a:t>
            </a:r>
          </a:p>
          <a:p>
            <a:pPr lvl="2"/>
            <a:r>
              <a:rPr lang="en-US" dirty="0" smtClean="0"/>
              <a:t>Great effort to maintain the cattle population on his ranch</a:t>
            </a:r>
          </a:p>
          <a:p>
            <a:pPr lvl="2"/>
            <a:r>
              <a:rPr lang="en-US" dirty="0" smtClean="0"/>
              <a:t>Reaps the benefit </a:t>
            </a:r>
            <a:r>
              <a:rPr lang="en-US" dirty="0" smtClean="0"/>
              <a:t>of commercial value </a:t>
            </a:r>
            <a:endParaRPr lang="en-US" dirty="0" smtClean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 bwMode="auto">
          <a:xfrm>
            <a:off x="83127" y="0"/>
            <a:ext cx="8431481" cy="6650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dirty="0" smtClean="0">
                <a:solidFill>
                  <a:srgbClr val="0070C0"/>
                </a:solidFill>
              </a:rPr>
              <a:t>Common Resource: Animal Species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 bwMode="auto">
          <a:xfrm>
            <a:off x="115229" y="988742"/>
            <a:ext cx="8894956" cy="541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Government intervention </a:t>
            </a:r>
            <a:r>
              <a:rPr lang="en-US" dirty="0" smtClean="0"/>
              <a:t>to help the elephant</a:t>
            </a:r>
            <a:endParaRPr lang="en-US" dirty="0" smtClean="0"/>
          </a:p>
          <a:p>
            <a:pPr lvl="1"/>
            <a:r>
              <a:rPr lang="en-US" dirty="0" smtClean="0"/>
              <a:t>Elephants are common resource in Kenya</a:t>
            </a:r>
            <a:r>
              <a:rPr lang="en-US" dirty="0" smtClean="0"/>
              <a:t>, Tanzania, and </a:t>
            </a:r>
            <a:r>
              <a:rPr lang="en-US" dirty="0" smtClean="0"/>
              <a:t>Uganda </a:t>
            </a:r>
            <a:endParaRPr lang="en-US" dirty="0" smtClean="0"/>
          </a:p>
          <a:p>
            <a:pPr lvl="2"/>
            <a:r>
              <a:rPr lang="en-US" dirty="0" smtClean="0"/>
              <a:t>Illegal to kill elephants; Illegal to sell ivory</a:t>
            </a:r>
          </a:p>
          <a:p>
            <a:pPr lvl="2"/>
            <a:r>
              <a:rPr lang="en-US" dirty="0" smtClean="0"/>
              <a:t>Hard to enforce</a:t>
            </a:r>
          </a:p>
          <a:p>
            <a:pPr lvl="2"/>
            <a:r>
              <a:rPr lang="en-US" dirty="0" smtClean="0"/>
              <a:t>Elephant population </a:t>
            </a:r>
            <a:r>
              <a:rPr lang="en-US" dirty="0" smtClean="0"/>
              <a:t>continues to</a:t>
            </a:r>
            <a:r>
              <a:rPr lang="en-US" dirty="0" smtClean="0"/>
              <a:t> diminish</a:t>
            </a:r>
            <a:endParaRPr lang="en-US" dirty="0" smtClean="0"/>
          </a:p>
          <a:p>
            <a:pPr lvl="1"/>
            <a:r>
              <a:rPr lang="en-US" dirty="0"/>
              <a:t>Elephants are </a:t>
            </a:r>
            <a:r>
              <a:rPr lang="en-US" dirty="0" smtClean="0"/>
              <a:t>private goods in Botswana</a:t>
            </a:r>
            <a:r>
              <a:rPr lang="en-US" dirty="0" smtClean="0"/>
              <a:t>, Malawi, Namibia, and Zimbabwe</a:t>
            </a:r>
          </a:p>
          <a:p>
            <a:pPr lvl="2"/>
            <a:r>
              <a:rPr lang="en-US" dirty="0" smtClean="0"/>
              <a:t>People are allow</a:t>
            </a:r>
            <a:r>
              <a:rPr lang="en-US" dirty="0" smtClean="0"/>
              <a:t> </a:t>
            </a:r>
            <a:r>
              <a:rPr lang="en-US" dirty="0" smtClean="0"/>
              <a:t>to </a:t>
            </a:r>
            <a:r>
              <a:rPr lang="en-US" dirty="0" smtClean="0"/>
              <a:t>hunt</a:t>
            </a:r>
            <a:r>
              <a:rPr lang="en-US" dirty="0" smtClean="0"/>
              <a:t> elephants</a:t>
            </a:r>
            <a:endParaRPr lang="en-US" dirty="0" smtClean="0"/>
          </a:p>
          <a:p>
            <a:pPr lvl="2"/>
            <a:r>
              <a:rPr lang="en-US" dirty="0" smtClean="0"/>
              <a:t>Landowners have an </a:t>
            </a:r>
            <a:r>
              <a:rPr lang="en-US" dirty="0" smtClean="0"/>
              <a:t>incentive to preserve elephants </a:t>
            </a:r>
          </a:p>
          <a:p>
            <a:pPr lvl="2"/>
            <a:r>
              <a:rPr lang="en-US" dirty="0" smtClean="0"/>
              <a:t>Elephant population – started to rise</a:t>
            </a:r>
          </a:p>
        </p:txBody>
      </p:sp>
      <p:sp>
        <p:nvSpPr>
          <p:cNvPr id="29699" name="Title 2"/>
          <p:cNvSpPr>
            <a:spLocks noGrp="1"/>
          </p:cNvSpPr>
          <p:nvPr>
            <p:ph type="title"/>
          </p:nvPr>
        </p:nvSpPr>
        <p:spPr bwMode="auto">
          <a:xfrm>
            <a:off x="83127" y="0"/>
            <a:ext cx="8431481" cy="6650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dirty="0" smtClean="0">
                <a:solidFill>
                  <a:srgbClr val="0070C0"/>
                </a:solidFill>
              </a:rPr>
              <a:t>Why the cow is not extinct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>
          <a:xfrm>
            <a:off x="304800" y="8925"/>
            <a:ext cx="88392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rgbClr val="0070C0"/>
                </a:solidFill>
                <a:latin typeface="+mj-lt"/>
              </a:rPr>
              <a:t>Four types of goods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7799" y="879502"/>
            <a:ext cx="87884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Goods can be grouped into four categories according to </a:t>
            </a:r>
            <a:r>
              <a:rPr lang="en-US" sz="2400" dirty="0" smtClean="0">
                <a:latin typeface="+mn-lt"/>
              </a:rPr>
              <a:t>two properties: </a:t>
            </a:r>
            <a:endParaRPr lang="en-US" sz="2400" dirty="0">
              <a:latin typeface="+mn-lt"/>
            </a:endParaRPr>
          </a:p>
          <a:p>
            <a:pPr marL="463550" indent="-225425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Excludable – </a:t>
            </a:r>
            <a:r>
              <a:rPr lang="en-US" sz="2000" dirty="0">
                <a:latin typeface="+mn-lt"/>
              </a:rPr>
              <a:t>people can be prevented from using it. </a:t>
            </a:r>
          </a:p>
          <a:p>
            <a:pPr marL="463550" indent="-225425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Rival </a:t>
            </a:r>
            <a:r>
              <a:rPr lang="en-US" sz="2000" dirty="0">
                <a:latin typeface="+mn-lt"/>
              </a:rPr>
              <a:t>in </a:t>
            </a:r>
            <a:r>
              <a:rPr lang="en-US" sz="2000" dirty="0" smtClean="0">
                <a:latin typeface="+mn-lt"/>
              </a:rPr>
              <a:t>consumption – </a:t>
            </a:r>
            <a:r>
              <a:rPr lang="en-US" sz="2000" dirty="0">
                <a:latin typeface="+mn-lt"/>
              </a:rPr>
              <a:t>one person’s use of the good diminishes other people’s use of </a:t>
            </a:r>
            <a:r>
              <a:rPr lang="en-US" sz="2000" dirty="0" smtClean="0">
                <a:latin typeface="+mn-lt"/>
              </a:rPr>
              <a:t>it </a:t>
            </a:r>
            <a:endParaRPr lang="en-US" sz="20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26869" y="3624813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Private goods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88030" y="3809479"/>
            <a:ext cx="2463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1600" dirty="0" smtClean="0">
                <a:latin typeface="+mn-lt"/>
              </a:rPr>
              <a:t>- </a:t>
            </a:r>
            <a:r>
              <a:rPr lang="en-US" sz="1600" dirty="0">
                <a:latin typeface="+mn-lt"/>
              </a:rPr>
              <a:t>Ice-cream </a:t>
            </a:r>
            <a:r>
              <a:rPr lang="en-US" sz="1600" dirty="0" smtClean="0">
                <a:latin typeface="+mn-lt"/>
              </a:rPr>
              <a:t>cones</a:t>
            </a:r>
          </a:p>
          <a:p>
            <a:r>
              <a:rPr lang="en-US" sz="1600" dirty="0" smtClean="0">
                <a:latin typeface="+mn-lt"/>
              </a:rPr>
              <a:t>- Clothing</a:t>
            </a:r>
          </a:p>
          <a:p>
            <a:r>
              <a:rPr lang="en-US" sz="1600" dirty="0" smtClean="0">
                <a:latin typeface="+mn-lt"/>
              </a:rPr>
              <a:t>- </a:t>
            </a:r>
            <a:r>
              <a:rPr lang="en-US" sz="1600" dirty="0">
                <a:latin typeface="+mn-lt"/>
              </a:rPr>
              <a:t>Congested toll roads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34012" y="5114265"/>
            <a:ext cx="2351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Common resources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26870" y="5582190"/>
            <a:ext cx="26264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</a:rPr>
              <a:t> - Fish in the ocean</a:t>
            </a:r>
          </a:p>
          <a:p>
            <a:r>
              <a:rPr lang="en-US" sz="1600" dirty="0">
                <a:latin typeface="+mn-lt"/>
              </a:rPr>
              <a:t> - The environment</a:t>
            </a:r>
          </a:p>
          <a:p>
            <a:r>
              <a:rPr lang="en-US" sz="1600" dirty="0">
                <a:latin typeface="+mn-lt"/>
              </a:rPr>
              <a:t> - Congested </a:t>
            </a:r>
            <a:r>
              <a:rPr lang="en-US" sz="1600" dirty="0" err="1">
                <a:latin typeface="+mn-lt"/>
              </a:rPr>
              <a:t>nontoll</a:t>
            </a:r>
            <a:r>
              <a:rPr lang="en-US" sz="1600" dirty="0">
                <a:latin typeface="+mn-lt"/>
              </a:rPr>
              <a:t> roads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906530" y="3659826"/>
            <a:ext cx="2339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Natural monopolies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82780" y="4120608"/>
            <a:ext cx="2590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+mn-lt"/>
              </a:rPr>
              <a:t>- </a:t>
            </a:r>
            <a:r>
              <a:rPr lang="en-US" sz="1600" dirty="0">
                <a:latin typeface="+mn-lt"/>
              </a:rPr>
              <a:t>Fire protection</a:t>
            </a:r>
          </a:p>
          <a:p>
            <a:r>
              <a:rPr lang="en-US" sz="1600" dirty="0" smtClean="0">
                <a:latin typeface="+mn-lt"/>
              </a:rPr>
              <a:t>- </a:t>
            </a:r>
            <a:r>
              <a:rPr lang="en-US" sz="1600" dirty="0">
                <a:latin typeface="+mn-lt"/>
              </a:rPr>
              <a:t>Cable TV</a:t>
            </a:r>
          </a:p>
          <a:p>
            <a:r>
              <a:rPr lang="en-US" sz="1600" dirty="0" smtClean="0">
                <a:latin typeface="+mn-lt"/>
              </a:rPr>
              <a:t>- </a:t>
            </a:r>
            <a:r>
              <a:rPr lang="en-US" sz="1600" dirty="0">
                <a:latin typeface="+mn-lt"/>
              </a:rPr>
              <a:t>Uncongested toll roads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06529" y="5114265"/>
            <a:ext cx="1633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Public goods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64784" y="5621630"/>
            <a:ext cx="26089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+mn-lt"/>
              </a:rPr>
              <a:t>- </a:t>
            </a:r>
            <a:r>
              <a:rPr lang="en-US" sz="1600" dirty="0">
                <a:latin typeface="+mn-lt"/>
              </a:rPr>
              <a:t>Tornado system</a:t>
            </a:r>
          </a:p>
          <a:p>
            <a:r>
              <a:rPr lang="en-US" sz="1600" dirty="0" smtClean="0">
                <a:latin typeface="+mn-lt"/>
              </a:rPr>
              <a:t>- </a:t>
            </a:r>
            <a:r>
              <a:rPr lang="en-US" sz="1600" dirty="0">
                <a:latin typeface="+mn-lt"/>
              </a:rPr>
              <a:t>National defense</a:t>
            </a:r>
          </a:p>
          <a:p>
            <a:r>
              <a:rPr lang="en-US" sz="1600" dirty="0" smtClean="0">
                <a:latin typeface="+mn-lt"/>
              </a:rPr>
              <a:t>- </a:t>
            </a:r>
            <a:r>
              <a:rPr lang="en-US" sz="1600" dirty="0">
                <a:latin typeface="+mn-lt"/>
              </a:rPr>
              <a:t>Uncongested </a:t>
            </a:r>
            <a:r>
              <a:rPr lang="en-US" sz="1600" dirty="0" err="1">
                <a:latin typeface="+mn-lt"/>
              </a:rPr>
              <a:t>nontoll</a:t>
            </a:r>
            <a:r>
              <a:rPr lang="en-US" sz="1600" dirty="0">
                <a:latin typeface="+mn-lt"/>
              </a:rPr>
              <a:t> roads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921760" y="2805893"/>
            <a:ext cx="6577681" cy="3791451"/>
            <a:chOff x="587230" y="2574972"/>
            <a:chExt cx="6577681" cy="3791451"/>
          </a:xfrm>
        </p:grpSpPr>
        <p:sp>
          <p:nvSpPr>
            <p:cNvPr id="3" name="Rectangle 2"/>
            <p:cNvSpPr/>
            <p:nvPr/>
          </p:nvSpPr>
          <p:spPr>
            <a:xfrm rot="16200000">
              <a:off x="-110" y="4616631"/>
              <a:ext cx="15440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</a:rPr>
                <a:t>Excludable?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1300164" y="3951500"/>
              <a:ext cx="58227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</a:rPr>
                <a:t>Yes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407039" y="5386638"/>
              <a:ext cx="4924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</a:rPr>
                <a:t>No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882439" y="3393073"/>
              <a:ext cx="2645848" cy="14842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2439" y="4875847"/>
              <a:ext cx="2646222" cy="14905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42149" y="2574972"/>
              <a:ext cx="26597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</a:rPr>
                <a:t>Rival in consumption?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528589" y="3391097"/>
              <a:ext cx="2636322" cy="148618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530254" y="4875846"/>
              <a:ext cx="2632682" cy="14905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794439" y="3023275"/>
              <a:ext cx="58227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</a:rPr>
                <a:t>Yes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75490" y="3015554"/>
              <a:ext cx="4924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</a:rPr>
                <a:t>No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  <p:bldP spid="15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Different </a:t>
            </a:r>
            <a:r>
              <a:rPr lang="en-US" dirty="0" smtClean="0">
                <a:solidFill>
                  <a:srgbClr val="0070C0"/>
                </a:solidFill>
              </a:rPr>
              <a:t>Kinds of Goods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Types of goods</a:t>
            </a:r>
          </a:p>
          <a:p>
            <a:pPr lvl="1"/>
            <a:r>
              <a:rPr lang="en-US" dirty="0" smtClean="0"/>
              <a:t>Private goods</a:t>
            </a:r>
          </a:p>
          <a:p>
            <a:pPr lvl="2"/>
            <a:r>
              <a:rPr lang="en-US" dirty="0" smtClean="0"/>
              <a:t>Excludable &amp; Rival in consumption</a:t>
            </a:r>
          </a:p>
          <a:p>
            <a:pPr lvl="1"/>
            <a:r>
              <a:rPr lang="en-US" dirty="0" smtClean="0"/>
              <a:t>Public goods</a:t>
            </a:r>
          </a:p>
          <a:p>
            <a:pPr lvl="2"/>
            <a:r>
              <a:rPr lang="en-US" dirty="0" smtClean="0"/>
              <a:t>Not excludable &amp; Not rival in consumption</a:t>
            </a:r>
          </a:p>
          <a:p>
            <a:pPr lvl="1"/>
            <a:r>
              <a:rPr lang="en-US" dirty="0" smtClean="0"/>
              <a:t>Common resources</a:t>
            </a:r>
          </a:p>
          <a:p>
            <a:pPr lvl="2"/>
            <a:r>
              <a:rPr lang="en-US" dirty="0" smtClean="0"/>
              <a:t>Rival in consumption &amp; Not excludable </a:t>
            </a:r>
          </a:p>
          <a:p>
            <a:pPr lvl="1"/>
            <a:r>
              <a:rPr lang="en-US" dirty="0" smtClean="0"/>
              <a:t>Natural monopoly</a:t>
            </a:r>
          </a:p>
          <a:p>
            <a:pPr lvl="2"/>
            <a:r>
              <a:rPr lang="en-US" dirty="0" smtClean="0"/>
              <a:t>Excludable &amp; Not rival in consumption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Different </a:t>
            </a:r>
            <a:r>
              <a:rPr lang="en-US" dirty="0" smtClean="0">
                <a:solidFill>
                  <a:srgbClr val="0070C0"/>
                </a:solidFill>
              </a:rPr>
              <a:t>Kinds of Goods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Public goods &amp; Common resources</a:t>
            </a:r>
          </a:p>
          <a:p>
            <a:pPr lvl="1"/>
            <a:r>
              <a:rPr lang="en-US" dirty="0" smtClean="0"/>
              <a:t>Not excludable</a:t>
            </a:r>
          </a:p>
          <a:p>
            <a:pPr lvl="1"/>
            <a:r>
              <a:rPr lang="en-US" dirty="0" smtClean="0"/>
              <a:t>People cannot be prevented from using them</a:t>
            </a:r>
          </a:p>
          <a:p>
            <a:pPr lvl="1"/>
            <a:r>
              <a:rPr lang="en-US" dirty="0" smtClean="0"/>
              <a:t>No price attached to it</a:t>
            </a:r>
          </a:p>
          <a:p>
            <a:pPr lvl="1"/>
            <a:r>
              <a:rPr lang="en-US" dirty="0" smtClean="0"/>
              <a:t>Positive externalities </a:t>
            </a:r>
          </a:p>
          <a:p>
            <a:pPr lvl="1"/>
            <a:r>
              <a:rPr lang="en-US" dirty="0" smtClean="0"/>
              <a:t>Negative externalities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Public Goods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The free-rider problem</a:t>
            </a:r>
          </a:p>
          <a:p>
            <a:pPr lvl="1"/>
            <a:r>
              <a:rPr lang="en-US" dirty="0" smtClean="0"/>
              <a:t>Free </a:t>
            </a:r>
            <a:r>
              <a:rPr lang="en-US" dirty="0" smtClean="0"/>
              <a:t>rider: A person </a:t>
            </a:r>
            <a:r>
              <a:rPr lang="en-US" dirty="0" smtClean="0"/>
              <a:t>who receives the benefit of a good but avoids paying for it</a:t>
            </a:r>
          </a:p>
          <a:p>
            <a:pPr lvl="1"/>
            <a:r>
              <a:rPr lang="en-US" dirty="0" smtClean="0"/>
              <a:t>Public goods are not excludable</a:t>
            </a:r>
          </a:p>
          <a:p>
            <a:pPr lvl="2"/>
            <a:r>
              <a:rPr lang="en-US" dirty="0" smtClean="0"/>
              <a:t>Free-rider problem prevents the private market from supplying the goods</a:t>
            </a:r>
          </a:p>
          <a:p>
            <a:pPr lvl="2"/>
            <a:r>
              <a:rPr lang="en-US" dirty="0" smtClean="0"/>
              <a:t>Government can remedy the </a:t>
            </a:r>
            <a:r>
              <a:rPr lang="en-US" dirty="0" smtClean="0"/>
              <a:t>problem If </a:t>
            </a:r>
            <a:r>
              <a:rPr lang="en-US" dirty="0" smtClean="0"/>
              <a:t>total benefits of a public good &gt; its costs</a:t>
            </a:r>
          </a:p>
          <a:p>
            <a:pPr lvl="3"/>
            <a:r>
              <a:rPr lang="en-US" dirty="0" smtClean="0"/>
              <a:t>Provide the public good</a:t>
            </a:r>
          </a:p>
          <a:p>
            <a:pPr lvl="3"/>
            <a:r>
              <a:rPr lang="en-US" dirty="0" smtClean="0"/>
              <a:t>Pay for it with tax revenue</a:t>
            </a:r>
          </a:p>
          <a:p>
            <a:pPr lvl="3"/>
            <a:r>
              <a:rPr lang="en-US" dirty="0" smtClean="0"/>
              <a:t>Make everyone better off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Public Goods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Some important public goods</a:t>
            </a:r>
          </a:p>
          <a:p>
            <a:pPr lvl="1"/>
            <a:r>
              <a:rPr lang="en-US" dirty="0" smtClean="0"/>
              <a:t>National defense</a:t>
            </a:r>
          </a:p>
          <a:p>
            <a:pPr lvl="2"/>
            <a:r>
              <a:rPr lang="en-US" dirty="0" smtClean="0"/>
              <a:t>Very expensive public good</a:t>
            </a:r>
          </a:p>
          <a:p>
            <a:pPr lvl="1"/>
            <a:r>
              <a:rPr lang="en-US" dirty="0" smtClean="0"/>
              <a:t>Basic research</a:t>
            </a:r>
          </a:p>
          <a:p>
            <a:pPr lvl="2"/>
            <a:r>
              <a:rPr lang="en-US" dirty="0" smtClean="0"/>
              <a:t>General knowledge</a:t>
            </a:r>
          </a:p>
          <a:p>
            <a:pPr lvl="1"/>
            <a:r>
              <a:rPr lang="en-US" dirty="0" smtClean="0"/>
              <a:t>Fighting poverty</a:t>
            </a:r>
          </a:p>
          <a:p>
            <a:pPr lvl="2"/>
            <a:r>
              <a:rPr lang="en-US" dirty="0" smtClean="0"/>
              <a:t>Welfare system</a:t>
            </a:r>
          </a:p>
          <a:p>
            <a:pPr lvl="2"/>
            <a:r>
              <a:rPr lang="en-US" dirty="0" smtClean="0"/>
              <a:t>Food stamps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Lighthouses </a:t>
            </a:r>
            <a:r>
              <a:rPr lang="en-US" dirty="0"/>
              <a:t>m</a:t>
            </a:r>
            <a:r>
              <a:rPr lang="en-US" dirty="0" smtClean="0"/>
              <a:t>ark </a:t>
            </a:r>
            <a:r>
              <a:rPr lang="en-US" dirty="0" smtClean="0"/>
              <a:t>specific </a:t>
            </a:r>
            <a:r>
              <a:rPr lang="en-US" dirty="0" smtClean="0"/>
              <a:t>locations </a:t>
            </a:r>
            <a:r>
              <a:rPr lang="en-US" dirty="0" smtClean="0"/>
              <a:t>so that passing ships can avoid treacherous waters</a:t>
            </a:r>
          </a:p>
          <a:p>
            <a:pPr lvl="2"/>
            <a:r>
              <a:rPr lang="en-US" dirty="0" smtClean="0"/>
              <a:t>Benefit to the ship captain:</a:t>
            </a:r>
          </a:p>
          <a:p>
            <a:pPr lvl="3"/>
            <a:r>
              <a:rPr lang="en-US" dirty="0" smtClean="0"/>
              <a:t>Not excludable, not rival in consumption</a:t>
            </a:r>
          </a:p>
          <a:p>
            <a:pPr lvl="2"/>
            <a:r>
              <a:rPr lang="en-US" dirty="0" smtClean="0"/>
              <a:t>Incentive </a:t>
            </a:r>
            <a:r>
              <a:rPr lang="en-US" dirty="0" smtClean="0"/>
              <a:t>to </a:t>
            </a:r>
            <a:r>
              <a:rPr lang="en-US" dirty="0" smtClean="0"/>
              <a:t>free ride without paying</a:t>
            </a:r>
          </a:p>
          <a:p>
            <a:pPr lvl="1"/>
            <a:r>
              <a:rPr lang="en-US" dirty="0" smtClean="0"/>
              <a:t>Most </a:t>
            </a:r>
            <a:r>
              <a:rPr lang="en-US" dirty="0" smtClean="0"/>
              <a:t>are </a:t>
            </a:r>
            <a:r>
              <a:rPr lang="en-US" dirty="0" smtClean="0"/>
              <a:t>operated </a:t>
            </a:r>
            <a:r>
              <a:rPr lang="en-US" dirty="0" smtClean="0"/>
              <a:t>by the government</a:t>
            </a:r>
          </a:p>
          <a:p>
            <a:r>
              <a:rPr lang="en-US" dirty="0" smtClean="0"/>
              <a:t>In some cases</a:t>
            </a:r>
          </a:p>
          <a:p>
            <a:pPr lvl="1"/>
            <a:r>
              <a:rPr lang="en-US" dirty="0" smtClean="0"/>
              <a:t>Lighthouses are closer to private goods</a:t>
            </a:r>
          </a:p>
          <a:p>
            <a:pPr lvl="2"/>
            <a:r>
              <a:rPr lang="en-US" dirty="0" smtClean="0"/>
              <a:t>Coast of England, 19th century</a:t>
            </a:r>
          </a:p>
          <a:p>
            <a:pPr lvl="3"/>
            <a:r>
              <a:rPr lang="en-US" dirty="0" smtClean="0"/>
              <a:t>Lighthouses ware privately owned and operated</a:t>
            </a:r>
          </a:p>
          <a:p>
            <a:pPr lvl="3"/>
            <a:r>
              <a:rPr lang="en-US" dirty="0" smtClean="0"/>
              <a:t>The ship charged by the owner of the lighthouse</a:t>
            </a:r>
          </a:p>
          <a:p>
            <a:pPr lvl="1"/>
            <a:endParaRPr lang="en-US" dirty="0" smtClean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 bwMode="auto">
          <a:xfrm>
            <a:off x="130629" y="0"/>
            <a:ext cx="8799615" cy="7718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dirty="0" smtClean="0">
                <a:solidFill>
                  <a:srgbClr val="0070C0"/>
                </a:solidFill>
              </a:rPr>
              <a:t>Are lighthouses public goods?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Decide whether something is a public good</a:t>
            </a:r>
          </a:p>
          <a:p>
            <a:pPr lvl="1"/>
            <a:r>
              <a:rPr lang="en-US" dirty="0" smtClean="0"/>
              <a:t>Determine </a:t>
            </a:r>
            <a:r>
              <a:rPr lang="en-US" dirty="0" smtClean="0"/>
              <a:t>the </a:t>
            </a:r>
            <a:r>
              <a:rPr lang="en-US" dirty="0" smtClean="0"/>
              <a:t>beneficiaries </a:t>
            </a:r>
          </a:p>
          <a:p>
            <a:pPr lvl="1"/>
            <a:r>
              <a:rPr lang="en-US" dirty="0" smtClean="0"/>
              <a:t>Determine whether the beneficiaries can be excluded from using the good</a:t>
            </a:r>
          </a:p>
          <a:p>
            <a:r>
              <a:rPr lang="en-US" dirty="0" smtClean="0"/>
              <a:t>A free-rider problem</a:t>
            </a:r>
          </a:p>
          <a:p>
            <a:pPr lvl="1"/>
            <a:r>
              <a:rPr lang="en-US" dirty="0" smtClean="0"/>
              <a:t>When the number of beneficiaries is large</a:t>
            </a:r>
          </a:p>
          <a:p>
            <a:pPr lvl="1"/>
            <a:r>
              <a:rPr lang="en-US" dirty="0" smtClean="0"/>
              <a:t>Exclusion of any one of them is impossible</a:t>
            </a:r>
          </a:p>
        </p:txBody>
      </p:sp>
      <p:sp>
        <p:nvSpPr>
          <p:cNvPr id="20483" name="Title 2"/>
          <p:cNvSpPr>
            <a:spLocks noGrp="1"/>
          </p:cNvSpPr>
          <p:nvPr>
            <p:ph type="title"/>
          </p:nvPr>
        </p:nvSpPr>
        <p:spPr bwMode="auto">
          <a:xfrm>
            <a:off x="130629" y="0"/>
            <a:ext cx="8799615" cy="7718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dirty="0" smtClean="0">
                <a:solidFill>
                  <a:srgbClr val="0070C0"/>
                </a:solidFill>
              </a:rPr>
              <a:t>Are lighthouses public goods?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Public Goods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Public Good, with no price, require a </a:t>
            </a:r>
            <a:r>
              <a:rPr lang="en-US" dirty="0" smtClean="0"/>
              <a:t>cost–benefit </a:t>
            </a:r>
            <a:r>
              <a:rPr lang="en-US" dirty="0" smtClean="0"/>
              <a:t>analysis</a:t>
            </a:r>
          </a:p>
          <a:p>
            <a:pPr lvl="1"/>
            <a:r>
              <a:rPr lang="en-US" dirty="0" smtClean="0"/>
              <a:t>Government</a:t>
            </a:r>
          </a:p>
          <a:p>
            <a:pPr lvl="2"/>
            <a:r>
              <a:rPr lang="en-US" sz="2400" dirty="0" smtClean="0"/>
              <a:t>Decide what public goods to provide</a:t>
            </a:r>
          </a:p>
          <a:p>
            <a:pPr lvl="2"/>
            <a:r>
              <a:rPr lang="en-US" sz="2400" dirty="0" smtClean="0"/>
              <a:t>In what quantities</a:t>
            </a:r>
          </a:p>
          <a:p>
            <a:pPr lvl="1"/>
            <a:r>
              <a:rPr lang="en-US" dirty="0" smtClean="0"/>
              <a:t>Cost–benefit analysis</a:t>
            </a:r>
          </a:p>
          <a:p>
            <a:pPr lvl="2"/>
            <a:r>
              <a:rPr lang="en-US" sz="2400" dirty="0" smtClean="0"/>
              <a:t>Compare the costs and benefits to society of providing a public </a:t>
            </a:r>
            <a:r>
              <a:rPr lang="en-US" sz="2400" dirty="0" smtClean="0"/>
              <a:t>good without </a:t>
            </a:r>
            <a:r>
              <a:rPr lang="en-US" sz="2400" dirty="0" smtClean="0"/>
              <a:t>any price signals to observe</a:t>
            </a:r>
          </a:p>
          <a:p>
            <a:pPr lvl="2"/>
            <a:r>
              <a:rPr lang="en-US" sz="2400" dirty="0" smtClean="0"/>
              <a:t>Government findings on the costs and benefits</a:t>
            </a:r>
          </a:p>
          <a:p>
            <a:pPr lvl="3"/>
            <a:r>
              <a:rPr lang="en-US" dirty="0" smtClean="0"/>
              <a:t>Rough approximations at best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apter cont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ab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ig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ppendi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ase 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10434</TotalTime>
  <Words>865</Words>
  <Application>Microsoft Office PowerPoint</Application>
  <PresentationFormat>On-screen Show (4:3)</PresentationFormat>
  <Paragraphs>159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Chapter content</vt:lpstr>
      <vt:lpstr>Table</vt:lpstr>
      <vt:lpstr>Figure</vt:lpstr>
      <vt:lpstr>Appendix</vt:lpstr>
      <vt:lpstr>Case study</vt:lpstr>
      <vt:lpstr>Public Goods and Common Resources</vt:lpstr>
      <vt:lpstr>Four types of goods</vt:lpstr>
      <vt:lpstr>Different Kinds of Goods</vt:lpstr>
      <vt:lpstr>Different Kinds of Goods</vt:lpstr>
      <vt:lpstr>Public Goods</vt:lpstr>
      <vt:lpstr>Public Goods</vt:lpstr>
      <vt:lpstr>Are lighthouses public goods?</vt:lpstr>
      <vt:lpstr>Are lighthouses public goods?</vt:lpstr>
      <vt:lpstr>Public Goods</vt:lpstr>
      <vt:lpstr>How much is a life worth?</vt:lpstr>
      <vt:lpstr>How much is a life worth?</vt:lpstr>
      <vt:lpstr>Common Resources</vt:lpstr>
      <vt:lpstr>Common Resources</vt:lpstr>
      <vt:lpstr>Common Resources</vt:lpstr>
      <vt:lpstr>Common Resource: Animal Species</vt:lpstr>
      <vt:lpstr>Common Resource: Animal Species</vt:lpstr>
      <vt:lpstr>Why the cow is not extinct</vt:lpstr>
    </vt:vector>
  </TitlesOfParts>
  <Company>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Network Administrator</dc:creator>
  <cp:lastModifiedBy>Michael</cp:lastModifiedBy>
  <cp:revision>397</cp:revision>
  <dcterms:created xsi:type="dcterms:W3CDTF">2008-07-04T09:17:33Z</dcterms:created>
  <dcterms:modified xsi:type="dcterms:W3CDTF">2013-01-30T15:55:29Z</dcterms:modified>
</cp:coreProperties>
</file>